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3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3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22.xml" ContentType="application/vnd.openxmlformats-officedocument.presentationml.notesSlide+xml"/>
  <Override PartName="/ppt/notesSlides/notesSlide26.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59"/>
  </p:notesMasterIdLst>
  <p:handoutMasterIdLst>
    <p:handoutMasterId r:id="rId60"/>
  </p:handoutMasterIdLst>
  <p:sldIdLst>
    <p:sldId id="286" r:id="rId2"/>
    <p:sldId id="347" r:id="rId3"/>
    <p:sldId id="330" r:id="rId4"/>
    <p:sldId id="331" r:id="rId5"/>
    <p:sldId id="332" r:id="rId6"/>
    <p:sldId id="258" r:id="rId7"/>
    <p:sldId id="346" r:id="rId8"/>
    <p:sldId id="260" r:id="rId9"/>
    <p:sldId id="300" r:id="rId10"/>
    <p:sldId id="301" r:id="rId11"/>
    <p:sldId id="302" r:id="rId12"/>
    <p:sldId id="261" r:id="rId13"/>
    <p:sldId id="305" r:id="rId14"/>
    <p:sldId id="304" r:id="rId15"/>
    <p:sldId id="306" r:id="rId16"/>
    <p:sldId id="308" r:id="rId17"/>
    <p:sldId id="333" r:id="rId18"/>
    <p:sldId id="334" r:id="rId19"/>
    <p:sldId id="311" r:id="rId20"/>
    <p:sldId id="325" r:id="rId21"/>
    <p:sldId id="309" r:id="rId22"/>
    <p:sldId id="326" r:id="rId23"/>
    <p:sldId id="310" r:id="rId24"/>
    <p:sldId id="328" r:id="rId25"/>
    <p:sldId id="312" r:id="rId26"/>
    <p:sldId id="265" r:id="rId27"/>
    <p:sldId id="329" r:id="rId28"/>
    <p:sldId id="335" r:id="rId29"/>
    <p:sldId id="266" r:id="rId30"/>
    <p:sldId id="267" r:id="rId31"/>
    <p:sldId id="313" r:id="rId32"/>
    <p:sldId id="269" r:id="rId33"/>
    <p:sldId id="270" r:id="rId34"/>
    <p:sldId id="289" r:id="rId35"/>
    <p:sldId id="273" r:id="rId36"/>
    <p:sldId id="274" r:id="rId37"/>
    <p:sldId id="336" r:id="rId38"/>
    <p:sldId id="337" r:id="rId39"/>
    <p:sldId id="338" r:id="rId40"/>
    <p:sldId id="339" r:id="rId41"/>
    <p:sldId id="340" r:id="rId42"/>
    <p:sldId id="275" r:id="rId43"/>
    <p:sldId id="276" r:id="rId44"/>
    <p:sldId id="290" r:id="rId45"/>
    <p:sldId id="341" r:id="rId46"/>
    <p:sldId id="277" r:id="rId47"/>
    <p:sldId id="342" r:id="rId48"/>
    <p:sldId id="278" r:id="rId49"/>
    <p:sldId id="280" r:id="rId50"/>
    <p:sldId id="320" r:id="rId51"/>
    <p:sldId id="343" r:id="rId52"/>
    <p:sldId id="344" r:id="rId53"/>
    <p:sldId id="322" r:id="rId54"/>
    <p:sldId id="324" r:id="rId55"/>
    <p:sldId id="345" r:id="rId56"/>
    <p:sldId id="323" r:id="rId57"/>
    <p:sldId id="293" r:id="rId58"/>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4" autoAdjust="0"/>
    <p:restoredTop sz="90929"/>
  </p:normalViewPr>
  <p:slideViewPr>
    <p:cSldViewPr>
      <p:cViewPr varScale="1">
        <p:scale>
          <a:sx n="68" d="100"/>
          <a:sy n="68" d="100"/>
        </p:scale>
        <p:origin x="1440" y="4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67"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21.xml"/><Relationship Id="rId18" Type="http://schemas.openxmlformats.org/officeDocument/2006/relationships/slide" Target="slides/slide30.xml"/><Relationship Id="rId26" Type="http://schemas.openxmlformats.org/officeDocument/2006/relationships/slide" Target="slides/slide43.xml"/><Relationship Id="rId3" Type="http://schemas.openxmlformats.org/officeDocument/2006/relationships/slide" Target="slides/slide8.xml"/><Relationship Id="rId21" Type="http://schemas.openxmlformats.org/officeDocument/2006/relationships/slide" Target="slides/slide33.xml"/><Relationship Id="rId7" Type="http://schemas.openxmlformats.org/officeDocument/2006/relationships/slide" Target="slides/slide12.xml"/><Relationship Id="rId12" Type="http://schemas.openxmlformats.org/officeDocument/2006/relationships/slide" Target="slides/slide19.xml"/><Relationship Id="rId17" Type="http://schemas.openxmlformats.org/officeDocument/2006/relationships/slide" Target="slides/slide29.xml"/><Relationship Id="rId25" Type="http://schemas.openxmlformats.org/officeDocument/2006/relationships/slide" Target="slides/slide42.xml"/><Relationship Id="rId2" Type="http://schemas.openxmlformats.org/officeDocument/2006/relationships/slide" Target="slides/slide6.xml"/><Relationship Id="rId16" Type="http://schemas.openxmlformats.org/officeDocument/2006/relationships/slide" Target="slides/slide26.xml"/><Relationship Id="rId20" Type="http://schemas.openxmlformats.org/officeDocument/2006/relationships/slide" Target="slides/slide32.xml"/><Relationship Id="rId29" Type="http://schemas.openxmlformats.org/officeDocument/2006/relationships/slide" Target="slides/slide49.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16.xml"/><Relationship Id="rId24" Type="http://schemas.openxmlformats.org/officeDocument/2006/relationships/slide" Target="slides/slide36.xml"/><Relationship Id="rId5" Type="http://schemas.openxmlformats.org/officeDocument/2006/relationships/slide" Target="slides/slide10.xml"/><Relationship Id="rId15" Type="http://schemas.openxmlformats.org/officeDocument/2006/relationships/slide" Target="slides/slide25.xml"/><Relationship Id="rId23" Type="http://schemas.openxmlformats.org/officeDocument/2006/relationships/slide" Target="slides/slide35.xml"/><Relationship Id="rId28" Type="http://schemas.openxmlformats.org/officeDocument/2006/relationships/slide" Target="slides/slide48.xml"/><Relationship Id="rId10" Type="http://schemas.openxmlformats.org/officeDocument/2006/relationships/slide" Target="slides/slide15.xml"/><Relationship Id="rId19" Type="http://schemas.openxmlformats.org/officeDocument/2006/relationships/slide" Target="slides/slide31.xml"/><Relationship Id="rId4" Type="http://schemas.openxmlformats.org/officeDocument/2006/relationships/slide" Target="slides/slide9.xml"/><Relationship Id="rId9" Type="http://schemas.openxmlformats.org/officeDocument/2006/relationships/slide" Target="slides/slide14.xml"/><Relationship Id="rId14" Type="http://schemas.openxmlformats.org/officeDocument/2006/relationships/slide" Target="slides/slide23.xml"/><Relationship Id="rId22" Type="http://schemas.openxmlformats.org/officeDocument/2006/relationships/slide" Target="slides/slide34.xml"/><Relationship Id="rId27" Type="http://schemas.openxmlformats.org/officeDocument/2006/relationships/slide" Target="slides/slide46.xml"/><Relationship Id="rId30"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141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352144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490676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6</a:t>
            </a:r>
          </a:p>
        </p:txBody>
      </p:sp>
      <p:sp>
        <p:nvSpPr>
          <p:cNvPr id="1536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Rectangle 6"/>
          <p:cNvSpPr>
            <a:spLocks noGrp="1" noRot="1" noChangeAspect="1" noChangeArrowheads="1" noTextEdit="1"/>
          </p:cNvSpPr>
          <p:nvPr>
            <p:ph type="sldImg"/>
          </p:nvPr>
        </p:nvSpPr>
        <p:spPr>
          <a:xfrm>
            <a:off x="1150938" y="692150"/>
            <a:ext cx="4556125" cy="3416300"/>
          </a:xfrm>
          <a:ln cap="flat"/>
        </p:spPr>
      </p:sp>
      <p:sp>
        <p:nvSpPr>
          <p:cNvPr id="15367"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972449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7</a:t>
            </a:r>
          </a:p>
        </p:txBody>
      </p:sp>
      <p:sp>
        <p:nvSpPr>
          <p:cNvPr id="174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6"/>
          <p:cNvSpPr>
            <a:spLocks noGrp="1" noRot="1" noChangeAspect="1"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2539611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7</a:t>
            </a:r>
          </a:p>
        </p:txBody>
      </p:sp>
      <p:sp>
        <p:nvSpPr>
          <p:cNvPr id="174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6"/>
          <p:cNvSpPr>
            <a:spLocks noGrp="1" noRot="1" noChangeAspect="1"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3406861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7</a:t>
            </a:r>
          </a:p>
        </p:txBody>
      </p:sp>
      <p:sp>
        <p:nvSpPr>
          <p:cNvPr id="174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6"/>
          <p:cNvSpPr>
            <a:spLocks noGrp="1" noRot="1" noChangeAspect="1"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3739502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7</a:t>
            </a:r>
          </a:p>
        </p:txBody>
      </p:sp>
      <p:sp>
        <p:nvSpPr>
          <p:cNvPr id="174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6"/>
          <p:cNvSpPr>
            <a:spLocks noGrp="1" noRot="1" noChangeAspect="1"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3480206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7</a:t>
            </a:r>
          </a:p>
        </p:txBody>
      </p:sp>
      <p:sp>
        <p:nvSpPr>
          <p:cNvPr id="174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6"/>
          <p:cNvSpPr>
            <a:spLocks noGrp="1" noRot="1" noChangeAspect="1"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4178089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10</a:t>
            </a:r>
          </a:p>
        </p:txBody>
      </p:sp>
      <p:sp>
        <p:nvSpPr>
          <p:cNvPr id="2355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Rectangle 6"/>
          <p:cNvSpPr>
            <a:spLocks noGrp="1" noRot="1" noChangeAspect="1" noChangeArrowheads="1" noTextEdit="1"/>
          </p:cNvSpPr>
          <p:nvPr>
            <p:ph type="sldImg"/>
          </p:nvPr>
        </p:nvSpPr>
        <p:spPr>
          <a:xfrm>
            <a:off x="1150938" y="692150"/>
            <a:ext cx="4556125" cy="3416300"/>
          </a:xfrm>
          <a:ln cap="flat"/>
        </p:spPr>
      </p:sp>
      <p:sp>
        <p:nvSpPr>
          <p:cNvPr id="2355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974718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11</a:t>
            </a:r>
          </a:p>
        </p:txBody>
      </p:sp>
      <p:sp>
        <p:nvSpPr>
          <p:cNvPr id="2560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6" name="Rectangle 6"/>
          <p:cNvSpPr>
            <a:spLocks noGrp="1" noRot="1" noChangeAspect="1" noChangeArrowheads="1" noTextEdit="1"/>
          </p:cNvSpPr>
          <p:nvPr>
            <p:ph type="sldImg"/>
          </p:nvPr>
        </p:nvSpPr>
        <p:spPr>
          <a:xfrm>
            <a:off x="1150938" y="692150"/>
            <a:ext cx="4556125" cy="3416300"/>
          </a:xfrm>
          <a:ln cap="flat"/>
        </p:spPr>
      </p:sp>
      <p:sp>
        <p:nvSpPr>
          <p:cNvPr id="25607"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496000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12</a:t>
            </a:r>
          </a:p>
        </p:txBody>
      </p:sp>
      <p:sp>
        <p:nvSpPr>
          <p:cNvPr id="276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Rectangle 6"/>
          <p:cNvSpPr>
            <a:spLocks noGrp="1" noRot="1" noChangeAspect="1" noChangeArrowheads="1" noTextEdit="1"/>
          </p:cNvSpPr>
          <p:nvPr>
            <p:ph type="sldImg"/>
          </p:nvPr>
        </p:nvSpPr>
        <p:spPr>
          <a:xfrm>
            <a:off x="1150938" y="692150"/>
            <a:ext cx="4556125" cy="3416300"/>
          </a:xfrm>
          <a:ln cap="flat"/>
        </p:spPr>
      </p:sp>
      <p:sp>
        <p:nvSpPr>
          <p:cNvPr id="2765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541094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12</a:t>
            </a:r>
          </a:p>
        </p:txBody>
      </p:sp>
      <p:sp>
        <p:nvSpPr>
          <p:cNvPr id="276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Rectangle 6"/>
          <p:cNvSpPr>
            <a:spLocks noGrp="1" noRot="1" noChangeAspect="1" noChangeArrowheads="1" noTextEdit="1"/>
          </p:cNvSpPr>
          <p:nvPr>
            <p:ph type="sldImg"/>
          </p:nvPr>
        </p:nvSpPr>
        <p:spPr>
          <a:xfrm>
            <a:off x="1150938" y="692150"/>
            <a:ext cx="4556125" cy="3416300"/>
          </a:xfrm>
          <a:ln cap="flat"/>
        </p:spPr>
      </p:sp>
      <p:sp>
        <p:nvSpPr>
          <p:cNvPr id="2765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382866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3</a:t>
            </a:r>
          </a:p>
        </p:txBody>
      </p:sp>
      <p:sp>
        <p:nvSpPr>
          <p:cNvPr id="922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p:cNvSpPr>
            <a:spLocks noGrp="1" noRot="1" noChangeAspect="1" noChangeArrowheads="1" noTextEdit="1"/>
          </p:cNvSpPr>
          <p:nvPr>
            <p:ph type="sldImg"/>
          </p:nvPr>
        </p:nvSpPr>
        <p:spPr>
          <a:xfrm>
            <a:off x="1150938" y="692150"/>
            <a:ext cx="4556125" cy="3416300"/>
          </a:xfrm>
          <a:ln cap="flat"/>
        </p:spPr>
      </p:sp>
      <p:sp>
        <p:nvSpPr>
          <p:cNvPr id="9223"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2494841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14</a:t>
            </a:r>
          </a:p>
        </p:txBody>
      </p:sp>
      <p:sp>
        <p:nvSpPr>
          <p:cNvPr id="3174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Rectangle 6"/>
          <p:cNvSpPr>
            <a:spLocks noGrp="1" noRot="1" noChangeAspect="1" noChangeArrowheads="1" noTextEdit="1"/>
          </p:cNvSpPr>
          <p:nvPr>
            <p:ph type="sldImg"/>
          </p:nvPr>
        </p:nvSpPr>
        <p:spPr>
          <a:xfrm>
            <a:off x="1150938" y="692150"/>
            <a:ext cx="4556125" cy="3416300"/>
          </a:xfrm>
          <a:ln cap="flat"/>
        </p:spPr>
      </p:sp>
      <p:sp>
        <p:nvSpPr>
          <p:cNvPr id="31751"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2398670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15</a:t>
            </a:r>
          </a:p>
        </p:txBody>
      </p:sp>
      <p:sp>
        <p:nvSpPr>
          <p:cNvPr id="3379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Rectangle 6"/>
          <p:cNvSpPr>
            <a:spLocks noGrp="1" noRot="1" noChangeAspect="1"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20708834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3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18</a:t>
            </a:r>
          </a:p>
        </p:txBody>
      </p:sp>
      <p:sp>
        <p:nvSpPr>
          <p:cNvPr id="3994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2" name="Rectangle 6"/>
          <p:cNvSpPr>
            <a:spLocks noGrp="1" noRot="1" noChangeAspect="1" noChangeArrowheads="1" noTextEdit="1"/>
          </p:cNvSpPr>
          <p:nvPr>
            <p:ph type="sldImg"/>
          </p:nvPr>
        </p:nvSpPr>
        <p:spPr>
          <a:xfrm>
            <a:off x="1150938" y="692150"/>
            <a:ext cx="4556125" cy="3416300"/>
          </a:xfrm>
          <a:ln cap="flat"/>
        </p:spPr>
      </p:sp>
      <p:sp>
        <p:nvSpPr>
          <p:cNvPr id="39943"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243784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19</a:t>
            </a:r>
          </a:p>
        </p:txBody>
      </p:sp>
      <p:sp>
        <p:nvSpPr>
          <p:cNvPr id="4198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Rectangle 6"/>
          <p:cNvSpPr>
            <a:spLocks noGrp="1" noRot="1" noChangeAspect="1" noChangeArrowheads="1" noTextEdit="1"/>
          </p:cNvSpPr>
          <p:nvPr>
            <p:ph type="sldImg"/>
          </p:nvPr>
        </p:nvSpPr>
        <p:spPr>
          <a:xfrm>
            <a:off x="1150938" y="692150"/>
            <a:ext cx="4556125" cy="3416300"/>
          </a:xfrm>
          <a:ln cap="flat"/>
        </p:spPr>
      </p:sp>
      <p:sp>
        <p:nvSpPr>
          <p:cNvPr id="41991"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7350024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20</a:t>
            </a:r>
          </a:p>
        </p:txBody>
      </p:sp>
      <p:sp>
        <p:nvSpPr>
          <p:cNvPr id="440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8" name="Rectangle 6"/>
          <p:cNvSpPr>
            <a:spLocks noGrp="1" noRot="1" noChangeAspect="1" noChangeArrowheads="1" noTextEdit="1"/>
          </p:cNvSpPr>
          <p:nvPr>
            <p:ph type="sldImg"/>
          </p:nvPr>
        </p:nvSpPr>
        <p:spPr>
          <a:xfrm>
            <a:off x="1150938" y="692150"/>
            <a:ext cx="4556125" cy="3416300"/>
          </a:xfrm>
          <a:ln cap="flat"/>
        </p:spPr>
      </p:sp>
      <p:sp>
        <p:nvSpPr>
          <p:cNvPr id="4403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3845956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21</a:t>
            </a:r>
          </a:p>
        </p:txBody>
      </p:sp>
      <p:sp>
        <p:nvSpPr>
          <p:cNvPr id="4608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6" name="Rectangle 6"/>
          <p:cNvSpPr>
            <a:spLocks noGrp="1" noRot="1" noChangeAspect="1" noChangeArrowheads="1" noTextEdit="1"/>
          </p:cNvSpPr>
          <p:nvPr>
            <p:ph type="sldImg"/>
          </p:nvPr>
        </p:nvSpPr>
        <p:spPr>
          <a:xfrm>
            <a:off x="1150938" y="692150"/>
            <a:ext cx="4556125" cy="3416300"/>
          </a:xfrm>
          <a:ln cap="flat"/>
        </p:spPr>
      </p:sp>
      <p:sp>
        <p:nvSpPr>
          <p:cNvPr id="46087"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25045682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22</a:t>
            </a:r>
          </a:p>
        </p:txBody>
      </p:sp>
      <p:sp>
        <p:nvSpPr>
          <p:cNvPr id="4813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4" name="Rectangle 6"/>
          <p:cNvSpPr>
            <a:spLocks noGrp="1" noRot="1" noChangeAspect="1" noChangeArrowheads="1" noTextEdit="1"/>
          </p:cNvSpPr>
          <p:nvPr>
            <p:ph type="sldImg"/>
          </p:nvPr>
        </p:nvSpPr>
        <p:spPr>
          <a:xfrm>
            <a:off x="1150938" y="692150"/>
            <a:ext cx="4556125" cy="3416300"/>
          </a:xfrm>
          <a:ln cap="flat"/>
        </p:spPr>
      </p:sp>
      <p:sp>
        <p:nvSpPr>
          <p:cNvPr id="48135"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2938252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7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23</a:t>
            </a:r>
          </a:p>
        </p:txBody>
      </p:sp>
      <p:sp>
        <p:nvSpPr>
          <p:cNvPr id="5018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2" name="Rectangle 6"/>
          <p:cNvSpPr>
            <a:spLocks noGrp="1" noRot="1" noChangeAspect="1" noChangeArrowheads="1" noTextEdit="1"/>
          </p:cNvSpPr>
          <p:nvPr>
            <p:ph type="sldImg"/>
          </p:nvPr>
        </p:nvSpPr>
        <p:spPr>
          <a:xfrm>
            <a:off x="1150938" y="692150"/>
            <a:ext cx="4556125" cy="3416300"/>
          </a:xfrm>
          <a:ln cap="flat"/>
        </p:spPr>
      </p:sp>
      <p:sp>
        <p:nvSpPr>
          <p:cNvPr id="50183"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712755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25</a:t>
            </a:r>
          </a:p>
        </p:txBody>
      </p:sp>
      <p:sp>
        <p:nvSpPr>
          <p:cNvPr id="5427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Rectangle 6"/>
          <p:cNvSpPr>
            <a:spLocks noGrp="1" noRot="1" noChangeAspect="1" noChangeArrowheads="1" noTextEdit="1"/>
          </p:cNvSpPr>
          <p:nvPr>
            <p:ph type="sldImg"/>
          </p:nvPr>
        </p:nvSpPr>
        <p:spPr>
          <a:xfrm>
            <a:off x="1150938" y="692150"/>
            <a:ext cx="4556125" cy="3416300"/>
          </a:xfrm>
          <a:ln cap="flat"/>
        </p:spPr>
      </p:sp>
      <p:sp>
        <p:nvSpPr>
          <p:cNvPr id="5427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32601128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25</a:t>
            </a:r>
          </a:p>
        </p:txBody>
      </p:sp>
      <p:sp>
        <p:nvSpPr>
          <p:cNvPr id="5427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Rectangle 6"/>
          <p:cNvSpPr>
            <a:spLocks noGrp="1" noRot="1" noChangeAspect="1" noChangeArrowheads="1" noTextEdit="1"/>
          </p:cNvSpPr>
          <p:nvPr>
            <p:ph type="sldImg"/>
          </p:nvPr>
        </p:nvSpPr>
        <p:spPr>
          <a:xfrm>
            <a:off x="1150938" y="692150"/>
            <a:ext cx="4556125" cy="3416300"/>
          </a:xfrm>
          <a:ln cap="flat"/>
        </p:spPr>
      </p:sp>
      <p:sp>
        <p:nvSpPr>
          <p:cNvPr id="5427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856678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5</a:t>
            </a:r>
          </a:p>
        </p:txBody>
      </p:sp>
      <p:sp>
        <p:nvSpPr>
          <p:cNvPr id="133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6"/>
          <p:cNvSpPr>
            <a:spLocks noGrp="1" noRot="1" noChangeAspect="1" noChangeArrowheads="1" noTextEdit="1"/>
          </p:cNvSpPr>
          <p:nvPr>
            <p:ph type="sldImg"/>
          </p:nvPr>
        </p:nvSpPr>
        <p:spPr>
          <a:xfrm>
            <a:off x="1150938" y="692150"/>
            <a:ext cx="4556125" cy="3416300"/>
          </a:xfrm>
          <a:ln cap="flat"/>
        </p:spPr>
      </p:sp>
      <p:sp>
        <p:nvSpPr>
          <p:cNvPr id="1331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616757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5</a:t>
            </a:r>
          </a:p>
        </p:txBody>
      </p:sp>
      <p:sp>
        <p:nvSpPr>
          <p:cNvPr id="133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6"/>
          <p:cNvSpPr>
            <a:spLocks noGrp="1" noRot="1" noChangeAspect="1" noChangeArrowheads="1" noTextEdit="1"/>
          </p:cNvSpPr>
          <p:nvPr>
            <p:ph type="sldImg"/>
          </p:nvPr>
        </p:nvSpPr>
        <p:spPr>
          <a:xfrm>
            <a:off x="1150938" y="692150"/>
            <a:ext cx="4556125" cy="3416300"/>
          </a:xfrm>
          <a:ln cap="flat"/>
        </p:spPr>
      </p:sp>
      <p:sp>
        <p:nvSpPr>
          <p:cNvPr id="1331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4029893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5</a:t>
            </a:r>
          </a:p>
        </p:txBody>
      </p:sp>
      <p:sp>
        <p:nvSpPr>
          <p:cNvPr id="133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6"/>
          <p:cNvSpPr>
            <a:spLocks noGrp="1" noRot="1" noChangeAspect="1" noChangeArrowheads="1" noTextEdit="1"/>
          </p:cNvSpPr>
          <p:nvPr>
            <p:ph type="sldImg"/>
          </p:nvPr>
        </p:nvSpPr>
        <p:spPr>
          <a:xfrm>
            <a:off x="1150938" y="692150"/>
            <a:ext cx="4556125" cy="3416300"/>
          </a:xfrm>
          <a:ln cap="flat"/>
        </p:spPr>
      </p:sp>
      <p:sp>
        <p:nvSpPr>
          <p:cNvPr id="1331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2799214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5</a:t>
            </a:r>
          </a:p>
        </p:txBody>
      </p:sp>
      <p:sp>
        <p:nvSpPr>
          <p:cNvPr id="133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6"/>
          <p:cNvSpPr>
            <a:spLocks noGrp="1" noRot="1" noChangeAspect="1" noChangeArrowheads="1" noTextEdit="1"/>
          </p:cNvSpPr>
          <p:nvPr>
            <p:ph type="sldImg"/>
          </p:nvPr>
        </p:nvSpPr>
        <p:spPr>
          <a:xfrm>
            <a:off x="1150938" y="692150"/>
            <a:ext cx="4556125" cy="3416300"/>
          </a:xfrm>
          <a:ln cap="flat"/>
        </p:spPr>
      </p:sp>
      <p:sp>
        <p:nvSpPr>
          <p:cNvPr id="13319"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762541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6</a:t>
            </a:r>
          </a:p>
        </p:txBody>
      </p:sp>
      <p:sp>
        <p:nvSpPr>
          <p:cNvPr id="1536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Rectangle 6"/>
          <p:cNvSpPr>
            <a:spLocks noGrp="1" noRot="1" noChangeAspect="1" noChangeArrowheads="1" noTextEdit="1"/>
          </p:cNvSpPr>
          <p:nvPr>
            <p:ph type="sldImg"/>
          </p:nvPr>
        </p:nvSpPr>
        <p:spPr>
          <a:xfrm>
            <a:off x="1150938" y="692150"/>
            <a:ext cx="4556125" cy="3416300"/>
          </a:xfrm>
          <a:ln cap="flat"/>
        </p:spPr>
      </p:sp>
      <p:sp>
        <p:nvSpPr>
          <p:cNvPr id="15367"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615377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6</a:t>
            </a:r>
          </a:p>
        </p:txBody>
      </p:sp>
      <p:sp>
        <p:nvSpPr>
          <p:cNvPr id="1536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Rectangle 6"/>
          <p:cNvSpPr>
            <a:spLocks noGrp="1" noRot="1" noChangeAspect="1" noChangeArrowheads="1" noTextEdit="1"/>
          </p:cNvSpPr>
          <p:nvPr>
            <p:ph type="sldImg"/>
          </p:nvPr>
        </p:nvSpPr>
        <p:spPr>
          <a:xfrm>
            <a:off x="1150938" y="692150"/>
            <a:ext cx="4556125" cy="3416300"/>
          </a:xfrm>
          <a:ln cap="flat"/>
        </p:spPr>
      </p:sp>
      <p:sp>
        <p:nvSpPr>
          <p:cNvPr id="15367"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1853833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sz="1200"/>
              <a:t>6</a:t>
            </a:r>
          </a:p>
        </p:txBody>
      </p:sp>
      <p:sp>
        <p:nvSpPr>
          <p:cNvPr id="1536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Rectangle 6"/>
          <p:cNvSpPr>
            <a:spLocks noGrp="1" noRot="1" noChangeAspect="1" noChangeArrowheads="1" noTextEdit="1"/>
          </p:cNvSpPr>
          <p:nvPr>
            <p:ph type="sldImg"/>
          </p:nvPr>
        </p:nvSpPr>
        <p:spPr>
          <a:xfrm>
            <a:off x="1150938" y="692150"/>
            <a:ext cx="4556125" cy="3416300"/>
          </a:xfrm>
          <a:ln cap="flat"/>
        </p:spPr>
      </p:sp>
      <p:sp>
        <p:nvSpPr>
          <p:cNvPr id="15367" name="Rectangle 7"/>
          <p:cNvSpPr>
            <a:spLocks noGrp="1" noChangeArrowheads="1"/>
          </p:cNvSpPr>
          <p:nvPr>
            <p:ph type="body" idx="1"/>
          </p:nvPr>
        </p:nvSpPr>
        <p:spPr>
          <a:ln/>
        </p:spPr>
        <p:txBody>
          <a:bodyPr/>
          <a:lstStyle/>
          <a:p>
            <a:endParaRPr lang="en-GB"/>
          </a:p>
        </p:txBody>
      </p:sp>
    </p:spTree>
    <p:extLst>
      <p:ext uri="{BB962C8B-B14F-4D97-AF65-F5344CB8AC3E}">
        <p14:creationId xmlns:p14="http://schemas.microsoft.com/office/powerpoint/2010/main" val="999935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C7F6193-6BB9-471C-B026-F75E446D22CA}" type="datetime1">
              <a:rPr lang="en-US" smtClean="0"/>
              <a:t>3/9/2022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195EAB-24FB-45D8-9A26-81B7057CA52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6E599E4A-A859-4FBA-9055-BFB293D16C71}" type="datetime1">
              <a:rPr lang="en-US" smtClean="0"/>
              <a:t>3/9/2022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634CC639-726C-4D1F-B246-CDC67A149C53}" type="datetime1">
              <a:rPr lang="en-US" smtClean="0"/>
              <a:t>3/9/2022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B2CC3B80-63A9-4895-9027-65773D1EE384}" type="datetime1">
              <a:rPr lang="en-US" smtClean="0"/>
              <a:t>3/9/2022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cxnSp>
        <p:nvCxnSpPr>
          <p:cNvPr id="8" name="Straight Connector 7"/>
          <p:cNvCxnSpPr/>
          <p:nvPr userDrawn="1"/>
        </p:nvCxnSpPr>
        <p:spPr>
          <a:xfrm>
            <a:off x="467544" y="1340768"/>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7C0FB8AF-7891-47B4-A913-B2BE33FFB640}" type="datetime1">
              <a:rPr lang="en-US" smtClean="0"/>
              <a:t>3/9/2022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13E94478-6599-4687-80A4-403BCB822269}" type="datetime1">
              <a:rPr lang="en-US" smtClean="0"/>
              <a:t>3/9/2022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9C29C6E4-F1FD-42D9-9E27-3BA35FACEEE0}" type="datetime1">
              <a:rPr lang="en-US" smtClean="0"/>
              <a:t>3/9/2022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45BDCA9B-DE96-4999-8DAB-0FD853FE8E5B}" type="datetime1">
              <a:rPr lang="en-US" smtClean="0"/>
              <a:t>3/9/2022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BE4E04C-A9D9-41B8-98C3-13D1FA8EDEA4}" type="datetime1">
              <a:rPr lang="en-US" smtClean="0"/>
              <a:t>3/9/2022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8DC1602F-262C-4479-B6E5-672364C7D8F9}" type="datetime1">
              <a:rPr lang="en-US" smtClean="0"/>
              <a:t>3/9/2022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D5A278CC-1D38-4FCA-A682-0F0221942A17}" type="datetime1">
              <a:rPr lang="en-US" smtClean="0"/>
              <a:t>3/9/2022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4AA71E7A-4D23-4036-9E25-C5D50AFB17CD}" type="datetime1">
              <a:rPr lang="en-US" smtClean="0"/>
              <a:t>3/9/2022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7195EAB-24FB-45D8-9A26-81B7057CA528}" type="slidenum">
              <a:rPr lang="en-GB" smtClean="0"/>
              <a:pPr/>
              <a:t>1</a:t>
            </a:fld>
            <a:endParaRPr lang="en-GB"/>
          </a:p>
        </p:txBody>
      </p:sp>
      <p:sp>
        <p:nvSpPr>
          <p:cNvPr id="7" name="Title 2"/>
          <p:cNvSpPr>
            <a:spLocks noGrp="1"/>
          </p:cNvSpPr>
          <p:nvPr>
            <p:ph type="ctrTitle"/>
          </p:nvPr>
        </p:nvSpPr>
        <p:spPr>
          <a:xfrm>
            <a:off x="36512" y="1628800"/>
            <a:ext cx="9071992" cy="648072"/>
          </a:xfrm>
        </p:spPr>
        <p:txBody>
          <a:bodyPr>
            <a:noAutofit/>
          </a:bodyPr>
          <a:lstStyle/>
          <a:p>
            <a:pPr algn="ctr"/>
            <a:r>
              <a:rPr lang="en-US" sz="2800" b="1" dirty="0" smtClean="0">
                <a:ln w="12700">
                  <a:solidFill>
                    <a:schemeClr val="tx2">
                      <a:satMod val="155000"/>
                    </a:schemeClr>
                  </a:solidFill>
                  <a:prstDash val="solid"/>
                </a:ln>
                <a:solidFill>
                  <a:schemeClr val="tx1"/>
                </a:solidFill>
                <a:effectLst/>
              </a:rPr>
              <a:t>Architecture and Hardware (</a:t>
            </a:r>
            <a:r>
              <a:rPr lang="tr-TR" sz="2800" dirty="0">
                <a:ln w="12700">
                  <a:solidFill>
                    <a:schemeClr val="tx2">
                      <a:satMod val="155000"/>
                    </a:schemeClr>
                  </a:solidFill>
                  <a:prstDash val="solid"/>
                </a:ln>
                <a:solidFill>
                  <a:schemeClr val="tx1"/>
                </a:solidFill>
                <a:effectLst/>
              </a:rPr>
              <a:t>ITEC5</a:t>
            </a:r>
            <a:r>
              <a:rPr lang="en-US" sz="2800" dirty="0">
                <a:ln w="12700">
                  <a:solidFill>
                    <a:schemeClr val="tx2">
                      <a:satMod val="155000"/>
                    </a:schemeClr>
                  </a:solidFill>
                  <a:prstDash val="solid"/>
                </a:ln>
                <a:solidFill>
                  <a:schemeClr val="tx1"/>
                </a:solidFill>
                <a:effectLst/>
              </a:rPr>
              <a:t>82</a:t>
            </a:r>
            <a:r>
              <a:rPr lang="tr-TR" sz="2800" dirty="0">
                <a:ln w="12700">
                  <a:solidFill>
                    <a:schemeClr val="tx2">
                      <a:satMod val="155000"/>
                    </a:schemeClr>
                  </a:solidFill>
                  <a:prstDash val="solid"/>
                </a:ln>
                <a:solidFill>
                  <a:schemeClr val="tx1"/>
                </a:solidFill>
                <a:effectLst/>
              </a:rPr>
              <a:t> </a:t>
            </a:r>
            <a:r>
              <a:rPr lang="en-US" sz="2800" dirty="0" smtClean="0">
                <a:ln w="12700">
                  <a:solidFill>
                    <a:schemeClr val="tx2">
                      <a:satMod val="155000"/>
                    </a:schemeClr>
                  </a:solidFill>
                  <a:prstDash val="solid"/>
                </a:ln>
                <a:solidFill>
                  <a:schemeClr val="tx1"/>
                </a:solidFill>
                <a:effectLst/>
              </a:rPr>
              <a:t>)</a:t>
            </a:r>
            <a:endParaRPr lang="tr-TR" sz="2800" b="1" dirty="0">
              <a:ln w="12700">
                <a:solidFill>
                  <a:schemeClr val="tx2">
                    <a:satMod val="155000"/>
                  </a:schemeClr>
                </a:solidFill>
                <a:prstDash val="solid"/>
              </a:ln>
              <a:solidFill>
                <a:schemeClr val="tx1"/>
              </a:solidFill>
              <a:effectLst/>
            </a:endParaRPr>
          </a:p>
        </p:txBody>
      </p:sp>
      <p:sp>
        <p:nvSpPr>
          <p:cNvPr id="8" name="Subtitle 1"/>
          <p:cNvSpPr txBox="1">
            <a:spLocks/>
          </p:cNvSpPr>
          <p:nvPr/>
        </p:nvSpPr>
        <p:spPr>
          <a:xfrm>
            <a:off x="0" y="4293096"/>
            <a:ext cx="9144000" cy="792088"/>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n-US" sz="2400" b="1" dirty="0">
                <a:solidFill>
                  <a:srgbClr val="FF0000"/>
                </a:solidFill>
              </a:rPr>
              <a:t>Chapter </a:t>
            </a:r>
            <a:r>
              <a:rPr lang="en-US" sz="2400" b="1" dirty="0" smtClean="0">
                <a:solidFill>
                  <a:srgbClr val="FF0000"/>
                </a:solidFill>
              </a:rPr>
              <a:t>1</a:t>
            </a:r>
            <a:r>
              <a:rPr lang="tr-TR" sz="2400" b="1" dirty="0" smtClean="0">
                <a:solidFill>
                  <a:srgbClr val="FF0000"/>
                </a:solidFill>
              </a:rPr>
              <a:t>2</a:t>
            </a:r>
            <a:endParaRPr lang="en-US" sz="2400" b="1" dirty="0">
              <a:solidFill>
                <a:srgbClr val="FF0000"/>
              </a:solidFill>
            </a:endParaRPr>
          </a:p>
          <a:p>
            <a:pPr algn="ctr"/>
            <a:r>
              <a:rPr lang="en-US" sz="2400" b="1" dirty="0">
                <a:solidFill>
                  <a:srgbClr val="FF0000"/>
                </a:solidFill>
              </a:rPr>
              <a:t>Instruction Sets</a:t>
            </a:r>
            <a:r>
              <a:rPr lang="en-US" sz="2400" b="1" dirty="0" smtClean="0">
                <a:solidFill>
                  <a:srgbClr val="FF0000"/>
                </a:solidFill>
              </a:rPr>
              <a:t>: Characteristics </a:t>
            </a:r>
            <a:r>
              <a:rPr lang="en-US" sz="2400" b="1" dirty="0">
                <a:solidFill>
                  <a:srgbClr val="FF0000"/>
                </a:solidFill>
              </a:rPr>
              <a:t>and Functions</a:t>
            </a:r>
          </a:p>
        </p:txBody>
      </p:sp>
      <p:sp>
        <p:nvSpPr>
          <p:cNvPr id="9" name="TextBox 8"/>
          <p:cNvSpPr txBox="1"/>
          <p:nvPr/>
        </p:nvSpPr>
        <p:spPr>
          <a:xfrm>
            <a:off x="611560" y="332656"/>
            <a:ext cx="8460432" cy="1200329"/>
          </a:xfrm>
          <a:prstGeom prst="rect">
            <a:avLst/>
          </a:prstGeom>
          <a:noFill/>
        </p:spPr>
        <p:txBody>
          <a:bodyPr wrap="square" rtlCol="0">
            <a:spAutoFit/>
          </a:bodyPr>
          <a:lstStyle/>
          <a:p>
            <a:pPr algn="ctr"/>
            <a:r>
              <a:rPr lang="tr-TR" dirty="0" smtClean="0">
                <a:ln w="12700">
                  <a:solidFill>
                    <a:schemeClr val="tx2">
                      <a:satMod val="155000"/>
                    </a:schemeClr>
                  </a:solidFill>
                  <a:prstDash val="solid"/>
                </a:ln>
              </a:rPr>
              <a:t>Eastern Mediterranean University</a:t>
            </a:r>
          </a:p>
          <a:p>
            <a:pPr algn="ctr"/>
            <a:r>
              <a:rPr lang="tr-TR" dirty="0" smtClean="0">
                <a:ln w="12700">
                  <a:solidFill>
                    <a:schemeClr val="tx2">
                      <a:satMod val="155000"/>
                    </a:schemeClr>
                  </a:solidFill>
                  <a:prstDash val="solid"/>
                </a:ln>
              </a:rPr>
              <a:t>School of Computing and Technology</a:t>
            </a:r>
          </a:p>
          <a:p>
            <a:pPr algn="ctr"/>
            <a:r>
              <a:rPr lang="tr-TR" dirty="0" smtClean="0">
                <a:ln w="12700">
                  <a:solidFill>
                    <a:schemeClr val="tx2">
                      <a:satMod val="155000"/>
                    </a:schemeClr>
                  </a:solidFill>
                  <a:prstDash val="solid"/>
                </a:ln>
              </a:rPr>
              <a:t>Master of </a:t>
            </a:r>
            <a:r>
              <a:rPr lang="en-US" dirty="0" smtClean="0">
                <a:ln w="12700">
                  <a:solidFill>
                    <a:schemeClr val="tx2">
                      <a:satMod val="155000"/>
                    </a:schemeClr>
                  </a:solidFill>
                  <a:prstDash val="solid"/>
                </a:ln>
              </a:rPr>
              <a:t> </a:t>
            </a:r>
            <a:r>
              <a:rPr lang="tr-TR" dirty="0" smtClean="0">
                <a:ln w="12700">
                  <a:solidFill>
                    <a:schemeClr val="tx2">
                      <a:satMod val="155000"/>
                    </a:schemeClr>
                  </a:solidFill>
                  <a:prstDash val="solid"/>
                </a:ln>
              </a:rPr>
              <a:t>Technology</a:t>
            </a:r>
            <a:endParaRPr lang="tr-TR" dirty="0">
              <a:ln w="12700">
                <a:solidFill>
                  <a:schemeClr val="tx2">
                    <a:satMod val="155000"/>
                  </a:schemeClr>
                </a:solidFill>
                <a:prstDash val="solid"/>
              </a:ln>
            </a:endParaRPr>
          </a:p>
        </p:txBody>
      </p:sp>
      <p:pic>
        <p:nvPicPr>
          <p:cNvPr id="10" name="Picture 9" descr="emu_3d_300x293_72dpi.gif"/>
          <p:cNvPicPr>
            <a:picLocks noChangeAspect="1"/>
          </p:cNvPicPr>
          <p:nvPr/>
        </p:nvPicPr>
        <p:blipFill>
          <a:blip r:embed="rId3" cstate="print"/>
          <a:stretch>
            <a:fillRect/>
          </a:stretch>
        </p:blipFill>
        <p:spPr>
          <a:xfrm>
            <a:off x="1158378" y="332656"/>
            <a:ext cx="1253382" cy="1224136"/>
          </a:xfrm>
          <a:prstGeom prst="rect">
            <a:avLst/>
          </a:prstGeom>
        </p:spPr>
      </p:pic>
      <p:pic>
        <p:nvPicPr>
          <p:cNvPr id="2050" name="Picture 2" descr="http://sct.emu.edu.tr/courses/mtit/itec582/userfiles/images/hardwa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3281" y="2287375"/>
            <a:ext cx="1861705" cy="18617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dirty="0" err="1"/>
              <a:t>Opcodes</a:t>
            </a:r>
            <a:r>
              <a:rPr lang="en-US" dirty="0"/>
              <a:t> are represented by abbreviations, called </a:t>
            </a:r>
            <a:r>
              <a:rPr lang="en-US" b="1" dirty="0">
                <a:solidFill>
                  <a:srgbClr val="FF0000"/>
                </a:solidFill>
              </a:rPr>
              <a:t>mnemonics</a:t>
            </a:r>
            <a:r>
              <a:rPr lang="en-US" dirty="0" smtClean="0"/>
              <a:t>, that </a:t>
            </a:r>
            <a:r>
              <a:rPr lang="en-US" dirty="0"/>
              <a:t>indicate </a:t>
            </a:r>
            <a:r>
              <a:rPr lang="en-US" dirty="0" smtClean="0"/>
              <a:t>the operation</a:t>
            </a:r>
            <a:r>
              <a:rPr lang="en-US" dirty="0"/>
              <a:t>. </a:t>
            </a:r>
            <a:endParaRPr lang="en-US" dirty="0" smtClean="0"/>
          </a:p>
          <a:p>
            <a:r>
              <a:rPr lang="en-US" dirty="0" smtClean="0"/>
              <a:t>Common </a:t>
            </a:r>
            <a:r>
              <a:rPr lang="en-US" b="1" dirty="0">
                <a:solidFill>
                  <a:srgbClr val="FF0000"/>
                </a:solidFill>
              </a:rPr>
              <a:t>examples</a:t>
            </a:r>
            <a:r>
              <a:rPr lang="en-US" dirty="0"/>
              <a:t> </a:t>
            </a:r>
            <a:r>
              <a:rPr lang="en-US" dirty="0" smtClean="0"/>
              <a:t>include:</a:t>
            </a:r>
          </a:p>
          <a:p>
            <a:pPr lvl="1"/>
            <a:r>
              <a:rPr lang="en-US" dirty="0"/>
              <a:t>ADD </a:t>
            </a:r>
            <a:r>
              <a:rPr lang="en-US" dirty="0" smtClean="0"/>
              <a:t>- Add</a:t>
            </a:r>
            <a:endParaRPr lang="en-US" dirty="0"/>
          </a:p>
          <a:p>
            <a:pPr lvl="1"/>
            <a:r>
              <a:rPr lang="en-US" dirty="0"/>
              <a:t>SUB </a:t>
            </a:r>
            <a:r>
              <a:rPr lang="en-US" dirty="0" smtClean="0"/>
              <a:t>- Subtract</a:t>
            </a:r>
            <a:endParaRPr lang="en-US" dirty="0"/>
          </a:p>
          <a:p>
            <a:pPr lvl="1"/>
            <a:r>
              <a:rPr lang="en-US" dirty="0"/>
              <a:t>MUL </a:t>
            </a:r>
            <a:r>
              <a:rPr lang="en-US" dirty="0" smtClean="0"/>
              <a:t>- Multiply</a:t>
            </a:r>
            <a:endParaRPr lang="en-US" dirty="0"/>
          </a:p>
          <a:p>
            <a:pPr lvl="1"/>
            <a:r>
              <a:rPr lang="en-US" dirty="0"/>
              <a:t>DIV </a:t>
            </a:r>
            <a:r>
              <a:rPr lang="en-US" dirty="0" smtClean="0"/>
              <a:t>- Divide</a:t>
            </a:r>
            <a:endParaRPr lang="en-US" dirty="0"/>
          </a:p>
          <a:p>
            <a:pPr lvl="1"/>
            <a:r>
              <a:rPr lang="en-US" dirty="0"/>
              <a:t>LOAD </a:t>
            </a:r>
            <a:r>
              <a:rPr lang="en-US" dirty="0" smtClean="0"/>
              <a:t>- Load </a:t>
            </a:r>
            <a:r>
              <a:rPr lang="en-US" dirty="0"/>
              <a:t>data from memory</a:t>
            </a:r>
          </a:p>
          <a:p>
            <a:pPr lvl="1"/>
            <a:r>
              <a:rPr lang="en-US" dirty="0"/>
              <a:t>STOR </a:t>
            </a:r>
            <a:r>
              <a:rPr lang="en-US" dirty="0" smtClean="0"/>
              <a:t>- Store </a:t>
            </a:r>
            <a:r>
              <a:rPr lang="en-US" dirty="0"/>
              <a:t>data to memory</a:t>
            </a:r>
          </a:p>
        </p:txBody>
      </p:sp>
      <p:sp>
        <p:nvSpPr>
          <p:cNvPr id="1229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t>Instruction Representation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10</a:t>
            </a:fld>
            <a:endParaRPr kumimoji="0" lang="en-US"/>
          </a:p>
        </p:txBody>
      </p:sp>
    </p:spTree>
    <p:extLst>
      <p:ext uri="{BB962C8B-B14F-4D97-AF65-F5344CB8AC3E}">
        <p14:creationId xmlns:p14="http://schemas.microsoft.com/office/powerpoint/2010/main" val="161386541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dirty="0">
                <a:solidFill>
                  <a:srgbClr val="FF0000"/>
                </a:solidFill>
              </a:rPr>
              <a:t>Operands are also represented symbolically</a:t>
            </a:r>
            <a:r>
              <a:rPr lang="en-US" dirty="0"/>
              <a:t>. </a:t>
            </a:r>
            <a:endParaRPr lang="en-US" dirty="0" smtClean="0"/>
          </a:p>
          <a:p>
            <a:r>
              <a:rPr lang="en-US" dirty="0" smtClean="0"/>
              <a:t>For </a:t>
            </a:r>
            <a:r>
              <a:rPr lang="en-US" dirty="0"/>
              <a:t>example, the </a:t>
            </a:r>
            <a:r>
              <a:rPr lang="en-US" dirty="0" smtClean="0"/>
              <a:t>instruction </a:t>
            </a:r>
            <a:r>
              <a:rPr lang="en-US" b="1" dirty="0" smtClean="0">
                <a:solidFill>
                  <a:srgbClr val="FF0000"/>
                </a:solidFill>
              </a:rPr>
              <a:t>ADD R,Y</a:t>
            </a:r>
            <a:r>
              <a:rPr lang="tr-TR" b="1" dirty="0" smtClean="0">
                <a:solidFill>
                  <a:srgbClr val="FF0000"/>
                </a:solidFill>
              </a:rPr>
              <a:t> </a:t>
            </a:r>
          </a:p>
          <a:p>
            <a:r>
              <a:rPr lang="tr-TR" b="1" dirty="0" smtClean="0">
                <a:solidFill>
                  <a:srgbClr val="FF0000"/>
                </a:solidFill>
              </a:rPr>
              <a:t>(R      R + Y )  </a:t>
            </a:r>
            <a:r>
              <a:rPr lang="en-US" b="1" dirty="0" smtClean="0">
                <a:solidFill>
                  <a:srgbClr val="FF0000"/>
                </a:solidFill>
              </a:rPr>
              <a:t> </a:t>
            </a:r>
            <a:r>
              <a:rPr lang="en-US" dirty="0" smtClean="0"/>
              <a:t>may </a:t>
            </a:r>
            <a:r>
              <a:rPr lang="en-US" dirty="0"/>
              <a:t>mean add the value contained in data location Y to the contents of register R.</a:t>
            </a:r>
          </a:p>
          <a:p>
            <a:r>
              <a:rPr lang="en-US" dirty="0"/>
              <a:t>In this example</a:t>
            </a:r>
            <a:r>
              <a:rPr lang="en-US" dirty="0">
                <a:solidFill>
                  <a:srgbClr val="FF0000"/>
                </a:solidFill>
              </a:rPr>
              <a:t>, Y refers to the address of a location in memory,</a:t>
            </a:r>
            <a:r>
              <a:rPr lang="en-US" dirty="0"/>
              <a:t> and </a:t>
            </a:r>
            <a:r>
              <a:rPr lang="en-US" b="1" dirty="0">
                <a:solidFill>
                  <a:srgbClr val="00B050"/>
                </a:solidFill>
              </a:rPr>
              <a:t>R refers to </a:t>
            </a:r>
            <a:r>
              <a:rPr lang="en-US" b="1" dirty="0" smtClean="0">
                <a:solidFill>
                  <a:srgbClr val="00B050"/>
                </a:solidFill>
              </a:rPr>
              <a:t>a particular </a:t>
            </a:r>
            <a:r>
              <a:rPr lang="en-US" b="1" dirty="0">
                <a:solidFill>
                  <a:srgbClr val="00B050"/>
                </a:solidFill>
              </a:rPr>
              <a:t>register. </a:t>
            </a:r>
            <a:endParaRPr lang="en-US" b="1" dirty="0" smtClean="0">
              <a:solidFill>
                <a:srgbClr val="00B050"/>
              </a:solidFill>
            </a:endParaRPr>
          </a:p>
          <a:p>
            <a:r>
              <a:rPr lang="en-US" dirty="0" smtClean="0"/>
              <a:t>Note </a:t>
            </a:r>
            <a:r>
              <a:rPr lang="en-US" dirty="0"/>
              <a:t>that the operation is performed on the contents of a location, </a:t>
            </a:r>
            <a:r>
              <a:rPr lang="en-US" dirty="0">
                <a:solidFill>
                  <a:srgbClr val="FF0000"/>
                </a:solidFill>
              </a:rPr>
              <a:t>not on its address</a:t>
            </a:r>
            <a:r>
              <a:rPr lang="en-US" dirty="0" smtClean="0"/>
              <a:t>.</a:t>
            </a:r>
            <a:endParaRPr lang="en-US" dirty="0"/>
          </a:p>
        </p:txBody>
      </p:sp>
      <p:sp>
        <p:nvSpPr>
          <p:cNvPr id="1229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t>Instruction Representation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11</a:t>
            </a:fld>
            <a:endParaRPr kumimoji="0" lang="en-US"/>
          </a:p>
        </p:txBody>
      </p:sp>
      <p:cxnSp>
        <p:nvCxnSpPr>
          <p:cNvPr id="6" name="Straight Arrow Connector 5"/>
          <p:cNvCxnSpPr/>
          <p:nvPr/>
        </p:nvCxnSpPr>
        <p:spPr>
          <a:xfrm flipH="1">
            <a:off x="1403648" y="2636912"/>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87590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Grp="1" noChangeArrowheads="1"/>
          </p:cNvSpPr>
          <p:nvPr>
            <p:ph idx="1"/>
          </p:nvPr>
        </p:nvSpPr>
        <p:spPr>
          <a:xfrm>
            <a:off x="457200" y="1481328"/>
            <a:ext cx="8363272" cy="45259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fontScale="85000" lnSpcReduction="10000"/>
          </a:bodyPr>
          <a:lstStyle/>
          <a:p>
            <a:r>
              <a:rPr lang="en-US" sz="2800" dirty="0"/>
              <a:t>Consider a high-level language instruction that could be expressed </a:t>
            </a:r>
            <a:r>
              <a:rPr lang="tr-TR" sz="2800" dirty="0" smtClean="0"/>
              <a:t>     </a:t>
            </a:r>
            <a:r>
              <a:rPr lang="tr-TR" sz="2800" dirty="0" smtClean="0">
                <a:solidFill>
                  <a:srgbClr val="FF0000"/>
                </a:solidFill>
              </a:rPr>
              <a:t>X=X+Y.</a:t>
            </a:r>
            <a:endParaRPr lang="en-US" sz="2800" dirty="0">
              <a:solidFill>
                <a:srgbClr val="FF0000"/>
              </a:solidFill>
            </a:endParaRPr>
          </a:p>
          <a:p>
            <a:endParaRPr lang="tr-TR" sz="2800" dirty="0" smtClean="0"/>
          </a:p>
          <a:p>
            <a:r>
              <a:rPr lang="en-US" sz="2800" dirty="0" smtClean="0"/>
              <a:t>This </a:t>
            </a:r>
            <a:r>
              <a:rPr lang="en-US" sz="2800" dirty="0"/>
              <a:t>statement instructs the computer to add the value stored in Y to the </a:t>
            </a:r>
            <a:r>
              <a:rPr lang="en-US" sz="2800" dirty="0" smtClean="0"/>
              <a:t>value</a:t>
            </a:r>
            <a:r>
              <a:rPr lang="tr-TR" sz="2800" dirty="0" smtClean="0"/>
              <a:t> </a:t>
            </a:r>
            <a:r>
              <a:rPr lang="en-US" sz="2800" dirty="0" smtClean="0"/>
              <a:t>stored </a:t>
            </a:r>
            <a:r>
              <a:rPr lang="en-US" sz="2800" dirty="0"/>
              <a:t>in X and put the result in X. </a:t>
            </a:r>
            <a:endParaRPr lang="tr-TR" sz="2800" dirty="0" smtClean="0"/>
          </a:p>
          <a:p>
            <a:endParaRPr lang="tr-TR" sz="2800" dirty="0" smtClean="0"/>
          </a:p>
          <a:p>
            <a:r>
              <a:rPr lang="en-US" sz="2800" dirty="0" smtClean="0"/>
              <a:t>Let </a:t>
            </a:r>
            <a:r>
              <a:rPr lang="en-US" sz="2800" dirty="0"/>
              <a:t>us assume that the </a:t>
            </a:r>
            <a:r>
              <a:rPr lang="en-US" sz="2800" dirty="0">
                <a:solidFill>
                  <a:srgbClr val="00B050"/>
                </a:solidFill>
              </a:rPr>
              <a:t>variables</a:t>
            </a:r>
            <a:r>
              <a:rPr lang="en-US" sz="2800" dirty="0"/>
              <a:t> </a:t>
            </a:r>
            <a:r>
              <a:rPr lang="en-US" sz="2800" dirty="0">
                <a:solidFill>
                  <a:srgbClr val="00B050"/>
                </a:solidFill>
              </a:rPr>
              <a:t>X </a:t>
            </a:r>
            <a:r>
              <a:rPr lang="en-US" sz="2800" dirty="0"/>
              <a:t>and </a:t>
            </a:r>
            <a:r>
              <a:rPr lang="en-US" sz="2800" dirty="0">
                <a:solidFill>
                  <a:srgbClr val="FF0000"/>
                </a:solidFill>
              </a:rPr>
              <a:t>Y </a:t>
            </a:r>
            <a:r>
              <a:rPr lang="en-US" sz="2800" dirty="0"/>
              <a:t>correspond to </a:t>
            </a:r>
            <a:r>
              <a:rPr lang="tr-TR" sz="2800" dirty="0" smtClean="0"/>
              <a:t>memory </a:t>
            </a:r>
            <a:r>
              <a:rPr lang="en-US" sz="2800" dirty="0" smtClean="0"/>
              <a:t>locations </a:t>
            </a:r>
            <a:r>
              <a:rPr lang="en-US" sz="2800" dirty="0" smtClean="0">
                <a:solidFill>
                  <a:srgbClr val="00B050"/>
                </a:solidFill>
              </a:rPr>
              <a:t>513</a:t>
            </a:r>
            <a:r>
              <a:rPr lang="tr-TR" sz="2800" dirty="0" smtClean="0"/>
              <a:t> </a:t>
            </a:r>
            <a:r>
              <a:rPr lang="en-US" sz="2800" dirty="0" smtClean="0"/>
              <a:t>and </a:t>
            </a:r>
            <a:r>
              <a:rPr lang="en-US" sz="2800" dirty="0" smtClean="0">
                <a:solidFill>
                  <a:srgbClr val="FF0000"/>
                </a:solidFill>
              </a:rPr>
              <a:t>514.</a:t>
            </a:r>
            <a:r>
              <a:rPr lang="tr-TR" sz="2800" dirty="0" smtClean="0"/>
              <a:t> T</a:t>
            </a:r>
            <a:r>
              <a:rPr lang="en-US" sz="2800" dirty="0" smtClean="0"/>
              <a:t>his </a:t>
            </a:r>
            <a:r>
              <a:rPr lang="en-US" sz="2800" dirty="0"/>
              <a:t>operation could </a:t>
            </a:r>
            <a:r>
              <a:rPr lang="en-US" sz="2800" dirty="0" smtClean="0"/>
              <a:t>be</a:t>
            </a:r>
            <a:r>
              <a:rPr lang="tr-TR" sz="2800" dirty="0" smtClean="0"/>
              <a:t> </a:t>
            </a:r>
            <a:r>
              <a:rPr lang="en-US" sz="2800" dirty="0" smtClean="0"/>
              <a:t>accomplished </a:t>
            </a:r>
            <a:r>
              <a:rPr lang="en-US" sz="2800" dirty="0"/>
              <a:t>with three instructions:</a:t>
            </a:r>
          </a:p>
          <a:p>
            <a:pPr marL="850392" lvl="1" indent="-457200">
              <a:buFont typeface="+mj-lt"/>
              <a:buAutoNum type="arabicPeriod"/>
            </a:pPr>
            <a:r>
              <a:rPr lang="en-US" dirty="0" smtClean="0"/>
              <a:t>Load </a:t>
            </a:r>
            <a:r>
              <a:rPr lang="en-US" dirty="0"/>
              <a:t>a </a:t>
            </a:r>
            <a:r>
              <a:rPr lang="en-US" dirty="0">
                <a:solidFill>
                  <a:srgbClr val="00B050"/>
                </a:solidFill>
              </a:rPr>
              <a:t>register </a:t>
            </a:r>
            <a:r>
              <a:rPr lang="en-US" dirty="0"/>
              <a:t>with the contents of memory location </a:t>
            </a:r>
            <a:r>
              <a:rPr lang="en-US" dirty="0" smtClean="0"/>
              <a:t>513</a:t>
            </a:r>
            <a:endParaRPr lang="en-US" dirty="0"/>
          </a:p>
          <a:p>
            <a:pPr marL="850392" lvl="1" indent="-457200">
              <a:buFont typeface="+mj-lt"/>
              <a:buAutoNum type="arabicPeriod"/>
            </a:pPr>
            <a:r>
              <a:rPr lang="en-US" dirty="0" smtClean="0"/>
              <a:t>Add </a:t>
            </a:r>
            <a:r>
              <a:rPr lang="en-US" dirty="0"/>
              <a:t>the contents of memory location 514 to the </a:t>
            </a:r>
            <a:r>
              <a:rPr lang="en-US" dirty="0" smtClean="0">
                <a:solidFill>
                  <a:srgbClr val="00B050"/>
                </a:solidFill>
              </a:rPr>
              <a:t>register</a:t>
            </a:r>
            <a:endParaRPr lang="en-US" dirty="0">
              <a:solidFill>
                <a:srgbClr val="00B050"/>
              </a:solidFill>
            </a:endParaRPr>
          </a:p>
          <a:p>
            <a:pPr marL="850392" lvl="1" indent="-457200">
              <a:buFont typeface="+mj-lt"/>
              <a:buAutoNum type="arabicPeriod"/>
            </a:pPr>
            <a:r>
              <a:rPr lang="en-US" dirty="0" smtClean="0"/>
              <a:t>Store </a:t>
            </a:r>
            <a:r>
              <a:rPr lang="en-US" dirty="0"/>
              <a:t>the contents of the </a:t>
            </a:r>
            <a:r>
              <a:rPr lang="en-US" dirty="0">
                <a:solidFill>
                  <a:srgbClr val="00B050"/>
                </a:solidFill>
              </a:rPr>
              <a:t>register</a:t>
            </a:r>
            <a:r>
              <a:rPr lang="en-US" dirty="0"/>
              <a:t> in memory location </a:t>
            </a:r>
            <a:r>
              <a:rPr lang="en-US" dirty="0" smtClean="0"/>
              <a:t>513</a:t>
            </a:r>
            <a:endParaRPr lang="en-US" dirty="0"/>
          </a:p>
        </p:txBody>
      </p:sp>
      <p:sp>
        <p:nvSpPr>
          <p:cNvPr id="1434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Instruction Types</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12</a:t>
            </a:fld>
            <a:endParaRPr kumimoji="0"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Grp="1" noChangeArrowheads="1"/>
          </p:cNvSpPr>
          <p:nvPr>
            <p:ph idx="1"/>
          </p:nvPr>
        </p:nvSpPr>
        <p:spPr>
          <a:xfrm>
            <a:off x="457200" y="1481328"/>
            <a:ext cx="8363272" cy="45259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sz="2800" dirty="0"/>
              <a:t>This is </a:t>
            </a:r>
            <a:r>
              <a:rPr lang="tr-TR" sz="2800" dirty="0" smtClean="0"/>
              <a:t>a </a:t>
            </a:r>
            <a:r>
              <a:rPr lang="en-US" sz="2800" dirty="0" smtClean="0"/>
              <a:t>typical relationship </a:t>
            </a:r>
            <a:r>
              <a:rPr lang="en-US" sz="2800" dirty="0"/>
              <a:t>between a high-level language and </a:t>
            </a:r>
            <a:r>
              <a:rPr lang="en-US" sz="2800" dirty="0" smtClean="0"/>
              <a:t>a</a:t>
            </a:r>
            <a:r>
              <a:rPr lang="tr-TR" sz="2800" dirty="0" smtClean="0"/>
              <a:t> </a:t>
            </a:r>
            <a:r>
              <a:rPr lang="en-US" sz="2800" dirty="0" smtClean="0"/>
              <a:t>machine </a:t>
            </a:r>
            <a:r>
              <a:rPr lang="en-US" sz="2800" dirty="0"/>
              <a:t>language. </a:t>
            </a:r>
            <a:endParaRPr lang="tr-TR" sz="2800" dirty="0" smtClean="0"/>
          </a:p>
          <a:p>
            <a:r>
              <a:rPr lang="en-US" sz="2800" dirty="0" smtClean="0"/>
              <a:t>A </a:t>
            </a:r>
            <a:r>
              <a:rPr lang="en-US" sz="2800" dirty="0"/>
              <a:t>high-level language expresses operations </a:t>
            </a:r>
            <a:r>
              <a:rPr lang="tr-TR" sz="2800" dirty="0" smtClean="0"/>
              <a:t> </a:t>
            </a:r>
            <a:r>
              <a:rPr lang="en-US" sz="2800" dirty="0" smtClean="0"/>
              <a:t>in </a:t>
            </a:r>
            <a:r>
              <a:rPr lang="en-US" sz="2800" dirty="0"/>
              <a:t>a </a:t>
            </a:r>
            <a:r>
              <a:rPr lang="en-US" sz="2800" dirty="0">
                <a:solidFill>
                  <a:srgbClr val="FF0000"/>
                </a:solidFill>
              </a:rPr>
              <a:t>concise </a:t>
            </a:r>
            <a:r>
              <a:rPr lang="en-US" sz="2800" dirty="0" smtClean="0">
                <a:solidFill>
                  <a:srgbClr val="FF0000"/>
                </a:solidFill>
              </a:rPr>
              <a:t>algebraic</a:t>
            </a:r>
            <a:r>
              <a:rPr lang="tr-TR" sz="2800" dirty="0" smtClean="0">
                <a:solidFill>
                  <a:srgbClr val="FF0000"/>
                </a:solidFill>
              </a:rPr>
              <a:t> </a:t>
            </a:r>
            <a:r>
              <a:rPr lang="en-US" sz="2800" dirty="0" smtClean="0">
                <a:solidFill>
                  <a:srgbClr val="FF0000"/>
                </a:solidFill>
              </a:rPr>
              <a:t>form</a:t>
            </a:r>
            <a:r>
              <a:rPr lang="en-US" sz="2800" dirty="0"/>
              <a:t>, using </a:t>
            </a:r>
            <a:r>
              <a:rPr lang="en-US" sz="2800" dirty="0">
                <a:solidFill>
                  <a:srgbClr val="FF0000"/>
                </a:solidFill>
              </a:rPr>
              <a:t>variables</a:t>
            </a:r>
            <a:r>
              <a:rPr lang="en-US" sz="2800" dirty="0"/>
              <a:t>. </a:t>
            </a:r>
            <a:endParaRPr lang="tr-TR" sz="2800" dirty="0" smtClean="0"/>
          </a:p>
          <a:p>
            <a:r>
              <a:rPr lang="en-US" sz="2800" dirty="0" smtClean="0"/>
              <a:t>A </a:t>
            </a:r>
            <a:r>
              <a:rPr lang="en-US" sz="2800" dirty="0"/>
              <a:t>machine language expresses operations in a basic form involving the </a:t>
            </a:r>
            <a:r>
              <a:rPr lang="en-US" sz="2800" dirty="0">
                <a:solidFill>
                  <a:srgbClr val="FF0000"/>
                </a:solidFill>
              </a:rPr>
              <a:t>movement of data to or from registers</a:t>
            </a:r>
            <a:r>
              <a:rPr lang="en-US" sz="2800" dirty="0" smtClean="0">
                <a:solidFill>
                  <a:srgbClr val="FF0000"/>
                </a:solidFill>
              </a:rPr>
              <a:t>.</a:t>
            </a:r>
            <a:endParaRPr lang="tr-TR" sz="2800" dirty="0" smtClean="0">
              <a:solidFill>
                <a:srgbClr val="FF0000"/>
              </a:solidFill>
            </a:endParaRPr>
          </a:p>
          <a:p>
            <a:r>
              <a:rPr lang="tr-TR" sz="2800" dirty="0" smtClean="0"/>
              <a:t>Therefore, a</a:t>
            </a:r>
            <a:r>
              <a:rPr lang="en-US" sz="2800" dirty="0" smtClean="0"/>
              <a:t> </a:t>
            </a:r>
            <a:r>
              <a:rPr lang="en-US" sz="2800" dirty="0"/>
              <a:t>computer should have a set of instructions that allows the user to formulate any data processing task. </a:t>
            </a:r>
            <a:endParaRPr lang="tr-TR" sz="2800" dirty="0"/>
          </a:p>
          <a:p>
            <a:endParaRPr lang="en-US" sz="2800" dirty="0"/>
          </a:p>
        </p:txBody>
      </p:sp>
      <p:sp>
        <p:nvSpPr>
          <p:cNvPr id="1434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pPr marL="342900" indent="-342900">
              <a:buFont typeface="Wingdings" panose="05000000000000000000" pitchFamily="2" charset="2"/>
              <a:buChar char="q"/>
            </a:pPr>
            <a:r>
              <a:rPr lang="en-US" sz="2200" dirty="0">
                <a:solidFill>
                  <a:srgbClr val="00B050"/>
                </a:solidFill>
              </a:rPr>
              <a:t>How are operations expressed in high level language and machine language</a:t>
            </a:r>
            <a:r>
              <a:rPr lang="en-US" dirty="0">
                <a:solidFill>
                  <a:srgbClr val="00B050"/>
                </a:solidFill>
              </a:rPr>
              <a:t>?</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13</a:t>
            </a:fld>
            <a:endParaRPr kumimoji="0" lang="en-US"/>
          </a:p>
        </p:txBody>
      </p:sp>
    </p:spTree>
    <p:extLst>
      <p:ext uri="{BB962C8B-B14F-4D97-AF65-F5344CB8AC3E}">
        <p14:creationId xmlns:p14="http://schemas.microsoft.com/office/powerpoint/2010/main" val="6192978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lnSpcReduction="10000"/>
          </a:bodyPr>
          <a:lstStyle/>
          <a:p>
            <a:r>
              <a:rPr lang="en-US" dirty="0" smtClean="0"/>
              <a:t>Thus</a:t>
            </a:r>
            <a:r>
              <a:rPr lang="en-US" dirty="0"/>
              <a:t>, the set of </a:t>
            </a:r>
            <a:r>
              <a:rPr lang="en-US" dirty="0">
                <a:solidFill>
                  <a:srgbClr val="00B050"/>
                </a:solidFill>
              </a:rPr>
              <a:t>machine instructions </a:t>
            </a:r>
            <a:r>
              <a:rPr lang="en-US" dirty="0"/>
              <a:t>must be </a:t>
            </a:r>
            <a:r>
              <a:rPr lang="en-US" dirty="0">
                <a:solidFill>
                  <a:srgbClr val="00B050"/>
                </a:solidFill>
              </a:rPr>
              <a:t>sufficient</a:t>
            </a:r>
            <a:r>
              <a:rPr lang="en-US" dirty="0"/>
              <a:t> to </a:t>
            </a:r>
            <a:r>
              <a:rPr lang="en-US" dirty="0" smtClean="0"/>
              <a:t>express</a:t>
            </a:r>
            <a:r>
              <a:rPr lang="tr-TR" dirty="0" smtClean="0"/>
              <a:t> </a:t>
            </a:r>
            <a:r>
              <a:rPr lang="en-US" dirty="0" smtClean="0"/>
              <a:t>any </a:t>
            </a:r>
            <a:r>
              <a:rPr lang="en-US" dirty="0"/>
              <a:t>of the instructions from a </a:t>
            </a:r>
            <a:r>
              <a:rPr lang="en-US" dirty="0">
                <a:solidFill>
                  <a:srgbClr val="00B050"/>
                </a:solidFill>
              </a:rPr>
              <a:t>high-level language</a:t>
            </a:r>
            <a:r>
              <a:rPr lang="en-US" dirty="0"/>
              <a:t>. </a:t>
            </a:r>
            <a:endParaRPr lang="tr-TR" dirty="0" smtClean="0"/>
          </a:p>
          <a:p>
            <a:endParaRPr lang="tr-TR" dirty="0" smtClean="0"/>
          </a:p>
          <a:p>
            <a:r>
              <a:rPr lang="en-US" dirty="0" smtClean="0"/>
              <a:t>With </a:t>
            </a:r>
            <a:r>
              <a:rPr lang="en-US" dirty="0"/>
              <a:t>this in mind we can </a:t>
            </a:r>
            <a:r>
              <a:rPr lang="en-US" b="1" dirty="0">
                <a:solidFill>
                  <a:srgbClr val="FF0000"/>
                </a:solidFill>
              </a:rPr>
              <a:t>categorize instruction types as follows</a:t>
            </a:r>
            <a:r>
              <a:rPr lang="en-US" b="1" dirty="0" smtClean="0">
                <a:solidFill>
                  <a:srgbClr val="FF0000"/>
                </a:solidFill>
              </a:rPr>
              <a:t>:</a:t>
            </a:r>
            <a:endParaRPr lang="tr-TR" b="1" dirty="0" smtClean="0">
              <a:solidFill>
                <a:srgbClr val="FF0000"/>
              </a:solidFill>
            </a:endParaRPr>
          </a:p>
          <a:p>
            <a:pPr lvl="1"/>
            <a:r>
              <a:rPr lang="en-US" b="1" dirty="0" smtClean="0">
                <a:solidFill>
                  <a:srgbClr val="92D050"/>
                </a:solidFill>
              </a:rPr>
              <a:t>Data processing</a:t>
            </a:r>
            <a:r>
              <a:rPr lang="tr-TR" b="1" dirty="0" smtClean="0"/>
              <a:t>: </a:t>
            </a:r>
            <a:r>
              <a:rPr lang="tr-TR" dirty="0" smtClean="0"/>
              <a:t>arithmetic and logic instructions</a:t>
            </a:r>
            <a:endParaRPr lang="en-US" dirty="0"/>
          </a:p>
          <a:p>
            <a:pPr lvl="1"/>
            <a:r>
              <a:rPr lang="en-US" b="1" dirty="0">
                <a:solidFill>
                  <a:srgbClr val="00B0F0"/>
                </a:solidFill>
              </a:rPr>
              <a:t>Data storage </a:t>
            </a:r>
            <a:r>
              <a:rPr lang="en-US" b="1" dirty="0"/>
              <a:t>(main memory</a:t>
            </a:r>
            <a:r>
              <a:rPr lang="en-US" b="1" dirty="0" smtClean="0"/>
              <a:t>)</a:t>
            </a:r>
            <a:r>
              <a:rPr lang="tr-TR" b="1" dirty="0" smtClean="0"/>
              <a:t>:</a:t>
            </a:r>
            <a:r>
              <a:rPr lang="tr-TR" dirty="0" smtClean="0"/>
              <a:t> data in/out to/from registers, memory locations</a:t>
            </a:r>
            <a:endParaRPr lang="en-US" dirty="0"/>
          </a:p>
          <a:p>
            <a:pPr lvl="1"/>
            <a:r>
              <a:rPr lang="en-US" b="1" dirty="0">
                <a:solidFill>
                  <a:srgbClr val="FFC000"/>
                </a:solidFill>
              </a:rPr>
              <a:t>Data movement (I/O</a:t>
            </a:r>
            <a:r>
              <a:rPr lang="en-US" b="1" dirty="0" smtClean="0">
                <a:solidFill>
                  <a:srgbClr val="FFC000"/>
                </a:solidFill>
              </a:rPr>
              <a:t>)</a:t>
            </a:r>
            <a:r>
              <a:rPr lang="tr-TR" b="1" dirty="0" smtClean="0"/>
              <a:t>: </a:t>
            </a:r>
            <a:r>
              <a:rPr lang="tr-TR" dirty="0" smtClean="0"/>
              <a:t>I/O instructions</a:t>
            </a:r>
            <a:endParaRPr lang="en-US" dirty="0"/>
          </a:p>
          <a:p>
            <a:pPr lvl="1"/>
            <a:r>
              <a:rPr lang="en-US" b="1" dirty="0">
                <a:solidFill>
                  <a:srgbClr val="7030A0"/>
                </a:solidFill>
              </a:rPr>
              <a:t>Program flow </a:t>
            </a:r>
            <a:r>
              <a:rPr lang="en-US" b="1" dirty="0" smtClean="0">
                <a:solidFill>
                  <a:srgbClr val="7030A0"/>
                </a:solidFill>
              </a:rPr>
              <a:t>control</a:t>
            </a:r>
            <a:r>
              <a:rPr lang="tr-TR" b="1" dirty="0" smtClean="0">
                <a:solidFill>
                  <a:srgbClr val="7030A0"/>
                </a:solidFill>
              </a:rPr>
              <a:t>: </a:t>
            </a:r>
            <a:r>
              <a:rPr lang="tr-TR" b="1" dirty="0" smtClean="0"/>
              <a:t>test</a:t>
            </a:r>
            <a:r>
              <a:rPr lang="tr-TR" b="1" dirty="0" smtClean="0">
                <a:solidFill>
                  <a:srgbClr val="7030A0"/>
                </a:solidFill>
              </a:rPr>
              <a:t> </a:t>
            </a:r>
            <a:r>
              <a:rPr lang="tr-TR" dirty="0" smtClean="0"/>
              <a:t>and branch instructions</a:t>
            </a:r>
            <a:endParaRPr lang="en-US" dirty="0"/>
          </a:p>
        </p:txBody>
      </p:sp>
      <p:sp>
        <p:nvSpPr>
          <p:cNvPr id="1434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pPr marL="457200" indent="-457200">
              <a:buFont typeface="Wingdings" panose="05000000000000000000" pitchFamily="2" charset="2"/>
              <a:buChar char="q"/>
            </a:pPr>
            <a:r>
              <a:rPr lang="en-US" sz="2800" dirty="0">
                <a:solidFill>
                  <a:srgbClr val="00B050"/>
                </a:solidFill>
              </a:rPr>
              <a:t>List and briefly discuss the four categories of instruction types</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14</a:t>
            </a:fld>
            <a:endParaRPr kumimoji="0" lang="en-US"/>
          </a:p>
        </p:txBody>
      </p:sp>
    </p:spTree>
    <p:extLst>
      <p:ext uri="{BB962C8B-B14F-4D97-AF65-F5344CB8AC3E}">
        <p14:creationId xmlns:p14="http://schemas.microsoft.com/office/powerpoint/2010/main" val="158502900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Autofit/>
          </a:bodyPr>
          <a:lstStyle/>
          <a:p>
            <a:r>
              <a:rPr lang="en-US" sz="2000" b="1" i="1" dirty="0" smtClean="0">
                <a:solidFill>
                  <a:srgbClr val="00B0F0"/>
                </a:solidFill>
              </a:rPr>
              <a:t>Arithmetic</a:t>
            </a:r>
            <a:r>
              <a:rPr lang="tr-TR" sz="2000" b="1" i="1" dirty="0" smtClean="0"/>
              <a:t> </a:t>
            </a:r>
            <a:r>
              <a:rPr lang="en-US" sz="2000" dirty="0" smtClean="0"/>
              <a:t>instructions </a:t>
            </a:r>
            <a:r>
              <a:rPr lang="en-US" sz="2000" dirty="0"/>
              <a:t>provide </a:t>
            </a:r>
            <a:r>
              <a:rPr lang="en-US" sz="2000" i="1" dirty="0">
                <a:solidFill>
                  <a:srgbClr val="FF3300"/>
                </a:solidFill>
              </a:rPr>
              <a:t>computational capabilities </a:t>
            </a:r>
            <a:r>
              <a:rPr lang="en-US" sz="2000" dirty="0"/>
              <a:t>for processing numeric data</a:t>
            </a:r>
            <a:r>
              <a:rPr lang="en-US" sz="2000" dirty="0" smtClean="0"/>
              <a:t>.</a:t>
            </a:r>
            <a:endParaRPr lang="tr-TR" sz="2000" dirty="0" smtClean="0"/>
          </a:p>
          <a:p>
            <a:r>
              <a:rPr lang="en-US" sz="2000" b="1" i="1" dirty="0" smtClean="0">
                <a:solidFill>
                  <a:srgbClr val="00B0F0"/>
                </a:solidFill>
              </a:rPr>
              <a:t>Logic</a:t>
            </a:r>
            <a:r>
              <a:rPr lang="tr-TR" sz="2000" b="1" i="1" dirty="0" smtClean="0">
                <a:solidFill>
                  <a:srgbClr val="00B0F0"/>
                </a:solidFill>
              </a:rPr>
              <a:t> </a:t>
            </a:r>
            <a:r>
              <a:rPr lang="en-US" sz="2000" b="1" i="1" dirty="0" smtClean="0"/>
              <a:t>(Boolean</a:t>
            </a:r>
            <a:r>
              <a:rPr lang="en-US" sz="2000" b="1" i="1" dirty="0"/>
              <a:t>) </a:t>
            </a:r>
            <a:r>
              <a:rPr lang="en-US" sz="2000" dirty="0"/>
              <a:t>instructions </a:t>
            </a:r>
            <a:r>
              <a:rPr lang="en-US" sz="2000" i="1" dirty="0">
                <a:solidFill>
                  <a:srgbClr val="FF0000"/>
                </a:solidFill>
              </a:rPr>
              <a:t>operate on the bits </a:t>
            </a:r>
            <a:r>
              <a:rPr lang="en-US" sz="2000" dirty="0"/>
              <a:t>of a </a:t>
            </a:r>
            <a:r>
              <a:rPr lang="en-US" sz="2000" dirty="0" smtClean="0"/>
              <a:t>word</a:t>
            </a:r>
            <a:r>
              <a:rPr lang="tr-TR" sz="2000" dirty="0" smtClean="0"/>
              <a:t>. </a:t>
            </a:r>
            <a:r>
              <a:rPr lang="en-US" sz="2000" dirty="0" smtClean="0"/>
              <a:t>These </a:t>
            </a:r>
            <a:r>
              <a:rPr lang="en-US" sz="2000" dirty="0"/>
              <a:t>operations are performed primarily on </a:t>
            </a:r>
            <a:r>
              <a:rPr lang="en-US" sz="2000" dirty="0" smtClean="0"/>
              <a:t>data</a:t>
            </a:r>
            <a:r>
              <a:rPr lang="tr-TR" sz="2000" dirty="0" smtClean="0"/>
              <a:t> </a:t>
            </a:r>
            <a:r>
              <a:rPr lang="en-US" sz="2000" dirty="0" smtClean="0"/>
              <a:t>in </a:t>
            </a:r>
            <a:r>
              <a:rPr lang="en-US" sz="2000" dirty="0"/>
              <a:t>processor registers. </a:t>
            </a:r>
            <a:endParaRPr lang="tr-TR" sz="2000" dirty="0" smtClean="0"/>
          </a:p>
          <a:p>
            <a:r>
              <a:rPr lang="en-US" sz="2000" b="1" i="1" dirty="0" smtClean="0">
                <a:solidFill>
                  <a:srgbClr val="00B0F0"/>
                </a:solidFill>
              </a:rPr>
              <a:t>I/O</a:t>
            </a:r>
            <a:r>
              <a:rPr lang="tr-TR" sz="2000" b="1" i="1" dirty="0" smtClean="0">
                <a:solidFill>
                  <a:srgbClr val="00B0F0"/>
                </a:solidFill>
              </a:rPr>
              <a:t> </a:t>
            </a:r>
            <a:r>
              <a:rPr lang="en-US" sz="2000" dirty="0" smtClean="0">
                <a:solidFill>
                  <a:srgbClr val="00B0F0"/>
                </a:solidFill>
              </a:rPr>
              <a:t>instructions </a:t>
            </a:r>
            <a:r>
              <a:rPr lang="en-US" sz="2000" dirty="0"/>
              <a:t>are needed </a:t>
            </a:r>
            <a:r>
              <a:rPr lang="en-US" sz="2000" i="1" dirty="0">
                <a:solidFill>
                  <a:srgbClr val="FF0000"/>
                </a:solidFill>
              </a:rPr>
              <a:t>to</a:t>
            </a:r>
            <a:r>
              <a:rPr lang="en-US" sz="2000" dirty="0"/>
              <a:t> </a:t>
            </a:r>
            <a:r>
              <a:rPr lang="en-US" sz="2000" i="1" dirty="0">
                <a:solidFill>
                  <a:srgbClr val="FF0000"/>
                </a:solidFill>
              </a:rPr>
              <a:t>transfer programs and data </a:t>
            </a:r>
            <a:r>
              <a:rPr lang="en-US" sz="2000" dirty="0"/>
              <a:t>into memory and the results of computations back out to the user</a:t>
            </a:r>
            <a:r>
              <a:rPr lang="en-US" sz="2000" dirty="0" smtClean="0"/>
              <a:t>.</a:t>
            </a:r>
            <a:endParaRPr lang="en-US" sz="2000" dirty="0"/>
          </a:p>
          <a:p>
            <a:r>
              <a:rPr lang="en-US" sz="2000" b="1" i="1" dirty="0" smtClean="0">
                <a:solidFill>
                  <a:srgbClr val="00B0F0"/>
                </a:solidFill>
              </a:rPr>
              <a:t>Test</a:t>
            </a:r>
            <a:r>
              <a:rPr lang="tr-TR" sz="2000" b="1" i="1" dirty="0" smtClean="0">
                <a:solidFill>
                  <a:srgbClr val="00B0F0"/>
                </a:solidFill>
              </a:rPr>
              <a:t>  </a:t>
            </a:r>
            <a:r>
              <a:rPr lang="en-US" sz="2000" dirty="0" smtClean="0">
                <a:solidFill>
                  <a:srgbClr val="00B0F0"/>
                </a:solidFill>
              </a:rPr>
              <a:t>instructions </a:t>
            </a:r>
            <a:r>
              <a:rPr lang="en-US" sz="2000" dirty="0"/>
              <a:t>are used </a:t>
            </a:r>
            <a:r>
              <a:rPr lang="en-US" sz="2000" i="1" dirty="0" smtClean="0">
                <a:solidFill>
                  <a:srgbClr val="FF0000"/>
                </a:solidFill>
              </a:rPr>
              <a:t>to test the </a:t>
            </a:r>
            <a:r>
              <a:rPr lang="en-US" sz="2000" i="1" dirty="0">
                <a:solidFill>
                  <a:srgbClr val="FF0000"/>
                </a:solidFill>
              </a:rPr>
              <a:t>value </a:t>
            </a:r>
            <a:r>
              <a:rPr lang="en-US" sz="2000" dirty="0"/>
              <a:t>of a data word or the status of a </a:t>
            </a:r>
            <a:r>
              <a:rPr lang="tr-TR" sz="2000" dirty="0" smtClean="0"/>
              <a:t>c</a:t>
            </a:r>
            <a:r>
              <a:rPr lang="en-US" sz="2000" dirty="0" err="1" smtClean="0"/>
              <a:t>omputation</a:t>
            </a:r>
            <a:r>
              <a:rPr lang="en-US" sz="2000" dirty="0" smtClean="0"/>
              <a:t>.</a:t>
            </a:r>
            <a:endParaRPr lang="tr-TR" sz="2000" dirty="0" smtClean="0"/>
          </a:p>
          <a:p>
            <a:r>
              <a:rPr lang="en-US" sz="2000" b="1" i="1" dirty="0" smtClean="0">
                <a:solidFill>
                  <a:srgbClr val="00B0F0"/>
                </a:solidFill>
              </a:rPr>
              <a:t>Branch</a:t>
            </a:r>
            <a:r>
              <a:rPr lang="tr-TR" sz="2000" b="1" i="1" dirty="0" smtClean="0">
                <a:solidFill>
                  <a:srgbClr val="00B0F0"/>
                </a:solidFill>
              </a:rPr>
              <a:t> </a:t>
            </a:r>
            <a:r>
              <a:rPr lang="en-US" sz="2000" b="1" i="1" dirty="0" smtClean="0">
                <a:solidFill>
                  <a:srgbClr val="00B0F0"/>
                </a:solidFill>
              </a:rPr>
              <a:t>instructions </a:t>
            </a:r>
            <a:r>
              <a:rPr lang="en-US" sz="2000" dirty="0"/>
              <a:t>are then used </a:t>
            </a:r>
            <a:r>
              <a:rPr lang="en-US" sz="2000" i="1" dirty="0">
                <a:solidFill>
                  <a:srgbClr val="FF0000"/>
                </a:solidFill>
              </a:rPr>
              <a:t>to branch to a different set of </a:t>
            </a:r>
            <a:r>
              <a:rPr lang="en-US" sz="2000" i="1" dirty="0" smtClean="0">
                <a:solidFill>
                  <a:srgbClr val="FF0000"/>
                </a:solidFill>
              </a:rPr>
              <a:t>instructions</a:t>
            </a:r>
            <a:r>
              <a:rPr lang="tr-TR" sz="2000" i="1" dirty="0" smtClean="0">
                <a:solidFill>
                  <a:srgbClr val="FF0000"/>
                </a:solidFill>
              </a:rPr>
              <a:t> </a:t>
            </a:r>
            <a:r>
              <a:rPr lang="en-US" sz="2000" dirty="0" smtClean="0"/>
              <a:t>depending </a:t>
            </a:r>
            <a:r>
              <a:rPr lang="en-US" sz="2000" dirty="0"/>
              <a:t>on the decision made</a:t>
            </a:r>
            <a:r>
              <a:rPr lang="en-US" sz="2000" dirty="0" smtClean="0"/>
              <a:t>.</a:t>
            </a:r>
            <a:endParaRPr lang="en-US" sz="2000" dirty="0"/>
          </a:p>
        </p:txBody>
      </p:sp>
      <p:sp>
        <p:nvSpPr>
          <p:cNvPr id="1434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Instruction Types</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15</a:t>
            </a:fld>
            <a:endParaRPr kumimoji="0" lang="en-US"/>
          </a:p>
        </p:txBody>
      </p:sp>
    </p:spTree>
    <p:extLst>
      <p:ext uri="{BB962C8B-B14F-4D97-AF65-F5344CB8AC3E}">
        <p14:creationId xmlns:p14="http://schemas.microsoft.com/office/powerpoint/2010/main" val="163582699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dirty="0"/>
              <a:t>One of the traditional ways of describing processor architecture is in terms of </a:t>
            </a:r>
            <a:r>
              <a:rPr lang="en-US" dirty="0" smtClean="0"/>
              <a:t>the</a:t>
            </a:r>
            <a:r>
              <a:rPr lang="tr-TR" dirty="0" smtClean="0"/>
              <a:t> </a:t>
            </a:r>
            <a:r>
              <a:rPr lang="en-US" b="1" dirty="0" smtClean="0">
                <a:solidFill>
                  <a:srgbClr val="FF0000"/>
                </a:solidFill>
              </a:rPr>
              <a:t>number </a:t>
            </a:r>
            <a:r>
              <a:rPr lang="en-US" b="1" dirty="0">
                <a:solidFill>
                  <a:srgbClr val="FF0000"/>
                </a:solidFill>
              </a:rPr>
              <a:t>of addresses contained in each instruction. </a:t>
            </a:r>
            <a:endParaRPr lang="tr-TR" b="1" dirty="0" smtClean="0">
              <a:solidFill>
                <a:srgbClr val="FF0000"/>
              </a:solidFill>
            </a:endParaRPr>
          </a:p>
          <a:p>
            <a:r>
              <a:rPr lang="tr-TR" b="1" dirty="0" smtClean="0"/>
              <a:t>W</a:t>
            </a:r>
            <a:r>
              <a:rPr lang="en-US" b="1" dirty="0" smtClean="0"/>
              <a:t>hat </a:t>
            </a:r>
            <a:r>
              <a:rPr lang="en-US" b="1" dirty="0"/>
              <a:t>is the </a:t>
            </a:r>
            <a:r>
              <a:rPr lang="en-US" b="1" dirty="0">
                <a:solidFill>
                  <a:srgbClr val="FF0000"/>
                </a:solidFill>
              </a:rPr>
              <a:t>maximum number of addresses </a:t>
            </a:r>
            <a:r>
              <a:rPr lang="en-US" b="1" dirty="0"/>
              <a:t>one might need in an </a:t>
            </a:r>
            <a:r>
              <a:rPr lang="en-US" b="1" dirty="0" smtClean="0"/>
              <a:t>instruction?</a:t>
            </a:r>
            <a:endParaRPr lang="tr-TR" b="1" dirty="0" smtClean="0"/>
          </a:p>
          <a:p>
            <a:r>
              <a:rPr lang="tr-TR" b="1" dirty="0" smtClean="0"/>
              <a:t>A</a:t>
            </a:r>
            <a:r>
              <a:rPr lang="en-US" b="1" dirty="0" err="1" smtClean="0"/>
              <a:t>ll</a:t>
            </a:r>
            <a:r>
              <a:rPr lang="en-US" b="1" dirty="0" smtClean="0"/>
              <a:t> </a:t>
            </a:r>
            <a:r>
              <a:rPr lang="en-US" b="1" dirty="0"/>
              <a:t>arithmetic and logic operations are either </a:t>
            </a:r>
            <a:r>
              <a:rPr lang="en-US" b="1" i="1" dirty="0">
                <a:solidFill>
                  <a:srgbClr val="FF0000"/>
                </a:solidFill>
              </a:rPr>
              <a:t>unary </a:t>
            </a:r>
            <a:r>
              <a:rPr lang="en-US" b="1" dirty="0"/>
              <a:t>(one source </a:t>
            </a:r>
            <a:r>
              <a:rPr lang="en-US" b="1" dirty="0" smtClean="0"/>
              <a:t>operand</a:t>
            </a:r>
            <a:r>
              <a:rPr lang="en-US" b="1" dirty="0"/>
              <a:t>) or </a:t>
            </a:r>
            <a:r>
              <a:rPr lang="en-US" b="1" i="1" dirty="0">
                <a:solidFill>
                  <a:srgbClr val="FF0000"/>
                </a:solidFill>
              </a:rPr>
              <a:t>binary</a:t>
            </a:r>
            <a:r>
              <a:rPr lang="en-US" b="1" dirty="0"/>
              <a:t> (two source operands). </a:t>
            </a:r>
            <a:endParaRPr lang="tr-TR" b="1" dirty="0" smtClean="0"/>
          </a:p>
        </p:txBody>
      </p:sp>
      <p:sp>
        <p:nvSpPr>
          <p:cNvPr id="1638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Number of </a:t>
            </a:r>
            <a:r>
              <a:rPr lang="en-US" dirty="0" smtClean="0">
                <a:solidFill>
                  <a:srgbClr val="00B050"/>
                </a:solidFill>
              </a:rPr>
              <a:t>Addresses</a:t>
            </a:r>
            <a:endParaRPr lang="en-US" dirty="0">
              <a:solidFill>
                <a:srgbClr val="00B05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16</a:t>
            </a:fld>
            <a:endParaRPr kumimoji="0" lang="en-US"/>
          </a:p>
        </p:txBody>
      </p:sp>
    </p:spTree>
    <p:extLst>
      <p:ext uri="{BB962C8B-B14F-4D97-AF65-F5344CB8AC3E}">
        <p14:creationId xmlns:p14="http://schemas.microsoft.com/office/powerpoint/2010/main" val="86755464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17</a:t>
            </a:fld>
            <a:endParaRPr kumimoji="0" lang="en-US"/>
          </a:p>
        </p:txBody>
      </p:sp>
      <p:sp>
        <p:nvSpPr>
          <p:cNvPr id="3" name="Rectangle 2"/>
          <p:cNvSpPr/>
          <p:nvPr/>
        </p:nvSpPr>
        <p:spPr>
          <a:xfrm>
            <a:off x="272640" y="406218"/>
            <a:ext cx="8352928" cy="830997"/>
          </a:xfrm>
          <a:prstGeom prst="rect">
            <a:avLst/>
          </a:prstGeom>
        </p:spPr>
        <p:txBody>
          <a:bodyPr wrap="square">
            <a:spAutoFit/>
          </a:bodyPr>
          <a:lstStyle/>
          <a:p>
            <a:r>
              <a:rPr lang="en-US" dirty="0"/>
              <a:t>Thus, we would need a maximum of </a:t>
            </a:r>
            <a:r>
              <a:rPr lang="tr-TR" dirty="0" smtClean="0"/>
              <a:t> </a:t>
            </a:r>
            <a:r>
              <a:rPr lang="en-US" dirty="0" smtClean="0">
                <a:solidFill>
                  <a:srgbClr val="FF0000"/>
                </a:solidFill>
              </a:rPr>
              <a:t>two </a:t>
            </a:r>
            <a:r>
              <a:rPr lang="en-US" dirty="0">
                <a:solidFill>
                  <a:srgbClr val="FF0000"/>
                </a:solidFill>
              </a:rPr>
              <a:t>addresses to reference source </a:t>
            </a:r>
            <a:r>
              <a:rPr lang="en-US" dirty="0" smtClean="0">
                <a:solidFill>
                  <a:srgbClr val="FF0000"/>
                </a:solidFill>
              </a:rPr>
              <a:t>operands</a:t>
            </a:r>
            <a:r>
              <a:rPr lang="tr-TR" dirty="0" smtClean="0">
                <a:solidFill>
                  <a:srgbClr val="FF0000"/>
                </a:solidFill>
              </a:rPr>
              <a:t> </a:t>
            </a:r>
            <a:r>
              <a:rPr lang="tr-TR" dirty="0" smtClean="0"/>
              <a:t>for arithmetic and logic operations.</a:t>
            </a:r>
            <a:endParaRPr lang="en-US" dirty="0">
              <a:solidFill>
                <a:srgbClr val="FF0000"/>
              </a:solidFill>
            </a:endParaRPr>
          </a:p>
        </p:txBody>
      </p:sp>
      <p:sp>
        <p:nvSpPr>
          <p:cNvPr id="4" name="Rectangle 3"/>
          <p:cNvSpPr/>
          <p:nvPr/>
        </p:nvSpPr>
        <p:spPr>
          <a:xfrm>
            <a:off x="272640" y="1243001"/>
            <a:ext cx="8179728" cy="830997"/>
          </a:xfrm>
          <a:prstGeom prst="rect">
            <a:avLst/>
          </a:prstGeom>
        </p:spPr>
        <p:txBody>
          <a:bodyPr wrap="square">
            <a:spAutoFit/>
          </a:bodyPr>
          <a:lstStyle/>
          <a:p>
            <a:pPr algn="just"/>
            <a:r>
              <a:rPr lang="en-US" dirty="0"/>
              <a:t>The result of an operation must be </a:t>
            </a:r>
            <a:r>
              <a:rPr lang="en-US" dirty="0" smtClean="0"/>
              <a:t>stored</a:t>
            </a:r>
            <a:r>
              <a:rPr lang="en-US" dirty="0"/>
              <a:t>, suggesting a </a:t>
            </a:r>
            <a:r>
              <a:rPr lang="en-US" dirty="0">
                <a:solidFill>
                  <a:srgbClr val="FF0000"/>
                </a:solidFill>
              </a:rPr>
              <a:t>third address</a:t>
            </a:r>
            <a:r>
              <a:rPr lang="en-US" dirty="0"/>
              <a:t>, which defines a </a:t>
            </a:r>
            <a:r>
              <a:rPr lang="en-US" dirty="0">
                <a:solidFill>
                  <a:srgbClr val="FF0000"/>
                </a:solidFill>
              </a:rPr>
              <a:t>destination operand</a:t>
            </a:r>
            <a:r>
              <a:rPr lang="en-US" dirty="0"/>
              <a:t>.</a:t>
            </a:r>
          </a:p>
        </p:txBody>
      </p:sp>
      <p:sp>
        <p:nvSpPr>
          <p:cNvPr id="5" name="Rectangle 4"/>
          <p:cNvSpPr/>
          <p:nvPr/>
        </p:nvSpPr>
        <p:spPr>
          <a:xfrm>
            <a:off x="295985" y="2090980"/>
            <a:ext cx="8010796" cy="830997"/>
          </a:xfrm>
          <a:prstGeom prst="rect">
            <a:avLst/>
          </a:prstGeom>
        </p:spPr>
        <p:txBody>
          <a:bodyPr wrap="square">
            <a:spAutoFit/>
          </a:bodyPr>
          <a:lstStyle/>
          <a:p>
            <a:pPr algn="just"/>
            <a:r>
              <a:rPr lang="en-US" dirty="0"/>
              <a:t>Finally, </a:t>
            </a:r>
            <a:r>
              <a:rPr lang="en-US" dirty="0" smtClean="0"/>
              <a:t>after </a:t>
            </a:r>
            <a:r>
              <a:rPr lang="en-US" dirty="0"/>
              <a:t>completion of an instruction, the next instruction must be fetched, and its </a:t>
            </a:r>
            <a:r>
              <a:rPr lang="en-US" dirty="0" smtClean="0"/>
              <a:t>address </a:t>
            </a:r>
            <a:r>
              <a:rPr lang="en-US" dirty="0"/>
              <a:t>is </a:t>
            </a:r>
            <a:r>
              <a:rPr lang="en-US" dirty="0" smtClean="0"/>
              <a:t>needed</a:t>
            </a:r>
            <a:r>
              <a:rPr lang="tr-TR" dirty="0" smtClean="0"/>
              <a:t>.</a:t>
            </a:r>
            <a:endParaRPr lang="en-US" dirty="0"/>
          </a:p>
        </p:txBody>
      </p:sp>
      <p:sp>
        <p:nvSpPr>
          <p:cNvPr id="6" name="Rectangle 5"/>
          <p:cNvSpPr/>
          <p:nvPr/>
        </p:nvSpPr>
        <p:spPr>
          <a:xfrm>
            <a:off x="367246" y="4077072"/>
            <a:ext cx="8163715" cy="1569660"/>
          </a:xfrm>
          <a:prstGeom prst="rect">
            <a:avLst/>
          </a:prstGeom>
        </p:spPr>
        <p:txBody>
          <a:bodyPr wrap="square">
            <a:spAutoFit/>
          </a:bodyPr>
          <a:lstStyle/>
          <a:p>
            <a:pPr algn="just"/>
            <a:r>
              <a:rPr lang="en-US" dirty="0"/>
              <a:t>This line of reasoning suggests that an instruction could plausibly be required </a:t>
            </a:r>
            <a:r>
              <a:rPr lang="en-US" dirty="0" smtClean="0"/>
              <a:t>to </a:t>
            </a:r>
            <a:r>
              <a:rPr lang="en-US" dirty="0"/>
              <a:t>contain </a:t>
            </a:r>
            <a:r>
              <a:rPr lang="en-US" b="1" u="sng" dirty="0">
                <a:solidFill>
                  <a:srgbClr val="FF0000"/>
                </a:solidFill>
              </a:rPr>
              <a:t>four address references</a:t>
            </a:r>
            <a:r>
              <a:rPr lang="en-US" dirty="0"/>
              <a:t>: </a:t>
            </a:r>
            <a:r>
              <a:rPr lang="en-US" dirty="0">
                <a:solidFill>
                  <a:srgbClr val="00B050"/>
                </a:solidFill>
              </a:rPr>
              <a:t>two source operands</a:t>
            </a:r>
            <a:r>
              <a:rPr lang="en-US" dirty="0"/>
              <a:t>, one </a:t>
            </a:r>
            <a:r>
              <a:rPr lang="en-US" dirty="0">
                <a:solidFill>
                  <a:srgbClr val="00B050"/>
                </a:solidFill>
              </a:rPr>
              <a:t>destination operand</a:t>
            </a:r>
            <a:r>
              <a:rPr lang="en-US" dirty="0"/>
              <a:t>, </a:t>
            </a:r>
            <a:r>
              <a:rPr lang="en-US" dirty="0" smtClean="0"/>
              <a:t>and </a:t>
            </a:r>
            <a:r>
              <a:rPr lang="en-US" dirty="0"/>
              <a:t>the </a:t>
            </a:r>
            <a:r>
              <a:rPr lang="en-US" b="1" dirty="0">
                <a:solidFill>
                  <a:srgbClr val="00B050"/>
                </a:solidFill>
              </a:rPr>
              <a:t>address of the next instruction. </a:t>
            </a:r>
          </a:p>
        </p:txBody>
      </p:sp>
      <p:sp>
        <p:nvSpPr>
          <p:cNvPr id="7" name="Rectangle 6"/>
          <p:cNvSpPr/>
          <p:nvPr/>
        </p:nvSpPr>
        <p:spPr>
          <a:xfrm>
            <a:off x="212693" y="3084026"/>
            <a:ext cx="8596495" cy="830997"/>
          </a:xfrm>
          <a:prstGeom prst="rect">
            <a:avLst/>
          </a:prstGeom>
        </p:spPr>
        <p:txBody>
          <a:bodyPr wrap="square">
            <a:spAutoFit/>
          </a:bodyPr>
          <a:lstStyle/>
          <a:p>
            <a:pPr marL="342900" indent="-342900" algn="just">
              <a:buFont typeface="Wingdings" panose="05000000000000000000" pitchFamily="2" charset="2"/>
              <a:buChar char="q"/>
            </a:pPr>
            <a:r>
              <a:rPr lang="en-US" dirty="0">
                <a:solidFill>
                  <a:srgbClr val="00B050"/>
                </a:solidFill>
              </a:rPr>
              <a:t>If an instruction contains four addresses, what might be the purpose of each address?</a:t>
            </a:r>
          </a:p>
        </p:txBody>
      </p:sp>
    </p:spTree>
    <p:extLst>
      <p:ext uri="{BB962C8B-B14F-4D97-AF65-F5344CB8AC3E}">
        <p14:creationId xmlns:p14="http://schemas.microsoft.com/office/powerpoint/2010/main" val="249845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18</a:t>
            </a:fld>
            <a:endParaRPr kumimoji="0" lang="en-US"/>
          </a:p>
        </p:txBody>
      </p:sp>
      <p:sp>
        <p:nvSpPr>
          <p:cNvPr id="3" name="Rectangle 2"/>
          <p:cNvSpPr/>
          <p:nvPr/>
        </p:nvSpPr>
        <p:spPr>
          <a:xfrm>
            <a:off x="172184" y="231841"/>
            <a:ext cx="8971816" cy="1200329"/>
          </a:xfrm>
          <a:prstGeom prst="rect">
            <a:avLst/>
          </a:prstGeom>
        </p:spPr>
        <p:txBody>
          <a:bodyPr wrap="square">
            <a:spAutoFit/>
          </a:bodyPr>
          <a:lstStyle/>
          <a:p>
            <a:pPr algn="just"/>
            <a:r>
              <a:rPr lang="en-US" dirty="0"/>
              <a:t>In most architectures, many instructions </a:t>
            </a:r>
            <a:r>
              <a:rPr lang="en-US" dirty="0" smtClean="0"/>
              <a:t>have </a:t>
            </a:r>
            <a:r>
              <a:rPr lang="en-US" dirty="0">
                <a:solidFill>
                  <a:srgbClr val="FF0000"/>
                </a:solidFill>
              </a:rPr>
              <a:t>one</a:t>
            </a:r>
            <a:r>
              <a:rPr lang="en-US" dirty="0"/>
              <a:t>, </a:t>
            </a:r>
            <a:r>
              <a:rPr lang="en-US" dirty="0">
                <a:solidFill>
                  <a:srgbClr val="FF0000"/>
                </a:solidFill>
              </a:rPr>
              <a:t>two</a:t>
            </a:r>
            <a:r>
              <a:rPr lang="en-US" dirty="0"/>
              <a:t>, or </a:t>
            </a:r>
            <a:r>
              <a:rPr lang="en-US" dirty="0">
                <a:solidFill>
                  <a:srgbClr val="FF0000"/>
                </a:solidFill>
              </a:rPr>
              <a:t>three operand addresses</a:t>
            </a:r>
            <a:r>
              <a:rPr lang="en-US" dirty="0"/>
              <a:t>, with the address of the next instruction </a:t>
            </a:r>
            <a:r>
              <a:rPr lang="tr-TR" dirty="0" smtClean="0"/>
              <a:t> </a:t>
            </a:r>
            <a:r>
              <a:rPr lang="en-US" dirty="0" smtClean="0"/>
              <a:t>being </a:t>
            </a:r>
            <a:r>
              <a:rPr lang="en-US" dirty="0"/>
              <a:t>implicit (obtained from the </a:t>
            </a:r>
            <a:r>
              <a:rPr lang="en-US" dirty="0">
                <a:solidFill>
                  <a:srgbClr val="FF0000"/>
                </a:solidFill>
              </a:rPr>
              <a:t>program counter</a:t>
            </a:r>
            <a:r>
              <a:rPr lang="en-US" dirty="0"/>
              <a:t>).</a:t>
            </a:r>
          </a:p>
        </p:txBody>
      </p:sp>
      <p:sp>
        <p:nvSpPr>
          <p:cNvPr id="4" name="Rectangle 3"/>
          <p:cNvSpPr/>
          <p:nvPr/>
        </p:nvSpPr>
        <p:spPr>
          <a:xfrm>
            <a:off x="424226" y="3068960"/>
            <a:ext cx="8395752" cy="1938992"/>
          </a:xfrm>
          <a:prstGeom prst="rect">
            <a:avLst/>
          </a:prstGeom>
        </p:spPr>
        <p:txBody>
          <a:bodyPr wrap="square">
            <a:spAutoFit/>
          </a:bodyPr>
          <a:lstStyle/>
          <a:p>
            <a:endParaRPr lang="tr-TR" dirty="0" smtClean="0"/>
          </a:p>
          <a:p>
            <a:r>
              <a:rPr lang="tr-TR" dirty="0" smtClean="0"/>
              <a:t>C</a:t>
            </a:r>
            <a:r>
              <a:rPr lang="en-US" dirty="0" err="1" smtClean="0"/>
              <a:t>ompare</a:t>
            </a:r>
            <a:r>
              <a:rPr lang="en-US" dirty="0" smtClean="0"/>
              <a:t> </a:t>
            </a:r>
            <a:r>
              <a:rPr lang="en-US" dirty="0"/>
              <a:t>typical </a:t>
            </a:r>
            <a:r>
              <a:rPr lang="en-US" b="1" dirty="0">
                <a:solidFill>
                  <a:srgbClr val="FF0000"/>
                </a:solidFill>
              </a:rPr>
              <a:t>one</a:t>
            </a:r>
            <a:r>
              <a:rPr lang="en-US" dirty="0"/>
              <a:t>-, </a:t>
            </a:r>
            <a:r>
              <a:rPr lang="en-US" b="1" dirty="0">
                <a:solidFill>
                  <a:srgbClr val="FF0000"/>
                </a:solidFill>
              </a:rPr>
              <a:t>two</a:t>
            </a:r>
            <a:r>
              <a:rPr lang="en-US" dirty="0"/>
              <a:t>-, and </a:t>
            </a:r>
            <a:r>
              <a:rPr lang="en-US" b="1" dirty="0">
                <a:solidFill>
                  <a:srgbClr val="FF0000"/>
                </a:solidFill>
              </a:rPr>
              <a:t>three</a:t>
            </a:r>
            <a:r>
              <a:rPr lang="en-US" dirty="0"/>
              <a:t>- address instructions that </a:t>
            </a:r>
            <a:r>
              <a:rPr lang="en-US" dirty="0" smtClean="0"/>
              <a:t>could </a:t>
            </a:r>
            <a:r>
              <a:rPr lang="en-US" dirty="0"/>
              <a:t>be used to compute </a:t>
            </a:r>
            <a:endParaRPr lang="tr-TR" dirty="0" smtClean="0"/>
          </a:p>
          <a:p>
            <a:pPr algn="ctr"/>
            <a:endParaRPr lang="tr-TR" dirty="0" smtClean="0"/>
          </a:p>
          <a:p>
            <a:pPr algn="ctr"/>
            <a:r>
              <a:rPr lang="en-US" dirty="0" smtClean="0"/>
              <a:t>Y </a:t>
            </a:r>
            <a:r>
              <a:rPr lang="en-US" dirty="0"/>
              <a:t>= (A - B)/[C + (D * E)]. </a:t>
            </a:r>
          </a:p>
        </p:txBody>
      </p:sp>
      <p:sp>
        <p:nvSpPr>
          <p:cNvPr id="5" name="Rectangle 4"/>
          <p:cNvSpPr/>
          <p:nvPr/>
        </p:nvSpPr>
        <p:spPr>
          <a:xfrm>
            <a:off x="251520" y="1664804"/>
            <a:ext cx="8395752" cy="1200329"/>
          </a:xfrm>
          <a:prstGeom prst="rect">
            <a:avLst/>
          </a:prstGeom>
        </p:spPr>
        <p:txBody>
          <a:bodyPr wrap="square">
            <a:spAutoFit/>
          </a:bodyPr>
          <a:lstStyle/>
          <a:p>
            <a:r>
              <a:rPr lang="en-US" dirty="0" smtClean="0"/>
              <a:t>For </a:t>
            </a:r>
            <a:r>
              <a:rPr lang="en-US" dirty="0"/>
              <a:t>example, the load and </a:t>
            </a:r>
            <a:r>
              <a:rPr lang="en-US" dirty="0" smtClean="0"/>
              <a:t>store </a:t>
            </a:r>
            <a:r>
              <a:rPr lang="en-US" dirty="0"/>
              <a:t>multiple instructions of the </a:t>
            </a:r>
            <a:r>
              <a:rPr lang="en-US" dirty="0">
                <a:solidFill>
                  <a:srgbClr val="FF0000"/>
                </a:solidFill>
              </a:rPr>
              <a:t>ARM </a:t>
            </a:r>
            <a:r>
              <a:rPr lang="en-US" dirty="0" smtClean="0">
                <a:solidFill>
                  <a:srgbClr val="FF0000"/>
                </a:solidFill>
              </a:rPr>
              <a:t>architecture</a:t>
            </a:r>
            <a:r>
              <a:rPr lang="en-US" dirty="0" smtClean="0"/>
              <a:t>,</a:t>
            </a:r>
            <a:r>
              <a:rPr lang="tr-TR" dirty="0" smtClean="0"/>
              <a:t> </a:t>
            </a:r>
            <a:r>
              <a:rPr lang="en-US" dirty="0" smtClean="0"/>
              <a:t>designate </a:t>
            </a:r>
            <a:r>
              <a:rPr lang="en-US" dirty="0"/>
              <a:t>up to 17 register operands in a single instruction</a:t>
            </a:r>
          </a:p>
        </p:txBody>
      </p:sp>
    </p:spTree>
    <p:extLst>
      <p:ext uri="{BB962C8B-B14F-4D97-AF65-F5344CB8AC3E}">
        <p14:creationId xmlns:p14="http://schemas.microsoft.com/office/powerpoint/2010/main" val="1667529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sz="2600" b="1" dirty="0">
                <a:solidFill>
                  <a:srgbClr val="FF0000"/>
                </a:solidFill>
              </a:rPr>
              <a:t>3 </a:t>
            </a:r>
            <a:r>
              <a:rPr lang="en-US" sz="2600" b="1" dirty="0" smtClean="0">
                <a:solidFill>
                  <a:srgbClr val="FF0000"/>
                </a:solidFill>
              </a:rPr>
              <a:t>addresses</a:t>
            </a:r>
            <a:r>
              <a:rPr lang="tr-TR" sz="2600" b="1" dirty="0" smtClean="0">
                <a:solidFill>
                  <a:srgbClr val="FF0000"/>
                </a:solidFill>
              </a:rPr>
              <a:t> format</a:t>
            </a:r>
          </a:p>
          <a:p>
            <a:pPr lvl="1"/>
            <a:r>
              <a:rPr lang="en-US" sz="2200" dirty="0" smtClean="0"/>
              <a:t>Operand </a:t>
            </a:r>
            <a:r>
              <a:rPr lang="en-US" sz="2200" dirty="0"/>
              <a:t>1, Operand 2, </a:t>
            </a:r>
            <a:r>
              <a:rPr lang="en-US" sz="2200" dirty="0" smtClean="0"/>
              <a:t>Result</a:t>
            </a:r>
            <a:endParaRPr lang="tr-TR" sz="2200" dirty="0" smtClean="0"/>
          </a:p>
          <a:p>
            <a:pPr lvl="1"/>
            <a:r>
              <a:rPr lang="en-US" altLang="en-US" sz="2000" dirty="0"/>
              <a:t>a = b + c;</a:t>
            </a:r>
          </a:p>
          <a:p>
            <a:r>
              <a:rPr lang="en-US" sz="2600" dirty="0" smtClean="0"/>
              <a:t>With </a:t>
            </a:r>
            <a:r>
              <a:rPr lang="en-US" sz="2600" b="1" dirty="0" smtClean="0">
                <a:solidFill>
                  <a:srgbClr val="FF0000"/>
                </a:solidFill>
              </a:rPr>
              <a:t>three</a:t>
            </a:r>
            <a:r>
              <a:rPr lang="tr-TR" sz="2600" b="1" dirty="0" smtClean="0">
                <a:solidFill>
                  <a:srgbClr val="FF0000"/>
                </a:solidFill>
              </a:rPr>
              <a:t>-</a:t>
            </a:r>
            <a:r>
              <a:rPr lang="en-US" sz="2600" b="1" dirty="0" smtClean="0">
                <a:solidFill>
                  <a:srgbClr val="FF0000"/>
                </a:solidFill>
              </a:rPr>
              <a:t>address</a:t>
            </a:r>
            <a:r>
              <a:rPr lang="tr-TR" sz="2600" dirty="0" smtClean="0">
                <a:solidFill>
                  <a:srgbClr val="FF0000"/>
                </a:solidFill>
              </a:rPr>
              <a:t> </a:t>
            </a:r>
            <a:r>
              <a:rPr lang="tr-TR" sz="2600" dirty="0" smtClean="0"/>
              <a:t>instrcutions</a:t>
            </a:r>
            <a:r>
              <a:rPr lang="en-US" sz="2600" dirty="0" smtClean="0"/>
              <a:t>,</a:t>
            </a:r>
            <a:r>
              <a:rPr lang="tr-TR" sz="2600" dirty="0" smtClean="0"/>
              <a:t> </a:t>
            </a:r>
            <a:r>
              <a:rPr lang="en-US" sz="2600" dirty="0" smtClean="0"/>
              <a:t>each </a:t>
            </a:r>
            <a:r>
              <a:rPr lang="en-US" sz="2600" dirty="0"/>
              <a:t>instruction specifies </a:t>
            </a:r>
            <a:r>
              <a:rPr lang="en-US" sz="2600" b="1" dirty="0">
                <a:solidFill>
                  <a:srgbClr val="FF0000"/>
                </a:solidFill>
              </a:rPr>
              <a:t>two source operand locations and a destination </a:t>
            </a:r>
            <a:r>
              <a:rPr lang="en-US" sz="2600" b="1" dirty="0" smtClean="0">
                <a:solidFill>
                  <a:srgbClr val="FF0000"/>
                </a:solidFill>
              </a:rPr>
              <a:t>operand</a:t>
            </a:r>
            <a:r>
              <a:rPr lang="tr-TR" sz="2600" b="1" dirty="0" smtClean="0">
                <a:solidFill>
                  <a:srgbClr val="FF0000"/>
                </a:solidFill>
              </a:rPr>
              <a:t> </a:t>
            </a:r>
            <a:r>
              <a:rPr lang="en-US" sz="2600" b="1" dirty="0" smtClean="0">
                <a:solidFill>
                  <a:srgbClr val="FF0000"/>
                </a:solidFill>
              </a:rPr>
              <a:t>location</a:t>
            </a:r>
            <a:r>
              <a:rPr lang="en-US" sz="2600" dirty="0" smtClean="0"/>
              <a:t>.</a:t>
            </a:r>
            <a:r>
              <a:rPr lang="tr-TR" sz="2600" dirty="0" smtClean="0"/>
              <a:t> </a:t>
            </a:r>
          </a:p>
          <a:p>
            <a:r>
              <a:rPr lang="tr-TR" sz="2600" dirty="0" smtClean="0"/>
              <a:t>This </a:t>
            </a:r>
            <a:r>
              <a:rPr lang="en-US" sz="2600" dirty="0" smtClean="0"/>
              <a:t>format</a:t>
            </a:r>
            <a:r>
              <a:rPr lang="tr-TR" sz="2600" dirty="0" smtClean="0"/>
              <a:t> is</a:t>
            </a:r>
            <a:r>
              <a:rPr lang="en-US" sz="2600" dirty="0" smtClean="0"/>
              <a:t> </a:t>
            </a:r>
            <a:r>
              <a:rPr lang="en-US" sz="2600" dirty="0"/>
              <a:t>not common because </a:t>
            </a:r>
            <a:r>
              <a:rPr lang="tr-TR" sz="2600" dirty="0" smtClean="0"/>
              <a:t>it</a:t>
            </a:r>
            <a:r>
              <a:rPr lang="en-US" sz="2600" dirty="0" smtClean="0"/>
              <a:t> require</a:t>
            </a:r>
            <a:r>
              <a:rPr lang="tr-TR" sz="2600" dirty="0" smtClean="0"/>
              <a:t>s</a:t>
            </a:r>
            <a:r>
              <a:rPr lang="en-US" sz="2600" dirty="0" smtClean="0"/>
              <a:t> </a:t>
            </a:r>
            <a:r>
              <a:rPr lang="en-US" sz="2600" dirty="0"/>
              <a:t>a </a:t>
            </a:r>
            <a:r>
              <a:rPr lang="en-US" sz="2600" dirty="0">
                <a:solidFill>
                  <a:srgbClr val="FF0000"/>
                </a:solidFill>
              </a:rPr>
              <a:t>relatively long instruction </a:t>
            </a:r>
            <a:r>
              <a:rPr lang="en-US" sz="2600" dirty="0"/>
              <a:t>format to hold the three address references</a:t>
            </a:r>
            <a:r>
              <a:rPr lang="en-US" sz="2600" dirty="0" smtClean="0"/>
              <a:t>.</a:t>
            </a:r>
            <a:r>
              <a:rPr lang="tr-TR" sz="2600" dirty="0" smtClean="0"/>
              <a:t> </a:t>
            </a:r>
          </a:p>
          <a:p>
            <a:endParaRPr lang="tr-TR" sz="2600" dirty="0" smtClean="0"/>
          </a:p>
        </p:txBody>
      </p:sp>
      <p:sp>
        <p:nvSpPr>
          <p:cNvPr id="1638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Number of </a:t>
            </a:r>
            <a:r>
              <a:rPr lang="en-US" dirty="0" smtClean="0">
                <a:solidFill>
                  <a:srgbClr val="00B050"/>
                </a:solidFill>
              </a:rPr>
              <a:t>Addresses</a:t>
            </a:r>
            <a:endParaRPr lang="en-US" dirty="0">
              <a:solidFill>
                <a:srgbClr val="00B05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19</a:t>
            </a:fld>
            <a:endParaRPr kumimoji="0" lang="en-US"/>
          </a:p>
        </p:txBody>
      </p:sp>
    </p:spTree>
    <p:extLst>
      <p:ext uri="{BB962C8B-B14F-4D97-AF65-F5344CB8AC3E}">
        <p14:creationId xmlns:p14="http://schemas.microsoft.com/office/powerpoint/2010/main" val="211918223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a:t>
            </a:fld>
            <a:endParaRPr kumimoji="0" lang="en-US"/>
          </a:p>
        </p:txBody>
      </p:sp>
      <p:sp>
        <p:nvSpPr>
          <p:cNvPr id="3" name="Rectangle 2"/>
          <p:cNvSpPr/>
          <p:nvPr/>
        </p:nvSpPr>
        <p:spPr>
          <a:xfrm>
            <a:off x="539552" y="483059"/>
            <a:ext cx="2685351" cy="461665"/>
          </a:xfrm>
          <a:prstGeom prst="rect">
            <a:avLst/>
          </a:prstGeom>
        </p:spPr>
        <p:txBody>
          <a:bodyPr wrap="none">
            <a:spAutoFit/>
          </a:bodyPr>
          <a:lstStyle/>
          <a:p>
            <a:r>
              <a:rPr lang="en-US" dirty="0">
                <a:solidFill>
                  <a:srgbClr val="FF0000"/>
                </a:solidFill>
              </a:rPr>
              <a:t>Learning Objectives</a:t>
            </a:r>
          </a:p>
        </p:txBody>
      </p:sp>
      <p:sp>
        <p:nvSpPr>
          <p:cNvPr id="4" name="Rectangle 3"/>
          <p:cNvSpPr/>
          <p:nvPr/>
        </p:nvSpPr>
        <p:spPr>
          <a:xfrm>
            <a:off x="421262" y="1199945"/>
            <a:ext cx="6361272" cy="461665"/>
          </a:xfrm>
          <a:prstGeom prst="rect">
            <a:avLst/>
          </a:prstGeom>
        </p:spPr>
        <p:txBody>
          <a:bodyPr wrap="square">
            <a:spAutoFit/>
          </a:bodyPr>
          <a:lstStyle/>
          <a:p>
            <a:r>
              <a:rPr lang="en-US" dirty="0"/>
              <a:t>After studying this chapter, you should be able to</a:t>
            </a:r>
          </a:p>
        </p:txBody>
      </p:sp>
      <p:sp>
        <p:nvSpPr>
          <p:cNvPr id="5" name="Rectangle 4"/>
          <p:cNvSpPr/>
          <p:nvPr/>
        </p:nvSpPr>
        <p:spPr>
          <a:xfrm>
            <a:off x="395536" y="1916832"/>
            <a:ext cx="8280920" cy="3416320"/>
          </a:xfrm>
          <a:prstGeom prst="rect">
            <a:avLst/>
          </a:prstGeom>
        </p:spPr>
        <p:txBody>
          <a:bodyPr wrap="square">
            <a:spAutoFit/>
          </a:bodyPr>
          <a:lstStyle/>
          <a:p>
            <a:pPr marL="342900" indent="-342900">
              <a:lnSpc>
                <a:spcPct val="150000"/>
              </a:lnSpc>
              <a:buFont typeface="Wingdings" panose="05000000000000000000" pitchFamily="2" charset="2"/>
              <a:buChar char="q"/>
            </a:pPr>
            <a:r>
              <a:rPr lang="en-US" dirty="0" smtClean="0"/>
              <a:t> </a:t>
            </a:r>
            <a:r>
              <a:rPr lang="en-US" dirty="0"/>
              <a:t>Present an overview of </a:t>
            </a:r>
            <a:r>
              <a:rPr lang="en-US" dirty="0">
                <a:solidFill>
                  <a:srgbClr val="FF0000"/>
                </a:solidFill>
              </a:rPr>
              <a:t>essential characteristics of machine instructions. </a:t>
            </a:r>
            <a:endParaRPr lang="tr-TR" dirty="0" smtClean="0">
              <a:solidFill>
                <a:srgbClr val="FF0000"/>
              </a:solidFill>
            </a:endParaRPr>
          </a:p>
          <a:p>
            <a:pPr marL="342900" indent="-342900">
              <a:lnSpc>
                <a:spcPct val="150000"/>
              </a:lnSpc>
              <a:buFont typeface="Wingdings" panose="05000000000000000000" pitchFamily="2" charset="2"/>
              <a:buChar char="q"/>
            </a:pPr>
            <a:r>
              <a:rPr lang="en-US" dirty="0" smtClean="0"/>
              <a:t>Describe </a:t>
            </a:r>
            <a:r>
              <a:rPr lang="en-US" dirty="0"/>
              <a:t>the </a:t>
            </a:r>
            <a:r>
              <a:rPr lang="en-US" dirty="0">
                <a:solidFill>
                  <a:srgbClr val="FF0000"/>
                </a:solidFill>
              </a:rPr>
              <a:t>types of operands used in typical machine instruction sets</a:t>
            </a:r>
            <a:r>
              <a:rPr lang="en-US" dirty="0" smtClean="0">
                <a:solidFill>
                  <a:srgbClr val="FF0000"/>
                </a:solidFill>
              </a:rPr>
              <a:t>.</a:t>
            </a:r>
            <a:endParaRPr lang="tr-TR" dirty="0" smtClean="0">
              <a:solidFill>
                <a:srgbClr val="FF0000"/>
              </a:solidFill>
            </a:endParaRPr>
          </a:p>
          <a:p>
            <a:pPr marL="342900" indent="-342900">
              <a:lnSpc>
                <a:spcPct val="150000"/>
              </a:lnSpc>
              <a:buFont typeface="Wingdings" panose="05000000000000000000" pitchFamily="2" charset="2"/>
              <a:buChar char="q"/>
            </a:pPr>
            <a:r>
              <a:rPr lang="en-US" dirty="0"/>
              <a:t>Describe the </a:t>
            </a:r>
            <a:r>
              <a:rPr lang="en-US" dirty="0">
                <a:solidFill>
                  <a:srgbClr val="FF0000"/>
                </a:solidFill>
              </a:rPr>
              <a:t>types of operands supported by typical machine instruction sets.</a:t>
            </a:r>
          </a:p>
        </p:txBody>
      </p:sp>
    </p:spTree>
    <p:extLst>
      <p:ext uri="{BB962C8B-B14F-4D97-AF65-F5344CB8AC3E}">
        <p14:creationId xmlns:p14="http://schemas.microsoft.com/office/powerpoint/2010/main" val="2672589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20</a:t>
            </a:fld>
            <a:endParaRPr kumimoji="0" lang="en-US"/>
          </a:p>
        </p:txBody>
      </p:sp>
      <p:sp>
        <p:nvSpPr>
          <p:cNvPr id="3" name="TextBox 2"/>
          <p:cNvSpPr txBox="1"/>
          <p:nvPr/>
        </p:nvSpPr>
        <p:spPr>
          <a:xfrm>
            <a:off x="467544" y="548680"/>
            <a:ext cx="8089587" cy="830997"/>
          </a:xfrm>
          <a:prstGeom prst="rect">
            <a:avLst/>
          </a:prstGeom>
          <a:noFill/>
        </p:spPr>
        <p:txBody>
          <a:bodyPr wrap="none" rtlCol="0">
            <a:spAutoFit/>
          </a:bodyPr>
          <a:lstStyle/>
          <a:p>
            <a:r>
              <a:rPr lang="tr-TR" dirty="0" smtClean="0"/>
              <a:t>Write a program to compute                                   by using three</a:t>
            </a:r>
          </a:p>
          <a:p>
            <a:r>
              <a:rPr lang="tr-TR" dirty="0" smtClean="0"/>
              <a:t>address instructions.</a:t>
            </a:r>
            <a:endParaRPr lang="en-US" dirty="0"/>
          </a:p>
        </p:txBody>
      </p:sp>
      <p:pic>
        <p:nvPicPr>
          <p:cNvPr id="4" name="Picture 3"/>
          <p:cNvPicPr>
            <a:picLocks noChangeAspect="1"/>
          </p:cNvPicPr>
          <p:nvPr/>
        </p:nvPicPr>
        <p:blipFill>
          <a:blip r:embed="rId2"/>
          <a:stretch>
            <a:fillRect/>
          </a:stretch>
        </p:blipFill>
        <p:spPr>
          <a:xfrm>
            <a:off x="4427984" y="476672"/>
            <a:ext cx="2237649" cy="792088"/>
          </a:xfrm>
          <a:prstGeom prst="rect">
            <a:avLst/>
          </a:prstGeom>
        </p:spPr>
      </p:pic>
      <p:grpSp>
        <p:nvGrpSpPr>
          <p:cNvPr id="7" name="Group 6"/>
          <p:cNvGrpSpPr/>
          <p:nvPr/>
        </p:nvGrpSpPr>
        <p:grpSpPr>
          <a:xfrm>
            <a:off x="467544" y="456924"/>
            <a:ext cx="8089587" cy="903005"/>
            <a:chOff x="467544" y="456924"/>
            <a:chExt cx="8089587" cy="903005"/>
          </a:xfrm>
        </p:grpSpPr>
        <p:sp>
          <p:nvSpPr>
            <p:cNvPr id="5" name="TextBox 4"/>
            <p:cNvSpPr txBox="1"/>
            <p:nvPr/>
          </p:nvSpPr>
          <p:spPr>
            <a:xfrm>
              <a:off x="467544" y="528932"/>
              <a:ext cx="8089587" cy="830997"/>
            </a:xfrm>
            <a:prstGeom prst="rect">
              <a:avLst/>
            </a:prstGeom>
            <a:noFill/>
          </p:spPr>
          <p:txBody>
            <a:bodyPr wrap="none" rtlCol="0">
              <a:spAutoFit/>
            </a:bodyPr>
            <a:lstStyle/>
            <a:p>
              <a:r>
                <a:rPr lang="tr-TR" dirty="0" smtClean="0"/>
                <a:t>Write a program to compute                                   by using </a:t>
              </a:r>
              <a:r>
                <a:rPr lang="tr-TR" dirty="0" smtClean="0">
                  <a:solidFill>
                    <a:srgbClr val="FF0000"/>
                  </a:solidFill>
                </a:rPr>
                <a:t>three</a:t>
              </a:r>
            </a:p>
            <a:p>
              <a:r>
                <a:rPr lang="tr-TR" dirty="0" smtClean="0">
                  <a:solidFill>
                    <a:srgbClr val="FF0000"/>
                  </a:solidFill>
                </a:rPr>
                <a:t>address </a:t>
              </a:r>
              <a:r>
                <a:rPr lang="tr-TR" dirty="0" smtClean="0"/>
                <a:t>instructions.</a:t>
              </a:r>
              <a:endParaRPr lang="en-US" dirty="0"/>
            </a:p>
          </p:txBody>
        </p:sp>
        <p:pic>
          <p:nvPicPr>
            <p:cNvPr id="6" name="Picture 5"/>
            <p:cNvPicPr>
              <a:picLocks noChangeAspect="1"/>
            </p:cNvPicPr>
            <p:nvPr/>
          </p:nvPicPr>
          <p:blipFill>
            <a:blip r:embed="rId2"/>
            <a:stretch>
              <a:fillRect/>
            </a:stretch>
          </p:blipFill>
          <p:spPr>
            <a:xfrm>
              <a:off x="4427984" y="456924"/>
              <a:ext cx="2237649" cy="792088"/>
            </a:xfrm>
            <a:prstGeom prst="rect">
              <a:avLst/>
            </a:prstGeom>
          </p:spPr>
        </p:pic>
      </p:grpSp>
      <p:pic>
        <p:nvPicPr>
          <p:cNvPr id="9" name="Picture 8"/>
          <p:cNvPicPr>
            <a:picLocks noChangeAspect="1"/>
          </p:cNvPicPr>
          <p:nvPr/>
        </p:nvPicPr>
        <p:blipFill>
          <a:blip r:embed="rId3"/>
          <a:stretch>
            <a:fillRect/>
          </a:stretch>
        </p:blipFill>
        <p:spPr>
          <a:xfrm>
            <a:off x="1979712" y="2060848"/>
            <a:ext cx="6429823" cy="3650832"/>
          </a:xfrm>
          <a:prstGeom prst="rect">
            <a:avLst/>
          </a:prstGeom>
        </p:spPr>
      </p:pic>
    </p:spTree>
    <p:extLst>
      <p:ext uri="{BB962C8B-B14F-4D97-AF65-F5344CB8AC3E}">
        <p14:creationId xmlns:p14="http://schemas.microsoft.com/office/powerpoint/2010/main" val="2339422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lnSpcReduction="10000"/>
          </a:bodyPr>
          <a:lstStyle/>
          <a:p>
            <a:r>
              <a:rPr lang="en-US" sz="2600" b="1" dirty="0">
                <a:solidFill>
                  <a:srgbClr val="FF0000"/>
                </a:solidFill>
              </a:rPr>
              <a:t>2 </a:t>
            </a:r>
            <a:r>
              <a:rPr lang="en-US" sz="2600" b="1" dirty="0" smtClean="0">
                <a:solidFill>
                  <a:srgbClr val="FF0000"/>
                </a:solidFill>
              </a:rPr>
              <a:t>addresses</a:t>
            </a:r>
            <a:r>
              <a:rPr lang="tr-TR" sz="2600" b="1" dirty="0" smtClean="0">
                <a:solidFill>
                  <a:srgbClr val="FF0000"/>
                </a:solidFill>
              </a:rPr>
              <a:t> format</a:t>
            </a:r>
          </a:p>
          <a:p>
            <a:r>
              <a:rPr lang="en-US" dirty="0" smtClean="0"/>
              <a:t>One </a:t>
            </a:r>
            <a:r>
              <a:rPr lang="en-US" dirty="0"/>
              <a:t>address doubles as </a:t>
            </a:r>
            <a:r>
              <a:rPr lang="en-US" dirty="0">
                <a:solidFill>
                  <a:srgbClr val="FF0000"/>
                </a:solidFill>
              </a:rPr>
              <a:t>operand</a:t>
            </a:r>
            <a:r>
              <a:rPr lang="en-US" dirty="0"/>
              <a:t> and </a:t>
            </a:r>
            <a:r>
              <a:rPr lang="en-US" dirty="0" smtClean="0">
                <a:solidFill>
                  <a:srgbClr val="FF0000"/>
                </a:solidFill>
              </a:rPr>
              <a:t>result</a:t>
            </a:r>
            <a:endParaRPr lang="tr-TR" dirty="0" smtClean="0">
              <a:solidFill>
                <a:srgbClr val="FF0000"/>
              </a:solidFill>
            </a:endParaRPr>
          </a:p>
          <a:p>
            <a:pPr lvl="1"/>
            <a:r>
              <a:rPr lang="en-US" altLang="en-US" dirty="0"/>
              <a:t>a = a + b</a:t>
            </a:r>
          </a:p>
          <a:p>
            <a:pPr>
              <a:lnSpc>
                <a:spcPct val="150000"/>
              </a:lnSpc>
            </a:pPr>
            <a:r>
              <a:rPr lang="en-US" sz="2600" dirty="0" smtClean="0"/>
              <a:t>The </a:t>
            </a:r>
            <a:r>
              <a:rPr lang="en-US" sz="2600" b="1" dirty="0">
                <a:solidFill>
                  <a:srgbClr val="FF0000"/>
                </a:solidFill>
              </a:rPr>
              <a:t>two-address</a:t>
            </a:r>
            <a:r>
              <a:rPr lang="en-US" sz="2600" dirty="0">
                <a:solidFill>
                  <a:srgbClr val="FF0000"/>
                </a:solidFill>
              </a:rPr>
              <a:t> </a:t>
            </a:r>
            <a:r>
              <a:rPr lang="en-US" sz="2600" dirty="0"/>
              <a:t>format </a:t>
            </a:r>
            <a:r>
              <a:rPr lang="en-US" sz="2600" b="1" i="1" dirty="0">
                <a:solidFill>
                  <a:srgbClr val="FF0000"/>
                </a:solidFill>
              </a:rPr>
              <a:t>reduces the space requirement</a:t>
            </a:r>
            <a:r>
              <a:rPr lang="en-US" sz="2600" dirty="0">
                <a:solidFill>
                  <a:srgbClr val="FF0000"/>
                </a:solidFill>
              </a:rPr>
              <a:t> </a:t>
            </a:r>
            <a:r>
              <a:rPr lang="tr-TR" sz="2600" dirty="0" smtClean="0"/>
              <a:t>and </a:t>
            </a:r>
            <a:r>
              <a:rPr lang="tr-TR" sz="2600" b="1" i="1" dirty="0" smtClean="0">
                <a:solidFill>
                  <a:srgbClr val="FF0000"/>
                </a:solidFill>
              </a:rPr>
              <a:t>the </a:t>
            </a:r>
            <a:r>
              <a:rPr lang="en-US" sz="2600" b="1" i="1" dirty="0" smtClean="0">
                <a:solidFill>
                  <a:srgbClr val="FF0000"/>
                </a:solidFill>
              </a:rPr>
              <a:t>length </a:t>
            </a:r>
            <a:r>
              <a:rPr lang="en-US" sz="2600" b="1" i="1" dirty="0">
                <a:solidFill>
                  <a:srgbClr val="FF0000"/>
                </a:solidFill>
              </a:rPr>
              <a:t>of </a:t>
            </a:r>
            <a:r>
              <a:rPr lang="en-US" sz="2600" b="1" i="1" dirty="0" smtClean="0">
                <a:solidFill>
                  <a:srgbClr val="FF0000"/>
                </a:solidFill>
              </a:rPr>
              <a:t>instruction</a:t>
            </a:r>
            <a:r>
              <a:rPr lang="tr-TR" sz="2600" b="1" i="1" dirty="0" smtClean="0">
                <a:solidFill>
                  <a:srgbClr val="FF0000"/>
                </a:solidFill>
              </a:rPr>
              <a:t> </a:t>
            </a:r>
            <a:r>
              <a:rPr lang="tr-TR" sz="2600" dirty="0" smtClean="0">
                <a:solidFill>
                  <a:srgbClr val="FF0000"/>
                </a:solidFill>
              </a:rPr>
              <a:t>but </a:t>
            </a:r>
            <a:r>
              <a:rPr lang="en-US" sz="2600" dirty="0" smtClean="0">
                <a:solidFill>
                  <a:srgbClr val="FF0000"/>
                </a:solidFill>
              </a:rPr>
              <a:t>requires </a:t>
            </a:r>
            <a:r>
              <a:rPr lang="en-US" sz="2600" dirty="0">
                <a:solidFill>
                  <a:srgbClr val="FF0000"/>
                </a:solidFill>
              </a:rPr>
              <a:t>some extra </a:t>
            </a:r>
            <a:r>
              <a:rPr lang="en-US" sz="2600" dirty="0" smtClean="0">
                <a:solidFill>
                  <a:srgbClr val="FF0000"/>
                </a:solidFill>
              </a:rPr>
              <a:t>work</a:t>
            </a:r>
            <a:r>
              <a:rPr lang="tr-TR" sz="2600" dirty="0" smtClean="0"/>
              <a:t>.</a:t>
            </a:r>
            <a:r>
              <a:rPr lang="en-US" sz="2400" dirty="0" smtClean="0"/>
              <a:t>To </a:t>
            </a:r>
            <a:r>
              <a:rPr lang="en-US" sz="2400" dirty="0"/>
              <a:t>avoid altering the value of an operand, a </a:t>
            </a:r>
            <a:r>
              <a:rPr lang="en-US" sz="2400" b="1" i="1" u="sng" dirty="0">
                <a:solidFill>
                  <a:srgbClr val="FF0000"/>
                </a:solidFill>
              </a:rPr>
              <a:t>MOVE instruction is used </a:t>
            </a:r>
            <a:r>
              <a:rPr lang="en-US" sz="2400" dirty="0"/>
              <a:t>to move one of the values to a result or temporary location before performing the operation.</a:t>
            </a:r>
            <a:endParaRPr lang="tr-TR" sz="2400" dirty="0"/>
          </a:p>
          <a:p>
            <a:endParaRPr lang="tr-TR" sz="2600" dirty="0" smtClean="0"/>
          </a:p>
        </p:txBody>
      </p:sp>
      <p:sp>
        <p:nvSpPr>
          <p:cNvPr id="1638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Number of </a:t>
            </a:r>
            <a:r>
              <a:rPr lang="en-US" dirty="0" smtClean="0">
                <a:solidFill>
                  <a:srgbClr val="00B050"/>
                </a:solidFill>
              </a:rPr>
              <a:t>Addresses</a:t>
            </a:r>
            <a:endParaRPr lang="en-US" dirty="0">
              <a:solidFill>
                <a:srgbClr val="00B05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21</a:t>
            </a:fld>
            <a:endParaRPr kumimoji="0" lang="en-US"/>
          </a:p>
        </p:txBody>
      </p:sp>
    </p:spTree>
    <p:extLst>
      <p:ext uri="{BB962C8B-B14F-4D97-AF65-F5344CB8AC3E}">
        <p14:creationId xmlns:p14="http://schemas.microsoft.com/office/powerpoint/2010/main" val="1724663849"/>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22</a:t>
            </a:fld>
            <a:endParaRPr kumimoji="0" lang="en-US"/>
          </a:p>
        </p:txBody>
      </p:sp>
      <p:grpSp>
        <p:nvGrpSpPr>
          <p:cNvPr id="4" name="Group 3"/>
          <p:cNvGrpSpPr/>
          <p:nvPr/>
        </p:nvGrpSpPr>
        <p:grpSpPr>
          <a:xfrm>
            <a:off x="467544" y="456924"/>
            <a:ext cx="7937301" cy="903005"/>
            <a:chOff x="467544" y="456924"/>
            <a:chExt cx="7937301" cy="903005"/>
          </a:xfrm>
        </p:grpSpPr>
        <p:sp>
          <p:nvSpPr>
            <p:cNvPr id="5" name="TextBox 4"/>
            <p:cNvSpPr txBox="1"/>
            <p:nvPr/>
          </p:nvSpPr>
          <p:spPr>
            <a:xfrm>
              <a:off x="467544" y="528932"/>
              <a:ext cx="7937301" cy="830997"/>
            </a:xfrm>
            <a:prstGeom prst="rect">
              <a:avLst/>
            </a:prstGeom>
            <a:noFill/>
          </p:spPr>
          <p:txBody>
            <a:bodyPr wrap="none" rtlCol="0">
              <a:spAutoFit/>
            </a:bodyPr>
            <a:lstStyle/>
            <a:p>
              <a:r>
                <a:rPr lang="tr-TR" dirty="0" smtClean="0"/>
                <a:t>Write a program to compute                                   by using </a:t>
              </a:r>
              <a:r>
                <a:rPr lang="tr-TR" b="1" dirty="0" smtClean="0">
                  <a:solidFill>
                    <a:srgbClr val="FF0000"/>
                  </a:solidFill>
                </a:rPr>
                <a:t>two</a:t>
              </a:r>
            </a:p>
            <a:p>
              <a:r>
                <a:rPr lang="tr-TR" b="1" dirty="0" smtClean="0">
                  <a:solidFill>
                    <a:srgbClr val="FF0000"/>
                  </a:solidFill>
                </a:rPr>
                <a:t>address</a:t>
              </a:r>
              <a:r>
                <a:rPr lang="tr-TR" dirty="0" smtClean="0">
                  <a:solidFill>
                    <a:srgbClr val="FF0000"/>
                  </a:solidFill>
                </a:rPr>
                <a:t> </a:t>
              </a:r>
              <a:r>
                <a:rPr lang="tr-TR" dirty="0" smtClean="0"/>
                <a:t>instructions.</a:t>
              </a:r>
              <a:endParaRPr lang="en-US" dirty="0"/>
            </a:p>
          </p:txBody>
        </p:sp>
        <p:pic>
          <p:nvPicPr>
            <p:cNvPr id="6" name="Picture 5"/>
            <p:cNvPicPr>
              <a:picLocks noChangeAspect="1"/>
            </p:cNvPicPr>
            <p:nvPr/>
          </p:nvPicPr>
          <p:blipFill>
            <a:blip r:embed="rId2"/>
            <a:stretch>
              <a:fillRect/>
            </a:stretch>
          </p:blipFill>
          <p:spPr>
            <a:xfrm>
              <a:off x="4427984" y="456924"/>
              <a:ext cx="2237649" cy="792088"/>
            </a:xfrm>
            <a:prstGeom prst="rect">
              <a:avLst/>
            </a:prstGeom>
          </p:spPr>
        </p:pic>
      </p:grpSp>
      <p:pic>
        <p:nvPicPr>
          <p:cNvPr id="3" name="Picture 2"/>
          <p:cNvPicPr>
            <a:picLocks noChangeAspect="1"/>
          </p:cNvPicPr>
          <p:nvPr/>
        </p:nvPicPr>
        <p:blipFill>
          <a:blip r:embed="rId3"/>
          <a:stretch>
            <a:fillRect/>
          </a:stretch>
        </p:blipFill>
        <p:spPr>
          <a:xfrm>
            <a:off x="1619672" y="1772816"/>
            <a:ext cx="6134917" cy="3794919"/>
          </a:xfrm>
          <a:prstGeom prst="rect">
            <a:avLst/>
          </a:prstGeom>
        </p:spPr>
      </p:pic>
    </p:spTree>
    <p:extLst>
      <p:ext uri="{BB962C8B-B14F-4D97-AF65-F5344CB8AC3E}">
        <p14:creationId xmlns:p14="http://schemas.microsoft.com/office/powerpoint/2010/main" val="2449456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Autofit/>
          </a:bodyPr>
          <a:lstStyle/>
          <a:p>
            <a:pPr algn="just"/>
            <a:r>
              <a:rPr lang="en-US" sz="2600" dirty="0"/>
              <a:t>Simpler yet is the </a:t>
            </a:r>
            <a:r>
              <a:rPr lang="en-US" sz="2600" dirty="0">
                <a:solidFill>
                  <a:srgbClr val="FF0000"/>
                </a:solidFill>
              </a:rPr>
              <a:t>one-address instruction</a:t>
            </a:r>
            <a:r>
              <a:rPr lang="en-US" sz="2600" dirty="0"/>
              <a:t>. </a:t>
            </a:r>
            <a:r>
              <a:rPr lang="en-US" sz="2600" dirty="0" smtClean="0"/>
              <a:t>For </a:t>
            </a:r>
            <a:r>
              <a:rPr lang="en-US" sz="2600" dirty="0"/>
              <a:t>this to work, a second </a:t>
            </a:r>
            <a:r>
              <a:rPr lang="en-US" sz="2600" dirty="0" smtClean="0"/>
              <a:t>address</a:t>
            </a:r>
            <a:r>
              <a:rPr lang="tr-TR" sz="2600" dirty="0" smtClean="0"/>
              <a:t> </a:t>
            </a:r>
            <a:r>
              <a:rPr lang="en-US" sz="2600" dirty="0" smtClean="0"/>
              <a:t>must </a:t>
            </a:r>
            <a:r>
              <a:rPr lang="en-US" sz="2600" dirty="0"/>
              <a:t>be </a:t>
            </a:r>
            <a:r>
              <a:rPr lang="en-US" sz="2600" dirty="0">
                <a:solidFill>
                  <a:srgbClr val="FF0000"/>
                </a:solidFill>
              </a:rPr>
              <a:t>implicit</a:t>
            </a:r>
            <a:r>
              <a:rPr lang="en-US" sz="2600" dirty="0"/>
              <a:t>. </a:t>
            </a:r>
            <a:r>
              <a:rPr lang="tr-TR" sz="2600" dirty="0" smtClean="0"/>
              <a:t> </a:t>
            </a:r>
          </a:p>
          <a:p>
            <a:pPr algn="just">
              <a:lnSpc>
                <a:spcPct val="150000"/>
              </a:lnSpc>
            </a:pPr>
            <a:r>
              <a:rPr lang="en-US" sz="2600" dirty="0" smtClean="0"/>
              <a:t>This </a:t>
            </a:r>
            <a:r>
              <a:rPr lang="en-US" sz="2600" dirty="0"/>
              <a:t>was common in earlier machines, with the implied </a:t>
            </a:r>
            <a:r>
              <a:rPr lang="en-US" sz="2600" dirty="0" smtClean="0"/>
              <a:t>address</a:t>
            </a:r>
            <a:r>
              <a:rPr lang="tr-TR" sz="2600" dirty="0" smtClean="0"/>
              <a:t> </a:t>
            </a:r>
            <a:r>
              <a:rPr lang="en-US" sz="2600" dirty="0" smtClean="0"/>
              <a:t>being </a:t>
            </a:r>
            <a:r>
              <a:rPr lang="en-US" sz="2600" dirty="0"/>
              <a:t>a processor register known </a:t>
            </a:r>
            <a:r>
              <a:rPr lang="en-US" sz="2600" dirty="0" smtClean="0"/>
              <a:t>as </a:t>
            </a:r>
            <a:r>
              <a:rPr lang="en-US" sz="2600" dirty="0"/>
              <a:t>the </a:t>
            </a:r>
            <a:r>
              <a:rPr lang="en-US" sz="2600" b="1" dirty="0" smtClean="0">
                <a:solidFill>
                  <a:srgbClr val="FF0000"/>
                </a:solidFill>
              </a:rPr>
              <a:t>accumulator</a:t>
            </a:r>
            <a:r>
              <a:rPr lang="tr-TR" sz="2600" b="1" dirty="0" smtClean="0"/>
              <a:t> </a:t>
            </a:r>
            <a:r>
              <a:rPr lang="en-US" sz="2600" b="1" dirty="0" smtClean="0"/>
              <a:t>(AC</a:t>
            </a:r>
            <a:r>
              <a:rPr lang="en-US" sz="2600" b="1" dirty="0"/>
              <a:t>)</a:t>
            </a:r>
            <a:r>
              <a:rPr lang="en-US" sz="2600" dirty="0"/>
              <a:t>. </a:t>
            </a:r>
            <a:r>
              <a:rPr lang="en-US" sz="2600" dirty="0" smtClean="0">
                <a:solidFill>
                  <a:srgbClr val="FF0000"/>
                </a:solidFill>
              </a:rPr>
              <a:t>The </a:t>
            </a:r>
            <a:r>
              <a:rPr lang="en-US" sz="2600" dirty="0">
                <a:solidFill>
                  <a:srgbClr val="FF0000"/>
                </a:solidFill>
              </a:rPr>
              <a:t>accumulator contains one of the operands and is used to store the result. </a:t>
            </a:r>
            <a:endParaRPr lang="tr-TR" sz="2600" dirty="0" smtClean="0">
              <a:solidFill>
                <a:srgbClr val="FF0000"/>
              </a:solidFill>
            </a:endParaRPr>
          </a:p>
          <a:p>
            <a:endParaRPr lang="tr-TR" sz="2600" dirty="0" smtClean="0"/>
          </a:p>
        </p:txBody>
      </p:sp>
      <p:sp>
        <p:nvSpPr>
          <p:cNvPr id="1638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Number of </a:t>
            </a:r>
            <a:r>
              <a:rPr lang="en-US" dirty="0" smtClean="0">
                <a:solidFill>
                  <a:srgbClr val="00B050"/>
                </a:solidFill>
              </a:rPr>
              <a:t>Addresses</a:t>
            </a:r>
            <a:endParaRPr lang="en-US" dirty="0">
              <a:solidFill>
                <a:srgbClr val="00B05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23</a:t>
            </a:fld>
            <a:endParaRPr kumimoji="0" lang="en-US"/>
          </a:p>
        </p:txBody>
      </p:sp>
    </p:spTree>
    <p:extLst>
      <p:ext uri="{BB962C8B-B14F-4D97-AF65-F5344CB8AC3E}">
        <p14:creationId xmlns:p14="http://schemas.microsoft.com/office/powerpoint/2010/main" val="3294068904"/>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24</a:t>
            </a:fld>
            <a:endParaRPr kumimoji="0" lang="en-US"/>
          </a:p>
        </p:txBody>
      </p:sp>
      <p:grpSp>
        <p:nvGrpSpPr>
          <p:cNvPr id="4" name="Group 3"/>
          <p:cNvGrpSpPr/>
          <p:nvPr/>
        </p:nvGrpSpPr>
        <p:grpSpPr>
          <a:xfrm>
            <a:off x="467544" y="456924"/>
            <a:ext cx="7919669" cy="903005"/>
            <a:chOff x="467544" y="456924"/>
            <a:chExt cx="7919669" cy="903005"/>
          </a:xfrm>
        </p:grpSpPr>
        <p:sp>
          <p:nvSpPr>
            <p:cNvPr id="5" name="TextBox 4"/>
            <p:cNvSpPr txBox="1"/>
            <p:nvPr/>
          </p:nvSpPr>
          <p:spPr>
            <a:xfrm>
              <a:off x="467544" y="528932"/>
              <a:ext cx="7919669" cy="830997"/>
            </a:xfrm>
            <a:prstGeom prst="rect">
              <a:avLst/>
            </a:prstGeom>
            <a:noFill/>
          </p:spPr>
          <p:txBody>
            <a:bodyPr wrap="none" rtlCol="0">
              <a:spAutoFit/>
            </a:bodyPr>
            <a:lstStyle/>
            <a:p>
              <a:r>
                <a:rPr lang="tr-TR" dirty="0" smtClean="0"/>
                <a:t>Write a program to compute                                   by using </a:t>
              </a:r>
              <a:r>
                <a:rPr lang="tr-TR" b="1" dirty="0" smtClean="0">
                  <a:solidFill>
                    <a:srgbClr val="FF0000"/>
                  </a:solidFill>
                </a:rPr>
                <a:t>one</a:t>
              </a:r>
            </a:p>
            <a:p>
              <a:r>
                <a:rPr lang="tr-TR" b="1" dirty="0">
                  <a:solidFill>
                    <a:srgbClr val="FF0000"/>
                  </a:solidFill>
                </a:rPr>
                <a:t> </a:t>
              </a:r>
              <a:r>
                <a:rPr lang="tr-TR" b="1" dirty="0" smtClean="0">
                  <a:solidFill>
                    <a:srgbClr val="FF0000"/>
                  </a:solidFill>
                </a:rPr>
                <a:t>address</a:t>
              </a:r>
              <a:r>
                <a:rPr lang="tr-TR" dirty="0" smtClean="0"/>
                <a:t> instructions.</a:t>
              </a:r>
              <a:endParaRPr lang="en-US" dirty="0"/>
            </a:p>
          </p:txBody>
        </p:sp>
        <p:pic>
          <p:nvPicPr>
            <p:cNvPr id="6" name="Picture 5"/>
            <p:cNvPicPr>
              <a:picLocks noChangeAspect="1"/>
            </p:cNvPicPr>
            <p:nvPr/>
          </p:nvPicPr>
          <p:blipFill>
            <a:blip r:embed="rId2"/>
            <a:stretch>
              <a:fillRect/>
            </a:stretch>
          </p:blipFill>
          <p:spPr>
            <a:xfrm>
              <a:off x="4427984" y="456924"/>
              <a:ext cx="2237649" cy="792088"/>
            </a:xfrm>
            <a:prstGeom prst="rect">
              <a:avLst/>
            </a:prstGeom>
          </p:spPr>
        </p:pic>
      </p:gr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1132" y="1786546"/>
            <a:ext cx="5366081" cy="4621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19790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Autofit/>
          </a:bodyPr>
          <a:lstStyle/>
          <a:p>
            <a:r>
              <a:rPr lang="tr-TR" sz="2600" dirty="0" smtClean="0"/>
              <a:t>I</a:t>
            </a:r>
            <a:r>
              <a:rPr lang="en-US" sz="2600" dirty="0" smtClean="0"/>
              <a:t>n </a:t>
            </a:r>
            <a:r>
              <a:rPr lang="en-US" sz="2600" dirty="0"/>
              <a:t>fact, </a:t>
            </a:r>
            <a:r>
              <a:rPr lang="tr-TR" sz="2600" dirty="0" smtClean="0"/>
              <a:t>it is </a:t>
            </a:r>
            <a:r>
              <a:rPr lang="en-US" sz="2600" dirty="0" smtClean="0"/>
              <a:t>possible </a:t>
            </a:r>
            <a:r>
              <a:rPr lang="en-US" sz="2600" dirty="0"/>
              <a:t>to </a:t>
            </a:r>
            <a:r>
              <a:rPr lang="en-US" sz="2600" dirty="0" smtClean="0"/>
              <a:t>do </a:t>
            </a:r>
            <a:r>
              <a:rPr lang="en-US" sz="2600" dirty="0"/>
              <a:t>with </a:t>
            </a:r>
            <a:r>
              <a:rPr lang="en-US" sz="2600" b="1" dirty="0">
                <a:solidFill>
                  <a:srgbClr val="FF0000"/>
                </a:solidFill>
              </a:rPr>
              <a:t>zero addresses </a:t>
            </a:r>
            <a:r>
              <a:rPr lang="en-US" sz="2600" dirty="0"/>
              <a:t>for some instructions.</a:t>
            </a:r>
          </a:p>
          <a:p>
            <a:endParaRPr lang="tr-TR" sz="2600" dirty="0" smtClean="0"/>
          </a:p>
          <a:p>
            <a:r>
              <a:rPr lang="en-US" sz="2600" dirty="0" smtClean="0"/>
              <a:t>Zero-address </a:t>
            </a:r>
            <a:r>
              <a:rPr lang="en-US" sz="2600" dirty="0"/>
              <a:t>instructions are applicable to a special memory organization, </a:t>
            </a:r>
            <a:r>
              <a:rPr lang="en-US" sz="2600" dirty="0" smtClean="0"/>
              <a:t>called</a:t>
            </a:r>
            <a:r>
              <a:rPr lang="tr-TR" sz="2600" dirty="0" smtClean="0"/>
              <a:t> </a:t>
            </a:r>
            <a:r>
              <a:rPr lang="en-US" sz="2600" dirty="0" smtClean="0"/>
              <a:t>a </a:t>
            </a:r>
            <a:r>
              <a:rPr lang="en-US" sz="2600" b="1" dirty="0">
                <a:solidFill>
                  <a:srgbClr val="FF0000"/>
                </a:solidFill>
              </a:rPr>
              <a:t>stack</a:t>
            </a:r>
            <a:r>
              <a:rPr lang="en-US" sz="2600" dirty="0" smtClean="0"/>
              <a:t>.</a:t>
            </a:r>
            <a:r>
              <a:rPr lang="tr-TR" sz="2600" dirty="0" smtClean="0"/>
              <a:t>  </a:t>
            </a:r>
            <a:r>
              <a:rPr lang="en-US" sz="2600" dirty="0" smtClean="0"/>
              <a:t>A </a:t>
            </a:r>
            <a:r>
              <a:rPr lang="en-US" sz="2600" dirty="0"/>
              <a:t>stack is a </a:t>
            </a:r>
            <a:r>
              <a:rPr lang="en-US" sz="2600" dirty="0">
                <a:solidFill>
                  <a:srgbClr val="FF0000"/>
                </a:solidFill>
              </a:rPr>
              <a:t>last-in-first-out</a:t>
            </a:r>
            <a:r>
              <a:rPr lang="en-US" sz="2600" dirty="0"/>
              <a:t> set of locations. </a:t>
            </a:r>
            <a:endParaRPr lang="tr-TR" sz="2600" dirty="0" smtClean="0"/>
          </a:p>
          <a:p>
            <a:endParaRPr lang="tr-TR" sz="2600" dirty="0"/>
          </a:p>
          <a:p>
            <a:r>
              <a:rPr lang="en-US" sz="2600" dirty="0" smtClean="0"/>
              <a:t>The </a:t>
            </a:r>
            <a:r>
              <a:rPr lang="en-US" sz="2600" dirty="0"/>
              <a:t>stack is in a known location and, often, at least the </a:t>
            </a:r>
            <a:r>
              <a:rPr lang="en-US" sz="2600" b="1" i="1" dirty="0">
                <a:solidFill>
                  <a:srgbClr val="FF0000"/>
                </a:solidFill>
              </a:rPr>
              <a:t>top two elements are in processor registers. </a:t>
            </a:r>
            <a:endParaRPr lang="tr-TR" sz="2600" b="1" i="1" dirty="0" smtClean="0">
              <a:solidFill>
                <a:srgbClr val="FF0000"/>
              </a:solidFill>
            </a:endParaRPr>
          </a:p>
        </p:txBody>
      </p:sp>
      <p:sp>
        <p:nvSpPr>
          <p:cNvPr id="1638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Number of </a:t>
            </a:r>
            <a:r>
              <a:rPr lang="en-US" dirty="0" smtClean="0">
                <a:solidFill>
                  <a:srgbClr val="00B050"/>
                </a:solidFill>
              </a:rPr>
              <a:t>Addresses</a:t>
            </a:r>
            <a:endParaRPr lang="en-US" dirty="0">
              <a:solidFill>
                <a:srgbClr val="00B05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25</a:t>
            </a:fld>
            <a:endParaRPr kumimoji="0" lang="en-US"/>
          </a:p>
        </p:txBody>
      </p:sp>
    </p:spTree>
    <p:extLst>
      <p:ext uri="{BB962C8B-B14F-4D97-AF65-F5344CB8AC3E}">
        <p14:creationId xmlns:p14="http://schemas.microsoft.com/office/powerpoint/2010/main" val="1698337205"/>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tr-TR" sz="2600" dirty="0" smtClean="0"/>
          </a:p>
          <a:p>
            <a:r>
              <a:rPr lang="en-US" sz="2600" dirty="0" smtClean="0"/>
              <a:t>Thus</a:t>
            </a:r>
            <a:r>
              <a:rPr lang="en-US" sz="2600" dirty="0"/>
              <a:t>, </a:t>
            </a:r>
            <a:r>
              <a:rPr lang="en-US" sz="2600" b="1" dirty="0">
                <a:solidFill>
                  <a:srgbClr val="FF0000"/>
                </a:solidFill>
              </a:rPr>
              <a:t>zero</a:t>
            </a:r>
            <a:r>
              <a:rPr lang="tr-TR" sz="2600" b="1" dirty="0">
                <a:solidFill>
                  <a:srgbClr val="FF0000"/>
                </a:solidFill>
              </a:rPr>
              <a:t>-</a:t>
            </a:r>
            <a:r>
              <a:rPr lang="en-US" sz="2600" b="1" dirty="0">
                <a:solidFill>
                  <a:srgbClr val="FF0000"/>
                </a:solidFill>
              </a:rPr>
              <a:t>address </a:t>
            </a:r>
            <a:r>
              <a:rPr lang="en-US" sz="2600" dirty="0"/>
              <a:t>instructions would reference the </a:t>
            </a:r>
            <a:r>
              <a:rPr lang="en-US" sz="2600" b="1" dirty="0">
                <a:solidFill>
                  <a:srgbClr val="00B050"/>
                </a:solidFill>
              </a:rPr>
              <a:t>top two stack</a:t>
            </a:r>
            <a:r>
              <a:rPr lang="en-US" sz="2600" dirty="0"/>
              <a:t> elements. </a:t>
            </a:r>
          </a:p>
          <a:p>
            <a:pPr marL="365760" lvl="1" indent="-256032">
              <a:spcBef>
                <a:spcPts val="400"/>
              </a:spcBef>
              <a:buSzPct val="68000"/>
              <a:buFont typeface="Wingdings 3"/>
              <a:buChar char=""/>
            </a:pPr>
            <a:endParaRPr lang="tr-TR" sz="2600" dirty="0" smtClean="0"/>
          </a:p>
          <a:p>
            <a:pPr marL="365760" lvl="1" indent="-256032">
              <a:spcBef>
                <a:spcPts val="400"/>
              </a:spcBef>
              <a:buSzPct val="68000"/>
              <a:buFont typeface="Wingdings 3"/>
              <a:buChar char=""/>
            </a:pPr>
            <a:r>
              <a:rPr lang="tr-TR" sz="2600" dirty="0" smtClean="0"/>
              <a:t>For example, </a:t>
            </a:r>
            <a:r>
              <a:rPr lang="en-US" sz="2600" b="1" dirty="0"/>
              <a:t>c = a + </a:t>
            </a:r>
            <a:r>
              <a:rPr lang="en-US" sz="2600" b="1" dirty="0" smtClean="0"/>
              <a:t>b</a:t>
            </a:r>
            <a:r>
              <a:rPr lang="tr-TR" sz="2600" dirty="0" smtClean="0"/>
              <a:t> can be implemented by </a:t>
            </a:r>
            <a:r>
              <a:rPr lang="tr-TR" sz="2600" b="1" dirty="0" smtClean="0">
                <a:solidFill>
                  <a:srgbClr val="FF0000"/>
                </a:solidFill>
              </a:rPr>
              <a:t>zero addresses </a:t>
            </a:r>
            <a:r>
              <a:rPr lang="tr-TR" sz="2600" dirty="0" smtClean="0"/>
              <a:t>as: </a:t>
            </a:r>
          </a:p>
          <a:p>
            <a:pPr lvl="1"/>
            <a:r>
              <a:rPr lang="en-US" dirty="0" smtClean="0"/>
              <a:t>push a</a:t>
            </a:r>
            <a:endParaRPr lang="tr-TR" dirty="0" smtClean="0"/>
          </a:p>
          <a:p>
            <a:pPr lvl="1"/>
            <a:r>
              <a:rPr lang="en-US" dirty="0" smtClean="0"/>
              <a:t>push b</a:t>
            </a:r>
            <a:endParaRPr lang="tr-TR" dirty="0" smtClean="0"/>
          </a:p>
          <a:p>
            <a:pPr lvl="1"/>
            <a:r>
              <a:rPr lang="tr-TR" dirty="0" smtClean="0"/>
              <a:t>a</a:t>
            </a:r>
            <a:r>
              <a:rPr lang="en-US" dirty="0" err="1" smtClean="0"/>
              <a:t>dd</a:t>
            </a:r>
            <a:endParaRPr lang="tr-TR" dirty="0" smtClean="0"/>
          </a:p>
          <a:p>
            <a:pPr lvl="1"/>
            <a:r>
              <a:rPr lang="en-US" dirty="0" smtClean="0"/>
              <a:t>pop </a:t>
            </a:r>
            <a:r>
              <a:rPr lang="en-US" dirty="0"/>
              <a:t>c</a:t>
            </a:r>
          </a:p>
          <a:p>
            <a:pPr lvl="1"/>
            <a:endParaRPr lang="en-US" dirty="0"/>
          </a:p>
          <a:p>
            <a:pPr>
              <a:buFont typeface="Monotype Sorts" pitchFamily="2" charset="2"/>
              <a:buChar char="y"/>
            </a:pPr>
            <a:endParaRPr lang="en-US" sz="2400" dirty="0"/>
          </a:p>
        </p:txBody>
      </p:sp>
      <p:sp>
        <p:nvSpPr>
          <p:cNvPr id="2253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t>Number of </a:t>
            </a:r>
            <a:r>
              <a:rPr lang="en-US" dirty="0" smtClean="0"/>
              <a:t>Addresses</a:t>
            </a:r>
            <a:endParaRPr lang="en-US"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26</a:t>
            </a:fld>
            <a:endParaRPr kumimoji="0" lang="en-US"/>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27</a:t>
            </a:fld>
            <a:endParaRPr kumimoji="0" lang="en-US"/>
          </a:p>
        </p:txBody>
      </p:sp>
      <p:grpSp>
        <p:nvGrpSpPr>
          <p:cNvPr id="3" name="Group 2"/>
          <p:cNvGrpSpPr/>
          <p:nvPr/>
        </p:nvGrpSpPr>
        <p:grpSpPr>
          <a:xfrm>
            <a:off x="467544" y="456924"/>
            <a:ext cx="8004627" cy="903005"/>
            <a:chOff x="467544" y="456924"/>
            <a:chExt cx="8004627" cy="903005"/>
          </a:xfrm>
        </p:grpSpPr>
        <p:sp>
          <p:nvSpPr>
            <p:cNvPr id="4" name="TextBox 3"/>
            <p:cNvSpPr txBox="1"/>
            <p:nvPr/>
          </p:nvSpPr>
          <p:spPr>
            <a:xfrm>
              <a:off x="467544" y="528932"/>
              <a:ext cx="8004627" cy="830997"/>
            </a:xfrm>
            <a:prstGeom prst="rect">
              <a:avLst/>
            </a:prstGeom>
            <a:noFill/>
          </p:spPr>
          <p:txBody>
            <a:bodyPr wrap="none" rtlCol="0">
              <a:spAutoFit/>
            </a:bodyPr>
            <a:lstStyle/>
            <a:p>
              <a:r>
                <a:rPr lang="tr-TR" dirty="0" smtClean="0"/>
                <a:t>Write a program to compute                                   by using </a:t>
              </a:r>
              <a:r>
                <a:rPr lang="tr-TR" b="1" dirty="0" smtClean="0">
                  <a:solidFill>
                    <a:srgbClr val="FF0000"/>
                  </a:solidFill>
                </a:rPr>
                <a:t>zero</a:t>
              </a:r>
            </a:p>
            <a:p>
              <a:r>
                <a:rPr lang="tr-TR" b="1" dirty="0" smtClean="0">
                  <a:solidFill>
                    <a:srgbClr val="FF0000"/>
                  </a:solidFill>
                </a:rPr>
                <a:t>address</a:t>
              </a:r>
              <a:r>
                <a:rPr lang="tr-TR" dirty="0" smtClean="0">
                  <a:solidFill>
                    <a:srgbClr val="FF0000"/>
                  </a:solidFill>
                </a:rPr>
                <a:t> </a:t>
              </a:r>
              <a:r>
                <a:rPr lang="tr-TR" dirty="0" smtClean="0"/>
                <a:t>instructions.</a:t>
              </a:r>
              <a:endParaRPr lang="en-US" dirty="0"/>
            </a:p>
          </p:txBody>
        </p:sp>
        <p:pic>
          <p:nvPicPr>
            <p:cNvPr id="5" name="Picture 4"/>
            <p:cNvPicPr>
              <a:picLocks noChangeAspect="1"/>
            </p:cNvPicPr>
            <p:nvPr/>
          </p:nvPicPr>
          <p:blipFill>
            <a:blip r:embed="rId2"/>
            <a:stretch>
              <a:fillRect/>
            </a:stretch>
          </p:blipFill>
          <p:spPr>
            <a:xfrm>
              <a:off x="4427984" y="456924"/>
              <a:ext cx="2237649" cy="792088"/>
            </a:xfrm>
            <a:prstGeom prst="rect">
              <a:avLst/>
            </a:prstGeom>
          </p:spPr>
        </p:pic>
      </p:grpSp>
      <p:sp>
        <p:nvSpPr>
          <p:cNvPr id="6" name="TextBox 5"/>
          <p:cNvSpPr txBox="1"/>
          <p:nvPr/>
        </p:nvSpPr>
        <p:spPr>
          <a:xfrm>
            <a:off x="3347864" y="1556792"/>
            <a:ext cx="3096344" cy="4524315"/>
          </a:xfrm>
          <a:prstGeom prst="rect">
            <a:avLst/>
          </a:prstGeom>
          <a:noFill/>
        </p:spPr>
        <p:txBody>
          <a:bodyPr wrap="square" rtlCol="0">
            <a:spAutoFit/>
          </a:bodyPr>
          <a:lstStyle/>
          <a:p>
            <a:r>
              <a:rPr lang="tr-TR" dirty="0" smtClean="0"/>
              <a:t>PUSH A</a:t>
            </a:r>
          </a:p>
          <a:p>
            <a:r>
              <a:rPr lang="tr-TR" dirty="0" smtClean="0"/>
              <a:t>PUSH B</a:t>
            </a:r>
          </a:p>
          <a:p>
            <a:r>
              <a:rPr lang="tr-TR" dirty="0" smtClean="0"/>
              <a:t>SUB</a:t>
            </a:r>
          </a:p>
          <a:p>
            <a:r>
              <a:rPr lang="tr-TR" dirty="0" smtClean="0"/>
              <a:t>PUSH C</a:t>
            </a:r>
          </a:p>
          <a:p>
            <a:r>
              <a:rPr lang="tr-TR" dirty="0" smtClean="0"/>
              <a:t>PUSH D</a:t>
            </a:r>
          </a:p>
          <a:p>
            <a:r>
              <a:rPr lang="tr-TR" dirty="0" smtClean="0"/>
              <a:t>PUSH E</a:t>
            </a:r>
          </a:p>
          <a:p>
            <a:r>
              <a:rPr lang="tr-TR" dirty="0" smtClean="0"/>
              <a:t>MUL</a:t>
            </a:r>
          </a:p>
          <a:p>
            <a:r>
              <a:rPr lang="tr-TR" dirty="0" smtClean="0"/>
              <a:t>ADD</a:t>
            </a:r>
          </a:p>
          <a:p>
            <a:r>
              <a:rPr lang="tr-TR" dirty="0" smtClean="0"/>
              <a:t>DIV</a:t>
            </a:r>
          </a:p>
          <a:p>
            <a:r>
              <a:rPr lang="tr-TR" dirty="0" smtClean="0"/>
              <a:t>POP Y</a:t>
            </a:r>
          </a:p>
          <a:p>
            <a:endParaRPr lang="tr-TR" dirty="0" smtClean="0"/>
          </a:p>
          <a:p>
            <a:r>
              <a:rPr lang="tr-TR" dirty="0" smtClean="0"/>
              <a:t>  </a:t>
            </a:r>
            <a:endParaRPr lang="en-US" dirty="0"/>
          </a:p>
        </p:txBody>
      </p:sp>
    </p:spTree>
    <p:extLst>
      <p:ext uri="{BB962C8B-B14F-4D97-AF65-F5344CB8AC3E}">
        <p14:creationId xmlns:p14="http://schemas.microsoft.com/office/powerpoint/2010/main" val="7259796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28</a:t>
            </a:fld>
            <a:endParaRPr kumimoji="0" lang="en-US"/>
          </a:p>
        </p:txBody>
      </p:sp>
      <p:sp>
        <p:nvSpPr>
          <p:cNvPr id="3" name="Rectangle 2"/>
          <p:cNvSpPr/>
          <p:nvPr/>
        </p:nvSpPr>
        <p:spPr>
          <a:xfrm>
            <a:off x="467544" y="332656"/>
            <a:ext cx="8352928" cy="1938992"/>
          </a:xfrm>
          <a:prstGeom prst="rect">
            <a:avLst/>
          </a:prstGeom>
        </p:spPr>
        <p:txBody>
          <a:bodyPr wrap="square">
            <a:spAutoFit/>
          </a:bodyPr>
          <a:lstStyle/>
          <a:p>
            <a:pPr algn="just"/>
            <a:r>
              <a:rPr lang="en-US" dirty="0"/>
              <a:t>Table </a:t>
            </a:r>
            <a:r>
              <a:rPr lang="tr-TR" dirty="0" smtClean="0"/>
              <a:t>below</a:t>
            </a:r>
            <a:r>
              <a:rPr lang="en-US" dirty="0" smtClean="0"/>
              <a:t> </a:t>
            </a:r>
            <a:r>
              <a:rPr lang="en-US" dirty="0"/>
              <a:t>summarizes the interpretations to be placed on instructions with </a:t>
            </a:r>
            <a:r>
              <a:rPr lang="en-US" dirty="0">
                <a:solidFill>
                  <a:srgbClr val="FF0000"/>
                </a:solidFill>
              </a:rPr>
              <a:t>zero</a:t>
            </a:r>
            <a:r>
              <a:rPr lang="en-US" dirty="0"/>
              <a:t>, </a:t>
            </a:r>
            <a:r>
              <a:rPr lang="en-US" dirty="0">
                <a:solidFill>
                  <a:srgbClr val="FF0000"/>
                </a:solidFill>
              </a:rPr>
              <a:t>one</a:t>
            </a:r>
            <a:r>
              <a:rPr lang="en-US" dirty="0"/>
              <a:t>, </a:t>
            </a:r>
            <a:r>
              <a:rPr lang="en-US" dirty="0">
                <a:solidFill>
                  <a:srgbClr val="FF0000"/>
                </a:solidFill>
              </a:rPr>
              <a:t>two</a:t>
            </a:r>
            <a:r>
              <a:rPr lang="en-US" dirty="0"/>
              <a:t>, or </a:t>
            </a:r>
            <a:r>
              <a:rPr lang="en-US" dirty="0">
                <a:solidFill>
                  <a:srgbClr val="FF0000"/>
                </a:solidFill>
              </a:rPr>
              <a:t>three addresses</a:t>
            </a:r>
            <a:r>
              <a:rPr lang="en-US" dirty="0"/>
              <a:t>. In each case in the table, it is assumed that the address of the next instruction is implicit, and that one operation with two source operands and one result operand is to be performed</a:t>
            </a:r>
          </a:p>
        </p:txBody>
      </p:sp>
      <p:pic>
        <p:nvPicPr>
          <p:cNvPr id="4" name="Picture 3"/>
          <p:cNvPicPr>
            <a:picLocks noChangeAspect="1"/>
          </p:cNvPicPr>
          <p:nvPr/>
        </p:nvPicPr>
        <p:blipFill>
          <a:blip r:embed="rId2"/>
          <a:stretch>
            <a:fillRect/>
          </a:stretch>
        </p:blipFill>
        <p:spPr>
          <a:xfrm>
            <a:off x="133350" y="2251682"/>
            <a:ext cx="9010650" cy="3614799"/>
          </a:xfrm>
          <a:prstGeom prst="rect">
            <a:avLst/>
          </a:prstGeom>
        </p:spPr>
      </p:pic>
    </p:spTree>
    <p:extLst>
      <p:ext uri="{BB962C8B-B14F-4D97-AF65-F5344CB8AC3E}">
        <p14:creationId xmlns:p14="http://schemas.microsoft.com/office/powerpoint/2010/main" val="2436448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fontScale="92500" lnSpcReduction="10000"/>
          </a:bodyPr>
          <a:lstStyle/>
          <a:p>
            <a:r>
              <a:rPr lang="en-US" sz="2600" dirty="0">
                <a:solidFill>
                  <a:srgbClr val="FF0000"/>
                </a:solidFill>
              </a:rPr>
              <a:t>More </a:t>
            </a:r>
            <a:r>
              <a:rPr lang="en-US" sz="2600" dirty="0" smtClean="0">
                <a:solidFill>
                  <a:srgbClr val="FF0000"/>
                </a:solidFill>
              </a:rPr>
              <a:t>addresses</a:t>
            </a:r>
            <a:r>
              <a:rPr lang="tr-TR" sz="2600" dirty="0">
                <a:solidFill>
                  <a:srgbClr val="FF0000"/>
                </a:solidFill>
              </a:rPr>
              <a:t> per instruction </a:t>
            </a:r>
            <a:r>
              <a:rPr lang="tr-TR" sz="2600" dirty="0" smtClean="0">
                <a:solidFill>
                  <a:srgbClr val="FF0000"/>
                </a:solidFill>
              </a:rPr>
              <a:t>results</a:t>
            </a:r>
            <a:r>
              <a:rPr lang="tr-TR" sz="2600" dirty="0" smtClean="0"/>
              <a:t>;</a:t>
            </a:r>
            <a:endParaRPr lang="en-US" sz="2600" dirty="0"/>
          </a:p>
          <a:p>
            <a:pPr lvl="1"/>
            <a:r>
              <a:rPr lang="en-US" dirty="0"/>
              <a:t>More </a:t>
            </a:r>
            <a:r>
              <a:rPr lang="en-US" dirty="0" smtClean="0"/>
              <a:t>complex</a:t>
            </a:r>
            <a:r>
              <a:rPr lang="tr-TR" dirty="0" smtClean="0"/>
              <a:t> </a:t>
            </a:r>
            <a:r>
              <a:rPr lang="en-US" dirty="0" smtClean="0"/>
              <a:t>instructions</a:t>
            </a:r>
            <a:endParaRPr lang="en-US" dirty="0"/>
          </a:p>
          <a:p>
            <a:pPr lvl="1"/>
            <a:r>
              <a:rPr lang="en-US" dirty="0"/>
              <a:t>Fewer instructions per program</a:t>
            </a:r>
          </a:p>
          <a:p>
            <a:pPr lvl="1"/>
            <a:r>
              <a:rPr lang="en-US" dirty="0" smtClean="0"/>
              <a:t>More </a:t>
            </a:r>
            <a:r>
              <a:rPr lang="en-US" dirty="0"/>
              <a:t>registers</a:t>
            </a:r>
          </a:p>
          <a:p>
            <a:r>
              <a:rPr lang="en-US" sz="2600" dirty="0" smtClean="0">
                <a:solidFill>
                  <a:srgbClr val="FF0000"/>
                </a:solidFill>
              </a:rPr>
              <a:t>Fewer addresses</a:t>
            </a:r>
            <a:r>
              <a:rPr lang="tr-TR" sz="2600" dirty="0" smtClean="0">
                <a:solidFill>
                  <a:srgbClr val="FF0000"/>
                </a:solidFill>
              </a:rPr>
              <a:t> per instruction results</a:t>
            </a:r>
            <a:r>
              <a:rPr lang="tr-TR" sz="2600" dirty="0" smtClean="0"/>
              <a:t>;</a:t>
            </a:r>
            <a:endParaRPr lang="en-US" sz="2600" dirty="0" smtClean="0"/>
          </a:p>
          <a:p>
            <a:pPr lvl="1"/>
            <a:r>
              <a:rPr lang="en-US" dirty="0" smtClean="0"/>
              <a:t>Less </a:t>
            </a:r>
            <a:r>
              <a:rPr lang="en-US" dirty="0"/>
              <a:t>complex </a:t>
            </a:r>
            <a:r>
              <a:rPr lang="en-US" dirty="0" smtClean="0"/>
              <a:t>instructions</a:t>
            </a:r>
            <a:endParaRPr lang="en-US" dirty="0"/>
          </a:p>
          <a:p>
            <a:pPr lvl="1"/>
            <a:r>
              <a:rPr lang="en-US" dirty="0"/>
              <a:t>More instructions per program</a:t>
            </a:r>
          </a:p>
          <a:p>
            <a:pPr lvl="1"/>
            <a:r>
              <a:rPr lang="en-US" dirty="0"/>
              <a:t>Faster fetch/execution of instructions</a:t>
            </a:r>
          </a:p>
          <a:p>
            <a:pPr>
              <a:buFont typeface="Monotype Sorts" pitchFamily="2" charset="2"/>
              <a:buChar char="y"/>
            </a:pPr>
            <a:endParaRPr lang="tr-TR" sz="2400" dirty="0" smtClean="0"/>
          </a:p>
          <a:p>
            <a:r>
              <a:rPr lang="en-US" sz="2600" dirty="0"/>
              <a:t>For reasons of flexibility and ability to use multiple registers, most contemporary machines employ a mixture of two- and three-address instructions</a:t>
            </a:r>
            <a:r>
              <a:rPr lang="en-US" sz="2600" dirty="0" smtClean="0"/>
              <a:t>.</a:t>
            </a:r>
            <a:endParaRPr lang="en-US" sz="2600" dirty="0"/>
          </a:p>
        </p:txBody>
      </p:sp>
      <p:sp>
        <p:nvSpPr>
          <p:cNvPr id="2458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92D050"/>
                </a:solidFill>
              </a:rPr>
              <a:t>How Many </a:t>
            </a:r>
            <a:r>
              <a:rPr lang="en-US" dirty="0" smtClean="0">
                <a:solidFill>
                  <a:srgbClr val="92D050"/>
                </a:solidFill>
              </a:rPr>
              <a:t>Addresses</a:t>
            </a:r>
            <a:r>
              <a:rPr lang="tr-TR" dirty="0">
                <a:solidFill>
                  <a:srgbClr val="92D050"/>
                </a:solidFill>
              </a:rPr>
              <a:t>?</a:t>
            </a:r>
            <a:endParaRPr lang="en-US" dirty="0">
              <a:solidFill>
                <a:srgbClr val="92D05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29</a:t>
            </a:fld>
            <a:endParaRPr kumimoji="0" 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a:t>
            </a:fld>
            <a:endParaRPr kumimoji="0" lang="en-US"/>
          </a:p>
        </p:txBody>
      </p:sp>
      <p:sp>
        <p:nvSpPr>
          <p:cNvPr id="3" name="TextBox 2"/>
          <p:cNvSpPr txBox="1"/>
          <p:nvPr/>
        </p:nvSpPr>
        <p:spPr>
          <a:xfrm>
            <a:off x="323528" y="332656"/>
            <a:ext cx="8689504" cy="707886"/>
          </a:xfrm>
          <a:prstGeom prst="rect">
            <a:avLst/>
          </a:prstGeom>
          <a:noFill/>
        </p:spPr>
        <p:txBody>
          <a:bodyPr wrap="square" rtlCol="0">
            <a:spAutoFit/>
          </a:bodyPr>
          <a:lstStyle/>
          <a:p>
            <a:r>
              <a:rPr lang="tr-TR" sz="4000" dirty="0" smtClean="0">
                <a:solidFill>
                  <a:srgbClr val="FF0000"/>
                </a:solidFill>
              </a:rPr>
              <a:t>1. Machine Instruction Characteristics</a:t>
            </a:r>
            <a:endParaRPr lang="en-US" sz="4000" dirty="0">
              <a:solidFill>
                <a:srgbClr val="FF0000"/>
              </a:solidFill>
            </a:endParaRPr>
          </a:p>
        </p:txBody>
      </p:sp>
      <p:sp>
        <p:nvSpPr>
          <p:cNvPr id="4" name="Rectangle 3"/>
          <p:cNvSpPr/>
          <p:nvPr/>
        </p:nvSpPr>
        <p:spPr>
          <a:xfrm>
            <a:off x="683568" y="1040542"/>
            <a:ext cx="7007046" cy="646331"/>
          </a:xfrm>
          <a:prstGeom prst="rect">
            <a:avLst/>
          </a:prstGeom>
        </p:spPr>
        <p:txBody>
          <a:bodyPr wrap="none">
            <a:spAutoFit/>
          </a:bodyPr>
          <a:lstStyle/>
          <a:p>
            <a:r>
              <a:rPr lang="en-US" sz="3600" b="1" dirty="0">
                <a:solidFill>
                  <a:srgbClr val="00B050"/>
                </a:solidFill>
              </a:rPr>
              <a:t>Elements of a Machine </a:t>
            </a:r>
            <a:r>
              <a:rPr lang="en-US" sz="3600" b="1" dirty="0" smtClean="0">
                <a:solidFill>
                  <a:srgbClr val="00B050"/>
                </a:solidFill>
              </a:rPr>
              <a:t>Instruction</a:t>
            </a:r>
            <a:endParaRPr lang="en-US" sz="3600" b="1" dirty="0">
              <a:solidFill>
                <a:srgbClr val="00B050"/>
              </a:solidFill>
            </a:endParaRPr>
          </a:p>
        </p:txBody>
      </p:sp>
      <p:sp>
        <p:nvSpPr>
          <p:cNvPr id="5" name="Rectangle 5"/>
          <p:cNvSpPr txBox="1">
            <a:spLocks noChangeArrowheads="1"/>
          </p:cNvSpPr>
          <p:nvPr/>
        </p:nvSpPr>
        <p:spPr>
          <a:xfrm>
            <a:off x="358588" y="1881981"/>
            <a:ext cx="8229600" cy="4525963"/>
          </a:xfrm>
          <a:prstGeom prst="rect">
            <a:avLst/>
          </a:prstGeo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r>
              <a:rPr lang="en-US" dirty="0" smtClean="0"/>
              <a:t>The operation of the processor is determined by the instructions it executes, referred to as </a:t>
            </a:r>
            <a:r>
              <a:rPr lang="en-US" dirty="0" smtClean="0">
                <a:solidFill>
                  <a:srgbClr val="FF0000"/>
                </a:solidFill>
              </a:rPr>
              <a:t>machine instructions </a:t>
            </a:r>
            <a:r>
              <a:rPr lang="en-US" dirty="0" smtClean="0"/>
              <a:t>or </a:t>
            </a:r>
            <a:r>
              <a:rPr lang="en-US" dirty="0" smtClean="0">
                <a:solidFill>
                  <a:srgbClr val="FF0000"/>
                </a:solidFill>
              </a:rPr>
              <a:t>computer instructions.</a:t>
            </a:r>
          </a:p>
          <a:p>
            <a:pPr fontAlgn="auto"/>
            <a:r>
              <a:rPr lang="en-US" dirty="0" smtClean="0"/>
              <a:t>The collection of different instructions that the processor can execute is referred to as the processor’s </a:t>
            </a:r>
            <a:r>
              <a:rPr lang="en-US" b="1" dirty="0" smtClean="0">
                <a:solidFill>
                  <a:srgbClr val="FF0000"/>
                </a:solidFill>
              </a:rPr>
              <a:t>instruction set</a:t>
            </a:r>
            <a:r>
              <a:rPr lang="en-US" dirty="0" smtClean="0"/>
              <a:t>.</a:t>
            </a:r>
          </a:p>
          <a:p>
            <a:pPr fontAlgn="auto"/>
            <a:r>
              <a:rPr lang="en-US" dirty="0" smtClean="0"/>
              <a:t>Each instruction </a:t>
            </a:r>
            <a:r>
              <a:rPr lang="en-US" b="1" dirty="0" smtClean="0">
                <a:solidFill>
                  <a:srgbClr val="00B050"/>
                </a:solidFill>
              </a:rPr>
              <a:t>must contain </a:t>
            </a:r>
            <a:r>
              <a:rPr lang="en-US" dirty="0" smtClean="0">
                <a:solidFill>
                  <a:srgbClr val="FF0000"/>
                </a:solidFill>
              </a:rPr>
              <a:t>the information required by the processor for execution</a:t>
            </a:r>
            <a:r>
              <a:rPr lang="en-US" dirty="0" smtClean="0"/>
              <a:t>. </a:t>
            </a:r>
            <a:endParaRPr lang="en-US" dirty="0"/>
          </a:p>
        </p:txBody>
      </p:sp>
    </p:spTree>
    <p:extLst>
      <p:ext uri="{BB962C8B-B14F-4D97-AF65-F5344CB8AC3E}">
        <p14:creationId xmlns:p14="http://schemas.microsoft.com/office/powerpoint/2010/main" val="9680365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pPr algn="just"/>
            <a:r>
              <a:rPr lang="en-US" dirty="0" smtClean="0"/>
              <a:t>The </a:t>
            </a:r>
            <a:r>
              <a:rPr lang="en-US" dirty="0"/>
              <a:t>design of an instruction set is very complex because </a:t>
            </a:r>
            <a:r>
              <a:rPr lang="en-US" dirty="0">
                <a:solidFill>
                  <a:srgbClr val="FF0000"/>
                </a:solidFill>
              </a:rPr>
              <a:t>it affects </a:t>
            </a:r>
            <a:r>
              <a:rPr lang="en-US" dirty="0" smtClean="0">
                <a:solidFill>
                  <a:srgbClr val="FF0000"/>
                </a:solidFill>
              </a:rPr>
              <a:t>so</a:t>
            </a:r>
            <a:r>
              <a:rPr lang="tr-TR" dirty="0" smtClean="0">
                <a:solidFill>
                  <a:srgbClr val="FF0000"/>
                </a:solidFill>
              </a:rPr>
              <a:t> </a:t>
            </a:r>
            <a:r>
              <a:rPr lang="en-US" dirty="0" smtClean="0">
                <a:solidFill>
                  <a:srgbClr val="FF0000"/>
                </a:solidFill>
              </a:rPr>
              <a:t>many </a:t>
            </a:r>
            <a:r>
              <a:rPr lang="en-US" dirty="0">
                <a:solidFill>
                  <a:srgbClr val="FF0000"/>
                </a:solidFill>
              </a:rPr>
              <a:t>aspects of the computer system. </a:t>
            </a:r>
            <a:endParaRPr lang="tr-TR" dirty="0" smtClean="0">
              <a:solidFill>
                <a:srgbClr val="FF0000"/>
              </a:solidFill>
            </a:endParaRPr>
          </a:p>
          <a:p>
            <a:pPr algn="just"/>
            <a:r>
              <a:rPr lang="en-US" dirty="0" smtClean="0"/>
              <a:t>The </a:t>
            </a:r>
            <a:r>
              <a:rPr lang="en-US" dirty="0"/>
              <a:t>instruction set defines many of the </a:t>
            </a:r>
            <a:r>
              <a:rPr lang="en-US" dirty="0" smtClean="0"/>
              <a:t>functions</a:t>
            </a:r>
            <a:r>
              <a:rPr lang="tr-TR" dirty="0" smtClean="0"/>
              <a:t> </a:t>
            </a:r>
            <a:r>
              <a:rPr lang="en-US" dirty="0" smtClean="0"/>
              <a:t>performed </a:t>
            </a:r>
            <a:r>
              <a:rPr lang="en-US" dirty="0"/>
              <a:t>by the </a:t>
            </a:r>
            <a:r>
              <a:rPr lang="en-US" b="1" dirty="0">
                <a:solidFill>
                  <a:srgbClr val="00B050"/>
                </a:solidFill>
              </a:rPr>
              <a:t>processor</a:t>
            </a:r>
            <a:r>
              <a:rPr lang="en-US" dirty="0"/>
              <a:t> and thus has a </a:t>
            </a:r>
            <a:r>
              <a:rPr lang="en-US" dirty="0">
                <a:solidFill>
                  <a:srgbClr val="FF0000"/>
                </a:solidFill>
              </a:rPr>
              <a:t>significant effect on the implementation </a:t>
            </a:r>
            <a:r>
              <a:rPr lang="en-US" dirty="0" smtClean="0">
                <a:solidFill>
                  <a:srgbClr val="FF0000"/>
                </a:solidFill>
              </a:rPr>
              <a:t>of</a:t>
            </a:r>
            <a:r>
              <a:rPr lang="tr-TR" dirty="0" smtClean="0">
                <a:solidFill>
                  <a:srgbClr val="FF0000"/>
                </a:solidFill>
              </a:rPr>
              <a:t> </a:t>
            </a:r>
            <a:r>
              <a:rPr lang="en-US" dirty="0" smtClean="0">
                <a:solidFill>
                  <a:srgbClr val="FF0000"/>
                </a:solidFill>
              </a:rPr>
              <a:t>the </a:t>
            </a:r>
            <a:r>
              <a:rPr lang="en-US" dirty="0">
                <a:solidFill>
                  <a:srgbClr val="FF0000"/>
                </a:solidFill>
              </a:rPr>
              <a:t>processor.</a:t>
            </a:r>
            <a:r>
              <a:rPr lang="en-US" dirty="0"/>
              <a:t> </a:t>
            </a:r>
            <a:endParaRPr lang="tr-TR" dirty="0" smtClean="0"/>
          </a:p>
          <a:p>
            <a:pPr algn="just"/>
            <a:r>
              <a:rPr lang="en-US" dirty="0" smtClean="0"/>
              <a:t>The </a:t>
            </a:r>
            <a:r>
              <a:rPr lang="en-US" dirty="0"/>
              <a:t>instruction set is the programmer’s means of controlling the processor.</a:t>
            </a:r>
            <a:endParaRPr lang="en-US" sz="2400" dirty="0"/>
          </a:p>
        </p:txBody>
      </p:sp>
      <p:sp>
        <p:nvSpPr>
          <p:cNvPr id="2662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tr-TR" dirty="0" smtClean="0">
                <a:solidFill>
                  <a:srgbClr val="FF0000"/>
                </a:solidFill>
              </a:rPr>
              <a:t>Instruction Set </a:t>
            </a:r>
            <a:r>
              <a:rPr lang="en-US" dirty="0" smtClean="0">
                <a:solidFill>
                  <a:srgbClr val="FF0000"/>
                </a:solidFill>
              </a:rPr>
              <a:t>Design</a:t>
            </a:r>
            <a:endParaRPr lang="en-US" dirty="0">
              <a:solidFill>
                <a:srgbClr val="FF000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30</a:t>
            </a:fld>
            <a:endParaRPr kumimoji="0" lang="en-US"/>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lnSpcReduction="10000"/>
          </a:bodyPr>
          <a:lstStyle/>
          <a:p>
            <a:r>
              <a:rPr lang="tr-TR" dirty="0" smtClean="0"/>
              <a:t>Instruction set design issues includes:</a:t>
            </a:r>
          </a:p>
          <a:p>
            <a:pPr lvl="1"/>
            <a:r>
              <a:rPr lang="en-US" dirty="0" smtClean="0">
                <a:solidFill>
                  <a:srgbClr val="FF0000"/>
                </a:solidFill>
              </a:rPr>
              <a:t>Operation </a:t>
            </a:r>
            <a:r>
              <a:rPr lang="en-US" dirty="0">
                <a:solidFill>
                  <a:srgbClr val="FF0000"/>
                </a:solidFill>
              </a:rPr>
              <a:t>repertoire</a:t>
            </a:r>
          </a:p>
          <a:p>
            <a:pPr lvl="2"/>
            <a:r>
              <a:rPr lang="en-US" dirty="0"/>
              <a:t>How many </a:t>
            </a:r>
            <a:r>
              <a:rPr lang="tr-TR" dirty="0" smtClean="0"/>
              <a:t>operations ? What can they do</a:t>
            </a:r>
            <a:r>
              <a:rPr lang="en-US" dirty="0" smtClean="0"/>
              <a:t>?</a:t>
            </a:r>
            <a:endParaRPr lang="en-US" dirty="0"/>
          </a:p>
          <a:p>
            <a:pPr lvl="2"/>
            <a:r>
              <a:rPr lang="en-US" dirty="0" smtClean="0"/>
              <a:t>How </a:t>
            </a:r>
            <a:r>
              <a:rPr lang="en-US" dirty="0"/>
              <a:t>complex are they?</a:t>
            </a:r>
          </a:p>
          <a:p>
            <a:pPr lvl="1"/>
            <a:r>
              <a:rPr lang="en-US" dirty="0">
                <a:solidFill>
                  <a:srgbClr val="FF0000"/>
                </a:solidFill>
              </a:rPr>
              <a:t>Data types</a:t>
            </a:r>
          </a:p>
          <a:p>
            <a:pPr lvl="1"/>
            <a:r>
              <a:rPr lang="en-US" dirty="0">
                <a:solidFill>
                  <a:srgbClr val="FF0000"/>
                </a:solidFill>
              </a:rPr>
              <a:t>Instruction formats</a:t>
            </a:r>
          </a:p>
          <a:p>
            <a:pPr lvl="2"/>
            <a:r>
              <a:rPr lang="en-US" dirty="0"/>
              <a:t>Length of op code field</a:t>
            </a:r>
          </a:p>
          <a:p>
            <a:pPr lvl="2"/>
            <a:r>
              <a:rPr lang="en-US" dirty="0"/>
              <a:t>Number of addresses</a:t>
            </a:r>
          </a:p>
          <a:p>
            <a:pPr lvl="1"/>
            <a:r>
              <a:rPr lang="en-US" dirty="0">
                <a:solidFill>
                  <a:srgbClr val="FF0000"/>
                </a:solidFill>
              </a:rPr>
              <a:t>Registers</a:t>
            </a:r>
          </a:p>
          <a:p>
            <a:pPr lvl="2"/>
            <a:r>
              <a:rPr lang="en-US" dirty="0"/>
              <a:t>Number of CPU registers </a:t>
            </a:r>
            <a:r>
              <a:rPr lang="en-US" dirty="0" smtClean="0"/>
              <a:t>available</a:t>
            </a:r>
            <a:r>
              <a:rPr lang="tr-TR" dirty="0" smtClean="0"/>
              <a:t> and  which operations can be performed on which registers?</a:t>
            </a:r>
          </a:p>
          <a:p>
            <a:pPr lvl="1"/>
            <a:r>
              <a:rPr lang="en-US" dirty="0" smtClean="0">
                <a:solidFill>
                  <a:srgbClr val="FF0000"/>
                </a:solidFill>
              </a:rPr>
              <a:t>Addressing modes</a:t>
            </a:r>
            <a:r>
              <a:rPr lang="tr-TR" dirty="0" smtClean="0">
                <a:solidFill>
                  <a:srgbClr val="FF0000"/>
                </a:solidFill>
              </a:rPr>
              <a:t> </a:t>
            </a:r>
            <a:r>
              <a:rPr lang="en-US" sz="2000" dirty="0" smtClean="0"/>
              <a:t>by </a:t>
            </a:r>
            <a:r>
              <a:rPr lang="en-US" sz="2000" dirty="0"/>
              <a:t>which the address of an operand is specified.</a:t>
            </a:r>
            <a:endParaRPr lang="en-US" sz="2000" dirty="0">
              <a:solidFill>
                <a:srgbClr val="FF0000"/>
              </a:solidFill>
            </a:endParaRPr>
          </a:p>
        </p:txBody>
      </p:sp>
      <p:sp>
        <p:nvSpPr>
          <p:cNvPr id="2662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pPr marL="342900" indent="-342900">
              <a:buFont typeface="Wingdings" panose="05000000000000000000" pitchFamily="2" charset="2"/>
              <a:buChar char="q"/>
            </a:pPr>
            <a:r>
              <a:rPr lang="en-US" sz="2400" dirty="0">
                <a:solidFill>
                  <a:srgbClr val="00B050"/>
                </a:solidFill>
              </a:rPr>
              <a:t>List and briefly explain </a:t>
            </a:r>
            <a:r>
              <a:rPr lang="en-US" sz="2400" u="sng" dirty="0">
                <a:solidFill>
                  <a:srgbClr val="FF0000"/>
                </a:solidFill>
              </a:rPr>
              <a:t>five important </a:t>
            </a:r>
            <a:r>
              <a:rPr lang="en-US" sz="2400" dirty="0">
                <a:solidFill>
                  <a:srgbClr val="00B050"/>
                </a:solidFill>
              </a:rPr>
              <a:t>instruction set design issues</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31</a:t>
            </a:fld>
            <a:endParaRPr kumimoji="0" lang="en-US"/>
          </a:p>
        </p:txBody>
      </p:sp>
    </p:spTree>
    <p:extLst>
      <p:ext uri="{BB962C8B-B14F-4D97-AF65-F5344CB8AC3E}">
        <p14:creationId xmlns:p14="http://schemas.microsoft.com/office/powerpoint/2010/main" val="1414279595"/>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Rectangle 5"/>
          <p:cNvSpPr>
            <a:spLocks noGrp="1" noChangeArrowheads="1"/>
          </p:cNvSpPr>
          <p:nvPr>
            <p:ph idx="1"/>
          </p:nvPr>
        </p:nvSpPr>
        <p:spPr>
          <a:xfrm>
            <a:off x="476988" y="2420888"/>
            <a:ext cx="8229600" cy="45259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dirty="0" smtClean="0"/>
              <a:t>The </a:t>
            </a:r>
            <a:r>
              <a:rPr lang="en-US" dirty="0"/>
              <a:t>most important general categories </a:t>
            </a:r>
            <a:r>
              <a:rPr lang="en-US" dirty="0" smtClean="0"/>
              <a:t>of</a:t>
            </a:r>
            <a:r>
              <a:rPr lang="tr-TR" dirty="0" smtClean="0"/>
              <a:t> </a:t>
            </a:r>
            <a:r>
              <a:rPr lang="en-US" dirty="0" smtClean="0"/>
              <a:t>data are</a:t>
            </a:r>
            <a:r>
              <a:rPr lang="tr-TR" dirty="0" smtClean="0"/>
              <a:t>:</a:t>
            </a:r>
          </a:p>
          <a:p>
            <a:pPr lvl="1" algn="just"/>
            <a:r>
              <a:rPr lang="en-US" dirty="0" smtClean="0">
                <a:solidFill>
                  <a:srgbClr val="FF0000"/>
                </a:solidFill>
              </a:rPr>
              <a:t>Addresses</a:t>
            </a:r>
            <a:r>
              <a:rPr lang="tr-TR" dirty="0" smtClean="0">
                <a:solidFill>
                  <a:srgbClr val="FF0000"/>
                </a:solidFill>
              </a:rPr>
              <a:t> </a:t>
            </a:r>
            <a:r>
              <a:rPr lang="tr-TR" dirty="0" smtClean="0"/>
              <a:t>(</a:t>
            </a:r>
            <a:r>
              <a:rPr lang="en-US" dirty="0"/>
              <a:t>In many cases, some calculation must be performed on the operand reference in an instruction to determine the main or virtual memory address</a:t>
            </a:r>
            <a:r>
              <a:rPr lang="en-US" dirty="0" smtClean="0"/>
              <a:t>.</a:t>
            </a:r>
            <a:r>
              <a:rPr lang="tr-TR" dirty="0" smtClean="0"/>
              <a:t>)</a:t>
            </a:r>
            <a:endParaRPr lang="tr-TR" dirty="0" smtClean="0">
              <a:solidFill>
                <a:srgbClr val="FF0000"/>
              </a:solidFill>
            </a:endParaRPr>
          </a:p>
          <a:p>
            <a:pPr lvl="1"/>
            <a:r>
              <a:rPr lang="en-US" dirty="0" smtClean="0">
                <a:solidFill>
                  <a:srgbClr val="FF0000"/>
                </a:solidFill>
              </a:rPr>
              <a:t>Numbers</a:t>
            </a:r>
            <a:r>
              <a:rPr lang="tr-TR" dirty="0" smtClean="0"/>
              <a:t> (</a:t>
            </a:r>
            <a:r>
              <a:rPr lang="en-US" dirty="0" smtClean="0"/>
              <a:t>Integer/floating point</a:t>
            </a:r>
            <a:r>
              <a:rPr lang="tr-TR" dirty="0" smtClean="0"/>
              <a:t>)</a:t>
            </a:r>
            <a:endParaRPr lang="en-US" dirty="0"/>
          </a:p>
          <a:p>
            <a:pPr lvl="1"/>
            <a:r>
              <a:rPr lang="en-US" dirty="0" smtClean="0">
                <a:solidFill>
                  <a:srgbClr val="FF0000"/>
                </a:solidFill>
              </a:rPr>
              <a:t>Characters</a:t>
            </a:r>
            <a:r>
              <a:rPr lang="tr-TR" dirty="0" smtClean="0">
                <a:solidFill>
                  <a:srgbClr val="FF0000"/>
                </a:solidFill>
              </a:rPr>
              <a:t> </a:t>
            </a:r>
            <a:r>
              <a:rPr lang="tr-TR" dirty="0" smtClean="0"/>
              <a:t>(</a:t>
            </a:r>
            <a:r>
              <a:rPr lang="en-US" dirty="0" smtClean="0"/>
              <a:t>ASCII </a:t>
            </a:r>
            <a:r>
              <a:rPr lang="en-US" dirty="0"/>
              <a:t>etc</a:t>
            </a:r>
            <a:r>
              <a:rPr lang="en-US" dirty="0" smtClean="0"/>
              <a:t>.</a:t>
            </a:r>
            <a:r>
              <a:rPr lang="tr-TR" dirty="0" smtClean="0"/>
              <a:t>)</a:t>
            </a:r>
            <a:endParaRPr lang="en-US" dirty="0"/>
          </a:p>
          <a:p>
            <a:pPr lvl="1"/>
            <a:r>
              <a:rPr lang="en-US" dirty="0">
                <a:solidFill>
                  <a:srgbClr val="FF0000"/>
                </a:solidFill>
              </a:rPr>
              <a:t>Logical </a:t>
            </a:r>
            <a:r>
              <a:rPr lang="en-US" dirty="0" smtClean="0">
                <a:solidFill>
                  <a:srgbClr val="FF0000"/>
                </a:solidFill>
              </a:rPr>
              <a:t>Data</a:t>
            </a:r>
            <a:r>
              <a:rPr lang="tr-TR" dirty="0" smtClean="0">
                <a:solidFill>
                  <a:srgbClr val="FF0000"/>
                </a:solidFill>
              </a:rPr>
              <a:t> </a:t>
            </a:r>
            <a:r>
              <a:rPr lang="tr-TR" dirty="0" smtClean="0"/>
              <a:t>(</a:t>
            </a:r>
            <a:r>
              <a:rPr lang="en-US" dirty="0" smtClean="0"/>
              <a:t>Bits </a:t>
            </a:r>
            <a:r>
              <a:rPr lang="en-US" dirty="0"/>
              <a:t>or </a:t>
            </a:r>
            <a:r>
              <a:rPr lang="en-US" dirty="0" smtClean="0"/>
              <a:t>flags</a:t>
            </a:r>
            <a:r>
              <a:rPr lang="tr-TR" dirty="0" smtClean="0"/>
              <a:t>)</a:t>
            </a:r>
            <a:endParaRPr lang="en-US" sz="1600" dirty="0"/>
          </a:p>
        </p:txBody>
      </p:sp>
      <p:sp>
        <p:nvSpPr>
          <p:cNvPr id="30724"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tr-TR" sz="3600" dirty="0" smtClean="0">
                <a:solidFill>
                  <a:srgbClr val="FF0000"/>
                </a:solidFill>
              </a:rPr>
              <a:t>2</a:t>
            </a:r>
            <a:r>
              <a:rPr lang="tr-TR" dirty="0" smtClean="0">
                <a:solidFill>
                  <a:srgbClr val="FF0000"/>
                </a:solidFill>
              </a:rPr>
              <a:t>. </a:t>
            </a:r>
            <a:r>
              <a:rPr lang="en-US" sz="3600" dirty="0" smtClean="0">
                <a:solidFill>
                  <a:srgbClr val="FF0000"/>
                </a:solidFill>
              </a:rPr>
              <a:t>Types </a:t>
            </a:r>
            <a:r>
              <a:rPr lang="en-US" sz="3600" dirty="0">
                <a:solidFill>
                  <a:srgbClr val="FF0000"/>
                </a:solidFill>
              </a:rPr>
              <a:t>of </a:t>
            </a:r>
            <a:r>
              <a:rPr lang="en-US" sz="3600" dirty="0" smtClean="0">
                <a:solidFill>
                  <a:srgbClr val="FF0000"/>
                </a:solidFill>
              </a:rPr>
              <a:t>Operand</a:t>
            </a:r>
            <a:r>
              <a:rPr lang="tr-TR" sz="3600" dirty="0" smtClean="0">
                <a:solidFill>
                  <a:srgbClr val="FF0000"/>
                </a:solidFill>
              </a:rPr>
              <a:t>s</a:t>
            </a:r>
            <a:endParaRPr lang="en-US" sz="3600" dirty="0">
              <a:solidFill>
                <a:srgbClr val="FF0000"/>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32</a:t>
            </a:fld>
            <a:endParaRPr kumimoji="0" lang="en-US"/>
          </a:p>
        </p:txBody>
      </p:sp>
      <p:sp>
        <p:nvSpPr>
          <p:cNvPr id="3" name="Rectangle 2"/>
          <p:cNvSpPr/>
          <p:nvPr/>
        </p:nvSpPr>
        <p:spPr>
          <a:xfrm>
            <a:off x="436344" y="1688430"/>
            <a:ext cx="8411088" cy="461665"/>
          </a:xfrm>
          <a:prstGeom prst="rect">
            <a:avLst/>
          </a:prstGeom>
        </p:spPr>
        <p:txBody>
          <a:bodyPr wrap="square">
            <a:spAutoFit/>
          </a:bodyPr>
          <a:lstStyle/>
          <a:p>
            <a:pPr marL="342900" indent="-342900" algn="just">
              <a:buFont typeface="Wingdings" panose="05000000000000000000" pitchFamily="2" charset="2"/>
              <a:buChar char="q"/>
            </a:pPr>
            <a:r>
              <a:rPr lang="en-US" dirty="0">
                <a:solidFill>
                  <a:srgbClr val="00B050"/>
                </a:solidFill>
              </a:rPr>
              <a:t>What types of operands are </a:t>
            </a:r>
            <a:r>
              <a:rPr lang="en-US" b="1" u="sng" dirty="0">
                <a:solidFill>
                  <a:srgbClr val="FF0000"/>
                </a:solidFill>
              </a:rPr>
              <a:t>typical</a:t>
            </a:r>
            <a:r>
              <a:rPr lang="en-US" dirty="0">
                <a:solidFill>
                  <a:srgbClr val="00B050"/>
                </a:solidFill>
              </a:rPr>
              <a:t> in machine instruction sets?</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Rectangle 5"/>
          <p:cNvSpPr>
            <a:spLocks noGrp="1" noChangeArrowheads="1"/>
          </p:cNvSpPr>
          <p:nvPr>
            <p:ph idx="1"/>
          </p:nvPr>
        </p:nvSpPr>
        <p:spPr>
          <a:xfrm>
            <a:off x="457200" y="1481328"/>
            <a:ext cx="8363272" cy="45259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lnSpcReduction="10000"/>
          </a:bodyPr>
          <a:lstStyle/>
          <a:p>
            <a:pPr>
              <a:lnSpc>
                <a:spcPct val="90000"/>
              </a:lnSpc>
            </a:pPr>
            <a:r>
              <a:rPr lang="en-US" dirty="0" smtClean="0"/>
              <a:t>General</a:t>
            </a:r>
          </a:p>
          <a:p>
            <a:pPr lvl="1">
              <a:lnSpc>
                <a:spcPct val="90000"/>
              </a:lnSpc>
            </a:pPr>
            <a:r>
              <a:rPr lang="en-US" dirty="0" smtClean="0"/>
              <a:t>8 </a:t>
            </a:r>
            <a:r>
              <a:rPr lang="en-US" dirty="0"/>
              <a:t>bit </a:t>
            </a:r>
            <a:r>
              <a:rPr lang="en-US" dirty="0" smtClean="0"/>
              <a:t>- byte</a:t>
            </a:r>
            <a:endParaRPr lang="en-US" dirty="0"/>
          </a:p>
          <a:p>
            <a:pPr lvl="1">
              <a:lnSpc>
                <a:spcPct val="90000"/>
              </a:lnSpc>
            </a:pPr>
            <a:r>
              <a:rPr lang="en-US" dirty="0"/>
              <a:t>16 bit </a:t>
            </a:r>
            <a:r>
              <a:rPr lang="en-US" dirty="0" smtClean="0"/>
              <a:t>- word</a:t>
            </a:r>
            <a:endParaRPr lang="en-US" dirty="0"/>
          </a:p>
          <a:p>
            <a:pPr lvl="1">
              <a:lnSpc>
                <a:spcPct val="90000"/>
              </a:lnSpc>
            </a:pPr>
            <a:r>
              <a:rPr lang="en-US" dirty="0"/>
              <a:t>32 bit </a:t>
            </a:r>
            <a:r>
              <a:rPr lang="en-US" dirty="0" smtClean="0"/>
              <a:t>- </a:t>
            </a:r>
            <a:r>
              <a:rPr lang="en-US" dirty="0" err="1" smtClean="0"/>
              <a:t>doubleword</a:t>
            </a:r>
            <a:endParaRPr lang="en-US" dirty="0"/>
          </a:p>
          <a:p>
            <a:pPr lvl="1">
              <a:lnSpc>
                <a:spcPct val="90000"/>
              </a:lnSpc>
            </a:pPr>
            <a:r>
              <a:rPr lang="en-US" dirty="0"/>
              <a:t>64 bit </a:t>
            </a:r>
            <a:r>
              <a:rPr lang="en-US" dirty="0" smtClean="0"/>
              <a:t>- </a:t>
            </a:r>
            <a:r>
              <a:rPr lang="en-US" dirty="0" err="1" smtClean="0"/>
              <a:t>quadword</a:t>
            </a:r>
            <a:endParaRPr lang="en-US" dirty="0"/>
          </a:p>
          <a:p>
            <a:pPr lvl="1">
              <a:lnSpc>
                <a:spcPct val="90000"/>
              </a:lnSpc>
            </a:pPr>
            <a:r>
              <a:rPr lang="en-US" dirty="0"/>
              <a:t>128 bit </a:t>
            </a:r>
            <a:r>
              <a:rPr lang="en-US" dirty="0" smtClean="0"/>
              <a:t>- double </a:t>
            </a:r>
            <a:r>
              <a:rPr lang="en-US" dirty="0" err="1" smtClean="0"/>
              <a:t>quadword</a:t>
            </a:r>
            <a:endParaRPr lang="en-US" dirty="0" smtClean="0"/>
          </a:p>
          <a:p>
            <a:pPr>
              <a:lnSpc>
                <a:spcPct val="90000"/>
              </a:lnSpc>
            </a:pPr>
            <a:r>
              <a:rPr lang="en-US" dirty="0" smtClean="0"/>
              <a:t>Integer</a:t>
            </a:r>
          </a:p>
          <a:p>
            <a:pPr lvl="1">
              <a:lnSpc>
                <a:spcPct val="90000"/>
              </a:lnSpc>
            </a:pPr>
            <a:r>
              <a:rPr lang="en-US" dirty="0"/>
              <a:t>A signed binary value contained in a byte, word, or </a:t>
            </a:r>
            <a:r>
              <a:rPr lang="en-US" dirty="0" err="1"/>
              <a:t>doubleword</a:t>
            </a:r>
            <a:r>
              <a:rPr lang="en-US" dirty="0"/>
              <a:t>, </a:t>
            </a:r>
            <a:r>
              <a:rPr lang="en-US" dirty="0" smtClean="0"/>
              <a:t>using </a:t>
            </a:r>
            <a:r>
              <a:rPr lang="en-US" dirty="0" smtClean="0">
                <a:solidFill>
                  <a:srgbClr val="FF0000"/>
                </a:solidFill>
              </a:rPr>
              <a:t>twos complement representation</a:t>
            </a:r>
            <a:r>
              <a:rPr lang="en-US" dirty="0"/>
              <a:t>.</a:t>
            </a:r>
            <a:endParaRPr lang="en-US" dirty="0" smtClean="0"/>
          </a:p>
          <a:p>
            <a:pPr>
              <a:lnSpc>
                <a:spcPct val="90000"/>
              </a:lnSpc>
            </a:pPr>
            <a:r>
              <a:rPr lang="en-US" dirty="0" smtClean="0"/>
              <a:t>Ordinal</a:t>
            </a:r>
          </a:p>
          <a:p>
            <a:pPr lvl="1">
              <a:lnSpc>
                <a:spcPct val="90000"/>
              </a:lnSpc>
            </a:pPr>
            <a:r>
              <a:rPr lang="en-US" dirty="0"/>
              <a:t>An unsigned integer contained in a byte, word, or </a:t>
            </a:r>
            <a:r>
              <a:rPr lang="en-US" dirty="0" err="1"/>
              <a:t>doubleword</a:t>
            </a:r>
            <a:r>
              <a:rPr lang="en-US" dirty="0"/>
              <a:t>.</a:t>
            </a:r>
            <a:endParaRPr lang="en-US" dirty="0" smtClean="0"/>
          </a:p>
          <a:p>
            <a:pPr>
              <a:lnSpc>
                <a:spcPct val="90000"/>
              </a:lnSpc>
            </a:pPr>
            <a:r>
              <a:rPr lang="en-US" dirty="0" smtClean="0"/>
              <a:t>Floating point</a:t>
            </a:r>
            <a:endParaRPr lang="en-US" dirty="0"/>
          </a:p>
        </p:txBody>
      </p:sp>
      <p:sp>
        <p:nvSpPr>
          <p:cNvPr id="3277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smtClean="0">
                <a:solidFill>
                  <a:schemeClr val="bg2">
                    <a:lumMod val="50000"/>
                  </a:schemeClr>
                </a:solidFill>
              </a:rPr>
              <a:t>Intel x86 </a:t>
            </a:r>
            <a:r>
              <a:rPr lang="en-US" dirty="0">
                <a:solidFill>
                  <a:schemeClr val="bg2">
                    <a:lumMod val="50000"/>
                  </a:schemeClr>
                </a:solidFill>
              </a:rPr>
              <a:t>Data Types</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33</a:t>
            </a:fld>
            <a:endParaRPr kumimoji="0" lang="en-US"/>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p:txBody>
          <a:bodyPr>
            <a:noAutofit/>
          </a:bodyPr>
          <a:lstStyle/>
          <a:p>
            <a:pPr>
              <a:lnSpc>
                <a:spcPct val="80000"/>
              </a:lnSpc>
            </a:pPr>
            <a:r>
              <a:rPr lang="en-US" sz="2400" dirty="0"/>
              <a:t>ARM processors support data types of </a:t>
            </a:r>
            <a:endParaRPr lang="en-US" sz="2400" dirty="0" smtClean="0"/>
          </a:p>
          <a:p>
            <a:pPr lvl="1">
              <a:lnSpc>
                <a:spcPct val="80000"/>
              </a:lnSpc>
            </a:pPr>
            <a:r>
              <a:rPr lang="en-GB" sz="1800" dirty="0" smtClean="0"/>
              <a:t>8 bits – byte</a:t>
            </a:r>
          </a:p>
          <a:p>
            <a:pPr lvl="1">
              <a:lnSpc>
                <a:spcPct val="80000"/>
              </a:lnSpc>
            </a:pPr>
            <a:r>
              <a:rPr lang="en-GB" sz="1800" dirty="0" smtClean="0"/>
              <a:t>16 bits – </a:t>
            </a:r>
            <a:r>
              <a:rPr lang="en-GB" sz="1800" dirty="0" err="1" smtClean="0"/>
              <a:t>halfword</a:t>
            </a:r>
            <a:endParaRPr lang="en-GB" sz="1800" dirty="0" smtClean="0"/>
          </a:p>
          <a:p>
            <a:pPr lvl="1">
              <a:lnSpc>
                <a:spcPct val="80000"/>
              </a:lnSpc>
            </a:pPr>
            <a:r>
              <a:rPr lang="en-GB" sz="1800" dirty="0" smtClean="0"/>
              <a:t>32 bits - word</a:t>
            </a:r>
            <a:endParaRPr lang="en-GB" sz="1800" dirty="0"/>
          </a:p>
          <a:p>
            <a:pPr>
              <a:lnSpc>
                <a:spcPct val="80000"/>
              </a:lnSpc>
            </a:pPr>
            <a:endParaRPr lang="en-GB" sz="2400" dirty="0" smtClean="0"/>
          </a:p>
          <a:p>
            <a:pPr>
              <a:lnSpc>
                <a:spcPct val="80000"/>
              </a:lnSpc>
            </a:pPr>
            <a:r>
              <a:rPr lang="en-GB" sz="2400" dirty="0" smtClean="0"/>
              <a:t>Majority </a:t>
            </a:r>
            <a:r>
              <a:rPr lang="en-GB" sz="2400" dirty="0"/>
              <a:t>of implementations do not provide floating-point hardware</a:t>
            </a:r>
          </a:p>
          <a:p>
            <a:pPr lvl="1">
              <a:lnSpc>
                <a:spcPct val="150000"/>
              </a:lnSpc>
            </a:pPr>
            <a:r>
              <a:rPr lang="en-GB" sz="2000" dirty="0"/>
              <a:t>Saves power and area</a:t>
            </a:r>
          </a:p>
          <a:p>
            <a:pPr lvl="1">
              <a:lnSpc>
                <a:spcPct val="150000"/>
              </a:lnSpc>
            </a:pPr>
            <a:r>
              <a:rPr lang="en-GB" sz="2000" dirty="0"/>
              <a:t>Floating-point arithmetic implemented in software</a:t>
            </a:r>
          </a:p>
          <a:p>
            <a:pPr lvl="1">
              <a:lnSpc>
                <a:spcPct val="150000"/>
              </a:lnSpc>
            </a:pPr>
            <a:r>
              <a:rPr lang="en-GB" sz="2000" dirty="0" smtClean="0"/>
              <a:t>ARM supports optional </a:t>
            </a:r>
            <a:r>
              <a:rPr lang="en-GB" sz="2000" dirty="0"/>
              <a:t>floating-point </a:t>
            </a:r>
            <a:r>
              <a:rPr lang="en-GB" sz="2000" dirty="0" smtClean="0"/>
              <a:t>coprocessor that supports single- </a:t>
            </a:r>
            <a:r>
              <a:rPr lang="en-GB" sz="2000" dirty="0"/>
              <a:t>and double-precision </a:t>
            </a:r>
            <a:r>
              <a:rPr lang="en-GB" sz="2000" dirty="0" smtClean="0"/>
              <a:t>floating </a:t>
            </a:r>
            <a:r>
              <a:rPr lang="en-GB" sz="2000" dirty="0"/>
              <a:t>point data types defined in IEEE </a:t>
            </a:r>
            <a:r>
              <a:rPr lang="en-GB" sz="2000" dirty="0" smtClean="0"/>
              <a:t>754</a:t>
            </a:r>
            <a:endParaRPr lang="en-GB" sz="2000" dirty="0"/>
          </a:p>
        </p:txBody>
      </p:sp>
      <p:sp>
        <p:nvSpPr>
          <p:cNvPr id="77826" name="Rectangle 2"/>
          <p:cNvSpPr>
            <a:spLocks noGrp="1" noChangeArrowheads="1"/>
          </p:cNvSpPr>
          <p:nvPr>
            <p:ph type="title"/>
          </p:nvPr>
        </p:nvSpPr>
        <p:spPr/>
        <p:txBody>
          <a:bodyPr/>
          <a:lstStyle/>
          <a:p>
            <a:r>
              <a:rPr lang="en-GB" dirty="0">
                <a:solidFill>
                  <a:schemeClr val="bg2">
                    <a:lumMod val="50000"/>
                  </a:schemeClr>
                </a:solidFill>
              </a:rPr>
              <a:t>ARM Data Types</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34</a:t>
            </a:fld>
            <a:endParaRPr kumimoji="0"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fontScale="92500" lnSpcReduction="10000"/>
          </a:bodyPr>
          <a:lstStyle/>
          <a:p>
            <a:r>
              <a:rPr lang="en-US" dirty="0"/>
              <a:t>The number of different opcodes varies widely from machine to machine. However</a:t>
            </a:r>
            <a:r>
              <a:rPr lang="en-US" dirty="0" smtClean="0"/>
              <a:t>, the </a:t>
            </a:r>
            <a:r>
              <a:rPr lang="en-US" dirty="0">
                <a:solidFill>
                  <a:srgbClr val="FF0000"/>
                </a:solidFill>
              </a:rPr>
              <a:t>same general types of operations are found on all machines</a:t>
            </a:r>
            <a:r>
              <a:rPr lang="en-US" dirty="0" smtClean="0">
                <a:solidFill>
                  <a:srgbClr val="FF0000"/>
                </a:solidFill>
              </a:rPr>
              <a:t>.</a:t>
            </a:r>
          </a:p>
          <a:p>
            <a:r>
              <a:rPr lang="en-US" dirty="0" smtClean="0"/>
              <a:t>A </a:t>
            </a:r>
            <a:r>
              <a:rPr lang="en-US" dirty="0"/>
              <a:t>useful and </a:t>
            </a:r>
            <a:r>
              <a:rPr lang="en-US" dirty="0" smtClean="0">
                <a:solidFill>
                  <a:srgbClr val="FF0000"/>
                </a:solidFill>
              </a:rPr>
              <a:t>typical categorization </a:t>
            </a:r>
            <a:r>
              <a:rPr lang="en-US" dirty="0"/>
              <a:t>is the following: </a:t>
            </a:r>
            <a:endParaRPr lang="en-US" dirty="0" smtClean="0"/>
          </a:p>
          <a:p>
            <a:pPr lvl="1"/>
            <a:r>
              <a:rPr lang="en-US" dirty="0" smtClean="0"/>
              <a:t>Data </a:t>
            </a:r>
            <a:r>
              <a:rPr lang="en-US" dirty="0"/>
              <a:t>Transfer</a:t>
            </a:r>
          </a:p>
          <a:p>
            <a:pPr lvl="1"/>
            <a:r>
              <a:rPr lang="en-US" dirty="0"/>
              <a:t>Arithmetic</a:t>
            </a:r>
          </a:p>
          <a:p>
            <a:pPr lvl="1"/>
            <a:r>
              <a:rPr lang="en-US" dirty="0"/>
              <a:t>Logical</a:t>
            </a:r>
          </a:p>
          <a:p>
            <a:pPr lvl="1"/>
            <a:r>
              <a:rPr lang="en-US" dirty="0"/>
              <a:t>Conversion</a:t>
            </a:r>
          </a:p>
          <a:p>
            <a:pPr lvl="1"/>
            <a:r>
              <a:rPr lang="en-US" dirty="0" smtClean="0"/>
              <a:t>I/O</a:t>
            </a:r>
          </a:p>
          <a:p>
            <a:pPr lvl="1"/>
            <a:r>
              <a:rPr lang="en-US" dirty="0" smtClean="0"/>
              <a:t>System Control</a:t>
            </a:r>
            <a:endParaRPr lang="en-US" dirty="0"/>
          </a:p>
          <a:p>
            <a:pPr lvl="1"/>
            <a:r>
              <a:rPr lang="en-US" dirty="0" smtClean="0"/>
              <a:t>Transfer </a:t>
            </a:r>
            <a:r>
              <a:rPr lang="en-US" dirty="0"/>
              <a:t>of </a:t>
            </a:r>
            <a:r>
              <a:rPr lang="en-US" dirty="0" smtClean="0"/>
              <a:t>Control</a:t>
            </a:r>
          </a:p>
        </p:txBody>
      </p:sp>
      <p:sp>
        <p:nvSpPr>
          <p:cNvPr id="38916"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chemeClr val="bg2">
                    <a:lumMod val="50000"/>
                  </a:schemeClr>
                </a:solidFill>
              </a:rPr>
              <a:t>Types of </a:t>
            </a:r>
            <a:r>
              <a:rPr lang="en-US" dirty="0" smtClean="0">
                <a:solidFill>
                  <a:schemeClr val="bg2">
                    <a:lumMod val="50000"/>
                  </a:schemeClr>
                </a:solidFill>
              </a:rPr>
              <a:t>Operations</a:t>
            </a:r>
            <a:endParaRPr lang="en-US" dirty="0">
              <a:solidFill>
                <a:schemeClr val="bg2">
                  <a:lumMod val="50000"/>
                </a:schemeClr>
              </a:solidFill>
            </a:endParaRP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35</a:t>
            </a:fld>
            <a:endParaRPr kumimoji="0" lang="en-US"/>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3"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5"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fontScale="92500"/>
          </a:bodyPr>
          <a:lstStyle/>
          <a:p>
            <a:pPr algn="just"/>
            <a:r>
              <a:rPr lang="en-US" dirty="0" smtClean="0"/>
              <a:t>Transfer </a:t>
            </a:r>
            <a:r>
              <a:rPr lang="en-US" dirty="0"/>
              <a:t>data from one location to </a:t>
            </a:r>
            <a:r>
              <a:rPr lang="en-US" dirty="0" smtClean="0"/>
              <a:t>another</a:t>
            </a:r>
            <a:r>
              <a:rPr lang="tr-TR" dirty="0" smtClean="0"/>
              <a:t>.</a:t>
            </a:r>
            <a:r>
              <a:rPr lang="en-US" dirty="0" smtClean="0"/>
              <a:t> </a:t>
            </a:r>
          </a:p>
          <a:p>
            <a:pPr algn="just"/>
            <a:r>
              <a:rPr lang="en-US" dirty="0"/>
              <a:t>The data transfer instruction </a:t>
            </a:r>
            <a:r>
              <a:rPr lang="en-US" dirty="0">
                <a:solidFill>
                  <a:srgbClr val="FF0000"/>
                </a:solidFill>
              </a:rPr>
              <a:t>must specify </a:t>
            </a:r>
            <a:r>
              <a:rPr lang="en-US" dirty="0" smtClean="0"/>
              <a:t>the location</a:t>
            </a:r>
            <a:r>
              <a:rPr lang="tr-TR" dirty="0" smtClean="0"/>
              <a:t> </a:t>
            </a:r>
            <a:r>
              <a:rPr lang="en-US" dirty="0" smtClean="0"/>
              <a:t>of </a:t>
            </a:r>
            <a:r>
              <a:rPr lang="en-US" dirty="0"/>
              <a:t>the </a:t>
            </a:r>
            <a:r>
              <a:rPr lang="en-US" dirty="0">
                <a:solidFill>
                  <a:srgbClr val="FF0000"/>
                </a:solidFill>
              </a:rPr>
              <a:t>source</a:t>
            </a:r>
            <a:r>
              <a:rPr lang="en-US" dirty="0"/>
              <a:t> and </a:t>
            </a:r>
            <a:r>
              <a:rPr lang="en-US" dirty="0">
                <a:solidFill>
                  <a:srgbClr val="FF0000"/>
                </a:solidFill>
              </a:rPr>
              <a:t>destination</a:t>
            </a:r>
            <a:r>
              <a:rPr lang="en-US" dirty="0"/>
              <a:t> </a:t>
            </a:r>
            <a:r>
              <a:rPr lang="en-US" dirty="0" smtClean="0"/>
              <a:t>operands</a:t>
            </a:r>
            <a:r>
              <a:rPr lang="tr-TR" dirty="0" smtClean="0"/>
              <a:t>. </a:t>
            </a:r>
          </a:p>
          <a:p>
            <a:pPr algn="just"/>
            <a:r>
              <a:rPr lang="en-US" dirty="0" smtClean="0"/>
              <a:t>Each </a:t>
            </a:r>
            <a:r>
              <a:rPr lang="en-US" dirty="0"/>
              <a:t>location could </a:t>
            </a:r>
            <a:r>
              <a:rPr lang="en-US" dirty="0" smtClean="0"/>
              <a:t>be</a:t>
            </a:r>
            <a:r>
              <a:rPr lang="tr-TR" dirty="0" smtClean="0"/>
              <a:t> </a:t>
            </a:r>
            <a:r>
              <a:rPr lang="en-US" dirty="0" smtClean="0"/>
              <a:t>memory</a:t>
            </a:r>
            <a:r>
              <a:rPr lang="en-US" dirty="0"/>
              <a:t>, a register, or the top of the stack</a:t>
            </a:r>
            <a:r>
              <a:rPr lang="en-US" dirty="0" smtClean="0"/>
              <a:t>.</a:t>
            </a:r>
            <a:endParaRPr lang="tr-TR" dirty="0" smtClean="0"/>
          </a:p>
          <a:p>
            <a:r>
              <a:rPr lang="en-US" dirty="0" smtClean="0"/>
              <a:t>If </a:t>
            </a:r>
            <a:r>
              <a:rPr lang="en-US" dirty="0">
                <a:solidFill>
                  <a:srgbClr val="FF0000"/>
                </a:solidFill>
              </a:rPr>
              <a:t>memory is involved</a:t>
            </a:r>
            <a:r>
              <a:rPr lang="en-US" dirty="0" smtClean="0"/>
              <a:t>:</a:t>
            </a:r>
            <a:r>
              <a:rPr lang="tr-TR" dirty="0" smtClean="0"/>
              <a:t> </a:t>
            </a:r>
            <a:endParaRPr lang="en-US" dirty="0"/>
          </a:p>
          <a:p>
            <a:pPr lvl="1"/>
            <a:r>
              <a:rPr lang="en-US" dirty="0" smtClean="0"/>
              <a:t>Determine </a:t>
            </a:r>
            <a:r>
              <a:rPr lang="en-US" dirty="0"/>
              <a:t>memory address</a:t>
            </a:r>
          </a:p>
          <a:p>
            <a:pPr lvl="1"/>
            <a:r>
              <a:rPr lang="en-US" dirty="0"/>
              <a:t>Perform virtual-to-actual-memory address transformation</a:t>
            </a:r>
          </a:p>
          <a:p>
            <a:pPr lvl="1"/>
            <a:r>
              <a:rPr lang="en-US" dirty="0"/>
              <a:t>Check cache</a:t>
            </a:r>
          </a:p>
          <a:p>
            <a:pPr lvl="1"/>
            <a:r>
              <a:rPr lang="en-US" dirty="0"/>
              <a:t>Initiate memory read/write</a:t>
            </a:r>
          </a:p>
        </p:txBody>
      </p:sp>
      <p:sp>
        <p:nvSpPr>
          <p:cNvPr id="40964"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chemeClr val="bg2">
                    <a:lumMod val="50000"/>
                  </a:schemeClr>
                </a:solidFill>
              </a:rPr>
              <a:t>Data Transfer</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36</a:t>
            </a:fld>
            <a:endParaRPr kumimoji="0" lang="en-US" dirty="0"/>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37</a:t>
            </a:fld>
            <a:endParaRPr kumimoji="0" lang="en-US"/>
          </a:p>
        </p:txBody>
      </p:sp>
      <p:pic>
        <p:nvPicPr>
          <p:cNvPr id="3" name="Picture 2"/>
          <p:cNvPicPr>
            <a:picLocks noChangeAspect="1"/>
          </p:cNvPicPr>
          <p:nvPr/>
        </p:nvPicPr>
        <p:blipFill>
          <a:blip r:embed="rId2"/>
          <a:stretch>
            <a:fillRect/>
          </a:stretch>
        </p:blipFill>
        <p:spPr>
          <a:xfrm>
            <a:off x="377881" y="620688"/>
            <a:ext cx="8452271" cy="4768750"/>
          </a:xfrm>
          <a:prstGeom prst="rect">
            <a:avLst/>
          </a:prstGeom>
        </p:spPr>
      </p:pic>
    </p:spTree>
    <p:extLst>
      <p:ext uri="{BB962C8B-B14F-4D97-AF65-F5344CB8AC3E}">
        <p14:creationId xmlns:p14="http://schemas.microsoft.com/office/powerpoint/2010/main" val="419766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38</a:t>
            </a:fld>
            <a:endParaRPr kumimoji="0" lang="en-US"/>
          </a:p>
        </p:txBody>
      </p:sp>
      <p:pic>
        <p:nvPicPr>
          <p:cNvPr id="3" name="Picture 2"/>
          <p:cNvPicPr>
            <a:picLocks noChangeAspect="1"/>
          </p:cNvPicPr>
          <p:nvPr/>
        </p:nvPicPr>
        <p:blipFill>
          <a:blip r:embed="rId2"/>
          <a:stretch>
            <a:fillRect/>
          </a:stretch>
        </p:blipFill>
        <p:spPr>
          <a:xfrm>
            <a:off x="683568" y="332656"/>
            <a:ext cx="7189347" cy="5864349"/>
          </a:xfrm>
          <a:prstGeom prst="rect">
            <a:avLst/>
          </a:prstGeom>
        </p:spPr>
      </p:pic>
    </p:spTree>
    <p:extLst>
      <p:ext uri="{BB962C8B-B14F-4D97-AF65-F5344CB8AC3E}">
        <p14:creationId xmlns:p14="http://schemas.microsoft.com/office/powerpoint/2010/main" val="2391311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39</a:t>
            </a:fld>
            <a:endParaRPr kumimoji="0" lang="en-US"/>
          </a:p>
        </p:txBody>
      </p:sp>
      <p:pic>
        <p:nvPicPr>
          <p:cNvPr id="3" name="Picture 2"/>
          <p:cNvPicPr>
            <a:picLocks noChangeAspect="1"/>
          </p:cNvPicPr>
          <p:nvPr/>
        </p:nvPicPr>
        <p:blipFill>
          <a:blip r:embed="rId2"/>
          <a:stretch>
            <a:fillRect/>
          </a:stretch>
        </p:blipFill>
        <p:spPr>
          <a:xfrm>
            <a:off x="152943" y="1196752"/>
            <a:ext cx="8711064" cy="4090565"/>
          </a:xfrm>
          <a:prstGeom prst="rect">
            <a:avLst/>
          </a:prstGeom>
        </p:spPr>
      </p:pic>
    </p:spTree>
    <p:extLst>
      <p:ext uri="{BB962C8B-B14F-4D97-AF65-F5344CB8AC3E}">
        <p14:creationId xmlns:p14="http://schemas.microsoft.com/office/powerpoint/2010/main" val="314104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a:t>
            </a:fld>
            <a:endParaRPr kumimoji="0" lang="en-US"/>
          </a:p>
        </p:txBody>
      </p:sp>
      <p:sp>
        <p:nvSpPr>
          <p:cNvPr id="3" name="Rectangle 2"/>
          <p:cNvSpPr/>
          <p:nvPr/>
        </p:nvSpPr>
        <p:spPr>
          <a:xfrm>
            <a:off x="191740" y="84261"/>
            <a:ext cx="8627683" cy="523220"/>
          </a:xfrm>
          <a:prstGeom prst="rect">
            <a:avLst/>
          </a:prstGeom>
        </p:spPr>
        <p:txBody>
          <a:bodyPr wrap="none">
            <a:spAutoFit/>
          </a:bodyPr>
          <a:lstStyle/>
          <a:p>
            <a:pPr marL="457200" indent="-457200">
              <a:buFont typeface="Wingdings" panose="05000000000000000000" pitchFamily="2" charset="2"/>
              <a:buChar char="q"/>
            </a:pPr>
            <a:r>
              <a:rPr lang="tr-TR" sz="2800" dirty="0" smtClean="0">
                <a:solidFill>
                  <a:srgbClr val="00B050"/>
                </a:solidFill>
              </a:rPr>
              <a:t>What are the typical </a:t>
            </a:r>
            <a:r>
              <a:rPr lang="en-US" sz="2800" dirty="0" smtClean="0">
                <a:solidFill>
                  <a:srgbClr val="00B050"/>
                </a:solidFill>
              </a:rPr>
              <a:t>elements </a:t>
            </a:r>
            <a:r>
              <a:rPr lang="en-US" sz="2800" dirty="0">
                <a:solidFill>
                  <a:srgbClr val="00B050"/>
                </a:solidFill>
              </a:rPr>
              <a:t>of a </a:t>
            </a:r>
            <a:r>
              <a:rPr lang="tr-TR" sz="2800" dirty="0" smtClean="0">
                <a:solidFill>
                  <a:srgbClr val="00B050"/>
                </a:solidFill>
              </a:rPr>
              <a:t>m</a:t>
            </a:r>
            <a:r>
              <a:rPr lang="en-US" sz="2800" dirty="0" err="1" smtClean="0">
                <a:solidFill>
                  <a:srgbClr val="00B050"/>
                </a:solidFill>
              </a:rPr>
              <a:t>achine</a:t>
            </a:r>
            <a:r>
              <a:rPr lang="en-US" sz="2800" dirty="0" smtClean="0">
                <a:solidFill>
                  <a:srgbClr val="00B050"/>
                </a:solidFill>
              </a:rPr>
              <a:t> </a:t>
            </a:r>
            <a:r>
              <a:rPr lang="tr-TR" sz="2800" dirty="0" smtClean="0">
                <a:solidFill>
                  <a:srgbClr val="00B050"/>
                </a:solidFill>
              </a:rPr>
              <a:t>i</a:t>
            </a:r>
            <a:r>
              <a:rPr lang="en-US" sz="2800" dirty="0" err="1" smtClean="0">
                <a:solidFill>
                  <a:srgbClr val="00B050"/>
                </a:solidFill>
              </a:rPr>
              <a:t>nstruction</a:t>
            </a:r>
            <a:r>
              <a:rPr lang="tr-TR" sz="2800" dirty="0" smtClean="0">
                <a:solidFill>
                  <a:srgbClr val="00B050"/>
                </a:solidFill>
              </a:rPr>
              <a:t>?</a:t>
            </a:r>
            <a:endParaRPr lang="en-US" sz="2800" dirty="0">
              <a:solidFill>
                <a:srgbClr val="00B050"/>
              </a:solidFill>
            </a:endParaRPr>
          </a:p>
        </p:txBody>
      </p:sp>
      <p:sp>
        <p:nvSpPr>
          <p:cNvPr id="4" name="Rectangle 3"/>
          <p:cNvSpPr/>
          <p:nvPr/>
        </p:nvSpPr>
        <p:spPr>
          <a:xfrm>
            <a:off x="374543" y="671889"/>
            <a:ext cx="8386319" cy="1384995"/>
          </a:xfrm>
          <a:prstGeom prst="rect">
            <a:avLst/>
          </a:prstGeom>
        </p:spPr>
        <p:txBody>
          <a:bodyPr wrap="square">
            <a:spAutoFit/>
          </a:bodyPr>
          <a:lstStyle/>
          <a:p>
            <a:r>
              <a:rPr lang="tr-TR" dirty="0" smtClean="0"/>
              <a:t>These elements are as follows;</a:t>
            </a:r>
          </a:p>
          <a:p>
            <a:endParaRPr lang="tr-TR" sz="2000" dirty="0" smtClean="0">
              <a:solidFill>
                <a:srgbClr val="FF0000"/>
              </a:solidFill>
            </a:endParaRPr>
          </a:p>
          <a:p>
            <a:r>
              <a:rPr lang="en-US" sz="2000" dirty="0" smtClean="0">
                <a:solidFill>
                  <a:srgbClr val="FF0000"/>
                </a:solidFill>
              </a:rPr>
              <a:t>Operation code</a:t>
            </a:r>
            <a:r>
              <a:rPr lang="tr-TR" sz="2000" dirty="0" smtClean="0">
                <a:solidFill>
                  <a:srgbClr val="FF0000"/>
                </a:solidFill>
              </a:rPr>
              <a:t> , </a:t>
            </a:r>
            <a:r>
              <a:rPr lang="en-US" sz="2000" dirty="0">
                <a:solidFill>
                  <a:srgbClr val="FF0000"/>
                </a:solidFill>
              </a:rPr>
              <a:t>Source operand </a:t>
            </a:r>
            <a:r>
              <a:rPr lang="en-US" sz="2000" dirty="0" smtClean="0">
                <a:solidFill>
                  <a:srgbClr val="FF0000"/>
                </a:solidFill>
              </a:rPr>
              <a:t>reference</a:t>
            </a:r>
            <a:r>
              <a:rPr lang="tr-TR" sz="2000" dirty="0" smtClean="0"/>
              <a:t>, </a:t>
            </a:r>
            <a:r>
              <a:rPr lang="en-US" sz="2000" dirty="0">
                <a:solidFill>
                  <a:srgbClr val="FF0000"/>
                </a:solidFill>
              </a:rPr>
              <a:t>Result operand </a:t>
            </a:r>
            <a:r>
              <a:rPr lang="en-US" sz="2000" dirty="0" smtClean="0">
                <a:solidFill>
                  <a:srgbClr val="FF0000"/>
                </a:solidFill>
              </a:rPr>
              <a:t>reference</a:t>
            </a:r>
            <a:r>
              <a:rPr lang="tr-TR" sz="2000" dirty="0" smtClean="0">
                <a:solidFill>
                  <a:srgbClr val="FF0000"/>
                </a:solidFill>
              </a:rPr>
              <a:t> </a:t>
            </a:r>
          </a:p>
          <a:p>
            <a:r>
              <a:rPr lang="tr-TR" sz="2000" dirty="0" smtClean="0">
                <a:solidFill>
                  <a:srgbClr val="FF0000"/>
                </a:solidFill>
              </a:rPr>
              <a:t>and Next instruction</a:t>
            </a:r>
            <a:r>
              <a:rPr lang="en-US" sz="2000" dirty="0" smtClean="0">
                <a:solidFill>
                  <a:srgbClr val="FF0000"/>
                </a:solidFill>
              </a:rPr>
              <a:t> </a:t>
            </a:r>
            <a:r>
              <a:rPr lang="en-US" sz="2000" dirty="0">
                <a:solidFill>
                  <a:srgbClr val="FF0000"/>
                </a:solidFill>
              </a:rPr>
              <a:t>reference</a:t>
            </a:r>
            <a:r>
              <a:rPr lang="tr-TR" sz="2000" dirty="0" smtClean="0">
                <a:solidFill>
                  <a:srgbClr val="FF0000"/>
                </a:solidFill>
              </a:rPr>
              <a:t> </a:t>
            </a:r>
            <a:endParaRPr lang="en-US" sz="2000" dirty="0"/>
          </a:p>
        </p:txBody>
      </p:sp>
      <p:sp>
        <p:nvSpPr>
          <p:cNvPr id="5" name="Rectangle 4"/>
          <p:cNvSpPr/>
          <p:nvPr/>
        </p:nvSpPr>
        <p:spPr>
          <a:xfrm>
            <a:off x="395536" y="2339588"/>
            <a:ext cx="8352928" cy="3416320"/>
          </a:xfrm>
          <a:prstGeom prst="rect">
            <a:avLst/>
          </a:prstGeom>
        </p:spPr>
        <p:txBody>
          <a:bodyPr wrap="square">
            <a:spAutoFit/>
          </a:bodyPr>
          <a:lstStyle/>
          <a:p>
            <a:pPr algn="just">
              <a:lnSpc>
                <a:spcPct val="150000"/>
              </a:lnSpc>
            </a:pPr>
            <a:r>
              <a:rPr lang="en-US" dirty="0"/>
              <a:t>■ </a:t>
            </a:r>
            <a:r>
              <a:rPr lang="en-US" dirty="0">
                <a:solidFill>
                  <a:srgbClr val="FF0000"/>
                </a:solidFill>
              </a:rPr>
              <a:t>Operation code:</a:t>
            </a:r>
            <a:r>
              <a:rPr lang="en-US" dirty="0"/>
              <a:t> </a:t>
            </a:r>
            <a:r>
              <a:rPr lang="en-US" b="1" i="1" dirty="0">
                <a:solidFill>
                  <a:srgbClr val="00B050"/>
                </a:solidFill>
              </a:rPr>
              <a:t>Specifies the operation to be performed </a:t>
            </a:r>
            <a:r>
              <a:rPr lang="en-US" dirty="0"/>
              <a:t>(e.g., ADD, I/O). </a:t>
            </a:r>
            <a:r>
              <a:rPr lang="en-US" dirty="0" smtClean="0"/>
              <a:t>The </a:t>
            </a:r>
            <a:r>
              <a:rPr lang="en-US" dirty="0"/>
              <a:t>operation is specified by a binary code, known as the operation code, or </a:t>
            </a:r>
            <a:r>
              <a:rPr lang="tr-TR" dirty="0" smtClean="0"/>
              <a:t> </a:t>
            </a:r>
            <a:r>
              <a:rPr lang="en-US" dirty="0" smtClean="0"/>
              <a:t>opcode</a:t>
            </a:r>
            <a:r>
              <a:rPr lang="en-US" dirty="0"/>
              <a:t>.</a:t>
            </a:r>
          </a:p>
          <a:p>
            <a:pPr algn="just">
              <a:lnSpc>
                <a:spcPct val="150000"/>
              </a:lnSpc>
            </a:pPr>
            <a:r>
              <a:rPr lang="en-US" dirty="0" smtClean="0"/>
              <a:t>■ </a:t>
            </a:r>
            <a:r>
              <a:rPr lang="en-US" dirty="0">
                <a:solidFill>
                  <a:srgbClr val="FF0000"/>
                </a:solidFill>
              </a:rPr>
              <a:t>Source operand reference</a:t>
            </a:r>
            <a:r>
              <a:rPr lang="en-US" dirty="0"/>
              <a:t>: The operation </a:t>
            </a:r>
            <a:r>
              <a:rPr lang="en-US" b="1" dirty="0">
                <a:solidFill>
                  <a:srgbClr val="7030A0"/>
                </a:solidFill>
              </a:rPr>
              <a:t>may involve one or more source </a:t>
            </a:r>
            <a:r>
              <a:rPr lang="en-US" b="1" dirty="0" smtClean="0">
                <a:solidFill>
                  <a:srgbClr val="7030A0"/>
                </a:solidFill>
              </a:rPr>
              <a:t>operands</a:t>
            </a:r>
            <a:r>
              <a:rPr lang="en-US" b="1" dirty="0">
                <a:solidFill>
                  <a:srgbClr val="7030A0"/>
                </a:solidFill>
              </a:rPr>
              <a:t>,</a:t>
            </a:r>
            <a:r>
              <a:rPr lang="en-US" dirty="0"/>
              <a:t> that is, </a:t>
            </a:r>
            <a:r>
              <a:rPr lang="en-US" b="1" i="1" dirty="0">
                <a:solidFill>
                  <a:srgbClr val="00B050"/>
                </a:solidFill>
              </a:rPr>
              <a:t>operands that are inputs for the operation.</a:t>
            </a:r>
          </a:p>
        </p:txBody>
      </p:sp>
    </p:spTree>
    <p:extLst>
      <p:ext uri="{BB962C8B-B14F-4D97-AF65-F5344CB8AC3E}">
        <p14:creationId xmlns:p14="http://schemas.microsoft.com/office/powerpoint/2010/main" val="4972144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40</a:t>
            </a:fld>
            <a:endParaRPr kumimoji="0" lang="en-US"/>
          </a:p>
        </p:txBody>
      </p:sp>
      <p:sp>
        <p:nvSpPr>
          <p:cNvPr id="3" name="Rectangle 4"/>
          <p:cNvSpPr txBox="1">
            <a:spLocks noChangeArrowheads="1"/>
          </p:cNvSpPr>
          <p:nvPr/>
        </p:nvSpPr>
        <p:spPr>
          <a:xfrm>
            <a:off x="457200" y="274638"/>
            <a:ext cx="8229600" cy="706090"/>
          </a:xfrm>
          <a:prstGeom prst="rect">
            <a:avLst/>
          </a:prstGeo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tr-TR" dirty="0" smtClean="0"/>
              <a:t>Data Transfer</a:t>
            </a:r>
            <a:endParaRPr lang="en-US" dirty="0"/>
          </a:p>
        </p:txBody>
      </p:sp>
      <p:sp>
        <p:nvSpPr>
          <p:cNvPr id="4" name="Rectangle 3"/>
          <p:cNvSpPr/>
          <p:nvPr/>
        </p:nvSpPr>
        <p:spPr>
          <a:xfrm>
            <a:off x="366352" y="980728"/>
            <a:ext cx="8280920" cy="461665"/>
          </a:xfrm>
          <a:prstGeom prst="rect">
            <a:avLst/>
          </a:prstGeom>
        </p:spPr>
        <p:txBody>
          <a:bodyPr wrap="square">
            <a:spAutoFit/>
          </a:bodyPr>
          <a:lstStyle/>
          <a:p>
            <a:r>
              <a:rPr lang="en-US" dirty="0"/>
              <a:t>The data transfer instruction must specify several things</a:t>
            </a:r>
          </a:p>
        </p:txBody>
      </p:sp>
      <p:sp>
        <p:nvSpPr>
          <p:cNvPr id="5" name="Rectangle 4"/>
          <p:cNvSpPr/>
          <p:nvPr/>
        </p:nvSpPr>
        <p:spPr>
          <a:xfrm>
            <a:off x="21210" y="1548318"/>
            <a:ext cx="8320448" cy="1200329"/>
          </a:xfrm>
          <a:prstGeom prst="rect">
            <a:avLst/>
          </a:prstGeom>
        </p:spPr>
        <p:txBody>
          <a:bodyPr wrap="square">
            <a:spAutoFit/>
          </a:bodyPr>
          <a:lstStyle/>
          <a:p>
            <a:pPr marL="342900" indent="-342900" algn="just">
              <a:buFont typeface="Arial" panose="020B0604020202020204" pitchFamily="34" charset="0"/>
              <a:buChar char="•"/>
            </a:pPr>
            <a:r>
              <a:rPr lang="tr-TR" dirty="0" smtClean="0"/>
              <a:t>T</a:t>
            </a:r>
            <a:r>
              <a:rPr lang="en-US" dirty="0" smtClean="0"/>
              <a:t>he </a:t>
            </a:r>
            <a:r>
              <a:rPr lang="en-US" dirty="0"/>
              <a:t>location of the </a:t>
            </a:r>
            <a:r>
              <a:rPr lang="en-US" dirty="0">
                <a:solidFill>
                  <a:srgbClr val="FF0000"/>
                </a:solidFill>
              </a:rPr>
              <a:t>source </a:t>
            </a:r>
            <a:r>
              <a:rPr lang="en-US" dirty="0" smtClean="0">
                <a:solidFill>
                  <a:srgbClr val="FF0000"/>
                </a:solidFill>
              </a:rPr>
              <a:t>and </a:t>
            </a:r>
            <a:r>
              <a:rPr lang="en-US" dirty="0">
                <a:solidFill>
                  <a:srgbClr val="FF0000"/>
                </a:solidFill>
              </a:rPr>
              <a:t>destination operands </a:t>
            </a:r>
            <a:r>
              <a:rPr lang="en-US" dirty="0"/>
              <a:t>must be </a:t>
            </a:r>
            <a:r>
              <a:rPr lang="en-US" dirty="0">
                <a:solidFill>
                  <a:srgbClr val="FF0000"/>
                </a:solidFill>
              </a:rPr>
              <a:t>specified</a:t>
            </a:r>
            <a:r>
              <a:rPr lang="en-US" dirty="0"/>
              <a:t>. Each location could be </a:t>
            </a:r>
            <a:r>
              <a:rPr lang="en-US" dirty="0">
                <a:solidFill>
                  <a:srgbClr val="FF0000"/>
                </a:solidFill>
              </a:rPr>
              <a:t>memory</a:t>
            </a:r>
            <a:r>
              <a:rPr lang="en-US" dirty="0"/>
              <a:t>, </a:t>
            </a:r>
            <a:r>
              <a:rPr lang="en-US" dirty="0">
                <a:solidFill>
                  <a:srgbClr val="FF0000"/>
                </a:solidFill>
              </a:rPr>
              <a:t>a register</a:t>
            </a:r>
            <a:r>
              <a:rPr lang="en-US" dirty="0"/>
              <a:t>, or the top of </a:t>
            </a:r>
            <a:r>
              <a:rPr lang="en-US" dirty="0">
                <a:solidFill>
                  <a:srgbClr val="FF0000"/>
                </a:solidFill>
              </a:rPr>
              <a:t>the stack</a:t>
            </a:r>
            <a:r>
              <a:rPr lang="en-US" dirty="0"/>
              <a:t>.</a:t>
            </a:r>
          </a:p>
        </p:txBody>
      </p:sp>
      <p:sp>
        <p:nvSpPr>
          <p:cNvPr id="7" name="Rectangle 6"/>
          <p:cNvSpPr/>
          <p:nvPr/>
        </p:nvSpPr>
        <p:spPr>
          <a:xfrm>
            <a:off x="42420" y="2889919"/>
            <a:ext cx="8090138" cy="1569660"/>
          </a:xfrm>
          <a:prstGeom prst="rect">
            <a:avLst/>
          </a:prstGeom>
        </p:spPr>
        <p:txBody>
          <a:bodyPr wrap="square">
            <a:spAutoFit/>
          </a:bodyPr>
          <a:lstStyle/>
          <a:p>
            <a:pPr marL="342900" indent="-342900" algn="just">
              <a:buFont typeface="Arial" panose="020B0604020202020204" pitchFamily="34" charset="0"/>
              <a:buChar char="•"/>
            </a:pPr>
            <a:r>
              <a:rPr lang="tr-TR" dirty="0" smtClean="0"/>
              <a:t>T</a:t>
            </a:r>
            <a:r>
              <a:rPr lang="en-US" dirty="0" smtClean="0"/>
              <a:t>he </a:t>
            </a:r>
            <a:r>
              <a:rPr lang="en-US" dirty="0"/>
              <a:t>length of data to be transferred must </a:t>
            </a:r>
            <a:r>
              <a:rPr lang="en-US" dirty="0" smtClean="0"/>
              <a:t>be </a:t>
            </a:r>
            <a:r>
              <a:rPr lang="en-US" dirty="0"/>
              <a:t>indicated. </a:t>
            </a:r>
            <a:endParaRPr lang="tr-TR" dirty="0" smtClean="0"/>
          </a:p>
          <a:p>
            <a:pPr algn="just"/>
            <a:endParaRPr lang="tr-TR" dirty="0" smtClean="0"/>
          </a:p>
          <a:p>
            <a:pPr marL="342900" indent="-342900" algn="just">
              <a:buFont typeface="Arial" panose="020B0604020202020204" pitchFamily="34" charset="0"/>
              <a:buChar char="•"/>
            </a:pPr>
            <a:r>
              <a:rPr lang="tr-TR" dirty="0" smtClean="0"/>
              <a:t>A</a:t>
            </a:r>
            <a:r>
              <a:rPr lang="en-US" dirty="0" err="1" smtClean="0"/>
              <a:t>ll</a:t>
            </a:r>
            <a:r>
              <a:rPr lang="en-US" dirty="0" smtClean="0"/>
              <a:t> </a:t>
            </a:r>
            <a:r>
              <a:rPr lang="en-US" dirty="0"/>
              <a:t>instructions with operands, </a:t>
            </a:r>
            <a:r>
              <a:rPr lang="en-US" dirty="0">
                <a:solidFill>
                  <a:srgbClr val="FF0000"/>
                </a:solidFill>
              </a:rPr>
              <a:t>the mode of addressing </a:t>
            </a:r>
            <a:r>
              <a:rPr lang="en-US" dirty="0"/>
              <a:t>for </a:t>
            </a:r>
            <a:r>
              <a:rPr lang="tr-TR" dirty="0" smtClean="0"/>
              <a:t> </a:t>
            </a:r>
            <a:r>
              <a:rPr lang="en-US" dirty="0" smtClean="0"/>
              <a:t>each </a:t>
            </a:r>
            <a:r>
              <a:rPr lang="en-US" dirty="0"/>
              <a:t>operand must be specified.</a:t>
            </a:r>
          </a:p>
        </p:txBody>
      </p:sp>
    </p:spTree>
    <p:extLst>
      <p:ext uri="{BB962C8B-B14F-4D97-AF65-F5344CB8AC3E}">
        <p14:creationId xmlns:p14="http://schemas.microsoft.com/office/powerpoint/2010/main" val="38171201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41</a:t>
            </a:fld>
            <a:endParaRPr kumimoji="0" lang="en-US"/>
          </a:p>
        </p:txBody>
      </p:sp>
      <p:sp>
        <p:nvSpPr>
          <p:cNvPr id="3" name="Rectangle 2"/>
          <p:cNvSpPr/>
          <p:nvPr/>
        </p:nvSpPr>
        <p:spPr>
          <a:xfrm>
            <a:off x="323528" y="116632"/>
            <a:ext cx="7963704" cy="3046988"/>
          </a:xfrm>
          <a:prstGeom prst="rect">
            <a:avLst/>
          </a:prstGeom>
        </p:spPr>
        <p:txBody>
          <a:bodyPr wrap="square">
            <a:spAutoFit/>
          </a:bodyPr>
          <a:lstStyle/>
          <a:p>
            <a:pPr algn="just"/>
            <a:r>
              <a:rPr lang="en-US" dirty="0"/>
              <a:t>In terms of processor action, data transfer operations are perhaps the simplest </a:t>
            </a:r>
            <a:r>
              <a:rPr lang="en-US" dirty="0" smtClean="0"/>
              <a:t>type</a:t>
            </a:r>
            <a:r>
              <a:rPr lang="en-US" dirty="0"/>
              <a:t>. </a:t>
            </a:r>
            <a:endParaRPr lang="tr-TR" dirty="0" smtClean="0"/>
          </a:p>
          <a:p>
            <a:pPr marL="342900" indent="-342900" algn="just">
              <a:buFont typeface="Arial" panose="020B0604020202020204" pitchFamily="34" charset="0"/>
              <a:buChar char="•"/>
            </a:pPr>
            <a:r>
              <a:rPr lang="en-US" b="1" u="sng" dirty="0" smtClean="0">
                <a:solidFill>
                  <a:srgbClr val="FF0000"/>
                </a:solidFill>
              </a:rPr>
              <a:t>If </a:t>
            </a:r>
            <a:r>
              <a:rPr lang="en-US" b="1" u="sng" dirty="0">
                <a:solidFill>
                  <a:srgbClr val="FF0000"/>
                </a:solidFill>
              </a:rPr>
              <a:t>both source and destination are registers</a:t>
            </a:r>
            <a:r>
              <a:rPr lang="en-US" dirty="0"/>
              <a:t>, then the processor simply causes </a:t>
            </a:r>
            <a:r>
              <a:rPr lang="en-US" dirty="0" smtClean="0"/>
              <a:t>data </a:t>
            </a:r>
            <a:r>
              <a:rPr lang="en-US" dirty="0"/>
              <a:t>to be transferred from one register to another; this is </a:t>
            </a:r>
            <a:r>
              <a:rPr lang="en-US" dirty="0">
                <a:solidFill>
                  <a:srgbClr val="00B050"/>
                </a:solidFill>
              </a:rPr>
              <a:t>an operation internal to </a:t>
            </a:r>
            <a:r>
              <a:rPr lang="en-US" dirty="0" smtClean="0">
                <a:solidFill>
                  <a:srgbClr val="00B050"/>
                </a:solidFill>
              </a:rPr>
              <a:t>the </a:t>
            </a:r>
            <a:r>
              <a:rPr lang="en-US" dirty="0">
                <a:solidFill>
                  <a:srgbClr val="00B050"/>
                </a:solidFill>
              </a:rPr>
              <a:t>processor. </a:t>
            </a:r>
            <a:endParaRPr lang="tr-TR" dirty="0" smtClean="0">
              <a:solidFill>
                <a:srgbClr val="00B050"/>
              </a:solidFill>
            </a:endParaRPr>
          </a:p>
          <a:p>
            <a:pPr marL="342900" indent="-342900" algn="just">
              <a:buFont typeface="Arial" panose="020B0604020202020204" pitchFamily="34" charset="0"/>
              <a:buChar char="•"/>
            </a:pPr>
            <a:r>
              <a:rPr lang="en-US" b="1" u="sng" dirty="0" smtClean="0">
                <a:solidFill>
                  <a:srgbClr val="FF0000"/>
                </a:solidFill>
              </a:rPr>
              <a:t>If </a:t>
            </a:r>
            <a:r>
              <a:rPr lang="en-US" b="1" u="sng" dirty="0">
                <a:solidFill>
                  <a:srgbClr val="FF0000"/>
                </a:solidFill>
              </a:rPr>
              <a:t>one or both operands are in memory</a:t>
            </a:r>
            <a:r>
              <a:rPr lang="en-US" dirty="0"/>
              <a:t>, then the processor must </a:t>
            </a:r>
            <a:r>
              <a:rPr lang="en-US" dirty="0" smtClean="0"/>
              <a:t>perform </a:t>
            </a:r>
            <a:r>
              <a:rPr lang="en-US" dirty="0"/>
              <a:t>some or all of the following actions:</a:t>
            </a:r>
          </a:p>
        </p:txBody>
      </p:sp>
      <p:sp>
        <p:nvSpPr>
          <p:cNvPr id="4" name="Rectangle 3"/>
          <p:cNvSpPr/>
          <p:nvPr/>
        </p:nvSpPr>
        <p:spPr>
          <a:xfrm>
            <a:off x="1339523" y="3356992"/>
            <a:ext cx="7315632" cy="2308324"/>
          </a:xfrm>
          <a:prstGeom prst="rect">
            <a:avLst/>
          </a:prstGeom>
        </p:spPr>
        <p:txBody>
          <a:bodyPr wrap="square">
            <a:spAutoFit/>
          </a:bodyPr>
          <a:lstStyle/>
          <a:p>
            <a:pPr marL="457200" indent="-457200">
              <a:buAutoNum type="arabicPeriod"/>
            </a:pPr>
            <a:r>
              <a:rPr lang="en-US" dirty="0" smtClean="0"/>
              <a:t>Calculate </a:t>
            </a:r>
            <a:r>
              <a:rPr lang="en-US" dirty="0"/>
              <a:t>the memory address, based on the </a:t>
            </a:r>
            <a:r>
              <a:rPr lang="en-US" dirty="0">
                <a:solidFill>
                  <a:srgbClr val="FF0000"/>
                </a:solidFill>
              </a:rPr>
              <a:t>address </a:t>
            </a:r>
            <a:r>
              <a:rPr lang="en-US" dirty="0" smtClean="0">
                <a:solidFill>
                  <a:srgbClr val="FF0000"/>
                </a:solidFill>
              </a:rPr>
              <a:t>mode.  </a:t>
            </a:r>
            <a:endParaRPr lang="tr-TR" dirty="0" smtClean="0">
              <a:solidFill>
                <a:srgbClr val="FF0000"/>
              </a:solidFill>
            </a:endParaRPr>
          </a:p>
          <a:p>
            <a:pPr marL="457200" indent="-457200">
              <a:buAutoNum type="arabicPeriod"/>
            </a:pPr>
            <a:r>
              <a:rPr lang="en-US" dirty="0" smtClean="0"/>
              <a:t>If </a:t>
            </a:r>
            <a:r>
              <a:rPr lang="en-US" dirty="0"/>
              <a:t>the address refers to virtual memory, translate from virtual to real memory address. </a:t>
            </a:r>
            <a:endParaRPr lang="tr-TR" dirty="0" smtClean="0"/>
          </a:p>
          <a:p>
            <a:pPr marL="457200" indent="-457200">
              <a:buAutoNum type="arabicPeriod"/>
            </a:pPr>
            <a:r>
              <a:rPr lang="en-US" dirty="0" smtClean="0"/>
              <a:t>Determine </a:t>
            </a:r>
            <a:r>
              <a:rPr lang="en-US" dirty="0"/>
              <a:t>whether the addressed item is in cache. </a:t>
            </a:r>
            <a:endParaRPr lang="tr-TR" dirty="0" smtClean="0"/>
          </a:p>
          <a:p>
            <a:pPr marL="457200" indent="-457200">
              <a:buAutoNum type="arabicPeriod"/>
            </a:pPr>
            <a:r>
              <a:rPr lang="en-US" dirty="0" smtClean="0"/>
              <a:t>If </a:t>
            </a:r>
            <a:r>
              <a:rPr lang="en-US" dirty="0"/>
              <a:t>not, issue a command to the memory module.</a:t>
            </a:r>
          </a:p>
        </p:txBody>
      </p:sp>
    </p:spTree>
    <p:extLst>
      <p:ext uri="{BB962C8B-B14F-4D97-AF65-F5344CB8AC3E}">
        <p14:creationId xmlns:p14="http://schemas.microsoft.com/office/powerpoint/2010/main" val="4454911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dirty="0"/>
              <a:t>May involve data transfer, </a:t>
            </a:r>
            <a:r>
              <a:rPr lang="en-US" dirty="0">
                <a:solidFill>
                  <a:srgbClr val="FF0000"/>
                </a:solidFill>
              </a:rPr>
              <a:t>before and/or </a:t>
            </a:r>
            <a:r>
              <a:rPr lang="en-US" dirty="0" smtClean="0">
                <a:solidFill>
                  <a:srgbClr val="FF0000"/>
                </a:solidFill>
              </a:rPr>
              <a:t>after</a:t>
            </a:r>
            <a:r>
              <a:rPr lang="tr-TR" dirty="0" smtClean="0">
                <a:solidFill>
                  <a:srgbClr val="FF0000"/>
                </a:solidFill>
              </a:rPr>
              <a:t>.</a:t>
            </a:r>
            <a:endParaRPr lang="en-US" dirty="0">
              <a:solidFill>
                <a:srgbClr val="FF0000"/>
              </a:solidFill>
            </a:endParaRPr>
          </a:p>
          <a:p>
            <a:r>
              <a:rPr lang="en-US" dirty="0" smtClean="0"/>
              <a:t>Perform </a:t>
            </a:r>
            <a:r>
              <a:rPr lang="en-US" dirty="0"/>
              <a:t>function in </a:t>
            </a:r>
            <a:r>
              <a:rPr lang="en-US" dirty="0" smtClean="0"/>
              <a:t>ALU</a:t>
            </a:r>
          </a:p>
          <a:p>
            <a:pPr lvl="1"/>
            <a:r>
              <a:rPr lang="en-US" dirty="0"/>
              <a:t>Add, Subtract, Multiply, Divide</a:t>
            </a:r>
          </a:p>
          <a:p>
            <a:pPr lvl="1"/>
            <a:r>
              <a:rPr lang="en-US" dirty="0"/>
              <a:t>May include</a:t>
            </a:r>
          </a:p>
          <a:p>
            <a:pPr lvl="2"/>
            <a:r>
              <a:rPr lang="en-US" dirty="0"/>
              <a:t>Increment (a++)</a:t>
            </a:r>
          </a:p>
          <a:p>
            <a:pPr lvl="2"/>
            <a:r>
              <a:rPr lang="en-US" dirty="0"/>
              <a:t>Decrement (a-</a:t>
            </a:r>
            <a:r>
              <a:rPr lang="en-US" dirty="0" smtClean="0"/>
              <a:t>-)</a:t>
            </a:r>
            <a:endParaRPr lang="tr-TR" dirty="0" smtClean="0"/>
          </a:p>
          <a:p>
            <a:pPr lvl="2"/>
            <a:r>
              <a:rPr lang="tr-TR" dirty="0" smtClean="0"/>
              <a:t>Absolute (</a:t>
            </a:r>
            <a:r>
              <a:rPr lang="en-US" dirty="0" smtClean="0"/>
              <a:t>|a|)</a:t>
            </a:r>
            <a:endParaRPr lang="en-US" dirty="0"/>
          </a:p>
          <a:p>
            <a:pPr lvl="2"/>
            <a:r>
              <a:rPr lang="en-US" dirty="0"/>
              <a:t>Negate (-a</a:t>
            </a:r>
            <a:r>
              <a:rPr lang="en-US" dirty="0" smtClean="0"/>
              <a:t>)</a:t>
            </a:r>
          </a:p>
          <a:p>
            <a:r>
              <a:rPr lang="en-US" dirty="0" smtClean="0"/>
              <a:t>Set flags</a:t>
            </a:r>
            <a:endParaRPr lang="en-US" dirty="0"/>
          </a:p>
        </p:txBody>
      </p:sp>
      <p:sp>
        <p:nvSpPr>
          <p:cNvPr id="4301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t>Arithmetic</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42</a:t>
            </a:fld>
            <a:endParaRPr kumimoji="0" lang="en-US"/>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dirty="0" smtClean="0"/>
          </a:p>
          <a:p>
            <a:r>
              <a:rPr lang="en-US" dirty="0" smtClean="0"/>
              <a:t>Bitwise operations</a:t>
            </a:r>
          </a:p>
          <a:p>
            <a:pPr lvl="1"/>
            <a:r>
              <a:rPr lang="en-US" dirty="0" smtClean="0"/>
              <a:t>AND</a:t>
            </a:r>
            <a:r>
              <a:rPr lang="en-US" dirty="0"/>
              <a:t>, OR, </a:t>
            </a:r>
            <a:r>
              <a:rPr lang="en-US" dirty="0" smtClean="0"/>
              <a:t>NOT, XOR, EQUALS</a:t>
            </a:r>
            <a:endParaRPr lang="en-US" dirty="0"/>
          </a:p>
          <a:p>
            <a:endParaRPr lang="en-US" dirty="0"/>
          </a:p>
        </p:txBody>
      </p:sp>
      <p:sp>
        <p:nvSpPr>
          <p:cNvPr id="4506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t>Logical</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43</a:t>
            </a:fld>
            <a:endParaRPr kumimoji="0"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140968"/>
            <a:ext cx="8958623" cy="184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r>
              <a:rPr lang="en-GB" sz="3600" dirty="0" smtClean="0"/>
              <a:t>Logical and Arithmetical Operations</a:t>
            </a:r>
            <a:endParaRPr lang="en-GB" sz="3600"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44</a:t>
            </a:fld>
            <a:endParaRPr kumimoji="0" lang="en-US"/>
          </a:p>
        </p:txBody>
      </p:sp>
      <p:sp>
        <p:nvSpPr>
          <p:cNvPr id="6" name="Rectangle 5"/>
          <p:cNvSpPr>
            <a:spLocks noGrp="1" noChangeArrowheads="1"/>
          </p:cNvSpPr>
          <p:nvPr>
            <p:ph idx="1"/>
          </p:nvPr>
        </p:nvSpPr>
        <p:spPr>
          <a:xfrm>
            <a:off x="457200" y="1481328"/>
            <a:ext cx="8229600" cy="45259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smtClean="0"/>
              <a:t>Most machines provide a variety of </a:t>
            </a:r>
            <a:r>
              <a:rPr lang="en-US" dirty="0" smtClean="0">
                <a:solidFill>
                  <a:srgbClr val="FF0000"/>
                </a:solidFill>
              </a:rPr>
              <a:t>shift </a:t>
            </a:r>
            <a:r>
              <a:rPr lang="en-US" b="1" dirty="0" smtClean="0">
                <a:solidFill>
                  <a:srgbClr val="FF0000"/>
                </a:solidFill>
              </a:rPr>
              <a:t>and rotate</a:t>
            </a:r>
            <a:r>
              <a:rPr lang="en-US" b="1" dirty="0" smtClean="0"/>
              <a:t> </a:t>
            </a:r>
            <a:r>
              <a:rPr lang="en-US" dirty="0" smtClean="0"/>
              <a:t>functions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20888"/>
            <a:ext cx="4094922" cy="3270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403059"/>
            <a:ext cx="4069567" cy="3258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45</a:t>
            </a:fld>
            <a:endParaRPr kumimoji="0" lang="en-US"/>
          </a:p>
        </p:txBody>
      </p:sp>
      <p:pic>
        <p:nvPicPr>
          <p:cNvPr id="3" name="Picture 2"/>
          <p:cNvPicPr>
            <a:picLocks noChangeAspect="1"/>
          </p:cNvPicPr>
          <p:nvPr/>
        </p:nvPicPr>
        <p:blipFill>
          <a:blip r:embed="rId2"/>
          <a:stretch>
            <a:fillRect/>
          </a:stretch>
        </p:blipFill>
        <p:spPr>
          <a:xfrm>
            <a:off x="2570381" y="3342481"/>
            <a:ext cx="6477000" cy="3248025"/>
          </a:xfrm>
          <a:prstGeom prst="rect">
            <a:avLst/>
          </a:prstGeom>
        </p:spPr>
      </p:pic>
      <p:sp>
        <p:nvSpPr>
          <p:cNvPr id="4" name="Rectangle 3"/>
          <p:cNvSpPr/>
          <p:nvPr/>
        </p:nvSpPr>
        <p:spPr>
          <a:xfrm>
            <a:off x="63512" y="170796"/>
            <a:ext cx="8568952" cy="830997"/>
          </a:xfrm>
          <a:prstGeom prst="rect">
            <a:avLst/>
          </a:prstGeom>
        </p:spPr>
        <p:txBody>
          <a:bodyPr wrap="square">
            <a:spAutoFit/>
          </a:bodyPr>
          <a:lstStyle/>
          <a:p>
            <a:pPr algn="just"/>
            <a:r>
              <a:rPr lang="en-US" dirty="0"/>
              <a:t>With a </a:t>
            </a:r>
            <a:r>
              <a:rPr lang="en-US" dirty="0">
                <a:solidFill>
                  <a:srgbClr val="FF0000"/>
                </a:solidFill>
              </a:rPr>
              <a:t>logical shift</a:t>
            </a:r>
            <a:r>
              <a:rPr lang="en-US" dirty="0"/>
              <a:t>, the bits of a word are shifted left or right. On one end, </a:t>
            </a:r>
            <a:r>
              <a:rPr lang="en-US" dirty="0" smtClean="0"/>
              <a:t>the </a:t>
            </a:r>
            <a:r>
              <a:rPr lang="en-US" dirty="0"/>
              <a:t>bit shifted out is lost. On the other end, a </a:t>
            </a:r>
            <a:r>
              <a:rPr lang="en-US" dirty="0">
                <a:solidFill>
                  <a:srgbClr val="FF0000"/>
                </a:solidFill>
              </a:rPr>
              <a:t>0 is shifted in</a:t>
            </a:r>
            <a:r>
              <a:rPr lang="en-US" dirty="0"/>
              <a:t>. </a:t>
            </a:r>
          </a:p>
        </p:txBody>
      </p:sp>
      <p:sp>
        <p:nvSpPr>
          <p:cNvPr id="5" name="Rectangle 4"/>
          <p:cNvSpPr/>
          <p:nvPr/>
        </p:nvSpPr>
        <p:spPr>
          <a:xfrm>
            <a:off x="107504" y="1109339"/>
            <a:ext cx="8784976" cy="1200329"/>
          </a:xfrm>
          <a:prstGeom prst="rect">
            <a:avLst/>
          </a:prstGeom>
        </p:spPr>
        <p:txBody>
          <a:bodyPr wrap="square">
            <a:spAutoFit/>
          </a:bodyPr>
          <a:lstStyle/>
          <a:p>
            <a:r>
              <a:rPr lang="tr-TR" dirty="0" smtClean="0"/>
              <a:t>A</a:t>
            </a:r>
            <a:r>
              <a:rPr lang="en-US" dirty="0" smtClean="0"/>
              <a:t> </a:t>
            </a:r>
            <a:r>
              <a:rPr lang="en-US" dirty="0">
                <a:solidFill>
                  <a:srgbClr val="FF0000"/>
                </a:solidFill>
              </a:rPr>
              <a:t>right </a:t>
            </a:r>
            <a:r>
              <a:rPr lang="en-US" dirty="0" smtClean="0">
                <a:solidFill>
                  <a:srgbClr val="FF0000"/>
                </a:solidFill>
              </a:rPr>
              <a:t>arithmetic </a:t>
            </a:r>
            <a:r>
              <a:rPr lang="en-US" dirty="0">
                <a:solidFill>
                  <a:srgbClr val="FF0000"/>
                </a:solidFill>
              </a:rPr>
              <a:t>shift </a:t>
            </a:r>
            <a:r>
              <a:rPr lang="en-US" dirty="0"/>
              <a:t>corresponds to a </a:t>
            </a:r>
            <a:r>
              <a:rPr lang="en-US" dirty="0">
                <a:solidFill>
                  <a:srgbClr val="FF0000"/>
                </a:solidFill>
              </a:rPr>
              <a:t>division by 2</a:t>
            </a:r>
            <a:r>
              <a:rPr lang="en-US" dirty="0"/>
              <a:t>, with truncation for odd numbers. </a:t>
            </a:r>
            <a:r>
              <a:rPr lang="tr-TR" dirty="0" smtClean="0"/>
              <a:t>A</a:t>
            </a:r>
            <a:r>
              <a:rPr lang="en-US" dirty="0" smtClean="0"/>
              <a:t>n </a:t>
            </a:r>
            <a:r>
              <a:rPr lang="tr-TR" dirty="0" smtClean="0"/>
              <a:t> </a:t>
            </a:r>
            <a:r>
              <a:rPr lang="en-US" dirty="0" smtClean="0">
                <a:solidFill>
                  <a:srgbClr val="FF0000"/>
                </a:solidFill>
              </a:rPr>
              <a:t>arithmetic </a:t>
            </a:r>
            <a:r>
              <a:rPr lang="en-US" dirty="0">
                <a:solidFill>
                  <a:srgbClr val="FF0000"/>
                </a:solidFill>
              </a:rPr>
              <a:t>left shift </a:t>
            </a:r>
            <a:r>
              <a:rPr lang="en-US" dirty="0" smtClean="0"/>
              <a:t>correspond</a:t>
            </a:r>
            <a:r>
              <a:rPr lang="tr-TR" dirty="0" smtClean="0"/>
              <a:t>s</a:t>
            </a:r>
            <a:r>
              <a:rPr lang="en-US" dirty="0" smtClean="0"/>
              <a:t> </a:t>
            </a:r>
            <a:r>
              <a:rPr lang="en-US" dirty="0"/>
              <a:t>to </a:t>
            </a:r>
            <a:r>
              <a:rPr lang="en-US" dirty="0" smtClean="0"/>
              <a:t>a</a:t>
            </a:r>
            <a:r>
              <a:rPr lang="tr-TR" dirty="0"/>
              <a:t> </a:t>
            </a:r>
            <a:r>
              <a:rPr lang="en-US" dirty="0" smtClean="0">
                <a:solidFill>
                  <a:srgbClr val="FF0000"/>
                </a:solidFill>
              </a:rPr>
              <a:t>multiplication </a:t>
            </a:r>
            <a:r>
              <a:rPr lang="en-US" dirty="0">
                <a:solidFill>
                  <a:srgbClr val="FF0000"/>
                </a:solidFill>
              </a:rPr>
              <a:t>by 2</a:t>
            </a:r>
          </a:p>
        </p:txBody>
      </p:sp>
      <p:sp>
        <p:nvSpPr>
          <p:cNvPr id="6" name="Rectangle 5"/>
          <p:cNvSpPr/>
          <p:nvPr/>
        </p:nvSpPr>
        <p:spPr>
          <a:xfrm>
            <a:off x="107504" y="2204864"/>
            <a:ext cx="8020904" cy="1569660"/>
          </a:xfrm>
          <a:prstGeom prst="rect">
            <a:avLst/>
          </a:prstGeom>
        </p:spPr>
        <p:txBody>
          <a:bodyPr wrap="square">
            <a:spAutoFit/>
          </a:bodyPr>
          <a:lstStyle/>
          <a:p>
            <a:r>
              <a:rPr lang="en-US" dirty="0">
                <a:solidFill>
                  <a:srgbClr val="FF0000"/>
                </a:solidFill>
              </a:rPr>
              <a:t>Rotate,</a:t>
            </a:r>
            <a:r>
              <a:rPr lang="en-US" dirty="0"/>
              <a:t> or cyclic shift, operations preserve all of the bits being operated on. </a:t>
            </a:r>
            <a:r>
              <a:rPr lang="tr-TR" dirty="0" smtClean="0"/>
              <a:t> </a:t>
            </a:r>
            <a:r>
              <a:rPr lang="en-US" dirty="0" smtClean="0"/>
              <a:t>One </a:t>
            </a:r>
            <a:r>
              <a:rPr lang="en-US" dirty="0"/>
              <a:t>use of a rotate is to bring each bit successively into the leftmost bit, where it can </a:t>
            </a:r>
            <a:r>
              <a:rPr lang="tr-TR" dirty="0" smtClean="0"/>
              <a:t> </a:t>
            </a:r>
            <a:r>
              <a:rPr lang="en-US" dirty="0" smtClean="0"/>
              <a:t>be </a:t>
            </a:r>
            <a:r>
              <a:rPr lang="en-US" dirty="0"/>
              <a:t>identified by testing the sign of the data</a:t>
            </a:r>
          </a:p>
        </p:txBody>
      </p:sp>
    </p:spTree>
    <p:extLst>
      <p:ext uri="{BB962C8B-B14F-4D97-AF65-F5344CB8AC3E}">
        <p14:creationId xmlns:p14="http://schemas.microsoft.com/office/powerpoint/2010/main" val="13375677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dirty="0" smtClean="0"/>
          </a:p>
          <a:p>
            <a:r>
              <a:rPr lang="en-US" dirty="0" smtClean="0"/>
              <a:t>Conversion </a:t>
            </a:r>
            <a:r>
              <a:rPr lang="en-US" dirty="0"/>
              <a:t>instructions are those that change the </a:t>
            </a:r>
            <a:r>
              <a:rPr lang="en-US" dirty="0">
                <a:solidFill>
                  <a:srgbClr val="FF0000"/>
                </a:solidFill>
              </a:rPr>
              <a:t>format </a:t>
            </a:r>
            <a:r>
              <a:rPr lang="en-US" dirty="0"/>
              <a:t>or </a:t>
            </a:r>
            <a:r>
              <a:rPr lang="en-US" dirty="0">
                <a:solidFill>
                  <a:srgbClr val="FF0000"/>
                </a:solidFill>
              </a:rPr>
              <a:t>operate on the </a:t>
            </a:r>
            <a:r>
              <a:rPr lang="en-US" dirty="0" smtClean="0">
                <a:solidFill>
                  <a:srgbClr val="FF0000"/>
                </a:solidFill>
              </a:rPr>
              <a:t>format of </a:t>
            </a:r>
            <a:r>
              <a:rPr lang="en-US" dirty="0">
                <a:solidFill>
                  <a:srgbClr val="FF0000"/>
                </a:solidFill>
              </a:rPr>
              <a:t>data</a:t>
            </a:r>
            <a:r>
              <a:rPr lang="en-US" dirty="0"/>
              <a:t>. </a:t>
            </a:r>
            <a:endParaRPr lang="en-US" dirty="0" smtClean="0"/>
          </a:p>
          <a:p>
            <a:endParaRPr lang="en-US" dirty="0" smtClean="0"/>
          </a:p>
          <a:p>
            <a:r>
              <a:rPr lang="en-US" dirty="0" smtClean="0"/>
              <a:t>An </a:t>
            </a:r>
            <a:r>
              <a:rPr lang="en-US" dirty="0"/>
              <a:t>example is converting from </a:t>
            </a:r>
            <a:r>
              <a:rPr lang="en-US" dirty="0">
                <a:solidFill>
                  <a:srgbClr val="FF0000"/>
                </a:solidFill>
              </a:rPr>
              <a:t>decimal to binary. </a:t>
            </a:r>
            <a:endParaRPr lang="en-US" dirty="0" smtClean="0">
              <a:solidFill>
                <a:srgbClr val="FF0000"/>
              </a:solidFill>
            </a:endParaRPr>
          </a:p>
          <a:p>
            <a:endParaRPr lang="en-US" dirty="0" smtClean="0"/>
          </a:p>
          <a:p>
            <a:r>
              <a:rPr lang="en-US" dirty="0" smtClean="0"/>
              <a:t>May </a:t>
            </a:r>
            <a:r>
              <a:rPr lang="en-US" dirty="0"/>
              <a:t>involve special logic to </a:t>
            </a:r>
            <a:r>
              <a:rPr lang="en-US" dirty="0" smtClean="0"/>
              <a:t>perform conversion.</a:t>
            </a:r>
          </a:p>
        </p:txBody>
      </p:sp>
      <p:sp>
        <p:nvSpPr>
          <p:cNvPr id="4710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t>Conversion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46</a:t>
            </a:fld>
            <a:endParaRPr kumimoji="0" lang="en-US"/>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47</a:t>
            </a:fld>
            <a:endParaRPr kumimoji="0" lang="en-US"/>
          </a:p>
        </p:txBody>
      </p:sp>
      <p:pic>
        <p:nvPicPr>
          <p:cNvPr id="3" name="Picture 2"/>
          <p:cNvPicPr>
            <a:picLocks noChangeAspect="1"/>
          </p:cNvPicPr>
          <p:nvPr/>
        </p:nvPicPr>
        <p:blipFill>
          <a:blip r:embed="rId2"/>
          <a:stretch>
            <a:fillRect/>
          </a:stretch>
        </p:blipFill>
        <p:spPr>
          <a:xfrm>
            <a:off x="167839" y="1700808"/>
            <a:ext cx="8820150" cy="2838450"/>
          </a:xfrm>
          <a:prstGeom prst="rect">
            <a:avLst/>
          </a:prstGeom>
        </p:spPr>
      </p:pic>
    </p:spTree>
    <p:extLst>
      <p:ext uri="{BB962C8B-B14F-4D97-AF65-F5344CB8AC3E}">
        <p14:creationId xmlns:p14="http://schemas.microsoft.com/office/powerpoint/2010/main" val="6385171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5"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t>Issue command to I/O module</a:t>
            </a:r>
          </a:p>
          <a:p>
            <a:endParaRPr lang="en-US" dirty="0" smtClean="0"/>
          </a:p>
          <a:p>
            <a:r>
              <a:rPr lang="en-US" dirty="0" smtClean="0"/>
              <a:t>There </a:t>
            </a:r>
            <a:r>
              <a:rPr lang="en-US" dirty="0"/>
              <a:t>are a variety of approaches </a:t>
            </a:r>
            <a:r>
              <a:rPr lang="en-US" dirty="0" smtClean="0"/>
              <a:t>including programmed </a:t>
            </a:r>
            <a:r>
              <a:rPr lang="en-US" dirty="0"/>
              <a:t>I/O, </a:t>
            </a:r>
            <a:r>
              <a:rPr lang="en-US" dirty="0" smtClean="0"/>
              <a:t>interrupt driven I/O, </a:t>
            </a:r>
            <a:r>
              <a:rPr lang="en-US" dirty="0"/>
              <a:t>DMA, and the use of an I/O processor. </a:t>
            </a:r>
            <a:endParaRPr lang="en-US" dirty="0" smtClean="0"/>
          </a:p>
          <a:p>
            <a:endParaRPr lang="en-US" dirty="0" smtClean="0"/>
          </a:p>
          <a:p>
            <a:r>
              <a:rPr lang="en-US" dirty="0" smtClean="0"/>
              <a:t>Many </a:t>
            </a:r>
            <a:r>
              <a:rPr lang="en-US" dirty="0"/>
              <a:t>implementations provide only a few I/O instructions, with the specific actions specified </a:t>
            </a:r>
            <a:r>
              <a:rPr lang="en-US" dirty="0" smtClean="0"/>
              <a:t>by parameters</a:t>
            </a:r>
            <a:r>
              <a:rPr lang="en-US" dirty="0"/>
              <a:t>, codes, or command words.</a:t>
            </a:r>
          </a:p>
        </p:txBody>
      </p:sp>
      <p:sp>
        <p:nvSpPr>
          <p:cNvPr id="49156"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t>Input/Output</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48</a:t>
            </a:fld>
            <a:endParaRPr kumimoji="0" lang="en-US"/>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1" name="Rectangle 3"/>
          <p:cNvSpPr>
            <a:spLocks noChangeArrowheads="1"/>
          </p:cNvSpPr>
          <p:nvPr/>
        </p:nvSpPr>
        <p:spPr bwMode="auto">
          <a:xfrm>
            <a:off x="3059832"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dirty="0"/>
              <a:t>System control instructions are those that can be executed only while the </a:t>
            </a:r>
            <a:r>
              <a:rPr lang="en-US" dirty="0" smtClean="0"/>
              <a:t>processor is </a:t>
            </a:r>
            <a:r>
              <a:rPr lang="en-US" dirty="0"/>
              <a:t>in a certain </a:t>
            </a:r>
            <a:r>
              <a:rPr lang="en-US" dirty="0">
                <a:solidFill>
                  <a:srgbClr val="FF0000"/>
                </a:solidFill>
              </a:rPr>
              <a:t>privileged state </a:t>
            </a:r>
            <a:r>
              <a:rPr lang="en-US" dirty="0"/>
              <a:t>or is executing a program in a special </a:t>
            </a:r>
            <a:r>
              <a:rPr lang="en-US" dirty="0">
                <a:solidFill>
                  <a:srgbClr val="FF0000"/>
                </a:solidFill>
              </a:rPr>
              <a:t>privileged </a:t>
            </a:r>
            <a:r>
              <a:rPr lang="en-US" dirty="0" smtClean="0">
                <a:solidFill>
                  <a:srgbClr val="FF0000"/>
                </a:solidFill>
              </a:rPr>
              <a:t>area </a:t>
            </a:r>
            <a:r>
              <a:rPr lang="en-US" dirty="0" smtClean="0"/>
              <a:t>of </a:t>
            </a:r>
            <a:r>
              <a:rPr lang="en-US" dirty="0"/>
              <a:t>memory. </a:t>
            </a:r>
            <a:endParaRPr lang="en-US" dirty="0" smtClean="0"/>
          </a:p>
          <a:p>
            <a:r>
              <a:rPr lang="en-US" dirty="0" smtClean="0"/>
              <a:t>Typically</a:t>
            </a:r>
            <a:r>
              <a:rPr lang="en-US" dirty="0"/>
              <a:t>, these instructions are reserved </a:t>
            </a:r>
            <a:r>
              <a:rPr lang="en-US" dirty="0">
                <a:solidFill>
                  <a:srgbClr val="FF0000"/>
                </a:solidFill>
              </a:rPr>
              <a:t>for the use of the </a:t>
            </a:r>
            <a:r>
              <a:rPr lang="en-US" dirty="0" smtClean="0">
                <a:solidFill>
                  <a:srgbClr val="FF0000"/>
                </a:solidFill>
              </a:rPr>
              <a:t>operating system.</a:t>
            </a:r>
          </a:p>
          <a:p>
            <a:pPr lvl="1"/>
            <a:r>
              <a:rPr lang="en-US" dirty="0" smtClean="0"/>
              <a:t>For example, a </a:t>
            </a:r>
            <a:r>
              <a:rPr lang="en-US" dirty="0"/>
              <a:t>system </a:t>
            </a:r>
            <a:r>
              <a:rPr lang="en-US" dirty="0" smtClean="0"/>
              <a:t>control instruction </a:t>
            </a:r>
            <a:r>
              <a:rPr lang="en-US" dirty="0"/>
              <a:t>may read or alter a control </a:t>
            </a:r>
            <a:r>
              <a:rPr lang="en-US" dirty="0" smtClean="0"/>
              <a:t>register</a:t>
            </a:r>
            <a:r>
              <a:rPr lang="en-US" dirty="0"/>
              <a:t>.</a:t>
            </a:r>
          </a:p>
        </p:txBody>
      </p:sp>
      <p:sp>
        <p:nvSpPr>
          <p:cNvPr id="5325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smtClean="0"/>
              <a:t>System Control</a:t>
            </a:r>
            <a:endParaRPr lang="en-US"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49</a:t>
            </a:fld>
            <a:endParaRPr kumimoji="0"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a:t>
            </a:fld>
            <a:endParaRPr kumimoji="0" lang="en-US"/>
          </a:p>
        </p:txBody>
      </p:sp>
      <p:sp>
        <p:nvSpPr>
          <p:cNvPr id="3" name="Rectangle 2"/>
          <p:cNvSpPr/>
          <p:nvPr/>
        </p:nvSpPr>
        <p:spPr>
          <a:xfrm>
            <a:off x="278085" y="388226"/>
            <a:ext cx="8136904" cy="1569660"/>
          </a:xfrm>
          <a:prstGeom prst="rect">
            <a:avLst/>
          </a:prstGeom>
        </p:spPr>
        <p:txBody>
          <a:bodyPr wrap="square">
            <a:spAutoFit/>
          </a:bodyPr>
          <a:lstStyle/>
          <a:p>
            <a:pPr algn="just"/>
            <a:r>
              <a:rPr lang="en-US" dirty="0"/>
              <a:t>■ </a:t>
            </a:r>
            <a:r>
              <a:rPr lang="en-US" dirty="0">
                <a:solidFill>
                  <a:srgbClr val="FF0000"/>
                </a:solidFill>
              </a:rPr>
              <a:t>Result operand reference</a:t>
            </a:r>
            <a:r>
              <a:rPr lang="en-US" dirty="0"/>
              <a:t>: </a:t>
            </a:r>
            <a:r>
              <a:rPr lang="en-US" dirty="0">
                <a:solidFill>
                  <a:srgbClr val="00B050"/>
                </a:solidFill>
              </a:rPr>
              <a:t>The operation may produce a result</a:t>
            </a:r>
            <a:r>
              <a:rPr lang="en-US" dirty="0" smtClean="0"/>
              <a:t>.</a:t>
            </a:r>
            <a:endParaRPr lang="tr-TR" dirty="0" smtClean="0"/>
          </a:p>
          <a:p>
            <a:pPr algn="just"/>
            <a:r>
              <a:rPr lang="en-US" dirty="0" smtClean="0"/>
              <a:t> ■ </a:t>
            </a:r>
            <a:r>
              <a:rPr lang="en-US" dirty="0">
                <a:solidFill>
                  <a:srgbClr val="FF0000"/>
                </a:solidFill>
              </a:rPr>
              <a:t>Next instruction reference</a:t>
            </a:r>
            <a:r>
              <a:rPr lang="en-US" dirty="0"/>
              <a:t>: This tells the processor </a:t>
            </a:r>
            <a:r>
              <a:rPr lang="en-US" dirty="0">
                <a:solidFill>
                  <a:srgbClr val="00B050"/>
                </a:solidFill>
              </a:rPr>
              <a:t>where to fetch the next instruction </a:t>
            </a:r>
            <a:r>
              <a:rPr lang="en-US" dirty="0"/>
              <a:t>after the execution of this instruction is complete.</a:t>
            </a:r>
          </a:p>
        </p:txBody>
      </p:sp>
      <p:grpSp>
        <p:nvGrpSpPr>
          <p:cNvPr id="10" name="Group 9"/>
          <p:cNvGrpSpPr/>
          <p:nvPr/>
        </p:nvGrpSpPr>
        <p:grpSpPr>
          <a:xfrm>
            <a:off x="278085" y="2497562"/>
            <a:ext cx="8386486" cy="3621596"/>
            <a:chOff x="278085" y="1930258"/>
            <a:chExt cx="8386486" cy="3621596"/>
          </a:xfrm>
        </p:grpSpPr>
        <p:sp>
          <p:nvSpPr>
            <p:cNvPr id="4" name="Rectangle 3"/>
            <p:cNvSpPr/>
            <p:nvPr/>
          </p:nvSpPr>
          <p:spPr>
            <a:xfrm>
              <a:off x="380155" y="1930258"/>
              <a:ext cx="7344816" cy="461665"/>
            </a:xfrm>
            <a:prstGeom prst="rect">
              <a:avLst/>
            </a:prstGeom>
          </p:spPr>
          <p:txBody>
            <a:bodyPr wrap="square">
              <a:spAutoFit/>
            </a:bodyPr>
            <a:lstStyle/>
            <a:p>
              <a:r>
                <a:rPr lang="en-US" dirty="0"/>
                <a:t>Source and result operands can be </a:t>
              </a:r>
              <a:r>
                <a:rPr lang="en-US" dirty="0">
                  <a:solidFill>
                    <a:srgbClr val="FF0000"/>
                  </a:solidFill>
                </a:rPr>
                <a:t>in one of four areas</a:t>
              </a:r>
              <a:r>
                <a:rPr lang="en-US" dirty="0"/>
                <a:t>:</a:t>
              </a:r>
            </a:p>
          </p:txBody>
        </p:sp>
        <p:sp>
          <p:nvSpPr>
            <p:cNvPr id="5" name="Rectangle 4"/>
            <p:cNvSpPr/>
            <p:nvPr/>
          </p:nvSpPr>
          <p:spPr>
            <a:xfrm>
              <a:off x="278085" y="2503196"/>
              <a:ext cx="3934090" cy="1384995"/>
            </a:xfrm>
            <a:prstGeom prst="rect">
              <a:avLst/>
            </a:prstGeom>
          </p:spPr>
          <p:txBody>
            <a:bodyPr wrap="none">
              <a:spAutoFit/>
            </a:bodyPr>
            <a:lstStyle/>
            <a:p>
              <a:r>
                <a:rPr lang="en-US" dirty="0" smtClean="0"/>
                <a:t>■ </a:t>
              </a:r>
              <a:r>
                <a:rPr lang="en-US" b="1" dirty="0" smtClean="0">
                  <a:solidFill>
                    <a:srgbClr val="00B050"/>
                  </a:solidFill>
                </a:rPr>
                <a:t>Main or virtual memory</a:t>
              </a:r>
              <a:r>
                <a:rPr lang="en-US" dirty="0" smtClean="0"/>
                <a:t>:</a:t>
              </a:r>
              <a:endParaRPr lang="tr-TR" dirty="0" smtClean="0"/>
            </a:p>
            <a:p>
              <a:r>
                <a:rPr lang="en-US" sz="2000" dirty="0"/>
                <a:t>As with next instruction references, </a:t>
              </a:r>
              <a:endParaRPr lang="tr-TR" sz="2000" dirty="0" smtClean="0"/>
            </a:p>
            <a:p>
              <a:r>
                <a:rPr lang="en-US" sz="2000" dirty="0" smtClean="0"/>
                <a:t>the </a:t>
              </a:r>
              <a:r>
                <a:rPr lang="en-US" sz="2000" dirty="0">
                  <a:solidFill>
                    <a:srgbClr val="FF0000"/>
                  </a:solidFill>
                </a:rPr>
                <a:t>main or </a:t>
              </a:r>
              <a:r>
                <a:rPr lang="en-US" sz="2000" dirty="0" smtClean="0">
                  <a:solidFill>
                    <a:srgbClr val="FF0000"/>
                  </a:solidFill>
                </a:rPr>
                <a:t>virtual </a:t>
              </a:r>
              <a:r>
                <a:rPr lang="en-US" sz="2000" dirty="0">
                  <a:solidFill>
                    <a:srgbClr val="FF0000"/>
                  </a:solidFill>
                </a:rPr>
                <a:t>memory </a:t>
              </a:r>
              <a:r>
                <a:rPr lang="en-US" sz="2000" dirty="0" smtClean="0"/>
                <a:t>address</a:t>
              </a:r>
              <a:endParaRPr lang="tr-TR" sz="2000" dirty="0" smtClean="0"/>
            </a:p>
            <a:p>
              <a:r>
                <a:rPr lang="en-US" sz="2000" dirty="0" smtClean="0"/>
                <a:t>must </a:t>
              </a:r>
              <a:r>
                <a:rPr lang="en-US" sz="2000" dirty="0"/>
                <a:t>be </a:t>
              </a:r>
              <a:r>
                <a:rPr lang="en-US" sz="2000" dirty="0" err="1" smtClean="0"/>
                <a:t>suppl</a:t>
              </a:r>
              <a:r>
                <a:rPr lang="tr-TR" sz="2000" dirty="0" smtClean="0"/>
                <a:t>ied</a:t>
              </a:r>
              <a:endParaRPr lang="en-US" sz="2000" dirty="0"/>
            </a:p>
          </p:txBody>
        </p:sp>
        <p:sp>
          <p:nvSpPr>
            <p:cNvPr id="6" name="Rectangle 5"/>
            <p:cNvSpPr/>
            <p:nvPr/>
          </p:nvSpPr>
          <p:spPr>
            <a:xfrm>
              <a:off x="4231268" y="2531257"/>
              <a:ext cx="4433303" cy="1446550"/>
            </a:xfrm>
            <a:prstGeom prst="rect">
              <a:avLst/>
            </a:prstGeom>
          </p:spPr>
          <p:txBody>
            <a:bodyPr wrap="square">
              <a:spAutoFit/>
            </a:bodyPr>
            <a:lstStyle/>
            <a:p>
              <a:r>
                <a:rPr lang="en-US" dirty="0"/>
                <a:t>■ </a:t>
              </a:r>
              <a:r>
                <a:rPr lang="en-US" b="1" dirty="0">
                  <a:solidFill>
                    <a:srgbClr val="00B050"/>
                  </a:solidFill>
                </a:rPr>
                <a:t>Processor register</a:t>
              </a:r>
              <a:r>
                <a:rPr lang="en-US" dirty="0" smtClean="0"/>
                <a:t>:</a:t>
              </a:r>
              <a:endParaRPr lang="tr-TR" dirty="0" smtClean="0"/>
            </a:p>
            <a:p>
              <a:pPr algn="just"/>
              <a:r>
                <a:rPr lang="tr-TR" sz="2000" dirty="0" smtClean="0"/>
                <a:t>A</a:t>
              </a:r>
              <a:r>
                <a:rPr lang="en-US" sz="2000" dirty="0" smtClean="0"/>
                <a:t> </a:t>
              </a:r>
              <a:r>
                <a:rPr lang="en-US" sz="2000" dirty="0"/>
                <a:t>processor contains one or more </a:t>
              </a:r>
              <a:r>
                <a:rPr lang="en-US" sz="2000" dirty="0" smtClean="0"/>
                <a:t>registers</a:t>
              </a:r>
              <a:r>
                <a:rPr lang="tr-TR" sz="2000" dirty="0"/>
                <a:t> </a:t>
              </a:r>
              <a:r>
                <a:rPr lang="en-US" sz="2000" dirty="0" smtClean="0"/>
                <a:t>that </a:t>
              </a:r>
              <a:r>
                <a:rPr lang="en-US" sz="2000" dirty="0"/>
                <a:t>may be </a:t>
              </a:r>
              <a:r>
                <a:rPr lang="en-US" sz="2000" dirty="0">
                  <a:solidFill>
                    <a:srgbClr val="FF0000"/>
                  </a:solidFill>
                </a:rPr>
                <a:t>referenced</a:t>
              </a:r>
              <a:r>
                <a:rPr lang="en-US" sz="2000" dirty="0"/>
                <a:t> by machine instructions</a:t>
              </a:r>
              <a:r>
                <a:rPr lang="en-US" dirty="0"/>
                <a:t>. </a:t>
              </a:r>
              <a:r>
                <a:rPr lang="en-US" dirty="0" smtClean="0"/>
                <a:t> </a:t>
              </a:r>
              <a:endParaRPr lang="en-US" dirty="0"/>
            </a:p>
          </p:txBody>
        </p:sp>
        <p:sp>
          <p:nvSpPr>
            <p:cNvPr id="7" name="Rectangle 6"/>
            <p:cNvSpPr/>
            <p:nvPr/>
          </p:nvSpPr>
          <p:spPr>
            <a:xfrm>
              <a:off x="278085" y="4166859"/>
              <a:ext cx="4104009" cy="1384995"/>
            </a:xfrm>
            <a:prstGeom prst="rect">
              <a:avLst/>
            </a:prstGeom>
          </p:spPr>
          <p:txBody>
            <a:bodyPr wrap="none">
              <a:spAutoFit/>
            </a:bodyPr>
            <a:lstStyle/>
            <a:p>
              <a:r>
                <a:rPr lang="en-US" dirty="0"/>
                <a:t>■ </a:t>
              </a:r>
              <a:r>
                <a:rPr lang="en-US" b="1" dirty="0">
                  <a:solidFill>
                    <a:srgbClr val="00B050"/>
                  </a:solidFill>
                </a:rPr>
                <a:t>Immediate</a:t>
              </a:r>
              <a:r>
                <a:rPr lang="en-US" b="1" dirty="0" smtClean="0">
                  <a:solidFill>
                    <a:srgbClr val="00B050"/>
                  </a:solidFill>
                </a:rPr>
                <a:t>:</a:t>
              </a:r>
              <a:endParaRPr lang="tr-TR" b="1" dirty="0" smtClean="0">
                <a:solidFill>
                  <a:srgbClr val="00B050"/>
                </a:solidFill>
              </a:endParaRPr>
            </a:p>
            <a:p>
              <a:r>
                <a:rPr lang="en-US" sz="2000" dirty="0"/>
                <a:t>The value of the operand </a:t>
              </a:r>
              <a:r>
                <a:rPr lang="en-US" sz="2000" dirty="0">
                  <a:solidFill>
                    <a:srgbClr val="FF0000"/>
                  </a:solidFill>
                </a:rPr>
                <a:t>is contained </a:t>
              </a:r>
              <a:endParaRPr lang="tr-TR" sz="2000" dirty="0" smtClean="0">
                <a:solidFill>
                  <a:srgbClr val="FF0000"/>
                </a:solidFill>
              </a:endParaRPr>
            </a:p>
            <a:p>
              <a:r>
                <a:rPr lang="en-US" sz="2000" dirty="0" smtClean="0">
                  <a:solidFill>
                    <a:srgbClr val="FF0000"/>
                  </a:solidFill>
                </a:rPr>
                <a:t>in </a:t>
              </a:r>
              <a:r>
                <a:rPr lang="en-US" sz="2000" dirty="0">
                  <a:solidFill>
                    <a:srgbClr val="FF0000"/>
                  </a:solidFill>
                </a:rPr>
                <a:t>a field in the instruction</a:t>
              </a:r>
              <a:r>
                <a:rPr lang="en-US" sz="2000" dirty="0"/>
                <a:t> </a:t>
              </a:r>
              <a:r>
                <a:rPr lang="en-US" sz="2000" dirty="0" smtClean="0"/>
                <a:t>being</a:t>
              </a:r>
              <a:endParaRPr lang="tr-TR" sz="2000" dirty="0" smtClean="0"/>
            </a:p>
            <a:p>
              <a:r>
                <a:rPr lang="en-US" sz="2000" dirty="0" smtClean="0"/>
                <a:t>executed</a:t>
              </a:r>
              <a:endParaRPr lang="en-US" sz="2000" dirty="0"/>
            </a:p>
          </p:txBody>
        </p:sp>
        <p:sp>
          <p:nvSpPr>
            <p:cNvPr id="8" name="Rectangle 7"/>
            <p:cNvSpPr/>
            <p:nvPr/>
          </p:nvSpPr>
          <p:spPr>
            <a:xfrm>
              <a:off x="4405572" y="4174611"/>
              <a:ext cx="3966150" cy="1138773"/>
            </a:xfrm>
            <a:prstGeom prst="rect">
              <a:avLst/>
            </a:prstGeom>
          </p:spPr>
          <p:txBody>
            <a:bodyPr wrap="none">
              <a:spAutoFit/>
            </a:bodyPr>
            <a:lstStyle/>
            <a:p>
              <a:r>
                <a:rPr lang="en-US" dirty="0"/>
                <a:t>■ </a:t>
              </a:r>
              <a:r>
                <a:rPr lang="en-US" b="1" dirty="0">
                  <a:solidFill>
                    <a:srgbClr val="00B050"/>
                  </a:solidFill>
                </a:rPr>
                <a:t>I/O device</a:t>
              </a:r>
              <a:r>
                <a:rPr lang="en-US" b="1" dirty="0" smtClean="0">
                  <a:solidFill>
                    <a:srgbClr val="00B050"/>
                  </a:solidFill>
                </a:rPr>
                <a:t>:</a:t>
              </a:r>
              <a:endParaRPr lang="tr-TR" b="1" dirty="0" smtClean="0">
                <a:solidFill>
                  <a:srgbClr val="00B050"/>
                </a:solidFill>
              </a:endParaRPr>
            </a:p>
            <a:p>
              <a:r>
                <a:rPr lang="en-US" sz="2000" dirty="0"/>
                <a:t>The instruction must specify the I/O </a:t>
              </a:r>
              <a:endParaRPr lang="tr-TR" sz="2000" dirty="0" smtClean="0"/>
            </a:p>
            <a:p>
              <a:r>
                <a:rPr lang="en-US" sz="2000" dirty="0" smtClean="0"/>
                <a:t>module and </a:t>
              </a:r>
              <a:r>
                <a:rPr lang="en-US" sz="2000" dirty="0"/>
                <a:t>device for the operation</a:t>
              </a:r>
              <a:r>
                <a:rPr lang="en-US" dirty="0"/>
                <a:t>.</a:t>
              </a:r>
              <a:endParaRPr lang="en-US" b="1" dirty="0">
                <a:solidFill>
                  <a:srgbClr val="00B050"/>
                </a:solidFill>
              </a:endParaRPr>
            </a:p>
          </p:txBody>
        </p:sp>
      </p:grpSp>
      <p:sp>
        <p:nvSpPr>
          <p:cNvPr id="9" name="Rectangle 8"/>
          <p:cNvSpPr/>
          <p:nvPr/>
        </p:nvSpPr>
        <p:spPr>
          <a:xfrm>
            <a:off x="2051720" y="1660647"/>
            <a:ext cx="5571181" cy="830997"/>
          </a:xfrm>
          <a:prstGeom prst="rect">
            <a:avLst/>
          </a:prstGeom>
        </p:spPr>
        <p:txBody>
          <a:bodyPr wrap="square">
            <a:spAutoFit/>
          </a:bodyPr>
          <a:lstStyle/>
          <a:p>
            <a:pPr marL="342900" indent="-342900" algn="just">
              <a:buFont typeface="Wingdings" panose="05000000000000000000" pitchFamily="2" charset="2"/>
              <a:buChar char="q"/>
            </a:pPr>
            <a:r>
              <a:rPr lang="en-US" dirty="0">
                <a:solidFill>
                  <a:srgbClr val="00B050"/>
                </a:solidFill>
              </a:rPr>
              <a:t>What types of locations can hold source and destination operands?</a:t>
            </a:r>
          </a:p>
        </p:txBody>
      </p:sp>
    </p:spTree>
    <p:extLst>
      <p:ext uri="{BB962C8B-B14F-4D97-AF65-F5344CB8AC3E}">
        <p14:creationId xmlns:p14="http://schemas.microsoft.com/office/powerpoint/2010/main" val="9480054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fontScale="92500" lnSpcReduction="10000"/>
          </a:bodyPr>
          <a:lstStyle/>
          <a:p>
            <a:pPr algn="just"/>
            <a:r>
              <a:rPr lang="en-US" dirty="0" smtClean="0"/>
              <a:t>A significant </a:t>
            </a:r>
            <a:r>
              <a:rPr lang="en-US" dirty="0"/>
              <a:t>fraction of the instructions in any program have as their function changing the sequence of instruction execution. </a:t>
            </a:r>
            <a:endParaRPr lang="en-US" dirty="0" smtClean="0"/>
          </a:p>
          <a:p>
            <a:endParaRPr lang="en-US" dirty="0" smtClean="0"/>
          </a:p>
          <a:p>
            <a:pPr algn="just"/>
            <a:r>
              <a:rPr lang="en-US" dirty="0" smtClean="0"/>
              <a:t>For </a:t>
            </a:r>
            <a:r>
              <a:rPr lang="en-US" dirty="0"/>
              <a:t>these instructions, the operation </a:t>
            </a:r>
            <a:r>
              <a:rPr lang="en-US" dirty="0" smtClean="0"/>
              <a:t>performed </a:t>
            </a:r>
            <a:r>
              <a:rPr lang="en-US" dirty="0"/>
              <a:t>by the processor is </a:t>
            </a:r>
            <a:r>
              <a:rPr lang="en-US" b="1" i="1" dirty="0">
                <a:solidFill>
                  <a:srgbClr val="FF0000"/>
                </a:solidFill>
              </a:rPr>
              <a:t>to update the program counter to contain the address </a:t>
            </a:r>
            <a:r>
              <a:rPr lang="en-US" b="1" i="1" dirty="0" smtClean="0">
                <a:solidFill>
                  <a:srgbClr val="FF0000"/>
                </a:solidFill>
              </a:rPr>
              <a:t>of some </a:t>
            </a:r>
            <a:r>
              <a:rPr lang="en-US" b="1" i="1" dirty="0">
                <a:solidFill>
                  <a:srgbClr val="FF0000"/>
                </a:solidFill>
              </a:rPr>
              <a:t>instruction in memory.</a:t>
            </a:r>
          </a:p>
          <a:p>
            <a:endParaRPr lang="en-US" dirty="0" smtClean="0"/>
          </a:p>
          <a:p>
            <a:r>
              <a:rPr lang="en-US" dirty="0" smtClean="0"/>
              <a:t>The </a:t>
            </a:r>
            <a:r>
              <a:rPr lang="en-US" dirty="0"/>
              <a:t>most common </a:t>
            </a:r>
            <a:r>
              <a:rPr lang="en-US" dirty="0" smtClean="0"/>
              <a:t>transfer of control </a:t>
            </a:r>
            <a:r>
              <a:rPr lang="en-US" dirty="0"/>
              <a:t>operations found in instruction </a:t>
            </a:r>
            <a:r>
              <a:rPr lang="en-US" dirty="0" smtClean="0"/>
              <a:t>sets are </a:t>
            </a:r>
            <a:r>
              <a:rPr lang="en-US" dirty="0">
                <a:solidFill>
                  <a:srgbClr val="FF0000"/>
                </a:solidFill>
              </a:rPr>
              <a:t>branch, </a:t>
            </a:r>
            <a:r>
              <a:rPr lang="en-US" dirty="0" smtClean="0">
                <a:solidFill>
                  <a:srgbClr val="FF0000"/>
                </a:solidFill>
              </a:rPr>
              <a:t>skip </a:t>
            </a:r>
            <a:r>
              <a:rPr lang="en-US" dirty="0"/>
              <a:t>and </a:t>
            </a:r>
            <a:r>
              <a:rPr lang="en-US" dirty="0">
                <a:solidFill>
                  <a:srgbClr val="FF0000"/>
                </a:solidFill>
              </a:rPr>
              <a:t>procedure call</a:t>
            </a:r>
            <a:r>
              <a:rPr lang="en-US" dirty="0"/>
              <a:t>.</a:t>
            </a:r>
          </a:p>
        </p:txBody>
      </p:sp>
      <p:sp>
        <p:nvSpPr>
          <p:cNvPr id="5325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t>Transfer of Control</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50</a:t>
            </a:fld>
            <a:endParaRPr kumimoji="0" lang="en-US"/>
          </a:p>
        </p:txBody>
      </p:sp>
    </p:spTree>
    <p:extLst>
      <p:ext uri="{BB962C8B-B14F-4D97-AF65-F5344CB8AC3E}">
        <p14:creationId xmlns:p14="http://schemas.microsoft.com/office/powerpoint/2010/main" val="4239130217"/>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51</a:t>
            </a:fld>
            <a:endParaRPr kumimoji="0" lang="en-US"/>
          </a:p>
        </p:txBody>
      </p:sp>
      <p:sp>
        <p:nvSpPr>
          <p:cNvPr id="3" name="Rectangle 2"/>
          <p:cNvSpPr/>
          <p:nvPr/>
        </p:nvSpPr>
        <p:spPr>
          <a:xfrm>
            <a:off x="212656" y="14184"/>
            <a:ext cx="8617496" cy="1938992"/>
          </a:xfrm>
          <a:prstGeom prst="rect">
            <a:avLst/>
          </a:prstGeom>
        </p:spPr>
        <p:txBody>
          <a:bodyPr wrap="square">
            <a:spAutoFit/>
          </a:bodyPr>
          <a:lstStyle/>
          <a:p>
            <a:r>
              <a:rPr lang="tr-TR" sz="4800" dirty="0" smtClean="0">
                <a:solidFill>
                  <a:srgbClr val="00B0F0"/>
                </a:solidFill>
              </a:rPr>
              <a:t>B</a:t>
            </a:r>
            <a:r>
              <a:rPr lang="en-US" sz="4800" dirty="0" smtClean="0">
                <a:solidFill>
                  <a:srgbClr val="00B0F0"/>
                </a:solidFill>
              </a:rPr>
              <a:t>ranch </a:t>
            </a:r>
            <a:r>
              <a:rPr lang="en-US" sz="4800" dirty="0">
                <a:solidFill>
                  <a:srgbClr val="00B0F0"/>
                </a:solidFill>
              </a:rPr>
              <a:t>instructions </a:t>
            </a:r>
            <a:r>
              <a:rPr lang="tr-TR" dirty="0" smtClean="0"/>
              <a:t>:</a:t>
            </a:r>
          </a:p>
          <a:p>
            <a:pPr algn="just">
              <a:lnSpc>
                <a:spcPct val="150000"/>
              </a:lnSpc>
            </a:pPr>
            <a:r>
              <a:rPr lang="en-US" dirty="0" smtClean="0"/>
              <a:t>A </a:t>
            </a:r>
            <a:r>
              <a:rPr lang="en-US" dirty="0"/>
              <a:t>branch instruction, also called a </a:t>
            </a:r>
            <a:r>
              <a:rPr lang="en-US" dirty="0">
                <a:solidFill>
                  <a:srgbClr val="FF0000"/>
                </a:solidFill>
              </a:rPr>
              <a:t>jump instruction</a:t>
            </a:r>
            <a:r>
              <a:rPr lang="en-US" dirty="0"/>
              <a:t>, </a:t>
            </a:r>
            <a:r>
              <a:rPr lang="en-US" dirty="0" smtClean="0"/>
              <a:t>has </a:t>
            </a:r>
            <a:r>
              <a:rPr lang="en-US" dirty="0"/>
              <a:t>as one of its operands the address of the next instruction to be executed.</a:t>
            </a:r>
          </a:p>
        </p:txBody>
      </p:sp>
      <p:sp>
        <p:nvSpPr>
          <p:cNvPr id="4" name="Rectangle 3"/>
          <p:cNvSpPr/>
          <p:nvPr/>
        </p:nvSpPr>
        <p:spPr>
          <a:xfrm>
            <a:off x="189192" y="2079042"/>
            <a:ext cx="8640960" cy="461665"/>
          </a:xfrm>
          <a:prstGeom prst="rect">
            <a:avLst/>
          </a:prstGeom>
        </p:spPr>
        <p:txBody>
          <a:bodyPr wrap="square">
            <a:spAutoFit/>
          </a:bodyPr>
          <a:lstStyle/>
          <a:p>
            <a:pPr algn="just"/>
            <a:r>
              <a:rPr lang="en-US" dirty="0"/>
              <a:t>Most often, the instruction is a </a:t>
            </a:r>
            <a:r>
              <a:rPr lang="en-US" b="1" i="1" dirty="0">
                <a:solidFill>
                  <a:srgbClr val="00B050"/>
                </a:solidFill>
              </a:rPr>
              <a:t>conditional branch instruction</a:t>
            </a:r>
            <a:r>
              <a:rPr lang="en-US" dirty="0"/>
              <a:t>.</a:t>
            </a:r>
          </a:p>
        </p:txBody>
      </p:sp>
      <p:sp>
        <p:nvSpPr>
          <p:cNvPr id="5" name="Rectangle 4"/>
          <p:cNvSpPr/>
          <p:nvPr/>
        </p:nvSpPr>
        <p:spPr>
          <a:xfrm>
            <a:off x="179512" y="2769026"/>
            <a:ext cx="8277116" cy="1200329"/>
          </a:xfrm>
          <a:prstGeom prst="rect">
            <a:avLst/>
          </a:prstGeom>
        </p:spPr>
        <p:txBody>
          <a:bodyPr wrap="square">
            <a:spAutoFit/>
          </a:bodyPr>
          <a:lstStyle/>
          <a:p>
            <a:pPr algn="just"/>
            <a:r>
              <a:rPr lang="tr-TR" dirty="0" smtClean="0"/>
              <a:t>T</a:t>
            </a:r>
            <a:r>
              <a:rPr lang="en-US" dirty="0" smtClean="0"/>
              <a:t>he </a:t>
            </a:r>
            <a:r>
              <a:rPr lang="en-US" dirty="0"/>
              <a:t>branch is made (</a:t>
            </a:r>
            <a:r>
              <a:rPr lang="en-US" dirty="0">
                <a:solidFill>
                  <a:srgbClr val="FF0000"/>
                </a:solidFill>
              </a:rPr>
              <a:t>update program counter to equal address specified in operand</a:t>
            </a:r>
            <a:r>
              <a:rPr lang="en-US" dirty="0"/>
              <a:t>) only if a certain condition is met. Otherwise, the next instruction in sequence is executed</a:t>
            </a:r>
          </a:p>
        </p:txBody>
      </p:sp>
      <p:sp>
        <p:nvSpPr>
          <p:cNvPr id="6" name="Rectangle 5"/>
          <p:cNvSpPr/>
          <p:nvPr/>
        </p:nvSpPr>
        <p:spPr>
          <a:xfrm>
            <a:off x="348206" y="4221088"/>
            <a:ext cx="8803184" cy="830997"/>
          </a:xfrm>
          <a:prstGeom prst="rect">
            <a:avLst/>
          </a:prstGeom>
        </p:spPr>
        <p:txBody>
          <a:bodyPr wrap="square">
            <a:spAutoFit/>
          </a:bodyPr>
          <a:lstStyle/>
          <a:p>
            <a:r>
              <a:rPr lang="en-US" dirty="0"/>
              <a:t>A branch instruction in which the branch is always taken is an </a:t>
            </a:r>
            <a:r>
              <a:rPr lang="en-US" b="1" i="1" dirty="0">
                <a:solidFill>
                  <a:srgbClr val="00B050"/>
                </a:solidFill>
              </a:rPr>
              <a:t>unconditional branch</a:t>
            </a:r>
            <a:r>
              <a:rPr lang="en-US" b="1" dirty="0">
                <a:solidFill>
                  <a:srgbClr val="00B050"/>
                </a:solidFill>
              </a:rPr>
              <a:t>.</a:t>
            </a:r>
          </a:p>
        </p:txBody>
      </p:sp>
    </p:spTree>
    <p:extLst>
      <p:ext uri="{BB962C8B-B14F-4D97-AF65-F5344CB8AC3E}">
        <p14:creationId xmlns:p14="http://schemas.microsoft.com/office/powerpoint/2010/main" val="9613799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52</a:t>
            </a:fld>
            <a:endParaRPr kumimoji="0" lang="en-US"/>
          </a:p>
        </p:txBody>
      </p:sp>
      <p:sp>
        <p:nvSpPr>
          <p:cNvPr id="3" name="Rectangle 2"/>
          <p:cNvSpPr/>
          <p:nvPr/>
        </p:nvSpPr>
        <p:spPr>
          <a:xfrm>
            <a:off x="395536" y="404664"/>
            <a:ext cx="8496944" cy="3046988"/>
          </a:xfrm>
          <a:prstGeom prst="rect">
            <a:avLst/>
          </a:prstGeom>
        </p:spPr>
        <p:txBody>
          <a:bodyPr wrap="square">
            <a:spAutoFit/>
          </a:bodyPr>
          <a:lstStyle/>
          <a:p>
            <a:pPr algn="just"/>
            <a:r>
              <a:rPr lang="en-US" dirty="0"/>
              <a:t>On such a machine, there could be </a:t>
            </a:r>
            <a:r>
              <a:rPr lang="en-US" b="1" i="1" dirty="0">
                <a:solidFill>
                  <a:srgbClr val="FF0000"/>
                </a:solidFill>
              </a:rPr>
              <a:t>four different conditional branch instructions</a:t>
            </a:r>
            <a:r>
              <a:rPr lang="en-US" dirty="0"/>
              <a:t>: </a:t>
            </a:r>
            <a:endParaRPr lang="tr-TR" dirty="0" smtClean="0"/>
          </a:p>
          <a:p>
            <a:pPr algn="ctr">
              <a:lnSpc>
                <a:spcPct val="150000"/>
              </a:lnSpc>
            </a:pPr>
            <a:r>
              <a:rPr lang="en-US" dirty="0" smtClean="0"/>
              <a:t>BRP </a:t>
            </a:r>
            <a:r>
              <a:rPr lang="en-US" dirty="0"/>
              <a:t>X </a:t>
            </a:r>
            <a:r>
              <a:rPr lang="tr-TR" dirty="0" smtClean="0"/>
              <a:t>:    </a:t>
            </a:r>
            <a:r>
              <a:rPr lang="en-US" dirty="0" smtClean="0"/>
              <a:t>Branch </a:t>
            </a:r>
            <a:r>
              <a:rPr lang="en-US" dirty="0"/>
              <a:t>to location X if result is positive. </a:t>
            </a:r>
            <a:endParaRPr lang="tr-TR" dirty="0" smtClean="0"/>
          </a:p>
          <a:p>
            <a:pPr algn="ctr">
              <a:lnSpc>
                <a:spcPct val="150000"/>
              </a:lnSpc>
            </a:pPr>
            <a:r>
              <a:rPr lang="en-US" dirty="0" smtClean="0"/>
              <a:t>BRN </a:t>
            </a:r>
            <a:r>
              <a:rPr lang="en-US" dirty="0"/>
              <a:t>X </a:t>
            </a:r>
            <a:r>
              <a:rPr lang="tr-TR" dirty="0" smtClean="0"/>
              <a:t>:   </a:t>
            </a:r>
            <a:r>
              <a:rPr lang="en-US" dirty="0" smtClean="0"/>
              <a:t>Branch </a:t>
            </a:r>
            <a:r>
              <a:rPr lang="en-US" dirty="0"/>
              <a:t>to location X if result is negative. </a:t>
            </a:r>
            <a:endParaRPr lang="tr-TR" dirty="0" smtClean="0"/>
          </a:p>
          <a:p>
            <a:pPr algn="ctr">
              <a:lnSpc>
                <a:spcPct val="150000"/>
              </a:lnSpc>
            </a:pPr>
            <a:r>
              <a:rPr lang="en-US" dirty="0" smtClean="0"/>
              <a:t>BRZ X </a:t>
            </a:r>
            <a:r>
              <a:rPr lang="tr-TR" dirty="0" smtClean="0"/>
              <a:t>:    </a:t>
            </a:r>
            <a:r>
              <a:rPr lang="en-US" dirty="0" smtClean="0"/>
              <a:t>Branch to location X if result is zero. </a:t>
            </a:r>
            <a:endParaRPr lang="tr-TR" dirty="0" smtClean="0"/>
          </a:p>
          <a:p>
            <a:pPr algn="ctr">
              <a:lnSpc>
                <a:spcPct val="150000"/>
              </a:lnSpc>
            </a:pPr>
            <a:r>
              <a:rPr lang="en-US" dirty="0" smtClean="0"/>
              <a:t>BRO </a:t>
            </a:r>
            <a:r>
              <a:rPr lang="en-US" dirty="0"/>
              <a:t>X </a:t>
            </a:r>
            <a:r>
              <a:rPr lang="tr-TR" dirty="0" smtClean="0"/>
              <a:t>:    </a:t>
            </a:r>
            <a:r>
              <a:rPr lang="en-US" dirty="0" smtClean="0"/>
              <a:t>Branch </a:t>
            </a:r>
            <a:r>
              <a:rPr lang="en-US" dirty="0"/>
              <a:t>to location X if overflow occurs</a:t>
            </a:r>
          </a:p>
        </p:txBody>
      </p:sp>
      <p:sp>
        <p:nvSpPr>
          <p:cNvPr id="4" name="Rectangle 3"/>
          <p:cNvSpPr/>
          <p:nvPr/>
        </p:nvSpPr>
        <p:spPr>
          <a:xfrm>
            <a:off x="416993" y="3451652"/>
            <a:ext cx="7992888" cy="2677656"/>
          </a:xfrm>
          <a:prstGeom prst="rect">
            <a:avLst/>
          </a:prstGeom>
        </p:spPr>
        <p:txBody>
          <a:bodyPr wrap="square">
            <a:spAutoFit/>
          </a:bodyPr>
          <a:lstStyle/>
          <a:p>
            <a:pPr algn="just"/>
            <a:r>
              <a:rPr lang="en-US" dirty="0"/>
              <a:t>Another approach that can be used with a three-address instruction format is </a:t>
            </a:r>
            <a:r>
              <a:rPr lang="en-US" dirty="0" smtClean="0"/>
              <a:t>to </a:t>
            </a:r>
            <a:r>
              <a:rPr lang="en-US" dirty="0"/>
              <a:t>perform a comparison and specify a branch in the same instruction. </a:t>
            </a:r>
            <a:endParaRPr lang="tr-TR" dirty="0" smtClean="0"/>
          </a:p>
          <a:p>
            <a:pPr algn="just"/>
            <a:endParaRPr lang="tr-TR" dirty="0"/>
          </a:p>
          <a:p>
            <a:pPr algn="just"/>
            <a:r>
              <a:rPr lang="en-US" dirty="0" smtClean="0"/>
              <a:t>For </a:t>
            </a:r>
            <a:r>
              <a:rPr lang="en-US" dirty="0"/>
              <a:t>example,</a:t>
            </a:r>
          </a:p>
          <a:p>
            <a:pPr algn="ctr"/>
            <a:r>
              <a:rPr lang="en-US" dirty="0" smtClean="0">
                <a:solidFill>
                  <a:srgbClr val="FF0000"/>
                </a:solidFill>
              </a:rPr>
              <a:t>BRE </a:t>
            </a:r>
            <a:r>
              <a:rPr lang="en-US" dirty="0">
                <a:solidFill>
                  <a:srgbClr val="FF0000"/>
                </a:solidFill>
              </a:rPr>
              <a:t>R1, R2, X </a:t>
            </a:r>
            <a:endParaRPr lang="tr-TR" dirty="0" smtClean="0">
              <a:solidFill>
                <a:srgbClr val="FF0000"/>
              </a:solidFill>
            </a:endParaRPr>
          </a:p>
          <a:p>
            <a:pPr algn="just"/>
            <a:r>
              <a:rPr lang="tr-TR" dirty="0" smtClean="0"/>
              <a:t>                        (</a:t>
            </a:r>
            <a:r>
              <a:rPr lang="en-US" dirty="0" smtClean="0"/>
              <a:t>Branch </a:t>
            </a:r>
            <a:r>
              <a:rPr lang="en-US" dirty="0"/>
              <a:t>to X if contents of R1 = contents of </a:t>
            </a:r>
            <a:r>
              <a:rPr lang="en-US" dirty="0" smtClean="0"/>
              <a:t>R2</a:t>
            </a:r>
            <a:r>
              <a:rPr lang="tr-TR" dirty="0" smtClean="0"/>
              <a:t>)</a:t>
            </a:r>
            <a:endParaRPr lang="en-US" dirty="0"/>
          </a:p>
        </p:txBody>
      </p:sp>
    </p:spTree>
    <p:extLst>
      <p:ext uri="{BB962C8B-B14F-4D97-AF65-F5344CB8AC3E}">
        <p14:creationId xmlns:p14="http://schemas.microsoft.com/office/powerpoint/2010/main" val="23014930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05492" y="21497"/>
            <a:ext cx="8229600" cy="1143000"/>
          </a:xfrm>
        </p:spPr>
        <p:txBody>
          <a:bodyPr/>
          <a:lstStyle/>
          <a:p>
            <a:r>
              <a:rPr lang="en-GB" dirty="0"/>
              <a:t>Branch Instruction</a:t>
            </a:r>
          </a:p>
        </p:txBody>
      </p:sp>
      <p:pic>
        <p:nvPicPr>
          <p:cNvPr id="79876" name="Picture 4"/>
          <p:cNvPicPr>
            <a:picLocks noChangeAspect="1" noChangeArrowheads="1"/>
          </p:cNvPicPr>
          <p:nvPr/>
        </p:nvPicPr>
        <p:blipFill>
          <a:blip r:embed="rId2">
            <a:extLst>
              <a:ext uri="{28A0092B-C50C-407E-A947-70E740481C1C}">
                <a14:useLocalDpi xmlns:a14="http://schemas.microsoft.com/office/drawing/2010/main" val="0"/>
              </a:ext>
            </a:extLst>
          </a:blip>
          <a:srcRect l="11951" t="20692" r="9842" b="36974"/>
          <a:stretch>
            <a:fillRect/>
          </a:stretch>
        </p:blipFill>
        <p:spPr bwMode="auto">
          <a:xfrm>
            <a:off x="611560" y="1438181"/>
            <a:ext cx="7342909" cy="5149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53</a:t>
            </a:fld>
            <a:endParaRPr kumimoji="0" lang="en-US"/>
          </a:p>
        </p:txBody>
      </p:sp>
    </p:spTree>
    <p:extLst>
      <p:ext uri="{BB962C8B-B14F-4D97-AF65-F5344CB8AC3E}">
        <p14:creationId xmlns:p14="http://schemas.microsoft.com/office/powerpoint/2010/main" val="3738814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54</a:t>
            </a:fld>
            <a:endParaRPr kumimoji="0" lang="en-US"/>
          </a:p>
        </p:txBody>
      </p:sp>
      <p:sp>
        <p:nvSpPr>
          <p:cNvPr id="3" name="Rectangle 5"/>
          <p:cNvSpPr txBox="1">
            <a:spLocks noChangeArrowheads="1"/>
          </p:cNvSpPr>
          <p:nvPr/>
        </p:nvSpPr>
        <p:spPr>
          <a:xfrm>
            <a:off x="651352" y="476672"/>
            <a:ext cx="8178800" cy="5638800"/>
          </a:xfrm>
          <a:prstGeom prst="rect">
            <a:avLst/>
          </a:prstGeo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endParaRPr lang="tr-TR" altLang="en-US" sz="2000" dirty="0" smtClean="0"/>
          </a:p>
          <a:p>
            <a:pPr fontAlgn="auto"/>
            <a:endParaRPr lang="tr-TR" altLang="en-US" sz="2000" dirty="0"/>
          </a:p>
          <a:p>
            <a:pPr fontAlgn="auto"/>
            <a:r>
              <a:rPr lang="en-US" altLang="en-US" sz="2000" dirty="0" smtClean="0"/>
              <a:t>Another </a:t>
            </a:r>
            <a:r>
              <a:rPr lang="en-US" altLang="en-US" sz="2000" dirty="0"/>
              <a:t>form of </a:t>
            </a:r>
            <a:r>
              <a:rPr lang="en-US" altLang="en-US" sz="2000" b="1" dirty="0">
                <a:solidFill>
                  <a:srgbClr val="00B050"/>
                </a:solidFill>
              </a:rPr>
              <a:t>transfer- of- control instruction </a:t>
            </a:r>
            <a:r>
              <a:rPr lang="en-US" altLang="en-US" sz="2000" dirty="0"/>
              <a:t>is the </a:t>
            </a:r>
            <a:r>
              <a:rPr lang="en-US" altLang="en-US" sz="2000" dirty="0">
                <a:solidFill>
                  <a:srgbClr val="FF0000"/>
                </a:solidFill>
              </a:rPr>
              <a:t>skip </a:t>
            </a:r>
          </a:p>
          <a:p>
            <a:pPr fontAlgn="auto"/>
            <a:r>
              <a:rPr lang="en-US" altLang="en-US" sz="2000" dirty="0">
                <a:solidFill>
                  <a:srgbClr val="FF0000"/>
                </a:solidFill>
              </a:rPr>
              <a:t>instruction.</a:t>
            </a:r>
            <a:r>
              <a:rPr lang="en-US" altLang="en-US" sz="2000" dirty="0"/>
              <a:t> The skip instruction includes an </a:t>
            </a:r>
            <a:r>
              <a:rPr lang="en-US" altLang="en-US" sz="2000" dirty="0">
                <a:solidFill>
                  <a:srgbClr val="FF0000"/>
                </a:solidFill>
              </a:rPr>
              <a:t>implied address</a:t>
            </a:r>
            <a:r>
              <a:rPr lang="en-US" altLang="en-US" sz="2000" dirty="0"/>
              <a:t>. </a:t>
            </a:r>
            <a:endParaRPr lang="tr-TR" altLang="en-US" sz="2000" dirty="0"/>
          </a:p>
          <a:p>
            <a:pPr fontAlgn="auto"/>
            <a:r>
              <a:rPr lang="en-US" altLang="en-US" sz="2000" dirty="0"/>
              <a:t>A typical </a:t>
            </a:r>
            <a:r>
              <a:rPr lang="en-US" altLang="en-US" sz="2000" dirty="0" smtClean="0"/>
              <a:t>example </a:t>
            </a:r>
            <a:r>
              <a:rPr lang="en-US" altLang="en-US" sz="2000" dirty="0"/>
              <a:t>is the increment-and-skip-if-zero (ISZ) instruction.</a:t>
            </a:r>
            <a:endParaRPr lang="tr-TR" altLang="en-US" sz="2000" dirty="0" smtClean="0"/>
          </a:p>
          <a:p>
            <a:pPr fontAlgn="auto"/>
            <a:endParaRPr lang="tr-TR" altLang="en-US" b="1" dirty="0">
              <a:solidFill>
                <a:srgbClr val="FF0000"/>
              </a:solidFill>
            </a:endParaRPr>
          </a:p>
          <a:p>
            <a:pPr fontAlgn="auto"/>
            <a:endParaRPr lang="en-US" altLang="en-US" b="1" dirty="0" smtClean="0">
              <a:solidFill>
                <a:srgbClr val="FF0000"/>
              </a:solidFill>
            </a:endParaRPr>
          </a:p>
          <a:p>
            <a:pPr lvl="1" fontAlgn="auto">
              <a:spcAft>
                <a:spcPts val="0"/>
              </a:spcAft>
            </a:pPr>
            <a:endParaRPr lang="en-US" altLang="en-US" dirty="0" smtClean="0"/>
          </a:p>
        </p:txBody>
      </p:sp>
      <p:pic>
        <p:nvPicPr>
          <p:cNvPr id="4" name="Picture 3"/>
          <p:cNvPicPr>
            <a:picLocks noChangeAspect="1"/>
          </p:cNvPicPr>
          <p:nvPr/>
        </p:nvPicPr>
        <p:blipFill>
          <a:blip r:embed="rId2"/>
          <a:stretch>
            <a:fillRect/>
          </a:stretch>
        </p:blipFill>
        <p:spPr>
          <a:xfrm>
            <a:off x="2987824" y="2852936"/>
            <a:ext cx="2808312" cy="2673152"/>
          </a:xfrm>
          <a:prstGeom prst="rect">
            <a:avLst/>
          </a:prstGeom>
        </p:spPr>
      </p:pic>
      <p:sp>
        <p:nvSpPr>
          <p:cNvPr id="5" name="Rectangle 2"/>
          <p:cNvSpPr txBox="1">
            <a:spLocks noChangeArrowheads="1"/>
          </p:cNvSpPr>
          <p:nvPr/>
        </p:nvSpPr>
        <p:spPr>
          <a:xfrm>
            <a:off x="651352" y="184200"/>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tr-TR" dirty="0" smtClean="0"/>
              <a:t>Skip </a:t>
            </a:r>
            <a:r>
              <a:rPr lang="en-GB" dirty="0" smtClean="0"/>
              <a:t>Instruction</a:t>
            </a:r>
            <a:endParaRPr lang="en-GB" dirty="0"/>
          </a:p>
        </p:txBody>
      </p:sp>
    </p:spTree>
    <p:extLst>
      <p:ext uri="{BB962C8B-B14F-4D97-AF65-F5344CB8AC3E}">
        <p14:creationId xmlns:p14="http://schemas.microsoft.com/office/powerpoint/2010/main" val="17321789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55</a:t>
            </a:fld>
            <a:endParaRPr kumimoji="0" lang="en-US"/>
          </a:p>
        </p:txBody>
      </p:sp>
      <p:sp>
        <p:nvSpPr>
          <p:cNvPr id="3" name="Rectangle 2"/>
          <p:cNvSpPr txBox="1">
            <a:spLocks noChangeArrowheads="1"/>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en-GB" smtClean="0"/>
              <a:t>Procedure Calls</a:t>
            </a:r>
            <a:endParaRPr lang="en-GB" dirty="0"/>
          </a:p>
        </p:txBody>
      </p:sp>
      <p:sp>
        <p:nvSpPr>
          <p:cNvPr id="4" name="Rectangle 3"/>
          <p:cNvSpPr/>
          <p:nvPr/>
        </p:nvSpPr>
        <p:spPr>
          <a:xfrm>
            <a:off x="457200" y="980728"/>
            <a:ext cx="7859216" cy="830997"/>
          </a:xfrm>
          <a:prstGeom prst="rect">
            <a:avLst/>
          </a:prstGeom>
        </p:spPr>
        <p:txBody>
          <a:bodyPr wrap="square">
            <a:spAutoFit/>
          </a:bodyPr>
          <a:lstStyle/>
          <a:p>
            <a:pPr algn="just"/>
            <a:r>
              <a:rPr lang="en-US" dirty="0"/>
              <a:t>A procedure is a </a:t>
            </a:r>
            <a:r>
              <a:rPr lang="en-US" dirty="0" smtClean="0"/>
              <a:t>self</a:t>
            </a:r>
            <a:r>
              <a:rPr lang="tr-TR" dirty="0" smtClean="0"/>
              <a:t> </a:t>
            </a:r>
            <a:r>
              <a:rPr lang="en-US" dirty="0" smtClean="0"/>
              <a:t>contained </a:t>
            </a:r>
            <a:r>
              <a:rPr lang="en-US" dirty="0"/>
              <a:t>computer program that is incorporated into a larger </a:t>
            </a:r>
            <a:r>
              <a:rPr lang="en-US" dirty="0" smtClean="0"/>
              <a:t>program</a:t>
            </a:r>
            <a:r>
              <a:rPr lang="tr-TR" dirty="0" smtClean="0"/>
              <a:t>.</a:t>
            </a:r>
            <a:endParaRPr lang="en-US" dirty="0"/>
          </a:p>
        </p:txBody>
      </p:sp>
      <p:sp>
        <p:nvSpPr>
          <p:cNvPr id="5" name="Rectangle 4"/>
          <p:cNvSpPr/>
          <p:nvPr/>
        </p:nvSpPr>
        <p:spPr>
          <a:xfrm>
            <a:off x="489139" y="1811725"/>
            <a:ext cx="8190072" cy="830997"/>
          </a:xfrm>
          <a:prstGeom prst="rect">
            <a:avLst/>
          </a:prstGeom>
        </p:spPr>
        <p:txBody>
          <a:bodyPr wrap="square">
            <a:spAutoFit/>
          </a:bodyPr>
          <a:lstStyle/>
          <a:p>
            <a:pPr algn="just"/>
            <a:r>
              <a:rPr lang="en-US" dirty="0"/>
              <a:t>At any </a:t>
            </a:r>
            <a:r>
              <a:rPr lang="en-US" dirty="0" smtClean="0"/>
              <a:t>point </a:t>
            </a:r>
            <a:r>
              <a:rPr lang="en-US" dirty="0"/>
              <a:t>in the program the procedure may be </a:t>
            </a:r>
            <a:r>
              <a:rPr lang="en-US" b="1" dirty="0">
                <a:solidFill>
                  <a:srgbClr val="FF0000"/>
                </a:solidFill>
              </a:rPr>
              <a:t>invoked</a:t>
            </a:r>
            <a:r>
              <a:rPr lang="en-US" dirty="0"/>
              <a:t>, or </a:t>
            </a:r>
            <a:r>
              <a:rPr lang="en-US" dirty="0">
                <a:solidFill>
                  <a:srgbClr val="FF0000"/>
                </a:solidFill>
              </a:rPr>
              <a:t>called</a:t>
            </a:r>
          </a:p>
        </p:txBody>
      </p:sp>
      <p:sp>
        <p:nvSpPr>
          <p:cNvPr id="6" name="Rectangle 5"/>
          <p:cNvSpPr/>
          <p:nvPr/>
        </p:nvSpPr>
        <p:spPr>
          <a:xfrm>
            <a:off x="448141" y="2666295"/>
            <a:ext cx="7704856" cy="830997"/>
          </a:xfrm>
          <a:prstGeom prst="rect">
            <a:avLst/>
          </a:prstGeom>
        </p:spPr>
        <p:txBody>
          <a:bodyPr wrap="square">
            <a:spAutoFit/>
          </a:bodyPr>
          <a:lstStyle/>
          <a:p>
            <a:pPr algn="just"/>
            <a:r>
              <a:rPr lang="tr-TR" dirty="0" smtClean="0"/>
              <a:t>T</a:t>
            </a:r>
            <a:r>
              <a:rPr lang="en-US" dirty="0" smtClean="0"/>
              <a:t>wo </a:t>
            </a:r>
            <a:r>
              <a:rPr lang="en-US" dirty="0"/>
              <a:t>principal reasons for the use of procedures are </a:t>
            </a:r>
            <a:r>
              <a:rPr lang="en-US" i="1" dirty="0">
                <a:solidFill>
                  <a:srgbClr val="FF0000"/>
                </a:solidFill>
              </a:rPr>
              <a:t>economy </a:t>
            </a:r>
            <a:r>
              <a:rPr lang="en-US" dirty="0"/>
              <a:t>and </a:t>
            </a:r>
            <a:r>
              <a:rPr lang="en-US" dirty="0" smtClean="0">
                <a:solidFill>
                  <a:srgbClr val="FF0000"/>
                </a:solidFill>
              </a:rPr>
              <a:t>modularity</a:t>
            </a:r>
            <a:r>
              <a:rPr lang="en-US" dirty="0"/>
              <a:t>.</a:t>
            </a:r>
          </a:p>
        </p:txBody>
      </p:sp>
      <p:sp>
        <p:nvSpPr>
          <p:cNvPr id="7" name="Rectangle 6"/>
          <p:cNvSpPr/>
          <p:nvPr/>
        </p:nvSpPr>
        <p:spPr>
          <a:xfrm>
            <a:off x="366535" y="3660527"/>
            <a:ext cx="8435280" cy="1938992"/>
          </a:xfrm>
          <a:prstGeom prst="rect">
            <a:avLst/>
          </a:prstGeom>
        </p:spPr>
        <p:txBody>
          <a:bodyPr wrap="square">
            <a:spAutoFit/>
          </a:bodyPr>
          <a:lstStyle/>
          <a:p>
            <a:pPr algn="just"/>
            <a:r>
              <a:rPr lang="en-US" dirty="0"/>
              <a:t>The procedure mechanism involves </a:t>
            </a:r>
            <a:r>
              <a:rPr lang="en-US" dirty="0">
                <a:solidFill>
                  <a:srgbClr val="FF0000"/>
                </a:solidFill>
              </a:rPr>
              <a:t>two basic instructions</a:t>
            </a:r>
            <a:r>
              <a:rPr lang="en-US" dirty="0"/>
              <a:t>: </a:t>
            </a:r>
            <a:r>
              <a:rPr lang="en-US" b="1" i="1" dirty="0">
                <a:solidFill>
                  <a:srgbClr val="00B0F0"/>
                </a:solidFill>
              </a:rPr>
              <a:t>a call instruction</a:t>
            </a:r>
            <a:r>
              <a:rPr lang="en-US" dirty="0"/>
              <a:t> </a:t>
            </a:r>
            <a:r>
              <a:rPr lang="en-US" dirty="0" smtClean="0"/>
              <a:t>that </a:t>
            </a:r>
            <a:r>
              <a:rPr lang="en-US" dirty="0"/>
              <a:t>branches from the present location to the procedure, and </a:t>
            </a:r>
            <a:r>
              <a:rPr lang="en-US" b="1" i="1" dirty="0">
                <a:solidFill>
                  <a:srgbClr val="00B0F0"/>
                </a:solidFill>
              </a:rPr>
              <a:t>a return instruction </a:t>
            </a:r>
            <a:r>
              <a:rPr lang="tr-TR" b="1" i="1" dirty="0" smtClean="0">
                <a:solidFill>
                  <a:srgbClr val="00B0F0"/>
                </a:solidFill>
              </a:rPr>
              <a:t> </a:t>
            </a:r>
            <a:r>
              <a:rPr lang="en-US" dirty="0" smtClean="0"/>
              <a:t>that </a:t>
            </a:r>
            <a:r>
              <a:rPr lang="en-US" dirty="0"/>
              <a:t>returns from the procedure to the place from which it was called. Both of these </a:t>
            </a:r>
            <a:r>
              <a:rPr lang="en-US" dirty="0" smtClean="0"/>
              <a:t>are </a:t>
            </a:r>
            <a:r>
              <a:rPr lang="en-US" dirty="0"/>
              <a:t>forms of branching instructions.</a:t>
            </a:r>
          </a:p>
        </p:txBody>
      </p:sp>
    </p:spTree>
    <p:extLst>
      <p:ext uri="{BB962C8B-B14F-4D97-AF65-F5344CB8AC3E}">
        <p14:creationId xmlns:p14="http://schemas.microsoft.com/office/powerpoint/2010/main" val="4620859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0" name="Picture 4"/>
          <p:cNvPicPr>
            <a:picLocks noChangeAspect="1" noChangeArrowheads="1"/>
          </p:cNvPicPr>
          <p:nvPr/>
        </p:nvPicPr>
        <p:blipFill>
          <a:blip r:embed="rId2">
            <a:extLst>
              <a:ext uri="{28A0092B-C50C-407E-A947-70E740481C1C}">
                <a14:useLocalDpi xmlns:a14="http://schemas.microsoft.com/office/drawing/2010/main" val="0"/>
              </a:ext>
            </a:extLst>
          </a:blip>
          <a:srcRect l="5009" t="14178" r="9227" b="25034"/>
          <a:stretch>
            <a:fillRect/>
          </a:stretch>
        </p:blipFill>
        <p:spPr bwMode="auto">
          <a:xfrm>
            <a:off x="1187624" y="210461"/>
            <a:ext cx="6768752" cy="621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56</a:t>
            </a:fld>
            <a:endParaRPr kumimoji="0" lang="en-US"/>
          </a:p>
        </p:txBody>
      </p:sp>
    </p:spTree>
    <p:extLst>
      <p:ext uri="{BB962C8B-B14F-4D97-AF65-F5344CB8AC3E}">
        <p14:creationId xmlns:p14="http://schemas.microsoft.com/office/powerpoint/2010/main" val="14799429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5" name="Picture 5"/>
          <p:cNvPicPr>
            <a:picLocks noChangeAspect="1" noChangeArrowheads="1"/>
          </p:cNvPicPr>
          <p:nvPr/>
        </p:nvPicPr>
        <p:blipFill>
          <a:blip r:embed="rId2">
            <a:extLst>
              <a:ext uri="{28A0092B-C50C-407E-A947-70E740481C1C}">
                <a14:useLocalDpi xmlns:a14="http://schemas.microsoft.com/office/drawing/2010/main" val="0"/>
              </a:ext>
            </a:extLst>
          </a:blip>
          <a:srcRect l="5428" t="13152" r="7735" b="57820"/>
          <a:stretch>
            <a:fillRect/>
          </a:stretch>
        </p:blipFill>
        <p:spPr bwMode="auto">
          <a:xfrm>
            <a:off x="152400" y="2276872"/>
            <a:ext cx="8991600" cy="231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57</a:t>
            </a:fld>
            <a:endParaRPr kumimoji="0" lang="en-US"/>
          </a:p>
        </p:txBody>
      </p:sp>
      <p:sp>
        <p:nvSpPr>
          <p:cNvPr id="5" name="Rectangle 5"/>
          <p:cNvSpPr>
            <a:spLocks noGrp="1" noChangeArrowheads="1"/>
          </p:cNvSpPr>
          <p:nvPr>
            <p:ph idx="1"/>
          </p:nvPr>
        </p:nvSpPr>
        <p:spPr>
          <a:xfrm>
            <a:off x="251520" y="548680"/>
            <a:ext cx="8229600" cy="45259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dirty="0" smtClean="0">
                <a:solidFill>
                  <a:srgbClr val="FF0000"/>
                </a:solidFill>
              </a:rPr>
              <a:t>Use of stack</a:t>
            </a:r>
            <a:endParaRPr lang="tr-TR" dirty="0" smtClean="0">
              <a:solidFill>
                <a:srgbClr val="FF0000"/>
              </a:solidFill>
            </a:endParaRPr>
          </a:p>
          <a:p>
            <a:r>
              <a:rPr lang="tr-TR" sz="2000" dirty="0" smtClean="0"/>
              <a:t>When the processor executes a </a:t>
            </a:r>
            <a:r>
              <a:rPr lang="tr-TR" sz="2000" dirty="0" smtClean="0">
                <a:solidFill>
                  <a:srgbClr val="FF0000"/>
                </a:solidFill>
              </a:rPr>
              <a:t>call,</a:t>
            </a:r>
            <a:r>
              <a:rPr lang="tr-TR" sz="2000" dirty="0" smtClean="0"/>
              <a:t> it places the </a:t>
            </a:r>
            <a:r>
              <a:rPr lang="tr-TR" sz="2000" dirty="0" smtClean="0">
                <a:solidFill>
                  <a:srgbClr val="FF0000"/>
                </a:solidFill>
              </a:rPr>
              <a:t>return address on the stack.</a:t>
            </a:r>
            <a:r>
              <a:rPr lang="tr-TR" sz="2000" dirty="0" smtClean="0"/>
              <a:t> When it executes the return, it uses the address on the stack.</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Grp="1" noChangeArrowheads="1"/>
          </p:cNvSpPr>
          <p:nvPr>
            <p:ph idx="1"/>
          </p:nvPr>
        </p:nvSpPr>
        <p:spPr>
          <a:xfrm>
            <a:off x="276106" y="1368944"/>
            <a:ext cx="8229600" cy="45259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sz="2000" dirty="0" smtClean="0"/>
              <a:t>Figure shows </a:t>
            </a:r>
            <a:r>
              <a:rPr lang="en-US" sz="2000" dirty="0"/>
              <a:t>the </a:t>
            </a:r>
            <a:r>
              <a:rPr lang="en-US" sz="2000" dirty="0">
                <a:solidFill>
                  <a:srgbClr val="FF0000"/>
                </a:solidFill>
              </a:rPr>
              <a:t>steps involved in </a:t>
            </a:r>
            <a:r>
              <a:rPr lang="en-US" sz="2000" dirty="0" smtClean="0">
                <a:solidFill>
                  <a:srgbClr val="FF0000"/>
                </a:solidFill>
              </a:rPr>
              <a:t>instruction </a:t>
            </a:r>
            <a:r>
              <a:rPr lang="en-US" sz="2000" dirty="0" smtClean="0"/>
              <a:t>execution and </a:t>
            </a:r>
            <a:r>
              <a:rPr lang="en-US" sz="2000" dirty="0"/>
              <a:t>defines the elements of a machine instruction</a:t>
            </a:r>
            <a:r>
              <a:rPr lang="en-US" sz="2000" dirty="0" smtClean="0"/>
              <a:t>.</a:t>
            </a:r>
            <a:endParaRPr lang="en-US" sz="2000" dirty="0"/>
          </a:p>
        </p:txBody>
      </p:sp>
      <p:sp>
        <p:nvSpPr>
          <p:cNvPr id="8196" name="Rectangle 4"/>
          <p:cNvSpPr>
            <a:spLocks noGrp="1" noChangeArrowheads="1"/>
          </p:cNvSpPr>
          <p:nvPr>
            <p:ph type="title"/>
          </p:nvPr>
        </p:nvSpPr>
        <p:spPr>
          <a:xfrm>
            <a:off x="457200" y="274638"/>
            <a:ext cx="7867412" cy="806037"/>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ormAutofit/>
          </a:bodyPr>
          <a:lstStyle/>
          <a:p>
            <a:r>
              <a:rPr lang="en-US" sz="2800" dirty="0">
                <a:solidFill>
                  <a:srgbClr val="00B050"/>
                </a:solidFill>
              </a:rPr>
              <a:t>Elements of </a:t>
            </a:r>
            <a:r>
              <a:rPr lang="en-US" sz="2800" dirty="0" smtClean="0">
                <a:solidFill>
                  <a:srgbClr val="00B050"/>
                </a:solidFill>
              </a:rPr>
              <a:t>a Machine </a:t>
            </a:r>
            <a:r>
              <a:rPr lang="en-US" sz="2800" dirty="0">
                <a:solidFill>
                  <a:srgbClr val="00B050"/>
                </a:solidFill>
              </a:rPr>
              <a:t>Instruction</a:t>
            </a:r>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b="28612"/>
          <a:stretch>
            <a:fillRect/>
          </a:stretch>
        </p:blipFill>
        <p:spPr bwMode="auto">
          <a:xfrm>
            <a:off x="971600" y="2204864"/>
            <a:ext cx="7353012" cy="3708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5"/>
          <p:cNvSpPr txBox="1">
            <a:spLocks noChangeArrowheads="1"/>
          </p:cNvSpPr>
          <p:nvPr/>
        </p:nvSpPr>
        <p:spPr>
          <a:xfrm>
            <a:off x="2893068" y="6065843"/>
            <a:ext cx="3839172" cy="459501"/>
          </a:xfrm>
          <a:prstGeom prst="rect">
            <a:avLst/>
          </a:prstGeo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0488" tIns="44450" rIns="90488" bIns="44450">
            <a:normAutofit fontScale="850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US" sz="2000" b="1" dirty="0" smtClean="0"/>
              <a:t>Instruction Cycle State Diagram</a:t>
            </a:r>
            <a:endParaRPr lang="en-US" sz="2000" b="1"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6</a:t>
            </a:fld>
            <a:endParaRPr kumimoji="0" 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7</a:t>
            </a:fld>
            <a:endParaRPr kumimoji="0" lang="en-US"/>
          </a:p>
        </p:txBody>
      </p:sp>
      <p:sp>
        <p:nvSpPr>
          <p:cNvPr id="3" name="Rectangle 2"/>
          <p:cNvSpPr/>
          <p:nvPr/>
        </p:nvSpPr>
        <p:spPr>
          <a:xfrm>
            <a:off x="444080" y="332656"/>
            <a:ext cx="8568952" cy="5755422"/>
          </a:xfrm>
          <a:prstGeom prst="rect">
            <a:avLst/>
          </a:prstGeom>
        </p:spPr>
        <p:txBody>
          <a:bodyPr wrap="square">
            <a:spAutoFit/>
          </a:bodyPr>
          <a:lstStyle/>
          <a:p>
            <a:r>
              <a:rPr lang="en-US" dirty="0">
                <a:solidFill>
                  <a:srgbClr val="FF0000"/>
                </a:solidFill>
              </a:rPr>
              <a:t>Instruction Address Calculation </a:t>
            </a:r>
            <a:r>
              <a:rPr lang="en-US" dirty="0"/>
              <a:t>− </a:t>
            </a:r>
            <a:r>
              <a:rPr lang="en-US" sz="2200" dirty="0"/>
              <a:t>The address of the </a:t>
            </a:r>
            <a:r>
              <a:rPr lang="en-US" sz="2200" dirty="0">
                <a:solidFill>
                  <a:srgbClr val="00B050"/>
                </a:solidFill>
              </a:rPr>
              <a:t>next instruction is computed.</a:t>
            </a:r>
            <a:r>
              <a:rPr lang="en-US" sz="2200" dirty="0"/>
              <a:t> A permanent number is inserted </a:t>
            </a:r>
            <a:r>
              <a:rPr lang="en-US" sz="2200" dirty="0">
                <a:solidFill>
                  <a:srgbClr val="00B050"/>
                </a:solidFill>
              </a:rPr>
              <a:t>to the address of the earlier instruction.</a:t>
            </a:r>
          </a:p>
          <a:p>
            <a:r>
              <a:rPr lang="en-US" dirty="0">
                <a:solidFill>
                  <a:srgbClr val="FF0000"/>
                </a:solidFill>
              </a:rPr>
              <a:t>Instruction Fetch </a:t>
            </a:r>
            <a:r>
              <a:rPr lang="en-US" dirty="0"/>
              <a:t>− </a:t>
            </a:r>
            <a:r>
              <a:rPr lang="en-US" sz="2200" dirty="0"/>
              <a:t>The instruction is </a:t>
            </a:r>
            <a:r>
              <a:rPr lang="en-US" sz="2200" dirty="0">
                <a:solidFill>
                  <a:srgbClr val="00B050"/>
                </a:solidFill>
              </a:rPr>
              <a:t>read from its specific memory location to the processor.</a:t>
            </a:r>
          </a:p>
          <a:p>
            <a:r>
              <a:rPr lang="en-US" dirty="0">
                <a:solidFill>
                  <a:srgbClr val="FF0000"/>
                </a:solidFill>
              </a:rPr>
              <a:t>Instruction Operation Decoding </a:t>
            </a:r>
            <a:r>
              <a:rPr lang="en-US" dirty="0"/>
              <a:t>− </a:t>
            </a:r>
            <a:r>
              <a:rPr lang="en-US" sz="2200" dirty="0"/>
              <a:t>The instruction is interpreted and the </a:t>
            </a:r>
            <a:r>
              <a:rPr lang="en-US" sz="2200" dirty="0">
                <a:solidFill>
                  <a:srgbClr val="00B050"/>
                </a:solidFill>
              </a:rPr>
              <a:t>type of operation to be implemented </a:t>
            </a:r>
            <a:r>
              <a:rPr lang="en-US" sz="2200" dirty="0"/>
              <a:t>and the </a:t>
            </a:r>
            <a:r>
              <a:rPr lang="en-US" sz="2200" dirty="0">
                <a:solidFill>
                  <a:srgbClr val="00B050"/>
                </a:solidFill>
              </a:rPr>
              <a:t>operand(s) to be used are decided.</a:t>
            </a:r>
          </a:p>
          <a:p>
            <a:pPr algn="just"/>
            <a:r>
              <a:rPr lang="en-US" dirty="0">
                <a:solidFill>
                  <a:srgbClr val="FF0000"/>
                </a:solidFill>
              </a:rPr>
              <a:t>Operand Address Calculation </a:t>
            </a:r>
            <a:r>
              <a:rPr lang="en-US" dirty="0"/>
              <a:t>− </a:t>
            </a:r>
            <a:r>
              <a:rPr lang="en-US" sz="2200" dirty="0"/>
              <a:t>The </a:t>
            </a:r>
            <a:r>
              <a:rPr lang="en-US" sz="2200" dirty="0">
                <a:solidFill>
                  <a:srgbClr val="00B050"/>
                </a:solidFill>
              </a:rPr>
              <a:t>address of the operand is evaluated if it has a reference to an operand in memory </a:t>
            </a:r>
            <a:r>
              <a:rPr lang="en-US" sz="2200" dirty="0"/>
              <a:t>or </a:t>
            </a:r>
            <a:r>
              <a:rPr lang="en-US" sz="2200" dirty="0">
                <a:solidFill>
                  <a:srgbClr val="00B050"/>
                </a:solidFill>
              </a:rPr>
              <a:t>is applicable through the Input/Output.</a:t>
            </a:r>
          </a:p>
          <a:p>
            <a:r>
              <a:rPr lang="en-US" dirty="0">
                <a:solidFill>
                  <a:srgbClr val="FF0000"/>
                </a:solidFill>
              </a:rPr>
              <a:t>Operand Fetch </a:t>
            </a:r>
            <a:r>
              <a:rPr lang="en-US" dirty="0"/>
              <a:t>− </a:t>
            </a:r>
            <a:r>
              <a:rPr lang="tr-TR" dirty="0" smtClean="0"/>
              <a:t>    </a:t>
            </a:r>
            <a:r>
              <a:rPr lang="en-US" sz="2200" dirty="0" smtClean="0"/>
              <a:t>The </a:t>
            </a:r>
            <a:r>
              <a:rPr lang="en-US" sz="2200" dirty="0"/>
              <a:t>operand </a:t>
            </a:r>
            <a:r>
              <a:rPr lang="en-US" sz="2200" dirty="0">
                <a:solidFill>
                  <a:srgbClr val="00B050"/>
                </a:solidFill>
              </a:rPr>
              <a:t>is read from the memory or the I/O</a:t>
            </a:r>
            <a:r>
              <a:rPr lang="en-US" dirty="0"/>
              <a:t>.</a:t>
            </a:r>
          </a:p>
          <a:p>
            <a:pPr algn="just"/>
            <a:r>
              <a:rPr lang="en-US" dirty="0">
                <a:solidFill>
                  <a:srgbClr val="FF0000"/>
                </a:solidFill>
              </a:rPr>
              <a:t>Data Operation </a:t>
            </a:r>
            <a:r>
              <a:rPr lang="en-US" dirty="0"/>
              <a:t>− </a:t>
            </a:r>
            <a:r>
              <a:rPr lang="tr-TR" dirty="0" smtClean="0"/>
              <a:t>  </a:t>
            </a:r>
            <a:r>
              <a:rPr lang="en-US" sz="2200" dirty="0" smtClean="0"/>
              <a:t>The </a:t>
            </a:r>
            <a:r>
              <a:rPr lang="en-US" sz="2200" dirty="0">
                <a:solidFill>
                  <a:srgbClr val="00B050"/>
                </a:solidFill>
              </a:rPr>
              <a:t>actual operation </a:t>
            </a:r>
            <a:r>
              <a:rPr lang="en-US" sz="2200" dirty="0"/>
              <a:t>that the instruction contains is </a:t>
            </a:r>
            <a:r>
              <a:rPr lang="en-US" sz="2200" b="1" dirty="0">
                <a:solidFill>
                  <a:srgbClr val="00B050"/>
                </a:solidFill>
              </a:rPr>
              <a:t>executed.</a:t>
            </a:r>
          </a:p>
          <a:p>
            <a:pPr algn="just"/>
            <a:r>
              <a:rPr lang="en-US" dirty="0">
                <a:solidFill>
                  <a:srgbClr val="FF0000"/>
                </a:solidFill>
              </a:rPr>
              <a:t>Store Operands </a:t>
            </a:r>
            <a:r>
              <a:rPr lang="en-US" dirty="0"/>
              <a:t>− </a:t>
            </a:r>
            <a:r>
              <a:rPr lang="en-US" sz="2200" dirty="0"/>
              <a:t>It can </a:t>
            </a:r>
            <a:r>
              <a:rPr lang="en-US" sz="2200" b="1" dirty="0">
                <a:solidFill>
                  <a:srgbClr val="00B050"/>
                </a:solidFill>
              </a:rPr>
              <a:t>store the result</a:t>
            </a:r>
            <a:r>
              <a:rPr lang="en-US" sz="2200" dirty="0"/>
              <a:t> acquired in the memory or transfer it to the I/O.</a:t>
            </a:r>
          </a:p>
        </p:txBody>
      </p:sp>
    </p:spTree>
    <p:extLst>
      <p:ext uri="{BB962C8B-B14F-4D97-AF65-F5344CB8AC3E}">
        <p14:creationId xmlns:p14="http://schemas.microsoft.com/office/powerpoint/2010/main" val="2179268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t>Within the computer, each instruction is represented by a sequence of bits. </a:t>
            </a:r>
            <a:endParaRPr lang="en-US" dirty="0" smtClean="0"/>
          </a:p>
          <a:p>
            <a:r>
              <a:rPr lang="en-US" dirty="0" smtClean="0"/>
              <a:t>The </a:t>
            </a:r>
            <a:r>
              <a:rPr lang="en-US" dirty="0"/>
              <a:t>instruction is </a:t>
            </a:r>
            <a:r>
              <a:rPr lang="en-US" dirty="0">
                <a:solidFill>
                  <a:srgbClr val="FF0000"/>
                </a:solidFill>
              </a:rPr>
              <a:t>divided into fields</a:t>
            </a:r>
            <a:r>
              <a:rPr lang="en-US" dirty="0"/>
              <a:t>, corresponding to the constituent elements of the instruction. A </a:t>
            </a:r>
            <a:r>
              <a:rPr lang="en-US" dirty="0">
                <a:solidFill>
                  <a:srgbClr val="FF0000"/>
                </a:solidFill>
              </a:rPr>
              <a:t>simple example </a:t>
            </a:r>
            <a:r>
              <a:rPr lang="en-US" dirty="0"/>
              <a:t>of an instruction format is shown in </a:t>
            </a:r>
            <a:r>
              <a:rPr lang="en-US" dirty="0" smtClean="0"/>
              <a:t>the figure.</a:t>
            </a:r>
            <a:endParaRPr lang="en-US" dirty="0"/>
          </a:p>
        </p:txBody>
      </p:sp>
      <p:sp>
        <p:nvSpPr>
          <p:cNvPr id="1229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a:solidFill>
                  <a:srgbClr val="00B050"/>
                </a:solidFill>
              </a:rPr>
              <a:t>Instruction Representation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8</a:t>
            </a:fld>
            <a:endParaRPr kumimoji="0" lang="en-US"/>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l="13094" t="27504" r="13094" b="50000"/>
          <a:stretch>
            <a:fillRect/>
          </a:stretch>
        </p:blipFill>
        <p:spPr bwMode="auto">
          <a:xfrm>
            <a:off x="903407" y="4149080"/>
            <a:ext cx="7557025" cy="177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5"/>
          <p:cNvSpPr txBox="1">
            <a:spLocks noChangeArrowheads="1"/>
          </p:cNvSpPr>
          <p:nvPr/>
        </p:nvSpPr>
        <p:spPr>
          <a:xfrm>
            <a:off x="2893068" y="5877272"/>
            <a:ext cx="3839172" cy="459501"/>
          </a:xfrm>
          <a:prstGeom prst="rect">
            <a:avLst/>
          </a:prstGeo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0488" tIns="44450" rIns="90488" bIns="44450">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US" sz="2000" b="1" dirty="0" smtClean="0"/>
              <a:t>A simple instruction format</a:t>
            </a:r>
            <a:endParaRPr lang="en-US" sz="2000" b="1"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31800" y="62293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124200" y="6229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dirty="0" smtClean="0"/>
          </a:p>
          <a:p>
            <a:r>
              <a:rPr lang="en-US" dirty="0" smtClean="0"/>
              <a:t>In </a:t>
            </a:r>
            <a:r>
              <a:rPr lang="en-US" dirty="0"/>
              <a:t>machine code each instruction has a </a:t>
            </a:r>
            <a:r>
              <a:rPr lang="en-US" dirty="0">
                <a:solidFill>
                  <a:srgbClr val="FF0000"/>
                </a:solidFill>
              </a:rPr>
              <a:t>unique bit </a:t>
            </a:r>
            <a:r>
              <a:rPr lang="en-US" dirty="0" smtClean="0">
                <a:solidFill>
                  <a:srgbClr val="FF0000"/>
                </a:solidFill>
              </a:rPr>
              <a:t>pattern</a:t>
            </a:r>
            <a:r>
              <a:rPr lang="en-US" dirty="0" smtClean="0"/>
              <a:t>.</a:t>
            </a:r>
            <a:endParaRPr lang="en-US" dirty="0"/>
          </a:p>
          <a:p>
            <a:endParaRPr lang="en-US" dirty="0" smtClean="0"/>
          </a:p>
          <a:p>
            <a:r>
              <a:rPr lang="en-US" dirty="0" smtClean="0"/>
              <a:t>For </a:t>
            </a:r>
            <a:r>
              <a:rPr lang="en-US" dirty="0"/>
              <a:t>human consumption </a:t>
            </a:r>
            <a:r>
              <a:rPr lang="en-US" dirty="0" smtClean="0"/>
              <a:t>(programmers) </a:t>
            </a:r>
            <a:r>
              <a:rPr lang="en-US" dirty="0"/>
              <a:t>a </a:t>
            </a:r>
            <a:r>
              <a:rPr lang="en-US" b="1" dirty="0">
                <a:solidFill>
                  <a:srgbClr val="FF0000"/>
                </a:solidFill>
              </a:rPr>
              <a:t>symbolic representation</a:t>
            </a:r>
            <a:r>
              <a:rPr lang="en-US" dirty="0">
                <a:solidFill>
                  <a:srgbClr val="FF0000"/>
                </a:solidFill>
              </a:rPr>
              <a:t> </a:t>
            </a:r>
            <a:r>
              <a:rPr lang="en-US" dirty="0" smtClean="0"/>
              <a:t>of machine instructions is used.</a:t>
            </a:r>
            <a:endParaRPr lang="en-US" dirty="0"/>
          </a:p>
          <a:p>
            <a:endParaRPr lang="en-US" dirty="0" smtClean="0"/>
          </a:p>
        </p:txBody>
      </p:sp>
      <p:sp>
        <p:nvSpPr>
          <p:cNvPr id="1229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t>Instruction Representation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9</a:t>
            </a:fld>
            <a:endParaRPr kumimoji="0" lang="en-US"/>
          </a:p>
        </p:txBody>
      </p:sp>
    </p:spTree>
    <p:extLst>
      <p:ext uri="{BB962C8B-B14F-4D97-AF65-F5344CB8AC3E}">
        <p14:creationId xmlns:p14="http://schemas.microsoft.com/office/powerpoint/2010/main" val="1428542295"/>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F2D2082-3739-47C9-82C2-E85FB03CC73F}"/>
</file>

<file path=customXml/itemProps2.xml><?xml version="1.0" encoding="utf-8"?>
<ds:datastoreItem xmlns:ds="http://schemas.openxmlformats.org/officeDocument/2006/customXml" ds:itemID="{C8394FB0-68C4-4C1B-B87A-F53D4EF727BF}"/>
</file>

<file path=customXml/itemProps3.xml><?xml version="1.0" encoding="utf-8"?>
<ds:datastoreItem xmlns:ds="http://schemas.openxmlformats.org/officeDocument/2006/customXml" ds:itemID="{5BBAA216-406F-434B-B1BE-D5FF11040FF7}"/>
</file>

<file path=docProps/app.xml><?xml version="1.0" encoding="utf-8"?>
<Properties xmlns="http://schemas.openxmlformats.org/officeDocument/2006/extended-properties" xmlns:vt="http://schemas.openxmlformats.org/officeDocument/2006/docPropsVTypes">
  <Template>Concourse</Template>
  <TotalTime>2159</TotalTime>
  <Words>3223</Words>
  <Application>Microsoft Office PowerPoint</Application>
  <PresentationFormat>On-screen Show (4:3)</PresentationFormat>
  <Paragraphs>414</Paragraphs>
  <Slides>57</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Arial</vt:lpstr>
      <vt:lpstr>Lucida Sans Unicode</vt:lpstr>
      <vt:lpstr>Monotype Sorts</vt:lpstr>
      <vt:lpstr>Times New Roman</vt:lpstr>
      <vt:lpstr>Verdana</vt:lpstr>
      <vt:lpstr>Wingdings</vt:lpstr>
      <vt:lpstr>Wingdings 2</vt:lpstr>
      <vt:lpstr>Wingdings 3</vt:lpstr>
      <vt:lpstr>Concourse</vt:lpstr>
      <vt:lpstr>Architecture and Hardware (ITEC582 )</vt:lpstr>
      <vt:lpstr>PowerPoint Presentation</vt:lpstr>
      <vt:lpstr>PowerPoint Presentation</vt:lpstr>
      <vt:lpstr>PowerPoint Presentation</vt:lpstr>
      <vt:lpstr>PowerPoint Presentation</vt:lpstr>
      <vt:lpstr>Elements of a Machine Instruction</vt:lpstr>
      <vt:lpstr>PowerPoint Presentation</vt:lpstr>
      <vt:lpstr>Instruction Representation</vt:lpstr>
      <vt:lpstr>Instruction Representation</vt:lpstr>
      <vt:lpstr>Instruction Representation</vt:lpstr>
      <vt:lpstr>Instruction Representation</vt:lpstr>
      <vt:lpstr>Instruction Types</vt:lpstr>
      <vt:lpstr>How are operations expressed in high level language and machine language?</vt:lpstr>
      <vt:lpstr>List and briefly discuss the four categories of instruction types</vt:lpstr>
      <vt:lpstr>Instruction Types</vt:lpstr>
      <vt:lpstr>Number of Addresses</vt:lpstr>
      <vt:lpstr>PowerPoint Presentation</vt:lpstr>
      <vt:lpstr>PowerPoint Presentation</vt:lpstr>
      <vt:lpstr>Number of Addresses</vt:lpstr>
      <vt:lpstr>PowerPoint Presentation</vt:lpstr>
      <vt:lpstr>Number of Addresses</vt:lpstr>
      <vt:lpstr>PowerPoint Presentation</vt:lpstr>
      <vt:lpstr>Number of Addresses</vt:lpstr>
      <vt:lpstr>PowerPoint Presentation</vt:lpstr>
      <vt:lpstr>Number of Addresses</vt:lpstr>
      <vt:lpstr>Number of Addresses</vt:lpstr>
      <vt:lpstr>PowerPoint Presentation</vt:lpstr>
      <vt:lpstr>PowerPoint Presentation</vt:lpstr>
      <vt:lpstr>How Many Addresses?</vt:lpstr>
      <vt:lpstr>Instruction Set Design</vt:lpstr>
      <vt:lpstr>List and briefly explain five important instruction set design issues</vt:lpstr>
      <vt:lpstr>2. Types of Operands</vt:lpstr>
      <vt:lpstr>Intel x86 Data Types</vt:lpstr>
      <vt:lpstr>ARM Data Types</vt:lpstr>
      <vt:lpstr>Types of Operations</vt:lpstr>
      <vt:lpstr>Data Transfer</vt:lpstr>
      <vt:lpstr>PowerPoint Presentation</vt:lpstr>
      <vt:lpstr>PowerPoint Presentation</vt:lpstr>
      <vt:lpstr>PowerPoint Presentation</vt:lpstr>
      <vt:lpstr>PowerPoint Presentation</vt:lpstr>
      <vt:lpstr>PowerPoint Presentation</vt:lpstr>
      <vt:lpstr>Arithmetic</vt:lpstr>
      <vt:lpstr>Logical</vt:lpstr>
      <vt:lpstr>Logical and Arithmetical Operations</vt:lpstr>
      <vt:lpstr>PowerPoint Presentation</vt:lpstr>
      <vt:lpstr>Conversion</vt:lpstr>
      <vt:lpstr>PowerPoint Presentation</vt:lpstr>
      <vt:lpstr>Input/Output</vt:lpstr>
      <vt:lpstr>System Control</vt:lpstr>
      <vt:lpstr>Transfer of Control</vt:lpstr>
      <vt:lpstr>PowerPoint Presentation</vt:lpstr>
      <vt:lpstr>PowerPoint Presentation</vt:lpstr>
      <vt:lpstr>Branch Instruction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 Sets: Characteristics and Functions</dc:title>
  <dc:creator>Husnu Bayramoglu</dc:creator>
  <cp:lastModifiedBy>Alper DOGANALP</cp:lastModifiedBy>
  <cp:revision>154</cp:revision>
  <dcterms:created xsi:type="dcterms:W3CDTF">1998-10-08T12:50:13Z</dcterms:created>
  <dcterms:modified xsi:type="dcterms:W3CDTF">2022-03-09T20:13:35Z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