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8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82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25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3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53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6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4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89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2563-CB8B-4AA7-B52B-9DA58D09D050}" type="datetimeFigureOut">
              <a:rPr lang="tr-TR" smtClean="0"/>
              <a:t>02.08.2016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0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Diyot ve Çeşitleri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18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5" y="244699"/>
            <a:ext cx="116811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Artık</a:t>
            </a:r>
            <a:r>
              <a:rPr lang="en-US" sz="2000" dirty="0"/>
              <a:t> </a:t>
            </a:r>
            <a:r>
              <a:rPr lang="en-US" sz="2000" dirty="0" err="1"/>
              <a:t>denge</a:t>
            </a:r>
            <a:r>
              <a:rPr lang="en-US" sz="2000" dirty="0"/>
              <a:t> </a:t>
            </a:r>
            <a:r>
              <a:rPr lang="en-US" sz="2000" dirty="0" err="1"/>
              <a:t>durumunda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bağlantının</a:t>
            </a:r>
            <a:r>
              <a:rPr lang="en-US" sz="2000" dirty="0"/>
              <a:t> </a:t>
            </a:r>
            <a:r>
              <a:rPr lang="en-US" sz="2000" dirty="0" err="1"/>
              <a:t>uçlarından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akımının</a:t>
            </a:r>
            <a:r>
              <a:rPr lang="en-US" sz="2000" dirty="0"/>
              <a:t> (</a:t>
            </a:r>
            <a:r>
              <a:rPr lang="en-US" sz="2000" dirty="0" err="1"/>
              <a:t>elektronların</a:t>
            </a:r>
            <a:r>
              <a:rPr lang="en-US" sz="2000" dirty="0"/>
              <a:t>) </a:t>
            </a:r>
            <a:r>
              <a:rPr lang="en-US" sz="2000" dirty="0" err="1"/>
              <a:t>geçebilmesi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elektriksel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b="1" dirty="0" err="1"/>
              <a:t>engel</a:t>
            </a:r>
            <a:r>
              <a:rPr lang="en-US" sz="2000" b="1" dirty="0"/>
              <a:t> </a:t>
            </a:r>
            <a:r>
              <a:rPr lang="en-US" sz="2000" b="1" dirty="0" err="1"/>
              <a:t>voltajı</a:t>
            </a:r>
            <a:r>
              <a:rPr lang="en-US" sz="2000" dirty="0"/>
              <a:t>, V</a:t>
            </a:r>
            <a:r>
              <a:rPr lang="en-US" sz="2000" baseline="-25000" dirty="0"/>
              <a:t>D</a:t>
            </a:r>
            <a:r>
              <a:rPr lang="en-US" sz="2000" dirty="0"/>
              <a:t> , </a:t>
            </a:r>
            <a:r>
              <a:rPr lang="en-US" sz="2000" dirty="0" err="1"/>
              <a:t>oluşmuştur</a:t>
            </a:r>
            <a:r>
              <a:rPr lang="en-US" sz="2000" dirty="0"/>
              <a:t>. Bu </a:t>
            </a:r>
            <a:r>
              <a:rPr lang="en-US" sz="2000" dirty="0" err="1"/>
              <a:t>engel</a:t>
            </a:r>
            <a:r>
              <a:rPr lang="en-US" sz="2000" dirty="0"/>
              <a:t> </a:t>
            </a:r>
            <a:r>
              <a:rPr lang="en-US" sz="2000" dirty="0" err="1"/>
              <a:t>bağlantının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kalan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bölgedir</a:t>
            </a:r>
            <a:r>
              <a:rPr lang="en-US" sz="2000" dirty="0"/>
              <a:t>. </a:t>
            </a:r>
            <a:r>
              <a:rPr lang="en-US" sz="2000" dirty="0" err="1"/>
              <a:t>Aradaki</a:t>
            </a:r>
            <a:r>
              <a:rPr lang="en-US" sz="2000" dirty="0"/>
              <a:t> </a:t>
            </a:r>
            <a:r>
              <a:rPr lang="en-US" sz="2000" dirty="0" err="1"/>
              <a:t>bölgeyi</a:t>
            </a:r>
            <a:r>
              <a:rPr lang="en-US" sz="2000" dirty="0"/>
              <a:t> </a:t>
            </a:r>
            <a:r>
              <a:rPr lang="en-US" sz="2000" dirty="0" err="1"/>
              <a:t>elektronların</a:t>
            </a:r>
            <a:r>
              <a:rPr lang="en-US" sz="2000" dirty="0"/>
              <a:t> </a:t>
            </a:r>
            <a:r>
              <a:rPr lang="en-US" sz="2000" dirty="0" err="1"/>
              <a:t>aşabilmesi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silisyum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 0,7V </a:t>
            </a:r>
            <a:r>
              <a:rPr lang="en-US" sz="2000" dirty="0" err="1"/>
              <a:t>ve</a:t>
            </a:r>
            <a:r>
              <a:rPr lang="en-US" sz="2000" dirty="0"/>
              <a:t> germanium </a:t>
            </a:r>
            <a:r>
              <a:rPr lang="en-US" sz="2000" dirty="0" err="1"/>
              <a:t>için</a:t>
            </a:r>
            <a:r>
              <a:rPr lang="en-US" sz="2000" dirty="0"/>
              <a:t> 0.3V 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gerilime</a:t>
            </a:r>
            <a:r>
              <a:rPr lang="en-US" sz="2000" dirty="0"/>
              <a:t> </a:t>
            </a:r>
            <a:r>
              <a:rPr lang="en-US" sz="2000" dirty="0" err="1"/>
              <a:t>ihtiyaç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 Bu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değeri</a:t>
            </a:r>
            <a:r>
              <a:rPr lang="en-US" sz="2000" dirty="0"/>
              <a:t> </a:t>
            </a:r>
            <a:r>
              <a:rPr lang="en-US" sz="2000" dirty="0" err="1"/>
              <a:t>özellikle</a:t>
            </a:r>
            <a:r>
              <a:rPr lang="en-US" sz="2000" dirty="0"/>
              <a:t> </a:t>
            </a:r>
            <a:r>
              <a:rPr lang="en-US" sz="2000" dirty="0" err="1"/>
              <a:t>küçük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uygulamalarında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önemlidir</a:t>
            </a:r>
            <a:r>
              <a:rPr lang="en-US" sz="2000" dirty="0"/>
              <a:t>.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zamanda</a:t>
            </a:r>
            <a:r>
              <a:rPr lang="en-US" sz="2000" dirty="0"/>
              <a:t> </a:t>
            </a:r>
            <a:r>
              <a:rPr lang="en-US" sz="2000" dirty="0" err="1"/>
              <a:t>ortası</a:t>
            </a:r>
            <a:r>
              <a:rPr lang="en-US" sz="2000" dirty="0"/>
              <a:t> </a:t>
            </a:r>
            <a:r>
              <a:rPr lang="en-US" sz="2000" dirty="0" err="1"/>
              <a:t>yalıtkan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dış</a:t>
            </a:r>
            <a:r>
              <a:rPr lang="en-US" sz="2000" dirty="0"/>
              <a:t> </a:t>
            </a:r>
            <a:r>
              <a:rPr lang="en-US" sz="2000" dirty="0" err="1"/>
              <a:t>kenarı</a:t>
            </a:r>
            <a:r>
              <a:rPr lang="en-US" sz="2000" dirty="0"/>
              <a:t>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bağlantı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b="1" dirty="0" err="1"/>
              <a:t>kapasite</a:t>
            </a:r>
            <a:r>
              <a:rPr lang="en-US" sz="2000" dirty="0"/>
              <a:t>, C, </a:t>
            </a:r>
            <a:r>
              <a:rPr lang="en-US" sz="2000" dirty="0" err="1"/>
              <a:t>olarak</a:t>
            </a:r>
            <a:r>
              <a:rPr lang="en-US" sz="2000" dirty="0"/>
              <a:t> da </a:t>
            </a:r>
            <a:r>
              <a:rPr lang="en-US" sz="2000" dirty="0" err="1"/>
              <a:t>davranır</a:t>
            </a:r>
            <a:r>
              <a:rPr lang="en-US" sz="2000" dirty="0"/>
              <a:t>. </a:t>
            </a:r>
            <a:r>
              <a:rPr lang="en-US" sz="2000" dirty="0" err="1"/>
              <a:t>Şekil</a:t>
            </a:r>
            <a:r>
              <a:rPr lang="en-US" sz="2000" dirty="0"/>
              <a:t> 1.16 da </a:t>
            </a:r>
            <a:r>
              <a:rPr lang="en-US" sz="2000" dirty="0" err="1"/>
              <a:t>görüldüğü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kapasite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frekanslarda</a:t>
            </a:r>
            <a:r>
              <a:rPr lang="en-US" sz="2000" dirty="0"/>
              <a:t> </a:t>
            </a:r>
            <a:r>
              <a:rPr lang="en-US" sz="2000" dirty="0" err="1"/>
              <a:t>çalışan</a:t>
            </a:r>
            <a:r>
              <a:rPr lang="en-US" sz="2000" dirty="0"/>
              <a:t> </a:t>
            </a:r>
            <a:r>
              <a:rPr lang="en-US" sz="2000" dirty="0" err="1"/>
              <a:t>diyot</a:t>
            </a:r>
            <a:r>
              <a:rPr lang="en-US" sz="2000" dirty="0"/>
              <a:t>, </a:t>
            </a:r>
            <a:r>
              <a:rPr lang="en-US" sz="2000" dirty="0" err="1"/>
              <a:t>transistör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malzemeler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b="1" dirty="0" err="1"/>
              <a:t>istenmez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fakat</a:t>
            </a:r>
            <a:r>
              <a:rPr lang="en-US" sz="2000" dirty="0"/>
              <a:t> </a:t>
            </a:r>
            <a:r>
              <a:rPr lang="en-US" sz="2000" dirty="0" err="1"/>
              <a:t>varikap</a:t>
            </a:r>
            <a:r>
              <a:rPr lang="en-US" sz="2000" dirty="0"/>
              <a:t> </a:t>
            </a:r>
            <a:r>
              <a:rPr lang="en-US" sz="2000" dirty="0" err="1"/>
              <a:t>diyot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kapasitesi</a:t>
            </a:r>
            <a:r>
              <a:rPr lang="en-US" sz="2000" dirty="0"/>
              <a:t> </a:t>
            </a:r>
            <a:r>
              <a:rPr lang="en-US" sz="2000" dirty="0" err="1"/>
              <a:t>gerilimle</a:t>
            </a:r>
            <a:r>
              <a:rPr lang="en-US" sz="2000" dirty="0"/>
              <a:t> </a:t>
            </a:r>
            <a:r>
              <a:rPr lang="en-US" sz="2000" dirty="0" err="1"/>
              <a:t>değişen</a:t>
            </a:r>
            <a:r>
              <a:rPr lang="en-US" sz="2000" dirty="0"/>
              <a:t> </a:t>
            </a:r>
            <a:r>
              <a:rPr lang="en-US" sz="2000" dirty="0" err="1"/>
              <a:t>diyotlar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özellikle</a:t>
            </a:r>
            <a:r>
              <a:rPr lang="en-US" sz="2000" dirty="0"/>
              <a:t> </a:t>
            </a:r>
            <a:r>
              <a:rPr lang="en-US" sz="2000" b="1" dirty="0" err="1"/>
              <a:t>istenir</a:t>
            </a:r>
            <a:r>
              <a:rPr lang="en-US" sz="2000" dirty="0"/>
              <a:t>. Bu </a:t>
            </a:r>
            <a:r>
              <a:rPr lang="en-US" sz="2000" dirty="0" err="1"/>
              <a:t>özellikleri</a:t>
            </a:r>
            <a:r>
              <a:rPr lang="en-US" sz="2000" dirty="0"/>
              <a:t> </a:t>
            </a:r>
            <a:r>
              <a:rPr lang="en-US" sz="2000" dirty="0" err="1"/>
              <a:t>sağlamak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üreticilerinin</a:t>
            </a:r>
            <a:r>
              <a:rPr lang="en-US" sz="2000" dirty="0"/>
              <a:t> </a:t>
            </a:r>
            <a:r>
              <a:rPr lang="en-US" sz="2000" dirty="0" err="1"/>
              <a:t>özel</a:t>
            </a:r>
            <a:r>
              <a:rPr lang="en-US" sz="2000" dirty="0"/>
              <a:t> </a:t>
            </a:r>
            <a:r>
              <a:rPr lang="en-US" sz="2000" dirty="0" err="1"/>
              <a:t>teknikleri</a:t>
            </a:r>
            <a:r>
              <a:rPr lang="en-US" sz="2000" dirty="0"/>
              <a:t> </a:t>
            </a:r>
            <a:r>
              <a:rPr lang="en-US" sz="2000" dirty="0" err="1"/>
              <a:t>bulunmaktadır</a:t>
            </a:r>
            <a:r>
              <a:rPr lang="en-US" sz="2000" dirty="0"/>
              <a:t>. </a:t>
            </a:r>
            <a:endParaRPr lang="tr-TR" sz="2000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76" y="2960334"/>
            <a:ext cx="5908067" cy="3380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2321" y="5009882"/>
            <a:ext cx="40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Şekil</a:t>
            </a:r>
            <a:r>
              <a:rPr lang="en-US" dirty="0"/>
              <a:t> 1.16 </a:t>
            </a:r>
            <a:r>
              <a:rPr lang="en-US" b="1" dirty="0" err="1"/>
              <a:t>Nötr</a:t>
            </a:r>
            <a:r>
              <a:rPr lang="en-US" b="1" dirty="0"/>
              <a:t> </a:t>
            </a:r>
            <a:r>
              <a:rPr lang="en-US" b="1" dirty="0" err="1"/>
              <a:t>bölgede</a:t>
            </a:r>
            <a:r>
              <a:rPr lang="en-US" b="1" dirty="0"/>
              <a:t> </a:t>
            </a:r>
            <a:r>
              <a:rPr lang="en-US" b="1" dirty="0" err="1"/>
              <a:t>engel</a:t>
            </a:r>
            <a:r>
              <a:rPr lang="en-US" b="1" dirty="0"/>
              <a:t> </a:t>
            </a:r>
            <a:r>
              <a:rPr lang="en-US" b="1" dirty="0" err="1"/>
              <a:t>voltajı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kapasitenin</a:t>
            </a:r>
            <a:r>
              <a:rPr lang="en-US" b="1" dirty="0"/>
              <a:t> </a:t>
            </a:r>
            <a:r>
              <a:rPr lang="en-US" b="1" dirty="0" err="1"/>
              <a:t>oluşumu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38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154546"/>
            <a:ext cx="6362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PN </a:t>
            </a:r>
            <a:r>
              <a:rPr lang="en-US" sz="2400" b="1" dirty="0" err="1"/>
              <a:t>Bağlantısının</a:t>
            </a:r>
            <a:r>
              <a:rPr lang="en-US" sz="2400" b="1" dirty="0"/>
              <a:t> </a:t>
            </a:r>
            <a:r>
              <a:rPr lang="en-US" sz="2400" b="1" dirty="0" err="1"/>
              <a:t>İletkenliği</a:t>
            </a:r>
            <a:r>
              <a:rPr lang="en-US" sz="2400" b="1" dirty="0"/>
              <a:t>;</a:t>
            </a:r>
            <a:r>
              <a:rPr lang="en-US" sz="2400" dirty="0"/>
              <a:t> </a:t>
            </a:r>
            <a:r>
              <a:rPr lang="en-US" sz="2400" b="1" dirty="0" err="1"/>
              <a:t>Doğru</a:t>
            </a:r>
            <a:r>
              <a:rPr lang="en-US" sz="2400" b="1" dirty="0"/>
              <a:t> </a:t>
            </a:r>
            <a:r>
              <a:rPr lang="en-US" sz="2400" b="1" dirty="0" err="1"/>
              <a:t>Polarma</a:t>
            </a:r>
            <a:r>
              <a:rPr lang="en-US" sz="2400" b="1" dirty="0"/>
              <a:t> </a:t>
            </a:r>
            <a:endParaRPr lang="tr-TR" sz="2400" dirty="0"/>
          </a:p>
          <a:p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566670" y="893210"/>
            <a:ext cx="10444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Şekil</a:t>
            </a:r>
            <a:r>
              <a:rPr lang="en-US" sz="2400" dirty="0"/>
              <a:t> 1.17 de </a:t>
            </a:r>
            <a:r>
              <a:rPr lang="en-US" sz="2400" dirty="0" err="1"/>
              <a:t>görülen</a:t>
            </a:r>
            <a:r>
              <a:rPr lang="en-US" sz="2400" dirty="0"/>
              <a:t> </a:t>
            </a:r>
            <a:r>
              <a:rPr lang="en-US" sz="2400" dirty="0" err="1"/>
              <a:t>devrede</a:t>
            </a:r>
            <a:r>
              <a:rPr lang="en-US" sz="2400" dirty="0"/>
              <a:t>, </a:t>
            </a:r>
            <a:r>
              <a:rPr lang="en-US" sz="2400" b="1" dirty="0"/>
              <a:t>PN</a:t>
            </a:r>
            <a:r>
              <a:rPr lang="en-US" sz="2400" dirty="0"/>
              <a:t> </a:t>
            </a:r>
            <a:r>
              <a:rPr lang="en-US" sz="2400" dirty="0" err="1"/>
              <a:t>bağlantısının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tarafına</a:t>
            </a:r>
            <a:r>
              <a:rPr lang="en-US" sz="2400" dirty="0"/>
              <a:t> </a:t>
            </a:r>
            <a:r>
              <a:rPr lang="en-US" sz="2400" dirty="0" err="1"/>
              <a:t>pozitif</a:t>
            </a:r>
            <a:r>
              <a:rPr lang="en-US" sz="2400" dirty="0"/>
              <a:t> </a:t>
            </a:r>
            <a:r>
              <a:rPr lang="en-US" sz="2400" b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tarafına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voltaj</a:t>
            </a:r>
            <a:r>
              <a:rPr lang="en-US" sz="2400" dirty="0"/>
              <a:t> </a:t>
            </a:r>
            <a:r>
              <a:rPr lang="en-US" sz="2400" dirty="0" err="1"/>
              <a:t>verebilecek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ayarlı</a:t>
            </a:r>
            <a:r>
              <a:rPr lang="en-US" sz="2400" dirty="0"/>
              <a:t> </a:t>
            </a:r>
            <a:r>
              <a:rPr lang="en-US" sz="2400" dirty="0" err="1"/>
              <a:t>güç</a:t>
            </a:r>
            <a:r>
              <a:rPr lang="en-US" sz="2400" dirty="0"/>
              <a:t> </a:t>
            </a:r>
            <a:r>
              <a:rPr lang="en-US" sz="2400" dirty="0" err="1"/>
              <a:t>kaynağını</a:t>
            </a:r>
            <a:r>
              <a:rPr lang="en-US" sz="2400" dirty="0"/>
              <a:t> </a:t>
            </a:r>
            <a:r>
              <a:rPr lang="en-US" sz="2400" dirty="0" err="1"/>
              <a:t>bağlayalım</a:t>
            </a:r>
            <a:r>
              <a:rPr lang="en-US" sz="2400" dirty="0"/>
              <a:t>.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b="1" dirty="0"/>
              <a:t>N</a:t>
            </a:r>
            <a:r>
              <a:rPr lang="en-US" sz="2400" dirty="0"/>
              <a:t>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iletkenlerin</a:t>
            </a:r>
            <a:r>
              <a:rPr lang="en-US" sz="2400" dirty="0"/>
              <a:t> </a:t>
            </a:r>
            <a:r>
              <a:rPr lang="en-US" sz="2400" dirty="0" err="1"/>
              <a:t>silisyumdan</a:t>
            </a:r>
            <a:r>
              <a:rPr lang="en-US" sz="2400" dirty="0"/>
              <a:t> </a:t>
            </a:r>
            <a:r>
              <a:rPr lang="en-US" sz="2400" dirty="0" err="1"/>
              <a:t>yapılmış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edelim</a:t>
            </a:r>
            <a:r>
              <a:rPr lang="en-US" sz="2400" dirty="0"/>
              <a:t>. </a:t>
            </a:r>
            <a:r>
              <a:rPr lang="en-US" sz="2400" dirty="0" err="1"/>
              <a:t>Başlangıçta</a:t>
            </a:r>
            <a:r>
              <a:rPr lang="en-US" sz="2400" dirty="0"/>
              <a:t> E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</a:t>
            </a:r>
            <a:r>
              <a:rPr lang="en-US" sz="2400" dirty="0"/>
              <a:t> </a:t>
            </a:r>
            <a:r>
              <a:rPr lang="en-US" sz="2400" dirty="0" err="1"/>
              <a:t>değerinin</a:t>
            </a:r>
            <a:r>
              <a:rPr lang="en-US" sz="2400" dirty="0"/>
              <a:t> 0.7V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olsun</a:t>
            </a:r>
            <a:r>
              <a:rPr lang="en-US" sz="2400" dirty="0"/>
              <a:t>. Bu </a:t>
            </a:r>
            <a:r>
              <a:rPr lang="en-US" sz="2400" dirty="0" err="1"/>
              <a:t>durumda</a:t>
            </a:r>
            <a:r>
              <a:rPr lang="en-US" sz="2400" dirty="0"/>
              <a:t> </a:t>
            </a:r>
            <a:r>
              <a:rPr lang="en-US" sz="2400" dirty="0" err="1"/>
              <a:t>devreden</a:t>
            </a:r>
            <a:r>
              <a:rPr lang="en-US" sz="2400" dirty="0"/>
              <a:t> </a:t>
            </a:r>
            <a:r>
              <a:rPr lang="en-US" sz="2400" dirty="0" err="1"/>
              <a:t>hiç</a:t>
            </a:r>
            <a:r>
              <a:rPr lang="en-US" sz="2400" dirty="0"/>
              <a:t>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akmayacak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ampermetre</a:t>
            </a:r>
            <a:r>
              <a:rPr lang="en-US" sz="2400" dirty="0"/>
              <a:t> </a:t>
            </a:r>
            <a:r>
              <a:rPr lang="en-US" sz="2400" dirty="0" err="1"/>
              <a:t>sıfır</a:t>
            </a:r>
            <a:r>
              <a:rPr lang="en-US" sz="2400" dirty="0"/>
              <a:t> </a:t>
            </a:r>
            <a:r>
              <a:rPr lang="en-US" sz="2400" dirty="0" err="1"/>
              <a:t>değerini</a:t>
            </a:r>
            <a:r>
              <a:rPr lang="en-US" sz="2400" dirty="0"/>
              <a:t> </a:t>
            </a:r>
            <a:r>
              <a:rPr lang="en-US" sz="2400" dirty="0" err="1"/>
              <a:t>gösterecektir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6" y="2729850"/>
            <a:ext cx="4997004" cy="3194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493" y="5924282"/>
            <a:ext cx="959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Şekil</a:t>
            </a:r>
            <a:r>
              <a:rPr lang="en-US" b="1" dirty="0"/>
              <a:t> 1.17  </a:t>
            </a:r>
            <a:r>
              <a:rPr lang="en-US" dirty="0"/>
              <a:t>0.7 V &lt; V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polarlanmış</a:t>
            </a:r>
            <a:r>
              <a:rPr lang="en-US" dirty="0"/>
              <a:t> PN </a:t>
            </a:r>
            <a:r>
              <a:rPr lang="en-US" dirty="0" err="1"/>
              <a:t>birleşimi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4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8228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Şimdi</a:t>
            </a:r>
            <a:r>
              <a:rPr lang="en-US" sz="2000" dirty="0"/>
              <a:t>, E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</a:t>
            </a:r>
            <a:r>
              <a:rPr lang="en-US" sz="2000" dirty="0"/>
              <a:t> 0.7V </a:t>
            </a:r>
            <a:r>
              <a:rPr lang="en-US" sz="2000" dirty="0" err="1"/>
              <a:t>değerine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biraz</a:t>
            </a:r>
            <a:r>
              <a:rPr lang="en-US" sz="2000" dirty="0"/>
              <a:t> </a:t>
            </a:r>
            <a:r>
              <a:rPr lang="en-US" sz="2000" dirty="0" err="1"/>
              <a:t>yükseltelim</a:t>
            </a:r>
            <a:r>
              <a:rPr lang="en-US" sz="2000" dirty="0"/>
              <a:t>. E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eksi</a:t>
            </a:r>
            <a:r>
              <a:rPr lang="en-US" sz="2000" dirty="0"/>
              <a:t> </a:t>
            </a:r>
            <a:r>
              <a:rPr lang="en-US" sz="2000" dirty="0" err="1"/>
              <a:t>ucunun</a:t>
            </a:r>
            <a:r>
              <a:rPr lang="en-US" sz="2000" dirty="0"/>
              <a:t> </a:t>
            </a:r>
            <a:r>
              <a:rPr lang="en-US" sz="2000" dirty="0" err="1"/>
              <a:t>sağladığı</a:t>
            </a:r>
            <a:r>
              <a:rPr lang="en-US" sz="2000" dirty="0"/>
              <a:t> </a:t>
            </a:r>
            <a:r>
              <a:rPr lang="en-US" sz="2000" dirty="0" err="1"/>
              <a:t>enerjiden</a:t>
            </a:r>
            <a:r>
              <a:rPr lang="en-US" sz="2000" dirty="0"/>
              <a:t> </a:t>
            </a:r>
            <a:r>
              <a:rPr lang="en-US" sz="2000" dirty="0" err="1"/>
              <a:t>dolayı</a:t>
            </a:r>
            <a:r>
              <a:rPr lang="en-US" sz="2000" dirty="0"/>
              <a:t>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bağlantının</a:t>
            </a:r>
            <a:r>
              <a:rPr lang="en-US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tarafı</a:t>
            </a:r>
            <a:r>
              <a:rPr lang="en-US" sz="2000" dirty="0"/>
              <a:t> </a:t>
            </a:r>
            <a:r>
              <a:rPr lang="en-US" sz="2000" dirty="0" err="1"/>
              <a:t>elektronca</a:t>
            </a:r>
            <a:r>
              <a:rPr lang="en-US" sz="2000" dirty="0"/>
              <a:t> </a:t>
            </a:r>
            <a:r>
              <a:rPr lang="en-US" sz="2000" dirty="0" err="1"/>
              <a:t>zenginleşir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artı</a:t>
            </a:r>
            <a:r>
              <a:rPr lang="en-US" sz="2000" dirty="0"/>
              <a:t> </a:t>
            </a:r>
            <a:r>
              <a:rPr lang="en-US" sz="2000" dirty="0" err="1"/>
              <a:t>ucunun</a:t>
            </a:r>
            <a:r>
              <a:rPr lang="en-US" sz="2000" dirty="0"/>
              <a:t> </a:t>
            </a:r>
            <a:r>
              <a:rPr lang="en-US" sz="2000" dirty="0" err="1"/>
              <a:t>sağladığı</a:t>
            </a:r>
            <a:r>
              <a:rPr lang="en-US" sz="2000" dirty="0"/>
              <a:t> </a:t>
            </a:r>
            <a:r>
              <a:rPr lang="en-US" sz="2000" dirty="0" err="1"/>
              <a:t>enerjiden</a:t>
            </a:r>
            <a:r>
              <a:rPr lang="en-US" sz="2000" dirty="0"/>
              <a:t> </a:t>
            </a:r>
            <a:r>
              <a:rPr lang="en-US" sz="2000" dirty="0" err="1"/>
              <a:t>dolayı</a:t>
            </a:r>
            <a:r>
              <a:rPr lang="en-US" sz="2000" dirty="0"/>
              <a:t> </a:t>
            </a:r>
            <a:r>
              <a:rPr lang="en-US" sz="2000" b="1" dirty="0"/>
              <a:t>P </a:t>
            </a:r>
            <a:r>
              <a:rPr lang="en-US" sz="2000" dirty="0" err="1"/>
              <a:t>tarafı</a:t>
            </a:r>
            <a:r>
              <a:rPr lang="en-US" sz="2000" dirty="0"/>
              <a:t> da </a:t>
            </a:r>
            <a:r>
              <a:rPr lang="en-US" sz="2000" dirty="0" err="1"/>
              <a:t>boşlukça</a:t>
            </a:r>
            <a:r>
              <a:rPr lang="en-US" sz="2000" dirty="0"/>
              <a:t> </a:t>
            </a:r>
            <a:r>
              <a:rPr lang="en-US" sz="2000" dirty="0" err="1"/>
              <a:t>zenginleşir</a:t>
            </a:r>
            <a:r>
              <a:rPr lang="en-US" sz="2000" dirty="0"/>
              <a:t>.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tarafında</a:t>
            </a:r>
            <a:r>
              <a:rPr lang="en-US" sz="2000" dirty="0"/>
              <a:t> </a:t>
            </a:r>
            <a:r>
              <a:rPr lang="en-US" sz="2000" dirty="0" err="1"/>
              <a:t>çoğalan</a:t>
            </a:r>
            <a:r>
              <a:rPr lang="en-US" sz="2000" dirty="0"/>
              <a:t> </a:t>
            </a:r>
            <a:r>
              <a:rPr lang="en-US" sz="2000" dirty="0" err="1"/>
              <a:t>boşluklar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bölgesinin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iyonlarla</a:t>
            </a:r>
            <a:r>
              <a:rPr lang="en-US" sz="2000" dirty="0"/>
              <a:t> </a:t>
            </a:r>
            <a:r>
              <a:rPr lang="en-US" sz="2000" dirty="0" err="1"/>
              <a:t>birleşiler</a:t>
            </a:r>
            <a:r>
              <a:rPr lang="en-US" sz="2000" dirty="0"/>
              <a:t>,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tarafında</a:t>
            </a:r>
            <a:r>
              <a:rPr lang="en-US" sz="2000" dirty="0"/>
              <a:t> </a:t>
            </a:r>
            <a:r>
              <a:rPr lang="en-US" sz="2000" dirty="0" err="1"/>
              <a:t>çoğalan</a:t>
            </a:r>
            <a:r>
              <a:rPr lang="en-US" sz="2000" dirty="0"/>
              <a:t> </a:t>
            </a:r>
            <a:r>
              <a:rPr lang="en-US" sz="2000" dirty="0" err="1"/>
              <a:t>elektronlar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bölgesindeki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 </a:t>
            </a:r>
            <a:r>
              <a:rPr lang="en-US" sz="2000" dirty="0" err="1"/>
              <a:t>iyonlarla</a:t>
            </a:r>
            <a:r>
              <a:rPr lang="en-US" sz="2000" dirty="0"/>
              <a:t> </a:t>
            </a:r>
            <a:r>
              <a:rPr lang="en-US" sz="2000" dirty="0" err="1"/>
              <a:t>birleşirler</a:t>
            </a:r>
            <a:r>
              <a:rPr lang="en-US" sz="2000" dirty="0"/>
              <a:t>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sonucu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</a:t>
            </a:r>
            <a:r>
              <a:rPr lang="en-US" sz="2000" dirty="0"/>
              <a:t> </a:t>
            </a:r>
            <a:r>
              <a:rPr lang="en-US" sz="2000" dirty="0" err="1"/>
              <a:t>daralmaya</a:t>
            </a:r>
            <a:r>
              <a:rPr lang="en-US" sz="2000" dirty="0"/>
              <a:t> </a:t>
            </a:r>
            <a:r>
              <a:rPr lang="en-US" sz="2000" dirty="0" err="1"/>
              <a:t>başlar</a:t>
            </a:r>
            <a:r>
              <a:rPr lang="en-US" sz="2000" dirty="0"/>
              <a:t>. </a:t>
            </a:r>
            <a:r>
              <a:rPr lang="en-US" sz="2000" dirty="0" err="1"/>
              <a:t>Ayni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engel</a:t>
            </a:r>
            <a:r>
              <a:rPr lang="en-US" sz="2000" dirty="0"/>
              <a:t> </a:t>
            </a:r>
            <a:r>
              <a:rPr lang="en-US" sz="2000" dirty="0" err="1"/>
              <a:t>voltajının</a:t>
            </a:r>
            <a:r>
              <a:rPr lang="en-US" sz="2000" dirty="0"/>
              <a:t> da </a:t>
            </a:r>
            <a:r>
              <a:rPr lang="en-US" sz="2000" dirty="0" err="1"/>
              <a:t>değeri</a:t>
            </a:r>
            <a:r>
              <a:rPr lang="en-US" sz="2000" dirty="0"/>
              <a:t> </a:t>
            </a:r>
            <a:r>
              <a:rPr lang="en-US" sz="2000" dirty="0" err="1"/>
              <a:t>azalır</a:t>
            </a:r>
            <a:r>
              <a:rPr lang="en-US" sz="2000" dirty="0"/>
              <a:t>. Bu </a:t>
            </a:r>
            <a:r>
              <a:rPr lang="en-US" sz="2000" dirty="0" err="1"/>
              <a:t>durumda</a:t>
            </a:r>
            <a:r>
              <a:rPr lang="en-US" sz="2000" dirty="0"/>
              <a:t> </a:t>
            </a:r>
            <a:r>
              <a:rPr lang="en-US" sz="2000" dirty="0" err="1"/>
              <a:t>ampermetreden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miktarda</a:t>
            </a:r>
            <a:r>
              <a:rPr lang="en-US" sz="2000" dirty="0"/>
              <a:t> </a:t>
            </a:r>
            <a:r>
              <a:rPr lang="en-US" sz="2000" dirty="0" err="1"/>
              <a:t>akım</a:t>
            </a:r>
            <a:r>
              <a:rPr lang="en-US" sz="2000" dirty="0"/>
              <a:t> </a:t>
            </a:r>
            <a:r>
              <a:rPr lang="en-US" sz="2000" dirty="0" err="1"/>
              <a:t>akmaktadır</a:t>
            </a:r>
            <a:r>
              <a:rPr lang="en-US" sz="2000" dirty="0"/>
              <a:t>. Bu durum </a:t>
            </a:r>
            <a:r>
              <a:rPr lang="en-US" sz="2000" dirty="0" err="1"/>
              <a:t>Şekil</a:t>
            </a:r>
            <a:r>
              <a:rPr lang="en-US" sz="2000" dirty="0"/>
              <a:t> 1.18 de </a:t>
            </a:r>
            <a:r>
              <a:rPr lang="en-US" sz="2000" dirty="0" err="1"/>
              <a:t>gösterilmektedir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45" y="2194477"/>
            <a:ext cx="5635991" cy="3718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6073" y="6053070"/>
            <a:ext cx="913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Şekil</a:t>
            </a:r>
            <a:r>
              <a:rPr lang="en-US" b="1" dirty="0"/>
              <a:t> 1.18 </a:t>
            </a:r>
            <a:r>
              <a:rPr lang="en-US" dirty="0"/>
              <a:t>E = 0.7V da  </a:t>
            </a:r>
            <a:r>
              <a:rPr lang="en-US" dirty="0" err="1"/>
              <a:t>daralmaya</a:t>
            </a:r>
            <a:r>
              <a:rPr lang="en-US" dirty="0"/>
              <a:t> </a:t>
            </a:r>
            <a:r>
              <a:rPr lang="en-US" dirty="0" err="1"/>
              <a:t>başlayan</a:t>
            </a:r>
            <a:r>
              <a:rPr lang="en-US" dirty="0"/>
              <a:t> </a:t>
            </a:r>
            <a:r>
              <a:rPr lang="en-US" dirty="0" err="1"/>
              <a:t>nötr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380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283335"/>
            <a:ext cx="11449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Şimdi</a:t>
            </a:r>
            <a:r>
              <a:rPr lang="en-US" sz="2000" dirty="0"/>
              <a:t>, E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voltajını</a:t>
            </a:r>
            <a:r>
              <a:rPr lang="en-US" sz="2000" dirty="0"/>
              <a:t> </a:t>
            </a:r>
            <a:r>
              <a:rPr lang="en-US" sz="2000" dirty="0" err="1"/>
              <a:t>biraz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arttıralım</a:t>
            </a:r>
            <a:r>
              <a:rPr lang="en-US" sz="2000" b="1" dirty="0"/>
              <a:t> </a:t>
            </a:r>
            <a:r>
              <a:rPr lang="en-US" sz="2000" dirty="0" err="1"/>
              <a:t>Şekil</a:t>
            </a:r>
            <a:r>
              <a:rPr lang="en-US" sz="2000" dirty="0"/>
              <a:t> 1.19 da </a:t>
            </a:r>
            <a:r>
              <a:rPr lang="en-US" sz="2000" dirty="0" err="1"/>
              <a:t>görüldüğü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eğer</a:t>
            </a:r>
            <a:r>
              <a:rPr lang="en-US" sz="2000" dirty="0"/>
              <a:t>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iletkenimiz</a:t>
            </a:r>
            <a:r>
              <a:rPr lang="en-US" sz="2000" dirty="0"/>
              <a:t> </a:t>
            </a:r>
            <a:r>
              <a:rPr lang="en-US" sz="2000" dirty="0" err="1"/>
              <a:t>silisyumdan</a:t>
            </a:r>
            <a:r>
              <a:rPr lang="en-US" sz="2000" dirty="0"/>
              <a:t> </a:t>
            </a:r>
            <a:r>
              <a:rPr lang="en-US" sz="2000" dirty="0" err="1"/>
              <a:t>yapılmış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0,7V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sonra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</a:t>
            </a:r>
            <a:r>
              <a:rPr lang="en-US" sz="2000" dirty="0"/>
              <a:t> </a:t>
            </a:r>
            <a:r>
              <a:rPr lang="en-US" sz="2000" dirty="0" err="1"/>
              <a:t>ortadan</a:t>
            </a:r>
            <a:r>
              <a:rPr lang="en-US" sz="2000" dirty="0"/>
              <a:t> </a:t>
            </a:r>
            <a:r>
              <a:rPr lang="en-US" sz="2000" dirty="0" err="1"/>
              <a:t>kalkar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taraftaki</a:t>
            </a:r>
            <a:r>
              <a:rPr lang="en-US" sz="2000" dirty="0"/>
              <a:t> </a:t>
            </a:r>
            <a:r>
              <a:rPr lang="en-US" sz="2000" dirty="0" err="1"/>
              <a:t>serbest</a:t>
            </a:r>
            <a:r>
              <a:rPr lang="en-US" sz="2000" dirty="0"/>
              <a:t> </a:t>
            </a:r>
            <a:r>
              <a:rPr lang="en-US" sz="2000" dirty="0" err="1"/>
              <a:t>elektronlar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tarafındaki</a:t>
            </a:r>
            <a:r>
              <a:rPr lang="en-US" sz="2000" dirty="0"/>
              <a:t> </a:t>
            </a:r>
            <a:r>
              <a:rPr lang="en-US" sz="2000" dirty="0" err="1"/>
              <a:t>boşluklarla</a:t>
            </a:r>
            <a:r>
              <a:rPr lang="en-US" sz="2000" dirty="0"/>
              <a:t> </a:t>
            </a:r>
            <a:r>
              <a:rPr lang="en-US" sz="2000" dirty="0" err="1"/>
              <a:t>yoğun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birleşmeye</a:t>
            </a:r>
            <a:r>
              <a:rPr lang="en-US" sz="2000" dirty="0"/>
              <a:t> </a:t>
            </a:r>
            <a:r>
              <a:rPr lang="en-US" sz="2000" dirty="0" err="1"/>
              <a:t>başlarlar</a:t>
            </a:r>
            <a:r>
              <a:rPr lang="en-US" sz="2000" dirty="0"/>
              <a:t>. </a:t>
            </a:r>
            <a:r>
              <a:rPr lang="en-US" sz="2000" dirty="0" err="1"/>
              <a:t>Dolayısı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birleşimi</a:t>
            </a:r>
            <a:r>
              <a:rPr lang="en-US" sz="2000" dirty="0"/>
              <a:t> </a:t>
            </a:r>
            <a:r>
              <a:rPr lang="en-US" sz="2000" dirty="0" err="1"/>
              <a:t>içerisinden</a:t>
            </a:r>
            <a:r>
              <a:rPr lang="en-US" sz="2000" dirty="0"/>
              <a:t> </a:t>
            </a:r>
            <a:r>
              <a:rPr lang="en-US" sz="2000" dirty="0" err="1"/>
              <a:t>sürekli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akım</a:t>
            </a:r>
            <a:r>
              <a:rPr lang="en-US" sz="2000" dirty="0"/>
              <a:t> </a:t>
            </a:r>
            <a:r>
              <a:rPr lang="en-US" sz="2000" dirty="0" err="1"/>
              <a:t>akmaya</a:t>
            </a:r>
            <a:r>
              <a:rPr lang="en-US" sz="2000" dirty="0"/>
              <a:t> </a:t>
            </a:r>
            <a:r>
              <a:rPr lang="en-US" sz="2000" dirty="0" err="1"/>
              <a:t>başlar</a:t>
            </a:r>
            <a:r>
              <a:rPr lang="en-US" sz="2000" dirty="0"/>
              <a:t>. Bu </a:t>
            </a:r>
            <a:r>
              <a:rPr lang="en-US" sz="2000" dirty="0" err="1"/>
              <a:t>sırada</a:t>
            </a:r>
            <a:r>
              <a:rPr lang="en-US" sz="2000" dirty="0"/>
              <a:t> </a:t>
            </a:r>
            <a:r>
              <a:rPr lang="en-US" sz="2000" dirty="0" err="1"/>
              <a:t>ampermetremizde</a:t>
            </a:r>
            <a:r>
              <a:rPr lang="en-US" sz="2000" dirty="0"/>
              <a:t> </a:t>
            </a:r>
            <a:r>
              <a:rPr lang="en-US" sz="2000" dirty="0" err="1"/>
              <a:t>artık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değer</a:t>
            </a:r>
            <a:r>
              <a:rPr lang="en-US" sz="2000" dirty="0"/>
              <a:t> (I</a:t>
            </a:r>
            <a:r>
              <a:rPr lang="en-US" sz="2000" baseline="-25000" dirty="0"/>
              <a:t>D</a:t>
            </a:r>
            <a:r>
              <a:rPr lang="en-US" sz="2000" dirty="0"/>
              <a:t>) </a:t>
            </a:r>
            <a:r>
              <a:rPr lang="en-US" sz="2000" dirty="0" err="1"/>
              <a:t>göstermeye</a:t>
            </a:r>
            <a:r>
              <a:rPr lang="en-US" sz="2000" dirty="0"/>
              <a:t> </a:t>
            </a:r>
            <a:r>
              <a:rPr lang="en-US" sz="2000" dirty="0" err="1"/>
              <a:t>başlamıştır</a:t>
            </a:r>
            <a:r>
              <a:rPr lang="en-US" sz="2000" dirty="0"/>
              <a:t>. Bu </a:t>
            </a:r>
            <a:r>
              <a:rPr lang="en-US" sz="2000" dirty="0" err="1"/>
              <a:t>şekildeki</a:t>
            </a:r>
            <a:r>
              <a:rPr lang="en-US" sz="2000" dirty="0"/>
              <a:t> </a:t>
            </a:r>
            <a:r>
              <a:rPr lang="en-US" sz="2000" dirty="0" err="1"/>
              <a:t>bağlantıda</a:t>
            </a:r>
            <a:r>
              <a:rPr lang="en-US" sz="2000" dirty="0"/>
              <a:t> </a:t>
            </a:r>
            <a:r>
              <a:rPr lang="en-US" sz="2000" dirty="0" err="1"/>
              <a:t>yani</a:t>
            </a:r>
            <a:r>
              <a:rPr lang="en-US" sz="2000" dirty="0"/>
              <a:t>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bağlantısının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tarafına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, </a:t>
            </a:r>
            <a:r>
              <a:rPr lang="en-US" sz="2000" b="1" dirty="0"/>
              <a:t>N </a:t>
            </a:r>
            <a:r>
              <a:rPr lang="en-US" sz="2000" dirty="0" err="1"/>
              <a:t>tarafına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uygularsak</a:t>
            </a:r>
            <a:r>
              <a:rPr lang="en-US" sz="2000" dirty="0"/>
              <a:t> </a:t>
            </a:r>
            <a:r>
              <a:rPr lang="en-US" sz="2000" dirty="0" err="1"/>
              <a:t>yapı</a:t>
            </a:r>
            <a:r>
              <a:rPr lang="en-US" sz="2000" dirty="0"/>
              <a:t> </a:t>
            </a:r>
            <a:r>
              <a:rPr lang="en-US" sz="2000" dirty="0" err="1"/>
              <a:t>iletime</a:t>
            </a:r>
            <a:r>
              <a:rPr lang="en-US" sz="2000" dirty="0"/>
              <a:t> </a:t>
            </a:r>
            <a:r>
              <a:rPr lang="en-US" sz="2000" dirty="0" err="1"/>
              <a:t>geçer</a:t>
            </a:r>
            <a:r>
              <a:rPr lang="en-US" sz="2000" dirty="0"/>
              <a:t>. Bu </a:t>
            </a:r>
            <a:r>
              <a:rPr lang="en-US" sz="2000" dirty="0" err="1"/>
              <a:t>bağlantıya</a:t>
            </a:r>
            <a:r>
              <a:rPr lang="en-US" sz="2000" dirty="0"/>
              <a:t> </a:t>
            </a:r>
            <a:r>
              <a:rPr lang="en-US" sz="2000" b="1" dirty="0" err="1"/>
              <a:t>Doğru</a:t>
            </a:r>
            <a:r>
              <a:rPr lang="en-US" sz="2000" b="1" dirty="0"/>
              <a:t> </a:t>
            </a:r>
            <a:r>
              <a:rPr lang="en-US" sz="2000" b="1" dirty="0" err="1"/>
              <a:t>Polarma</a:t>
            </a:r>
            <a:r>
              <a:rPr lang="en-US" sz="2000" b="1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endParaRPr lang="tr-TR" sz="2000" dirty="0"/>
          </a:p>
          <a:p>
            <a:pPr algn="just"/>
            <a:endParaRPr lang="tr-T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4" y="2336919"/>
            <a:ext cx="7424787" cy="3651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163" y="5988674"/>
            <a:ext cx="96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Şekil</a:t>
            </a:r>
            <a:r>
              <a:rPr lang="en-US" b="1" dirty="0"/>
              <a:t> 1.19 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polarlanmış</a:t>
            </a:r>
            <a:r>
              <a:rPr lang="en-US" dirty="0"/>
              <a:t> PN </a:t>
            </a:r>
            <a:r>
              <a:rPr lang="en-US" dirty="0" err="1"/>
              <a:t>birleşimi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26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5" y="244699"/>
            <a:ext cx="10431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PN </a:t>
            </a:r>
            <a:r>
              <a:rPr lang="en-US" sz="2400" b="1" dirty="0" err="1"/>
              <a:t>Bağlantısının</a:t>
            </a:r>
            <a:r>
              <a:rPr lang="en-US" sz="2400" b="1" dirty="0"/>
              <a:t> </a:t>
            </a:r>
            <a:r>
              <a:rPr lang="en-US" sz="2400" b="1" dirty="0" err="1"/>
              <a:t>Yalıtkanlığı</a:t>
            </a:r>
            <a:r>
              <a:rPr lang="en-US" sz="2400" b="1" dirty="0"/>
              <a:t>; </a:t>
            </a:r>
            <a:r>
              <a:rPr lang="en-US" sz="2400" b="1" dirty="0" err="1"/>
              <a:t>Ters</a:t>
            </a:r>
            <a:r>
              <a:rPr lang="en-US" sz="2400" b="1" dirty="0"/>
              <a:t> </a:t>
            </a:r>
            <a:r>
              <a:rPr lang="en-US" sz="2400" b="1" dirty="0" err="1"/>
              <a:t>Polarma</a:t>
            </a:r>
            <a:r>
              <a:rPr lang="en-US" sz="2400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40856" y="3309871"/>
            <a:ext cx="5522062" cy="3152077"/>
            <a:chOff x="2880" y="1444"/>
            <a:chExt cx="6480" cy="4460"/>
          </a:xfrm>
        </p:grpSpPr>
        <p:sp>
          <p:nvSpPr>
            <p:cNvPr id="5" name="Text Box 65"/>
            <p:cNvSpPr txBox="1">
              <a:spLocks noChangeArrowheads="1"/>
            </p:cNvSpPr>
            <p:nvPr/>
          </p:nvSpPr>
          <p:spPr bwMode="auto">
            <a:xfrm>
              <a:off x="5841" y="1444"/>
              <a:ext cx="86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kumimoji="0" lang="tr-TR" altLang="tr-TR" sz="10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kumimoji="0" lang="en-US" altLang="tr-T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477" y="2383"/>
              <a:ext cx="4378" cy="155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3521" y="2016"/>
              <a:ext cx="1510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P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576" y="3665"/>
              <a:ext cx="311" cy="223"/>
              <a:chOff x="4230" y="10057"/>
              <a:chExt cx="900" cy="720"/>
            </a:xfrm>
          </p:grpSpPr>
          <p:sp>
            <p:nvSpPr>
              <p:cNvPr id="65" name="Oval 62"/>
              <p:cNvSpPr>
                <a:spLocks noChangeArrowheads="1"/>
              </p:cNvSpPr>
              <p:nvPr/>
            </p:nvSpPr>
            <p:spPr bwMode="auto">
              <a:xfrm>
                <a:off x="4230" y="10057"/>
                <a:ext cx="900" cy="72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66" name="Group 59"/>
              <p:cNvGrpSpPr>
                <a:grpSpLocks/>
              </p:cNvGrpSpPr>
              <p:nvPr/>
            </p:nvGrpSpPr>
            <p:grpSpPr bwMode="auto">
              <a:xfrm>
                <a:off x="4410" y="10237"/>
                <a:ext cx="540" cy="360"/>
                <a:chOff x="4410" y="10237"/>
                <a:chExt cx="540" cy="360"/>
              </a:xfrm>
            </p:grpSpPr>
            <p:sp>
              <p:nvSpPr>
                <p:cNvPr id="67" name="Line 61"/>
                <p:cNvSpPr>
                  <a:spLocks noChangeShapeType="1"/>
                </p:cNvSpPr>
                <p:nvPr/>
              </p:nvSpPr>
              <p:spPr bwMode="auto">
                <a:xfrm>
                  <a:off x="4680" y="10237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68" name="Line 60"/>
                <p:cNvSpPr>
                  <a:spLocks noChangeShapeType="1"/>
                </p:cNvSpPr>
                <p:nvPr/>
              </p:nvSpPr>
              <p:spPr bwMode="auto">
                <a:xfrm>
                  <a:off x="4410" y="10417"/>
                  <a:ext cx="54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576" y="2932"/>
              <a:ext cx="311" cy="222"/>
              <a:chOff x="4230" y="10057"/>
              <a:chExt cx="900" cy="720"/>
            </a:xfrm>
          </p:grpSpPr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4230" y="10057"/>
                <a:ext cx="900" cy="72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62" name="Group 54"/>
              <p:cNvGrpSpPr>
                <a:grpSpLocks/>
              </p:cNvGrpSpPr>
              <p:nvPr/>
            </p:nvGrpSpPr>
            <p:grpSpPr bwMode="auto">
              <a:xfrm>
                <a:off x="4410" y="10237"/>
                <a:ext cx="540" cy="360"/>
                <a:chOff x="4410" y="10237"/>
                <a:chExt cx="540" cy="360"/>
              </a:xfrm>
            </p:grpSpPr>
            <p:sp>
              <p:nvSpPr>
                <p:cNvPr id="63" name="Line 56"/>
                <p:cNvSpPr>
                  <a:spLocks noChangeShapeType="1"/>
                </p:cNvSpPr>
                <p:nvPr/>
              </p:nvSpPr>
              <p:spPr bwMode="auto">
                <a:xfrm>
                  <a:off x="4680" y="10237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64" name="Line 55"/>
                <p:cNvSpPr>
                  <a:spLocks noChangeShapeType="1"/>
                </p:cNvSpPr>
                <p:nvPr/>
              </p:nvSpPr>
              <p:spPr bwMode="auto">
                <a:xfrm>
                  <a:off x="4410" y="10417"/>
                  <a:ext cx="54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3576" y="3299"/>
              <a:ext cx="311" cy="222"/>
              <a:chOff x="4230" y="10057"/>
              <a:chExt cx="900" cy="720"/>
            </a:xfrm>
          </p:grpSpPr>
          <p:sp>
            <p:nvSpPr>
              <p:cNvPr id="57" name="Oval 52"/>
              <p:cNvSpPr>
                <a:spLocks noChangeArrowheads="1"/>
              </p:cNvSpPr>
              <p:nvPr/>
            </p:nvSpPr>
            <p:spPr bwMode="auto">
              <a:xfrm>
                <a:off x="4230" y="10057"/>
                <a:ext cx="900" cy="72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58" name="Group 49"/>
              <p:cNvGrpSpPr>
                <a:grpSpLocks/>
              </p:cNvGrpSpPr>
              <p:nvPr/>
            </p:nvGrpSpPr>
            <p:grpSpPr bwMode="auto">
              <a:xfrm>
                <a:off x="4410" y="10237"/>
                <a:ext cx="540" cy="360"/>
                <a:chOff x="4410" y="10237"/>
                <a:chExt cx="540" cy="360"/>
              </a:xfrm>
            </p:grpSpPr>
            <p:sp>
              <p:nvSpPr>
                <p:cNvPr id="59" name="Line 51"/>
                <p:cNvSpPr>
                  <a:spLocks noChangeShapeType="1"/>
                </p:cNvSpPr>
                <p:nvPr/>
              </p:nvSpPr>
              <p:spPr bwMode="auto">
                <a:xfrm>
                  <a:off x="4680" y="10237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60" name="Line 50"/>
                <p:cNvSpPr>
                  <a:spLocks noChangeShapeType="1"/>
                </p:cNvSpPr>
                <p:nvPr/>
              </p:nvSpPr>
              <p:spPr bwMode="auto">
                <a:xfrm>
                  <a:off x="4410" y="10417"/>
                  <a:ext cx="54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576" y="2474"/>
              <a:ext cx="311" cy="223"/>
              <a:chOff x="4230" y="10057"/>
              <a:chExt cx="900" cy="720"/>
            </a:xfrm>
          </p:grpSpPr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4230" y="10057"/>
                <a:ext cx="900" cy="72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54" name="Group 44"/>
              <p:cNvGrpSpPr>
                <a:grpSpLocks/>
              </p:cNvGrpSpPr>
              <p:nvPr/>
            </p:nvGrpSpPr>
            <p:grpSpPr bwMode="auto">
              <a:xfrm>
                <a:off x="4410" y="10237"/>
                <a:ext cx="540" cy="360"/>
                <a:chOff x="4410" y="10237"/>
                <a:chExt cx="540" cy="360"/>
              </a:xfrm>
            </p:grpSpPr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auto">
                <a:xfrm>
                  <a:off x="4680" y="10237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56" name="Line 45"/>
                <p:cNvSpPr>
                  <a:spLocks noChangeShapeType="1"/>
                </p:cNvSpPr>
                <p:nvPr/>
              </p:nvSpPr>
              <p:spPr bwMode="auto">
                <a:xfrm>
                  <a:off x="4410" y="10417"/>
                  <a:ext cx="54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7457" y="3665"/>
              <a:ext cx="310" cy="223"/>
              <a:chOff x="6624" y="14256"/>
              <a:chExt cx="540" cy="360"/>
            </a:xfrm>
          </p:grpSpPr>
          <p:sp>
            <p:nvSpPr>
              <p:cNvPr id="51" name="Oval 42"/>
              <p:cNvSpPr>
                <a:spLocks noChangeArrowheads="1"/>
              </p:cNvSpPr>
              <p:nvPr/>
            </p:nvSpPr>
            <p:spPr bwMode="auto">
              <a:xfrm>
                <a:off x="6624" y="14256"/>
                <a:ext cx="540" cy="3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Line 41"/>
              <p:cNvSpPr>
                <a:spLocks noChangeShapeType="1"/>
              </p:cNvSpPr>
              <p:nvPr/>
            </p:nvSpPr>
            <p:spPr bwMode="auto">
              <a:xfrm>
                <a:off x="6768" y="144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7457" y="2474"/>
              <a:ext cx="310" cy="223"/>
              <a:chOff x="6624" y="14256"/>
              <a:chExt cx="540" cy="360"/>
            </a:xfrm>
          </p:grpSpPr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6624" y="14256"/>
                <a:ext cx="540" cy="3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6768" y="144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7457" y="2932"/>
              <a:ext cx="310" cy="223"/>
              <a:chOff x="6624" y="14256"/>
              <a:chExt cx="540" cy="360"/>
            </a:xfrm>
          </p:grpSpPr>
          <p:sp>
            <p:nvSpPr>
              <p:cNvPr id="47" name="Oval 36"/>
              <p:cNvSpPr>
                <a:spLocks noChangeArrowheads="1"/>
              </p:cNvSpPr>
              <p:nvPr/>
            </p:nvSpPr>
            <p:spPr bwMode="auto">
              <a:xfrm>
                <a:off x="6624" y="14256"/>
                <a:ext cx="540" cy="3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auto">
              <a:xfrm>
                <a:off x="6768" y="144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7457" y="3299"/>
              <a:ext cx="310" cy="222"/>
              <a:chOff x="6624" y="14256"/>
              <a:chExt cx="540" cy="360"/>
            </a:xfrm>
          </p:grpSpPr>
          <p:sp>
            <p:nvSpPr>
              <p:cNvPr id="45" name="Oval 33"/>
              <p:cNvSpPr>
                <a:spLocks noChangeArrowheads="1"/>
              </p:cNvSpPr>
              <p:nvPr/>
            </p:nvSpPr>
            <p:spPr bwMode="auto">
              <a:xfrm>
                <a:off x="6624" y="14256"/>
                <a:ext cx="540" cy="3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6768" y="144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6362" y="2016"/>
              <a:ext cx="1498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r-T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2880" y="3207"/>
              <a:ext cx="59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5666" y="2383"/>
              <a:ext cx="0" cy="15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4032" y="2448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7344" y="2448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472" y="1728"/>
              <a:ext cx="0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8208" y="3744"/>
              <a:ext cx="1152" cy="1008"/>
              <a:chOff x="9360" y="3888"/>
              <a:chExt cx="1152" cy="1008"/>
            </a:xfrm>
          </p:grpSpPr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9360" y="3888"/>
                <a:ext cx="1152" cy="1008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9504" y="4032"/>
                <a:ext cx="864" cy="288"/>
              </a:xfrm>
              <a:custGeom>
                <a:avLst/>
                <a:gdLst>
                  <a:gd name="T0" fmla="*/ 0 w 720"/>
                  <a:gd name="T1" fmla="*/ 312 h 312"/>
                  <a:gd name="T2" fmla="*/ 144 w 720"/>
                  <a:gd name="T3" fmla="*/ 168 h 312"/>
                  <a:gd name="T4" fmla="*/ 432 w 720"/>
                  <a:gd name="T5" fmla="*/ 24 h 312"/>
                  <a:gd name="T6" fmla="*/ 720 w 720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0" h="312">
                    <a:moveTo>
                      <a:pt x="0" y="312"/>
                    </a:moveTo>
                    <a:cubicBezTo>
                      <a:pt x="36" y="264"/>
                      <a:pt x="72" y="216"/>
                      <a:pt x="144" y="168"/>
                    </a:cubicBezTo>
                    <a:cubicBezTo>
                      <a:pt x="216" y="120"/>
                      <a:pt x="336" y="0"/>
                      <a:pt x="432" y="24"/>
                    </a:cubicBezTo>
                    <a:cubicBezTo>
                      <a:pt x="528" y="48"/>
                      <a:pt x="624" y="180"/>
                      <a:pt x="720" y="312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H="1" flipV="1">
                <a:off x="9504" y="4176"/>
                <a:ext cx="432" cy="288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9504" y="4464"/>
                <a:ext cx="86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kumimoji="0" lang="tr-TR" altLang="tr-T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DC  A</a:t>
                </a:r>
              </a:p>
            </p:txBody>
          </p:sp>
        </p:grp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7920" y="3168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8784" y="3168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8784" y="4752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5904" y="5328"/>
              <a:ext cx="28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5760" y="518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5904" y="5040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2880" y="3168"/>
              <a:ext cx="0" cy="21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2880" y="5328"/>
              <a:ext cx="28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6048" y="5472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456" y="5472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 &gt; 0V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4032" y="1872"/>
              <a:ext cx="14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4032" y="1872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616" y="1584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5616" y="1872"/>
              <a:ext cx="17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7344" y="1872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4176" y="4029"/>
              <a:ext cx="3168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tr-TR" altLang="tr-T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Genişleyen  nötr  bölge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6768" y="4464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Line 2"/>
            <p:cNvSpPr>
              <a:spLocks noChangeShapeType="1"/>
            </p:cNvSpPr>
            <p:nvPr/>
          </p:nvSpPr>
          <p:spPr bwMode="auto">
            <a:xfrm flipH="1">
              <a:off x="4032" y="4464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3335" y="759854"/>
            <a:ext cx="112818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en-US" sz="2000" dirty="0" err="1" smtClean="0"/>
              <a:t>Şekil</a:t>
            </a:r>
            <a:r>
              <a:rPr lang="en-US" sz="2000" dirty="0" smtClean="0"/>
              <a:t> </a:t>
            </a:r>
            <a:r>
              <a:rPr lang="en-US" sz="2000" dirty="0"/>
              <a:t>1.20 de </a:t>
            </a:r>
            <a:r>
              <a:rPr lang="en-US" sz="2000" dirty="0" err="1"/>
              <a:t>gösterilen</a:t>
            </a:r>
            <a:r>
              <a:rPr lang="en-US" sz="2000" dirty="0"/>
              <a:t> </a:t>
            </a:r>
            <a:r>
              <a:rPr lang="en-US" sz="2000" dirty="0" err="1"/>
              <a:t>bağlantının</a:t>
            </a:r>
            <a:r>
              <a:rPr lang="en-US" sz="2000" dirty="0"/>
              <a:t> </a:t>
            </a:r>
            <a:r>
              <a:rPr lang="en-US" sz="2000" dirty="0" err="1"/>
              <a:t>doğru</a:t>
            </a:r>
            <a:r>
              <a:rPr lang="en-US" sz="2000" dirty="0"/>
              <a:t> </a:t>
            </a:r>
            <a:r>
              <a:rPr lang="en-US" sz="2000" dirty="0" err="1"/>
              <a:t>polarlanmış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bağlantıdan</a:t>
            </a:r>
            <a:r>
              <a:rPr lang="en-US" sz="2000" dirty="0"/>
              <a:t> </a:t>
            </a:r>
            <a:r>
              <a:rPr lang="en-US" sz="2000" dirty="0" err="1"/>
              <a:t>farkı</a:t>
            </a:r>
            <a:r>
              <a:rPr lang="en-US" sz="2000" dirty="0"/>
              <a:t>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bağlantının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ucuna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,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ucuna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devreye</a:t>
            </a:r>
            <a:r>
              <a:rPr lang="en-US" sz="2000" dirty="0"/>
              <a:t> </a:t>
            </a:r>
            <a:r>
              <a:rPr lang="en-US" sz="2000" dirty="0" err="1"/>
              <a:t>uygulanan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 </a:t>
            </a:r>
            <a:r>
              <a:rPr lang="en-US" sz="2000" dirty="0" err="1"/>
              <a:t>terminallerinin</a:t>
            </a:r>
            <a:r>
              <a:rPr lang="en-US" sz="2000" dirty="0"/>
              <a:t> </a:t>
            </a:r>
            <a:r>
              <a:rPr lang="en-US" sz="2000" dirty="0" err="1"/>
              <a:t>bağlanmasıdır</a:t>
            </a:r>
            <a:r>
              <a:rPr lang="en-US" sz="2000" dirty="0"/>
              <a:t>. </a:t>
            </a:r>
            <a:r>
              <a:rPr lang="en-US" sz="2000" dirty="0" err="1"/>
              <a:t>Başlangıçta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değeri</a:t>
            </a:r>
            <a:r>
              <a:rPr lang="en-US" sz="2000" dirty="0"/>
              <a:t> </a:t>
            </a:r>
            <a:r>
              <a:rPr lang="en-US" sz="2000" dirty="0" err="1"/>
              <a:t>sıfır</a:t>
            </a:r>
            <a:r>
              <a:rPr lang="en-US" sz="2000" dirty="0"/>
              <a:t> volt </a:t>
            </a:r>
            <a:r>
              <a:rPr lang="en-US" sz="2000" dirty="0" err="1"/>
              <a:t>olmasından</a:t>
            </a:r>
            <a:r>
              <a:rPr lang="en-US" sz="2000" dirty="0"/>
              <a:t> </a:t>
            </a:r>
            <a:r>
              <a:rPr lang="en-US" sz="2000" dirty="0" err="1"/>
              <a:t>dolayı</a:t>
            </a:r>
            <a:r>
              <a:rPr lang="en-US" sz="2000" dirty="0"/>
              <a:t> </a:t>
            </a:r>
            <a:r>
              <a:rPr lang="en-US" sz="2000" dirty="0" err="1"/>
              <a:t>devreden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akım</a:t>
            </a:r>
            <a:r>
              <a:rPr lang="en-US" sz="2000" dirty="0"/>
              <a:t> </a:t>
            </a:r>
            <a:r>
              <a:rPr lang="en-US" sz="2000" dirty="0" err="1"/>
              <a:t>akmaz</a:t>
            </a:r>
            <a:r>
              <a:rPr lang="en-US" sz="2000" dirty="0"/>
              <a:t>. </a:t>
            </a:r>
            <a:r>
              <a:rPr lang="en-US" sz="2000" dirty="0" err="1"/>
              <a:t>Şimdi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değerini</a:t>
            </a:r>
            <a:r>
              <a:rPr lang="en-US" sz="2000" dirty="0"/>
              <a:t>  </a:t>
            </a:r>
            <a:r>
              <a:rPr lang="en-US" sz="2000" dirty="0" err="1"/>
              <a:t>biraz</a:t>
            </a:r>
            <a:r>
              <a:rPr lang="en-US" sz="2000" dirty="0"/>
              <a:t> </a:t>
            </a:r>
            <a:r>
              <a:rPr lang="en-US" sz="2000" dirty="0" err="1"/>
              <a:t>arttıralım</a:t>
            </a:r>
            <a:r>
              <a:rPr lang="en-US" sz="2000" dirty="0"/>
              <a:t>.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bağlantının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tarafındaki</a:t>
            </a:r>
            <a:r>
              <a:rPr lang="en-US" sz="2000" dirty="0"/>
              <a:t> </a:t>
            </a:r>
            <a:r>
              <a:rPr lang="en-US" sz="2000" dirty="0" err="1"/>
              <a:t>oyuklar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terminalinden</a:t>
            </a:r>
            <a:r>
              <a:rPr lang="en-US" sz="2000" dirty="0"/>
              <a:t> </a:t>
            </a:r>
            <a:r>
              <a:rPr lang="en-US" sz="2000" dirty="0" err="1"/>
              <a:t>gelen</a:t>
            </a:r>
            <a:r>
              <a:rPr lang="en-US" sz="2000" dirty="0"/>
              <a:t> </a:t>
            </a:r>
            <a:r>
              <a:rPr lang="en-US" sz="2000" dirty="0" err="1"/>
              <a:t>elektronlarla</a:t>
            </a:r>
            <a:r>
              <a:rPr lang="en-US" sz="2000" dirty="0"/>
              <a:t> </a:t>
            </a:r>
            <a:r>
              <a:rPr lang="en-US" sz="2000" dirty="0" err="1"/>
              <a:t>birleşir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iyona</a:t>
            </a:r>
            <a:r>
              <a:rPr lang="en-US" sz="2000" dirty="0"/>
              <a:t> </a:t>
            </a:r>
            <a:r>
              <a:rPr lang="en-US" sz="2000" dirty="0" err="1"/>
              <a:t>dönüşür</a:t>
            </a:r>
            <a:r>
              <a:rPr lang="en-US" sz="2000" dirty="0"/>
              <a:t>. </a:t>
            </a:r>
            <a:r>
              <a:rPr lang="en-US" sz="2000" b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tarafındaki</a:t>
            </a:r>
            <a:r>
              <a:rPr lang="en-US" sz="2000" dirty="0"/>
              <a:t> </a:t>
            </a:r>
            <a:r>
              <a:rPr lang="en-US" sz="2000" dirty="0" err="1"/>
              <a:t>serbest</a:t>
            </a:r>
            <a:r>
              <a:rPr lang="en-US" sz="2000" dirty="0"/>
              <a:t> </a:t>
            </a:r>
            <a:r>
              <a:rPr lang="en-US" sz="2000" dirty="0" err="1"/>
              <a:t>elektronlar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kaynağının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 </a:t>
            </a:r>
            <a:r>
              <a:rPr lang="en-US" sz="2000" dirty="0" err="1"/>
              <a:t>terminalinden</a:t>
            </a:r>
            <a:r>
              <a:rPr lang="en-US" sz="2000" dirty="0"/>
              <a:t> </a:t>
            </a:r>
            <a:r>
              <a:rPr lang="en-US" sz="2000" dirty="0" err="1"/>
              <a:t>gelen</a:t>
            </a:r>
            <a:r>
              <a:rPr lang="en-US" sz="2000" dirty="0"/>
              <a:t> </a:t>
            </a:r>
            <a:r>
              <a:rPr lang="en-US" sz="2000" dirty="0" err="1"/>
              <a:t>oyuklarla</a:t>
            </a:r>
            <a:r>
              <a:rPr lang="en-US" sz="2000" dirty="0"/>
              <a:t> </a:t>
            </a:r>
            <a:r>
              <a:rPr lang="en-US" sz="2000" dirty="0" err="1"/>
              <a:t>birleşerek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 </a:t>
            </a:r>
            <a:r>
              <a:rPr lang="en-US" sz="2000" dirty="0" err="1"/>
              <a:t>iyona</a:t>
            </a:r>
            <a:r>
              <a:rPr lang="en-US" sz="2000" dirty="0"/>
              <a:t> </a:t>
            </a:r>
            <a:r>
              <a:rPr lang="en-US" sz="2000" dirty="0" err="1"/>
              <a:t>dönüşür</a:t>
            </a:r>
            <a:r>
              <a:rPr lang="en-US" sz="2000" dirty="0"/>
              <a:t>.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sonucu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bağlantısının</a:t>
            </a:r>
            <a:r>
              <a:rPr lang="en-US" sz="2000" dirty="0"/>
              <a:t> </a:t>
            </a:r>
            <a:r>
              <a:rPr lang="en-US" sz="2000" dirty="0" err="1"/>
              <a:t>arasındaki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da </a:t>
            </a:r>
            <a:r>
              <a:rPr lang="en-US" sz="2000" dirty="0" err="1"/>
              <a:t>büyür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ampermetreden</a:t>
            </a:r>
            <a:r>
              <a:rPr lang="en-US" sz="2000" dirty="0"/>
              <a:t> </a:t>
            </a:r>
            <a:r>
              <a:rPr lang="en-US" sz="2000" dirty="0" err="1"/>
              <a:t>hiç</a:t>
            </a:r>
            <a:r>
              <a:rPr lang="en-US" sz="2000" dirty="0"/>
              <a:t> </a:t>
            </a:r>
            <a:r>
              <a:rPr lang="en-US" sz="2000" dirty="0" err="1"/>
              <a:t>akım</a:t>
            </a:r>
            <a:r>
              <a:rPr lang="en-US" sz="2000" dirty="0"/>
              <a:t> </a:t>
            </a:r>
            <a:r>
              <a:rPr lang="en-US" sz="2000" dirty="0" err="1"/>
              <a:t>akmadığı</a:t>
            </a:r>
            <a:r>
              <a:rPr lang="en-US" sz="2000" dirty="0"/>
              <a:t> </a:t>
            </a:r>
            <a:r>
              <a:rPr lang="en-US" sz="2000" dirty="0" err="1"/>
              <a:t>görülür</a:t>
            </a:r>
            <a:r>
              <a:rPr lang="en-US" sz="2000" dirty="0"/>
              <a:t>. Bu </a:t>
            </a:r>
            <a:r>
              <a:rPr lang="en-US" sz="2000" dirty="0" err="1"/>
              <a:t>şekildeki</a:t>
            </a:r>
            <a:r>
              <a:rPr lang="en-US" sz="2000" dirty="0"/>
              <a:t> </a:t>
            </a:r>
            <a:r>
              <a:rPr lang="en-US" sz="2000" dirty="0" err="1"/>
              <a:t>bağlantıya</a:t>
            </a:r>
            <a:r>
              <a:rPr lang="en-US" sz="2000" dirty="0"/>
              <a:t> </a:t>
            </a:r>
            <a:r>
              <a:rPr lang="en-US" sz="2000" b="1" dirty="0" err="1"/>
              <a:t>Ters</a:t>
            </a:r>
            <a:r>
              <a:rPr lang="en-US" sz="2000" b="1" dirty="0"/>
              <a:t> </a:t>
            </a:r>
            <a:r>
              <a:rPr lang="en-US" sz="2000" b="1" dirty="0" err="1"/>
              <a:t>Polarma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endParaRPr lang="tr-TR" sz="2000" dirty="0"/>
          </a:p>
          <a:p>
            <a:endParaRPr lang="tr-TR" dirty="0"/>
          </a:p>
        </p:txBody>
      </p:sp>
      <p:sp>
        <p:nvSpPr>
          <p:cNvPr id="71" name="TextBox 70"/>
          <p:cNvSpPr txBox="1"/>
          <p:nvPr/>
        </p:nvSpPr>
        <p:spPr>
          <a:xfrm>
            <a:off x="5705341" y="5851321"/>
            <a:ext cx="60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Şekil</a:t>
            </a:r>
            <a:r>
              <a:rPr lang="en-US" b="1" dirty="0"/>
              <a:t> 1.20 </a:t>
            </a:r>
            <a:r>
              <a:rPr lang="en-US" dirty="0" err="1"/>
              <a:t>Ters</a:t>
            </a:r>
            <a:r>
              <a:rPr lang="en-US" dirty="0"/>
              <a:t> </a:t>
            </a:r>
            <a:r>
              <a:rPr lang="en-US" dirty="0" err="1"/>
              <a:t>polarlanmış</a:t>
            </a:r>
            <a:r>
              <a:rPr lang="en-US" dirty="0"/>
              <a:t> </a:t>
            </a:r>
            <a:r>
              <a:rPr lang="en-US" b="1" dirty="0"/>
              <a:t>PN</a:t>
            </a:r>
            <a:r>
              <a:rPr lang="en-US" dirty="0"/>
              <a:t> </a:t>
            </a:r>
            <a:r>
              <a:rPr lang="en-US" dirty="0" err="1"/>
              <a:t>birleşimi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128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752" y="543641"/>
            <a:ext cx="10715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önce</a:t>
            </a:r>
            <a:r>
              <a:rPr lang="en-US" sz="2000" dirty="0"/>
              <a:t> </a:t>
            </a:r>
            <a:r>
              <a:rPr lang="en-US" sz="2000" dirty="0" err="1"/>
              <a:t>anlattığımız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,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iletkenleri</a:t>
            </a:r>
            <a:r>
              <a:rPr lang="en-US" sz="2000" dirty="0"/>
              <a:t> </a:t>
            </a:r>
            <a:r>
              <a:rPr lang="en-US" sz="2000" dirty="0" err="1"/>
              <a:t>saf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yapmak</a:t>
            </a:r>
            <a:r>
              <a:rPr lang="en-US" sz="2000" dirty="0"/>
              <a:t> </a:t>
            </a:r>
            <a:r>
              <a:rPr lang="en-US" sz="2000" dirty="0" err="1"/>
              <a:t>mümkün</a:t>
            </a:r>
            <a:r>
              <a:rPr lang="en-US" sz="2000" dirty="0"/>
              <a:t> </a:t>
            </a:r>
            <a:r>
              <a:rPr lang="en-US" sz="2000" dirty="0" err="1"/>
              <a:t>değildir</a:t>
            </a:r>
            <a:r>
              <a:rPr lang="en-US" sz="2000" dirty="0"/>
              <a:t>. Bu </a:t>
            </a:r>
            <a:r>
              <a:rPr lang="en-US" sz="2000" dirty="0" err="1"/>
              <a:t>nedenle</a:t>
            </a:r>
            <a:r>
              <a:rPr lang="en-US" sz="2000" dirty="0"/>
              <a:t> </a:t>
            </a:r>
            <a:r>
              <a:rPr lang="en-US" sz="2000" dirty="0" err="1"/>
              <a:t>ters</a:t>
            </a:r>
            <a:r>
              <a:rPr lang="en-US" sz="2000" dirty="0"/>
              <a:t> </a:t>
            </a:r>
            <a:r>
              <a:rPr lang="en-US" sz="2000" dirty="0" err="1"/>
              <a:t>polarlamada</a:t>
            </a:r>
            <a:r>
              <a:rPr lang="en-US" sz="2000" dirty="0"/>
              <a:t>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içindeki</a:t>
            </a:r>
            <a:r>
              <a:rPr lang="en-US" sz="2000" dirty="0"/>
              <a:t> </a:t>
            </a:r>
            <a:r>
              <a:rPr lang="en-US" sz="2000" dirty="0" err="1"/>
              <a:t>azınlık</a:t>
            </a:r>
            <a:r>
              <a:rPr lang="en-US" sz="2000" dirty="0"/>
              <a:t> </a:t>
            </a:r>
            <a:r>
              <a:rPr lang="en-US" sz="2000" dirty="0" err="1"/>
              <a:t>taşıyıcılarından</a:t>
            </a:r>
            <a:r>
              <a:rPr lang="en-US" sz="2000" dirty="0"/>
              <a:t> </a:t>
            </a:r>
            <a:r>
              <a:rPr lang="en-US" sz="2000" dirty="0" err="1"/>
              <a:t>dolayı</a:t>
            </a:r>
            <a:r>
              <a:rPr lang="en-US" sz="2000" dirty="0"/>
              <a:t> </a:t>
            </a:r>
            <a:r>
              <a:rPr lang="en-US" sz="2000" dirty="0" err="1"/>
              <a:t>mikroamper</a:t>
            </a:r>
            <a:r>
              <a:rPr lang="en-US" sz="2000" dirty="0"/>
              <a:t> </a:t>
            </a:r>
            <a:r>
              <a:rPr lang="en-US" sz="2000" dirty="0" err="1"/>
              <a:t>seviyelerinde</a:t>
            </a:r>
            <a:r>
              <a:rPr lang="en-US" sz="2000" dirty="0"/>
              <a:t> de </a:t>
            </a:r>
            <a:r>
              <a:rPr lang="en-US" sz="2000" dirty="0" err="1"/>
              <a:t>olsa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akım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. Bu </a:t>
            </a:r>
            <a:r>
              <a:rPr lang="en-US" sz="2000" dirty="0" err="1"/>
              <a:t>akıma</a:t>
            </a:r>
            <a:r>
              <a:rPr lang="en-US" sz="2000" dirty="0"/>
              <a:t> </a:t>
            </a:r>
            <a:r>
              <a:rPr lang="en-US" sz="2000" b="1" dirty="0" err="1"/>
              <a:t>sızıntı</a:t>
            </a:r>
            <a:r>
              <a:rPr lang="en-US" sz="2000" b="1" dirty="0"/>
              <a:t> </a:t>
            </a:r>
            <a:r>
              <a:rPr lang="en-US" sz="2000" b="1" dirty="0" err="1"/>
              <a:t>akımı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r>
              <a:rPr lang="en-US" sz="2000" dirty="0" err="1"/>
              <a:t>Azınlık</a:t>
            </a:r>
            <a:r>
              <a:rPr lang="en-US" sz="2000" dirty="0"/>
              <a:t> </a:t>
            </a:r>
            <a:r>
              <a:rPr lang="en-US" sz="2000" dirty="0" err="1"/>
              <a:t>taşıyıcıları</a:t>
            </a:r>
            <a:r>
              <a:rPr lang="en-US" sz="2000" dirty="0"/>
              <a:t> </a:t>
            </a:r>
            <a:r>
              <a:rPr lang="en-US" sz="2000" dirty="0" err="1"/>
              <a:t>sıcaklığın</a:t>
            </a:r>
            <a:r>
              <a:rPr lang="en-US" sz="2000" dirty="0"/>
              <a:t> </a:t>
            </a:r>
            <a:r>
              <a:rPr lang="en-US" sz="2000" dirty="0" err="1"/>
              <a:t>artması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artacağı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PN </a:t>
            </a:r>
            <a:r>
              <a:rPr lang="en-US" sz="2000" dirty="0" err="1"/>
              <a:t>bağlantıda</a:t>
            </a:r>
            <a:r>
              <a:rPr lang="en-US" sz="2000" dirty="0"/>
              <a:t> </a:t>
            </a:r>
            <a:r>
              <a:rPr lang="en-US" sz="2000" b="1" dirty="0" err="1"/>
              <a:t>sızıntı</a:t>
            </a:r>
            <a:r>
              <a:rPr lang="en-US" sz="2000" b="1" dirty="0"/>
              <a:t> </a:t>
            </a:r>
            <a:r>
              <a:rPr lang="en-US" sz="2000" b="1" dirty="0" err="1"/>
              <a:t>akımı</a:t>
            </a:r>
            <a:r>
              <a:rPr lang="en-US" sz="2000" dirty="0"/>
              <a:t>, </a:t>
            </a:r>
            <a:r>
              <a:rPr lang="en-US" sz="2000" b="1" dirty="0" err="1"/>
              <a:t>sıcaklığın</a:t>
            </a:r>
            <a:r>
              <a:rPr lang="en-US" sz="2000" b="1" dirty="0"/>
              <a:t> </a:t>
            </a:r>
            <a:r>
              <a:rPr lang="en-US" sz="2000" b="1" dirty="0" err="1"/>
              <a:t>artması</a:t>
            </a:r>
            <a:r>
              <a:rPr lang="en-US" sz="2000" b="1" dirty="0"/>
              <a:t> </a:t>
            </a:r>
            <a:r>
              <a:rPr lang="en-US" sz="2000" b="1" dirty="0" err="1"/>
              <a:t>ile</a:t>
            </a:r>
            <a:r>
              <a:rPr lang="en-US" sz="2000" b="1" dirty="0"/>
              <a:t> </a:t>
            </a:r>
            <a:r>
              <a:rPr lang="en-US" sz="2000" b="1" dirty="0" err="1"/>
              <a:t>artar</a:t>
            </a:r>
            <a:r>
              <a:rPr lang="en-US" sz="2000" dirty="0"/>
              <a:t>. </a:t>
            </a:r>
            <a:endParaRPr lang="tr-TR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752" y="2486558"/>
            <a:ext cx="27460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Özetleyecek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olursak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17752" y="3551104"/>
            <a:ext cx="9366406" cy="19610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PN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bağlantıda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doğru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polarma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için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ucuna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pozitif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ucuna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negatif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gerilim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verilir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Doğru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polarma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 PN 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bağlantıdan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akım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akar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PN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bağlantıda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ters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polarma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için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ucuna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negatif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ucuna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pozitif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gerilim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verilir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Ters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polarma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 PN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bağlantıdan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akım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akmaz</a:t>
            </a:r>
            <a:r>
              <a:rPr kumimoji="0" lang="en-US" alt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2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206062"/>
            <a:ext cx="1123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 </a:t>
            </a:r>
            <a:r>
              <a:rPr lang="en-US" sz="2400" b="1" dirty="0" err="1"/>
              <a:t>ve</a:t>
            </a:r>
            <a:r>
              <a:rPr lang="en-US" sz="2400" b="1" dirty="0"/>
              <a:t> P-Tipi </a:t>
            </a:r>
            <a:r>
              <a:rPr lang="en-US" sz="2400" b="1" dirty="0" err="1"/>
              <a:t>İletkenler</a:t>
            </a:r>
            <a:r>
              <a:rPr lang="en-US" sz="2400" b="1" dirty="0"/>
              <a:t> </a:t>
            </a:r>
            <a:r>
              <a:rPr lang="en-US" sz="2400" b="1" dirty="0" err="1"/>
              <a:t>İçerisinde</a:t>
            </a:r>
            <a:r>
              <a:rPr lang="en-US" sz="2400" b="1" dirty="0"/>
              <a:t> </a:t>
            </a:r>
            <a:r>
              <a:rPr lang="en-US" sz="2400" b="1" dirty="0" err="1"/>
              <a:t>İletim</a:t>
            </a:r>
            <a:r>
              <a:rPr lang="en-US" sz="2400" b="1" dirty="0"/>
              <a:t> </a:t>
            </a:r>
            <a:endParaRPr lang="tr-T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5155" y="1133341"/>
            <a:ext cx="11088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 </a:t>
            </a:r>
            <a:r>
              <a:rPr lang="en-US" sz="2400" dirty="0" err="1"/>
              <a:t>ve</a:t>
            </a:r>
            <a:r>
              <a:rPr lang="en-US" sz="2400" dirty="0"/>
              <a:t> 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edilirken</a:t>
            </a:r>
            <a:r>
              <a:rPr lang="en-US" sz="2400" dirty="0"/>
              <a:t>, </a:t>
            </a:r>
            <a:r>
              <a:rPr lang="en-US" sz="2400" dirty="0" err="1"/>
              <a:t>saf</a:t>
            </a:r>
            <a:r>
              <a:rPr lang="en-US" sz="2400" dirty="0"/>
              <a:t> </a:t>
            </a:r>
            <a:r>
              <a:rPr lang="en-US" sz="2400" dirty="0" err="1"/>
              <a:t>germanyum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silisyum</a:t>
            </a:r>
            <a:r>
              <a:rPr lang="en-US" sz="2400" dirty="0"/>
              <a:t> </a:t>
            </a:r>
            <a:r>
              <a:rPr lang="en-US" sz="2400" dirty="0" err="1"/>
              <a:t>maddelerine</a:t>
            </a:r>
            <a:r>
              <a:rPr lang="en-US" sz="2400" dirty="0"/>
              <a:t>, </a:t>
            </a:r>
            <a:r>
              <a:rPr lang="en-US" sz="2400" dirty="0" err="1"/>
              <a:t>yaklaşık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milyonda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oranında</a:t>
            </a:r>
            <a:r>
              <a:rPr lang="en-US" sz="2400" dirty="0"/>
              <a:t> </a:t>
            </a:r>
            <a:r>
              <a:rPr lang="en-US" sz="2400" dirty="0" err="1"/>
              <a:t>katkı</a:t>
            </a:r>
            <a:r>
              <a:rPr lang="en-US" sz="2400" dirty="0"/>
              <a:t> </a:t>
            </a:r>
            <a:r>
              <a:rPr lang="en-US" sz="2400" dirty="0" err="1"/>
              <a:t>maddesi</a:t>
            </a:r>
            <a:r>
              <a:rPr lang="en-US" sz="2400" dirty="0"/>
              <a:t> </a:t>
            </a:r>
            <a:r>
              <a:rPr lang="en-US" sz="2400" dirty="0" err="1"/>
              <a:t>enjekte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 Bu </a:t>
            </a:r>
            <a:r>
              <a:rPr lang="en-US" sz="2400" dirty="0" err="1"/>
              <a:t>demektir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,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miktarda</a:t>
            </a:r>
            <a:r>
              <a:rPr lang="en-US" sz="2400" dirty="0"/>
              <a:t> </a:t>
            </a:r>
            <a:r>
              <a:rPr lang="en-US" sz="2400" dirty="0" err="1"/>
              <a:t>arsenik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bor</a:t>
            </a:r>
            <a:r>
              <a:rPr lang="en-US" sz="2400" dirty="0"/>
              <a:t> </a:t>
            </a:r>
            <a:r>
              <a:rPr lang="en-US" sz="2400" dirty="0" err="1"/>
              <a:t>maddesi</a:t>
            </a:r>
            <a:r>
              <a:rPr lang="en-US" sz="2400" dirty="0"/>
              <a:t>, </a:t>
            </a:r>
            <a:r>
              <a:rPr lang="en-US" sz="2400" dirty="0" err="1"/>
              <a:t>saf</a:t>
            </a:r>
            <a:r>
              <a:rPr lang="en-US" sz="2400" dirty="0"/>
              <a:t> </a:t>
            </a:r>
            <a:r>
              <a:rPr lang="en-US" sz="2400" dirty="0" err="1"/>
              <a:t>germanyum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silisyum</a:t>
            </a:r>
            <a:r>
              <a:rPr lang="en-US" sz="2400" dirty="0"/>
              <a:t> </a:t>
            </a:r>
            <a:r>
              <a:rPr lang="en-US" sz="2400" dirty="0" err="1"/>
              <a:t>kristaline</a:t>
            </a:r>
            <a:r>
              <a:rPr lang="en-US" sz="2400" dirty="0"/>
              <a:t> </a:t>
            </a:r>
            <a:r>
              <a:rPr lang="en-US" sz="2400" dirty="0" err="1"/>
              <a:t>enjekte</a:t>
            </a:r>
            <a:r>
              <a:rPr lang="en-US" sz="2400" dirty="0"/>
              <a:t> </a:t>
            </a:r>
            <a:r>
              <a:rPr lang="en-US" sz="2400" dirty="0" err="1"/>
              <a:t>edilmektedir</a:t>
            </a:r>
            <a:r>
              <a:rPr lang="en-US" sz="2400" dirty="0"/>
              <a:t>.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taraftan</a:t>
            </a:r>
            <a:r>
              <a:rPr lang="en-US" sz="2400" dirty="0"/>
              <a:t> </a:t>
            </a:r>
            <a:r>
              <a:rPr lang="en-US" sz="2400" dirty="0" err="1"/>
              <a:t>germanyum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silisyum</a:t>
            </a:r>
            <a:r>
              <a:rPr lang="en-US" sz="2400" dirty="0"/>
              <a:t> </a:t>
            </a:r>
            <a:r>
              <a:rPr lang="en-US" sz="2400" dirty="0" err="1"/>
              <a:t>kristallerini</a:t>
            </a:r>
            <a:r>
              <a:rPr lang="en-US" sz="2400" dirty="0"/>
              <a:t> tam </a:t>
            </a:r>
            <a:r>
              <a:rPr lang="en-US" sz="2400" dirty="0" err="1"/>
              <a:t>saf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 </a:t>
            </a:r>
            <a:r>
              <a:rPr lang="en-US" sz="2400" dirty="0" err="1"/>
              <a:t>mümkün</a:t>
            </a:r>
            <a:r>
              <a:rPr lang="en-US" sz="2400" dirty="0"/>
              <a:t> </a:t>
            </a:r>
            <a:r>
              <a:rPr lang="en-US" sz="2400" dirty="0" err="1"/>
              <a:t>olmaz</a:t>
            </a:r>
            <a:r>
              <a:rPr lang="en-US" sz="2400" dirty="0"/>
              <a:t>. </a:t>
            </a:r>
            <a:r>
              <a:rPr lang="en-US" sz="2400" dirty="0" err="1"/>
              <a:t>Örneğin</a:t>
            </a:r>
            <a:r>
              <a:rPr lang="en-US" sz="2400" dirty="0"/>
              <a:t> </a:t>
            </a:r>
            <a:r>
              <a:rPr lang="en-US" sz="2400" dirty="0" err="1"/>
              <a:t>saf</a:t>
            </a:r>
            <a:r>
              <a:rPr lang="en-US" sz="2400" dirty="0"/>
              <a:t> </a:t>
            </a:r>
            <a:r>
              <a:rPr lang="en-US" sz="2400" dirty="0" err="1"/>
              <a:t>germanyum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silisyum</a:t>
            </a:r>
            <a:r>
              <a:rPr lang="en-US" sz="2400" dirty="0"/>
              <a:t> </a:t>
            </a:r>
            <a:r>
              <a:rPr lang="en-US" sz="2400" dirty="0" err="1"/>
              <a:t>kristalinde</a:t>
            </a:r>
            <a:r>
              <a:rPr lang="en-US" sz="2400" dirty="0"/>
              <a:t>, son </a:t>
            </a:r>
            <a:r>
              <a:rPr lang="en-US" sz="2400" dirty="0" err="1"/>
              <a:t>yörüngesinde</a:t>
            </a:r>
            <a:r>
              <a:rPr lang="en-US" sz="2400" dirty="0"/>
              <a:t> 3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5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atomlar</a:t>
            </a:r>
            <a:r>
              <a:rPr lang="en-US" sz="2400" dirty="0"/>
              <a:t> da </a:t>
            </a:r>
            <a:r>
              <a:rPr lang="en-US" sz="2400" dirty="0" err="1"/>
              <a:t>bulunacaktır</a:t>
            </a:r>
            <a:r>
              <a:rPr lang="en-US" sz="2400" dirty="0"/>
              <a:t>. </a:t>
            </a:r>
            <a:r>
              <a:rPr lang="en-US" sz="2400" dirty="0" err="1"/>
              <a:t>Bundan</a:t>
            </a:r>
            <a:r>
              <a:rPr lang="en-US" sz="2400" dirty="0"/>
              <a:t> </a:t>
            </a:r>
            <a:r>
              <a:rPr lang="en-US" sz="2400" dirty="0" err="1"/>
              <a:t>dolayı</a:t>
            </a:r>
            <a:r>
              <a:rPr lang="en-US" sz="2400" dirty="0"/>
              <a:t>, P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da </a:t>
            </a:r>
            <a:r>
              <a:rPr lang="en-US" sz="2400" dirty="0" err="1"/>
              <a:t>olsa</a:t>
            </a:r>
            <a:r>
              <a:rPr lang="en-US" sz="2400" dirty="0"/>
              <a:t> </a:t>
            </a:r>
            <a:r>
              <a:rPr lang="en-US" sz="2400" dirty="0" err="1"/>
              <a:t>serbest</a:t>
            </a:r>
            <a:r>
              <a:rPr lang="en-US" sz="2400" dirty="0"/>
              <a:t> </a:t>
            </a:r>
            <a:r>
              <a:rPr lang="en-US" sz="2400" dirty="0" err="1"/>
              <a:t>elektronlar</a:t>
            </a:r>
            <a:r>
              <a:rPr lang="en-US" sz="2400" dirty="0"/>
              <a:t>, 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de </a:t>
            </a:r>
            <a:r>
              <a:rPr lang="en-US" sz="2400" dirty="0" err="1"/>
              <a:t>yine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 </a:t>
            </a:r>
            <a:r>
              <a:rPr lang="en-US" sz="2400" dirty="0" err="1"/>
              <a:t>bulunacaktır</a:t>
            </a:r>
            <a:r>
              <a:rPr lang="en-US" sz="2400" dirty="0"/>
              <a:t>. </a:t>
            </a:r>
            <a:r>
              <a:rPr lang="en-US" sz="2400" dirty="0" err="1"/>
              <a:t>Ancak</a:t>
            </a:r>
            <a:r>
              <a:rPr lang="en-US" sz="2400" dirty="0"/>
              <a:t>, P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, 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de </a:t>
            </a:r>
            <a:r>
              <a:rPr lang="en-US" sz="2400" dirty="0" err="1"/>
              <a:t>elektronlar</a:t>
            </a:r>
            <a:r>
              <a:rPr lang="en-US" sz="2400" dirty="0"/>
              <a:t> </a:t>
            </a:r>
            <a:r>
              <a:rPr lang="en-US" sz="2400" dirty="0" err="1"/>
              <a:t>çoğunluktadır</a:t>
            </a:r>
            <a:r>
              <a:rPr lang="en-US" sz="2400" dirty="0"/>
              <a:t>. P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iletkenlerdeki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, </a:t>
            </a:r>
            <a:r>
              <a:rPr lang="en-US" sz="2400" b="1" dirty="0"/>
              <a:t>“</a:t>
            </a:r>
            <a:r>
              <a:rPr lang="en-US" sz="2400" b="1" dirty="0" err="1"/>
              <a:t>çoğunluk</a:t>
            </a:r>
            <a:r>
              <a:rPr lang="en-US" sz="2400" b="1" dirty="0"/>
              <a:t> </a:t>
            </a:r>
            <a:r>
              <a:rPr lang="en-US" sz="2400" b="1" dirty="0" err="1"/>
              <a:t>akım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”</a:t>
            </a:r>
            <a:r>
              <a:rPr lang="en-US" sz="2400" dirty="0"/>
              <a:t>, </a:t>
            </a:r>
            <a:r>
              <a:rPr lang="en-US" sz="2400" dirty="0" err="1"/>
              <a:t>elektronlar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b="1" dirty="0"/>
              <a:t>“</a:t>
            </a:r>
            <a:r>
              <a:rPr lang="en-US" sz="2400" b="1" dirty="0" err="1"/>
              <a:t>azınlık</a:t>
            </a:r>
            <a:r>
              <a:rPr lang="en-US" sz="2400" b="1" dirty="0"/>
              <a:t> </a:t>
            </a:r>
            <a:r>
              <a:rPr lang="en-US" sz="2400" b="1" dirty="0" err="1"/>
              <a:t>akım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”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adlandırılır</a:t>
            </a:r>
            <a:r>
              <a:rPr lang="en-US" sz="2400" dirty="0"/>
              <a:t>. 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 </a:t>
            </a:r>
            <a:r>
              <a:rPr lang="en-US" sz="2400" dirty="0" err="1"/>
              <a:t>elektronlar</a:t>
            </a:r>
            <a:r>
              <a:rPr lang="en-US" sz="2400" dirty="0"/>
              <a:t>, </a:t>
            </a:r>
            <a:r>
              <a:rPr lang="en-US" sz="2400" b="1" dirty="0"/>
              <a:t>“</a:t>
            </a:r>
            <a:r>
              <a:rPr lang="en-US" sz="2400" b="1" dirty="0" err="1"/>
              <a:t>çoğunluk</a:t>
            </a:r>
            <a:r>
              <a:rPr lang="en-US" sz="2400" b="1" dirty="0"/>
              <a:t> </a:t>
            </a:r>
            <a:r>
              <a:rPr lang="en-US" sz="2400" b="1" dirty="0" err="1"/>
              <a:t>akım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”</a:t>
            </a:r>
            <a:r>
              <a:rPr lang="en-US" sz="2400" dirty="0"/>
              <a:t>, </a:t>
            </a:r>
            <a:r>
              <a:rPr lang="en-US" sz="2400" dirty="0" err="1"/>
              <a:t>serbest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b="1" dirty="0"/>
              <a:t>“</a:t>
            </a:r>
            <a:r>
              <a:rPr lang="en-US" sz="2400" b="1" dirty="0" err="1"/>
              <a:t>azınlık</a:t>
            </a:r>
            <a:r>
              <a:rPr lang="en-US" sz="2400" b="1" dirty="0"/>
              <a:t> </a:t>
            </a:r>
            <a:r>
              <a:rPr lang="en-US" sz="2400" b="1" dirty="0" err="1"/>
              <a:t>akım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”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adlandırılırlar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121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218941"/>
            <a:ext cx="1150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Özetle</a:t>
            </a:r>
            <a:r>
              <a:rPr lang="en-US" sz="2400" dirty="0"/>
              <a:t>, 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elektronlar</a:t>
            </a:r>
            <a:r>
              <a:rPr lang="en-US" sz="2400" dirty="0"/>
              <a:t>, P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,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taşıyıcı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yaparlar</a:t>
            </a:r>
            <a:r>
              <a:rPr lang="en-US" sz="2400" dirty="0"/>
              <a:t>. </a:t>
            </a:r>
            <a:r>
              <a:rPr lang="en-US" sz="2400" dirty="0" err="1"/>
              <a:t>Azınlık</a:t>
            </a:r>
            <a:r>
              <a:rPr lang="en-US" sz="2400" dirty="0"/>
              <a:t>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taşıyıcılar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devre</a:t>
            </a:r>
            <a:r>
              <a:rPr lang="en-US" sz="2400" dirty="0"/>
              <a:t> </a:t>
            </a:r>
            <a:r>
              <a:rPr lang="en-US" sz="2400" dirty="0" err="1"/>
              <a:t>elemanında</a:t>
            </a:r>
            <a:r>
              <a:rPr lang="en-US" sz="2400" dirty="0"/>
              <a:t> </a:t>
            </a:r>
            <a:r>
              <a:rPr lang="en-US" sz="2400" dirty="0" err="1"/>
              <a:t>sızıntı</a:t>
            </a:r>
            <a:r>
              <a:rPr lang="en-US" sz="2400" dirty="0"/>
              <a:t> </a:t>
            </a:r>
            <a:r>
              <a:rPr lang="en-US" sz="2400" dirty="0" err="1"/>
              <a:t>akımına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açarlar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6214" y="1596981"/>
            <a:ext cx="11513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Günümüzde</a:t>
            </a:r>
            <a:r>
              <a:rPr lang="en-US" sz="2400" dirty="0"/>
              <a:t>, </a:t>
            </a:r>
            <a:r>
              <a:rPr lang="en-US" sz="2400" dirty="0" err="1"/>
              <a:t>germanyum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silisyum</a:t>
            </a:r>
            <a:r>
              <a:rPr lang="en-US" sz="2400" dirty="0"/>
              <a:t>, </a:t>
            </a:r>
            <a:r>
              <a:rPr lang="en-US" sz="2400" dirty="0" err="1"/>
              <a:t>saflığa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yakın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edilebilmektedir</a:t>
            </a:r>
            <a:r>
              <a:rPr lang="en-US" sz="2400" dirty="0"/>
              <a:t>. </a:t>
            </a:r>
            <a:r>
              <a:rPr lang="en-US" sz="2400" dirty="0" err="1"/>
              <a:t>Böylece</a:t>
            </a:r>
            <a:r>
              <a:rPr lang="en-US" sz="2400" dirty="0"/>
              <a:t>, </a:t>
            </a:r>
            <a:r>
              <a:rPr lang="en-US" sz="2400" dirty="0" err="1"/>
              <a:t>azınlık</a:t>
            </a:r>
            <a:r>
              <a:rPr lang="en-US" sz="2400" dirty="0"/>
              <a:t>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taşıyıcılar</a:t>
            </a:r>
            <a:r>
              <a:rPr lang="en-US" sz="2400" dirty="0"/>
              <a:t> en </a:t>
            </a:r>
            <a:r>
              <a:rPr lang="en-US" sz="2400" dirty="0" err="1"/>
              <a:t>aza</a:t>
            </a:r>
            <a:r>
              <a:rPr lang="en-US" sz="2400" dirty="0"/>
              <a:t> </a:t>
            </a:r>
            <a:r>
              <a:rPr lang="en-US" sz="2400" dirty="0" err="1"/>
              <a:t>indirilmiş</a:t>
            </a:r>
            <a:r>
              <a:rPr lang="en-US" sz="2400" dirty="0"/>
              <a:t> </a:t>
            </a:r>
            <a:r>
              <a:rPr lang="en-US" sz="2400" dirty="0" err="1"/>
              <a:t>olmaktadır</a:t>
            </a:r>
            <a:r>
              <a:rPr lang="en-US" sz="2400" dirty="0"/>
              <a:t>. </a:t>
            </a:r>
            <a:r>
              <a:rPr lang="en-US" sz="2400" dirty="0" err="1"/>
              <a:t>Bununla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,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devre</a:t>
            </a:r>
            <a:r>
              <a:rPr lang="en-US" sz="2400" dirty="0"/>
              <a:t> </a:t>
            </a:r>
            <a:r>
              <a:rPr lang="en-US" sz="2400" dirty="0" err="1"/>
              <a:t>elemanının</a:t>
            </a:r>
            <a:r>
              <a:rPr lang="en-US" sz="2400" dirty="0"/>
              <a:t> </a:t>
            </a:r>
            <a:r>
              <a:rPr lang="en-US" sz="2400" dirty="0" err="1"/>
              <a:t>çalışması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ısınması</a:t>
            </a:r>
            <a:r>
              <a:rPr lang="en-US" sz="2400" dirty="0"/>
              <a:t>, </a:t>
            </a:r>
            <a:r>
              <a:rPr lang="en-US" sz="2400" dirty="0" err="1"/>
              <a:t>azınlık</a:t>
            </a:r>
            <a:r>
              <a:rPr lang="en-US" sz="2400" dirty="0"/>
              <a:t>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taşıyıcılarının</a:t>
            </a:r>
            <a:r>
              <a:rPr lang="en-US" sz="2400" dirty="0"/>
              <a:t> </a:t>
            </a:r>
            <a:r>
              <a:rPr lang="en-US" sz="2400" dirty="0" err="1"/>
              <a:t>artmasına</a:t>
            </a:r>
            <a:r>
              <a:rPr lang="en-US" sz="2400" dirty="0"/>
              <a:t> </a:t>
            </a:r>
            <a:r>
              <a:rPr lang="en-US" sz="2400" dirty="0" err="1"/>
              <a:t>sebep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da </a:t>
            </a:r>
            <a:r>
              <a:rPr lang="en-US" sz="2400" dirty="0" err="1"/>
              <a:t>devrenin</a:t>
            </a:r>
            <a:r>
              <a:rPr lang="en-US" sz="2400" dirty="0"/>
              <a:t> </a:t>
            </a:r>
            <a:r>
              <a:rPr lang="en-US" sz="2400" dirty="0" err="1"/>
              <a:t>çalışma</a:t>
            </a:r>
            <a:r>
              <a:rPr lang="en-US" sz="2400" dirty="0"/>
              <a:t> </a:t>
            </a:r>
            <a:r>
              <a:rPr lang="en-US" sz="2400" dirty="0" err="1"/>
              <a:t>karakteristiğinin</a:t>
            </a:r>
            <a:r>
              <a:rPr lang="en-US" sz="2400" dirty="0"/>
              <a:t> </a:t>
            </a:r>
            <a:r>
              <a:rPr lang="en-US" sz="2400" dirty="0" err="1"/>
              <a:t>bozulmasına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açar</a:t>
            </a:r>
            <a:r>
              <a:rPr lang="en-US" sz="2400" dirty="0"/>
              <a:t>.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önüne</a:t>
            </a:r>
            <a:r>
              <a:rPr lang="en-US" sz="2400" dirty="0"/>
              <a:t> </a:t>
            </a:r>
            <a:r>
              <a:rPr lang="en-US" sz="2400" dirty="0" err="1"/>
              <a:t>geçmek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, </a:t>
            </a:r>
            <a:r>
              <a:rPr lang="en-US" sz="2400" dirty="0" err="1"/>
              <a:t>özellikle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akımdan</a:t>
            </a:r>
            <a:r>
              <a:rPr lang="en-US" sz="2400" dirty="0"/>
              <a:t> </a:t>
            </a:r>
            <a:r>
              <a:rPr lang="en-US" sz="2400" dirty="0" err="1"/>
              <a:t>dolayı</a:t>
            </a:r>
            <a:r>
              <a:rPr lang="en-US" sz="2400" dirty="0"/>
              <a:t> </a:t>
            </a:r>
            <a:r>
              <a:rPr lang="en-US" sz="2400" dirty="0" err="1"/>
              <a:t>ısı</a:t>
            </a:r>
            <a:r>
              <a:rPr lang="en-US" sz="2400" dirty="0"/>
              <a:t> </a:t>
            </a:r>
            <a:r>
              <a:rPr lang="en-US" sz="2400" dirty="0" err="1"/>
              <a:t>artışı</a:t>
            </a:r>
            <a:r>
              <a:rPr lang="en-US" sz="2400" dirty="0"/>
              <a:t> </a:t>
            </a:r>
            <a:r>
              <a:rPr lang="en-US" sz="2400" dirty="0" err="1"/>
              <a:t>olabilecek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devre</a:t>
            </a:r>
            <a:r>
              <a:rPr lang="en-US" sz="2400" dirty="0"/>
              <a:t> </a:t>
            </a:r>
            <a:r>
              <a:rPr lang="en-US" sz="2400" dirty="0" err="1"/>
              <a:t>elemanları</a:t>
            </a:r>
            <a:r>
              <a:rPr lang="en-US" sz="2400" dirty="0"/>
              <a:t> (</a:t>
            </a:r>
            <a:r>
              <a:rPr lang="en-US" sz="2400" dirty="0" err="1"/>
              <a:t>örneğin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akımlı</a:t>
            </a:r>
            <a:r>
              <a:rPr lang="en-US" sz="2400" dirty="0"/>
              <a:t> </a:t>
            </a:r>
            <a:r>
              <a:rPr lang="en-US" sz="2400" dirty="0" err="1"/>
              <a:t>diyot</a:t>
            </a:r>
            <a:r>
              <a:rPr lang="en-US" sz="2400" dirty="0"/>
              <a:t>, </a:t>
            </a:r>
            <a:r>
              <a:rPr lang="en-US" sz="2400" dirty="0" err="1"/>
              <a:t>transistör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tristörler</a:t>
            </a:r>
            <a:r>
              <a:rPr lang="en-US" sz="2400" dirty="0"/>
              <a:t>) </a:t>
            </a:r>
            <a:r>
              <a:rPr lang="en-US" sz="2400" dirty="0" err="1"/>
              <a:t>soğutucu</a:t>
            </a:r>
            <a:r>
              <a:rPr lang="en-US" sz="2400" dirty="0"/>
              <a:t> metal </a:t>
            </a:r>
            <a:r>
              <a:rPr lang="en-US" sz="2400" dirty="0" err="1"/>
              <a:t>kılıflar</a:t>
            </a:r>
            <a:r>
              <a:rPr lang="en-US" sz="2400" dirty="0"/>
              <a:t> (case) </a:t>
            </a:r>
            <a:r>
              <a:rPr lang="en-US" sz="2400" dirty="0" err="1"/>
              <a:t>içerisinde</a:t>
            </a:r>
            <a:r>
              <a:rPr lang="en-US" sz="2400" dirty="0"/>
              <a:t> </a:t>
            </a:r>
            <a:r>
              <a:rPr lang="en-US" sz="2400" dirty="0" err="1"/>
              <a:t>imal</a:t>
            </a:r>
            <a:r>
              <a:rPr lang="en-US" sz="2400" dirty="0"/>
              <a:t> </a:t>
            </a:r>
            <a:r>
              <a:rPr lang="en-US" sz="2400" dirty="0" err="1"/>
              <a:t>edilirler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215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2" y="360608"/>
            <a:ext cx="112303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çoğunluk</a:t>
            </a:r>
            <a:r>
              <a:rPr lang="en-US" sz="2400" dirty="0"/>
              <a:t> </a:t>
            </a:r>
            <a:r>
              <a:rPr lang="en-US" sz="2400" dirty="0" err="1"/>
              <a:t>taşıyıcısı</a:t>
            </a:r>
            <a:r>
              <a:rPr lang="en-US" sz="2400" dirty="0"/>
              <a:t> </a:t>
            </a:r>
            <a:r>
              <a:rPr lang="en-US" sz="2400" dirty="0" err="1"/>
              <a:t>elektronlar</a:t>
            </a:r>
            <a:r>
              <a:rPr lang="en-US" sz="2400" dirty="0"/>
              <a:t>, P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iletkenlerde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çoğunluk</a:t>
            </a:r>
            <a:r>
              <a:rPr lang="en-US" sz="2400" dirty="0"/>
              <a:t> </a:t>
            </a:r>
            <a:r>
              <a:rPr lang="en-US" sz="2400" dirty="0" err="1"/>
              <a:t>taşıyıcısı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taşıyıcı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yaparlar</a:t>
            </a:r>
            <a:r>
              <a:rPr lang="en-US" sz="2400" dirty="0"/>
              <a:t>. N tipi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, DC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kaynağına</a:t>
            </a:r>
            <a:r>
              <a:rPr lang="en-US" sz="2400" dirty="0"/>
              <a:t> </a:t>
            </a:r>
            <a:r>
              <a:rPr lang="en-US" sz="2400" dirty="0" err="1"/>
              <a:t>bağlandığında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maddedeki</a:t>
            </a:r>
            <a:r>
              <a:rPr lang="en-US" sz="2400" dirty="0"/>
              <a:t> </a:t>
            </a:r>
            <a:r>
              <a:rPr lang="en-US" sz="2400" dirty="0" err="1"/>
              <a:t>çoğunluk</a:t>
            </a:r>
            <a:r>
              <a:rPr lang="en-US" sz="2400" dirty="0"/>
              <a:t> </a:t>
            </a:r>
            <a:r>
              <a:rPr lang="en-US" sz="2400" dirty="0" err="1"/>
              <a:t>taşıyıcısı</a:t>
            </a:r>
            <a:r>
              <a:rPr lang="en-US" sz="2400" dirty="0"/>
              <a:t> </a:t>
            </a:r>
            <a:r>
              <a:rPr lang="en-US" sz="2400" dirty="0" err="1"/>
              <a:t>elektronlar</a:t>
            </a:r>
            <a:r>
              <a:rPr lang="en-US" sz="2400" dirty="0"/>
              <a:t> (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taşıyıcılar</a:t>
            </a:r>
            <a:r>
              <a:rPr lang="en-US" sz="2400" dirty="0"/>
              <a:t>),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kaynağının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kutbu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itilirler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pozitif</a:t>
            </a:r>
            <a:r>
              <a:rPr lang="en-US" sz="2400" dirty="0"/>
              <a:t> </a:t>
            </a:r>
            <a:r>
              <a:rPr lang="en-US" sz="2400" dirty="0" err="1"/>
              <a:t>kutbu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çekilirler</a:t>
            </a:r>
            <a:r>
              <a:rPr lang="en-US" sz="2400" dirty="0"/>
              <a:t>. </a:t>
            </a:r>
            <a:r>
              <a:rPr lang="en-US" sz="2400" dirty="0" err="1"/>
              <a:t>Böylece</a:t>
            </a:r>
            <a:r>
              <a:rPr lang="en-US" sz="2400" dirty="0"/>
              <a:t>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kaynağının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kutbundan</a:t>
            </a:r>
            <a:r>
              <a:rPr lang="en-US" sz="2400" dirty="0"/>
              <a:t> </a:t>
            </a:r>
            <a:r>
              <a:rPr lang="en-US" sz="2400" dirty="0" err="1"/>
              <a:t>pozitif</a:t>
            </a:r>
            <a:r>
              <a:rPr lang="en-US" sz="2400" dirty="0"/>
              <a:t> </a:t>
            </a:r>
            <a:r>
              <a:rPr lang="en-US" sz="2400" dirty="0" err="1"/>
              <a:t>kutbuna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akışı</a:t>
            </a:r>
            <a:r>
              <a:rPr lang="en-US" sz="2400" dirty="0"/>
              <a:t> </a:t>
            </a:r>
            <a:r>
              <a:rPr lang="en-US" sz="2400" dirty="0" err="1"/>
              <a:t>meydana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. </a:t>
            </a:r>
            <a:r>
              <a:rPr lang="en-US" sz="2400" dirty="0" err="1"/>
              <a:t>Şekil</a:t>
            </a:r>
            <a:r>
              <a:rPr lang="en-US" sz="2400" dirty="0"/>
              <a:t> 1.12 de, N tipi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iletkende</a:t>
            </a:r>
            <a:r>
              <a:rPr lang="en-US" sz="2400" dirty="0"/>
              <a:t> </a:t>
            </a:r>
            <a:r>
              <a:rPr lang="en-US" sz="2400" dirty="0" err="1"/>
              <a:t>çoğunluk</a:t>
            </a:r>
            <a:r>
              <a:rPr lang="en-US" sz="2400" dirty="0"/>
              <a:t> </a:t>
            </a:r>
            <a:r>
              <a:rPr lang="en-US" sz="2400" dirty="0" err="1"/>
              <a:t>taşıyıcısı</a:t>
            </a:r>
            <a:r>
              <a:rPr lang="en-US" sz="2400" dirty="0"/>
              <a:t> </a:t>
            </a:r>
            <a:r>
              <a:rPr lang="en-US" sz="2400" dirty="0" err="1"/>
              <a:t>elektronların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75" y="3116688"/>
            <a:ext cx="7406566" cy="33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231820"/>
            <a:ext cx="11423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 tipi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, DC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kaynağına</a:t>
            </a:r>
            <a:r>
              <a:rPr lang="en-US" sz="2400" dirty="0"/>
              <a:t> </a:t>
            </a:r>
            <a:r>
              <a:rPr lang="en-US" sz="2400" dirty="0" err="1"/>
              <a:t>bağlandığında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oyuklar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taşınır</a:t>
            </a:r>
            <a:r>
              <a:rPr lang="en-US" sz="2400" dirty="0"/>
              <a:t>. </a:t>
            </a:r>
            <a:r>
              <a:rPr lang="en-US" sz="2400" dirty="0" err="1"/>
              <a:t>Oyuklar</a:t>
            </a:r>
            <a:r>
              <a:rPr lang="en-US" sz="2400" dirty="0"/>
              <a:t>,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kaynağının</a:t>
            </a:r>
            <a:r>
              <a:rPr lang="en-US" sz="2400" dirty="0"/>
              <a:t> </a:t>
            </a:r>
            <a:r>
              <a:rPr lang="en-US" sz="2400" dirty="0" err="1"/>
              <a:t>pozitif</a:t>
            </a:r>
            <a:r>
              <a:rPr lang="en-US" sz="2400" dirty="0"/>
              <a:t> </a:t>
            </a:r>
            <a:r>
              <a:rPr lang="en-US" sz="2400" dirty="0" err="1"/>
              <a:t>kutbu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itilirler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kutbu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çekilirler</a:t>
            </a:r>
            <a:r>
              <a:rPr lang="en-US" sz="2400" dirty="0"/>
              <a:t>. </a:t>
            </a:r>
            <a:r>
              <a:rPr lang="en-US" sz="2400" dirty="0" err="1"/>
              <a:t>Böylece</a:t>
            </a:r>
            <a:r>
              <a:rPr lang="en-US" sz="2400" dirty="0"/>
              <a:t>,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kaynağının</a:t>
            </a:r>
            <a:r>
              <a:rPr lang="en-US" sz="2400" dirty="0"/>
              <a:t> </a:t>
            </a:r>
            <a:r>
              <a:rPr lang="en-US" sz="2400" dirty="0" err="1"/>
              <a:t>pozitif</a:t>
            </a:r>
            <a:r>
              <a:rPr lang="en-US" sz="2400" dirty="0"/>
              <a:t> </a:t>
            </a:r>
            <a:r>
              <a:rPr lang="en-US" sz="2400" dirty="0" err="1"/>
              <a:t>kutbundan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kutbuna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oyuk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meydana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. </a:t>
            </a:r>
            <a:r>
              <a:rPr lang="en-US" sz="2400" dirty="0" err="1"/>
              <a:t>Şekil</a:t>
            </a:r>
            <a:r>
              <a:rPr lang="en-US" sz="2400" dirty="0"/>
              <a:t> 1.13 de </a:t>
            </a:r>
            <a:r>
              <a:rPr lang="en-US" sz="2400" dirty="0" err="1"/>
              <a:t>ise</a:t>
            </a:r>
            <a:r>
              <a:rPr lang="en-US" sz="2400" dirty="0"/>
              <a:t>, P tipi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iletkende</a:t>
            </a:r>
            <a:r>
              <a:rPr lang="en-US" sz="2400" dirty="0"/>
              <a:t> </a:t>
            </a:r>
            <a:r>
              <a:rPr lang="en-US" sz="2400" dirty="0" err="1"/>
              <a:t>oyuk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83" y="2189408"/>
            <a:ext cx="8066394" cy="37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5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386366"/>
            <a:ext cx="508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PN </a:t>
            </a:r>
            <a:r>
              <a:rPr lang="en-US" sz="2800" b="1" dirty="0" err="1"/>
              <a:t>Bağlantısı</a:t>
            </a:r>
            <a:r>
              <a:rPr lang="en-US" sz="2800" dirty="0"/>
              <a:t> 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8338" y="1120462"/>
            <a:ext cx="105606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Bu </a:t>
            </a:r>
            <a:r>
              <a:rPr lang="en-US" sz="2400" dirty="0" err="1"/>
              <a:t>kısımda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anlattığımız</a:t>
            </a:r>
            <a:r>
              <a:rPr lang="en-US" sz="2400" dirty="0"/>
              <a:t> P </a:t>
            </a:r>
            <a:r>
              <a:rPr lang="en-US" sz="2400" dirty="0" err="1"/>
              <a:t>ve</a:t>
            </a:r>
            <a:r>
              <a:rPr lang="en-US" sz="2400" dirty="0"/>
              <a:t> N tipi </a:t>
            </a:r>
            <a:r>
              <a:rPr lang="en-US" sz="2400" dirty="0" err="1"/>
              <a:t>katkılı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iletkenleri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araya</a:t>
            </a:r>
            <a:r>
              <a:rPr lang="en-US" sz="2400" dirty="0"/>
              <a:t> </a:t>
            </a:r>
            <a:r>
              <a:rPr lang="en-US" sz="2400" dirty="0" err="1"/>
              <a:t>getirip</a:t>
            </a:r>
            <a:r>
              <a:rPr lang="en-US" sz="2400" dirty="0"/>
              <a:t>, </a:t>
            </a:r>
            <a:r>
              <a:rPr lang="en-US" sz="2400" dirty="0" err="1"/>
              <a:t>elektronikte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sık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b="1" dirty="0"/>
              <a:t>PN </a:t>
            </a:r>
            <a:r>
              <a:rPr lang="en-US" sz="2400" b="1" dirty="0" err="1"/>
              <a:t>Bağlantısını</a:t>
            </a:r>
            <a:r>
              <a:rPr lang="en-US" sz="2400" dirty="0"/>
              <a:t> </a:t>
            </a:r>
            <a:r>
              <a:rPr lang="en-US" sz="2400" b="1" dirty="0"/>
              <a:t>(PN Junction) </a:t>
            </a:r>
            <a:r>
              <a:rPr lang="en-US" sz="2400" dirty="0" err="1"/>
              <a:t>inceleyeceğiz</a:t>
            </a:r>
            <a:r>
              <a:rPr lang="en-US" sz="2400" dirty="0"/>
              <a:t>. Bu </a:t>
            </a:r>
            <a:r>
              <a:rPr lang="en-US" sz="2400" dirty="0" err="1"/>
              <a:t>bağlantı</a:t>
            </a:r>
            <a:r>
              <a:rPr lang="en-US" sz="2400" dirty="0"/>
              <a:t> </a:t>
            </a:r>
            <a:r>
              <a:rPr lang="en-US" sz="2400" dirty="0" err="1"/>
              <a:t>şekli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malzemenin</a:t>
            </a:r>
            <a:r>
              <a:rPr lang="en-US" sz="2400" dirty="0"/>
              <a:t> (</a:t>
            </a:r>
            <a:r>
              <a:rPr lang="en-US" sz="2400" dirty="0" err="1"/>
              <a:t>diyot</a:t>
            </a:r>
            <a:r>
              <a:rPr lang="en-US" sz="2400" dirty="0"/>
              <a:t>, transistor, FET vs...)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yapısı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anlaşılmasında</a:t>
            </a:r>
            <a:r>
              <a:rPr lang="en-US" sz="2400" dirty="0"/>
              <a:t> </a:t>
            </a:r>
            <a:r>
              <a:rPr lang="en-US" sz="2400" dirty="0" err="1"/>
              <a:t>fayda</a:t>
            </a:r>
            <a:r>
              <a:rPr lang="en-US" sz="2400" dirty="0"/>
              <a:t> </a:t>
            </a:r>
            <a:r>
              <a:rPr lang="en-US" sz="2400" dirty="0" err="1"/>
              <a:t>vardır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err="1" smtClean="0"/>
              <a:t>Aslında</a:t>
            </a:r>
            <a:r>
              <a:rPr lang="en-US" sz="2400" dirty="0" smtClean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üreticileri</a:t>
            </a:r>
            <a:r>
              <a:rPr lang="en-US" sz="2400" dirty="0"/>
              <a:t> P </a:t>
            </a:r>
            <a:r>
              <a:rPr lang="en-US" sz="2400" dirty="0" err="1"/>
              <a:t>ve</a:t>
            </a:r>
            <a:r>
              <a:rPr lang="en-US" sz="2400" dirty="0"/>
              <a:t> N tipi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maddeleri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üretip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bunları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b="1" dirty="0" err="1"/>
              <a:t>yapıştırmazlar</a:t>
            </a:r>
            <a:r>
              <a:rPr lang="en-US" sz="2400" dirty="0"/>
              <a:t>. </a:t>
            </a:r>
            <a:r>
              <a:rPr lang="en-US" sz="2400" dirty="0" err="1"/>
              <a:t>Peki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yaparlar</a:t>
            </a:r>
            <a:r>
              <a:rPr lang="en-US" sz="2400" dirty="0"/>
              <a:t>? </a:t>
            </a:r>
            <a:r>
              <a:rPr lang="en-US" sz="2400" dirty="0" err="1"/>
              <a:t>Yapılacak</a:t>
            </a:r>
            <a:r>
              <a:rPr lang="en-US" sz="2400" dirty="0"/>
              <a:t> </a:t>
            </a:r>
            <a:r>
              <a:rPr lang="en-US" sz="2400" dirty="0" err="1"/>
              <a:t>yarı</a:t>
            </a:r>
            <a:r>
              <a:rPr lang="en-US" sz="2400" dirty="0"/>
              <a:t> </a:t>
            </a:r>
            <a:r>
              <a:rPr lang="en-US" sz="2400" dirty="0" err="1"/>
              <a:t>iletken</a:t>
            </a:r>
            <a:r>
              <a:rPr lang="en-US" sz="2400" dirty="0"/>
              <a:t> </a:t>
            </a:r>
            <a:r>
              <a:rPr lang="en-US" sz="2400" dirty="0" err="1"/>
              <a:t>maddenin</a:t>
            </a:r>
            <a:r>
              <a:rPr lang="en-US" sz="2400" dirty="0"/>
              <a:t> </a:t>
            </a:r>
            <a:r>
              <a:rPr lang="en-US" sz="2400" dirty="0" err="1"/>
              <a:t>asıl</a:t>
            </a:r>
            <a:r>
              <a:rPr lang="en-US" sz="2400" dirty="0"/>
              <a:t> </a:t>
            </a:r>
            <a:r>
              <a:rPr lang="en-US" sz="2400" dirty="0" err="1"/>
              <a:t>maddesini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safa</a:t>
            </a:r>
            <a:r>
              <a:rPr lang="en-US" sz="2400" dirty="0"/>
              <a:t> </a:t>
            </a:r>
            <a:r>
              <a:rPr lang="en-US" sz="2400" dirty="0" err="1"/>
              <a:t>yakın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şeklinde</a:t>
            </a:r>
            <a:r>
              <a:rPr lang="en-US" sz="2400" dirty="0"/>
              <a:t> </a:t>
            </a:r>
            <a:r>
              <a:rPr lang="en-US" sz="2400" dirty="0" err="1"/>
              <a:t>üretirler</a:t>
            </a:r>
            <a:r>
              <a:rPr lang="en-US" sz="2400" dirty="0"/>
              <a:t>. </a:t>
            </a:r>
            <a:r>
              <a:rPr lang="en-US" sz="2400" dirty="0" err="1"/>
              <a:t>Örneğin</a:t>
            </a:r>
            <a:r>
              <a:rPr lang="en-US" sz="2400" dirty="0"/>
              <a:t>, </a:t>
            </a:r>
            <a:r>
              <a:rPr lang="en-US" sz="2400" dirty="0" err="1"/>
              <a:t>silikon</a:t>
            </a:r>
            <a:r>
              <a:rPr lang="en-US" sz="2400" dirty="0"/>
              <a:t> </a:t>
            </a:r>
            <a:r>
              <a:rPr lang="en-US" sz="2400" dirty="0" err="1"/>
              <a:t>kullanarak</a:t>
            </a:r>
            <a:r>
              <a:rPr lang="en-US" sz="2400" dirty="0"/>
              <a:t> </a:t>
            </a:r>
            <a:r>
              <a:rPr lang="en-US" sz="2400" dirty="0" err="1"/>
              <a:t>incecik</a:t>
            </a:r>
            <a:r>
              <a:rPr lang="en-US" sz="2400" dirty="0"/>
              <a:t>,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daire</a:t>
            </a:r>
            <a:r>
              <a:rPr lang="en-US" sz="2400" dirty="0"/>
              <a:t> </a:t>
            </a:r>
            <a:r>
              <a:rPr lang="en-US" sz="2400" dirty="0" err="1"/>
              <a:t>şeklinde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malzeme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ederler</a:t>
            </a:r>
            <a:r>
              <a:rPr lang="en-US" sz="2400" dirty="0"/>
              <a:t>.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karışık</a:t>
            </a:r>
            <a:r>
              <a:rPr lang="en-US" sz="2400" dirty="0"/>
              <a:t> </a:t>
            </a:r>
            <a:r>
              <a:rPr lang="en-US" sz="2400" dirty="0" err="1"/>
              <a:t>kimyasal</a:t>
            </a:r>
            <a:r>
              <a:rPr lang="en-US" sz="2400" dirty="0"/>
              <a:t> </a:t>
            </a:r>
            <a:r>
              <a:rPr lang="en-US" sz="2400" dirty="0" err="1"/>
              <a:t>yöntemler</a:t>
            </a:r>
            <a:r>
              <a:rPr lang="en-US" sz="2400" dirty="0"/>
              <a:t> </a:t>
            </a:r>
            <a:r>
              <a:rPr lang="en-US" sz="2400" dirty="0" err="1"/>
              <a:t>kullanarak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silikon</a:t>
            </a:r>
            <a:r>
              <a:rPr lang="en-US" sz="2400" dirty="0"/>
              <a:t> </a:t>
            </a:r>
            <a:r>
              <a:rPr lang="en-US" sz="2400" dirty="0" err="1"/>
              <a:t>levhayı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kısmını</a:t>
            </a:r>
            <a:r>
              <a:rPr lang="en-US" sz="2400" dirty="0"/>
              <a:t> N,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kısmını</a:t>
            </a:r>
            <a:r>
              <a:rPr lang="en-US" sz="2400" dirty="0"/>
              <a:t> P </a:t>
            </a:r>
            <a:r>
              <a:rPr lang="en-US" sz="2400" dirty="0" err="1"/>
              <a:t>ve</a:t>
            </a:r>
            <a:r>
              <a:rPr lang="en-US" sz="2400" dirty="0"/>
              <a:t> P </a:t>
            </a:r>
            <a:r>
              <a:rPr lang="en-US" sz="2400" dirty="0" err="1"/>
              <a:t>nin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tekrar</a:t>
            </a:r>
            <a:r>
              <a:rPr lang="en-US" sz="2400" dirty="0"/>
              <a:t> N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kat</a:t>
            </a:r>
            <a:r>
              <a:rPr lang="en-US" sz="2400" dirty="0"/>
              <a:t> </a:t>
            </a:r>
            <a:r>
              <a:rPr lang="en-US" sz="2400" dirty="0" err="1"/>
              <a:t>kat</a:t>
            </a:r>
            <a:r>
              <a:rPr lang="en-US" sz="2400" dirty="0"/>
              <a:t> PN </a:t>
            </a:r>
            <a:r>
              <a:rPr lang="en-US" sz="2400" dirty="0" err="1"/>
              <a:t>birleşimleri</a:t>
            </a:r>
            <a:r>
              <a:rPr lang="en-US" sz="2400" dirty="0"/>
              <a:t> </a:t>
            </a:r>
            <a:r>
              <a:rPr lang="en-US" sz="2400" dirty="0" err="1"/>
              <a:t>oluştururlar</a:t>
            </a:r>
            <a:r>
              <a:rPr lang="en-US" sz="2400" dirty="0"/>
              <a:t>. </a:t>
            </a:r>
            <a:r>
              <a:rPr lang="en-US" sz="2400" dirty="0" err="1"/>
              <a:t>Bunu</a:t>
            </a:r>
            <a:r>
              <a:rPr lang="en-US" sz="2400" dirty="0"/>
              <a:t> </a:t>
            </a:r>
            <a:r>
              <a:rPr lang="en-US" sz="2400" dirty="0" err="1"/>
              <a:t>yaparken</a:t>
            </a:r>
            <a:r>
              <a:rPr lang="en-US" sz="2400" dirty="0"/>
              <a:t> </a:t>
            </a:r>
            <a:r>
              <a:rPr lang="en-US" sz="2400" dirty="0" err="1"/>
              <a:t>silikon</a:t>
            </a:r>
            <a:r>
              <a:rPr lang="en-US" sz="2400" dirty="0"/>
              <a:t> </a:t>
            </a:r>
            <a:r>
              <a:rPr lang="en-US" sz="2400" dirty="0" err="1"/>
              <a:t>levhanın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yüzlerce</a:t>
            </a:r>
            <a:r>
              <a:rPr lang="en-US" sz="2400" dirty="0"/>
              <a:t> </a:t>
            </a:r>
            <a:r>
              <a:rPr lang="en-US" sz="2400" dirty="0" err="1"/>
              <a:t>diyot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transitör</a:t>
            </a:r>
            <a:r>
              <a:rPr lang="en-US" sz="2400" dirty="0"/>
              <a:t> </a:t>
            </a:r>
            <a:r>
              <a:rPr lang="en-US" sz="2400" dirty="0" err="1"/>
              <a:t>hatta</a:t>
            </a:r>
            <a:r>
              <a:rPr lang="en-US" sz="2400" dirty="0"/>
              <a:t> </a:t>
            </a:r>
            <a:r>
              <a:rPr lang="en-US" sz="2400" dirty="0" err="1"/>
              <a:t>entegre</a:t>
            </a:r>
            <a:r>
              <a:rPr lang="en-US" sz="2400" dirty="0"/>
              <a:t> </a:t>
            </a:r>
            <a:r>
              <a:rPr lang="en-US" sz="2400" dirty="0" err="1"/>
              <a:t>devre</a:t>
            </a:r>
            <a:r>
              <a:rPr lang="en-US" sz="2400" dirty="0"/>
              <a:t> </a:t>
            </a:r>
            <a:r>
              <a:rPr lang="en-US" sz="2400" dirty="0" err="1"/>
              <a:t>yaparlar</a:t>
            </a:r>
            <a:r>
              <a:rPr lang="en-US" sz="2400" dirty="0"/>
              <a:t>. Bu </a:t>
            </a:r>
            <a:r>
              <a:rPr lang="en-US" sz="2400" dirty="0" err="1"/>
              <a:t>işlemler</a:t>
            </a:r>
            <a:r>
              <a:rPr lang="en-US" sz="2400" dirty="0"/>
              <a:t> </a:t>
            </a:r>
            <a:r>
              <a:rPr lang="en-US" sz="2400" dirty="0" err="1"/>
              <a:t>birkaç</a:t>
            </a:r>
            <a:r>
              <a:rPr lang="en-US" sz="2400" dirty="0"/>
              <a:t> </a:t>
            </a:r>
            <a:r>
              <a:rPr lang="en-US" sz="2400" dirty="0" err="1"/>
              <a:t>satıra</a:t>
            </a:r>
            <a:r>
              <a:rPr lang="en-US" sz="2400" dirty="0"/>
              <a:t> </a:t>
            </a:r>
            <a:r>
              <a:rPr lang="en-US" sz="2400" dirty="0" err="1"/>
              <a:t>sığacak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basit</a:t>
            </a:r>
            <a:r>
              <a:rPr lang="en-US" sz="2400" dirty="0"/>
              <a:t> </a:t>
            </a:r>
            <a:r>
              <a:rPr lang="en-US" sz="2400" dirty="0" err="1"/>
              <a:t>olmayıp</a:t>
            </a:r>
            <a:r>
              <a:rPr lang="en-US" sz="2400" dirty="0"/>
              <a:t> 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karışık</a:t>
            </a:r>
            <a:r>
              <a:rPr lang="en-US" sz="2400" dirty="0"/>
              <a:t> </a:t>
            </a:r>
            <a:r>
              <a:rPr lang="en-US" sz="2400" dirty="0" err="1"/>
              <a:t>işlemler</a:t>
            </a:r>
            <a:r>
              <a:rPr lang="en-US" sz="2400" dirty="0"/>
              <a:t> </a:t>
            </a:r>
            <a:r>
              <a:rPr lang="en-US" sz="2400" dirty="0" err="1"/>
              <a:t>gerektirir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352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155" y="321972"/>
            <a:ext cx="112818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PN </a:t>
            </a:r>
            <a:r>
              <a:rPr lang="en-US" sz="2800" dirty="0" err="1"/>
              <a:t>bağlantısına</a:t>
            </a:r>
            <a:r>
              <a:rPr lang="en-US" sz="2800" dirty="0"/>
              <a:t> </a:t>
            </a:r>
            <a:r>
              <a:rPr lang="en-US" sz="2800" dirty="0" err="1"/>
              <a:t>dışarıdan</a:t>
            </a:r>
            <a:r>
              <a:rPr lang="en-US" sz="2800" dirty="0"/>
              <a:t> </a:t>
            </a:r>
            <a:r>
              <a:rPr lang="en-US" sz="2800" dirty="0" err="1"/>
              <a:t>hiçbir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</a:t>
            </a:r>
            <a:r>
              <a:rPr lang="en-US" sz="2800" dirty="0" err="1"/>
              <a:t>enerji</a:t>
            </a:r>
            <a:r>
              <a:rPr lang="en-US" sz="2800" dirty="0"/>
              <a:t> </a:t>
            </a:r>
            <a:r>
              <a:rPr lang="en-US" sz="2800" dirty="0" err="1"/>
              <a:t>kaynağı</a:t>
            </a:r>
            <a:r>
              <a:rPr lang="en-US" sz="2800" dirty="0"/>
              <a:t> </a:t>
            </a:r>
            <a:r>
              <a:rPr lang="en-US" sz="2800" dirty="0" err="1"/>
              <a:t>uygulanmıyorsa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duruma</a:t>
            </a:r>
            <a:r>
              <a:rPr lang="en-US" sz="2800" dirty="0"/>
              <a:t> </a:t>
            </a:r>
            <a:r>
              <a:rPr lang="en-US" sz="2800" b="1" dirty="0" err="1"/>
              <a:t>polarmasız</a:t>
            </a:r>
            <a:r>
              <a:rPr lang="en-US" sz="2800" b="1" dirty="0"/>
              <a:t> PN</a:t>
            </a:r>
            <a:r>
              <a:rPr lang="en-US" sz="2800" dirty="0"/>
              <a:t> </a:t>
            </a:r>
            <a:r>
              <a:rPr lang="en-US" sz="2800" dirty="0" err="1"/>
              <a:t>birleşimi</a:t>
            </a:r>
            <a:r>
              <a:rPr lang="en-US" sz="2800" dirty="0"/>
              <a:t> </a:t>
            </a:r>
            <a:r>
              <a:rPr lang="en-US" sz="2800" dirty="0" err="1"/>
              <a:t>denir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r>
              <a:rPr lang="en-US" sz="2800" dirty="0" smtClean="0"/>
              <a:t>PN </a:t>
            </a:r>
            <a:r>
              <a:rPr lang="en-US" sz="2800" dirty="0" err="1"/>
              <a:t>bağlantısıına</a:t>
            </a:r>
            <a:r>
              <a:rPr lang="en-US" sz="2800" dirty="0"/>
              <a:t> </a:t>
            </a:r>
            <a:r>
              <a:rPr lang="en-US" sz="2800" dirty="0" err="1"/>
              <a:t>dışarıdan</a:t>
            </a:r>
            <a:r>
              <a:rPr lang="en-US" sz="2800" dirty="0"/>
              <a:t> </a:t>
            </a:r>
            <a:r>
              <a:rPr lang="en-US" sz="2800" dirty="0" err="1"/>
              <a:t>herhengi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</a:t>
            </a:r>
            <a:r>
              <a:rPr lang="en-US" sz="2800" dirty="0" err="1"/>
              <a:t>enerji</a:t>
            </a:r>
            <a:r>
              <a:rPr lang="en-US" sz="2800" dirty="0"/>
              <a:t> </a:t>
            </a:r>
            <a:r>
              <a:rPr lang="en-US" sz="2800" dirty="0" err="1"/>
              <a:t>kaynağı</a:t>
            </a:r>
            <a:r>
              <a:rPr lang="en-US" sz="2800" dirty="0"/>
              <a:t> </a:t>
            </a:r>
            <a:r>
              <a:rPr lang="en-US" sz="2800" dirty="0" err="1"/>
              <a:t>uygulanıyorsa</a:t>
            </a:r>
            <a:r>
              <a:rPr lang="en-US" sz="2800" dirty="0"/>
              <a:t>, PN </a:t>
            </a:r>
            <a:r>
              <a:rPr lang="en-US" sz="2800" dirty="0" err="1"/>
              <a:t>yapıya</a:t>
            </a:r>
            <a:r>
              <a:rPr lang="en-US" sz="2800" dirty="0"/>
              <a:t>  </a:t>
            </a:r>
            <a:r>
              <a:rPr lang="en-US" sz="2800" b="1" dirty="0" err="1"/>
              <a:t>polarmalı</a:t>
            </a:r>
            <a:r>
              <a:rPr lang="en-US" sz="2800" b="1" dirty="0"/>
              <a:t> PN</a:t>
            </a:r>
            <a:r>
              <a:rPr lang="en-US" sz="2800" dirty="0"/>
              <a:t> </a:t>
            </a:r>
            <a:r>
              <a:rPr lang="en-US" sz="2800" dirty="0" err="1"/>
              <a:t>birleşimi</a:t>
            </a:r>
            <a:r>
              <a:rPr lang="en-US" sz="2800" dirty="0"/>
              <a:t> </a:t>
            </a:r>
            <a:r>
              <a:rPr lang="en-US" sz="2800" dirty="0" err="1"/>
              <a:t>denir</a:t>
            </a:r>
            <a:r>
              <a:rPr lang="en-US" sz="2800" dirty="0"/>
              <a:t>. </a:t>
            </a:r>
            <a:r>
              <a:rPr lang="en-US" sz="2800" dirty="0" err="1"/>
              <a:t>Polarmalı</a:t>
            </a:r>
            <a:r>
              <a:rPr lang="en-US" sz="2800" dirty="0"/>
              <a:t> PN </a:t>
            </a:r>
            <a:r>
              <a:rPr lang="en-US" sz="2800" dirty="0" err="1"/>
              <a:t>birleşimleri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</a:t>
            </a:r>
            <a:r>
              <a:rPr lang="en-US" sz="2800" dirty="0" err="1"/>
              <a:t>uygulanan</a:t>
            </a:r>
            <a:r>
              <a:rPr lang="en-US" sz="2800" dirty="0"/>
              <a:t> </a:t>
            </a:r>
            <a:r>
              <a:rPr lang="en-US" sz="2800" dirty="0" err="1"/>
              <a:t>enerji</a:t>
            </a:r>
            <a:r>
              <a:rPr lang="en-US" sz="2800" dirty="0"/>
              <a:t> </a:t>
            </a:r>
            <a:r>
              <a:rPr lang="en-US" sz="2800" dirty="0" err="1"/>
              <a:t>kaynağının</a:t>
            </a:r>
            <a:r>
              <a:rPr lang="en-US" sz="2800" dirty="0"/>
              <a:t> terminal </a:t>
            </a:r>
            <a:r>
              <a:rPr lang="en-US" sz="2800" dirty="0" err="1"/>
              <a:t>bağlantısına</a:t>
            </a:r>
            <a:r>
              <a:rPr lang="en-US" sz="2800" dirty="0"/>
              <a:t> gore </a:t>
            </a:r>
            <a:r>
              <a:rPr lang="en-US" sz="2800" dirty="0" err="1"/>
              <a:t>kendi</a:t>
            </a:r>
            <a:r>
              <a:rPr lang="en-US" sz="2800" dirty="0"/>
              <a:t> </a:t>
            </a:r>
            <a:r>
              <a:rPr lang="en-US" sz="2800" dirty="0" err="1"/>
              <a:t>içlerinde</a:t>
            </a:r>
            <a:r>
              <a:rPr lang="en-US" sz="2800" dirty="0"/>
              <a:t> </a:t>
            </a:r>
            <a:r>
              <a:rPr lang="en-US" sz="2800" dirty="0" err="1"/>
              <a:t>iki</a:t>
            </a:r>
            <a:r>
              <a:rPr lang="en-US" sz="2800" dirty="0"/>
              <a:t> </a:t>
            </a:r>
            <a:r>
              <a:rPr lang="en-US" sz="2800" dirty="0" err="1"/>
              <a:t>kısıma</a:t>
            </a:r>
            <a:r>
              <a:rPr lang="en-US" sz="2800" dirty="0"/>
              <a:t> </a:t>
            </a:r>
            <a:r>
              <a:rPr lang="en-US" sz="2800" dirty="0" err="1"/>
              <a:t>ayrılırlar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err="1" smtClean="0"/>
              <a:t>Polarmalı</a:t>
            </a:r>
            <a:r>
              <a:rPr lang="en-US" sz="2800" dirty="0" smtClean="0"/>
              <a:t> </a:t>
            </a:r>
            <a:r>
              <a:rPr lang="en-US" sz="2800" dirty="0"/>
              <a:t>PN </a:t>
            </a:r>
            <a:r>
              <a:rPr lang="en-US" sz="2800" dirty="0" err="1"/>
              <a:t>yapının</a:t>
            </a:r>
            <a:r>
              <a:rPr lang="en-US" sz="2800" dirty="0"/>
              <a:t> </a:t>
            </a:r>
            <a:r>
              <a:rPr lang="en-US" sz="2800" dirty="0" err="1"/>
              <a:t>iletken</a:t>
            </a:r>
            <a:r>
              <a:rPr lang="en-US" sz="2800" dirty="0"/>
              <a:t> </a:t>
            </a:r>
            <a:r>
              <a:rPr lang="en-US" sz="2800" dirty="0" err="1"/>
              <a:t>olma</a:t>
            </a:r>
            <a:r>
              <a:rPr lang="en-US" sz="2800" dirty="0"/>
              <a:t> </a:t>
            </a:r>
            <a:r>
              <a:rPr lang="en-US" sz="2800" dirty="0" err="1"/>
              <a:t>durumuna</a:t>
            </a:r>
            <a:r>
              <a:rPr lang="en-US" sz="2800" b="1" dirty="0"/>
              <a:t>, </a:t>
            </a:r>
            <a:r>
              <a:rPr lang="en-US" sz="2800" b="1" dirty="0" err="1"/>
              <a:t>doğru</a:t>
            </a:r>
            <a:r>
              <a:rPr lang="en-US" sz="2800" b="1" dirty="0"/>
              <a:t> </a:t>
            </a:r>
            <a:r>
              <a:rPr lang="en-US" sz="2800" b="1" dirty="0" err="1"/>
              <a:t>polarma</a:t>
            </a:r>
            <a:r>
              <a:rPr lang="en-US" sz="2800" dirty="0"/>
              <a:t> </a:t>
            </a:r>
            <a:r>
              <a:rPr lang="en-US" sz="2800" dirty="0" err="1"/>
              <a:t>denir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Bu </a:t>
            </a:r>
            <a:r>
              <a:rPr lang="en-US" sz="2800" dirty="0" err="1"/>
              <a:t>durumda</a:t>
            </a:r>
            <a:r>
              <a:rPr lang="en-US" sz="2800" dirty="0"/>
              <a:t> PN </a:t>
            </a:r>
            <a:r>
              <a:rPr lang="en-US" sz="2800" dirty="0" err="1"/>
              <a:t>yapının</a:t>
            </a:r>
            <a:r>
              <a:rPr lang="en-US" sz="2800" dirty="0"/>
              <a:t> </a:t>
            </a:r>
            <a:r>
              <a:rPr lang="en-US" sz="2800" dirty="0" err="1"/>
              <a:t>içerisinden</a:t>
            </a:r>
            <a:r>
              <a:rPr lang="en-US" sz="2800" dirty="0"/>
              <a:t> </a:t>
            </a:r>
            <a:r>
              <a:rPr lang="en-US" sz="2800" dirty="0" err="1"/>
              <a:t>akım</a:t>
            </a:r>
            <a:r>
              <a:rPr lang="en-US" sz="2800" dirty="0"/>
              <a:t> </a:t>
            </a:r>
            <a:r>
              <a:rPr lang="en-US" sz="2800" dirty="0" err="1"/>
              <a:t>akmaktadır</a:t>
            </a:r>
            <a:r>
              <a:rPr lang="en-US" sz="2800" dirty="0"/>
              <a:t>. </a:t>
            </a:r>
            <a:r>
              <a:rPr lang="en-US" sz="2800" dirty="0" err="1"/>
              <a:t>Polarmalı</a:t>
            </a:r>
            <a:r>
              <a:rPr lang="en-US" sz="2800" dirty="0"/>
              <a:t> PN </a:t>
            </a:r>
            <a:r>
              <a:rPr lang="en-US" sz="2800" dirty="0" err="1"/>
              <a:t>yapının</a:t>
            </a:r>
            <a:r>
              <a:rPr lang="en-US" sz="2800" dirty="0"/>
              <a:t> </a:t>
            </a:r>
            <a:r>
              <a:rPr lang="en-US" sz="2800" dirty="0" err="1"/>
              <a:t>yalıtkan</a:t>
            </a:r>
            <a:r>
              <a:rPr lang="en-US" sz="2800" dirty="0"/>
              <a:t>  </a:t>
            </a:r>
            <a:r>
              <a:rPr lang="en-US" sz="2800" dirty="0" err="1"/>
              <a:t>olma</a:t>
            </a:r>
            <a:r>
              <a:rPr lang="en-US" sz="2800" dirty="0"/>
              <a:t> </a:t>
            </a:r>
            <a:r>
              <a:rPr lang="en-US" sz="2800" dirty="0" err="1"/>
              <a:t>durumuna</a:t>
            </a:r>
            <a:r>
              <a:rPr lang="en-US" sz="2800" dirty="0"/>
              <a:t>, </a:t>
            </a:r>
            <a:r>
              <a:rPr lang="en-US" sz="2800" dirty="0" err="1"/>
              <a:t>başka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deyişle</a:t>
            </a:r>
            <a:r>
              <a:rPr lang="en-US" sz="2800" dirty="0"/>
              <a:t> PN </a:t>
            </a:r>
            <a:r>
              <a:rPr lang="en-US" sz="2800" dirty="0" err="1"/>
              <a:t>yapının</a:t>
            </a:r>
            <a:r>
              <a:rPr lang="en-US" sz="2800" dirty="0"/>
              <a:t> </a:t>
            </a:r>
            <a:r>
              <a:rPr lang="en-US" sz="2800" dirty="0" err="1"/>
              <a:t>içerisinden</a:t>
            </a:r>
            <a:r>
              <a:rPr lang="en-US" sz="2800" dirty="0"/>
              <a:t> </a:t>
            </a:r>
            <a:r>
              <a:rPr lang="en-US" sz="2800" dirty="0" err="1"/>
              <a:t>akım</a:t>
            </a:r>
            <a:r>
              <a:rPr lang="en-US" sz="2800" dirty="0"/>
              <a:t> </a:t>
            </a:r>
            <a:r>
              <a:rPr lang="en-US" sz="2800" dirty="0" err="1"/>
              <a:t>akmama</a:t>
            </a:r>
            <a:r>
              <a:rPr lang="en-US" sz="2800" dirty="0"/>
              <a:t> </a:t>
            </a:r>
            <a:r>
              <a:rPr lang="en-US" sz="2800" dirty="0" err="1"/>
              <a:t>durumuna</a:t>
            </a:r>
            <a:r>
              <a:rPr lang="en-US" sz="2800" dirty="0"/>
              <a:t>, </a:t>
            </a:r>
            <a:r>
              <a:rPr lang="en-US" sz="2800" b="1" dirty="0" err="1"/>
              <a:t>ters</a:t>
            </a:r>
            <a:r>
              <a:rPr lang="en-US" sz="2800" b="1" dirty="0"/>
              <a:t> </a:t>
            </a:r>
            <a:r>
              <a:rPr lang="en-US" sz="2800" b="1" dirty="0" err="1"/>
              <a:t>polarma</a:t>
            </a:r>
            <a:r>
              <a:rPr lang="en-US" sz="2800" dirty="0"/>
              <a:t> </a:t>
            </a:r>
            <a:r>
              <a:rPr lang="en-US" sz="2800" dirty="0" err="1"/>
              <a:t>denir</a:t>
            </a:r>
            <a:r>
              <a:rPr lang="en-US" sz="2800" dirty="0"/>
              <a:t>. Bu </a:t>
            </a:r>
            <a:r>
              <a:rPr lang="en-US" sz="2800" dirty="0" err="1"/>
              <a:t>kısa</a:t>
            </a:r>
            <a:r>
              <a:rPr lang="en-US" sz="2800" dirty="0"/>
              <a:t> </a:t>
            </a:r>
            <a:r>
              <a:rPr lang="en-US" sz="2800" dirty="0" err="1"/>
              <a:t>bilgilerden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şimdi</a:t>
            </a:r>
            <a:r>
              <a:rPr lang="en-US" sz="2800" dirty="0"/>
              <a:t> </a:t>
            </a:r>
            <a:r>
              <a:rPr lang="en-US" sz="2800" dirty="0" err="1"/>
              <a:t>sırası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konuları</a:t>
            </a:r>
            <a:r>
              <a:rPr lang="en-US" sz="2800" dirty="0"/>
              <a:t> </a:t>
            </a:r>
            <a:r>
              <a:rPr lang="en-US" sz="2800" dirty="0" err="1"/>
              <a:t>incelemeye</a:t>
            </a:r>
            <a:r>
              <a:rPr lang="en-US" sz="2800" dirty="0"/>
              <a:t> </a:t>
            </a:r>
            <a:r>
              <a:rPr lang="en-US" sz="2800" dirty="0" err="1"/>
              <a:t>çalışalım</a:t>
            </a:r>
            <a:r>
              <a:rPr lang="en-US" sz="2800" dirty="0"/>
              <a:t>.</a:t>
            </a:r>
            <a:endParaRPr lang="tr-TR" sz="2800" dirty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9450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231820"/>
            <a:ext cx="6490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Polarmasız</a:t>
            </a:r>
            <a:r>
              <a:rPr lang="en-US" sz="2400" b="1" dirty="0"/>
              <a:t> PN </a:t>
            </a:r>
            <a:r>
              <a:rPr lang="en-US" sz="2400" b="1" dirty="0" err="1"/>
              <a:t>Bağlantısı</a:t>
            </a:r>
            <a:endParaRPr lang="tr-TR" sz="2400" dirty="0"/>
          </a:p>
          <a:p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476518" y="721217"/>
            <a:ext cx="109856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İçerisinde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sayıda</a:t>
            </a:r>
            <a:r>
              <a:rPr lang="en-US" sz="2000" dirty="0"/>
              <a:t> </a:t>
            </a:r>
            <a:r>
              <a:rPr lang="en-US" sz="2000" dirty="0" err="1"/>
              <a:t>serbest</a:t>
            </a:r>
            <a:r>
              <a:rPr lang="en-US" sz="2000" dirty="0"/>
              <a:t> </a:t>
            </a:r>
            <a:r>
              <a:rPr lang="en-US" sz="2000" dirty="0" err="1"/>
              <a:t>elektronları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N-tipi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içerisinde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sayıda</a:t>
            </a:r>
            <a:r>
              <a:rPr lang="en-US" sz="2000" dirty="0"/>
              <a:t> </a:t>
            </a:r>
            <a:r>
              <a:rPr lang="en-US" sz="2000" dirty="0" err="1"/>
              <a:t>oyuk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P-tipi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iletkenin</a:t>
            </a:r>
            <a:r>
              <a:rPr lang="en-US" sz="2000" dirty="0"/>
              <a:t> </a:t>
            </a:r>
            <a:r>
              <a:rPr lang="en-US" sz="2000" dirty="0" err="1"/>
              <a:t>birleştirilmesi</a:t>
            </a:r>
            <a:r>
              <a:rPr lang="en-US" sz="2000" dirty="0"/>
              <a:t> </a:t>
            </a:r>
            <a:r>
              <a:rPr lang="en-US" sz="2000" dirty="0" err="1"/>
              <a:t>Şekil</a:t>
            </a:r>
            <a:r>
              <a:rPr lang="en-US" sz="2000" dirty="0"/>
              <a:t> 1.14 de </a:t>
            </a:r>
            <a:r>
              <a:rPr lang="en-US" sz="2000" dirty="0" err="1"/>
              <a:t>gösterilmektedir</a:t>
            </a:r>
            <a:r>
              <a:rPr lang="en-US" sz="2000" dirty="0"/>
              <a:t>.  </a:t>
            </a:r>
            <a:r>
              <a:rPr lang="en-US" sz="2000" b="1" dirty="0"/>
              <a:t>PN</a:t>
            </a:r>
            <a:r>
              <a:rPr lang="en-US" sz="2000" dirty="0"/>
              <a:t> </a:t>
            </a:r>
            <a:r>
              <a:rPr lang="en-US" sz="2000" dirty="0" err="1"/>
              <a:t>bağlantılı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iletkenin</a:t>
            </a:r>
            <a:r>
              <a:rPr lang="en-US" sz="2000" dirty="0"/>
              <a:t> </a:t>
            </a:r>
            <a:r>
              <a:rPr lang="en-US" sz="2000" dirty="0" err="1"/>
              <a:t>birleşme</a:t>
            </a:r>
            <a:r>
              <a:rPr lang="en-US" sz="2000" dirty="0"/>
              <a:t> </a:t>
            </a:r>
            <a:r>
              <a:rPr lang="en-US" sz="2000" dirty="0" err="1"/>
              <a:t>yüzeyinde</a:t>
            </a:r>
            <a:r>
              <a:rPr lang="en-US" sz="2000" dirty="0"/>
              <a:t> ilk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aşağıdaki</a:t>
            </a:r>
            <a:r>
              <a:rPr lang="en-US" sz="2000" dirty="0"/>
              <a:t> </a:t>
            </a:r>
            <a:r>
              <a:rPr lang="en-US" sz="2000" dirty="0" err="1"/>
              <a:t>şekillerde</a:t>
            </a:r>
            <a:r>
              <a:rPr lang="en-US" sz="2000" dirty="0"/>
              <a:t> </a:t>
            </a:r>
            <a:r>
              <a:rPr lang="en-US" sz="2000" dirty="0" err="1"/>
              <a:t>gösterilen</a:t>
            </a:r>
            <a:r>
              <a:rPr lang="en-US" sz="2000" dirty="0"/>
              <a:t> </a:t>
            </a:r>
            <a:r>
              <a:rPr lang="en-US" sz="2000" dirty="0" err="1"/>
              <a:t>olaylar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. </a:t>
            </a:r>
            <a:endParaRPr lang="tr-TR" sz="2000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2" y="1888739"/>
            <a:ext cx="5890895" cy="277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3188" y="4662875"/>
            <a:ext cx="5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Şekil</a:t>
            </a:r>
            <a:r>
              <a:rPr lang="en-US" b="1" dirty="0"/>
              <a:t> 1.14 </a:t>
            </a:r>
            <a:r>
              <a:rPr lang="en-US" dirty="0" err="1"/>
              <a:t>Polarmasız</a:t>
            </a:r>
            <a:r>
              <a:rPr lang="en-US" dirty="0"/>
              <a:t> </a:t>
            </a:r>
            <a:r>
              <a:rPr lang="en-US" b="1" dirty="0"/>
              <a:t>PN </a:t>
            </a:r>
            <a:r>
              <a:rPr lang="en-US" dirty="0" err="1"/>
              <a:t>birleşimi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117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244699"/>
            <a:ext cx="113978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 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taşıdıkları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yüklerinden</a:t>
            </a:r>
            <a:r>
              <a:rPr lang="en-US" sz="2000" dirty="0"/>
              <a:t> </a:t>
            </a:r>
            <a:r>
              <a:rPr lang="en-US" sz="2000" dirty="0" err="1"/>
              <a:t>dolayı</a:t>
            </a:r>
            <a:r>
              <a:rPr lang="en-US" sz="2000" dirty="0"/>
              <a:t> </a:t>
            </a:r>
            <a:r>
              <a:rPr lang="en-US" sz="2000" dirty="0" err="1"/>
              <a:t>Şekil</a:t>
            </a:r>
            <a:r>
              <a:rPr lang="en-US" sz="2000" dirty="0"/>
              <a:t> 1.15 de </a:t>
            </a:r>
            <a:r>
              <a:rPr lang="en-US" sz="2000" dirty="0" err="1"/>
              <a:t>görüldüğü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oluşur</a:t>
            </a:r>
            <a:r>
              <a:rPr lang="en-US" sz="2000" dirty="0"/>
              <a:t>. </a:t>
            </a:r>
            <a:r>
              <a:rPr lang="en-US" sz="2000" b="1" dirty="0"/>
              <a:t>N</a:t>
            </a:r>
            <a:r>
              <a:rPr lang="en-US" sz="2000" dirty="0"/>
              <a:t> 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iletkendeki</a:t>
            </a:r>
            <a:r>
              <a:rPr lang="en-US" sz="2000" dirty="0"/>
              <a:t> </a:t>
            </a:r>
            <a:r>
              <a:rPr lang="en-US" sz="2000" dirty="0" err="1"/>
              <a:t>serbest</a:t>
            </a:r>
            <a:r>
              <a:rPr lang="en-US" sz="2000" dirty="0"/>
              <a:t> </a:t>
            </a:r>
            <a:r>
              <a:rPr lang="en-US" sz="2000" dirty="0" err="1"/>
              <a:t>elektronlar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içindeki</a:t>
            </a:r>
            <a:r>
              <a:rPr lang="en-US" sz="2000" dirty="0"/>
              <a:t> </a:t>
            </a:r>
            <a:r>
              <a:rPr lang="en-US" sz="2000" dirty="0" err="1"/>
              <a:t>boşluklar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birleşmek</a:t>
            </a:r>
            <a:r>
              <a:rPr lang="en-US" sz="2000" dirty="0"/>
              <a:t> </a:t>
            </a:r>
            <a:r>
              <a:rPr lang="en-US" sz="2000" dirty="0" err="1"/>
              <a:t>üzere</a:t>
            </a:r>
            <a:r>
              <a:rPr lang="en-US" sz="2000" dirty="0"/>
              <a:t> </a:t>
            </a:r>
            <a:r>
              <a:rPr lang="en-US" sz="2000" dirty="0" err="1"/>
              <a:t>harekete</a:t>
            </a:r>
            <a:r>
              <a:rPr lang="en-US" sz="2000" dirty="0"/>
              <a:t> </a:t>
            </a:r>
            <a:r>
              <a:rPr lang="en-US" sz="2000" dirty="0" err="1"/>
              <a:t>geçerler</a:t>
            </a:r>
            <a:r>
              <a:rPr lang="en-US" sz="2000" dirty="0"/>
              <a:t>. Bu </a:t>
            </a:r>
            <a:r>
              <a:rPr lang="en-US" sz="2000" dirty="0" err="1"/>
              <a:t>birleşme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 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iletkenlerinin</a:t>
            </a:r>
            <a:r>
              <a:rPr lang="en-US" sz="2000" dirty="0"/>
              <a:t> </a:t>
            </a:r>
            <a:r>
              <a:rPr lang="en-US" sz="2000" dirty="0" err="1"/>
              <a:t>birleşme</a:t>
            </a:r>
            <a:r>
              <a:rPr lang="en-US" sz="2000" dirty="0"/>
              <a:t> </a:t>
            </a:r>
            <a:r>
              <a:rPr lang="en-US" sz="2000" dirty="0" err="1"/>
              <a:t>yüzeyi</a:t>
            </a:r>
            <a:r>
              <a:rPr lang="en-US" sz="2000" dirty="0"/>
              <a:t> </a:t>
            </a:r>
            <a:r>
              <a:rPr lang="en-US" sz="2000" dirty="0" err="1"/>
              <a:t>civarında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. </a:t>
            </a:r>
            <a:r>
              <a:rPr lang="en-US" sz="2000" dirty="0" err="1"/>
              <a:t>Çünkü</a:t>
            </a:r>
            <a:r>
              <a:rPr lang="en-US" sz="2000" dirty="0"/>
              <a:t> </a:t>
            </a:r>
            <a:r>
              <a:rPr lang="en-US" sz="2000" dirty="0" err="1"/>
              <a:t>oluşan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alanı</a:t>
            </a:r>
            <a:r>
              <a:rPr lang="en-US" sz="2000" dirty="0"/>
              <a:t> en </a:t>
            </a:r>
            <a:r>
              <a:rPr lang="en-US" sz="2000" dirty="0" err="1"/>
              <a:t>kenardaki</a:t>
            </a:r>
            <a:r>
              <a:rPr lang="en-US" sz="2000" dirty="0"/>
              <a:t> </a:t>
            </a:r>
            <a:r>
              <a:rPr lang="en-US" sz="2000" dirty="0" err="1"/>
              <a:t>serbest</a:t>
            </a:r>
            <a:r>
              <a:rPr lang="en-US" sz="2000" dirty="0"/>
              <a:t> </a:t>
            </a:r>
            <a:r>
              <a:rPr lang="en-US" sz="2000" dirty="0" err="1"/>
              <a:t>elektronlar</a:t>
            </a:r>
            <a:r>
              <a:rPr lang="en-US" sz="2000" dirty="0"/>
              <a:t> </a:t>
            </a:r>
            <a:r>
              <a:rPr lang="en-US" sz="2000" b="1" dirty="0"/>
              <a:t>P</a:t>
            </a:r>
            <a:r>
              <a:rPr lang="en-US" sz="2000" dirty="0"/>
              <a:t> tipi </a:t>
            </a:r>
            <a:r>
              <a:rPr lang="en-US" sz="2000" dirty="0" err="1"/>
              <a:t>yarı</a:t>
            </a:r>
            <a:r>
              <a:rPr lang="en-US" sz="2000" dirty="0"/>
              <a:t> </a:t>
            </a:r>
            <a:r>
              <a:rPr lang="en-US" sz="2000" dirty="0" err="1"/>
              <a:t>iletkenin</a:t>
            </a:r>
            <a:r>
              <a:rPr lang="en-US" sz="2000" dirty="0"/>
              <a:t> en </a:t>
            </a:r>
            <a:r>
              <a:rPr lang="en-US" sz="2000" dirty="0" err="1"/>
              <a:t>dışındaki</a:t>
            </a:r>
            <a:r>
              <a:rPr lang="en-US" sz="2000" dirty="0"/>
              <a:t> </a:t>
            </a:r>
            <a:r>
              <a:rPr lang="en-US" sz="2000" dirty="0" err="1"/>
              <a:t>boşlukların</a:t>
            </a:r>
            <a:r>
              <a:rPr lang="en-US" sz="2000" dirty="0"/>
              <a:t> </a:t>
            </a:r>
            <a:r>
              <a:rPr lang="en-US" sz="2000" dirty="0" err="1"/>
              <a:t>birleşmesini</a:t>
            </a:r>
            <a:r>
              <a:rPr lang="en-US" sz="2000" dirty="0"/>
              <a:t> </a:t>
            </a:r>
            <a:r>
              <a:rPr lang="en-US" sz="2000" dirty="0" err="1"/>
              <a:t>sağlayacak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güçlü</a:t>
            </a:r>
            <a:r>
              <a:rPr lang="en-US" sz="2000" dirty="0"/>
              <a:t> </a:t>
            </a:r>
            <a:r>
              <a:rPr lang="en-US" sz="2000" dirty="0" err="1"/>
              <a:t>değildir</a:t>
            </a:r>
            <a:r>
              <a:rPr lang="en-US" sz="2000" dirty="0"/>
              <a:t>.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sonucu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birlrşme</a:t>
            </a:r>
            <a:r>
              <a:rPr lang="en-US" sz="2000" dirty="0"/>
              <a:t> </a:t>
            </a:r>
            <a:r>
              <a:rPr lang="en-US" sz="2000" dirty="0" err="1"/>
              <a:t>yüzeyi</a:t>
            </a:r>
            <a:r>
              <a:rPr lang="en-US" sz="2000" dirty="0"/>
              <a:t> </a:t>
            </a:r>
            <a:r>
              <a:rPr lang="en-US" sz="2000" dirty="0" err="1"/>
              <a:t>çevresinde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nötr</a:t>
            </a:r>
            <a:r>
              <a:rPr lang="en-US" sz="2000" dirty="0"/>
              <a:t> </a:t>
            </a:r>
            <a:r>
              <a:rPr lang="en-US" sz="2000" dirty="0" err="1"/>
              <a:t>bölge</a:t>
            </a:r>
            <a:r>
              <a:rPr lang="en-US" sz="2000" dirty="0"/>
              <a:t> </a:t>
            </a:r>
            <a:r>
              <a:rPr lang="en-US" sz="2000" dirty="0" err="1"/>
              <a:t>oluşur</a:t>
            </a:r>
            <a:r>
              <a:rPr lang="en-US" sz="2000" dirty="0"/>
              <a:t>. Bu </a:t>
            </a:r>
            <a:r>
              <a:rPr lang="en-US" sz="2000" dirty="0" err="1"/>
              <a:t>bölge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gerilim</a:t>
            </a:r>
            <a:r>
              <a:rPr lang="en-US" sz="2000" dirty="0"/>
              <a:t> </a:t>
            </a:r>
            <a:r>
              <a:rPr lang="en-US" sz="2000" dirty="0" err="1"/>
              <a:t>duvarı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davranarak</a:t>
            </a:r>
            <a:r>
              <a:rPr lang="en-US" sz="2000" dirty="0"/>
              <a:t>, </a:t>
            </a:r>
            <a:r>
              <a:rPr lang="en-US" sz="2000" dirty="0" err="1"/>
              <a:t>elektron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oyukların</a:t>
            </a:r>
            <a:r>
              <a:rPr lang="en-US" sz="2000" dirty="0"/>
              <a:t> </a:t>
            </a:r>
            <a:r>
              <a:rPr lang="en-US" sz="2000" dirty="0" err="1"/>
              <a:t>karşı</a:t>
            </a:r>
            <a:r>
              <a:rPr lang="en-US" sz="2000" dirty="0"/>
              <a:t> </a:t>
            </a:r>
            <a:r>
              <a:rPr lang="en-US" sz="2000" dirty="0" err="1"/>
              <a:t>bölgelere</a:t>
            </a:r>
            <a:r>
              <a:rPr lang="en-US" sz="2000" dirty="0"/>
              <a:t> </a:t>
            </a:r>
            <a:r>
              <a:rPr lang="en-US" sz="2000" dirty="0" err="1"/>
              <a:t>geçmesini</a:t>
            </a:r>
            <a:r>
              <a:rPr lang="en-US" sz="2000" dirty="0"/>
              <a:t> </a:t>
            </a:r>
            <a:r>
              <a:rPr lang="en-US" sz="2000" dirty="0" err="1"/>
              <a:t>önlemektedir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38" y="2573915"/>
            <a:ext cx="6415972" cy="3105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7064" y="5769735"/>
            <a:ext cx="615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Şekil</a:t>
            </a:r>
            <a:r>
              <a:rPr lang="en-US" b="1" dirty="0"/>
              <a:t> 1.15 </a:t>
            </a:r>
            <a:r>
              <a:rPr lang="en-US" dirty="0" err="1"/>
              <a:t>Polarmasız</a:t>
            </a:r>
            <a:r>
              <a:rPr lang="en-US" dirty="0"/>
              <a:t>  </a:t>
            </a:r>
            <a:r>
              <a:rPr lang="en-US" b="1" dirty="0"/>
              <a:t>PN </a:t>
            </a:r>
            <a:r>
              <a:rPr lang="en-US" dirty="0" err="1"/>
              <a:t>birleşiminde</a:t>
            </a:r>
            <a:r>
              <a:rPr lang="en-US" dirty="0"/>
              <a:t> </a:t>
            </a:r>
            <a:r>
              <a:rPr lang="en-US" dirty="0" err="1"/>
              <a:t>nötr</a:t>
            </a:r>
            <a:r>
              <a:rPr lang="en-US" dirty="0"/>
              <a:t> </a:t>
            </a:r>
            <a:r>
              <a:rPr lang="en-US" dirty="0" err="1"/>
              <a:t>bölgenin</a:t>
            </a:r>
            <a:r>
              <a:rPr lang="en-US" dirty="0"/>
              <a:t> </a:t>
            </a:r>
            <a:r>
              <a:rPr lang="en-US" dirty="0" err="1"/>
              <a:t>oluşumu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10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9505CA14A24489E87077FD098F41F" ma:contentTypeVersion="" ma:contentTypeDescription="Create a new document." ma:contentTypeScope="" ma:versionID="4a473c7f47987424113ff602b623b9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961772-7756-4315-812F-E21647629CDD}"/>
</file>

<file path=customXml/itemProps2.xml><?xml version="1.0" encoding="utf-8"?>
<ds:datastoreItem xmlns:ds="http://schemas.openxmlformats.org/officeDocument/2006/customXml" ds:itemID="{A488B444-6A08-495E-8C9E-345F314767B0}"/>
</file>

<file path=customXml/itemProps3.xml><?xml version="1.0" encoding="utf-8"?>
<ds:datastoreItem xmlns:ds="http://schemas.openxmlformats.org/officeDocument/2006/customXml" ds:itemID="{3B173227-5117-4959-B786-70317E2B2DC2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1387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Diyot ve Çeşitleri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Diyot ve Çeşitleri</dc:title>
  <dc:creator>alper</dc:creator>
  <cp:lastModifiedBy>alper</cp:lastModifiedBy>
  <cp:revision>30</cp:revision>
  <dcterms:created xsi:type="dcterms:W3CDTF">2016-07-18T06:05:43Z</dcterms:created>
  <dcterms:modified xsi:type="dcterms:W3CDTF">2016-08-02T09:54:30Z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0x01010023A9505CA14A24489E87077FD098F41F</vt:lpwstr>
  </property>
</Properties>
</file>