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6" r:id="rId8"/>
    <p:sldId id="277" r:id="rId9"/>
    <p:sldId id="278" r:id="rId10"/>
    <p:sldId id="262" r:id="rId11"/>
    <p:sldId id="263" r:id="rId12"/>
    <p:sldId id="279"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80" r:id="rId26"/>
    <p:sldId id="284" r:id="rId27"/>
    <p:sldId id="283" r:id="rId28"/>
    <p:sldId id="281" r:id="rId29"/>
    <p:sldId id="285" r:id="rId30"/>
    <p:sldId id="286"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137E2563-CB8B-4AA7-B52B-9DA58D09D050}" type="datetimeFigureOut">
              <a:rPr lang="tr-TR" smtClean="0"/>
              <a:t>08.08.2016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1694779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37E2563-CB8B-4AA7-B52B-9DA58D09D050}" type="datetimeFigureOut">
              <a:rPr lang="tr-TR" smtClean="0"/>
              <a:t>08.08.2016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31448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37E2563-CB8B-4AA7-B52B-9DA58D09D050}" type="datetimeFigureOut">
              <a:rPr lang="tr-TR" smtClean="0"/>
              <a:t>08.08.2016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237470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37E2563-CB8B-4AA7-B52B-9DA58D09D050}" type="datetimeFigureOut">
              <a:rPr lang="tr-TR" smtClean="0"/>
              <a:t>08.08.2016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252077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E2563-CB8B-4AA7-B52B-9DA58D09D050}" type="datetimeFigureOut">
              <a:rPr lang="tr-TR" smtClean="0"/>
              <a:t>08.08.2016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339782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137E2563-CB8B-4AA7-B52B-9DA58D09D050}" type="datetimeFigureOut">
              <a:rPr lang="tr-TR" smtClean="0"/>
              <a:t>08.08.2016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216025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137E2563-CB8B-4AA7-B52B-9DA58D09D050}" type="datetimeFigureOut">
              <a:rPr lang="tr-TR" smtClean="0"/>
              <a:t>08.08.2016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260373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137E2563-CB8B-4AA7-B52B-9DA58D09D050}" type="datetimeFigureOut">
              <a:rPr lang="tr-TR" smtClean="0"/>
              <a:t>08.08.2016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3004536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E2563-CB8B-4AA7-B52B-9DA58D09D050}" type="datetimeFigureOut">
              <a:rPr lang="tr-TR" smtClean="0"/>
              <a:t>08.08.2016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396563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E2563-CB8B-4AA7-B52B-9DA58D09D050}" type="datetimeFigureOut">
              <a:rPr lang="tr-TR" smtClean="0"/>
              <a:t>08.08.2016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322748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E2563-CB8B-4AA7-B52B-9DA58D09D050}" type="datetimeFigureOut">
              <a:rPr lang="tr-TR" smtClean="0"/>
              <a:t>08.08.2016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98289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E2563-CB8B-4AA7-B52B-9DA58D09D050}" type="datetimeFigureOut">
              <a:rPr lang="tr-TR" smtClean="0"/>
              <a:t>08.08.2016</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24940-1A40-4A34-BA56-0C68193F02E6}" type="slidenum">
              <a:rPr lang="tr-TR" smtClean="0"/>
              <a:t>‹#›</a:t>
            </a:fld>
            <a:endParaRPr lang="tr-TR"/>
          </a:p>
        </p:txBody>
      </p:sp>
    </p:spTree>
    <p:extLst>
      <p:ext uri="{BB962C8B-B14F-4D97-AF65-F5344CB8AC3E}">
        <p14:creationId xmlns:p14="http://schemas.microsoft.com/office/powerpoint/2010/main" val="232805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elektrikport.com/teknik-kutuphane/smps-(anahtarlamali-guc-kaynagi)-nedir-elektrikport-akademi/17070"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Diyot ve Çeşitleri</a:t>
            </a:r>
            <a:endParaRPr lang="tr-TR" dirty="0"/>
          </a:p>
        </p:txBody>
      </p:sp>
      <p:sp>
        <p:nvSpPr>
          <p:cNvPr id="3" name="Subtitle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3481183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373488"/>
            <a:ext cx="11462197" cy="1908215"/>
          </a:xfrm>
          <a:prstGeom prst="rect">
            <a:avLst/>
          </a:prstGeom>
          <a:noFill/>
        </p:spPr>
        <p:txBody>
          <a:bodyPr wrap="square" rtlCol="0">
            <a:spAutoFit/>
          </a:bodyPr>
          <a:lstStyle/>
          <a:p>
            <a:pPr algn="just"/>
            <a:r>
              <a:rPr lang="en-US" sz="2000" b="1" dirty="0" err="1"/>
              <a:t>Örnek</a:t>
            </a:r>
            <a:r>
              <a:rPr lang="en-US" sz="2000" b="1" dirty="0"/>
              <a:t> 1.1</a:t>
            </a:r>
            <a:endParaRPr lang="tr-TR" sz="2000" b="1" u="sng" dirty="0"/>
          </a:p>
          <a:p>
            <a:pPr algn="just"/>
            <a:r>
              <a:rPr lang="en-US" sz="2000" dirty="0"/>
              <a:t> </a:t>
            </a:r>
            <a:endParaRPr lang="tr-TR" sz="2000" dirty="0"/>
          </a:p>
          <a:p>
            <a:pPr algn="just"/>
            <a:r>
              <a:rPr lang="en-US" sz="2000" dirty="0" err="1"/>
              <a:t>Şekil</a:t>
            </a:r>
            <a:r>
              <a:rPr lang="en-US" sz="2000" dirty="0"/>
              <a:t> 1.25 de </a:t>
            </a:r>
            <a:r>
              <a:rPr lang="en-US" sz="2000" dirty="0" err="1"/>
              <a:t>verilen</a:t>
            </a:r>
            <a:r>
              <a:rPr lang="en-US" sz="2000" dirty="0"/>
              <a:t> </a:t>
            </a:r>
            <a:r>
              <a:rPr lang="en-US" sz="2000" dirty="0" err="1"/>
              <a:t>devrede</a:t>
            </a:r>
            <a:r>
              <a:rPr lang="en-US" sz="2000" dirty="0"/>
              <a:t> </a:t>
            </a:r>
            <a:r>
              <a:rPr lang="en-US" sz="2000" dirty="0" err="1"/>
              <a:t>kullanılan</a:t>
            </a:r>
            <a:r>
              <a:rPr lang="en-US" sz="2000" dirty="0"/>
              <a:t> 1N4001 </a:t>
            </a:r>
            <a:r>
              <a:rPr lang="en-US" sz="2000" dirty="0" err="1"/>
              <a:t>diyodunun</a:t>
            </a:r>
            <a:r>
              <a:rPr lang="en-US" sz="2000" dirty="0"/>
              <a:t>, </a:t>
            </a:r>
            <a:r>
              <a:rPr lang="en-US" sz="2000" dirty="0" err="1"/>
              <a:t>maksimum</a:t>
            </a:r>
            <a:r>
              <a:rPr lang="en-US" sz="2000" dirty="0"/>
              <a:t> </a:t>
            </a:r>
            <a:r>
              <a:rPr lang="en-US" sz="2000" dirty="0" err="1"/>
              <a:t>ileri</a:t>
            </a:r>
            <a:r>
              <a:rPr lang="en-US" sz="2000" dirty="0"/>
              <a:t> </a:t>
            </a:r>
            <a:r>
              <a:rPr lang="en-US" sz="2000" dirty="0" err="1"/>
              <a:t>yön</a:t>
            </a:r>
            <a:r>
              <a:rPr lang="en-US" sz="2000" dirty="0"/>
              <a:t> </a:t>
            </a:r>
            <a:r>
              <a:rPr lang="en-US" sz="2000" dirty="0" err="1"/>
              <a:t>akımı</a:t>
            </a:r>
            <a:r>
              <a:rPr lang="en-US" sz="2000" dirty="0"/>
              <a:t> 1A </a:t>
            </a:r>
            <a:r>
              <a:rPr lang="en-US" sz="2000" dirty="0" err="1"/>
              <a:t>ve</a:t>
            </a:r>
            <a:r>
              <a:rPr lang="en-US" sz="2000" dirty="0"/>
              <a:t> V</a:t>
            </a:r>
            <a:r>
              <a:rPr lang="en-US" sz="2000" baseline="-25000" dirty="0"/>
              <a:t>BR</a:t>
            </a:r>
            <a:r>
              <a:rPr lang="en-US" sz="2000" dirty="0"/>
              <a:t> = 50 V </a:t>
            </a:r>
            <a:r>
              <a:rPr lang="en-US" sz="2000" dirty="0" err="1"/>
              <a:t>dur</a:t>
            </a:r>
            <a:r>
              <a:rPr lang="en-US" sz="2000" dirty="0"/>
              <a:t>. </a:t>
            </a:r>
            <a:r>
              <a:rPr lang="en-US" sz="2000" dirty="0" err="1"/>
              <a:t>Devre</a:t>
            </a:r>
            <a:r>
              <a:rPr lang="en-US" sz="2000" dirty="0"/>
              <a:t> </a:t>
            </a:r>
            <a:r>
              <a:rPr lang="en-US" sz="2000" dirty="0" err="1"/>
              <a:t>akımının</a:t>
            </a:r>
            <a:r>
              <a:rPr lang="en-US" sz="2000" dirty="0"/>
              <a:t>, </a:t>
            </a:r>
            <a:r>
              <a:rPr lang="en-US" sz="2000" dirty="0" err="1"/>
              <a:t>maksimum</a:t>
            </a:r>
            <a:r>
              <a:rPr lang="en-US" sz="2000" dirty="0"/>
              <a:t> </a:t>
            </a:r>
            <a:r>
              <a:rPr lang="en-US" sz="2000" dirty="0" err="1"/>
              <a:t>ileri</a:t>
            </a:r>
            <a:r>
              <a:rPr lang="en-US" sz="2000" dirty="0"/>
              <a:t> </a:t>
            </a:r>
            <a:r>
              <a:rPr lang="en-US" sz="2000" dirty="0" err="1"/>
              <a:t>yön</a:t>
            </a:r>
            <a:r>
              <a:rPr lang="en-US" sz="2000" dirty="0"/>
              <a:t> </a:t>
            </a:r>
            <a:r>
              <a:rPr lang="en-US" sz="2000" dirty="0" err="1"/>
              <a:t>akımının</a:t>
            </a:r>
            <a:r>
              <a:rPr lang="en-US" sz="2000" dirty="0"/>
              <a:t> </a:t>
            </a:r>
            <a:r>
              <a:rPr lang="en-US" sz="2000" dirty="0" err="1"/>
              <a:t>yarısı</a:t>
            </a:r>
            <a:r>
              <a:rPr lang="en-US" sz="2000" dirty="0"/>
              <a:t> </a:t>
            </a:r>
            <a:r>
              <a:rPr lang="en-US" sz="2000" dirty="0" err="1"/>
              <a:t>kadar</a:t>
            </a:r>
            <a:r>
              <a:rPr lang="en-US" sz="2000" dirty="0"/>
              <a:t> </a:t>
            </a:r>
            <a:r>
              <a:rPr lang="en-US" sz="2000" dirty="0" err="1"/>
              <a:t>olabilmesi</a:t>
            </a:r>
            <a:r>
              <a:rPr lang="en-US" sz="2000" dirty="0"/>
              <a:t> </a:t>
            </a:r>
            <a:r>
              <a:rPr lang="en-US" sz="2000" dirty="0" err="1"/>
              <a:t>için</a:t>
            </a:r>
            <a:r>
              <a:rPr lang="en-US" sz="2000" dirty="0"/>
              <a:t> </a:t>
            </a:r>
            <a:r>
              <a:rPr lang="en-US" sz="2000" dirty="0" err="1"/>
              <a:t>gerekli</a:t>
            </a:r>
            <a:r>
              <a:rPr lang="en-US" sz="2000" dirty="0"/>
              <a:t> </a:t>
            </a:r>
            <a:r>
              <a:rPr lang="en-US" sz="2000" dirty="0" err="1"/>
              <a:t>olan</a:t>
            </a:r>
            <a:r>
              <a:rPr lang="en-US" sz="2000" dirty="0"/>
              <a:t> </a:t>
            </a:r>
            <a:r>
              <a:rPr lang="en-US" sz="2000" dirty="0" err="1"/>
              <a:t>akım</a:t>
            </a:r>
            <a:r>
              <a:rPr lang="en-US" sz="2000" dirty="0"/>
              <a:t> </a:t>
            </a:r>
            <a:r>
              <a:rPr lang="en-US" sz="2000" dirty="0" err="1"/>
              <a:t>sınırlama</a:t>
            </a:r>
            <a:r>
              <a:rPr lang="en-US" sz="2000" dirty="0"/>
              <a:t> </a:t>
            </a:r>
            <a:r>
              <a:rPr lang="en-US" sz="2000" dirty="0" err="1"/>
              <a:t>direncinin</a:t>
            </a:r>
            <a:r>
              <a:rPr lang="en-US" sz="2000" dirty="0"/>
              <a:t> </a:t>
            </a:r>
            <a:r>
              <a:rPr lang="en-US" sz="2000" dirty="0" err="1"/>
              <a:t>değerini</a:t>
            </a:r>
            <a:r>
              <a:rPr lang="en-US" sz="2000" dirty="0"/>
              <a:t> </a:t>
            </a:r>
            <a:r>
              <a:rPr lang="en-US" sz="2000" dirty="0" err="1"/>
              <a:t>bulunuz</a:t>
            </a:r>
            <a:r>
              <a:rPr lang="en-US" sz="2000" dirty="0"/>
              <a:t>?</a:t>
            </a:r>
            <a:endParaRPr lang="tr-TR" sz="2000" dirty="0"/>
          </a:p>
          <a:p>
            <a:endParaRPr lang="tr-TR" dirty="0"/>
          </a:p>
        </p:txBody>
      </p:sp>
      <p:grpSp>
        <p:nvGrpSpPr>
          <p:cNvPr id="3" name="Group 2"/>
          <p:cNvGrpSpPr>
            <a:grpSpLocks/>
          </p:cNvGrpSpPr>
          <p:nvPr/>
        </p:nvGrpSpPr>
        <p:grpSpPr bwMode="auto">
          <a:xfrm>
            <a:off x="1365161" y="2176530"/>
            <a:ext cx="8538693" cy="3915177"/>
            <a:chOff x="1521" y="10444"/>
            <a:chExt cx="9180" cy="432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 y="10444"/>
              <a:ext cx="3308" cy="2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5481" y="10624"/>
              <a:ext cx="5220" cy="4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tr-TR" b="1" i="0" u="none" strike="noStrike" cap="none" normalizeH="0" baseline="0" dirty="0" err="1" smtClean="0">
                  <a:ln>
                    <a:noFill/>
                  </a:ln>
                  <a:solidFill>
                    <a:schemeClr val="tx1"/>
                  </a:solidFill>
                  <a:effectLst/>
                  <a:latin typeface="Times New Roman" panose="02020603050405020304" pitchFamily="18" charset="0"/>
                </a:rPr>
                <a:t>Çözüm</a:t>
              </a:r>
              <a:r>
                <a:rPr kumimoji="0" lang="en-US" altLang="tr-TR" b="1" i="0" u="none" strike="noStrike" cap="none" normalizeH="0" baseline="0" dirty="0" smtClean="0">
                  <a:ln>
                    <a:noFill/>
                  </a:ln>
                  <a:solidFill>
                    <a:schemeClr val="tx1"/>
                  </a:solidFill>
                  <a:effectLst/>
                  <a:latin typeface="Times New Roman" panose="02020603050405020304" pitchFamily="18" charset="0"/>
                </a:rPr>
                <a:t> 1.1</a:t>
              </a:r>
            </a:p>
            <a:p>
              <a:pPr marL="0" marR="0" lvl="0" indent="0" algn="just" defTabSz="914400" rtl="0" eaLnBrk="0" fontAlgn="base" latinLnBrk="0" hangingPunct="0">
                <a:lnSpc>
                  <a:spcPct val="100000"/>
                </a:lnSpc>
                <a:spcBef>
                  <a:spcPct val="0"/>
                </a:spcBef>
                <a:spcAft>
                  <a:spcPts val="800"/>
                </a:spcAft>
                <a:buClrTx/>
                <a:buSzTx/>
                <a:buFontTx/>
                <a:buNone/>
                <a:tabLst/>
              </a:pPr>
              <a:endParaRPr kumimoji="0" lang="tr-TR" altLang="tr-TR"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tr-TR" b="0" i="0" u="none" strike="noStrike" cap="none" normalizeH="0" baseline="0" dirty="0" err="1" smtClean="0">
                  <a:ln>
                    <a:noFill/>
                  </a:ln>
                  <a:solidFill>
                    <a:schemeClr val="tx1"/>
                  </a:solidFill>
                  <a:effectLst/>
                  <a:latin typeface="Times New Roman" panose="02020603050405020304" pitchFamily="18" charset="0"/>
                </a:rPr>
                <a:t>Şekil</a:t>
              </a:r>
              <a:r>
                <a:rPr kumimoji="0" lang="en-US" altLang="tr-TR" b="0" i="0" u="none" strike="noStrike" cap="none" normalizeH="0" baseline="0" dirty="0" smtClean="0">
                  <a:ln>
                    <a:noFill/>
                  </a:ln>
                  <a:solidFill>
                    <a:schemeClr val="tx1"/>
                  </a:solidFill>
                  <a:effectLst/>
                  <a:latin typeface="Times New Roman" panose="02020603050405020304" pitchFamily="18" charset="0"/>
                </a:rPr>
                <a:t> 1.25 de </a:t>
              </a:r>
              <a:r>
                <a:rPr kumimoji="0" lang="en-US" altLang="tr-TR" b="0" i="0" u="none" strike="noStrike" cap="none" normalizeH="0" baseline="0" dirty="0" err="1" smtClean="0">
                  <a:ln>
                    <a:noFill/>
                  </a:ln>
                  <a:solidFill>
                    <a:schemeClr val="tx1"/>
                  </a:solidFill>
                  <a:effectLst/>
                  <a:latin typeface="Times New Roman" panose="02020603050405020304" pitchFamily="18" charset="0"/>
                </a:rPr>
                <a:t>verilen</a:t>
              </a:r>
              <a:r>
                <a:rPr kumimoji="0" lang="en-US" altLang="tr-TR" b="0" i="0" u="none" strike="noStrike" cap="none" normalizeH="0" baseline="0" dirty="0" smtClean="0">
                  <a:ln>
                    <a:noFill/>
                  </a:ln>
                  <a:solidFill>
                    <a:schemeClr val="tx1"/>
                  </a:solidFill>
                  <a:effectLst/>
                  <a:latin typeface="Times New Roman" panose="02020603050405020304" pitchFamily="18" charset="0"/>
                </a:rPr>
                <a:t> </a:t>
              </a:r>
              <a:r>
                <a:rPr kumimoji="0" lang="en-US" altLang="tr-TR" b="0" i="0" u="none" strike="noStrike" cap="none" normalizeH="0" baseline="0" dirty="0" err="1" smtClean="0">
                  <a:ln>
                    <a:noFill/>
                  </a:ln>
                  <a:solidFill>
                    <a:schemeClr val="tx1"/>
                  </a:solidFill>
                  <a:effectLst/>
                  <a:latin typeface="Times New Roman" panose="02020603050405020304" pitchFamily="18" charset="0"/>
                </a:rPr>
                <a:t>devrede</a:t>
              </a:r>
              <a:r>
                <a:rPr kumimoji="0" lang="en-US" altLang="tr-TR" b="0" i="0" u="none" strike="noStrike" cap="none" normalizeH="0" baseline="0" dirty="0" smtClean="0">
                  <a:ln>
                    <a:noFill/>
                  </a:ln>
                  <a:solidFill>
                    <a:schemeClr val="tx1"/>
                  </a:solidFill>
                  <a:effectLst/>
                  <a:latin typeface="Times New Roman" panose="02020603050405020304" pitchFamily="18" charset="0"/>
                </a:rPr>
                <a:t> </a:t>
              </a:r>
              <a:r>
                <a:rPr kumimoji="0" lang="en-US" altLang="tr-TR" b="0" i="0" u="none" strike="noStrike" cap="none" normalizeH="0" baseline="0" dirty="0" err="1" smtClean="0">
                  <a:ln>
                    <a:noFill/>
                  </a:ln>
                  <a:solidFill>
                    <a:schemeClr val="tx1"/>
                  </a:solidFill>
                  <a:effectLst/>
                  <a:latin typeface="Times New Roman" panose="02020603050405020304" pitchFamily="18" charset="0"/>
                </a:rPr>
                <a:t>ileri</a:t>
              </a:r>
              <a:r>
                <a:rPr kumimoji="0" lang="en-US" altLang="tr-TR" b="0" i="0" u="none" strike="noStrike" cap="none" normalizeH="0" baseline="0" dirty="0" smtClean="0">
                  <a:ln>
                    <a:noFill/>
                  </a:ln>
                  <a:solidFill>
                    <a:schemeClr val="tx1"/>
                  </a:solidFill>
                  <a:effectLst/>
                  <a:latin typeface="Times New Roman" panose="02020603050405020304" pitchFamily="18" charset="0"/>
                </a:rPr>
                <a:t> </a:t>
              </a:r>
              <a:r>
                <a:rPr kumimoji="0" lang="en-US" altLang="tr-TR" b="0" i="0" u="none" strike="noStrike" cap="none" normalizeH="0" baseline="0" dirty="0" err="1" smtClean="0">
                  <a:ln>
                    <a:noFill/>
                  </a:ln>
                  <a:solidFill>
                    <a:schemeClr val="tx1"/>
                  </a:solidFill>
                  <a:effectLst/>
                  <a:latin typeface="Times New Roman" panose="02020603050405020304" pitchFamily="18" charset="0"/>
                </a:rPr>
                <a:t>yön</a:t>
              </a:r>
              <a:r>
                <a:rPr kumimoji="0" lang="en-US" altLang="tr-TR" b="0" i="0" u="none" strike="noStrike" cap="none" normalizeH="0" baseline="0" dirty="0" smtClean="0">
                  <a:ln>
                    <a:noFill/>
                  </a:ln>
                  <a:solidFill>
                    <a:schemeClr val="tx1"/>
                  </a:solidFill>
                  <a:effectLst/>
                  <a:latin typeface="Times New Roman" panose="02020603050405020304" pitchFamily="18" charset="0"/>
                </a:rPr>
                <a:t> </a:t>
              </a:r>
              <a:r>
                <a:rPr kumimoji="0" lang="en-US" altLang="tr-TR" b="0" i="0" u="none" strike="noStrike" cap="none" normalizeH="0" baseline="0" dirty="0" err="1" smtClean="0">
                  <a:ln>
                    <a:noFill/>
                  </a:ln>
                  <a:solidFill>
                    <a:schemeClr val="tx1"/>
                  </a:solidFill>
                  <a:effectLst/>
                  <a:latin typeface="Times New Roman" panose="02020603050405020304" pitchFamily="18" charset="0"/>
                </a:rPr>
                <a:t>akımı</a:t>
              </a:r>
              <a:r>
                <a:rPr kumimoji="0" lang="en-US" altLang="tr-TR" b="0" i="0" u="none" strike="noStrike" cap="none" normalizeH="0" baseline="0" dirty="0" smtClean="0">
                  <a:ln>
                    <a:noFill/>
                  </a:ln>
                  <a:solidFill>
                    <a:schemeClr val="tx1"/>
                  </a:solidFill>
                  <a:effectLst/>
                  <a:latin typeface="Times New Roman" panose="02020603050405020304" pitchFamily="18" charset="0"/>
                </a:rPr>
                <a:t> 0.5 A </a:t>
              </a:r>
              <a:r>
                <a:rPr kumimoji="0" lang="en-US" altLang="tr-TR" b="0" i="0" u="none" strike="noStrike" cap="none" normalizeH="0" baseline="0" dirty="0" err="1" smtClean="0">
                  <a:ln>
                    <a:noFill/>
                  </a:ln>
                  <a:solidFill>
                    <a:schemeClr val="tx1"/>
                  </a:solidFill>
                  <a:effectLst/>
                  <a:latin typeface="Times New Roman" panose="02020603050405020304" pitchFamily="18" charset="0"/>
                </a:rPr>
                <a:t>veya</a:t>
              </a:r>
              <a:r>
                <a:rPr kumimoji="0" lang="en-US" altLang="tr-TR" b="0" i="0" u="none" strike="noStrike" cap="none" normalizeH="0" baseline="0" dirty="0" smtClean="0">
                  <a:ln>
                    <a:noFill/>
                  </a:ln>
                  <a:solidFill>
                    <a:schemeClr val="tx1"/>
                  </a:solidFill>
                  <a:effectLst/>
                  <a:latin typeface="Times New Roman" panose="02020603050405020304" pitchFamily="18" charset="0"/>
                </a:rPr>
                <a:t> 500 mA </a:t>
              </a:r>
              <a:r>
                <a:rPr kumimoji="0" lang="en-US" altLang="tr-TR" b="0" i="0" u="none" strike="noStrike" cap="none" normalizeH="0" baseline="0" dirty="0" err="1" smtClean="0">
                  <a:ln>
                    <a:noFill/>
                  </a:ln>
                  <a:solidFill>
                    <a:schemeClr val="tx1"/>
                  </a:solidFill>
                  <a:effectLst/>
                  <a:latin typeface="Times New Roman" panose="02020603050405020304" pitchFamily="18" charset="0"/>
                </a:rPr>
                <a:t>olacaktır</a:t>
              </a:r>
              <a:r>
                <a:rPr kumimoji="0" lang="en-US" altLang="tr-TR" b="0" i="0" u="none" strike="noStrike" cap="none" normalizeH="0" baseline="0" dirty="0" smtClean="0">
                  <a:ln>
                    <a:noFill/>
                  </a:ln>
                  <a:solidFill>
                    <a:schemeClr val="tx1"/>
                  </a:solidFill>
                  <a:effectLst/>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tr-TR" b="0" i="0" u="none" strike="noStrike" cap="none" normalizeH="0" baseline="0" dirty="0" smtClean="0">
                  <a:ln>
                    <a:noFill/>
                  </a:ln>
                  <a:solidFill>
                    <a:schemeClr val="tx1"/>
                  </a:solidFill>
                  <a:effectLst/>
                  <a:latin typeface="Times New Roman" panose="02020603050405020304" pitchFamily="18" charset="0"/>
                </a:rPr>
                <a:t>20V = (500 mA x R) + 0.7 V</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tr-TR" b="0" i="0" u="none" strike="noStrike" cap="none" normalizeH="0" baseline="0" dirty="0" err="1" smtClean="0">
                  <a:ln>
                    <a:noFill/>
                  </a:ln>
                  <a:solidFill>
                    <a:schemeClr val="tx1"/>
                  </a:solidFill>
                  <a:effectLst/>
                  <a:latin typeface="Times New Roman" panose="02020603050405020304" pitchFamily="18" charset="0"/>
                </a:rPr>
                <a:t>ifadesinden</a:t>
              </a:r>
              <a:r>
                <a:rPr kumimoji="0" lang="en-US" altLang="tr-TR" b="0" i="0" u="none" strike="noStrike" cap="none" normalizeH="0" baseline="0" dirty="0" smtClean="0">
                  <a:ln>
                    <a:noFill/>
                  </a:ln>
                  <a:solidFill>
                    <a:schemeClr val="tx1"/>
                  </a:solidFill>
                  <a:effectLst/>
                  <a:latin typeface="Times New Roman" panose="02020603050405020304" pitchFamily="18" charset="0"/>
                </a:rPr>
                <a:t>, R </a:t>
              </a:r>
              <a:r>
                <a:rPr kumimoji="0" lang="en-US" altLang="tr-TR" b="0" i="0" u="none" strike="noStrike" cap="none" normalizeH="0" baseline="0" dirty="0" err="1" smtClean="0">
                  <a:ln>
                    <a:noFill/>
                  </a:ln>
                  <a:solidFill>
                    <a:schemeClr val="tx1"/>
                  </a:solidFill>
                  <a:effectLst/>
                  <a:latin typeface="Times New Roman" panose="02020603050405020304" pitchFamily="18" charset="0"/>
                </a:rPr>
                <a:t>değeri</a:t>
              </a:r>
              <a:endParaRPr kumimoji="0" lang="en-US" altLang="tr-TR"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800"/>
                </a:spcAft>
                <a:buClrTx/>
                <a:buSzTx/>
                <a:buFontTx/>
                <a:buNone/>
                <a:tabLst/>
              </a:pPr>
              <a:endParaRPr kumimoji="0" lang="tr-TR" altLang="tr-TR"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tr-TR" altLang="tr-TR" b="0" i="0" u="none" strike="noStrike" cap="none" normalizeH="0" baseline="0" dirty="0" smtClean="0">
                  <a:ln>
                    <a:noFill/>
                  </a:ln>
                  <a:solidFill>
                    <a:schemeClr val="tx1"/>
                  </a:solidFill>
                  <a:effectLst/>
                  <a:latin typeface="Arial" panose="020B0604020202020204" pitchFamily="34" charset="0"/>
                </a:rPr>
                <a:t>R = = 38.6 k</a:t>
              </a:r>
              <a:r>
                <a:rPr kumimoji="0" lang="tr-TR" altLang="tr-TR" b="0" i="0" u="none" strike="noStrike" cap="none" normalizeH="0" baseline="0" dirty="0" smtClean="0">
                  <a:ln>
                    <a:noFill/>
                  </a:ln>
                  <a:solidFill>
                    <a:schemeClr val="tx1"/>
                  </a:solidFill>
                  <a:effectLst/>
                  <a:latin typeface="Arial" panose="020B0604020202020204" pitchFamily="34" charset="0"/>
                  <a:sym typeface="Symbol" panose="05050102010706020507" pitchFamily="18" charset="2"/>
                </a:rPr>
                <a:t></a:t>
              </a:r>
              <a:r>
                <a:rPr kumimoji="0" lang="tr-TR" altLang="tr-TR" b="0" i="0" u="none" strike="noStrike" cap="none" normalizeH="0" baseline="0" dirty="0" smtClean="0">
                  <a:ln>
                    <a:noFill/>
                  </a:ln>
                  <a:solidFill>
                    <a:schemeClr val="tx1"/>
                  </a:solidFill>
                  <a:effectLst/>
                  <a:latin typeface="Arial" panose="020B0604020202020204" pitchFamily="34" charset="0"/>
                </a:rPr>
                <a:t> olarak bulunur.</a:t>
              </a:r>
            </a:p>
            <a:p>
              <a:pPr marL="0" marR="0" lvl="0" indent="0" algn="r" defTabSz="914400" rtl="0" eaLnBrk="0" fontAlgn="base" latinLnBrk="0" hangingPunct="0">
                <a:lnSpc>
                  <a:spcPct val="100000"/>
                </a:lnSpc>
                <a:spcBef>
                  <a:spcPct val="0"/>
                </a:spcBef>
                <a:spcAft>
                  <a:spcPts val="800"/>
                </a:spcAft>
                <a:buClrTx/>
                <a:buSzTx/>
                <a:buFontTx/>
                <a:buNone/>
                <a:tabLst/>
              </a:pPr>
              <a:endParaRPr kumimoji="0" lang="tr-TR" altLang="tr-TR" sz="11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ts val="800"/>
                </a:spcAft>
                <a:buClrTx/>
                <a:buSzTx/>
                <a:buFontTx/>
                <a:buNone/>
                <a:tabLst/>
              </a:pPr>
              <a:r>
                <a:rPr kumimoji="0" lang="tr-TR" altLang="tr-TR" sz="1100" b="0" i="0" u="none" strike="noStrike" cap="none" normalizeH="0" baseline="0" dirty="0" smtClean="0">
                  <a:ln>
                    <a:noFill/>
                  </a:ln>
                  <a:solidFill>
                    <a:schemeClr val="tx1"/>
                  </a:solidFill>
                  <a:effectLst/>
                  <a:latin typeface="Arial" panose="020B0604020202020204" pitchFamily="34" charset="0"/>
                  <a:sym typeface="Wingdings 2" panose="05020102010507070707" pitchFamily="18" charset="2"/>
                </a:rPr>
                <a:t></a:t>
              </a:r>
              <a:endParaRPr kumimoji="0" lang="tr-TR" altLang="tr-TR"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5" name="Text Box 5"/>
            <p:cNvSpPr txBox="1">
              <a:spLocks noChangeArrowheads="1"/>
            </p:cNvSpPr>
            <p:nvPr/>
          </p:nvSpPr>
          <p:spPr bwMode="auto">
            <a:xfrm>
              <a:off x="2421" y="13324"/>
              <a:ext cx="162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tr-TR" sz="1200" b="1" i="0" u="none" strike="noStrike" cap="none" normalizeH="0" baseline="0" smtClean="0">
                  <a:ln>
                    <a:noFill/>
                  </a:ln>
                  <a:solidFill>
                    <a:schemeClr val="tx1"/>
                  </a:solidFill>
                  <a:effectLst/>
                  <a:latin typeface="Times New Roman" panose="02020603050405020304" pitchFamily="18" charset="0"/>
                </a:rPr>
                <a:t>Şekil 1.25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343519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003" y="270456"/>
            <a:ext cx="11191741" cy="1292662"/>
          </a:xfrm>
          <a:prstGeom prst="rect">
            <a:avLst/>
          </a:prstGeom>
          <a:noFill/>
        </p:spPr>
        <p:txBody>
          <a:bodyPr wrap="square" rtlCol="0">
            <a:spAutoFit/>
          </a:bodyPr>
          <a:lstStyle/>
          <a:p>
            <a:r>
              <a:rPr lang="en-US" sz="2000" b="1" dirty="0" err="1"/>
              <a:t>Örnek</a:t>
            </a:r>
            <a:r>
              <a:rPr lang="en-US" sz="2000" b="1" dirty="0"/>
              <a:t> 1.2</a:t>
            </a:r>
            <a:endParaRPr lang="tr-TR" sz="2000" b="1" u="sng" dirty="0"/>
          </a:p>
          <a:p>
            <a:r>
              <a:rPr lang="en-US" sz="2000" dirty="0"/>
              <a:t> </a:t>
            </a:r>
            <a:endParaRPr lang="tr-TR" sz="2000" dirty="0"/>
          </a:p>
          <a:p>
            <a:r>
              <a:rPr lang="en-US" sz="2000" dirty="0" err="1"/>
              <a:t>Şekil</a:t>
            </a:r>
            <a:r>
              <a:rPr lang="en-US" sz="2000" dirty="0"/>
              <a:t> 1.26 da </a:t>
            </a:r>
            <a:r>
              <a:rPr lang="en-US" sz="2000" dirty="0" err="1"/>
              <a:t>verilen</a:t>
            </a:r>
            <a:r>
              <a:rPr lang="en-US" sz="2000" dirty="0"/>
              <a:t> </a:t>
            </a:r>
            <a:r>
              <a:rPr lang="en-US" sz="2000" dirty="0" err="1"/>
              <a:t>devrede</a:t>
            </a:r>
            <a:r>
              <a:rPr lang="en-US" sz="2000" dirty="0"/>
              <a:t>, </a:t>
            </a:r>
            <a:r>
              <a:rPr lang="en-US" sz="2000" dirty="0" err="1"/>
              <a:t>devre</a:t>
            </a:r>
            <a:r>
              <a:rPr lang="en-US" sz="2000" dirty="0"/>
              <a:t> </a:t>
            </a:r>
            <a:r>
              <a:rPr lang="en-US" sz="2000" dirty="0" err="1"/>
              <a:t>akımı</a:t>
            </a:r>
            <a:r>
              <a:rPr lang="en-US" sz="2000" dirty="0"/>
              <a:t> 1 mA </a:t>
            </a:r>
            <a:r>
              <a:rPr lang="en-US" sz="2000" dirty="0" err="1"/>
              <a:t>olabilmesi</a:t>
            </a:r>
            <a:r>
              <a:rPr lang="en-US" sz="2000" dirty="0"/>
              <a:t> </a:t>
            </a:r>
            <a:r>
              <a:rPr lang="en-US" sz="2000" dirty="0" err="1"/>
              <a:t>için</a:t>
            </a:r>
            <a:r>
              <a:rPr lang="en-US" sz="2000" dirty="0"/>
              <a:t> V</a:t>
            </a:r>
            <a:r>
              <a:rPr lang="en-US" sz="2000" baseline="-25000" dirty="0"/>
              <a:t>2</a:t>
            </a:r>
            <a:r>
              <a:rPr lang="en-US" sz="2000" dirty="0"/>
              <a:t> </a:t>
            </a:r>
            <a:r>
              <a:rPr lang="en-US" sz="2000" dirty="0" err="1"/>
              <a:t>kaynağının</a:t>
            </a:r>
            <a:r>
              <a:rPr lang="en-US" sz="2000" dirty="0"/>
              <a:t>  </a:t>
            </a:r>
            <a:r>
              <a:rPr lang="en-US" sz="2000" dirty="0" err="1"/>
              <a:t>gerilim</a:t>
            </a:r>
            <a:r>
              <a:rPr lang="en-US" sz="2000" dirty="0"/>
              <a:t> </a:t>
            </a:r>
            <a:r>
              <a:rPr lang="en-US" sz="2000" dirty="0" err="1"/>
              <a:t>değerini</a:t>
            </a:r>
            <a:r>
              <a:rPr lang="en-US" sz="2000" dirty="0"/>
              <a:t> </a:t>
            </a:r>
            <a:r>
              <a:rPr lang="en-US" sz="2000" dirty="0" err="1"/>
              <a:t>bulunuz</a:t>
            </a:r>
            <a:r>
              <a:rPr lang="en-US" sz="2000" dirty="0"/>
              <a:t>?</a:t>
            </a:r>
            <a:endParaRPr lang="tr-TR" sz="2000" dirty="0"/>
          </a:p>
          <a:p>
            <a:endParaRPr lang="tr-T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03" y="1622737"/>
            <a:ext cx="11063433" cy="3760631"/>
          </a:xfrm>
          <a:prstGeom prst="rect">
            <a:avLst/>
          </a:prstGeom>
        </p:spPr>
      </p:pic>
    </p:spTree>
    <p:extLst>
      <p:ext uri="{BB962C8B-B14F-4D97-AF65-F5344CB8AC3E}">
        <p14:creationId xmlns:p14="http://schemas.microsoft.com/office/powerpoint/2010/main" val="4166614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457200" y="274638"/>
            <a:ext cx="8229600" cy="4980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sz="2400" b="1" dirty="0" smtClean="0"/>
              <a:t>Diyotların Test Edilmesi</a:t>
            </a:r>
          </a:p>
        </p:txBody>
      </p:sp>
      <p:pic>
        <p:nvPicPr>
          <p:cNvPr id="3" name="Picture 4" descr="fg01_03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58" y="772732"/>
            <a:ext cx="43434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fg01_03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352" y="772732"/>
            <a:ext cx="38862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81825" y="5597145"/>
            <a:ext cx="3820733" cy="369332"/>
          </a:xfrm>
          <a:prstGeom prst="rect">
            <a:avLst/>
          </a:prstGeom>
          <a:noFill/>
        </p:spPr>
        <p:txBody>
          <a:bodyPr wrap="square" rtlCol="0">
            <a:spAutoFit/>
          </a:bodyPr>
          <a:lstStyle/>
          <a:p>
            <a:r>
              <a:rPr lang="tr-TR" dirty="0" smtClean="0"/>
              <a:t>Arizasız bir diyodun test sonucu</a:t>
            </a:r>
            <a:endParaRPr lang="tr-TR" dirty="0"/>
          </a:p>
        </p:txBody>
      </p:sp>
      <p:sp>
        <p:nvSpPr>
          <p:cNvPr id="6" name="TextBox 5"/>
          <p:cNvSpPr txBox="1"/>
          <p:nvPr/>
        </p:nvSpPr>
        <p:spPr>
          <a:xfrm>
            <a:off x="6437290" y="5131491"/>
            <a:ext cx="1805189" cy="923330"/>
          </a:xfrm>
          <a:prstGeom prst="rect">
            <a:avLst/>
          </a:prstGeom>
          <a:noFill/>
        </p:spPr>
        <p:txBody>
          <a:bodyPr wrap="square" rtlCol="0">
            <a:spAutoFit/>
          </a:bodyPr>
          <a:lstStyle/>
          <a:p>
            <a:r>
              <a:rPr lang="tr-TR" dirty="0" smtClean="0"/>
              <a:t>Açık devre olmuş </a:t>
            </a:r>
          </a:p>
          <a:p>
            <a:r>
              <a:rPr lang="tr-TR" dirty="0" smtClean="0"/>
              <a:t>bir diyodun </a:t>
            </a:r>
          </a:p>
          <a:p>
            <a:r>
              <a:rPr lang="tr-TR" dirty="0" smtClean="0"/>
              <a:t>test sonucu</a:t>
            </a:r>
            <a:endParaRPr lang="tr-TR" dirty="0"/>
          </a:p>
        </p:txBody>
      </p:sp>
      <p:sp>
        <p:nvSpPr>
          <p:cNvPr id="7" name="TextBox 6"/>
          <p:cNvSpPr txBox="1"/>
          <p:nvPr/>
        </p:nvSpPr>
        <p:spPr>
          <a:xfrm>
            <a:off x="8417417" y="5131491"/>
            <a:ext cx="1805189" cy="923330"/>
          </a:xfrm>
          <a:prstGeom prst="rect">
            <a:avLst/>
          </a:prstGeom>
          <a:noFill/>
        </p:spPr>
        <p:txBody>
          <a:bodyPr wrap="square" rtlCol="0">
            <a:spAutoFit/>
          </a:bodyPr>
          <a:lstStyle/>
          <a:p>
            <a:r>
              <a:rPr lang="tr-TR" dirty="0" smtClean="0"/>
              <a:t>Kısa devre olmuş </a:t>
            </a:r>
          </a:p>
          <a:p>
            <a:r>
              <a:rPr lang="tr-TR" dirty="0" smtClean="0"/>
              <a:t>bir diyodun </a:t>
            </a:r>
          </a:p>
          <a:p>
            <a:r>
              <a:rPr lang="tr-TR" dirty="0" smtClean="0"/>
              <a:t>test sonucu</a:t>
            </a:r>
            <a:endParaRPr lang="tr-TR" dirty="0"/>
          </a:p>
        </p:txBody>
      </p:sp>
    </p:spTree>
    <p:extLst>
      <p:ext uri="{BB962C8B-B14F-4D97-AF65-F5344CB8AC3E}">
        <p14:creationId xmlns:p14="http://schemas.microsoft.com/office/powerpoint/2010/main" val="3130444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97" y="296214"/>
            <a:ext cx="9427335" cy="954107"/>
          </a:xfrm>
          <a:prstGeom prst="rect">
            <a:avLst/>
          </a:prstGeom>
          <a:noFill/>
        </p:spPr>
        <p:txBody>
          <a:bodyPr wrap="square" rtlCol="0">
            <a:spAutoFit/>
          </a:bodyPr>
          <a:lstStyle/>
          <a:p>
            <a:r>
              <a:rPr lang="en-US" sz="2800" b="1" dirty="0" err="1"/>
              <a:t>Zener</a:t>
            </a:r>
            <a:r>
              <a:rPr lang="en-US" sz="2800" b="1" dirty="0"/>
              <a:t> </a:t>
            </a:r>
            <a:r>
              <a:rPr lang="tr-TR" sz="2800" b="1" dirty="0"/>
              <a:t>Diyot ve Karakteristiği</a:t>
            </a:r>
            <a:endParaRPr lang="tr-TR" sz="2800" dirty="0"/>
          </a:p>
          <a:p>
            <a:endParaRPr lang="tr-TR" sz="2800" dirty="0"/>
          </a:p>
        </p:txBody>
      </p:sp>
      <p:sp>
        <p:nvSpPr>
          <p:cNvPr id="3" name="TextBox 2"/>
          <p:cNvSpPr txBox="1"/>
          <p:nvPr/>
        </p:nvSpPr>
        <p:spPr>
          <a:xfrm>
            <a:off x="489397" y="773267"/>
            <a:ext cx="11050073" cy="1846659"/>
          </a:xfrm>
          <a:prstGeom prst="rect">
            <a:avLst/>
          </a:prstGeom>
          <a:noFill/>
        </p:spPr>
        <p:txBody>
          <a:bodyPr wrap="square" rtlCol="0">
            <a:spAutoFit/>
          </a:bodyPr>
          <a:lstStyle/>
          <a:p>
            <a:r>
              <a:rPr lang="en-US" sz="2400" dirty="0" err="1"/>
              <a:t>Zener</a:t>
            </a:r>
            <a:r>
              <a:rPr lang="en-US" sz="2400" dirty="0"/>
              <a:t> </a:t>
            </a:r>
            <a:r>
              <a:rPr lang="en-US" sz="2400" dirty="0" err="1"/>
              <a:t>diyot</a:t>
            </a:r>
            <a:r>
              <a:rPr lang="en-US" sz="2400" dirty="0"/>
              <a:t> </a:t>
            </a:r>
            <a:r>
              <a:rPr lang="en-US" sz="2400" dirty="0" err="1"/>
              <a:t>doğru</a:t>
            </a:r>
            <a:r>
              <a:rPr lang="en-US" sz="2400" dirty="0"/>
              <a:t> </a:t>
            </a:r>
            <a:r>
              <a:rPr lang="en-US" sz="2400" dirty="0" err="1"/>
              <a:t>polarma</a:t>
            </a:r>
            <a:r>
              <a:rPr lang="en-US" sz="2400" dirty="0"/>
              <a:t> </a:t>
            </a:r>
            <a:r>
              <a:rPr lang="en-US" sz="2400" dirty="0" err="1"/>
              <a:t>altında</a:t>
            </a:r>
            <a:r>
              <a:rPr lang="en-US" sz="2400" dirty="0"/>
              <a:t> normal </a:t>
            </a:r>
            <a:r>
              <a:rPr lang="en-US" sz="2400" dirty="0" err="1"/>
              <a:t>diyot</a:t>
            </a:r>
            <a:r>
              <a:rPr lang="en-US" sz="2400" dirty="0"/>
              <a:t> </a:t>
            </a:r>
            <a:r>
              <a:rPr lang="en-US" sz="2400" dirty="0" err="1"/>
              <a:t>gibi</a:t>
            </a:r>
            <a:r>
              <a:rPr lang="en-US" sz="2400" dirty="0"/>
              <a:t> </a:t>
            </a:r>
            <a:r>
              <a:rPr lang="en-US" sz="2400" dirty="0" err="1"/>
              <a:t>davranır</a:t>
            </a:r>
            <a:r>
              <a:rPr lang="en-US" sz="2400" dirty="0"/>
              <a:t>. </a:t>
            </a:r>
            <a:r>
              <a:rPr lang="en-US" sz="2400" dirty="0" err="1"/>
              <a:t>Zener</a:t>
            </a:r>
            <a:r>
              <a:rPr lang="en-US" sz="2400" dirty="0"/>
              <a:t> </a:t>
            </a:r>
            <a:r>
              <a:rPr lang="en-US" sz="2400" dirty="0" err="1"/>
              <a:t>diyotlar</a:t>
            </a:r>
            <a:r>
              <a:rPr lang="en-US" sz="2400" dirty="0"/>
              <a:t>, </a:t>
            </a:r>
            <a:r>
              <a:rPr lang="en-US" sz="2400" dirty="0" err="1"/>
              <a:t>devrede</a:t>
            </a:r>
            <a:r>
              <a:rPr lang="en-US" sz="2400" dirty="0"/>
              <a:t> </a:t>
            </a:r>
            <a:r>
              <a:rPr lang="en-US" sz="2400" dirty="0" err="1"/>
              <a:t>çalışırken</a:t>
            </a:r>
            <a:r>
              <a:rPr lang="en-US" sz="2400" dirty="0"/>
              <a:t> </a:t>
            </a:r>
            <a:r>
              <a:rPr lang="en-US" sz="2400" dirty="0" err="1"/>
              <a:t>doğru</a:t>
            </a:r>
            <a:r>
              <a:rPr lang="en-US" sz="2400" dirty="0"/>
              <a:t> </a:t>
            </a:r>
            <a:r>
              <a:rPr lang="en-US" sz="2400" dirty="0" err="1"/>
              <a:t>polarma</a:t>
            </a:r>
            <a:r>
              <a:rPr lang="en-US" sz="2400" dirty="0"/>
              <a:t> </a:t>
            </a:r>
            <a:r>
              <a:rPr lang="en-US" sz="2400" dirty="0" err="1"/>
              <a:t>uygulanmaz</a:t>
            </a:r>
            <a:r>
              <a:rPr lang="en-US" sz="2400" dirty="0"/>
              <a:t>, </a:t>
            </a:r>
            <a:r>
              <a:rPr lang="en-US" sz="2400" dirty="0" err="1"/>
              <a:t>daima</a:t>
            </a:r>
            <a:r>
              <a:rPr lang="en-US" sz="2400" dirty="0"/>
              <a:t> </a:t>
            </a:r>
            <a:r>
              <a:rPr lang="en-US" sz="2400" b="1" dirty="0" err="1"/>
              <a:t>ters</a:t>
            </a:r>
            <a:r>
              <a:rPr lang="en-US" sz="2400" b="1" dirty="0"/>
              <a:t> </a:t>
            </a:r>
            <a:r>
              <a:rPr lang="en-US" sz="2400" b="1" dirty="0" err="1"/>
              <a:t>polarizasyon</a:t>
            </a:r>
            <a:r>
              <a:rPr lang="en-US" sz="2400" dirty="0"/>
              <a:t> </a:t>
            </a:r>
            <a:r>
              <a:rPr lang="en-US" sz="2400" dirty="0" err="1"/>
              <a:t>altında</a:t>
            </a:r>
            <a:r>
              <a:rPr lang="en-US" sz="2400" dirty="0"/>
              <a:t> </a:t>
            </a:r>
            <a:r>
              <a:rPr lang="en-US" sz="2400" dirty="0" err="1"/>
              <a:t>çalışır</a:t>
            </a:r>
            <a:r>
              <a:rPr lang="en-US" sz="2400" dirty="0"/>
              <a:t>. </a:t>
            </a:r>
            <a:r>
              <a:rPr lang="en-US" sz="2400" dirty="0" err="1"/>
              <a:t>Yani</a:t>
            </a:r>
            <a:r>
              <a:rPr lang="en-US" sz="2400" dirty="0"/>
              <a:t> </a:t>
            </a:r>
            <a:r>
              <a:rPr lang="en-US" sz="2400" dirty="0" err="1"/>
              <a:t>anotlarına</a:t>
            </a:r>
            <a:r>
              <a:rPr lang="en-US" sz="2400" dirty="0"/>
              <a:t> </a:t>
            </a:r>
            <a:r>
              <a:rPr lang="en-US" sz="2400" dirty="0" err="1"/>
              <a:t>negatif</a:t>
            </a:r>
            <a:r>
              <a:rPr lang="en-US" sz="2400" dirty="0"/>
              <a:t> </a:t>
            </a:r>
            <a:r>
              <a:rPr lang="en-US" sz="2400" dirty="0" err="1"/>
              <a:t>gerilim</a:t>
            </a:r>
            <a:r>
              <a:rPr lang="en-US" sz="2400" dirty="0"/>
              <a:t>, </a:t>
            </a:r>
            <a:r>
              <a:rPr lang="en-US" sz="2400" dirty="0" err="1"/>
              <a:t>katotlarına</a:t>
            </a:r>
            <a:r>
              <a:rPr lang="en-US" sz="2400" dirty="0"/>
              <a:t> </a:t>
            </a:r>
            <a:r>
              <a:rPr lang="en-US" sz="2400" dirty="0" err="1"/>
              <a:t>ise</a:t>
            </a:r>
            <a:r>
              <a:rPr lang="en-US" sz="2400" dirty="0"/>
              <a:t> </a:t>
            </a:r>
            <a:r>
              <a:rPr lang="en-US" sz="2400" dirty="0" err="1"/>
              <a:t>pozitif</a:t>
            </a:r>
            <a:r>
              <a:rPr lang="en-US" sz="2400" dirty="0"/>
              <a:t> </a:t>
            </a:r>
            <a:r>
              <a:rPr lang="en-US" sz="2400" dirty="0" err="1"/>
              <a:t>gerilim</a:t>
            </a:r>
            <a:r>
              <a:rPr lang="en-US" sz="2400" dirty="0"/>
              <a:t> </a:t>
            </a:r>
            <a:r>
              <a:rPr lang="en-US" sz="2400" dirty="0" err="1"/>
              <a:t>uygulanır</a:t>
            </a:r>
            <a:r>
              <a:rPr lang="en-US" sz="2400" dirty="0"/>
              <a:t>. </a:t>
            </a:r>
            <a:r>
              <a:rPr lang="en-US" sz="2400" dirty="0" err="1"/>
              <a:t>Şekil</a:t>
            </a:r>
            <a:r>
              <a:rPr lang="en-US" sz="2400" dirty="0"/>
              <a:t> 1.28 de </a:t>
            </a:r>
            <a:r>
              <a:rPr lang="en-US" sz="2400" dirty="0" err="1"/>
              <a:t>zener</a:t>
            </a:r>
            <a:r>
              <a:rPr lang="en-US" sz="2400" dirty="0"/>
              <a:t> </a:t>
            </a:r>
            <a:r>
              <a:rPr lang="en-US" sz="2400" dirty="0" err="1"/>
              <a:t>diyot</a:t>
            </a:r>
            <a:r>
              <a:rPr lang="en-US" sz="2400" dirty="0"/>
              <a:t> </a:t>
            </a:r>
            <a:r>
              <a:rPr lang="en-US" sz="2400" dirty="0" err="1"/>
              <a:t>sembolü</a:t>
            </a:r>
            <a:r>
              <a:rPr lang="en-US" sz="2400" dirty="0"/>
              <a:t> </a:t>
            </a:r>
            <a:r>
              <a:rPr lang="en-US" sz="2400" dirty="0" err="1"/>
              <a:t>görülmektedir</a:t>
            </a:r>
            <a:r>
              <a:rPr lang="en-US" sz="2400" dirty="0"/>
              <a:t>.</a:t>
            </a:r>
            <a:endParaRPr lang="tr-TR" sz="2400" dirty="0"/>
          </a:p>
          <a:p>
            <a:endParaRPr lang="tr-TR" dirty="0"/>
          </a:p>
        </p:txBody>
      </p:sp>
      <p:grpSp>
        <p:nvGrpSpPr>
          <p:cNvPr id="4" name="Group 2"/>
          <p:cNvGrpSpPr>
            <a:grpSpLocks/>
          </p:cNvGrpSpPr>
          <p:nvPr/>
        </p:nvGrpSpPr>
        <p:grpSpPr bwMode="auto">
          <a:xfrm>
            <a:off x="688930" y="2395470"/>
            <a:ext cx="3045943" cy="1891265"/>
            <a:chOff x="5184" y="3456"/>
            <a:chExt cx="1800" cy="1584"/>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4" y="3600"/>
              <a:ext cx="1080" cy="123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5184" y="4608"/>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anose="020B0604020202020204" pitchFamily="34" charset="0"/>
                </a:rPr>
                <a:t>Anot</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6" name="Text Box 5"/>
            <p:cNvSpPr txBox="1">
              <a:spLocks noChangeArrowheads="1"/>
            </p:cNvSpPr>
            <p:nvPr/>
          </p:nvSpPr>
          <p:spPr bwMode="auto">
            <a:xfrm>
              <a:off x="5184" y="3456"/>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anose="020B0604020202020204" pitchFamily="34" charset="0"/>
                </a:rPr>
                <a:t>Katot</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grpSp>
      <p:sp>
        <p:nvSpPr>
          <p:cNvPr id="7" name="TextBox 6"/>
          <p:cNvSpPr txBox="1"/>
          <p:nvPr/>
        </p:nvSpPr>
        <p:spPr>
          <a:xfrm>
            <a:off x="566671" y="4500069"/>
            <a:ext cx="3567448" cy="646331"/>
          </a:xfrm>
          <a:prstGeom prst="rect">
            <a:avLst/>
          </a:prstGeom>
          <a:noFill/>
        </p:spPr>
        <p:txBody>
          <a:bodyPr wrap="square" rtlCol="0">
            <a:spAutoFit/>
          </a:bodyPr>
          <a:lstStyle/>
          <a:p>
            <a:r>
              <a:rPr lang="tr-TR" b="1" dirty="0"/>
              <a:t>Şekil 1.28 </a:t>
            </a:r>
            <a:r>
              <a:rPr lang="tr-TR" dirty="0"/>
              <a:t>Zener diyot sembolü</a:t>
            </a:r>
            <a:endParaRPr lang="tr-TR" b="1" dirty="0"/>
          </a:p>
          <a:p>
            <a:endParaRPr lang="tr-TR" dirty="0"/>
          </a:p>
        </p:txBody>
      </p:sp>
      <p:sp>
        <p:nvSpPr>
          <p:cNvPr id="8" name="TextBox 7"/>
          <p:cNvSpPr txBox="1"/>
          <p:nvPr/>
        </p:nvSpPr>
        <p:spPr>
          <a:xfrm>
            <a:off x="4829577" y="2395471"/>
            <a:ext cx="6259133" cy="2954655"/>
          </a:xfrm>
          <a:prstGeom prst="rect">
            <a:avLst/>
          </a:prstGeom>
          <a:noFill/>
        </p:spPr>
        <p:txBody>
          <a:bodyPr wrap="square" rtlCol="0">
            <a:spAutoFit/>
          </a:bodyPr>
          <a:lstStyle/>
          <a:p>
            <a:pPr algn="just"/>
            <a:r>
              <a:rPr lang="tr-TR" sz="2400" dirty="0"/>
              <a:t>Dikkat edilirse, zener diyodun katodu, “Z” harfini andırıyor. Bu “Z”, zener kelimesinin ilk harfidir. Zener diyodun uçlarına ters polarma uygulandığında, belli bir gerilim değerine kadar diyot yalıtkan, bu gerilim değerini aştıktan sonra ise diyot iletken olur. Önceki sayfadaki Şekil 1.29’de zener diyot karakteristik eğrisi görülüyor.</a:t>
            </a:r>
          </a:p>
          <a:p>
            <a:endParaRPr lang="tr-TR" dirty="0"/>
          </a:p>
        </p:txBody>
      </p:sp>
    </p:spTree>
    <p:extLst>
      <p:ext uri="{BB962C8B-B14F-4D97-AF65-F5344CB8AC3E}">
        <p14:creationId xmlns:p14="http://schemas.microsoft.com/office/powerpoint/2010/main" val="299859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335" y="321972"/>
            <a:ext cx="11436440" cy="1877437"/>
          </a:xfrm>
          <a:prstGeom prst="rect">
            <a:avLst/>
          </a:prstGeom>
          <a:noFill/>
        </p:spPr>
        <p:txBody>
          <a:bodyPr wrap="square" rtlCol="0">
            <a:spAutoFit/>
          </a:bodyPr>
          <a:lstStyle/>
          <a:p>
            <a:r>
              <a:rPr lang="tr-TR" dirty="0"/>
              <a:t> </a:t>
            </a:r>
          </a:p>
          <a:p>
            <a:pPr algn="just"/>
            <a:r>
              <a:rPr lang="tr-TR" sz="2000" dirty="0"/>
              <a:t>Dikkat edilirse, zener diyodun katodu, “Z” harfini andırıyor. Bu “Z”, zener kelimesinin ilk harfidir. Zener diyodun uçlarına ters polarma uygulandığında, belli bir gerilim değerine kadar diyot yalıtkan, bu gerilim değerini aştıktan sonra ise diyot iletken olur. Önceki sayfadaki Şekil 1.29’de zener diyot karakteristik eğrisi görülüyor.</a:t>
            </a:r>
          </a:p>
          <a:p>
            <a:endParaRPr lang="tr-T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987" y="1828801"/>
            <a:ext cx="7343878" cy="4179444"/>
          </a:xfrm>
          <a:prstGeom prst="rect">
            <a:avLst/>
          </a:prstGeom>
        </p:spPr>
      </p:pic>
      <p:sp>
        <p:nvSpPr>
          <p:cNvPr id="4" name="TextBox 3"/>
          <p:cNvSpPr txBox="1"/>
          <p:nvPr/>
        </p:nvSpPr>
        <p:spPr>
          <a:xfrm>
            <a:off x="2665927" y="6246254"/>
            <a:ext cx="7933386" cy="369332"/>
          </a:xfrm>
          <a:prstGeom prst="rect">
            <a:avLst/>
          </a:prstGeom>
          <a:noFill/>
        </p:spPr>
        <p:txBody>
          <a:bodyPr wrap="square" rtlCol="0">
            <a:spAutoFit/>
          </a:bodyPr>
          <a:lstStyle/>
          <a:p>
            <a:pPr algn="ctr"/>
            <a:r>
              <a:rPr lang="tr-TR" b="1" dirty="0"/>
              <a:t>Şekil 1.29 </a:t>
            </a:r>
            <a:r>
              <a:rPr lang="tr-TR" dirty="0"/>
              <a:t>Zener Karakteristiği</a:t>
            </a:r>
            <a:endParaRPr lang="tr-TR" b="1" dirty="0"/>
          </a:p>
        </p:txBody>
      </p:sp>
    </p:spTree>
    <p:extLst>
      <p:ext uri="{BB962C8B-B14F-4D97-AF65-F5344CB8AC3E}">
        <p14:creationId xmlns:p14="http://schemas.microsoft.com/office/powerpoint/2010/main" val="143877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730" y="231820"/>
            <a:ext cx="11423560" cy="3447098"/>
          </a:xfrm>
          <a:prstGeom prst="rect">
            <a:avLst/>
          </a:prstGeom>
          <a:noFill/>
        </p:spPr>
        <p:txBody>
          <a:bodyPr wrap="square" rtlCol="0">
            <a:spAutoFit/>
          </a:bodyPr>
          <a:lstStyle/>
          <a:p>
            <a:pPr algn="just"/>
            <a:r>
              <a:rPr lang="tr-TR" sz="2000" dirty="0"/>
              <a:t>Şekil 1.29 daki karakteristik eğride, düşey eksenin sağ tarafı zener diyodun doğru polarma durumunu, sol tarafı ise ters polarma durumunu gösteriyor. Daha önce de belirttiğimiz gibi, zener diyotların doğru polarma karakteristikleri aynen diyotların doğru polarma karakteristikleri gibidir. Bu nedenle düşey eksenin sadece sol yanıyla ilgileneceğiz. Şekil 1.29 da görüldüğü gibi, zener diyodun içerisinden akan akım I</a:t>
            </a:r>
            <a:r>
              <a:rPr lang="tr-TR" sz="2000" baseline="-25000" dirty="0"/>
              <a:t>Z min</a:t>
            </a:r>
            <a:r>
              <a:rPr lang="tr-TR" sz="2000" dirty="0"/>
              <a:t> değerinden küçük ise zener diyot çalışmaz. Başka bir deyişle çok yüksek direnç göstermektedir. Ancak, içerisinden akan akım I</a:t>
            </a:r>
            <a:r>
              <a:rPr lang="tr-TR" sz="2000" baseline="-25000" dirty="0"/>
              <a:t>Z min</a:t>
            </a:r>
            <a:r>
              <a:rPr lang="tr-TR" sz="2000" dirty="0"/>
              <a:t> değerinden büyük ve  I</a:t>
            </a:r>
            <a:r>
              <a:rPr lang="tr-TR" sz="2000" baseline="-25000" dirty="0"/>
              <a:t>Z maks</a:t>
            </a:r>
            <a:r>
              <a:rPr lang="tr-TR" sz="2000" dirty="0"/>
              <a:t> değerinden küçük ise zener diyot iletken olur. Bu durumda zener diyottan geçen akım ne kadar artarsa artsın, uçlarına düşen gerilim sabit kalır. Bu gerilime </a:t>
            </a:r>
            <a:r>
              <a:rPr lang="tr-TR" sz="2000" b="1" dirty="0"/>
              <a:t>zener gerilimi</a:t>
            </a:r>
            <a:r>
              <a:rPr lang="tr-TR" sz="2000" dirty="0"/>
              <a:t> (V</a:t>
            </a:r>
            <a:r>
              <a:rPr lang="tr-TR" sz="2000" baseline="-25000" dirty="0"/>
              <a:t>Z</a:t>
            </a:r>
            <a:r>
              <a:rPr lang="tr-TR" sz="2000" dirty="0"/>
              <a:t>) adı verilir. Zener diyotlar, zener gerilimleri ile anılırlar. Örneğin 9.1 voltluk zener diyot demek, içerisinden akan akım I</a:t>
            </a:r>
            <a:r>
              <a:rPr lang="tr-TR" sz="2000" baseline="-25000" dirty="0"/>
              <a:t>Z min</a:t>
            </a:r>
            <a:r>
              <a:rPr lang="tr-TR" sz="2000" dirty="0"/>
              <a:t> değerinden büyük ve  I</a:t>
            </a:r>
            <a:r>
              <a:rPr lang="tr-TR" sz="2000" baseline="-25000" dirty="0"/>
              <a:t>Z maks</a:t>
            </a:r>
            <a:r>
              <a:rPr lang="tr-TR" sz="2000" dirty="0"/>
              <a:t> değerinden küçük ise uçlarına uygulanan ters gerilim 9.1 volt değerinde sabit kalmaktadır.</a:t>
            </a:r>
          </a:p>
          <a:p>
            <a:endParaRPr lang="tr-TR" dirty="0"/>
          </a:p>
        </p:txBody>
      </p:sp>
      <p:sp>
        <p:nvSpPr>
          <p:cNvPr id="3" name="TextBox 2"/>
          <p:cNvSpPr txBox="1"/>
          <p:nvPr/>
        </p:nvSpPr>
        <p:spPr>
          <a:xfrm>
            <a:off x="592428" y="3889420"/>
            <a:ext cx="11333409" cy="1015663"/>
          </a:xfrm>
          <a:prstGeom prst="rect">
            <a:avLst/>
          </a:prstGeom>
          <a:noFill/>
        </p:spPr>
        <p:txBody>
          <a:bodyPr wrap="square" rtlCol="0">
            <a:spAutoFit/>
          </a:bodyPr>
          <a:lstStyle/>
          <a:p>
            <a:r>
              <a:rPr lang="tr-TR" sz="2000" dirty="0"/>
              <a:t>Yapımcı firmalar, 2 voltdan  200 volta kadar zener gerilimlerine sahip zener diyotlar imal etmektedirler. Zener diyotlar, uçlarındaki gerilimi sabit tutma özelliklerinden dolayı güç kaynaklarının regülatör devrelerinde, gerilim sabitleyicisi olarak kullanılır. </a:t>
            </a:r>
          </a:p>
        </p:txBody>
      </p:sp>
    </p:spTree>
    <p:extLst>
      <p:ext uri="{BB962C8B-B14F-4D97-AF65-F5344CB8AC3E}">
        <p14:creationId xmlns:p14="http://schemas.microsoft.com/office/powerpoint/2010/main" val="454863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9253" y="742387"/>
            <a:ext cx="2921640" cy="1664110"/>
          </a:xfrm>
          <a:prstGeom prst="rect">
            <a:avLst/>
          </a:prstGeom>
        </p:spPr>
      </p:pic>
      <p:pic>
        <p:nvPicPr>
          <p:cNvPr id="3" name="Picture 2"/>
          <p:cNvPicPr>
            <a:picLocks noChangeAspect="1"/>
          </p:cNvPicPr>
          <p:nvPr/>
        </p:nvPicPr>
        <p:blipFill>
          <a:blip r:embed="rId3"/>
          <a:stretch>
            <a:fillRect/>
          </a:stretch>
        </p:blipFill>
        <p:spPr>
          <a:xfrm>
            <a:off x="6335191" y="699027"/>
            <a:ext cx="2898961" cy="1764633"/>
          </a:xfrm>
          <a:prstGeom prst="rect">
            <a:avLst/>
          </a:prstGeom>
        </p:spPr>
      </p:pic>
      <p:pic>
        <p:nvPicPr>
          <p:cNvPr id="4" name="Picture 3"/>
          <p:cNvPicPr>
            <a:picLocks noChangeAspect="1"/>
          </p:cNvPicPr>
          <p:nvPr/>
        </p:nvPicPr>
        <p:blipFill>
          <a:blip r:embed="rId4"/>
          <a:stretch>
            <a:fillRect/>
          </a:stretch>
        </p:blipFill>
        <p:spPr>
          <a:xfrm>
            <a:off x="2036706" y="3343393"/>
            <a:ext cx="2832721" cy="1587891"/>
          </a:xfrm>
          <a:prstGeom prst="rect">
            <a:avLst/>
          </a:prstGeom>
        </p:spPr>
      </p:pic>
      <p:pic>
        <p:nvPicPr>
          <p:cNvPr id="5" name="Picture 4"/>
          <p:cNvPicPr>
            <a:picLocks noChangeAspect="1"/>
          </p:cNvPicPr>
          <p:nvPr/>
        </p:nvPicPr>
        <p:blipFill>
          <a:blip r:embed="rId5"/>
          <a:stretch>
            <a:fillRect/>
          </a:stretch>
        </p:blipFill>
        <p:spPr>
          <a:xfrm>
            <a:off x="6335191" y="3368799"/>
            <a:ext cx="2832721" cy="1562485"/>
          </a:xfrm>
          <a:prstGeom prst="rect">
            <a:avLst/>
          </a:prstGeom>
        </p:spPr>
      </p:pic>
      <p:sp>
        <p:nvSpPr>
          <p:cNvPr id="6" name="TextBox 5"/>
          <p:cNvSpPr txBox="1"/>
          <p:nvPr/>
        </p:nvSpPr>
        <p:spPr>
          <a:xfrm>
            <a:off x="1326524" y="2463660"/>
            <a:ext cx="4301544" cy="646331"/>
          </a:xfrm>
          <a:prstGeom prst="rect">
            <a:avLst/>
          </a:prstGeom>
          <a:noFill/>
        </p:spPr>
        <p:txBody>
          <a:bodyPr wrap="square" rtlCol="0">
            <a:spAutoFit/>
          </a:bodyPr>
          <a:lstStyle/>
          <a:p>
            <a:pPr algn="just"/>
            <a:r>
              <a:rPr lang="tr-TR" dirty="0" smtClean="0"/>
              <a:t>Ters polarma altında  pozitif gerilim regülatörü olarak çalışan bir zener diyot</a:t>
            </a:r>
            <a:endParaRPr lang="tr-TR" dirty="0"/>
          </a:p>
        </p:txBody>
      </p:sp>
      <p:sp>
        <p:nvSpPr>
          <p:cNvPr id="7" name="TextBox 6"/>
          <p:cNvSpPr txBox="1"/>
          <p:nvPr/>
        </p:nvSpPr>
        <p:spPr>
          <a:xfrm>
            <a:off x="1326524" y="5124725"/>
            <a:ext cx="4301544" cy="646331"/>
          </a:xfrm>
          <a:prstGeom prst="rect">
            <a:avLst/>
          </a:prstGeom>
          <a:noFill/>
        </p:spPr>
        <p:txBody>
          <a:bodyPr wrap="square" rtlCol="0">
            <a:spAutoFit/>
          </a:bodyPr>
          <a:lstStyle/>
          <a:p>
            <a:pPr algn="just"/>
            <a:r>
              <a:rPr lang="tr-TR" dirty="0" smtClean="0"/>
              <a:t>Ters polarma altında  negatif gerilim regülatörü olarak çalışan bir zener diyot</a:t>
            </a:r>
            <a:endParaRPr lang="tr-TR" dirty="0"/>
          </a:p>
        </p:txBody>
      </p:sp>
      <p:sp>
        <p:nvSpPr>
          <p:cNvPr id="8" name="TextBox 7"/>
          <p:cNvSpPr txBox="1"/>
          <p:nvPr/>
        </p:nvSpPr>
        <p:spPr>
          <a:xfrm>
            <a:off x="6335191" y="2462066"/>
            <a:ext cx="4301544" cy="646331"/>
          </a:xfrm>
          <a:prstGeom prst="rect">
            <a:avLst/>
          </a:prstGeom>
          <a:noFill/>
        </p:spPr>
        <p:txBody>
          <a:bodyPr wrap="square" rtlCol="0">
            <a:spAutoFit/>
          </a:bodyPr>
          <a:lstStyle/>
          <a:p>
            <a:r>
              <a:rPr lang="tr-TR" dirty="0" smtClean="0"/>
              <a:t>Doğru polarma altında  </a:t>
            </a:r>
            <a:r>
              <a:rPr lang="tr-TR" b="1" dirty="0" smtClean="0">
                <a:solidFill>
                  <a:srgbClr val="FF0000"/>
                </a:solidFill>
              </a:rPr>
              <a:t>diyot </a:t>
            </a:r>
            <a:r>
              <a:rPr lang="tr-TR" dirty="0" smtClean="0"/>
              <a:t>olarak çalışan bir zener diyot</a:t>
            </a:r>
            <a:endParaRPr lang="tr-TR" dirty="0"/>
          </a:p>
        </p:txBody>
      </p:sp>
      <p:sp>
        <p:nvSpPr>
          <p:cNvPr id="9" name="TextBox 8"/>
          <p:cNvSpPr txBox="1"/>
          <p:nvPr/>
        </p:nvSpPr>
        <p:spPr>
          <a:xfrm>
            <a:off x="6474713" y="5124724"/>
            <a:ext cx="4301544" cy="646331"/>
          </a:xfrm>
          <a:prstGeom prst="rect">
            <a:avLst/>
          </a:prstGeom>
          <a:noFill/>
        </p:spPr>
        <p:txBody>
          <a:bodyPr wrap="square" rtlCol="0">
            <a:spAutoFit/>
          </a:bodyPr>
          <a:lstStyle/>
          <a:p>
            <a:r>
              <a:rPr lang="tr-TR" dirty="0" smtClean="0"/>
              <a:t>Doğru polarma altında  </a:t>
            </a:r>
            <a:r>
              <a:rPr lang="tr-TR" b="1" dirty="0" smtClean="0">
                <a:solidFill>
                  <a:srgbClr val="FF0000"/>
                </a:solidFill>
              </a:rPr>
              <a:t>diyot </a:t>
            </a:r>
            <a:r>
              <a:rPr lang="tr-TR" dirty="0" smtClean="0"/>
              <a:t>olarak çalışan bir zener diyot</a:t>
            </a:r>
            <a:endParaRPr lang="tr-TR" dirty="0"/>
          </a:p>
        </p:txBody>
      </p:sp>
    </p:spTree>
    <p:extLst>
      <p:ext uri="{BB962C8B-B14F-4D97-AF65-F5344CB8AC3E}">
        <p14:creationId xmlns:p14="http://schemas.microsoft.com/office/powerpoint/2010/main" val="399445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730" y="128789"/>
            <a:ext cx="11603864" cy="523220"/>
          </a:xfrm>
          <a:prstGeom prst="rect">
            <a:avLst/>
          </a:prstGeom>
          <a:noFill/>
        </p:spPr>
        <p:txBody>
          <a:bodyPr wrap="square" rtlCol="0">
            <a:spAutoFit/>
          </a:bodyPr>
          <a:lstStyle/>
          <a:p>
            <a:r>
              <a:rPr lang="en-US" sz="2800" b="1" dirty="0" err="1"/>
              <a:t>Tunel</a:t>
            </a:r>
            <a:r>
              <a:rPr lang="en-US" sz="2800" b="1" dirty="0"/>
              <a:t> </a:t>
            </a:r>
            <a:r>
              <a:rPr lang="en-US" sz="2800" b="1" dirty="0" err="1"/>
              <a:t>Diyot</a:t>
            </a:r>
            <a:r>
              <a:rPr lang="en-US" sz="2800" b="1" dirty="0"/>
              <a:t> </a:t>
            </a:r>
            <a:r>
              <a:rPr lang="en-US" sz="2800" b="1" dirty="0" err="1"/>
              <a:t>ve</a:t>
            </a:r>
            <a:r>
              <a:rPr lang="en-US" sz="2800" b="1" dirty="0"/>
              <a:t> </a:t>
            </a:r>
            <a:r>
              <a:rPr lang="en-US" sz="2800" b="1" dirty="0" err="1"/>
              <a:t>Karakteristiği</a:t>
            </a:r>
            <a:endParaRPr lang="tr-TR" sz="2800" dirty="0"/>
          </a:p>
        </p:txBody>
      </p:sp>
      <p:sp>
        <p:nvSpPr>
          <p:cNvPr id="3" name="TextBox 2"/>
          <p:cNvSpPr txBox="1"/>
          <p:nvPr/>
        </p:nvSpPr>
        <p:spPr>
          <a:xfrm>
            <a:off x="347730" y="815401"/>
            <a:ext cx="11165983" cy="2308324"/>
          </a:xfrm>
          <a:prstGeom prst="rect">
            <a:avLst/>
          </a:prstGeom>
          <a:noFill/>
        </p:spPr>
        <p:txBody>
          <a:bodyPr wrap="square" rtlCol="0">
            <a:spAutoFit/>
          </a:bodyPr>
          <a:lstStyle/>
          <a:p>
            <a:pPr algn="just"/>
            <a:r>
              <a:rPr lang="tr-TR" sz="2400" dirty="0"/>
              <a:t>Diyodu oluşturan P ve N maddeleri elde edilirken, saf germanyum veya silisyum maddesine enjekte edilen katkı maddesinin </a:t>
            </a:r>
            <a:r>
              <a:rPr lang="tr-TR" sz="2400" dirty="0" smtClean="0"/>
              <a:t>miktarı </a:t>
            </a:r>
            <a:r>
              <a:rPr lang="tr-TR" sz="2400" dirty="0"/>
              <a:t>fazla tutlarak diyodun iletkenliği çok arttırılabilir. Bu tip diyotlar </a:t>
            </a:r>
            <a:r>
              <a:rPr lang="tr-TR" sz="2400" b="1" dirty="0">
                <a:solidFill>
                  <a:srgbClr val="FF0000"/>
                </a:solidFill>
              </a:rPr>
              <a:t>tunel</a:t>
            </a:r>
            <a:r>
              <a:rPr lang="tr-TR" sz="2400" dirty="0"/>
              <a:t> diyot olarak adlandırılırlar. Tunel diyotlar, </a:t>
            </a:r>
            <a:r>
              <a:rPr lang="tr-TR" sz="2400" dirty="0">
                <a:solidFill>
                  <a:srgbClr val="FF0000"/>
                </a:solidFill>
              </a:rPr>
              <a:t>negatif direnç özelliği </a:t>
            </a:r>
            <a:r>
              <a:rPr lang="tr-TR" sz="2400" dirty="0"/>
              <a:t>gösterirler. Tunel diyotlar, karakteristik eğrilerinin bir bölümünde, artan gerilimlere karşı, dirençlerinin artırarak daha az akım geçirirler. Şekil 1.30 da, tunel diyot sembolü ve karakteristik eğrisi görülmektedir.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043" y="3287118"/>
            <a:ext cx="9092484" cy="3286138"/>
          </a:xfrm>
          <a:prstGeom prst="rect">
            <a:avLst/>
          </a:prstGeom>
        </p:spPr>
      </p:pic>
      <p:sp>
        <p:nvSpPr>
          <p:cNvPr id="5" name="TextBox 4"/>
          <p:cNvSpPr txBox="1"/>
          <p:nvPr/>
        </p:nvSpPr>
        <p:spPr>
          <a:xfrm>
            <a:off x="7289442" y="3020756"/>
            <a:ext cx="4134118" cy="369332"/>
          </a:xfrm>
          <a:prstGeom prst="rect">
            <a:avLst/>
          </a:prstGeom>
          <a:noFill/>
        </p:spPr>
        <p:txBody>
          <a:bodyPr wrap="square" rtlCol="0">
            <a:spAutoFit/>
          </a:bodyPr>
          <a:lstStyle/>
          <a:p>
            <a:r>
              <a:rPr lang="tr-TR" dirty="0"/>
              <a:t>Şekil 1.30 </a:t>
            </a:r>
            <a:r>
              <a:rPr lang="tr-TR" b="1" dirty="0"/>
              <a:t>Tünel diyot ve karakteristiği</a:t>
            </a:r>
            <a:endParaRPr lang="tr-TR" dirty="0"/>
          </a:p>
        </p:txBody>
      </p:sp>
      <p:sp>
        <p:nvSpPr>
          <p:cNvPr id="6" name="TextBox 5"/>
          <p:cNvSpPr txBox="1"/>
          <p:nvPr/>
        </p:nvSpPr>
        <p:spPr>
          <a:xfrm>
            <a:off x="862885" y="6272011"/>
            <a:ext cx="10650828" cy="646331"/>
          </a:xfrm>
          <a:prstGeom prst="rect">
            <a:avLst/>
          </a:prstGeom>
          <a:noFill/>
        </p:spPr>
        <p:txBody>
          <a:bodyPr wrap="square" rtlCol="0">
            <a:spAutoFit/>
          </a:bodyPr>
          <a:lstStyle/>
          <a:p>
            <a:r>
              <a:rPr lang="tr-TR" dirty="0"/>
              <a:t>(a) Tünel diyot sembolü				 (b) Tünel diyot karakteristiği</a:t>
            </a:r>
          </a:p>
          <a:p>
            <a:endParaRPr lang="tr-TR" dirty="0"/>
          </a:p>
        </p:txBody>
      </p:sp>
      <p:sp>
        <p:nvSpPr>
          <p:cNvPr id="7" name="TextBox 6"/>
          <p:cNvSpPr txBox="1"/>
          <p:nvPr/>
        </p:nvSpPr>
        <p:spPr>
          <a:xfrm>
            <a:off x="3075905" y="3452236"/>
            <a:ext cx="3112394" cy="646331"/>
          </a:xfrm>
          <a:prstGeom prst="rect">
            <a:avLst/>
          </a:prstGeom>
          <a:noFill/>
        </p:spPr>
        <p:txBody>
          <a:bodyPr wrap="square" rtlCol="0">
            <a:spAutoFit/>
          </a:bodyPr>
          <a:lstStyle/>
          <a:p>
            <a:r>
              <a:rPr lang="tr-TR" dirty="0" smtClean="0"/>
              <a:t>Va= 50mV; Vb=300mV</a:t>
            </a:r>
          </a:p>
          <a:p>
            <a:r>
              <a:rPr lang="tr-TR" dirty="0" smtClean="0"/>
              <a:t>Ia= 2mA ;    Ib=0.2mA</a:t>
            </a:r>
            <a:endParaRPr lang="tr-TR" dirty="0"/>
          </a:p>
        </p:txBody>
      </p:sp>
    </p:spTree>
    <p:extLst>
      <p:ext uri="{BB962C8B-B14F-4D97-AF65-F5344CB8AC3E}">
        <p14:creationId xmlns:p14="http://schemas.microsoft.com/office/powerpoint/2010/main" val="1524662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549" y="270456"/>
            <a:ext cx="11088710" cy="1631216"/>
          </a:xfrm>
          <a:prstGeom prst="rect">
            <a:avLst/>
          </a:prstGeom>
          <a:noFill/>
        </p:spPr>
        <p:txBody>
          <a:bodyPr wrap="square" rtlCol="0">
            <a:spAutoFit/>
          </a:bodyPr>
          <a:lstStyle/>
          <a:p>
            <a:pPr algn="just"/>
            <a:r>
              <a:rPr lang="tr-TR" sz="2000" dirty="0"/>
              <a:t>Tunel diyoda uygulanan gerilimin V</a:t>
            </a:r>
            <a:r>
              <a:rPr lang="tr-TR" sz="2000" baseline="-25000" dirty="0"/>
              <a:t>a</a:t>
            </a:r>
            <a:r>
              <a:rPr lang="tr-TR" sz="2000" dirty="0"/>
              <a:t> seviyesine ulaştığı noktaya kadar, içinden geçen akım artarak I</a:t>
            </a:r>
            <a:r>
              <a:rPr lang="tr-TR" sz="2000" baseline="-25000" dirty="0"/>
              <a:t>a</a:t>
            </a:r>
            <a:r>
              <a:rPr lang="tr-TR" sz="2000" dirty="0"/>
              <a:t> seviyesine gelmektedir. Bu noktadan tunel diyot uçlarına uygulanan gerilim daha da artırılırsa, içinden geçen akım azalmaya baçlar. Gerilim V</a:t>
            </a:r>
            <a:r>
              <a:rPr lang="tr-TR" sz="2000" baseline="-25000" dirty="0"/>
              <a:t>b</a:t>
            </a:r>
            <a:r>
              <a:rPr lang="tr-TR" sz="2000" dirty="0"/>
              <a:t> değerine yükseldiğinde, akım I</a:t>
            </a:r>
            <a:r>
              <a:rPr lang="tr-TR" sz="2000" baseline="-25000" dirty="0"/>
              <a:t>b</a:t>
            </a:r>
            <a:r>
              <a:rPr lang="tr-TR" sz="2000" dirty="0"/>
              <a:t> seviyesine iner. Tunel diyotların çalıştırıldığı bölge V</a:t>
            </a:r>
            <a:r>
              <a:rPr lang="tr-TR" sz="2000" baseline="-25000" dirty="0"/>
              <a:t>a</a:t>
            </a:r>
            <a:r>
              <a:rPr lang="tr-TR" sz="2000" dirty="0"/>
              <a:t> ve V</a:t>
            </a:r>
            <a:r>
              <a:rPr lang="tr-TR" sz="2000" baseline="-25000" dirty="0"/>
              <a:t>b</a:t>
            </a:r>
            <a:r>
              <a:rPr lang="tr-TR" sz="2000" dirty="0"/>
              <a:t> arasında kalan bölgedir. Bu bölgede, tunel diyotlar negatif direnç özelliği gösterirler. </a:t>
            </a:r>
            <a:endParaRPr lang="tr-TR" dirty="0"/>
          </a:p>
        </p:txBody>
      </p:sp>
      <p:sp>
        <p:nvSpPr>
          <p:cNvPr id="3" name="TextBox 2"/>
          <p:cNvSpPr txBox="1"/>
          <p:nvPr/>
        </p:nvSpPr>
        <p:spPr>
          <a:xfrm>
            <a:off x="669701" y="2318197"/>
            <a:ext cx="10998558" cy="2215991"/>
          </a:xfrm>
          <a:prstGeom prst="rect">
            <a:avLst/>
          </a:prstGeom>
          <a:noFill/>
        </p:spPr>
        <p:txBody>
          <a:bodyPr wrap="square" rtlCol="0">
            <a:spAutoFit/>
          </a:bodyPr>
          <a:lstStyle/>
          <a:p>
            <a:pPr fontAlgn="base"/>
            <a:r>
              <a:rPr lang="tr-TR" sz="2000" b="1" dirty="0"/>
              <a:t>Tünel Diyotun Uygulama Alanları</a:t>
            </a:r>
          </a:p>
          <a:p>
            <a:pPr fontAlgn="base"/>
            <a:r>
              <a:rPr lang="tr-TR" sz="2000" dirty="0"/>
              <a:t>► </a:t>
            </a:r>
            <a:r>
              <a:rPr lang="tr-TR" sz="2000" dirty="0" smtClean="0"/>
              <a:t>Tünelleme </a:t>
            </a:r>
            <a:r>
              <a:rPr lang="tr-TR" sz="2000" dirty="0"/>
              <a:t>etkisi ile yüksek hızlı anahtarlama </a:t>
            </a:r>
            <a:r>
              <a:rPr lang="tr-TR" sz="2000" dirty="0" smtClean="0"/>
              <a:t>devrelerinde </a:t>
            </a:r>
            <a:r>
              <a:rPr lang="tr-TR" sz="2000" dirty="0"/>
              <a:t>kurulur.</a:t>
            </a:r>
            <a:r>
              <a:rPr lang="tr-TR" sz="2000" b="1" dirty="0">
                <a:hlinkClick r:id="rId2"/>
              </a:rPr>
              <a:t>Anahtarlama</a:t>
            </a:r>
            <a:r>
              <a:rPr lang="tr-TR" sz="2000" dirty="0"/>
              <a:t> süreleri nanosaniye hatta pikosaniyeye kadar düşmektedir.</a:t>
            </a:r>
            <a:br>
              <a:rPr lang="tr-TR" sz="2000" dirty="0"/>
            </a:br>
            <a:r>
              <a:rPr lang="tr-TR" sz="2000" dirty="0"/>
              <a:t>► Yüksek değerlikli, eğimli akım sayesinde dijital depolama aygıtlarında kullanılır. Örneğin mikrodalga osilatörü 10GHz seviyelerinde çalışmaktadır.</a:t>
            </a:r>
            <a:br>
              <a:rPr lang="tr-TR" sz="2000" dirty="0"/>
            </a:br>
            <a:r>
              <a:rPr lang="tr-TR" sz="2000" dirty="0"/>
              <a:t>►  Negatif direnç sebebiyle gevşemeli osilatör devrelerinde kullanılabilir.</a:t>
            </a:r>
          </a:p>
          <a:p>
            <a:endParaRPr lang="tr-TR" dirty="0"/>
          </a:p>
        </p:txBody>
      </p:sp>
    </p:spTree>
    <p:extLst>
      <p:ext uri="{BB962C8B-B14F-4D97-AF65-F5344CB8AC3E}">
        <p14:creationId xmlns:p14="http://schemas.microsoft.com/office/powerpoint/2010/main" val="2070716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335" y="283336"/>
            <a:ext cx="7109138" cy="461665"/>
          </a:xfrm>
          <a:prstGeom prst="rect">
            <a:avLst/>
          </a:prstGeom>
          <a:noFill/>
        </p:spPr>
        <p:txBody>
          <a:bodyPr wrap="square" rtlCol="0">
            <a:spAutoFit/>
          </a:bodyPr>
          <a:lstStyle/>
          <a:p>
            <a:r>
              <a:rPr lang="tr-TR" sz="2400" b="1" dirty="0"/>
              <a:t>Varikap Diyot (VARAKTÖR)</a:t>
            </a:r>
            <a:endParaRPr lang="tr-TR" sz="2400" dirty="0"/>
          </a:p>
        </p:txBody>
      </p:sp>
      <p:sp>
        <p:nvSpPr>
          <p:cNvPr id="3" name="TextBox 2"/>
          <p:cNvSpPr txBox="1"/>
          <p:nvPr/>
        </p:nvSpPr>
        <p:spPr>
          <a:xfrm>
            <a:off x="528034" y="1146220"/>
            <a:ext cx="11101589" cy="2246769"/>
          </a:xfrm>
          <a:prstGeom prst="rect">
            <a:avLst/>
          </a:prstGeom>
          <a:noFill/>
        </p:spPr>
        <p:txBody>
          <a:bodyPr wrap="square" rtlCol="0">
            <a:spAutoFit/>
          </a:bodyPr>
          <a:lstStyle/>
          <a:p>
            <a:pPr algn="just"/>
            <a:r>
              <a:rPr lang="tr-TR" sz="2000" dirty="0"/>
              <a:t>Varikap diyot, değişken kondansatör görevi yapan PN birleşmeli diyot olarak çalışır. Değişken kondansatörler, genel olarak çok yer kaplayan, pahalı ve hassas elemanlardır. Bu bakımdan varikap diyotlar, mekanik değişken kondansatörlere iyi bir alternatif oluşturular. </a:t>
            </a:r>
            <a:endParaRPr lang="tr-TR" sz="2000" dirty="0" smtClean="0"/>
          </a:p>
          <a:p>
            <a:pPr algn="just"/>
            <a:endParaRPr lang="tr-TR" sz="2000" dirty="0"/>
          </a:p>
          <a:p>
            <a:pPr algn="just"/>
            <a:r>
              <a:rPr lang="tr-TR" sz="2000" dirty="0" smtClean="0"/>
              <a:t>Varikap </a:t>
            </a:r>
            <a:r>
              <a:rPr lang="tr-TR" sz="2000" dirty="0"/>
              <a:t>diyotların kapasitesi, hiçbir mekanik eleman olmaksızın, elektronik olarak değişir. Varikap diyotlar oldukça ucuz ve küçüktür. Uçlarına uygulanan gerilim değiştirildiğinde, varikap diyodun kapasitesi değişir. Şekil 1.31 de varikap diyodun sembolü ve yapısı </a:t>
            </a:r>
            <a:r>
              <a:rPr lang="tr-TR" sz="2000" dirty="0" smtClean="0"/>
              <a:t>görülmeketedir</a:t>
            </a:r>
            <a:endParaRPr lang="tr-TR"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286" y="3534421"/>
            <a:ext cx="2040782" cy="18163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53878" y="5949803"/>
            <a:ext cx="7049899" cy="646331"/>
          </a:xfrm>
          <a:prstGeom prst="rect">
            <a:avLst/>
          </a:prstGeom>
          <a:noFill/>
        </p:spPr>
        <p:txBody>
          <a:bodyPr wrap="square" rtlCol="0">
            <a:spAutoFit/>
          </a:bodyPr>
          <a:lstStyle/>
          <a:p>
            <a:r>
              <a:rPr lang="tr-TR" b="1" dirty="0"/>
              <a:t>Şekil 1.31 </a:t>
            </a:r>
            <a:r>
              <a:rPr lang="tr-TR" dirty="0" smtClean="0"/>
              <a:t>Varaktör diyot sembolü ve ters polarma altında çalıştırılması</a:t>
            </a:r>
            <a:endParaRPr lang="tr-TR" dirty="0"/>
          </a:p>
          <a:p>
            <a:endParaRPr lang="tr-T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569" y="3534421"/>
            <a:ext cx="7517245" cy="232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43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124" y="283335"/>
            <a:ext cx="4146997" cy="738664"/>
          </a:xfrm>
          <a:prstGeom prst="rect">
            <a:avLst/>
          </a:prstGeom>
          <a:noFill/>
        </p:spPr>
        <p:txBody>
          <a:bodyPr wrap="square" rtlCol="0">
            <a:spAutoFit/>
          </a:bodyPr>
          <a:lstStyle/>
          <a:p>
            <a:r>
              <a:rPr lang="en-US" sz="2400" b="1" dirty="0" err="1"/>
              <a:t>Diyot</a:t>
            </a:r>
            <a:endParaRPr lang="tr-TR" sz="2400" dirty="0"/>
          </a:p>
          <a:p>
            <a:endParaRPr lang="tr-TR" dirty="0"/>
          </a:p>
        </p:txBody>
      </p:sp>
      <p:sp>
        <p:nvSpPr>
          <p:cNvPr id="3" name="TextBox 2"/>
          <p:cNvSpPr txBox="1"/>
          <p:nvPr/>
        </p:nvSpPr>
        <p:spPr>
          <a:xfrm>
            <a:off x="528034" y="914400"/>
            <a:ext cx="11307651" cy="2985433"/>
          </a:xfrm>
          <a:prstGeom prst="rect">
            <a:avLst/>
          </a:prstGeom>
          <a:noFill/>
        </p:spPr>
        <p:txBody>
          <a:bodyPr wrap="square" rtlCol="0">
            <a:spAutoFit/>
          </a:bodyPr>
          <a:lstStyle/>
          <a:p>
            <a:pPr algn="just"/>
            <a:r>
              <a:rPr lang="en-US" sz="2400" dirty="0" err="1"/>
              <a:t>Diyot</a:t>
            </a:r>
            <a:r>
              <a:rPr lang="en-US" sz="2400" dirty="0"/>
              <a:t>, </a:t>
            </a:r>
            <a:r>
              <a:rPr lang="en-US" sz="2400" dirty="0" err="1"/>
              <a:t>tanım</a:t>
            </a:r>
            <a:r>
              <a:rPr lang="en-US" sz="2400" dirty="0"/>
              <a:t> </a:t>
            </a:r>
            <a:r>
              <a:rPr lang="en-US" sz="2400" dirty="0" err="1"/>
              <a:t>olarak</a:t>
            </a:r>
            <a:r>
              <a:rPr lang="en-US" sz="2400" dirty="0"/>
              <a:t> </a:t>
            </a:r>
            <a:r>
              <a:rPr lang="en-US" sz="2400" dirty="0" err="1"/>
              <a:t>elektrik</a:t>
            </a:r>
            <a:r>
              <a:rPr lang="en-US" sz="2400" dirty="0"/>
              <a:t> </a:t>
            </a:r>
            <a:r>
              <a:rPr lang="en-US" sz="2400" dirty="0" err="1"/>
              <a:t>akımını</a:t>
            </a:r>
            <a:r>
              <a:rPr lang="en-US" sz="2400" dirty="0"/>
              <a:t> </a:t>
            </a:r>
            <a:r>
              <a:rPr lang="en-US" sz="2400" dirty="0" err="1"/>
              <a:t>bir</a:t>
            </a:r>
            <a:r>
              <a:rPr lang="en-US" sz="2400" dirty="0"/>
              <a:t> </a:t>
            </a:r>
            <a:r>
              <a:rPr lang="en-US" sz="2400" dirty="0" err="1"/>
              <a:t>yönde</a:t>
            </a:r>
            <a:r>
              <a:rPr lang="en-US" sz="2400" dirty="0"/>
              <a:t> </a:t>
            </a:r>
            <a:r>
              <a:rPr lang="en-US" sz="2400" dirty="0" err="1"/>
              <a:t>geçiren</a:t>
            </a:r>
            <a:r>
              <a:rPr lang="en-US" sz="2400" dirty="0"/>
              <a:t>, </a:t>
            </a:r>
            <a:r>
              <a:rPr lang="en-US" sz="2400" dirty="0" err="1"/>
              <a:t>diğer</a:t>
            </a:r>
            <a:r>
              <a:rPr lang="en-US" sz="2400" dirty="0"/>
              <a:t> </a:t>
            </a:r>
            <a:r>
              <a:rPr lang="en-US" sz="2400" dirty="0" err="1"/>
              <a:t>yönde</a:t>
            </a:r>
            <a:r>
              <a:rPr lang="en-US" sz="2400" dirty="0"/>
              <a:t> </a:t>
            </a:r>
            <a:r>
              <a:rPr lang="en-US" sz="2400" dirty="0" err="1"/>
              <a:t>ise</a:t>
            </a:r>
            <a:r>
              <a:rPr lang="en-US" sz="2400" dirty="0"/>
              <a:t> </a:t>
            </a:r>
            <a:r>
              <a:rPr lang="en-US" sz="2400" dirty="0" err="1"/>
              <a:t>geçirmeyen</a:t>
            </a:r>
            <a:r>
              <a:rPr lang="en-US" sz="2400" dirty="0"/>
              <a:t> </a:t>
            </a:r>
            <a:r>
              <a:rPr lang="en-US" sz="2400" dirty="0" err="1"/>
              <a:t>bir</a:t>
            </a:r>
            <a:r>
              <a:rPr lang="en-US" sz="2400" dirty="0"/>
              <a:t> </a:t>
            </a:r>
            <a:r>
              <a:rPr lang="en-US" sz="2400" dirty="0" err="1"/>
              <a:t>elektronik</a:t>
            </a:r>
            <a:r>
              <a:rPr lang="en-US" sz="2400" dirty="0"/>
              <a:t> </a:t>
            </a:r>
            <a:r>
              <a:rPr lang="en-US" sz="2400" dirty="0" err="1"/>
              <a:t>yarı</a:t>
            </a:r>
            <a:r>
              <a:rPr lang="en-US" sz="2400" dirty="0"/>
              <a:t> </a:t>
            </a:r>
            <a:r>
              <a:rPr lang="en-US" sz="2400" dirty="0" err="1"/>
              <a:t>iletken</a:t>
            </a:r>
            <a:r>
              <a:rPr lang="en-US" sz="2400" dirty="0"/>
              <a:t> </a:t>
            </a:r>
            <a:r>
              <a:rPr lang="en-US" sz="2400" dirty="0" err="1"/>
              <a:t>devre</a:t>
            </a:r>
            <a:r>
              <a:rPr lang="en-US" sz="2400" dirty="0"/>
              <a:t> </a:t>
            </a:r>
            <a:r>
              <a:rPr lang="en-US" sz="2400" dirty="0" err="1"/>
              <a:t>elemanıdır</a:t>
            </a:r>
            <a:r>
              <a:rPr lang="en-US" sz="2400" dirty="0"/>
              <a:t>. </a:t>
            </a:r>
            <a:r>
              <a:rPr lang="en-US" sz="2400" dirty="0" err="1"/>
              <a:t>Diyot</a:t>
            </a:r>
            <a:r>
              <a:rPr lang="en-US" sz="2400" dirty="0"/>
              <a:t>, PN </a:t>
            </a:r>
            <a:r>
              <a:rPr lang="en-US" sz="2400" dirty="0" err="1"/>
              <a:t>birleşmesinden</a:t>
            </a:r>
            <a:r>
              <a:rPr lang="en-US" sz="2400" dirty="0"/>
              <a:t> </a:t>
            </a:r>
            <a:r>
              <a:rPr lang="en-US" sz="2400" dirty="0" err="1"/>
              <a:t>meydana</a:t>
            </a:r>
            <a:r>
              <a:rPr lang="en-US" sz="2400" dirty="0"/>
              <a:t> </a:t>
            </a:r>
            <a:r>
              <a:rPr lang="en-US" sz="2400" dirty="0" err="1"/>
              <a:t>gelir</a:t>
            </a:r>
            <a:r>
              <a:rPr lang="en-US" sz="2400" dirty="0"/>
              <a:t>. </a:t>
            </a:r>
            <a:r>
              <a:rPr lang="en-US" sz="2400" dirty="0" err="1"/>
              <a:t>Diyot</a:t>
            </a:r>
            <a:r>
              <a:rPr lang="en-US" sz="2400" dirty="0"/>
              <a:t> </a:t>
            </a:r>
            <a:r>
              <a:rPr lang="en-US" sz="2400" dirty="0" err="1"/>
              <a:t>uygulamaları</a:t>
            </a:r>
            <a:r>
              <a:rPr lang="en-US" sz="2400" dirty="0"/>
              <a:t> </a:t>
            </a:r>
            <a:r>
              <a:rPr lang="en-US" sz="2400" dirty="0" err="1"/>
              <a:t>ile</a:t>
            </a:r>
            <a:r>
              <a:rPr lang="en-US" sz="2400" dirty="0"/>
              <a:t> </a:t>
            </a:r>
            <a:r>
              <a:rPr lang="en-US" sz="2400" dirty="0" err="1"/>
              <a:t>çok</a:t>
            </a:r>
            <a:r>
              <a:rPr lang="en-US" sz="2400" dirty="0"/>
              <a:t> </a:t>
            </a:r>
            <a:r>
              <a:rPr lang="en-US" sz="2400" dirty="0" err="1"/>
              <a:t>sık</a:t>
            </a:r>
            <a:r>
              <a:rPr lang="en-US" sz="2400" dirty="0"/>
              <a:t> </a:t>
            </a:r>
            <a:r>
              <a:rPr lang="en-US" sz="2400" dirty="0" err="1"/>
              <a:t>karşılaşmaktayız</a:t>
            </a:r>
            <a:r>
              <a:rPr lang="en-US" sz="2400" dirty="0"/>
              <a:t>. </a:t>
            </a:r>
            <a:endParaRPr lang="tr-TR" sz="2400" dirty="0"/>
          </a:p>
          <a:p>
            <a:pPr algn="just"/>
            <a:r>
              <a:rPr lang="en-US" sz="2400" dirty="0" err="1"/>
              <a:t>Diyot</a:t>
            </a:r>
            <a:r>
              <a:rPr lang="en-US" sz="2400" dirty="0"/>
              <a:t> </a:t>
            </a:r>
            <a:r>
              <a:rPr lang="en-US" sz="2400" dirty="0" err="1"/>
              <a:t>biraz</a:t>
            </a:r>
            <a:r>
              <a:rPr lang="en-US" sz="2400" dirty="0"/>
              <a:t> </a:t>
            </a:r>
            <a:r>
              <a:rPr lang="en-US" sz="2400" dirty="0" err="1"/>
              <a:t>önce</a:t>
            </a:r>
            <a:r>
              <a:rPr lang="en-US" sz="2400" dirty="0"/>
              <a:t> de </a:t>
            </a:r>
            <a:r>
              <a:rPr lang="en-US" sz="2400" dirty="0" err="1"/>
              <a:t>söylediğimiz</a:t>
            </a:r>
            <a:r>
              <a:rPr lang="en-US" sz="2400" dirty="0"/>
              <a:t> </a:t>
            </a:r>
            <a:r>
              <a:rPr lang="en-US" sz="2400" dirty="0" err="1"/>
              <a:t>gibi</a:t>
            </a:r>
            <a:r>
              <a:rPr lang="en-US" sz="2400" dirty="0"/>
              <a:t> </a:t>
            </a:r>
            <a:r>
              <a:rPr lang="en-US" sz="2400" dirty="0" err="1"/>
              <a:t>bir</a:t>
            </a:r>
            <a:r>
              <a:rPr lang="en-US" sz="2400" dirty="0"/>
              <a:t> PN </a:t>
            </a:r>
            <a:r>
              <a:rPr lang="en-US" sz="2400" dirty="0" err="1"/>
              <a:t>bağlantısından</a:t>
            </a:r>
            <a:r>
              <a:rPr lang="en-US" sz="2400" dirty="0"/>
              <a:t> </a:t>
            </a:r>
            <a:r>
              <a:rPr lang="en-US" sz="2400" dirty="0" err="1"/>
              <a:t>oluşur</a:t>
            </a:r>
            <a:r>
              <a:rPr lang="en-US" sz="2400" dirty="0"/>
              <a:t>. </a:t>
            </a:r>
            <a:r>
              <a:rPr lang="en-US" sz="2400" b="1" dirty="0"/>
              <a:t>P</a:t>
            </a:r>
            <a:r>
              <a:rPr lang="en-US" sz="2400" dirty="0"/>
              <a:t> tipi </a:t>
            </a:r>
            <a:r>
              <a:rPr lang="en-US" sz="2400" dirty="0" err="1"/>
              <a:t>yarı</a:t>
            </a:r>
            <a:r>
              <a:rPr lang="en-US" sz="2400" dirty="0"/>
              <a:t> </a:t>
            </a:r>
            <a:r>
              <a:rPr lang="en-US" sz="2400" dirty="0" err="1"/>
              <a:t>iletkenin</a:t>
            </a:r>
            <a:r>
              <a:rPr lang="en-US" sz="2400" dirty="0"/>
              <a:t> </a:t>
            </a:r>
            <a:r>
              <a:rPr lang="en-US" sz="2400" dirty="0" err="1"/>
              <a:t>bulunduğu</a:t>
            </a:r>
            <a:r>
              <a:rPr lang="en-US" sz="2400" dirty="0"/>
              <a:t> </a:t>
            </a:r>
            <a:r>
              <a:rPr lang="en-US" sz="2400" dirty="0" err="1"/>
              <a:t>alana</a:t>
            </a:r>
            <a:r>
              <a:rPr lang="en-US" sz="2400" dirty="0"/>
              <a:t> </a:t>
            </a:r>
            <a:r>
              <a:rPr lang="en-US" sz="2400" b="1" dirty="0" err="1"/>
              <a:t>anot</a:t>
            </a:r>
            <a:r>
              <a:rPr lang="en-US" sz="2400" b="1" dirty="0"/>
              <a:t> (</a:t>
            </a:r>
            <a:r>
              <a:rPr lang="en-US" sz="2400" dirty="0"/>
              <a:t>A</a:t>
            </a:r>
            <a:r>
              <a:rPr lang="en-US" sz="2400" b="1" dirty="0"/>
              <a:t>),</a:t>
            </a:r>
            <a:r>
              <a:rPr lang="en-US" sz="2400" dirty="0"/>
              <a:t> </a:t>
            </a:r>
            <a:r>
              <a:rPr lang="en-US" sz="2400" b="1" dirty="0"/>
              <a:t>N</a:t>
            </a:r>
            <a:r>
              <a:rPr lang="en-US" sz="2400" dirty="0"/>
              <a:t> tipi </a:t>
            </a:r>
            <a:r>
              <a:rPr lang="en-US" sz="2400" dirty="0" err="1"/>
              <a:t>yarı</a:t>
            </a:r>
            <a:r>
              <a:rPr lang="en-US" sz="2400" dirty="0"/>
              <a:t> </a:t>
            </a:r>
            <a:r>
              <a:rPr lang="en-US" sz="2400" dirty="0" err="1"/>
              <a:t>iletkeninin</a:t>
            </a:r>
            <a:r>
              <a:rPr lang="en-US" sz="2400" dirty="0"/>
              <a:t> </a:t>
            </a:r>
            <a:r>
              <a:rPr lang="en-US" sz="2400" dirty="0" err="1"/>
              <a:t>bulunduğu</a:t>
            </a:r>
            <a:r>
              <a:rPr lang="en-US" sz="2400" dirty="0"/>
              <a:t> </a:t>
            </a:r>
            <a:r>
              <a:rPr lang="en-US" sz="2400" dirty="0" err="1"/>
              <a:t>alana</a:t>
            </a:r>
            <a:r>
              <a:rPr lang="en-US" sz="2400" dirty="0"/>
              <a:t> </a:t>
            </a:r>
            <a:r>
              <a:rPr lang="en-US" sz="2400" b="1" dirty="0" err="1"/>
              <a:t>katot</a:t>
            </a:r>
            <a:r>
              <a:rPr lang="en-US" sz="2400" b="1" dirty="0"/>
              <a:t> (</a:t>
            </a:r>
            <a:r>
              <a:rPr lang="en-US" sz="2400" dirty="0"/>
              <a:t>K</a:t>
            </a:r>
            <a:r>
              <a:rPr lang="en-US" sz="2400" b="1" dirty="0"/>
              <a:t>)</a:t>
            </a:r>
            <a:r>
              <a:rPr lang="en-US" sz="2400" dirty="0"/>
              <a:t> </a:t>
            </a:r>
            <a:r>
              <a:rPr lang="en-US" sz="2400" dirty="0" err="1"/>
              <a:t>denir</a:t>
            </a:r>
            <a:r>
              <a:rPr lang="en-US" sz="2400" dirty="0"/>
              <a:t>. </a:t>
            </a:r>
            <a:r>
              <a:rPr lang="en-US" sz="2400" dirty="0" err="1"/>
              <a:t>Üzerinden</a:t>
            </a:r>
            <a:r>
              <a:rPr lang="en-US" sz="2400" dirty="0"/>
              <a:t> </a:t>
            </a:r>
            <a:r>
              <a:rPr lang="en-US" sz="2400" dirty="0" err="1"/>
              <a:t>geçen</a:t>
            </a:r>
            <a:r>
              <a:rPr lang="en-US" sz="2400" dirty="0"/>
              <a:t> </a:t>
            </a:r>
            <a:r>
              <a:rPr lang="en-US" sz="2400" dirty="0" err="1"/>
              <a:t>elektrik</a:t>
            </a:r>
            <a:r>
              <a:rPr lang="en-US" sz="2400" dirty="0"/>
              <a:t> </a:t>
            </a:r>
            <a:r>
              <a:rPr lang="en-US" sz="2400" dirty="0" err="1"/>
              <a:t>akımı</a:t>
            </a:r>
            <a:r>
              <a:rPr lang="en-US" sz="2400" dirty="0"/>
              <a:t> </a:t>
            </a:r>
            <a:r>
              <a:rPr lang="en-US" sz="2400" dirty="0" err="1"/>
              <a:t>ise</a:t>
            </a:r>
            <a:r>
              <a:rPr lang="en-US" sz="2400" dirty="0"/>
              <a:t> her </a:t>
            </a:r>
            <a:r>
              <a:rPr lang="en-US" sz="2400" dirty="0" err="1"/>
              <a:t>zaman</a:t>
            </a:r>
            <a:r>
              <a:rPr lang="en-US" sz="2400" dirty="0"/>
              <a:t> </a:t>
            </a:r>
            <a:r>
              <a:rPr lang="en-US" sz="2400" dirty="0" err="1"/>
              <a:t>için</a:t>
            </a:r>
            <a:r>
              <a:rPr lang="en-US" sz="2400" dirty="0"/>
              <a:t> </a:t>
            </a:r>
            <a:r>
              <a:rPr lang="en-US" sz="2400" dirty="0" err="1"/>
              <a:t>anottan</a:t>
            </a:r>
            <a:r>
              <a:rPr lang="en-US" sz="2400" dirty="0"/>
              <a:t> </a:t>
            </a:r>
            <a:r>
              <a:rPr lang="en-US" sz="2400" dirty="0" err="1"/>
              <a:t>katoda</a:t>
            </a:r>
            <a:r>
              <a:rPr lang="en-US" sz="2400" dirty="0"/>
              <a:t> </a:t>
            </a:r>
            <a:r>
              <a:rPr lang="en-US" sz="2400" dirty="0" err="1"/>
              <a:t>doğrudur</a:t>
            </a:r>
            <a:r>
              <a:rPr lang="en-US" sz="2400" dirty="0"/>
              <a:t>. </a:t>
            </a:r>
            <a:r>
              <a:rPr lang="en-US" sz="2400" dirty="0" err="1"/>
              <a:t>Şekil</a:t>
            </a:r>
            <a:r>
              <a:rPr lang="en-US" sz="2400" dirty="0"/>
              <a:t> 1.21 de </a:t>
            </a:r>
            <a:r>
              <a:rPr lang="en-US" sz="2400" dirty="0" err="1"/>
              <a:t>bir</a:t>
            </a:r>
            <a:r>
              <a:rPr lang="en-US" sz="2400" dirty="0"/>
              <a:t> </a:t>
            </a:r>
            <a:r>
              <a:rPr lang="en-US" sz="2400" dirty="0" err="1"/>
              <a:t>diyot</a:t>
            </a:r>
            <a:r>
              <a:rPr lang="en-US" sz="2400" dirty="0"/>
              <a:t> </a:t>
            </a:r>
            <a:r>
              <a:rPr lang="en-US" sz="2400" dirty="0" err="1"/>
              <a:t>sembolü</a:t>
            </a:r>
            <a:r>
              <a:rPr lang="en-US" sz="2400" dirty="0"/>
              <a:t> </a:t>
            </a:r>
            <a:r>
              <a:rPr lang="en-US" sz="2400" dirty="0" err="1"/>
              <a:t>gösterilmektedir</a:t>
            </a:r>
            <a:r>
              <a:rPr lang="en-US" sz="2400" dirty="0"/>
              <a:t>.</a:t>
            </a:r>
            <a:endParaRPr lang="tr-TR" sz="2400" dirty="0"/>
          </a:p>
          <a:p>
            <a:pPr algn="just"/>
            <a:endParaRPr lang="tr-TR"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857" y="3590613"/>
            <a:ext cx="8668002" cy="1462061"/>
          </a:xfrm>
          <a:prstGeom prst="rect">
            <a:avLst/>
          </a:prstGeom>
        </p:spPr>
      </p:pic>
      <p:sp>
        <p:nvSpPr>
          <p:cNvPr id="6" name="TextBox 5"/>
          <p:cNvSpPr txBox="1"/>
          <p:nvPr/>
        </p:nvSpPr>
        <p:spPr>
          <a:xfrm>
            <a:off x="682580" y="5422005"/>
            <a:ext cx="10998557" cy="923330"/>
          </a:xfrm>
          <a:prstGeom prst="rect">
            <a:avLst/>
          </a:prstGeom>
          <a:noFill/>
        </p:spPr>
        <p:txBody>
          <a:bodyPr wrap="square" rtlCol="0">
            <a:spAutoFit/>
          </a:bodyPr>
          <a:lstStyle/>
          <a:p>
            <a:r>
              <a:rPr lang="tr-TR" dirty="0" smtClean="0"/>
              <a:t>                                  </a:t>
            </a:r>
            <a:r>
              <a:rPr lang="en-US" dirty="0" smtClean="0"/>
              <a:t>(</a:t>
            </a:r>
            <a:r>
              <a:rPr lang="en-US" dirty="0"/>
              <a:t>a) </a:t>
            </a:r>
            <a:r>
              <a:rPr lang="en-US" dirty="0" err="1"/>
              <a:t>Sembol</a:t>
            </a:r>
            <a:r>
              <a:rPr lang="en-US" dirty="0"/>
              <a:t>					        (b) </a:t>
            </a:r>
            <a:r>
              <a:rPr lang="en-US" dirty="0" err="1"/>
              <a:t>Fiziki</a:t>
            </a:r>
            <a:r>
              <a:rPr lang="en-US" dirty="0"/>
              <a:t> </a:t>
            </a:r>
            <a:r>
              <a:rPr lang="en-US" dirty="0" err="1"/>
              <a:t>yapı</a:t>
            </a:r>
            <a:endParaRPr lang="tr-TR" dirty="0"/>
          </a:p>
          <a:p>
            <a:r>
              <a:rPr lang="tr-TR" b="1" dirty="0" smtClean="0"/>
              <a:t>					</a:t>
            </a:r>
            <a:r>
              <a:rPr lang="en-US" b="1" dirty="0" err="1" smtClean="0"/>
              <a:t>Şekil</a:t>
            </a:r>
            <a:r>
              <a:rPr lang="en-US" b="1" dirty="0" smtClean="0"/>
              <a:t> </a:t>
            </a:r>
            <a:r>
              <a:rPr lang="en-US" b="1" dirty="0"/>
              <a:t>1.21 </a:t>
            </a:r>
            <a:r>
              <a:rPr lang="en-US" dirty="0" err="1"/>
              <a:t>Diyot</a:t>
            </a:r>
            <a:r>
              <a:rPr lang="en-US" dirty="0"/>
              <a:t> </a:t>
            </a:r>
            <a:endParaRPr lang="tr-TR" dirty="0"/>
          </a:p>
          <a:p>
            <a:endParaRPr lang="tr-TR" dirty="0"/>
          </a:p>
        </p:txBody>
      </p:sp>
    </p:spTree>
    <p:extLst>
      <p:ext uri="{BB962C8B-B14F-4D97-AF65-F5344CB8AC3E}">
        <p14:creationId xmlns:p14="http://schemas.microsoft.com/office/powerpoint/2010/main" val="1294057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6823" y="283335"/>
            <a:ext cx="10947042" cy="1600438"/>
          </a:xfrm>
          <a:prstGeom prst="rect">
            <a:avLst/>
          </a:prstGeom>
          <a:noFill/>
        </p:spPr>
        <p:txBody>
          <a:bodyPr wrap="square" rtlCol="0">
            <a:spAutoFit/>
          </a:bodyPr>
          <a:lstStyle/>
          <a:p>
            <a:r>
              <a:rPr lang="tr-TR" altLang="tr-TR" sz="2000" dirty="0"/>
              <a:t>Varikap diyotu; ters polarma altında kapasitansı değişen diyot veya yarıiletken kondansatör olarak tanımlayabiliriz.</a:t>
            </a:r>
          </a:p>
          <a:p>
            <a:r>
              <a:rPr lang="tr-TR" altLang="tr-TR" sz="2000" dirty="0"/>
              <a:t>Varikap diyotun kapasitif değerini, </a:t>
            </a:r>
            <a:r>
              <a:rPr lang="tr-TR" altLang="tr-TR" sz="2000" b="1" i="1" dirty="0"/>
              <a:t>PN bileşiminin fakirleştirilmiş bölgesinde belirlenmektedir.</a:t>
            </a:r>
          </a:p>
          <a:p>
            <a:r>
              <a:rPr lang="tr-TR" altLang="tr-TR" sz="2000" dirty="0"/>
              <a:t>Üretimde kullanılan katkı maddesi ve fiziksel boyut kapasitif değeri etkileyen diğer faktörlerdir.</a:t>
            </a:r>
          </a:p>
          <a:p>
            <a:endParaRPr lang="tr-TR" dirty="0"/>
          </a:p>
        </p:txBody>
      </p:sp>
      <p:sp>
        <p:nvSpPr>
          <p:cNvPr id="5" name="TextBox 4"/>
          <p:cNvSpPr txBox="1"/>
          <p:nvPr/>
        </p:nvSpPr>
        <p:spPr>
          <a:xfrm>
            <a:off x="656823" y="1677712"/>
            <a:ext cx="10431887" cy="2831544"/>
          </a:xfrm>
          <a:prstGeom prst="rect">
            <a:avLst/>
          </a:prstGeom>
          <a:noFill/>
        </p:spPr>
        <p:txBody>
          <a:bodyPr wrap="square" rtlCol="0">
            <a:spAutoFit/>
          </a:bodyPr>
          <a:lstStyle/>
          <a:p>
            <a:r>
              <a:rPr lang="tr-TR" altLang="tr-TR" sz="2000" dirty="0"/>
              <a:t>Kapasitif etkinin nasıl oluştuğu aşağıdaki şekil yardımıyla görselleştirilmiştir. </a:t>
            </a:r>
          </a:p>
          <a:p>
            <a:r>
              <a:rPr lang="tr-TR" altLang="tr-TR" sz="2000" dirty="0"/>
              <a:t>Varikap diyota uygulanan ters polarma değerine bağlı olarak kapasitif etkinin değiştiğine dikkat ediniz.</a:t>
            </a:r>
          </a:p>
          <a:p>
            <a:r>
              <a:rPr lang="tr-TR" altLang="tr-TR" sz="2000" dirty="0"/>
              <a:t>Karakteristik eğriden görüldüğü gibi varikap diyota uygulanan ters polarite artışı, diyotun kapasitif değerini azaltmaktadır</a:t>
            </a:r>
            <a:r>
              <a:rPr lang="tr-TR" altLang="tr-TR" sz="2000" dirty="0" smtClean="0"/>
              <a:t>.</a:t>
            </a:r>
          </a:p>
          <a:p>
            <a:r>
              <a:rPr lang="tr-TR" sz="2000" dirty="0"/>
              <a:t>Varikap diyotlar, günümüzde, radyo ve televizyonların kanal seçici devrelerinde yaygın olarak kullanılmaktadır.</a:t>
            </a:r>
          </a:p>
          <a:p>
            <a:endParaRPr lang="tr-TR" altLang="tr-TR" sz="2000" dirty="0"/>
          </a:p>
          <a:p>
            <a:endParaRPr lang="tr-T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470" y="3997212"/>
            <a:ext cx="7518042" cy="257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690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670" y="218941"/>
            <a:ext cx="7984901" cy="738664"/>
          </a:xfrm>
          <a:prstGeom prst="rect">
            <a:avLst/>
          </a:prstGeom>
          <a:noFill/>
        </p:spPr>
        <p:txBody>
          <a:bodyPr wrap="square" rtlCol="0">
            <a:spAutoFit/>
          </a:bodyPr>
          <a:lstStyle/>
          <a:p>
            <a:r>
              <a:rPr lang="tr-TR" sz="2400" b="1" dirty="0"/>
              <a:t>Işık Yayan Diyot (LED)</a:t>
            </a:r>
            <a:endParaRPr lang="tr-TR" sz="2400" dirty="0"/>
          </a:p>
          <a:p>
            <a:endParaRPr lang="tr-TR" dirty="0"/>
          </a:p>
        </p:txBody>
      </p:sp>
      <p:sp>
        <p:nvSpPr>
          <p:cNvPr id="3" name="2 İçerik Yer Tutucusu"/>
          <p:cNvSpPr txBox="1">
            <a:spLocks/>
          </p:cNvSpPr>
          <p:nvPr/>
        </p:nvSpPr>
        <p:spPr>
          <a:xfrm>
            <a:off x="444321" y="957605"/>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dirty="0" smtClean="0"/>
              <a:t>Işık yayan diyot (</a:t>
            </a:r>
            <a:r>
              <a:rPr lang="tr-TR" altLang="tr-TR" sz="2000" b="1" i="1" dirty="0" smtClean="0"/>
              <a:t>LED), doğru yönde polarmalandığında görülebilir ışık yayan yarıiletken bir </a:t>
            </a:r>
            <a:r>
              <a:rPr lang="tr-TR" altLang="tr-TR" sz="2000" dirty="0" smtClean="0"/>
              <a:t>devre elemanıdır.</a:t>
            </a:r>
          </a:p>
          <a:p>
            <a:r>
              <a:rPr lang="tr-TR" altLang="tr-TR" sz="2000" dirty="0" smtClean="0"/>
              <a:t> </a:t>
            </a:r>
            <a:r>
              <a:rPr lang="tr-TR" altLang="tr-TR" sz="2000" b="1" i="1" dirty="0" smtClean="0"/>
              <a:t>PN bitişiminden üretilmiştir. Bilindiği gibi germanyum veya silisyumdan </a:t>
            </a:r>
            <a:r>
              <a:rPr lang="tr-TR" altLang="tr-TR" sz="2000" dirty="0" smtClean="0"/>
              <a:t>yapılan </a:t>
            </a:r>
            <a:r>
              <a:rPr lang="tr-TR" altLang="tr-TR" sz="2000" b="1" i="1" dirty="0" smtClean="0"/>
              <a:t>PN bitişimleri doğru polarma altında üzerlerinden bir akım akmasına izin verir. </a:t>
            </a:r>
          </a:p>
          <a:p>
            <a:r>
              <a:rPr lang="tr-TR" altLang="tr-TR" sz="2000" b="1" i="1" dirty="0" smtClean="0"/>
              <a:t>Akım </a:t>
            </a:r>
            <a:r>
              <a:rPr lang="tr-TR" altLang="tr-TR" sz="2000" dirty="0" smtClean="0"/>
              <a:t>akışı esnasında bir enerji açığa çıkar. </a:t>
            </a:r>
          </a:p>
          <a:p>
            <a:r>
              <a:rPr lang="tr-TR" altLang="tr-TR" sz="2000" dirty="0" smtClean="0"/>
              <a:t>Bu enerjinin bir miktarı ısı, küçük bir miktarı ise ışık (foton) enerjisidir. </a:t>
            </a:r>
          </a:p>
          <a:p>
            <a:r>
              <a:rPr lang="tr-TR" altLang="tr-TR" sz="2000" dirty="0" smtClean="0"/>
              <a:t>Bu nedenle </a:t>
            </a:r>
            <a:r>
              <a:rPr lang="tr-TR" altLang="tr-TR" sz="2000" b="1" i="1" dirty="0" smtClean="0"/>
              <a:t>LED üretiminde silisyum veya germanyum elementleri </a:t>
            </a:r>
            <a:r>
              <a:rPr lang="tr-TR" altLang="tr-TR" sz="2000" dirty="0" smtClean="0"/>
              <a:t>kullanılmaz. </a:t>
            </a:r>
          </a:p>
          <a:p>
            <a:r>
              <a:rPr lang="tr-TR" altLang="tr-TR" sz="2000" b="1" i="1" dirty="0" smtClean="0"/>
              <a:t>LED üretimi için P ve N maddelerinin oluşturulmasında genellikle Galyum–</a:t>
            </a:r>
            <a:r>
              <a:rPr lang="tr-TR" altLang="tr-TR" sz="2000" dirty="0" smtClean="0"/>
              <a:t>Arsenit-Fosfit (</a:t>
            </a:r>
            <a:r>
              <a:rPr lang="tr-TR" altLang="tr-TR" sz="2000" b="1" i="1" dirty="0" smtClean="0"/>
              <a:t>GaAsP) veya Galyum-Fosfit (GaP) kullanılır. </a:t>
            </a:r>
          </a:p>
          <a:p>
            <a:r>
              <a:rPr lang="tr-TR" altLang="tr-TR" sz="2000" b="1" i="1" dirty="0" smtClean="0"/>
              <a:t>Bu tür maddeler doğru polarma </a:t>
            </a:r>
            <a:r>
              <a:rPr lang="tr-TR" altLang="tr-TR" sz="2000" dirty="0" smtClean="0"/>
              <a:t>altında görülebilir ışık elde etmek için yeterlidir</a:t>
            </a:r>
            <a:r>
              <a:rPr lang="tr-TR" altLang="tr-TR" sz="1800" dirty="0" smtClean="0"/>
              <a:t>.</a:t>
            </a:r>
          </a:p>
        </p:txBody>
      </p:sp>
    </p:spTree>
    <p:extLst>
      <p:ext uri="{BB962C8B-B14F-4D97-AF65-F5344CB8AC3E}">
        <p14:creationId xmlns:p14="http://schemas.microsoft.com/office/powerpoint/2010/main" val="3819371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1642057" y="757707"/>
            <a:ext cx="8153400" cy="434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b="1" i="1" dirty="0" smtClean="0"/>
              <a:t>LED in şematik sembolü ve</a:t>
            </a:r>
            <a:r>
              <a:rPr lang="tr-TR" altLang="tr-TR" sz="2000" dirty="0" smtClean="0"/>
              <a:t> doğru polarma altında </a:t>
            </a:r>
            <a:r>
              <a:rPr lang="tr-TR" altLang="tr-TR" sz="2000" b="1" i="1" dirty="0" smtClean="0"/>
              <a:t>PN bitişiminde ışık enerjisinin oluşumu aşağıdaki şekilde görülmektedir.</a:t>
            </a:r>
          </a:p>
          <a:p>
            <a:endParaRPr lang="tr-TR" altLang="tr-TR" sz="2000" b="1" i="1" dirty="0" smtClean="0"/>
          </a:p>
          <a:p>
            <a:endParaRPr lang="tr-TR" altLang="tr-TR" sz="2000" b="1" i="1" dirty="0" smtClean="0"/>
          </a:p>
          <a:p>
            <a:endParaRPr lang="tr-TR" altLang="tr-TR" sz="2000" b="1" i="1" dirty="0" smtClean="0"/>
          </a:p>
          <a:p>
            <a:endParaRPr lang="tr-TR" altLang="tr-TR" sz="2000" b="1" i="1" dirty="0" smtClean="0"/>
          </a:p>
          <a:p>
            <a:endParaRPr lang="tr-TR" altLang="tr-TR" sz="2000" b="1" i="1" dirty="0" smtClean="0"/>
          </a:p>
          <a:p>
            <a:endParaRPr lang="tr-TR" altLang="tr-TR" sz="2000" b="1" i="1" dirty="0" smtClean="0"/>
          </a:p>
          <a:p>
            <a:endParaRPr lang="tr-TR" altLang="tr-TR" sz="2000" b="1" i="1" dirty="0" smtClean="0"/>
          </a:p>
          <a:p>
            <a:endParaRPr lang="tr-TR" altLang="tr-TR" sz="2000" b="1" i="1" dirty="0" smtClean="0"/>
          </a:p>
          <a:p>
            <a:r>
              <a:rPr lang="tr-TR" altLang="tr-TR" sz="2000" b="1" i="1" dirty="0" smtClean="0"/>
              <a:t>PN bitişiminde, bitişim bölgesinde elektron ve boşluklar yeniden birleşir. Yeniden birleşme </a:t>
            </a:r>
            <a:r>
              <a:rPr lang="tr-TR" altLang="tr-TR" sz="2000" dirty="0" smtClean="0"/>
              <a:t>işlemi esnasında enerjinin büyük bir kısmı ışık enerjisine dönüşerek görülebilmesine neden olur.</a:t>
            </a:r>
            <a:endParaRPr lang="tr-TR" altLang="tr-TR" sz="2000" b="1" i="1" dirty="0" smtClean="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284" y="1584101"/>
            <a:ext cx="7892006" cy="250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781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1474630" y="492616"/>
            <a:ext cx="9150439" cy="52513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dirty="0" smtClean="0"/>
              <a:t>Yarıiletken malzemeye elektrik enerjisi uygulanarak ışık enerjisi elde edilebilir. Bu işlem “elektro-lüminesans (elektro-parlaklık)” olarak adlandırılır.</a:t>
            </a:r>
          </a:p>
          <a:p>
            <a:r>
              <a:rPr lang="tr-TR" altLang="tr-TR" sz="2000" b="1" i="1" dirty="0" smtClean="0"/>
              <a:t>LED, doğru polarma atında iletime geçer ve üzerinden akım akmasına izin verir. Doğru </a:t>
            </a:r>
            <a:r>
              <a:rPr lang="tr-TR" altLang="tr-TR" sz="2000" dirty="0" smtClean="0"/>
              <a:t>polarma altında üzerinde maksimum </a:t>
            </a:r>
            <a:r>
              <a:rPr lang="tr-TR" altLang="tr-TR" sz="2000" b="1" i="1" dirty="0" smtClean="0"/>
              <a:t>1,2 V ile 3,2 V arasında bir gerilim düşümüne sebep olur.</a:t>
            </a:r>
          </a:p>
          <a:p>
            <a:r>
              <a:rPr lang="tr-TR" altLang="tr-TR" sz="2000" b="1" i="1" dirty="0" smtClean="0"/>
              <a:t>LED lerin üzerlerinden akmalarına izin verilen akım miktarı 10–30 mA civarındadır. Bu değer;  </a:t>
            </a:r>
            <a:r>
              <a:rPr lang="tr-TR" altLang="tr-TR" sz="2000" dirty="0" smtClean="0"/>
              <a:t>kullanılan </a:t>
            </a:r>
            <a:r>
              <a:rPr lang="tr-TR" altLang="tr-TR" sz="2000" b="1" i="1" dirty="0" smtClean="0"/>
              <a:t>LED’in boyutuna ve rengine göre farklılık gösterebilir. Gerekli maksimum değerler </a:t>
            </a:r>
            <a:r>
              <a:rPr lang="tr-TR" altLang="tr-TR" sz="2000" dirty="0" smtClean="0"/>
              <a:t>üretici kataloglarından temin edilebilir.</a:t>
            </a:r>
          </a:p>
          <a:p>
            <a:endParaRPr lang="tr-TR" altLang="tr-TR" sz="1800" dirty="0" smtClean="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873" y="3118296"/>
            <a:ext cx="8916831" cy="275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075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1307205" y="597794"/>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b="1" i="1" dirty="0" smtClean="0"/>
              <a:t>LED’in yaydığı ışık enerjisinin şiddeti ve rengi imalatta kullanılan katkı maddesine göre </a:t>
            </a:r>
            <a:r>
              <a:rPr lang="tr-TR" altLang="tr-TR" sz="2000" dirty="0" smtClean="0"/>
              <a:t>değişmektedir. Üretiminde </a:t>
            </a:r>
            <a:r>
              <a:rPr lang="tr-TR" altLang="tr-TR" sz="2000" b="1" i="1" dirty="0" smtClean="0"/>
              <a:t>GaP kullanılan LED’ler, kırmızı ya da sarı renkte görülebilir ışık </a:t>
            </a:r>
            <a:r>
              <a:rPr lang="tr-TR" altLang="tr-TR" sz="2000" dirty="0" smtClean="0"/>
              <a:t>yayarlar. </a:t>
            </a:r>
          </a:p>
          <a:p>
            <a:r>
              <a:rPr lang="tr-TR" altLang="tr-TR" sz="2000" b="1" i="1" dirty="0" smtClean="0"/>
              <a:t>GaAsP kullanılan LED’ler ise sarı renkte görülebilir ışık yayarlar. Üretiminde GaAs </a:t>
            </a:r>
            <a:r>
              <a:rPr lang="tr-TR" altLang="tr-TR" sz="2000" dirty="0" smtClean="0"/>
              <a:t>kullanılan </a:t>
            </a:r>
            <a:r>
              <a:rPr lang="tr-TR" altLang="tr-TR" sz="2000" b="1" i="1" dirty="0" smtClean="0"/>
              <a:t>LED’ler ise “kızıl ötesi (infrared)” ışık yayarlar. LED’lerin yaydığı ışığın görünebilir veya görünemez olması, yayılan ışığın dalga boyu </a:t>
            </a:r>
            <a:r>
              <a:rPr lang="tr-TR" altLang="tr-TR" sz="2000" dirty="0" smtClean="0"/>
              <a:t>tarafından belirlenir. </a:t>
            </a:r>
            <a:r>
              <a:rPr lang="tr-TR" altLang="tr-TR" sz="2000" b="1" i="1" dirty="0" smtClean="0"/>
              <a:t>500 nm – 700 nm arasında dalga boyuna sahip ışımalar görülebilir. </a:t>
            </a:r>
          </a:p>
          <a:p>
            <a:r>
              <a:rPr lang="tr-TR" altLang="tr-TR" sz="2000" b="1" i="1" dirty="0" smtClean="0"/>
              <a:t>800 nm – 1000 nm arasında dalga boyuna sahip ışımalar ise kızıl ötesi olarak adlandırılır ve </a:t>
            </a:r>
            <a:r>
              <a:rPr lang="tr-TR" altLang="tr-TR" sz="2000" dirty="0" smtClean="0"/>
              <a:t>görülemez.</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565" y="3593206"/>
            <a:ext cx="7364033" cy="266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828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b="1" smtClean="0"/>
              <a:t>LED Gösterge</a:t>
            </a:r>
            <a:endParaRPr lang="tr-TR" altLang="tr-TR" smtClean="0"/>
          </a:p>
        </p:txBody>
      </p:sp>
      <p:sp>
        <p:nvSpPr>
          <p:cNvPr id="3" name="2 İçerik Yer Tutucusu"/>
          <p:cNvSpPr txBox="1">
            <a:spLocks/>
          </p:cNvSpPr>
          <p:nvPr/>
        </p:nvSpPr>
        <p:spPr>
          <a:xfrm>
            <a:off x="1049628" y="1318418"/>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b="1" i="1" dirty="0" smtClean="0"/>
              <a:t>LED diyotlar günümüzde çeşitli kombinasyonlar oluşturularak da kullanılmaktadır. </a:t>
            </a:r>
          </a:p>
          <a:p>
            <a:r>
              <a:rPr lang="tr-TR" altLang="tr-TR" sz="2000" b="1" i="1" dirty="0" smtClean="0"/>
              <a:t>Özellikle </a:t>
            </a:r>
            <a:r>
              <a:rPr lang="tr-TR" altLang="tr-TR" sz="2000" dirty="0" smtClean="0"/>
              <a:t>sayısal elektronik uygulamalarında rakam ve yazıların gösterimi bu tür devre elemanları ile yapılır. </a:t>
            </a:r>
          </a:p>
          <a:p>
            <a:r>
              <a:rPr lang="tr-TR" altLang="tr-TR" sz="2000" dirty="0" smtClean="0"/>
              <a:t>Yedi parçalı gösterge (seven-segment-display) olarak adlandırılan bu tür optik devre elemanları ortak anot veya ortak katot bağlantılı olarak üretilirler.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439" y="3731171"/>
            <a:ext cx="7772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222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p:txBody>
          <a:bodyPr>
            <a:normAutofit/>
          </a:bodyPr>
          <a:lstStyle/>
          <a:p>
            <a:r>
              <a:rPr lang="tr-TR" altLang="tr-TR" sz="3200" b="1" dirty="0" smtClean="0"/>
              <a:t>Foto Diyotlar</a:t>
            </a:r>
          </a:p>
        </p:txBody>
      </p:sp>
      <p:sp>
        <p:nvSpPr>
          <p:cNvPr id="51203" name="2 İçerik Yer Tutucusu"/>
          <p:cNvSpPr>
            <a:spLocks noGrp="1"/>
          </p:cNvSpPr>
          <p:nvPr>
            <p:ph idx="1"/>
          </p:nvPr>
        </p:nvSpPr>
        <p:spPr>
          <a:xfrm>
            <a:off x="1981200" y="1412384"/>
            <a:ext cx="8229600" cy="4525963"/>
          </a:xfrm>
        </p:spPr>
        <p:txBody>
          <a:bodyPr/>
          <a:lstStyle/>
          <a:p>
            <a:r>
              <a:rPr lang="tr-TR" altLang="tr-TR" sz="2400" dirty="0"/>
              <a:t>Foto-diyot (Photo-diode), ışık enerjisine duyarlı aktif devre elemanlarındandır. </a:t>
            </a:r>
          </a:p>
          <a:p>
            <a:r>
              <a:rPr lang="tr-TR" altLang="tr-TR" sz="2400" dirty="0"/>
              <a:t>Ters polarma altında çalıştırılmak üzere PN bitişiminden üretilmiştir. </a:t>
            </a:r>
          </a:p>
          <a:p>
            <a:r>
              <a:rPr lang="tr-TR" altLang="tr-TR" sz="2400" dirty="0"/>
              <a:t>Foto-diyot ışık enerjisine duyarlı bir elemandır. </a:t>
            </a:r>
          </a:p>
          <a:p>
            <a:r>
              <a:rPr lang="tr-TR" altLang="tr-TR" sz="2400" dirty="0"/>
              <a:t>Bu nedenle tüm foto-diyotlar ışık enerjisini algılamaları için şeffaf bir pencereye sahiptir.</a:t>
            </a:r>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4267200"/>
            <a:ext cx="64103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424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933717" y="286555"/>
            <a:ext cx="10901968" cy="27142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400" b="1" dirty="0" smtClean="0"/>
              <a:t>Foto-diyot; doğru polarma altında normal diyotlar gibi iletkendir. Ters polarma altında ise, </a:t>
            </a:r>
            <a:r>
              <a:rPr lang="tr-TR" altLang="tr-TR" sz="2400" dirty="0" smtClean="0"/>
              <a:t>üzerine uygulanan ışık yoğunluğuna bağlı olarak çok küçük bir akım akmasına izin verir.</a:t>
            </a:r>
          </a:p>
          <a:p>
            <a:r>
              <a:rPr lang="tr-TR" altLang="tr-TR" sz="2400" dirty="0" smtClean="0"/>
              <a:t>Dolayısıyla karanlık bir ortamda bulunan foto-diyot yalıtkandır. Bir foto-diyot’un ışık enerjisine bağlı olarak nasıl çalıştığı aşağıdaki şekilde gösterilmiştir.</a:t>
            </a:r>
          </a:p>
          <a:p>
            <a:pPr>
              <a:buFontTx/>
              <a:buNone/>
            </a:pPr>
            <a:endParaRPr lang="tr-TR" altLang="tr-TR" sz="2200" dirty="0" smtClean="0"/>
          </a:p>
        </p:txBody>
      </p:sp>
      <p:sp>
        <p:nvSpPr>
          <p:cNvPr id="3" name="2 İçerik Yer Tutucusu"/>
          <p:cNvSpPr txBox="1">
            <a:spLocks/>
          </p:cNvSpPr>
          <p:nvPr/>
        </p:nvSpPr>
        <p:spPr>
          <a:xfrm>
            <a:off x="1023869" y="2205507"/>
            <a:ext cx="1041256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400" dirty="0" smtClean="0"/>
              <a:t>Öncelikle foto-diyot ters polarma altında çalıştırılmıştır. Şekilde görüldüğü gibi karanlık ortamda fotodiyot’un direnci maksimumdur ve üzerinden akım akmasına izin vermez. </a:t>
            </a:r>
          </a:p>
          <a:p>
            <a:r>
              <a:rPr lang="tr-TR" altLang="tr-TR" sz="2400" dirty="0" smtClean="0"/>
              <a:t>Foto-diyot üzerine bir ışık kaynağı uygulandığında ise </a:t>
            </a:r>
            <a:r>
              <a:rPr lang="el-GR" altLang="tr-TR" sz="2400" b="1" i="1" dirty="0" smtClean="0"/>
              <a:t>μ</a:t>
            </a:r>
            <a:r>
              <a:rPr lang="tr-TR" altLang="tr-TR" sz="2400" b="1" i="1" dirty="0" smtClean="0"/>
              <a:t>A ler seviyesinde bir akım akmasına izin verir.</a:t>
            </a:r>
            <a:endParaRPr lang="tr-TR" altLang="tr-TR" sz="2400" dirty="0" smtClean="0"/>
          </a:p>
          <a:p>
            <a:endParaRPr lang="tr-TR" altLang="tr-TR"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687" y="3998891"/>
            <a:ext cx="9186930" cy="238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335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854298" y="382073"/>
            <a:ext cx="1060789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mtClean="0"/>
              <a:t>Bir foto-diyot’un karakteristiği üzerine gelen ışık gücüne bağlı olarak üreteceği foto-akım (</a:t>
            </a:r>
            <a:r>
              <a:rPr lang="tr-TR" altLang="tr-TR" b="1" i="1" smtClean="0"/>
              <a:t>Ix) </a:t>
            </a:r>
            <a:r>
              <a:rPr lang="tr-TR" altLang="tr-TR" smtClean="0"/>
              <a:t>miktarıdır. </a:t>
            </a:r>
          </a:p>
          <a:p>
            <a:r>
              <a:rPr lang="tr-TR" altLang="tr-TR" smtClean="0"/>
              <a:t>Karakteristikler genellikle </a:t>
            </a:r>
            <a:r>
              <a:rPr lang="tr-TR" altLang="tr-TR" b="1" i="1" smtClean="0"/>
              <a:t>watt başına akım miktarı olarak belirtilir.</a:t>
            </a:r>
            <a:endParaRPr lang="tr-TR" altLang="tr-TR" dirty="0" smtClean="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271" y="2181897"/>
            <a:ext cx="7314126" cy="316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74265" y="4786279"/>
            <a:ext cx="1017431" cy="243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Box 5"/>
          <p:cNvSpPr txBox="1"/>
          <p:nvPr/>
        </p:nvSpPr>
        <p:spPr>
          <a:xfrm>
            <a:off x="3374265" y="4723369"/>
            <a:ext cx="1133341" cy="369332"/>
          </a:xfrm>
          <a:prstGeom prst="rect">
            <a:avLst/>
          </a:prstGeom>
          <a:noFill/>
        </p:spPr>
        <p:txBody>
          <a:bodyPr wrap="square" rtlCol="0">
            <a:spAutoFit/>
          </a:bodyPr>
          <a:lstStyle/>
          <a:p>
            <a:r>
              <a:rPr lang="tr-TR" dirty="0" smtClean="0"/>
              <a:t>Aydınlık H</a:t>
            </a:r>
            <a:endParaRPr lang="tr-TR" dirty="0"/>
          </a:p>
        </p:txBody>
      </p:sp>
    </p:spTree>
    <p:extLst>
      <p:ext uri="{BB962C8B-B14F-4D97-AF65-F5344CB8AC3E}">
        <p14:creationId xmlns:p14="http://schemas.microsoft.com/office/powerpoint/2010/main" val="3511363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549" y="321972"/>
            <a:ext cx="11127347" cy="738664"/>
          </a:xfrm>
          <a:prstGeom prst="rect">
            <a:avLst/>
          </a:prstGeom>
          <a:noFill/>
        </p:spPr>
        <p:txBody>
          <a:bodyPr wrap="square" rtlCol="0">
            <a:spAutoFit/>
          </a:bodyPr>
          <a:lstStyle/>
          <a:p>
            <a:r>
              <a:rPr lang="en-US" sz="2400" b="1" dirty="0" err="1"/>
              <a:t>Şotki</a:t>
            </a:r>
            <a:r>
              <a:rPr lang="en-US" sz="2400" b="1" dirty="0"/>
              <a:t> (SCHOTTKY) </a:t>
            </a:r>
            <a:r>
              <a:rPr lang="en-US" sz="2400" b="1" dirty="0" err="1"/>
              <a:t>Diyot</a:t>
            </a:r>
            <a:endParaRPr lang="tr-TR" sz="2400" b="1" dirty="0"/>
          </a:p>
          <a:p>
            <a:endParaRPr lang="tr-TR" dirty="0"/>
          </a:p>
        </p:txBody>
      </p:sp>
      <p:sp>
        <p:nvSpPr>
          <p:cNvPr id="3" name="TextBox 2"/>
          <p:cNvSpPr txBox="1"/>
          <p:nvPr/>
        </p:nvSpPr>
        <p:spPr>
          <a:xfrm>
            <a:off x="579549" y="815937"/>
            <a:ext cx="11204620" cy="1908215"/>
          </a:xfrm>
          <a:prstGeom prst="rect">
            <a:avLst/>
          </a:prstGeom>
          <a:noFill/>
        </p:spPr>
        <p:txBody>
          <a:bodyPr wrap="square" rtlCol="0">
            <a:spAutoFit/>
          </a:bodyPr>
          <a:lstStyle/>
          <a:p>
            <a:r>
              <a:rPr lang="en-US" sz="2000" dirty="0"/>
              <a:t>Normal </a:t>
            </a:r>
            <a:r>
              <a:rPr lang="en-US" sz="2000" dirty="0" err="1"/>
              <a:t>diyotlar</a:t>
            </a:r>
            <a:r>
              <a:rPr lang="en-US" sz="2000" dirty="0"/>
              <a:t>, </a:t>
            </a:r>
            <a:r>
              <a:rPr lang="en-US" sz="2000" dirty="0" err="1"/>
              <a:t>alçak</a:t>
            </a:r>
            <a:r>
              <a:rPr lang="en-US" sz="2000" dirty="0"/>
              <a:t> </a:t>
            </a:r>
            <a:r>
              <a:rPr lang="en-US" sz="2000" dirty="0" err="1"/>
              <a:t>referanslarda</a:t>
            </a:r>
            <a:r>
              <a:rPr lang="en-US" sz="2000" dirty="0"/>
              <a:t>, </a:t>
            </a:r>
            <a:r>
              <a:rPr lang="en-US" sz="2000" dirty="0" err="1"/>
              <a:t>uçlarına</a:t>
            </a:r>
            <a:r>
              <a:rPr lang="en-US" sz="2000" dirty="0"/>
              <a:t> </a:t>
            </a:r>
            <a:r>
              <a:rPr lang="en-US" sz="2000" dirty="0" err="1"/>
              <a:t>uygulanan</a:t>
            </a:r>
            <a:r>
              <a:rPr lang="en-US" sz="2000" dirty="0"/>
              <a:t> </a:t>
            </a:r>
            <a:r>
              <a:rPr lang="en-US" sz="2000" dirty="0" err="1"/>
              <a:t>geilimin</a:t>
            </a:r>
            <a:r>
              <a:rPr lang="en-US" sz="2000" dirty="0"/>
              <a:t> </a:t>
            </a:r>
            <a:r>
              <a:rPr lang="en-US" sz="2000" dirty="0" err="1"/>
              <a:t>yönü</a:t>
            </a:r>
            <a:r>
              <a:rPr lang="en-US" sz="2000" dirty="0"/>
              <a:t> </a:t>
            </a:r>
            <a:r>
              <a:rPr lang="en-US" sz="2000" dirty="0" err="1"/>
              <a:t>değiştiğinde</a:t>
            </a:r>
            <a:r>
              <a:rPr lang="en-US" sz="2000" dirty="0"/>
              <a:t>, </a:t>
            </a:r>
            <a:r>
              <a:rPr lang="en-US" sz="2000" dirty="0" err="1"/>
              <a:t>bu</a:t>
            </a:r>
            <a:r>
              <a:rPr lang="en-US" sz="2000" dirty="0"/>
              <a:t> </a:t>
            </a:r>
            <a:r>
              <a:rPr lang="en-US" sz="2000" dirty="0" err="1"/>
              <a:t>değişime</a:t>
            </a:r>
            <a:r>
              <a:rPr lang="en-US" sz="2000" dirty="0"/>
              <a:t> </a:t>
            </a:r>
            <a:r>
              <a:rPr lang="en-US" sz="2000" dirty="0" err="1"/>
              <a:t>uygun</a:t>
            </a:r>
            <a:r>
              <a:rPr lang="en-US" sz="2000" dirty="0"/>
              <a:t> </a:t>
            </a:r>
            <a:r>
              <a:rPr lang="en-US" sz="2000" dirty="0" err="1"/>
              <a:t>olarak</a:t>
            </a:r>
            <a:r>
              <a:rPr lang="en-US" sz="2000" dirty="0"/>
              <a:t> </a:t>
            </a:r>
            <a:r>
              <a:rPr lang="en-US" sz="2000" dirty="0" err="1"/>
              <a:t>hemen</a:t>
            </a:r>
            <a:r>
              <a:rPr lang="en-US" sz="2000" dirty="0"/>
              <a:t> </a:t>
            </a:r>
            <a:r>
              <a:rPr lang="en-US" sz="2000" dirty="0" err="1"/>
              <a:t>iletken</a:t>
            </a:r>
            <a:r>
              <a:rPr lang="en-US" sz="2000" dirty="0"/>
              <a:t> </a:t>
            </a:r>
            <a:r>
              <a:rPr lang="en-US" sz="2000" dirty="0" err="1"/>
              <a:t>veya</a:t>
            </a:r>
            <a:r>
              <a:rPr lang="en-US" sz="2000" dirty="0"/>
              <a:t> </a:t>
            </a:r>
            <a:r>
              <a:rPr lang="en-US" sz="2000" dirty="0" err="1"/>
              <a:t>yalıtkan</a:t>
            </a:r>
            <a:r>
              <a:rPr lang="en-US" sz="2000" dirty="0"/>
              <a:t> </a:t>
            </a:r>
            <a:r>
              <a:rPr lang="en-US" sz="2000" dirty="0" err="1"/>
              <a:t>duruma</a:t>
            </a:r>
            <a:r>
              <a:rPr lang="en-US" sz="2000" dirty="0"/>
              <a:t> </a:t>
            </a:r>
            <a:r>
              <a:rPr lang="en-US" sz="2000" dirty="0" err="1"/>
              <a:t>geçebilirler</a:t>
            </a:r>
            <a:r>
              <a:rPr lang="en-US" sz="2000" dirty="0"/>
              <a:t>. </a:t>
            </a:r>
            <a:r>
              <a:rPr lang="en-US" sz="2000" dirty="0" err="1"/>
              <a:t>Ancak</a:t>
            </a:r>
            <a:r>
              <a:rPr lang="en-US" sz="2000" dirty="0"/>
              <a:t>, </a:t>
            </a:r>
            <a:r>
              <a:rPr lang="en-US" sz="2000" dirty="0" err="1"/>
              <a:t>yüksek</a:t>
            </a:r>
            <a:r>
              <a:rPr lang="en-US" sz="2000" dirty="0"/>
              <a:t> </a:t>
            </a:r>
            <a:r>
              <a:rPr lang="en-US" sz="2000" dirty="0" err="1"/>
              <a:t>frekanslarda</a:t>
            </a:r>
            <a:r>
              <a:rPr lang="en-US" sz="2000" dirty="0"/>
              <a:t> (</a:t>
            </a:r>
            <a:r>
              <a:rPr lang="en-US" sz="2000" dirty="0" err="1"/>
              <a:t>özellikle</a:t>
            </a:r>
            <a:r>
              <a:rPr lang="en-US" sz="2000" dirty="0"/>
              <a:t> 10 Megahertz </a:t>
            </a:r>
            <a:r>
              <a:rPr lang="en-US" sz="2000" dirty="0" err="1"/>
              <a:t>ve</a:t>
            </a:r>
            <a:r>
              <a:rPr lang="en-US" sz="2000" dirty="0"/>
              <a:t> </a:t>
            </a:r>
            <a:r>
              <a:rPr lang="en-US" sz="2000" dirty="0" err="1"/>
              <a:t>daha</a:t>
            </a:r>
            <a:r>
              <a:rPr lang="en-US" sz="2000" dirty="0"/>
              <a:t> </a:t>
            </a:r>
            <a:r>
              <a:rPr lang="en-US" sz="2000" dirty="0" err="1"/>
              <a:t>üstü</a:t>
            </a:r>
            <a:r>
              <a:rPr lang="en-US" sz="2000" dirty="0"/>
              <a:t>) </a:t>
            </a:r>
            <a:r>
              <a:rPr lang="en-US" sz="2000" dirty="0" err="1"/>
              <a:t>diyot</a:t>
            </a:r>
            <a:r>
              <a:rPr lang="en-US" sz="2000" dirty="0"/>
              <a:t> </a:t>
            </a:r>
            <a:r>
              <a:rPr lang="en-US" sz="2000" dirty="0" err="1"/>
              <a:t>uçlarına</a:t>
            </a:r>
            <a:r>
              <a:rPr lang="en-US" sz="2000" dirty="0"/>
              <a:t> </a:t>
            </a:r>
            <a:r>
              <a:rPr lang="en-US" sz="2000" dirty="0" err="1"/>
              <a:t>gelen</a:t>
            </a:r>
            <a:r>
              <a:rPr lang="en-US" sz="2000" dirty="0"/>
              <a:t> </a:t>
            </a:r>
            <a:r>
              <a:rPr lang="en-US" sz="2000" dirty="0" err="1"/>
              <a:t>gerilimin</a:t>
            </a:r>
            <a:r>
              <a:rPr lang="en-US" sz="2000" dirty="0"/>
              <a:t> </a:t>
            </a:r>
            <a:r>
              <a:rPr lang="en-US" sz="2000" dirty="0" err="1"/>
              <a:t>yönü</a:t>
            </a:r>
            <a:r>
              <a:rPr lang="en-US" sz="2000" dirty="0"/>
              <a:t> </a:t>
            </a:r>
            <a:r>
              <a:rPr lang="en-US" sz="2000" dirty="0" err="1"/>
              <a:t>değiştiği</a:t>
            </a:r>
            <a:r>
              <a:rPr lang="en-US" sz="2000" dirty="0"/>
              <a:t> </a:t>
            </a:r>
            <a:r>
              <a:rPr lang="en-US" sz="2000" dirty="0" err="1"/>
              <a:t>halde</a:t>
            </a:r>
            <a:r>
              <a:rPr lang="en-US" sz="2000" dirty="0"/>
              <a:t>, </a:t>
            </a:r>
            <a:r>
              <a:rPr lang="en-US" sz="2000" dirty="0" err="1"/>
              <a:t>diyot</a:t>
            </a:r>
            <a:r>
              <a:rPr lang="en-US" sz="2000" dirty="0"/>
              <a:t> </a:t>
            </a:r>
            <a:r>
              <a:rPr lang="en-US" sz="2000" dirty="0" err="1"/>
              <a:t>bir</a:t>
            </a:r>
            <a:r>
              <a:rPr lang="en-US" sz="2000" dirty="0"/>
              <a:t> </a:t>
            </a:r>
            <a:r>
              <a:rPr lang="en-US" sz="2000" dirty="0" err="1"/>
              <a:t>durumdan</a:t>
            </a:r>
            <a:r>
              <a:rPr lang="en-US" sz="2000" dirty="0"/>
              <a:t> </a:t>
            </a:r>
            <a:r>
              <a:rPr lang="en-US" sz="2000" dirty="0" err="1"/>
              <a:t>ötekine</a:t>
            </a:r>
            <a:r>
              <a:rPr lang="en-US" sz="2000" dirty="0"/>
              <a:t> </a:t>
            </a:r>
            <a:r>
              <a:rPr lang="en-US" sz="2000" dirty="0" err="1"/>
              <a:t>hemen</a:t>
            </a:r>
            <a:r>
              <a:rPr lang="en-US" sz="2000" dirty="0"/>
              <a:t> </a:t>
            </a:r>
            <a:r>
              <a:rPr lang="en-US" sz="2000" dirty="0" err="1"/>
              <a:t>geçemeyebilir</a:t>
            </a:r>
            <a:r>
              <a:rPr lang="en-US" sz="2000" dirty="0"/>
              <a:t>. Bu </a:t>
            </a:r>
            <a:r>
              <a:rPr lang="en-US" sz="2000" dirty="0" err="1"/>
              <a:t>problemin</a:t>
            </a:r>
            <a:r>
              <a:rPr lang="en-US" sz="2000" dirty="0"/>
              <a:t> </a:t>
            </a:r>
            <a:r>
              <a:rPr lang="en-US" sz="2000" dirty="0" err="1"/>
              <a:t>önüne</a:t>
            </a:r>
            <a:r>
              <a:rPr lang="en-US" sz="2000" dirty="0"/>
              <a:t> </a:t>
            </a:r>
            <a:r>
              <a:rPr lang="en-US" sz="2000" dirty="0" err="1"/>
              <a:t>geçmek</a:t>
            </a:r>
            <a:r>
              <a:rPr lang="en-US" sz="2000" dirty="0"/>
              <a:t> </a:t>
            </a:r>
            <a:r>
              <a:rPr lang="en-US" sz="2000" dirty="0" err="1"/>
              <a:t>için</a:t>
            </a:r>
            <a:r>
              <a:rPr lang="en-US" sz="2000" dirty="0"/>
              <a:t> </a:t>
            </a:r>
            <a:r>
              <a:rPr lang="en-US" sz="2000" dirty="0" err="1"/>
              <a:t>şotki</a:t>
            </a:r>
            <a:r>
              <a:rPr lang="en-US" sz="2000" dirty="0"/>
              <a:t> </a:t>
            </a:r>
            <a:r>
              <a:rPr lang="en-US" sz="2000" dirty="0" err="1"/>
              <a:t>diyotlar</a:t>
            </a:r>
            <a:r>
              <a:rPr lang="en-US" sz="2000" dirty="0"/>
              <a:t> </a:t>
            </a:r>
            <a:r>
              <a:rPr lang="en-US" sz="2000" dirty="0" err="1"/>
              <a:t>geliştirilmiştir</a:t>
            </a:r>
            <a:r>
              <a:rPr lang="en-US" sz="2000" dirty="0"/>
              <a:t>. </a:t>
            </a:r>
            <a:r>
              <a:rPr lang="en-US" sz="2000" dirty="0" err="1"/>
              <a:t>Şekil</a:t>
            </a:r>
            <a:r>
              <a:rPr lang="en-US" sz="2000" dirty="0"/>
              <a:t> 1.34 da, </a:t>
            </a:r>
            <a:r>
              <a:rPr lang="en-US" sz="2000" dirty="0" err="1"/>
              <a:t>şotki</a:t>
            </a:r>
            <a:r>
              <a:rPr lang="en-US" sz="2000" dirty="0"/>
              <a:t> </a:t>
            </a:r>
            <a:r>
              <a:rPr lang="en-US" sz="2000" dirty="0" err="1"/>
              <a:t>diyot</a:t>
            </a:r>
            <a:r>
              <a:rPr lang="en-US" sz="2000" dirty="0"/>
              <a:t> </a:t>
            </a:r>
            <a:r>
              <a:rPr lang="en-US" sz="2000" dirty="0" err="1"/>
              <a:t>sembolü</a:t>
            </a:r>
            <a:r>
              <a:rPr lang="en-US" sz="2000" dirty="0"/>
              <a:t> </a:t>
            </a:r>
            <a:r>
              <a:rPr lang="en-US" sz="2000" dirty="0" err="1"/>
              <a:t>görülmektedir</a:t>
            </a:r>
            <a:r>
              <a:rPr lang="en-US" sz="2000" dirty="0"/>
              <a:t>.</a:t>
            </a:r>
            <a:endParaRPr lang="tr-TR" sz="2000" dirty="0"/>
          </a:p>
          <a:p>
            <a:endParaRPr lang="tr-TR" dirty="0"/>
          </a:p>
        </p:txBody>
      </p:sp>
      <p:grpSp>
        <p:nvGrpSpPr>
          <p:cNvPr id="4" name="Group 2"/>
          <p:cNvGrpSpPr>
            <a:grpSpLocks/>
          </p:cNvGrpSpPr>
          <p:nvPr/>
        </p:nvGrpSpPr>
        <p:grpSpPr bwMode="auto">
          <a:xfrm>
            <a:off x="1246823" y="2673033"/>
            <a:ext cx="10086340" cy="2583815"/>
            <a:chOff x="3477" y="13386"/>
            <a:chExt cx="15884" cy="4069"/>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 y="13386"/>
              <a:ext cx="2911" cy="2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3477" y="16367"/>
              <a:ext cx="5218" cy="1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tr-TR" altLang="tr-TR" b="1" i="0" u="none" strike="noStrike" cap="none" normalizeH="0" baseline="0" dirty="0" smtClean="0">
                  <a:ln>
                    <a:noFill/>
                  </a:ln>
                  <a:solidFill>
                    <a:schemeClr val="tx1"/>
                  </a:solidFill>
                  <a:effectLst/>
                  <a:latin typeface="Arial" panose="020B0604020202020204" pitchFamily="34" charset="0"/>
                </a:rPr>
                <a:t>Şekil 1.34 </a:t>
              </a:r>
              <a:r>
                <a:rPr kumimoji="0" lang="tr-TR" altLang="tr-TR" b="0" i="0" u="none" strike="noStrike" cap="none" normalizeH="0" baseline="0" dirty="0" smtClean="0">
                  <a:ln>
                    <a:noFill/>
                  </a:ln>
                  <a:solidFill>
                    <a:schemeClr val="tx1"/>
                  </a:solidFill>
                  <a:effectLst/>
                  <a:latin typeface="Arial" panose="020B0604020202020204" pitchFamily="34" charset="0"/>
                </a:rPr>
                <a:t>Şotki diyot</a:t>
              </a:r>
            </a:p>
          </p:txBody>
        </p:sp>
        <p:sp>
          <p:nvSpPr>
            <p:cNvPr id="6" name="Text Box 5"/>
            <p:cNvSpPr txBox="1">
              <a:spLocks noChangeArrowheads="1"/>
            </p:cNvSpPr>
            <p:nvPr/>
          </p:nvSpPr>
          <p:spPr bwMode="auto">
            <a:xfrm>
              <a:off x="9745" y="13467"/>
              <a:ext cx="9616" cy="3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smtClean="0">
                  <a:ln>
                    <a:noFill/>
                  </a:ln>
                  <a:solidFill>
                    <a:schemeClr val="tx1"/>
                  </a:solidFill>
                  <a:effectLst/>
                  <a:latin typeface="Calibri" panose="020F0502020204030204" pitchFamily="34" charset="0"/>
                </a:rPr>
                <a:t>Şotki diyotlarda, N maddesinin P maddesiyle birleştiği yüzey platin ile kaplanmıştır. Bu durum, birleşme yüzeyindeki yalıtkan tabakyı inceltir. Diyot ileri yönde polarma durumundan ters polarma durumuna geçtiğinde, şotki diyot derhal yalıtkan duruma geçecektir. Bu nedenle, yüksek frekanslarda, polarma gerilimindeki değişiklikleri takip edebilir.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000" b="0" i="0" u="none" strike="noStrike" cap="none" normalizeH="0" baseline="0" dirty="0" smtClean="0">
                <a:ln>
                  <a:noFill/>
                </a:ln>
                <a:solidFill>
                  <a:schemeClr val="tx1"/>
                </a:solidFill>
                <a:effectLst/>
                <a:latin typeface="Calibri" panose="020F0502020204030204" pitchFamily="34" charset="0"/>
              </a:endParaRPr>
            </a:p>
          </p:txBody>
        </p:sp>
      </p:grpSp>
    </p:spTree>
    <p:extLst>
      <p:ext uri="{BB962C8B-B14F-4D97-AF65-F5344CB8AC3E}">
        <p14:creationId xmlns:p14="http://schemas.microsoft.com/office/powerpoint/2010/main" val="18225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214" y="218941"/>
            <a:ext cx="11578107" cy="1323439"/>
          </a:xfrm>
          <a:prstGeom prst="rect">
            <a:avLst/>
          </a:prstGeom>
          <a:noFill/>
        </p:spPr>
        <p:txBody>
          <a:bodyPr wrap="square" rtlCol="0">
            <a:spAutoFit/>
          </a:bodyPr>
          <a:lstStyle/>
          <a:p>
            <a:pPr algn="just"/>
            <a:r>
              <a:rPr lang="en-US" sz="2000" dirty="0" err="1"/>
              <a:t>Düşük</a:t>
            </a:r>
            <a:r>
              <a:rPr lang="en-US" sz="2000" dirty="0"/>
              <a:t> </a:t>
            </a:r>
            <a:r>
              <a:rPr lang="en-US" sz="2000" dirty="0" err="1"/>
              <a:t>güçlü</a:t>
            </a:r>
            <a:r>
              <a:rPr lang="en-US" sz="2000" dirty="0"/>
              <a:t> </a:t>
            </a:r>
            <a:r>
              <a:rPr lang="en-US" sz="2000" dirty="0" err="1"/>
              <a:t>diyotlar</a:t>
            </a:r>
            <a:r>
              <a:rPr lang="en-US" sz="2000" dirty="0"/>
              <a:t> cam, </a:t>
            </a:r>
            <a:r>
              <a:rPr lang="en-US" sz="2000" dirty="0" err="1"/>
              <a:t>plastik</a:t>
            </a:r>
            <a:r>
              <a:rPr lang="en-US" sz="2000" dirty="0"/>
              <a:t> </a:t>
            </a:r>
            <a:r>
              <a:rPr lang="en-US" sz="2000" dirty="0" err="1"/>
              <a:t>gibi</a:t>
            </a:r>
            <a:r>
              <a:rPr lang="en-US" sz="2000" dirty="0"/>
              <a:t> </a:t>
            </a:r>
            <a:r>
              <a:rPr lang="en-US" sz="2000" dirty="0" err="1"/>
              <a:t>kılıflara</a:t>
            </a:r>
            <a:r>
              <a:rPr lang="en-US" sz="2000" dirty="0"/>
              <a:t> </a:t>
            </a:r>
            <a:r>
              <a:rPr lang="en-US" sz="2000" dirty="0" err="1"/>
              <a:t>sahip</a:t>
            </a:r>
            <a:r>
              <a:rPr lang="en-US" sz="2000" dirty="0"/>
              <a:t> </a:t>
            </a:r>
            <a:r>
              <a:rPr lang="en-US" sz="2000" dirty="0" err="1"/>
              <a:t>olup</a:t>
            </a:r>
            <a:r>
              <a:rPr lang="en-US" sz="2000" dirty="0"/>
              <a:t> </a:t>
            </a:r>
            <a:r>
              <a:rPr lang="en-US" sz="2000" dirty="0" err="1"/>
              <a:t>yüksek</a:t>
            </a:r>
            <a:r>
              <a:rPr lang="en-US" sz="2000" dirty="0"/>
              <a:t> </a:t>
            </a:r>
            <a:r>
              <a:rPr lang="en-US" sz="2000" dirty="0" err="1"/>
              <a:t>güçlü</a:t>
            </a:r>
            <a:r>
              <a:rPr lang="en-US" sz="2000" dirty="0"/>
              <a:t> </a:t>
            </a:r>
            <a:r>
              <a:rPr lang="en-US" sz="2000" dirty="0" err="1"/>
              <a:t>olanları</a:t>
            </a:r>
            <a:r>
              <a:rPr lang="en-US" sz="2000" dirty="0"/>
              <a:t> </a:t>
            </a:r>
            <a:r>
              <a:rPr lang="en-US" sz="2000" dirty="0" err="1"/>
              <a:t>ısıya</a:t>
            </a:r>
            <a:r>
              <a:rPr lang="en-US" sz="2000" dirty="0"/>
              <a:t> </a:t>
            </a:r>
            <a:r>
              <a:rPr lang="en-US" sz="2000" dirty="0" err="1"/>
              <a:t>dayanıklılığı</a:t>
            </a:r>
            <a:r>
              <a:rPr lang="en-US" sz="2000" dirty="0"/>
              <a:t> </a:t>
            </a:r>
            <a:r>
              <a:rPr lang="en-US" sz="2000" dirty="0" err="1"/>
              <a:t>sağlamak</a:t>
            </a:r>
            <a:r>
              <a:rPr lang="en-US" sz="2000" dirty="0"/>
              <a:t> </a:t>
            </a:r>
            <a:r>
              <a:rPr lang="en-US" sz="2000" dirty="0" err="1"/>
              <a:t>için</a:t>
            </a:r>
            <a:r>
              <a:rPr lang="en-US" sz="2000" dirty="0"/>
              <a:t> metal </a:t>
            </a:r>
            <a:r>
              <a:rPr lang="en-US" sz="2000" dirty="0" err="1"/>
              <a:t>yada</a:t>
            </a:r>
            <a:r>
              <a:rPr lang="en-US" sz="2000" dirty="0"/>
              <a:t> </a:t>
            </a:r>
            <a:r>
              <a:rPr lang="en-US" sz="2000" dirty="0" err="1"/>
              <a:t>seramik</a:t>
            </a:r>
            <a:r>
              <a:rPr lang="en-US" sz="2000" dirty="0"/>
              <a:t> </a:t>
            </a:r>
            <a:r>
              <a:rPr lang="en-US" sz="2000" dirty="0" err="1"/>
              <a:t>kılıflar</a:t>
            </a:r>
            <a:r>
              <a:rPr lang="en-US" sz="2000" dirty="0"/>
              <a:t> </a:t>
            </a:r>
            <a:r>
              <a:rPr lang="en-US" sz="2000" dirty="0" err="1"/>
              <a:t>içindedir</a:t>
            </a:r>
            <a:r>
              <a:rPr lang="en-US" sz="2000" dirty="0"/>
              <a:t>. </a:t>
            </a:r>
            <a:r>
              <a:rPr lang="en-US" sz="2000" dirty="0" err="1"/>
              <a:t>Diyotların</a:t>
            </a:r>
            <a:r>
              <a:rPr lang="en-US" sz="2000" dirty="0"/>
              <a:t> </a:t>
            </a:r>
            <a:r>
              <a:rPr lang="en-US" sz="2000" dirty="0" err="1"/>
              <a:t>fiziksel</a:t>
            </a:r>
            <a:r>
              <a:rPr lang="en-US" sz="2000" dirty="0"/>
              <a:t> </a:t>
            </a:r>
            <a:r>
              <a:rPr lang="en-US" sz="2000" dirty="0" err="1"/>
              <a:t>kılıfları</a:t>
            </a:r>
            <a:r>
              <a:rPr lang="en-US" sz="2000" dirty="0"/>
              <a:t> </a:t>
            </a:r>
            <a:r>
              <a:rPr lang="en-US" sz="2000" dirty="0" err="1"/>
              <a:t>silindirik</a:t>
            </a:r>
            <a:r>
              <a:rPr lang="en-US" sz="2000" dirty="0"/>
              <a:t>, </a:t>
            </a:r>
            <a:r>
              <a:rPr lang="en-US" sz="2000" dirty="0" err="1"/>
              <a:t>dikdörtgen</a:t>
            </a:r>
            <a:r>
              <a:rPr lang="en-US" sz="2000" dirty="0"/>
              <a:t> </a:t>
            </a:r>
            <a:r>
              <a:rPr lang="en-US" sz="2000" dirty="0" err="1"/>
              <a:t>yada</a:t>
            </a:r>
            <a:r>
              <a:rPr lang="en-US" sz="2000" dirty="0"/>
              <a:t> </a:t>
            </a:r>
            <a:r>
              <a:rPr lang="en-US" sz="2000" dirty="0" err="1"/>
              <a:t>şaseye</a:t>
            </a:r>
            <a:r>
              <a:rPr lang="en-US" sz="2000" dirty="0"/>
              <a:t> </a:t>
            </a:r>
            <a:r>
              <a:rPr lang="en-US" sz="2000" dirty="0" err="1"/>
              <a:t>vidalanır</a:t>
            </a:r>
            <a:r>
              <a:rPr lang="en-US" sz="2000" dirty="0"/>
              <a:t> </a:t>
            </a:r>
            <a:r>
              <a:rPr lang="en-US" sz="2000" dirty="0" err="1"/>
              <a:t>türde</a:t>
            </a:r>
            <a:r>
              <a:rPr lang="en-US" sz="2000" dirty="0"/>
              <a:t> </a:t>
            </a:r>
            <a:r>
              <a:rPr lang="en-US" sz="2000" dirty="0" err="1"/>
              <a:t>olabilir</a:t>
            </a:r>
            <a:r>
              <a:rPr lang="en-US" sz="2000" dirty="0"/>
              <a:t>. </a:t>
            </a:r>
            <a:r>
              <a:rPr lang="en-US" sz="2000" dirty="0" err="1"/>
              <a:t>Bütün</a:t>
            </a:r>
            <a:r>
              <a:rPr lang="en-US" sz="2000" dirty="0"/>
              <a:t> </a:t>
            </a:r>
            <a:r>
              <a:rPr lang="en-US" sz="2000" dirty="0" err="1"/>
              <a:t>diyotlarda</a:t>
            </a:r>
            <a:r>
              <a:rPr lang="en-US" sz="2000" dirty="0"/>
              <a:t> </a:t>
            </a:r>
            <a:r>
              <a:rPr lang="en-US" sz="2000" dirty="0" err="1"/>
              <a:t>dış</a:t>
            </a:r>
            <a:r>
              <a:rPr lang="en-US" sz="2000" dirty="0"/>
              <a:t> </a:t>
            </a:r>
            <a:r>
              <a:rPr lang="en-US" sz="2000" dirty="0" err="1"/>
              <a:t>kılıfı</a:t>
            </a:r>
            <a:r>
              <a:rPr lang="en-US" sz="2000" dirty="0"/>
              <a:t> </a:t>
            </a:r>
            <a:r>
              <a:rPr lang="en-US" sz="2000" dirty="0" err="1"/>
              <a:t>üzerinde</a:t>
            </a:r>
            <a:r>
              <a:rPr lang="en-US" sz="2000" dirty="0"/>
              <a:t> </a:t>
            </a:r>
            <a:r>
              <a:rPr lang="en-US" sz="2000" dirty="0" err="1"/>
              <a:t>katot</a:t>
            </a:r>
            <a:r>
              <a:rPr lang="en-US" sz="2000" dirty="0"/>
              <a:t> </a:t>
            </a:r>
            <a:r>
              <a:rPr lang="en-US" sz="2000" dirty="0" err="1"/>
              <a:t>ucunu</a:t>
            </a:r>
            <a:r>
              <a:rPr lang="en-US" sz="2000" dirty="0"/>
              <a:t> </a:t>
            </a:r>
            <a:r>
              <a:rPr lang="en-US" sz="2000" dirty="0" err="1"/>
              <a:t>gösteren</a:t>
            </a:r>
            <a:r>
              <a:rPr lang="en-US" sz="2000" dirty="0"/>
              <a:t> </a:t>
            </a:r>
            <a:r>
              <a:rPr lang="en-US" sz="2000" dirty="0" err="1"/>
              <a:t>bir</a:t>
            </a:r>
            <a:r>
              <a:rPr lang="en-US" sz="2000" dirty="0"/>
              <a:t> </a:t>
            </a:r>
            <a:r>
              <a:rPr lang="en-US" sz="2000" dirty="0" err="1"/>
              <a:t>işaret</a:t>
            </a:r>
            <a:r>
              <a:rPr lang="en-US" sz="2000" dirty="0"/>
              <a:t> </a:t>
            </a:r>
            <a:r>
              <a:rPr lang="en-US" sz="2000" dirty="0" err="1"/>
              <a:t>vardır</a:t>
            </a:r>
            <a:r>
              <a:rPr lang="en-US" sz="2000" dirty="0"/>
              <a:t>. </a:t>
            </a:r>
            <a:r>
              <a:rPr lang="en-US" sz="2000" dirty="0" err="1"/>
              <a:t>Küçük</a:t>
            </a:r>
            <a:r>
              <a:rPr lang="en-US" sz="2000" dirty="0"/>
              <a:t> </a:t>
            </a:r>
            <a:r>
              <a:rPr lang="en-US" sz="2000" dirty="0" err="1"/>
              <a:t>diyotlarda</a:t>
            </a:r>
            <a:r>
              <a:rPr lang="en-US" sz="2000" dirty="0"/>
              <a:t> </a:t>
            </a:r>
            <a:r>
              <a:rPr lang="en-US" sz="2000" dirty="0" err="1"/>
              <a:t>katot</a:t>
            </a:r>
            <a:r>
              <a:rPr lang="en-US" sz="2000" dirty="0"/>
              <a:t> </a:t>
            </a:r>
            <a:r>
              <a:rPr lang="en-US" sz="2000" dirty="0" err="1"/>
              <a:t>ucuna</a:t>
            </a:r>
            <a:r>
              <a:rPr lang="en-US" sz="2000" dirty="0"/>
              <a:t> </a:t>
            </a:r>
            <a:r>
              <a:rPr lang="en-US" sz="2000" dirty="0" err="1"/>
              <a:t>yakın</a:t>
            </a:r>
            <a:r>
              <a:rPr lang="en-US" sz="2000" dirty="0"/>
              <a:t> </a:t>
            </a:r>
            <a:r>
              <a:rPr lang="en-US" sz="2000" dirty="0" err="1"/>
              <a:t>bir</a:t>
            </a:r>
            <a:r>
              <a:rPr lang="en-US" sz="2000" dirty="0"/>
              <a:t> </a:t>
            </a:r>
            <a:r>
              <a:rPr lang="en-US" sz="2000" dirty="0" err="1"/>
              <a:t>bant</a:t>
            </a:r>
            <a:r>
              <a:rPr lang="en-US" sz="2000" dirty="0"/>
              <a:t> </a:t>
            </a:r>
            <a:r>
              <a:rPr lang="en-US" sz="2000" dirty="0" err="1"/>
              <a:t>bulunur</a:t>
            </a:r>
            <a:r>
              <a:rPr lang="en-US" sz="2000" dirty="0"/>
              <a:t>. </a:t>
            </a:r>
            <a:r>
              <a:rPr lang="en-US" sz="2000" dirty="0" err="1"/>
              <a:t>Yüksek</a:t>
            </a:r>
            <a:r>
              <a:rPr lang="en-US" sz="2000" dirty="0"/>
              <a:t> </a:t>
            </a:r>
            <a:r>
              <a:rPr lang="en-US" sz="2000" dirty="0" err="1"/>
              <a:t>güçlü</a:t>
            </a:r>
            <a:r>
              <a:rPr lang="en-US" sz="2000" dirty="0"/>
              <a:t> metal </a:t>
            </a:r>
            <a:r>
              <a:rPr lang="en-US" sz="2000" dirty="0" err="1"/>
              <a:t>kılıflı</a:t>
            </a:r>
            <a:r>
              <a:rPr lang="en-US" sz="2000" dirty="0"/>
              <a:t> </a:t>
            </a:r>
            <a:r>
              <a:rPr lang="en-US" sz="2000" dirty="0" err="1"/>
              <a:t>diyotların</a:t>
            </a:r>
            <a:r>
              <a:rPr lang="en-US" sz="2000" dirty="0"/>
              <a:t> metal </a:t>
            </a:r>
            <a:r>
              <a:rPr lang="en-US" sz="2000" dirty="0" err="1"/>
              <a:t>kılıfları</a:t>
            </a:r>
            <a:r>
              <a:rPr lang="en-US" sz="2000" dirty="0"/>
              <a:t> </a:t>
            </a:r>
            <a:r>
              <a:rPr lang="en-US" sz="2000" dirty="0" err="1"/>
              <a:t>katot</a:t>
            </a:r>
            <a:r>
              <a:rPr lang="en-US" sz="2000" dirty="0"/>
              <a:t> </a:t>
            </a:r>
            <a:r>
              <a:rPr lang="en-US" sz="2000" dirty="0" err="1"/>
              <a:t>olup</a:t>
            </a:r>
            <a:r>
              <a:rPr lang="en-US" sz="2000" dirty="0"/>
              <a:t> </a:t>
            </a:r>
            <a:r>
              <a:rPr lang="en-US" sz="2000" dirty="0" err="1"/>
              <a:t>diğer</a:t>
            </a:r>
            <a:r>
              <a:rPr lang="en-US" sz="2000" dirty="0"/>
              <a:t> </a:t>
            </a:r>
            <a:r>
              <a:rPr lang="en-US" sz="2000" dirty="0" err="1"/>
              <a:t>ucu</a:t>
            </a:r>
            <a:r>
              <a:rPr lang="en-US" sz="2000" dirty="0"/>
              <a:t> </a:t>
            </a:r>
            <a:r>
              <a:rPr lang="en-US" sz="2000" dirty="0" err="1"/>
              <a:t>anot</a:t>
            </a:r>
            <a:r>
              <a:rPr lang="en-US" sz="2000" dirty="0"/>
              <a:t> </a:t>
            </a:r>
            <a:r>
              <a:rPr lang="en-US" sz="2000" dirty="0" err="1"/>
              <a:t>dur</a:t>
            </a:r>
            <a:r>
              <a:rPr lang="en-US" sz="2000" dirty="0"/>
              <a:t>.</a:t>
            </a:r>
            <a:endParaRPr lang="tr-TR" sz="2000" dirty="0"/>
          </a:p>
        </p:txBody>
      </p:sp>
      <p:grpSp>
        <p:nvGrpSpPr>
          <p:cNvPr id="3" name="Group 2"/>
          <p:cNvGrpSpPr>
            <a:grpSpLocks/>
          </p:cNvGrpSpPr>
          <p:nvPr/>
        </p:nvGrpSpPr>
        <p:grpSpPr bwMode="auto">
          <a:xfrm>
            <a:off x="2331076" y="1857553"/>
            <a:ext cx="6828956" cy="3847787"/>
            <a:chOff x="1341" y="9904"/>
            <a:chExt cx="8820" cy="5472"/>
          </a:xfrm>
        </p:grpSpPr>
        <p:grpSp>
          <p:nvGrpSpPr>
            <p:cNvPr id="4" name="Group 3"/>
            <p:cNvGrpSpPr>
              <a:grpSpLocks/>
            </p:cNvGrpSpPr>
            <p:nvPr/>
          </p:nvGrpSpPr>
          <p:grpSpPr bwMode="auto">
            <a:xfrm>
              <a:off x="1341" y="9904"/>
              <a:ext cx="8784" cy="5472"/>
              <a:chOff x="1872" y="5760"/>
              <a:chExt cx="8784" cy="5472"/>
            </a:xfrm>
          </p:grpSpPr>
          <p:sp>
            <p:nvSpPr>
              <p:cNvPr id="5" name="Line 4"/>
              <p:cNvSpPr>
                <a:spLocks noChangeShapeType="1"/>
              </p:cNvSpPr>
              <p:nvPr/>
            </p:nvSpPr>
            <p:spPr bwMode="auto">
              <a:xfrm>
                <a:off x="3168" y="8640"/>
                <a:ext cx="6048"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Line 5"/>
              <p:cNvSpPr>
                <a:spLocks noChangeShapeType="1"/>
              </p:cNvSpPr>
              <p:nvPr/>
            </p:nvSpPr>
            <p:spPr bwMode="auto">
              <a:xfrm flipV="1">
                <a:off x="6192" y="5904"/>
                <a:ext cx="0" cy="532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Line 6"/>
              <p:cNvSpPr>
                <a:spLocks noChangeShapeType="1"/>
              </p:cNvSpPr>
              <p:nvPr/>
            </p:nvSpPr>
            <p:spPr bwMode="auto">
              <a:xfrm flipH="1">
                <a:off x="4752" y="8640"/>
                <a:ext cx="144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Freeform 7"/>
              <p:cNvSpPr>
                <a:spLocks/>
              </p:cNvSpPr>
              <p:nvPr/>
            </p:nvSpPr>
            <p:spPr bwMode="auto">
              <a:xfrm>
                <a:off x="4320" y="8640"/>
                <a:ext cx="432" cy="288"/>
              </a:xfrm>
              <a:custGeom>
                <a:avLst/>
                <a:gdLst>
                  <a:gd name="T0" fmla="*/ 432 w 432"/>
                  <a:gd name="T1" fmla="*/ 0 h 288"/>
                  <a:gd name="T2" fmla="*/ 144 w 432"/>
                  <a:gd name="T3" fmla="*/ 144 h 288"/>
                  <a:gd name="T4" fmla="*/ 0 w 432"/>
                  <a:gd name="T5" fmla="*/ 288 h 288"/>
                </a:gdLst>
                <a:ahLst/>
                <a:cxnLst>
                  <a:cxn ang="0">
                    <a:pos x="T0" y="T1"/>
                  </a:cxn>
                  <a:cxn ang="0">
                    <a:pos x="T2" y="T3"/>
                  </a:cxn>
                  <a:cxn ang="0">
                    <a:pos x="T4" y="T5"/>
                  </a:cxn>
                </a:cxnLst>
                <a:rect l="0" t="0" r="r" b="b"/>
                <a:pathLst>
                  <a:path w="432" h="288">
                    <a:moveTo>
                      <a:pt x="432" y="0"/>
                    </a:moveTo>
                    <a:cubicBezTo>
                      <a:pt x="324" y="48"/>
                      <a:pt x="216" y="96"/>
                      <a:pt x="144" y="144"/>
                    </a:cubicBezTo>
                    <a:cubicBezTo>
                      <a:pt x="72" y="192"/>
                      <a:pt x="24" y="264"/>
                      <a:pt x="0" y="288"/>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Line 8"/>
              <p:cNvSpPr>
                <a:spLocks noChangeShapeType="1"/>
              </p:cNvSpPr>
              <p:nvPr/>
            </p:nvSpPr>
            <p:spPr bwMode="auto">
              <a:xfrm>
                <a:off x="4320" y="8928"/>
                <a:ext cx="0" cy="187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Line 9"/>
              <p:cNvSpPr>
                <a:spLocks noChangeShapeType="1"/>
              </p:cNvSpPr>
              <p:nvPr/>
            </p:nvSpPr>
            <p:spPr bwMode="auto">
              <a:xfrm>
                <a:off x="4320" y="8640"/>
                <a:ext cx="0" cy="288"/>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Line 10"/>
              <p:cNvSpPr>
                <a:spLocks noChangeShapeType="1"/>
              </p:cNvSpPr>
              <p:nvPr/>
            </p:nvSpPr>
            <p:spPr bwMode="auto">
              <a:xfrm>
                <a:off x="7632" y="8064"/>
                <a:ext cx="0" cy="576"/>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Freeform 11"/>
              <p:cNvSpPr>
                <a:spLocks/>
              </p:cNvSpPr>
              <p:nvPr/>
            </p:nvSpPr>
            <p:spPr bwMode="auto">
              <a:xfrm>
                <a:off x="6192" y="6336"/>
                <a:ext cx="1872" cy="2352"/>
              </a:xfrm>
              <a:custGeom>
                <a:avLst/>
                <a:gdLst>
                  <a:gd name="T0" fmla="*/ 0 w 1872"/>
                  <a:gd name="T1" fmla="*/ 2304 h 2352"/>
                  <a:gd name="T2" fmla="*/ 1008 w 1872"/>
                  <a:gd name="T3" fmla="*/ 2304 h 2352"/>
                  <a:gd name="T4" fmla="*/ 1296 w 1872"/>
                  <a:gd name="T5" fmla="*/ 2016 h 2352"/>
                  <a:gd name="T6" fmla="*/ 1440 w 1872"/>
                  <a:gd name="T7" fmla="*/ 1728 h 2352"/>
                  <a:gd name="T8" fmla="*/ 1872 w 1872"/>
                  <a:gd name="T9" fmla="*/ 0 h 2352"/>
                </a:gdLst>
                <a:ahLst/>
                <a:cxnLst>
                  <a:cxn ang="0">
                    <a:pos x="T0" y="T1"/>
                  </a:cxn>
                  <a:cxn ang="0">
                    <a:pos x="T2" y="T3"/>
                  </a:cxn>
                  <a:cxn ang="0">
                    <a:pos x="T4" y="T5"/>
                  </a:cxn>
                  <a:cxn ang="0">
                    <a:pos x="T6" y="T7"/>
                  </a:cxn>
                  <a:cxn ang="0">
                    <a:pos x="T8" y="T9"/>
                  </a:cxn>
                </a:cxnLst>
                <a:rect l="0" t="0" r="r" b="b"/>
                <a:pathLst>
                  <a:path w="1872" h="2352">
                    <a:moveTo>
                      <a:pt x="0" y="2304"/>
                    </a:moveTo>
                    <a:cubicBezTo>
                      <a:pt x="396" y="2328"/>
                      <a:pt x="792" y="2352"/>
                      <a:pt x="1008" y="2304"/>
                    </a:cubicBezTo>
                    <a:cubicBezTo>
                      <a:pt x="1224" y="2256"/>
                      <a:pt x="1224" y="2112"/>
                      <a:pt x="1296" y="2016"/>
                    </a:cubicBezTo>
                    <a:cubicBezTo>
                      <a:pt x="1368" y="1920"/>
                      <a:pt x="1344" y="2064"/>
                      <a:pt x="1440" y="1728"/>
                    </a:cubicBezTo>
                    <a:cubicBezTo>
                      <a:pt x="1536" y="1392"/>
                      <a:pt x="1704" y="696"/>
                      <a:pt x="1872" y="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Text Box 12"/>
              <p:cNvSpPr txBox="1">
                <a:spLocks noChangeArrowheads="1"/>
              </p:cNvSpPr>
              <p:nvPr/>
            </p:nvSpPr>
            <p:spPr bwMode="auto">
              <a:xfrm>
                <a:off x="9360" y="8352"/>
                <a:ext cx="72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tr-TR" altLang="tr-TR" sz="1200" b="1" i="0" u="none" strike="noStrike" cap="none" normalizeH="0" baseline="0" smtClean="0">
                    <a:ln>
                      <a:noFill/>
                    </a:ln>
                    <a:solidFill>
                      <a:schemeClr val="tx1"/>
                    </a:solidFill>
                    <a:effectLst/>
                    <a:latin typeface="Arial" panose="020B0604020202020204" pitchFamily="34" charset="0"/>
                  </a:rPr>
                  <a:t>V</a:t>
                </a:r>
                <a:r>
                  <a:rPr kumimoji="0" lang="tr-TR" altLang="tr-TR" sz="1200" b="1" i="0" u="none" strike="noStrike" cap="none" normalizeH="0" baseline="-25000" smtClean="0">
                    <a:ln>
                      <a:noFill/>
                    </a:ln>
                    <a:solidFill>
                      <a:schemeClr val="tx1"/>
                    </a:solidFill>
                    <a:effectLst/>
                    <a:latin typeface="Arial" panose="020B0604020202020204" pitchFamily="34" charset="0"/>
                  </a:rPr>
                  <a:t>D</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4" name="Text Box 13"/>
              <p:cNvSpPr txBox="1">
                <a:spLocks noChangeArrowheads="1"/>
              </p:cNvSpPr>
              <p:nvPr/>
            </p:nvSpPr>
            <p:spPr bwMode="auto">
              <a:xfrm>
                <a:off x="6480" y="5760"/>
                <a:ext cx="72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tr-TR" altLang="tr-TR" sz="1200" b="1" i="0" u="none" strike="noStrike" cap="none" normalizeH="0" baseline="0" smtClean="0">
                    <a:ln>
                      <a:noFill/>
                    </a:ln>
                    <a:solidFill>
                      <a:schemeClr val="tx1"/>
                    </a:solidFill>
                    <a:effectLst/>
                    <a:latin typeface="Arial" panose="020B0604020202020204" pitchFamily="34" charset="0"/>
                  </a:rPr>
                  <a:t>I</a:t>
                </a:r>
                <a:r>
                  <a:rPr kumimoji="0" lang="tr-TR" altLang="tr-TR" sz="1200" b="1" i="0" u="none" strike="noStrike" cap="none" normalizeH="0" baseline="-25000" smtClean="0">
                    <a:ln>
                      <a:noFill/>
                    </a:ln>
                    <a:solidFill>
                      <a:schemeClr val="tx1"/>
                    </a:solidFill>
                    <a:effectLst/>
                    <a:latin typeface="Arial" panose="020B0604020202020204" pitchFamily="34" charset="0"/>
                  </a:rPr>
                  <a:t>D</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5" name="Text Box 14"/>
              <p:cNvSpPr txBox="1">
                <a:spLocks noChangeArrowheads="1"/>
              </p:cNvSpPr>
              <p:nvPr/>
            </p:nvSpPr>
            <p:spPr bwMode="auto">
              <a:xfrm>
                <a:off x="7056" y="8784"/>
                <a:ext cx="144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tr-TR" altLang="tr-TR" sz="1100" b="1" i="0" u="none" strike="noStrike" cap="none" normalizeH="0" baseline="0" smtClean="0">
                    <a:ln>
                      <a:noFill/>
                    </a:ln>
                    <a:solidFill>
                      <a:schemeClr val="tx1"/>
                    </a:solidFill>
                    <a:effectLst/>
                    <a:latin typeface="Arial" panose="020B0604020202020204" pitchFamily="34" charset="0"/>
                  </a:rPr>
                  <a:t>0.7 V (Si)</a:t>
                </a:r>
              </a:p>
              <a:p>
                <a:pPr marL="0" marR="0" lvl="0" indent="0" algn="l" defTabSz="914400" rtl="0" eaLnBrk="0" fontAlgn="base" latinLnBrk="0" hangingPunct="0">
                  <a:lnSpc>
                    <a:spcPct val="100000"/>
                  </a:lnSpc>
                  <a:spcBef>
                    <a:spcPct val="0"/>
                  </a:spcBef>
                  <a:spcAft>
                    <a:spcPts val="800"/>
                  </a:spcAft>
                  <a:buClrTx/>
                  <a:buSzTx/>
                  <a:buFontTx/>
                  <a:buNone/>
                  <a:tabLst/>
                </a:pPr>
                <a:r>
                  <a:rPr kumimoji="0" lang="tr-TR" altLang="tr-TR" sz="1100" b="1" i="0" u="none" strike="noStrike" cap="none" normalizeH="0" baseline="0" smtClean="0">
                    <a:ln>
                      <a:noFill/>
                    </a:ln>
                    <a:solidFill>
                      <a:schemeClr val="tx1"/>
                    </a:solidFill>
                    <a:effectLst/>
                    <a:latin typeface="Arial" panose="020B0604020202020204" pitchFamily="34" charset="0"/>
                  </a:rPr>
                  <a:t>0.3 V (Ge)</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6" name="Text Box 15"/>
              <p:cNvSpPr txBox="1">
                <a:spLocks noChangeArrowheads="1"/>
              </p:cNvSpPr>
              <p:nvPr/>
            </p:nvSpPr>
            <p:spPr bwMode="auto">
              <a:xfrm>
                <a:off x="3888" y="7920"/>
                <a:ext cx="72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tr-TR" altLang="tr-TR" sz="1100" b="1" i="0" u="none" strike="noStrike" cap="none" normalizeH="0" baseline="0" smtClean="0">
                    <a:ln>
                      <a:noFill/>
                    </a:ln>
                    <a:solidFill>
                      <a:schemeClr val="tx1"/>
                    </a:solidFill>
                    <a:effectLst/>
                    <a:latin typeface="Arial" panose="020B0604020202020204" pitchFamily="34" charset="0"/>
                  </a:rPr>
                  <a:t>V</a:t>
                </a:r>
                <a:r>
                  <a:rPr kumimoji="0" lang="tr-TR" altLang="tr-TR" sz="1100" b="1" i="0" u="none" strike="noStrike" cap="none" normalizeH="0" baseline="-25000" smtClean="0">
                    <a:ln>
                      <a:noFill/>
                    </a:ln>
                    <a:solidFill>
                      <a:schemeClr val="tx1"/>
                    </a:solidFill>
                    <a:effectLst/>
                    <a:latin typeface="Arial" panose="020B0604020202020204" pitchFamily="34" charset="0"/>
                  </a:rPr>
                  <a:t>BR</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7" name="Text Box 16"/>
              <p:cNvSpPr txBox="1">
                <a:spLocks noChangeArrowheads="1"/>
              </p:cNvSpPr>
              <p:nvPr/>
            </p:nvSpPr>
            <p:spPr bwMode="auto">
              <a:xfrm>
                <a:off x="1872" y="9504"/>
                <a:ext cx="2304"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tr-TR" altLang="tr-TR" sz="1100" b="0" i="0" u="none" strike="noStrike" cap="none" normalizeH="0" baseline="0" smtClean="0">
                    <a:ln>
                      <a:noFill/>
                    </a:ln>
                    <a:solidFill>
                      <a:schemeClr val="tx1"/>
                    </a:solidFill>
                    <a:effectLst/>
                    <a:latin typeface="Arial" panose="020B0604020202020204" pitchFamily="34" charset="0"/>
                  </a:rPr>
                  <a:t>Ters Polarma Bölgesi</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8" name="Text Box 17"/>
              <p:cNvSpPr txBox="1">
                <a:spLocks noChangeArrowheads="1"/>
              </p:cNvSpPr>
              <p:nvPr/>
            </p:nvSpPr>
            <p:spPr bwMode="auto">
              <a:xfrm>
                <a:off x="8208" y="7056"/>
                <a:ext cx="2448"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tr-TR" altLang="tr-TR" sz="1100" b="0" i="0" u="none" strike="noStrike" cap="none" normalizeH="0" baseline="0" smtClean="0">
                    <a:ln>
                      <a:noFill/>
                    </a:ln>
                    <a:solidFill>
                      <a:schemeClr val="tx1"/>
                    </a:solidFill>
                    <a:effectLst/>
                    <a:latin typeface="Arial" panose="020B0604020202020204" pitchFamily="34" charset="0"/>
                  </a:rPr>
                  <a:t>Doğru Polarma Bölgesi</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grpSp>
      </p:grpSp>
      <p:sp>
        <p:nvSpPr>
          <p:cNvPr id="19" name="TextBox 18"/>
          <p:cNvSpPr txBox="1"/>
          <p:nvPr/>
        </p:nvSpPr>
        <p:spPr>
          <a:xfrm>
            <a:off x="3334514" y="5808981"/>
            <a:ext cx="4985238" cy="646331"/>
          </a:xfrm>
          <a:prstGeom prst="rect">
            <a:avLst/>
          </a:prstGeom>
          <a:noFill/>
        </p:spPr>
        <p:txBody>
          <a:bodyPr wrap="square" rtlCol="0">
            <a:spAutoFit/>
          </a:bodyPr>
          <a:lstStyle/>
          <a:p>
            <a:r>
              <a:rPr lang="en-US" b="1" dirty="0" err="1"/>
              <a:t>Şekil</a:t>
            </a:r>
            <a:r>
              <a:rPr lang="en-US" b="1" dirty="0"/>
              <a:t> 1.22 </a:t>
            </a:r>
            <a:r>
              <a:rPr lang="en-US" dirty="0"/>
              <a:t> </a:t>
            </a:r>
            <a:r>
              <a:rPr lang="en-US" dirty="0" err="1"/>
              <a:t>Bir</a:t>
            </a:r>
            <a:r>
              <a:rPr lang="en-US" dirty="0"/>
              <a:t> </a:t>
            </a:r>
            <a:r>
              <a:rPr lang="en-US" dirty="0" err="1"/>
              <a:t>diyodun</a:t>
            </a:r>
            <a:r>
              <a:rPr lang="en-US" dirty="0"/>
              <a:t> (I –V) </a:t>
            </a:r>
            <a:r>
              <a:rPr lang="en-US" dirty="0" smtClean="0"/>
              <a:t> </a:t>
            </a:r>
            <a:r>
              <a:rPr lang="en-US" dirty="0" err="1"/>
              <a:t>karakteristiği</a:t>
            </a:r>
            <a:endParaRPr lang="tr-TR" dirty="0"/>
          </a:p>
          <a:p>
            <a:endParaRPr lang="tr-TR" dirty="0"/>
          </a:p>
        </p:txBody>
      </p:sp>
    </p:spTree>
    <p:extLst>
      <p:ext uri="{BB962C8B-B14F-4D97-AF65-F5344CB8AC3E}">
        <p14:creationId xmlns:p14="http://schemas.microsoft.com/office/powerpoint/2010/main" val="1386173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1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792" y="270456"/>
            <a:ext cx="11037194" cy="4093428"/>
          </a:xfrm>
          <a:prstGeom prst="rect">
            <a:avLst/>
          </a:prstGeom>
          <a:noFill/>
        </p:spPr>
        <p:txBody>
          <a:bodyPr wrap="square" rtlCol="0">
            <a:spAutoFit/>
          </a:bodyPr>
          <a:lstStyle/>
          <a:p>
            <a:pPr algn="just"/>
            <a:r>
              <a:rPr lang="en-US" sz="2000" dirty="0" err="1"/>
              <a:t>Bir</a:t>
            </a:r>
            <a:r>
              <a:rPr lang="en-US" sz="2000" dirty="0"/>
              <a:t> </a:t>
            </a:r>
            <a:r>
              <a:rPr lang="en-US" sz="2000" dirty="0" err="1"/>
              <a:t>diyot</a:t>
            </a:r>
            <a:r>
              <a:rPr lang="en-US" sz="2000" dirty="0"/>
              <a:t> </a:t>
            </a:r>
            <a:r>
              <a:rPr lang="en-US" sz="2000" dirty="0" err="1"/>
              <a:t>doğru</a:t>
            </a:r>
            <a:r>
              <a:rPr lang="en-US" sz="2000" dirty="0"/>
              <a:t> </a:t>
            </a:r>
            <a:r>
              <a:rPr lang="en-US" sz="2000" dirty="0" err="1"/>
              <a:t>ve</a:t>
            </a:r>
            <a:r>
              <a:rPr lang="en-US" sz="2000" dirty="0"/>
              <a:t> </a:t>
            </a:r>
            <a:r>
              <a:rPr lang="en-US" sz="2000" dirty="0" err="1"/>
              <a:t>ters</a:t>
            </a:r>
            <a:r>
              <a:rPr lang="en-US" sz="2000" dirty="0"/>
              <a:t> </a:t>
            </a:r>
            <a:r>
              <a:rPr lang="en-US" sz="2000" dirty="0" err="1"/>
              <a:t>polarlandığı</a:t>
            </a:r>
            <a:r>
              <a:rPr lang="en-US" sz="2000" dirty="0"/>
              <a:t>  </a:t>
            </a:r>
            <a:r>
              <a:rPr lang="en-US" sz="2000" dirty="0" err="1"/>
              <a:t>zaman</a:t>
            </a:r>
            <a:r>
              <a:rPr lang="en-US" sz="2000" dirty="0"/>
              <a:t> </a:t>
            </a:r>
            <a:r>
              <a:rPr lang="en-US" sz="2000" dirty="0" err="1"/>
              <a:t>elde</a:t>
            </a:r>
            <a:r>
              <a:rPr lang="en-US" sz="2000" dirty="0"/>
              <a:t> </a:t>
            </a:r>
            <a:r>
              <a:rPr lang="en-US" sz="2000" dirty="0" err="1"/>
              <a:t>edilen</a:t>
            </a:r>
            <a:r>
              <a:rPr lang="en-US" sz="2000" dirty="0"/>
              <a:t> (I –V) </a:t>
            </a:r>
            <a:r>
              <a:rPr lang="en-US" sz="2000" dirty="0" err="1"/>
              <a:t>karakteristiği</a:t>
            </a:r>
            <a:r>
              <a:rPr lang="en-US" sz="2000" dirty="0"/>
              <a:t> </a:t>
            </a:r>
            <a:r>
              <a:rPr lang="en-US" sz="2000" dirty="0" err="1"/>
              <a:t>Şekil</a:t>
            </a:r>
            <a:r>
              <a:rPr lang="en-US" sz="2000" dirty="0"/>
              <a:t> 1.22de </a:t>
            </a:r>
            <a:r>
              <a:rPr lang="en-US" sz="2000" dirty="0" err="1"/>
              <a:t>gösterilmiştir</a:t>
            </a:r>
            <a:r>
              <a:rPr lang="en-US" sz="2000" dirty="0"/>
              <a:t>. </a:t>
            </a:r>
            <a:r>
              <a:rPr lang="en-US" sz="2000" dirty="0" err="1"/>
              <a:t>Doğru</a:t>
            </a:r>
            <a:r>
              <a:rPr lang="en-US" sz="2000" dirty="0"/>
              <a:t> </a:t>
            </a:r>
            <a:r>
              <a:rPr lang="en-US" sz="2000" dirty="0" err="1"/>
              <a:t>polarma</a:t>
            </a:r>
            <a:r>
              <a:rPr lang="en-US" sz="2000" dirty="0"/>
              <a:t> </a:t>
            </a:r>
            <a:r>
              <a:rPr lang="en-US" sz="2000" dirty="0" err="1"/>
              <a:t>bölgesindeki</a:t>
            </a:r>
            <a:r>
              <a:rPr lang="en-US" sz="2000" dirty="0"/>
              <a:t> </a:t>
            </a:r>
            <a:r>
              <a:rPr lang="en-US" sz="2000" dirty="0" err="1"/>
              <a:t>eğriyi</a:t>
            </a:r>
            <a:r>
              <a:rPr lang="en-US" sz="2000" dirty="0"/>
              <a:t> </a:t>
            </a:r>
            <a:r>
              <a:rPr lang="en-US" sz="2000" dirty="0" err="1"/>
              <a:t>elde</a:t>
            </a:r>
            <a:r>
              <a:rPr lang="en-US" sz="2000" dirty="0"/>
              <a:t> </a:t>
            </a:r>
            <a:r>
              <a:rPr lang="en-US" sz="2000" dirty="0" err="1"/>
              <a:t>etmek</a:t>
            </a:r>
            <a:r>
              <a:rPr lang="en-US" sz="2000" dirty="0"/>
              <a:t> </a:t>
            </a:r>
            <a:r>
              <a:rPr lang="en-US" sz="2000" dirty="0" err="1"/>
              <a:t>için</a:t>
            </a:r>
            <a:r>
              <a:rPr lang="en-US" sz="2000" dirty="0"/>
              <a:t> </a:t>
            </a:r>
            <a:r>
              <a:rPr lang="en-US" sz="2000" dirty="0" err="1"/>
              <a:t>gerekli</a:t>
            </a:r>
            <a:r>
              <a:rPr lang="en-US" sz="2000" dirty="0"/>
              <a:t> </a:t>
            </a:r>
            <a:r>
              <a:rPr lang="en-US" sz="2000" dirty="0" err="1"/>
              <a:t>devre</a:t>
            </a:r>
            <a:r>
              <a:rPr lang="en-US" sz="2000" dirty="0"/>
              <a:t> </a:t>
            </a:r>
            <a:r>
              <a:rPr lang="en-US" sz="2000" dirty="0" err="1"/>
              <a:t>Şekil</a:t>
            </a:r>
            <a:r>
              <a:rPr lang="en-US" sz="2000" dirty="0"/>
              <a:t> 1.23 de </a:t>
            </a:r>
            <a:r>
              <a:rPr lang="en-US" sz="2000" dirty="0" err="1"/>
              <a:t>gösterilmektedir</a:t>
            </a:r>
            <a:r>
              <a:rPr lang="en-US" sz="2000" dirty="0"/>
              <a:t>. </a:t>
            </a:r>
            <a:endParaRPr lang="tr-TR" sz="2000" dirty="0" smtClean="0"/>
          </a:p>
          <a:p>
            <a:pPr algn="just"/>
            <a:endParaRPr lang="tr-TR" sz="2000" dirty="0"/>
          </a:p>
          <a:p>
            <a:pPr algn="just"/>
            <a:r>
              <a:rPr lang="en-US" sz="2000" dirty="0" err="1" smtClean="0"/>
              <a:t>Devrenin</a:t>
            </a:r>
            <a:r>
              <a:rPr lang="en-US" sz="2000" dirty="0" smtClean="0"/>
              <a:t> </a:t>
            </a:r>
            <a:r>
              <a:rPr lang="en-US" sz="2000" dirty="0"/>
              <a:t>E </a:t>
            </a:r>
            <a:r>
              <a:rPr lang="en-US" sz="2000" dirty="0" err="1"/>
              <a:t>gerilim</a:t>
            </a:r>
            <a:r>
              <a:rPr lang="en-US" sz="2000" dirty="0"/>
              <a:t> </a:t>
            </a:r>
            <a:r>
              <a:rPr lang="en-US" sz="2000" dirty="0" err="1"/>
              <a:t>kaynağının</a:t>
            </a:r>
            <a:r>
              <a:rPr lang="en-US" sz="2000" dirty="0"/>
              <a:t> </a:t>
            </a:r>
            <a:r>
              <a:rPr lang="en-US" sz="2000" dirty="0" err="1"/>
              <a:t>değerini</a:t>
            </a:r>
            <a:r>
              <a:rPr lang="en-US" sz="2000" dirty="0"/>
              <a:t> </a:t>
            </a:r>
            <a:r>
              <a:rPr lang="en-US" sz="2000" dirty="0" err="1"/>
              <a:t>yavaş</a:t>
            </a:r>
            <a:r>
              <a:rPr lang="en-US" sz="2000" dirty="0"/>
              <a:t> </a:t>
            </a:r>
            <a:r>
              <a:rPr lang="en-US" sz="2000" dirty="0" err="1"/>
              <a:t>yavaş</a:t>
            </a:r>
            <a:r>
              <a:rPr lang="en-US" sz="2000" dirty="0"/>
              <a:t> </a:t>
            </a:r>
            <a:r>
              <a:rPr lang="en-US" sz="2000" dirty="0" err="1"/>
              <a:t>arttırdığımızı</a:t>
            </a:r>
            <a:r>
              <a:rPr lang="en-US" sz="2000" dirty="0"/>
              <a:t> </a:t>
            </a:r>
            <a:r>
              <a:rPr lang="en-US" sz="2000" dirty="0" err="1"/>
              <a:t>kabul</a:t>
            </a:r>
            <a:r>
              <a:rPr lang="en-US" sz="2000" dirty="0"/>
              <a:t> </a:t>
            </a:r>
            <a:r>
              <a:rPr lang="en-US" sz="2000" dirty="0" err="1"/>
              <a:t>edelim</a:t>
            </a:r>
            <a:r>
              <a:rPr lang="en-US" sz="2000" dirty="0"/>
              <a:t>. E </a:t>
            </a:r>
            <a:r>
              <a:rPr lang="en-US" sz="2000" dirty="0" err="1"/>
              <a:t>geriliminin</a:t>
            </a:r>
            <a:r>
              <a:rPr lang="en-US" sz="2000" dirty="0"/>
              <a:t> 0V </a:t>
            </a:r>
            <a:r>
              <a:rPr lang="en-US" sz="2000" dirty="0" err="1"/>
              <a:t>olduğunda</a:t>
            </a:r>
            <a:r>
              <a:rPr lang="en-US" sz="2000" dirty="0"/>
              <a:t> </a:t>
            </a:r>
            <a:r>
              <a:rPr lang="en-US" sz="2000" b="1" dirty="0"/>
              <a:t>V</a:t>
            </a:r>
            <a:r>
              <a:rPr lang="en-US" sz="2000" b="1" baseline="-25000" dirty="0"/>
              <a:t>D</a:t>
            </a:r>
            <a:r>
              <a:rPr lang="en-US" sz="2000" dirty="0"/>
              <a:t> </a:t>
            </a:r>
            <a:r>
              <a:rPr lang="en-US" sz="2000" dirty="0" err="1"/>
              <a:t>gerilimi</a:t>
            </a:r>
            <a:r>
              <a:rPr lang="en-US" sz="2000" dirty="0"/>
              <a:t> </a:t>
            </a:r>
            <a:r>
              <a:rPr lang="en-US" sz="2000" dirty="0" err="1"/>
              <a:t>ve</a:t>
            </a:r>
            <a:r>
              <a:rPr lang="en-US" sz="2000" dirty="0"/>
              <a:t> </a:t>
            </a:r>
            <a:r>
              <a:rPr lang="en-US" sz="2000" b="1" dirty="0"/>
              <a:t>I</a:t>
            </a:r>
            <a:r>
              <a:rPr lang="en-US" sz="2000" b="1" baseline="-25000" dirty="0"/>
              <a:t>D</a:t>
            </a:r>
            <a:r>
              <a:rPr lang="en-US" sz="2000" dirty="0"/>
              <a:t> </a:t>
            </a:r>
            <a:r>
              <a:rPr lang="en-US" sz="2000" dirty="0" err="1"/>
              <a:t>akımı</a:t>
            </a:r>
            <a:r>
              <a:rPr lang="en-US" sz="2000" dirty="0"/>
              <a:t> </a:t>
            </a:r>
            <a:r>
              <a:rPr lang="en-US" sz="2000" dirty="0" err="1"/>
              <a:t>sıfır</a:t>
            </a:r>
            <a:r>
              <a:rPr lang="en-US" sz="2000" dirty="0"/>
              <a:t> </a:t>
            </a:r>
            <a:r>
              <a:rPr lang="en-US" sz="2000" dirty="0" err="1"/>
              <a:t>olacaktır</a:t>
            </a:r>
            <a:r>
              <a:rPr lang="en-US" sz="2000" dirty="0"/>
              <a:t>. </a:t>
            </a:r>
            <a:r>
              <a:rPr lang="en-US" sz="2000" dirty="0" err="1"/>
              <a:t>Gerilim</a:t>
            </a:r>
            <a:r>
              <a:rPr lang="en-US" sz="2000" dirty="0"/>
              <a:t> </a:t>
            </a:r>
            <a:r>
              <a:rPr lang="en-US" sz="2000" dirty="0" err="1"/>
              <a:t>kaynağını</a:t>
            </a:r>
            <a:r>
              <a:rPr lang="en-US" sz="2000" dirty="0"/>
              <a:t> </a:t>
            </a:r>
            <a:r>
              <a:rPr lang="en-US" sz="2000" dirty="0" err="1"/>
              <a:t>yavaşça</a:t>
            </a:r>
            <a:r>
              <a:rPr lang="en-US" sz="2000" dirty="0"/>
              <a:t> </a:t>
            </a:r>
            <a:r>
              <a:rPr lang="en-US" sz="2000" dirty="0" err="1"/>
              <a:t>artırdığımızda</a:t>
            </a:r>
            <a:r>
              <a:rPr lang="en-US" sz="2000" dirty="0"/>
              <a:t> </a:t>
            </a:r>
            <a:r>
              <a:rPr lang="en-US" sz="2000" dirty="0" err="1"/>
              <a:t>diyot</a:t>
            </a:r>
            <a:r>
              <a:rPr lang="en-US" sz="2000" dirty="0"/>
              <a:t> </a:t>
            </a:r>
            <a:r>
              <a:rPr lang="en-US" sz="2000" dirty="0" err="1"/>
              <a:t>akımı</a:t>
            </a:r>
            <a:r>
              <a:rPr lang="en-US" sz="2000" dirty="0"/>
              <a:t> </a:t>
            </a:r>
            <a:r>
              <a:rPr lang="en-US" sz="2000" b="1" dirty="0"/>
              <a:t>I</a:t>
            </a:r>
            <a:r>
              <a:rPr lang="en-US" sz="2000" b="1" baseline="-25000" dirty="0"/>
              <a:t>D</a:t>
            </a:r>
            <a:r>
              <a:rPr lang="en-US" sz="2000" dirty="0"/>
              <a:t> </a:t>
            </a:r>
            <a:r>
              <a:rPr lang="en-US" sz="2000" dirty="0" err="1"/>
              <a:t>çok</a:t>
            </a:r>
            <a:r>
              <a:rPr lang="en-US" sz="2000" dirty="0"/>
              <a:t> </a:t>
            </a:r>
            <a:r>
              <a:rPr lang="en-US" sz="2000" dirty="0" err="1"/>
              <a:t>az</a:t>
            </a:r>
            <a:r>
              <a:rPr lang="en-US" sz="2000" dirty="0"/>
              <a:t> </a:t>
            </a:r>
            <a:r>
              <a:rPr lang="en-US" sz="2000" dirty="0" err="1"/>
              <a:t>olarak</a:t>
            </a:r>
            <a:r>
              <a:rPr lang="en-US" sz="2000" dirty="0"/>
              <a:t> </a:t>
            </a:r>
            <a:r>
              <a:rPr lang="en-US" sz="2000" dirty="0" err="1"/>
              <a:t>artacaktır</a:t>
            </a:r>
            <a:r>
              <a:rPr lang="en-US" sz="2000" dirty="0"/>
              <a:t>. </a:t>
            </a:r>
            <a:r>
              <a:rPr lang="en-US" sz="2000" b="1" dirty="0"/>
              <a:t>V</a:t>
            </a:r>
            <a:r>
              <a:rPr lang="en-US" sz="2000" b="1" baseline="-25000" dirty="0"/>
              <a:t>D</a:t>
            </a:r>
            <a:r>
              <a:rPr lang="en-US" sz="2000" dirty="0"/>
              <a:t> </a:t>
            </a:r>
            <a:r>
              <a:rPr lang="en-US" sz="2000" dirty="0" err="1"/>
              <a:t>gerilimi</a:t>
            </a:r>
            <a:r>
              <a:rPr lang="en-US" sz="2000" dirty="0"/>
              <a:t>, </a:t>
            </a:r>
            <a:r>
              <a:rPr lang="en-US" sz="2000" b="1" dirty="0"/>
              <a:t>PN</a:t>
            </a:r>
            <a:r>
              <a:rPr lang="en-US" sz="2000" dirty="0"/>
              <a:t> </a:t>
            </a:r>
            <a:r>
              <a:rPr lang="en-US" sz="2000" dirty="0" err="1"/>
              <a:t>bağlantısının</a:t>
            </a:r>
            <a:r>
              <a:rPr lang="en-US" sz="2000" dirty="0"/>
              <a:t> </a:t>
            </a:r>
            <a:r>
              <a:rPr lang="en-US" sz="2000" dirty="0" err="1"/>
              <a:t>engel</a:t>
            </a:r>
            <a:r>
              <a:rPr lang="en-US" sz="2000" dirty="0"/>
              <a:t> </a:t>
            </a:r>
            <a:r>
              <a:rPr lang="en-US" sz="2000" dirty="0" err="1"/>
              <a:t>gerilimini</a:t>
            </a:r>
            <a:r>
              <a:rPr lang="en-US" sz="2000" dirty="0"/>
              <a:t> </a:t>
            </a:r>
            <a:r>
              <a:rPr lang="en-US" sz="2000" dirty="0" err="1"/>
              <a:t>aşacak</a:t>
            </a:r>
            <a:r>
              <a:rPr lang="en-US" sz="2000" dirty="0"/>
              <a:t> </a:t>
            </a:r>
            <a:r>
              <a:rPr lang="en-US" sz="2000" dirty="0" err="1"/>
              <a:t>büyüklükte</a:t>
            </a:r>
            <a:r>
              <a:rPr lang="en-US" sz="2000" dirty="0"/>
              <a:t> </a:t>
            </a:r>
            <a:r>
              <a:rPr lang="en-US" sz="2000" dirty="0" err="1"/>
              <a:t>olduğu</a:t>
            </a:r>
            <a:r>
              <a:rPr lang="en-US" sz="2000" dirty="0"/>
              <a:t> </a:t>
            </a:r>
            <a:r>
              <a:rPr lang="en-US" sz="2000" dirty="0" err="1"/>
              <a:t>zaman</a:t>
            </a:r>
            <a:r>
              <a:rPr lang="en-US" sz="2000" dirty="0"/>
              <a:t> </a:t>
            </a:r>
            <a:r>
              <a:rPr lang="en-US" sz="2000" dirty="0" err="1"/>
              <a:t>diyot</a:t>
            </a:r>
            <a:r>
              <a:rPr lang="en-US" sz="2000" dirty="0"/>
              <a:t> </a:t>
            </a:r>
            <a:r>
              <a:rPr lang="en-US" sz="2000" dirty="0" err="1"/>
              <a:t>akımı</a:t>
            </a:r>
            <a:r>
              <a:rPr lang="en-US" sz="2000" dirty="0"/>
              <a:t> </a:t>
            </a:r>
            <a:r>
              <a:rPr lang="en-US" sz="2000" b="1" dirty="0"/>
              <a:t>I</a:t>
            </a:r>
            <a:r>
              <a:rPr lang="en-US" sz="2000" b="1" baseline="-25000" dirty="0"/>
              <a:t>D </a:t>
            </a:r>
            <a:r>
              <a:rPr lang="en-US" sz="2000" dirty="0" err="1"/>
              <a:t>ani</a:t>
            </a:r>
            <a:r>
              <a:rPr lang="en-US" sz="2000" dirty="0"/>
              <a:t> </a:t>
            </a:r>
            <a:r>
              <a:rPr lang="en-US" sz="2000" dirty="0" err="1"/>
              <a:t>olarak</a:t>
            </a:r>
            <a:r>
              <a:rPr lang="en-US" sz="2000" dirty="0"/>
              <a:t> </a:t>
            </a:r>
            <a:r>
              <a:rPr lang="en-US" sz="2000" dirty="0" err="1"/>
              <a:t>yükselmeye</a:t>
            </a:r>
            <a:r>
              <a:rPr lang="en-US" sz="2000" dirty="0"/>
              <a:t> </a:t>
            </a:r>
            <a:r>
              <a:rPr lang="en-US" sz="2000" dirty="0" err="1"/>
              <a:t>başlar</a:t>
            </a:r>
            <a:r>
              <a:rPr lang="en-US" sz="2000" dirty="0"/>
              <a:t>. </a:t>
            </a:r>
            <a:r>
              <a:rPr lang="en-US" sz="2000" dirty="0" err="1"/>
              <a:t>Diyot</a:t>
            </a:r>
            <a:r>
              <a:rPr lang="en-US" sz="2000" dirty="0"/>
              <a:t> </a:t>
            </a:r>
            <a:r>
              <a:rPr lang="en-US" sz="2000" dirty="0" err="1"/>
              <a:t>akımının</a:t>
            </a:r>
            <a:r>
              <a:rPr lang="en-US" sz="2000" dirty="0"/>
              <a:t> </a:t>
            </a:r>
            <a:r>
              <a:rPr lang="en-US" sz="2000" dirty="0" err="1"/>
              <a:t>ani</a:t>
            </a:r>
            <a:r>
              <a:rPr lang="en-US" sz="2000" dirty="0"/>
              <a:t> </a:t>
            </a:r>
            <a:r>
              <a:rPr lang="en-US" sz="2000" dirty="0" err="1"/>
              <a:t>olarak</a:t>
            </a:r>
            <a:r>
              <a:rPr lang="en-US" sz="2000" dirty="0"/>
              <a:t> </a:t>
            </a:r>
            <a:r>
              <a:rPr lang="en-US" sz="2000" dirty="0" err="1"/>
              <a:t>yükselmeye</a:t>
            </a:r>
            <a:r>
              <a:rPr lang="en-US" sz="2000" dirty="0"/>
              <a:t> </a:t>
            </a:r>
            <a:r>
              <a:rPr lang="en-US" sz="2000" dirty="0" err="1"/>
              <a:t>başladığı</a:t>
            </a:r>
            <a:r>
              <a:rPr lang="en-US" sz="2000" dirty="0"/>
              <a:t> </a:t>
            </a:r>
            <a:r>
              <a:rPr lang="en-US" sz="2000" dirty="0" err="1"/>
              <a:t>gerilim</a:t>
            </a:r>
            <a:r>
              <a:rPr lang="en-US" sz="2000" dirty="0"/>
              <a:t> </a:t>
            </a:r>
            <a:r>
              <a:rPr lang="en-US" sz="2000" dirty="0" err="1"/>
              <a:t>değerine</a:t>
            </a:r>
            <a:r>
              <a:rPr lang="en-US" sz="2000" dirty="0"/>
              <a:t> </a:t>
            </a:r>
            <a:r>
              <a:rPr lang="en-US" sz="2000" b="1" dirty="0" err="1"/>
              <a:t>eşik</a:t>
            </a:r>
            <a:r>
              <a:rPr lang="en-US" sz="2000" b="1" dirty="0"/>
              <a:t> </a:t>
            </a:r>
            <a:r>
              <a:rPr lang="en-US" sz="2000" b="1" dirty="0" err="1"/>
              <a:t>gerilimi</a:t>
            </a:r>
            <a:r>
              <a:rPr lang="en-US" sz="2000" b="1" dirty="0"/>
              <a:t> </a:t>
            </a:r>
            <a:r>
              <a:rPr lang="en-US" sz="2000" dirty="0" err="1"/>
              <a:t>denir</a:t>
            </a:r>
            <a:r>
              <a:rPr lang="en-US" sz="2000" dirty="0"/>
              <a:t>. </a:t>
            </a:r>
            <a:endParaRPr lang="tr-TR" sz="2000" dirty="0" smtClean="0"/>
          </a:p>
          <a:p>
            <a:pPr algn="just"/>
            <a:endParaRPr lang="tr-TR" sz="2000" dirty="0"/>
          </a:p>
          <a:p>
            <a:pPr algn="just"/>
            <a:r>
              <a:rPr lang="en-US" sz="2000" dirty="0" smtClean="0"/>
              <a:t>Bu </a:t>
            </a:r>
            <a:r>
              <a:rPr lang="en-US" sz="2000" dirty="0" err="1"/>
              <a:t>gerilim</a:t>
            </a:r>
            <a:r>
              <a:rPr lang="en-US" sz="2000" dirty="0"/>
              <a:t> </a:t>
            </a:r>
            <a:r>
              <a:rPr lang="en-US" sz="2000" dirty="0" err="1"/>
              <a:t>değeri</a:t>
            </a:r>
            <a:r>
              <a:rPr lang="en-US" sz="2000" dirty="0"/>
              <a:t> </a:t>
            </a:r>
            <a:r>
              <a:rPr lang="en-US" sz="2000" dirty="0" err="1"/>
              <a:t>örnek</a:t>
            </a:r>
            <a:r>
              <a:rPr lang="en-US" sz="2000" dirty="0"/>
              <a:t> </a:t>
            </a:r>
            <a:r>
              <a:rPr lang="en-US" sz="2000" dirty="0" err="1"/>
              <a:t>olarak</a:t>
            </a:r>
            <a:r>
              <a:rPr lang="en-US" sz="2000" dirty="0"/>
              <a:t> </a:t>
            </a:r>
            <a:r>
              <a:rPr lang="en-US" sz="2000" dirty="0" err="1"/>
              <a:t>Germanyum</a:t>
            </a:r>
            <a:r>
              <a:rPr lang="en-US" sz="2000" dirty="0"/>
              <a:t> </a:t>
            </a:r>
            <a:r>
              <a:rPr lang="en-US" sz="2000" dirty="0" err="1"/>
              <a:t>diyotlar</a:t>
            </a:r>
            <a:r>
              <a:rPr lang="en-US" sz="2000" dirty="0"/>
              <a:t> </a:t>
            </a:r>
            <a:r>
              <a:rPr lang="en-US" sz="2000" dirty="0" err="1"/>
              <a:t>için</a:t>
            </a:r>
            <a:r>
              <a:rPr lang="en-US" sz="2000" dirty="0"/>
              <a:t> </a:t>
            </a:r>
            <a:r>
              <a:rPr lang="en-US" sz="2000" dirty="0" err="1"/>
              <a:t>yaklaşık</a:t>
            </a:r>
            <a:r>
              <a:rPr lang="en-US" sz="2000" dirty="0"/>
              <a:t> </a:t>
            </a:r>
            <a:r>
              <a:rPr lang="en-US" sz="2000" b="1" dirty="0"/>
              <a:t>V</a:t>
            </a:r>
            <a:r>
              <a:rPr lang="en-US" sz="2000" b="1" baseline="-25000" dirty="0"/>
              <a:t>D</a:t>
            </a:r>
            <a:r>
              <a:rPr lang="en-US" sz="2000" dirty="0"/>
              <a:t>=0,3V, </a:t>
            </a:r>
            <a:r>
              <a:rPr lang="en-US" sz="2000" dirty="0" err="1"/>
              <a:t>Silisyum</a:t>
            </a:r>
            <a:r>
              <a:rPr lang="en-US" sz="2000" dirty="0"/>
              <a:t> </a:t>
            </a:r>
            <a:r>
              <a:rPr lang="en-US" sz="2000" dirty="0" err="1"/>
              <a:t>diyotlar</a:t>
            </a:r>
            <a:r>
              <a:rPr lang="en-US" sz="2000" dirty="0"/>
              <a:t> </a:t>
            </a:r>
            <a:r>
              <a:rPr lang="en-US" sz="2000" dirty="0" err="1"/>
              <a:t>için</a:t>
            </a:r>
            <a:r>
              <a:rPr lang="en-US" sz="2000" dirty="0"/>
              <a:t> </a:t>
            </a:r>
            <a:r>
              <a:rPr lang="en-US" sz="2000" dirty="0" err="1"/>
              <a:t>yaklaşık</a:t>
            </a:r>
            <a:r>
              <a:rPr lang="en-US" sz="2000" dirty="0"/>
              <a:t> </a:t>
            </a:r>
            <a:r>
              <a:rPr lang="en-US" sz="2000" b="1" dirty="0"/>
              <a:t>V</a:t>
            </a:r>
            <a:r>
              <a:rPr lang="en-US" sz="2000" b="1" baseline="-25000" dirty="0"/>
              <a:t>D</a:t>
            </a:r>
            <a:r>
              <a:rPr lang="en-US" sz="2000" dirty="0"/>
              <a:t>=0,7V </a:t>
            </a:r>
            <a:r>
              <a:rPr lang="en-US" sz="2000" dirty="0" err="1"/>
              <a:t>kadardır</a:t>
            </a:r>
            <a:r>
              <a:rPr lang="en-US" sz="2000" dirty="0"/>
              <a:t>. E </a:t>
            </a:r>
            <a:r>
              <a:rPr lang="en-US" sz="2000" dirty="0" err="1"/>
              <a:t>geriliminin</a:t>
            </a:r>
            <a:r>
              <a:rPr lang="en-US" sz="2000" dirty="0"/>
              <a:t> </a:t>
            </a:r>
            <a:r>
              <a:rPr lang="en-US" sz="2000" dirty="0" err="1"/>
              <a:t>değeri</a:t>
            </a:r>
            <a:r>
              <a:rPr lang="en-US" sz="2000" dirty="0"/>
              <a:t> </a:t>
            </a:r>
            <a:r>
              <a:rPr lang="en-US" sz="2000" dirty="0" err="1"/>
              <a:t>artırılırsa</a:t>
            </a:r>
            <a:r>
              <a:rPr lang="en-US" sz="2000" dirty="0"/>
              <a:t>, </a:t>
            </a:r>
            <a:r>
              <a:rPr lang="en-US" sz="2000" b="1" dirty="0"/>
              <a:t>V</a:t>
            </a:r>
            <a:r>
              <a:rPr lang="en-US" sz="2000" b="1" baseline="-25000" dirty="0"/>
              <a:t>D</a:t>
            </a:r>
            <a:r>
              <a:rPr lang="en-US" sz="2000" baseline="-25000" dirty="0"/>
              <a:t> </a:t>
            </a:r>
            <a:r>
              <a:rPr lang="en-US" sz="2000" dirty="0" err="1"/>
              <a:t>geriliminin</a:t>
            </a:r>
            <a:r>
              <a:rPr lang="en-US" sz="2000" dirty="0"/>
              <a:t> </a:t>
            </a:r>
            <a:r>
              <a:rPr lang="en-US" sz="2000" dirty="0" err="1"/>
              <a:t>değeri</a:t>
            </a:r>
            <a:r>
              <a:rPr lang="en-US" sz="2000" dirty="0"/>
              <a:t> </a:t>
            </a:r>
            <a:r>
              <a:rPr lang="en-US" sz="2000" dirty="0" err="1"/>
              <a:t>hemen</a:t>
            </a:r>
            <a:r>
              <a:rPr lang="en-US" sz="2000" dirty="0"/>
              <a:t> </a:t>
            </a:r>
            <a:r>
              <a:rPr lang="en-US" sz="2000" dirty="0" err="1"/>
              <a:t>hemen</a:t>
            </a:r>
            <a:r>
              <a:rPr lang="en-US" sz="2000" dirty="0"/>
              <a:t> </a:t>
            </a:r>
            <a:r>
              <a:rPr lang="en-US" sz="2000" dirty="0" err="1"/>
              <a:t>ayni</a:t>
            </a:r>
            <a:r>
              <a:rPr lang="en-US" sz="2000" dirty="0"/>
              <a:t> </a:t>
            </a:r>
            <a:r>
              <a:rPr lang="en-US" sz="2000" dirty="0" err="1"/>
              <a:t>değerde</a:t>
            </a:r>
            <a:r>
              <a:rPr lang="en-US" sz="2000" dirty="0"/>
              <a:t> </a:t>
            </a:r>
            <a:r>
              <a:rPr lang="en-US" sz="2000" dirty="0" err="1"/>
              <a:t>kalacağından</a:t>
            </a:r>
            <a:r>
              <a:rPr lang="en-US" sz="2000" dirty="0"/>
              <a:t>, </a:t>
            </a:r>
            <a:r>
              <a:rPr lang="en-US" sz="2000" dirty="0" err="1"/>
              <a:t>devreden</a:t>
            </a:r>
            <a:r>
              <a:rPr lang="en-US" sz="2000" dirty="0"/>
              <a:t> </a:t>
            </a:r>
            <a:r>
              <a:rPr lang="en-US" sz="2000" dirty="0" err="1"/>
              <a:t>akan</a:t>
            </a:r>
            <a:r>
              <a:rPr lang="en-US" sz="2000" dirty="0"/>
              <a:t> </a:t>
            </a:r>
            <a:r>
              <a:rPr lang="en-US" sz="2000" b="1" dirty="0"/>
              <a:t>I</a:t>
            </a:r>
            <a:r>
              <a:rPr lang="en-US" sz="2000" b="1" baseline="-25000" dirty="0"/>
              <a:t>D </a:t>
            </a:r>
            <a:r>
              <a:rPr lang="en-US" sz="2000" dirty="0" err="1"/>
              <a:t>akımının</a:t>
            </a:r>
            <a:r>
              <a:rPr lang="en-US" sz="2000" dirty="0"/>
              <a:t> </a:t>
            </a:r>
            <a:r>
              <a:rPr lang="en-US" sz="2000" dirty="0" err="1"/>
              <a:t>değeri</a:t>
            </a:r>
            <a:r>
              <a:rPr lang="en-US" sz="2000" b="1" dirty="0"/>
              <a:t> </a:t>
            </a:r>
            <a:r>
              <a:rPr lang="en-US" sz="2000" dirty="0" err="1"/>
              <a:t>artacaktır</a:t>
            </a:r>
            <a:r>
              <a:rPr lang="en-US" sz="2000" dirty="0"/>
              <a:t>. </a:t>
            </a:r>
            <a:endParaRPr lang="tr-TR" sz="2000" dirty="0"/>
          </a:p>
          <a:p>
            <a:pPr algn="just"/>
            <a:endParaRPr lang="tr-TR" sz="2000" dirty="0"/>
          </a:p>
        </p:txBody>
      </p:sp>
    </p:spTree>
    <p:extLst>
      <p:ext uri="{BB962C8B-B14F-4D97-AF65-F5344CB8AC3E}">
        <p14:creationId xmlns:p14="http://schemas.microsoft.com/office/powerpoint/2010/main" val="370820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59" y="107328"/>
            <a:ext cx="10728102" cy="6562691"/>
          </a:xfrm>
          <a:prstGeom prst="rect">
            <a:avLst/>
          </a:prstGeom>
        </p:spPr>
      </p:pic>
    </p:spTree>
    <p:extLst>
      <p:ext uri="{BB962C8B-B14F-4D97-AF65-F5344CB8AC3E}">
        <p14:creationId xmlns:p14="http://schemas.microsoft.com/office/powerpoint/2010/main" val="398024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792" y="296214"/>
            <a:ext cx="10869769" cy="4093428"/>
          </a:xfrm>
          <a:prstGeom prst="rect">
            <a:avLst/>
          </a:prstGeom>
          <a:noFill/>
        </p:spPr>
        <p:txBody>
          <a:bodyPr wrap="square" rtlCol="0">
            <a:spAutoFit/>
          </a:bodyPr>
          <a:lstStyle/>
          <a:p>
            <a:pPr algn="just"/>
            <a:r>
              <a:rPr lang="en-US" sz="2000" dirty="0" err="1"/>
              <a:t>Ters</a:t>
            </a:r>
            <a:r>
              <a:rPr lang="en-US" sz="2000" dirty="0"/>
              <a:t> </a:t>
            </a:r>
            <a:r>
              <a:rPr lang="en-US" sz="2000" dirty="0" err="1"/>
              <a:t>polarma</a:t>
            </a:r>
            <a:r>
              <a:rPr lang="en-US" sz="2000" dirty="0"/>
              <a:t> </a:t>
            </a:r>
            <a:r>
              <a:rPr lang="en-US" sz="2000" dirty="0" err="1"/>
              <a:t>bölgesindeki</a:t>
            </a:r>
            <a:r>
              <a:rPr lang="en-US" sz="2000" dirty="0"/>
              <a:t> </a:t>
            </a:r>
            <a:r>
              <a:rPr lang="en-US" sz="2000" dirty="0" err="1"/>
              <a:t>eğriyi</a:t>
            </a:r>
            <a:r>
              <a:rPr lang="en-US" sz="2000" dirty="0"/>
              <a:t> </a:t>
            </a:r>
            <a:r>
              <a:rPr lang="en-US" sz="2000" dirty="0" err="1"/>
              <a:t>elde</a:t>
            </a:r>
            <a:r>
              <a:rPr lang="en-US" sz="2000" dirty="0"/>
              <a:t> </a:t>
            </a:r>
            <a:r>
              <a:rPr lang="en-US" sz="2000" dirty="0" err="1"/>
              <a:t>etmek</a:t>
            </a:r>
            <a:r>
              <a:rPr lang="en-US" sz="2000" dirty="0"/>
              <a:t> </a:t>
            </a:r>
            <a:r>
              <a:rPr lang="en-US" sz="2000" dirty="0" err="1"/>
              <a:t>için</a:t>
            </a:r>
            <a:r>
              <a:rPr lang="en-US" sz="2000" dirty="0"/>
              <a:t> </a:t>
            </a:r>
            <a:r>
              <a:rPr lang="en-US" sz="2000" dirty="0" err="1"/>
              <a:t>gerekli</a:t>
            </a:r>
            <a:r>
              <a:rPr lang="en-US" sz="2000" dirty="0"/>
              <a:t> </a:t>
            </a:r>
            <a:r>
              <a:rPr lang="en-US" sz="2000" dirty="0" err="1"/>
              <a:t>devre</a:t>
            </a:r>
            <a:r>
              <a:rPr lang="en-US" sz="2000" dirty="0"/>
              <a:t> </a:t>
            </a:r>
            <a:r>
              <a:rPr lang="en-US" sz="2000" dirty="0" err="1"/>
              <a:t>Şekil</a:t>
            </a:r>
            <a:r>
              <a:rPr lang="en-US" sz="2000" dirty="0"/>
              <a:t> 1.24 de </a:t>
            </a:r>
            <a:r>
              <a:rPr lang="en-US" sz="2000" dirty="0" err="1"/>
              <a:t>gösterilmektedir</a:t>
            </a:r>
            <a:r>
              <a:rPr lang="en-US" sz="2000" dirty="0"/>
              <a:t>. </a:t>
            </a:r>
            <a:r>
              <a:rPr lang="en-US" sz="2000" dirty="0" err="1"/>
              <a:t>Diyot</a:t>
            </a:r>
            <a:r>
              <a:rPr lang="en-US" sz="2000" dirty="0"/>
              <a:t> </a:t>
            </a:r>
            <a:r>
              <a:rPr lang="en-US" sz="2000" dirty="0" err="1"/>
              <a:t>ters</a:t>
            </a:r>
            <a:r>
              <a:rPr lang="en-US" sz="2000" dirty="0"/>
              <a:t> </a:t>
            </a:r>
            <a:r>
              <a:rPr lang="en-US" sz="2000" dirty="0" err="1"/>
              <a:t>biaslandığı</a:t>
            </a:r>
            <a:r>
              <a:rPr lang="en-US" sz="2000" dirty="0"/>
              <a:t> </a:t>
            </a:r>
            <a:r>
              <a:rPr lang="en-US" sz="2000" dirty="0" err="1"/>
              <a:t>zaman</a:t>
            </a:r>
            <a:r>
              <a:rPr lang="en-US" sz="2000" dirty="0"/>
              <a:t> </a:t>
            </a:r>
            <a:r>
              <a:rPr lang="en-US" sz="2000" dirty="0" err="1"/>
              <a:t>pratikte</a:t>
            </a:r>
            <a:r>
              <a:rPr lang="en-US" sz="2000" dirty="0"/>
              <a:t> </a:t>
            </a:r>
            <a:r>
              <a:rPr lang="en-US" sz="2000" dirty="0" err="1"/>
              <a:t>akım</a:t>
            </a:r>
            <a:r>
              <a:rPr lang="en-US" sz="2000" dirty="0"/>
              <a:t> </a:t>
            </a:r>
            <a:r>
              <a:rPr lang="en-US" sz="2000" dirty="0" err="1"/>
              <a:t>geçirmez</a:t>
            </a:r>
            <a:r>
              <a:rPr lang="en-US" sz="2000" dirty="0"/>
              <a:t> </a:t>
            </a:r>
            <a:r>
              <a:rPr lang="en-US" sz="2000" dirty="0" err="1"/>
              <a:t>olarak</a:t>
            </a:r>
            <a:r>
              <a:rPr lang="en-US" sz="2000" dirty="0"/>
              <a:t> </a:t>
            </a:r>
            <a:r>
              <a:rPr lang="en-US" sz="2000" dirty="0" err="1"/>
              <a:t>kabul</a:t>
            </a:r>
            <a:r>
              <a:rPr lang="en-US" sz="2000" dirty="0"/>
              <a:t> </a:t>
            </a:r>
            <a:r>
              <a:rPr lang="en-US" sz="2000" dirty="0" err="1"/>
              <a:t>edilir</a:t>
            </a:r>
            <a:r>
              <a:rPr lang="en-US" sz="2000" dirty="0"/>
              <a:t>. </a:t>
            </a:r>
            <a:r>
              <a:rPr lang="en-US" sz="2000" dirty="0" err="1"/>
              <a:t>Gerçekte</a:t>
            </a:r>
            <a:r>
              <a:rPr lang="en-US" sz="2000" dirty="0"/>
              <a:t> </a:t>
            </a:r>
            <a:r>
              <a:rPr lang="en-US" sz="2000" dirty="0" err="1"/>
              <a:t>ise</a:t>
            </a:r>
            <a:r>
              <a:rPr lang="en-US" sz="2000" dirty="0"/>
              <a:t> </a:t>
            </a:r>
            <a:r>
              <a:rPr lang="en-US" sz="2000" dirty="0" err="1"/>
              <a:t>diyodun</a:t>
            </a:r>
            <a:r>
              <a:rPr lang="en-US" sz="2000" dirty="0"/>
              <a:t> </a:t>
            </a:r>
            <a:r>
              <a:rPr lang="en-US" sz="2000" dirty="0" err="1"/>
              <a:t>içindeki</a:t>
            </a:r>
            <a:r>
              <a:rPr lang="en-US" sz="2000" dirty="0"/>
              <a:t> </a:t>
            </a:r>
            <a:r>
              <a:rPr lang="en-US" sz="2000" dirty="0" err="1"/>
              <a:t>kristal</a:t>
            </a:r>
            <a:r>
              <a:rPr lang="en-US" sz="2000" dirty="0"/>
              <a:t> </a:t>
            </a:r>
            <a:r>
              <a:rPr lang="en-US" sz="2000" dirty="0" err="1"/>
              <a:t>yapının</a:t>
            </a:r>
            <a:r>
              <a:rPr lang="en-US" sz="2000" dirty="0"/>
              <a:t> </a:t>
            </a:r>
            <a:r>
              <a:rPr lang="en-US" sz="2000" dirty="0" err="1"/>
              <a:t>sahip</a:t>
            </a:r>
            <a:r>
              <a:rPr lang="en-US" sz="2000" dirty="0"/>
              <a:t> </a:t>
            </a:r>
            <a:r>
              <a:rPr lang="en-US" sz="2000" dirty="0" err="1"/>
              <a:t>olduğu</a:t>
            </a:r>
            <a:r>
              <a:rPr lang="en-US" sz="2000" dirty="0"/>
              <a:t> </a:t>
            </a:r>
            <a:r>
              <a:rPr lang="en-US" sz="2000" dirty="0" err="1"/>
              <a:t>azınlık</a:t>
            </a:r>
            <a:r>
              <a:rPr lang="en-US" sz="2000" dirty="0"/>
              <a:t> </a:t>
            </a:r>
            <a:r>
              <a:rPr lang="en-US" sz="2000" dirty="0" err="1"/>
              <a:t>taşıyıcılarından</a:t>
            </a:r>
            <a:r>
              <a:rPr lang="en-US" sz="2000" dirty="0"/>
              <a:t> </a:t>
            </a:r>
            <a:r>
              <a:rPr lang="en-US" sz="2000" dirty="0" err="1"/>
              <a:t>dolayı</a:t>
            </a:r>
            <a:r>
              <a:rPr lang="en-US" sz="2000" dirty="0"/>
              <a:t> </a:t>
            </a:r>
            <a:r>
              <a:rPr lang="en-US" sz="2000" dirty="0" err="1"/>
              <a:t>çok</a:t>
            </a:r>
            <a:r>
              <a:rPr lang="en-US" sz="2000" dirty="0"/>
              <a:t> </a:t>
            </a:r>
            <a:r>
              <a:rPr lang="en-US" sz="2000" dirty="0" err="1"/>
              <a:t>küçük</a:t>
            </a:r>
            <a:r>
              <a:rPr lang="en-US" sz="2000" dirty="0"/>
              <a:t> </a:t>
            </a:r>
            <a:r>
              <a:rPr lang="en-US" sz="2000" dirty="0" err="1"/>
              <a:t>bir</a:t>
            </a:r>
            <a:r>
              <a:rPr lang="en-US" sz="2000" dirty="0"/>
              <a:t> </a:t>
            </a:r>
            <a:r>
              <a:rPr lang="en-US" sz="2000" dirty="0" err="1"/>
              <a:t>sızıntı</a:t>
            </a:r>
            <a:r>
              <a:rPr lang="en-US" sz="2000" dirty="0"/>
              <a:t> </a:t>
            </a:r>
            <a:r>
              <a:rPr lang="en-US" sz="2000" dirty="0" err="1"/>
              <a:t>akımı</a:t>
            </a:r>
            <a:r>
              <a:rPr lang="en-US" sz="2000" dirty="0"/>
              <a:t> </a:t>
            </a:r>
            <a:r>
              <a:rPr lang="en-US" sz="2000" dirty="0" err="1"/>
              <a:t>akar</a:t>
            </a:r>
            <a:r>
              <a:rPr lang="en-US" sz="2000" dirty="0"/>
              <a:t>. </a:t>
            </a:r>
            <a:r>
              <a:rPr lang="en-US" sz="2000" dirty="0" err="1"/>
              <a:t>Şekil</a:t>
            </a:r>
            <a:r>
              <a:rPr lang="en-US" sz="2000" dirty="0"/>
              <a:t> 1.22 de </a:t>
            </a:r>
            <a:r>
              <a:rPr lang="en-US" sz="2000" dirty="0" err="1"/>
              <a:t>görüldüğü</a:t>
            </a:r>
            <a:r>
              <a:rPr lang="en-US" sz="2000" dirty="0"/>
              <a:t> </a:t>
            </a:r>
            <a:r>
              <a:rPr lang="en-US" sz="2000" dirty="0" err="1"/>
              <a:t>gibi</a:t>
            </a:r>
            <a:r>
              <a:rPr lang="en-US" sz="2000" dirty="0"/>
              <a:t> E </a:t>
            </a:r>
            <a:r>
              <a:rPr lang="en-US" sz="2000" dirty="0" err="1"/>
              <a:t>gerilim</a:t>
            </a:r>
            <a:r>
              <a:rPr lang="en-US" sz="2000" dirty="0"/>
              <a:t> </a:t>
            </a:r>
            <a:r>
              <a:rPr lang="en-US" sz="2000" dirty="0" err="1"/>
              <a:t>kaynağının</a:t>
            </a:r>
            <a:r>
              <a:rPr lang="en-US" sz="2000" dirty="0"/>
              <a:t> </a:t>
            </a:r>
            <a:r>
              <a:rPr lang="en-US" sz="2000" dirty="0" err="1"/>
              <a:t>değeri</a:t>
            </a:r>
            <a:r>
              <a:rPr lang="en-US" sz="2000" dirty="0"/>
              <a:t> </a:t>
            </a:r>
            <a:r>
              <a:rPr lang="en-US" sz="2000" dirty="0" err="1"/>
              <a:t>fazlaca</a:t>
            </a:r>
            <a:r>
              <a:rPr lang="en-US" sz="2000" dirty="0"/>
              <a:t> </a:t>
            </a:r>
            <a:r>
              <a:rPr lang="en-US" sz="2000" dirty="0" err="1"/>
              <a:t>yükseltilip</a:t>
            </a:r>
            <a:r>
              <a:rPr lang="en-US" sz="2000" dirty="0"/>
              <a:t> V</a:t>
            </a:r>
            <a:r>
              <a:rPr lang="en-US" sz="2000" b="1" baseline="-25000" dirty="0"/>
              <a:t>BR</a:t>
            </a:r>
            <a:r>
              <a:rPr lang="en-US" sz="2000" dirty="0"/>
              <a:t> </a:t>
            </a:r>
            <a:r>
              <a:rPr lang="en-US" sz="2000" dirty="0" err="1"/>
              <a:t>voltajı</a:t>
            </a:r>
            <a:r>
              <a:rPr lang="en-US" sz="2000" dirty="0"/>
              <a:t> </a:t>
            </a:r>
            <a:r>
              <a:rPr lang="en-US" sz="2000" dirty="0" err="1"/>
              <a:t>aşıldığı</a:t>
            </a:r>
            <a:r>
              <a:rPr lang="en-US" sz="2000" dirty="0"/>
              <a:t> </a:t>
            </a:r>
            <a:r>
              <a:rPr lang="en-US" sz="2000" dirty="0" err="1"/>
              <a:t>zaman</a:t>
            </a:r>
            <a:r>
              <a:rPr lang="en-US" sz="2000" dirty="0"/>
              <a:t> </a:t>
            </a:r>
            <a:r>
              <a:rPr lang="en-US" sz="2000" b="1" dirty="0"/>
              <a:t>I</a:t>
            </a:r>
            <a:r>
              <a:rPr lang="en-US" sz="2000" b="1" baseline="-25000" dirty="0"/>
              <a:t>D</a:t>
            </a:r>
            <a:r>
              <a:rPr lang="en-US" sz="2000" dirty="0"/>
              <a:t> </a:t>
            </a:r>
            <a:r>
              <a:rPr lang="en-US" sz="2000" dirty="0" err="1"/>
              <a:t>akımı</a:t>
            </a:r>
            <a:r>
              <a:rPr lang="en-US" sz="2000" dirty="0"/>
              <a:t> </a:t>
            </a:r>
            <a:r>
              <a:rPr lang="en-US" sz="2000" b="1" dirty="0" err="1"/>
              <a:t>aniden</a:t>
            </a:r>
            <a:r>
              <a:rPr lang="en-US" sz="2000" b="1" dirty="0"/>
              <a:t> </a:t>
            </a:r>
            <a:r>
              <a:rPr lang="en-US" sz="2000" b="1" dirty="0" err="1"/>
              <a:t>ve</a:t>
            </a:r>
            <a:r>
              <a:rPr lang="en-US" sz="2000" b="1" dirty="0"/>
              <a:t> </a:t>
            </a:r>
            <a:r>
              <a:rPr lang="en-US" sz="2000" b="1" dirty="0" err="1"/>
              <a:t>çok</a:t>
            </a:r>
            <a:r>
              <a:rPr lang="en-US" sz="2000" b="1" dirty="0"/>
              <a:t> </a:t>
            </a:r>
            <a:r>
              <a:rPr lang="en-US" sz="2000" b="1" dirty="0" err="1"/>
              <a:t>fazla</a:t>
            </a:r>
            <a:r>
              <a:rPr lang="en-US" sz="2000" b="1" dirty="0"/>
              <a:t> </a:t>
            </a:r>
            <a:r>
              <a:rPr lang="en-US" sz="2000" b="1" dirty="0" err="1"/>
              <a:t>artar</a:t>
            </a:r>
            <a:r>
              <a:rPr lang="en-US" sz="2000" b="1" dirty="0"/>
              <a:t>.</a:t>
            </a:r>
            <a:r>
              <a:rPr lang="en-US" sz="2000" dirty="0"/>
              <a:t> Bu </a:t>
            </a:r>
            <a:r>
              <a:rPr lang="en-US" sz="2000" dirty="0" err="1"/>
              <a:t>durumda</a:t>
            </a:r>
            <a:r>
              <a:rPr lang="en-US" sz="2000" dirty="0"/>
              <a:t>  </a:t>
            </a:r>
            <a:r>
              <a:rPr lang="en-US" sz="2000" dirty="0" err="1"/>
              <a:t>diyot</a:t>
            </a:r>
            <a:r>
              <a:rPr lang="en-US" sz="2000" dirty="0"/>
              <a:t> </a:t>
            </a:r>
            <a:r>
              <a:rPr lang="en-US" sz="2000" b="1" dirty="0" err="1"/>
              <a:t>bozulmuştur</a:t>
            </a:r>
            <a:r>
              <a:rPr lang="en-US" sz="2000" b="1" u="sng" dirty="0"/>
              <a:t>.</a:t>
            </a:r>
            <a:r>
              <a:rPr lang="en-US" sz="2000" dirty="0"/>
              <a:t> </a:t>
            </a:r>
            <a:endParaRPr lang="tr-TR" sz="2000" dirty="0" smtClean="0"/>
          </a:p>
          <a:p>
            <a:pPr algn="just"/>
            <a:endParaRPr lang="tr-TR" sz="2000" dirty="0"/>
          </a:p>
          <a:p>
            <a:pPr algn="just"/>
            <a:r>
              <a:rPr lang="en-US" sz="2000" dirty="0" err="1" smtClean="0"/>
              <a:t>Ters</a:t>
            </a:r>
            <a:r>
              <a:rPr lang="en-US" sz="2000" dirty="0" smtClean="0"/>
              <a:t> </a:t>
            </a:r>
            <a:r>
              <a:rPr lang="en-US" sz="2000" dirty="0" err="1"/>
              <a:t>polarma</a:t>
            </a:r>
            <a:r>
              <a:rPr lang="en-US" sz="2000" dirty="0"/>
              <a:t> </a:t>
            </a:r>
            <a:r>
              <a:rPr lang="en-US" sz="2000" dirty="0" err="1"/>
              <a:t>koşulu</a:t>
            </a:r>
            <a:r>
              <a:rPr lang="en-US" sz="2000" dirty="0"/>
              <a:t> </a:t>
            </a:r>
            <a:r>
              <a:rPr lang="en-US" sz="2000" dirty="0" err="1"/>
              <a:t>altında</a:t>
            </a:r>
            <a:r>
              <a:rPr lang="en-US" sz="2000" dirty="0"/>
              <a:t>  </a:t>
            </a:r>
            <a:r>
              <a:rPr lang="en-US" sz="2000" dirty="0" err="1"/>
              <a:t>diyodu</a:t>
            </a:r>
            <a:r>
              <a:rPr lang="en-US" sz="2000" dirty="0"/>
              <a:t> </a:t>
            </a:r>
            <a:r>
              <a:rPr lang="en-US" sz="2000" dirty="0" err="1"/>
              <a:t>bozan</a:t>
            </a:r>
            <a:r>
              <a:rPr lang="en-US" sz="2000" dirty="0"/>
              <a:t> </a:t>
            </a:r>
            <a:r>
              <a:rPr lang="en-US" sz="2000" dirty="0" err="1"/>
              <a:t>bu</a:t>
            </a:r>
            <a:r>
              <a:rPr lang="en-US" sz="2000" dirty="0"/>
              <a:t> </a:t>
            </a:r>
            <a:r>
              <a:rPr lang="en-US" sz="2000" dirty="0" err="1"/>
              <a:t>gerilime</a:t>
            </a:r>
            <a:r>
              <a:rPr lang="en-US" sz="2000" dirty="0"/>
              <a:t>, </a:t>
            </a:r>
            <a:r>
              <a:rPr lang="en-US" sz="2000" b="1" dirty="0"/>
              <a:t>V</a:t>
            </a:r>
            <a:r>
              <a:rPr lang="en-US" sz="2000" b="1" baseline="-25000" dirty="0"/>
              <a:t>BR</a:t>
            </a:r>
            <a:r>
              <a:rPr lang="en-US" sz="2000" b="1" dirty="0"/>
              <a:t>,</a:t>
            </a:r>
            <a:r>
              <a:rPr lang="en-US" sz="2000" dirty="0"/>
              <a:t> </a:t>
            </a:r>
            <a:r>
              <a:rPr lang="en-US" sz="2000" b="1" dirty="0" err="1"/>
              <a:t>kırılma</a:t>
            </a:r>
            <a:r>
              <a:rPr lang="en-US" sz="2000" b="1" dirty="0"/>
              <a:t> </a:t>
            </a:r>
            <a:r>
              <a:rPr lang="en-US" sz="2000" b="1" dirty="0" err="1"/>
              <a:t>gerilimi</a:t>
            </a:r>
            <a:r>
              <a:rPr lang="en-US" sz="2000" b="1" dirty="0"/>
              <a:t> </a:t>
            </a:r>
            <a:r>
              <a:rPr lang="en-US" sz="2000" dirty="0" err="1"/>
              <a:t>denir</a:t>
            </a:r>
            <a:r>
              <a:rPr lang="en-US" sz="2000" dirty="0"/>
              <a:t>. </a:t>
            </a:r>
            <a:r>
              <a:rPr lang="en-US" sz="2000" dirty="0" err="1"/>
              <a:t>Bir</a:t>
            </a:r>
            <a:r>
              <a:rPr lang="en-US" sz="2000" dirty="0"/>
              <a:t> </a:t>
            </a:r>
            <a:r>
              <a:rPr lang="en-US" sz="2000" dirty="0" err="1"/>
              <a:t>örnekle</a:t>
            </a:r>
            <a:r>
              <a:rPr lang="en-US" sz="2000" dirty="0"/>
              <a:t> </a:t>
            </a:r>
            <a:r>
              <a:rPr lang="en-US" sz="2000" dirty="0" err="1"/>
              <a:t>bunu</a:t>
            </a:r>
            <a:r>
              <a:rPr lang="en-US" sz="2000" dirty="0"/>
              <a:t> </a:t>
            </a:r>
            <a:r>
              <a:rPr lang="en-US" sz="2000" dirty="0" err="1"/>
              <a:t>açıklayalım</a:t>
            </a:r>
            <a:r>
              <a:rPr lang="en-US" sz="2000" dirty="0"/>
              <a:t>. 1N4007 </a:t>
            </a:r>
            <a:r>
              <a:rPr lang="en-US" sz="2000" dirty="0" err="1"/>
              <a:t>diyodunun</a:t>
            </a:r>
            <a:r>
              <a:rPr lang="en-US" sz="2000" dirty="0"/>
              <a:t> </a:t>
            </a:r>
            <a:r>
              <a:rPr lang="en-US" sz="2000" dirty="0" err="1"/>
              <a:t>kataloğuna</a:t>
            </a:r>
            <a:r>
              <a:rPr lang="en-US" sz="2000" dirty="0"/>
              <a:t> </a:t>
            </a:r>
            <a:r>
              <a:rPr lang="en-US" sz="2000" dirty="0" err="1"/>
              <a:t>baktığımız</a:t>
            </a:r>
            <a:r>
              <a:rPr lang="en-US" sz="2000" dirty="0"/>
              <a:t> </a:t>
            </a:r>
            <a:r>
              <a:rPr lang="en-US" sz="2000" dirty="0" err="1"/>
              <a:t>zaman</a:t>
            </a:r>
            <a:r>
              <a:rPr lang="en-US" sz="2000" dirty="0"/>
              <a:t> 1000V </a:t>
            </a:r>
            <a:r>
              <a:rPr lang="en-US" sz="2000" dirty="0" err="1"/>
              <a:t>ve</a:t>
            </a:r>
            <a:r>
              <a:rPr lang="en-US" sz="2000" dirty="0"/>
              <a:t> 1Amp.değerlerini </a:t>
            </a:r>
            <a:r>
              <a:rPr lang="en-US" sz="2000" dirty="0" err="1"/>
              <a:t>görürüz</a:t>
            </a:r>
            <a:r>
              <a:rPr lang="en-US" sz="2000" dirty="0"/>
              <a:t>. </a:t>
            </a:r>
            <a:r>
              <a:rPr lang="en-US" sz="2000" dirty="0" err="1"/>
              <a:t>Buradaki</a:t>
            </a:r>
            <a:r>
              <a:rPr lang="en-US" sz="2000" dirty="0"/>
              <a:t> 1000V </a:t>
            </a:r>
            <a:r>
              <a:rPr lang="en-US" sz="2000" dirty="0" err="1"/>
              <a:t>değeri</a:t>
            </a:r>
            <a:r>
              <a:rPr lang="en-US" sz="2000" dirty="0"/>
              <a:t> </a:t>
            </a:r>
            <a:r>
              <a:rPr lang="en-US" sz="2000" dirty="0" err="1"/>
              <a:t>uygulanabilecek</a:t>
            </a:r>
            <a:r>
              <a:rPr lang="en-US" sz="2000" dirty="0"/>
              <a:t> en </a:t>
            </a:r>
            <a:r>
              <a:rPr lang="en-US" sz="2000" dirty="0" err="1"/>
              <a:t>çok</a:t>
            </a:r>
            <a:r>
              <a:rPr lang="en-US" sz="2000" dirty="0"/>
              <a:t> </a:t>
            </a:r>
            <a:r>
              <a:rPr lang="en-US" sz="2000" dirty="0" err="1"/>
              <a:t>ters</a:t>
            </a:r>
            <a:r>
              <a:rPr lang="en-US" sz="2000" dirty="0"/>
              <a:t> </a:t>
            </a:r>
            <a:r>
              <a:rPr lang="en-US" sz="2000" dirty="0" err="1"/>
              <a:t>gerilim</a:t>
            </a:r>
            <a:r>
              <a:rPr lang="en-US" sz="2000" dirty="0"/>
              <a:t> </a:t>
            </a:r>
            <a:r>
              <a:rPr lang="en-US" sz="2000" dirty="0" err="1"/>
              <a:t>değeridir</a:t>
            </a:r>
            <a:r>
              <a:rPr lang="en-US" sz="2000" dirty="0"/>
              <a:t>. Bu, </a:t>
            </a:r>
            <a:r>
              <a:rPr lang="en-US" sz="2000" dirty="0" err="1"/>
              <a:t>özellikle</a:t>
            </a:r>
            <a:r>
              <a:rPr lang="en-US" sz="2000" dirty="0"/>
              <a:t> </a:t>
            </a:r>
            <a:r>
              <a:rPr lang="en-US" sz="2000" dirty="0" err="1"/>
              <a:t>alternatif</a:t>
            </a:r>
            <a:r>
              <a:rPr lang="en-US" sz="2000" dirty="0"/>
              <a:t> </a:t>
            </a:r>
            <a:r>
              <a:rPr lang="en-US" sz="2000" dirty="0" err="1"/>
              <a:t>akım</a:t>
            </a:r>
            <a:r>
              <a:rPr lang="en-US" sz="2000" dirty="0"/>
              <a:t> </a:t>
            </a:r>
            <a:r>
              <a:rPr lang="en-US" sz="2000" dirty="0" err="1"/>
              <a:t>uygulamalarında</a:t>
            </a:r>
            <a:r>
              <a:rPr lang="en-US" sz="2000" dirty="0"/>
              <a:t> </a:t>
            </a:r>
            <a:r>
              <a:rPr lang="en-US" sz="2000" dirty="0" err="1"/>
              <a:t>önem</a:t>
            </a:r>
            <a:r>
              <a:rPr lang="en-US" sz="2000" dirty="0"/>
              <a:t> </a:t>
            </a:r>
            <a:r>
              <a:rPr lang="en-US" sz="2000" dirty="0" err="1"/>
              <a:t>kazanır</a:t>
            </a:r>
            <a:r>
              <a:rPr lang="en-US" sz="2000" dirty="0"/>
              <a:t>. </a:t>
            </a:r>
            <a:r>
              <a:rPr lang="en-US" sz="2000" dirty="0" err="1"/>
              <a:t>Diyodun</a:t>
            </a:r>
            <a:r>
              <a:rPr lang="en-US" sz="2000" dirty="0"/>
              <a:t> </a:t>
            </a:r>
            <a:r>
              <a:rPr lang="en-US" sz="2000" dirty="0" err="1"/>
              <a:t>iki</a:t>
            </a:r>
            <a:r>
              <a:rPr lang="en-US" sz="2000" dirty="0"/>
              <a:t> </a:t>
            </a:r>
            <a:r>
              <a:rPr lang="en-US" sz="2000" dirty="0" err="1"/>
              <a:t>ucuna</a:t>
            </a:r>
            <a:r>
              <a:rPr lang="en-US" sz="2000" dirty="0"/>
              <a:t> </a:t>
            </a:r>
            <a:r>
              <a:rPr lang="en-US" sz="2000" dirty="0" err="1"/>
              <a:t>doğru</a:t>
            </a:r>
            <a:r>
              <a:rPr lang="en-US" sz="2000" dirty="0"/>
              <a:t> bias </a:t>
            </a:r>
            <a:r>
              <a:rPr lang="en-US" sz="2000" dirty="0" err="1"/>
              <a:t>olarak</a:t>
            </a:r>
            <a:r>
              <a:rPr lang="en-US" sz="2000" dirty="0"/>
              <a:t> 1000V </a:t>
            </a:r>
            <a:r>
              <a:rPr lang="en-US" sz="2000" dirty="0" err="1"/>
              <a:t>verecek</a:t>
            </a:r>
            <a:r>
              <a:rPr lang="en-US" sz="2000" dirty="0"/>
              <a:t> </a:t>
            </a:r>
            <a:r>
              <a:rPr lang="en-US" sz="2000" dirty="0" err="1"/>
              <a:t>olursak</a:t>
            </a:r>
            <a:r>
              <a:rPr lang="en-US" sz="2000" dirty="0"/>
              <a:t> </a:t>
            </a:r>
            <a:r>
              <a:rPr lang="en-US" sz="2000" dirty="0" err="1"/>
              <a:t>geriye</a:t>
            </a:r>
            <a:r>
              <a:rPr lang="en-US" sz="2000" dirty="0"/>
              <a:t> </a:t>
            </a:r>
            <a:r>
              <a:rPr lang="en-US" sz="2000" dirty="0" err="1"/>
              <a:t>biraz</a:t>
            </a:r>
            <a:r>
              <a:rPr lang="en-US" sz="2000" dirty="0"/>
              <a:t> </a:t>
            </a:r>
            <a:r>
              <a:rPr lang="en-US" sz="2000" dirty="0" err="1"/>
              <a:t>kül</a:t>
            </a:r>
            <a:r>
              <a:rPr lang="en-US" sz="2000" dirty="0"/>
              <a:t> </a:t>
            </a:r>
            <a:r>
              <a:rPr lang="en-US" sz="2000" dirty="0" err="1"/>
              <a:t>ve</a:t>
            </a:r>
            <a:r>
              <a:rPr lang="en-US" sz="2000" dirty="0"/>
              <a:t> </a:t>
            </a:r>
            <a:r>
              <a:rPr lang="en-US" sz="2000" dirty="0" err="1"/>
              <a:t>duman</a:t>
            </a:r>
            <a:r>
              <a:rPr lang="en-US" sz="2000" dirty="0"/>
              <a:t> </a:t>
            </a:r>
            <a:r>
              <a:rPr lang="en-US" sz="2000" dirty="0" err="1"/>
              <a:t>kalacaktır</a:t>
            </a:r>
            <a:r>
              <a:rPr lang="en-US" sz="2000" dirty="0"/>
              <a:t>. 1 </a:t>
            </a:r>
            <a:r>
              <a:rPr lang="en-US" sz="2000" dirty="0" err="1"/>
              <a:t>Amper</a:t>
            </a:r>
            <a:r>
              <a:rPr lang="en-US" sz="2000" dirty="0"/>
              <a:t> </a:t>
            </a:r>
            <a:r>
              <a:rPr lang="en-US" sz="2000" dirty="0" err="1"/>
              <a:t>ise</a:t>
            </a:r>
            <a:r>
              <a:rPr lang="en-US" sz="2000" dirty="0"/>
              <a:t> </a:t>
            </a:r>
            <a:r>
              <a:rPr lang="en-US" sz="2000" dirty="0" err="1"/>
              <a:t>diyot</a:t>
            </a:r>
            <a:r>
              <a:rPr lang="en-US" sz="2000" dirty="0"/>
              <a:t> </a:t>
            </a:r>
            <a:r>
              <a:rPr lang="en-US" sz="2000" dirty="0" err="1"/>
              <a:t>içerisinden</a:t>
            </a:r>
            <a:r>
              <a:rPr lang="en-US" sz="2000" dirty="0"/>
              <a:t> </a:t>
            </a:r>
            <a:r>
              <a:rPr lang="en-US" sz="2000" dirty="0" err="1"/>
              <a:t>akabilecek</a:t>
            </a:r>
            <a:r>
              <a:rPr lang="en-US" sz="2000" dirty="0"/>
              <a:t> </a:t>
            </a:r>
            <a:r>
              <a:rPr lang="en-US" sz="2000" dirty="0" err="1"/>
              <a:t>maksimum</a:t>
            </a:r>
            <a:r>
              <a:rPr lang="en-US" sz="2000" dirty="0"/>
              <a:t> </a:t>
            </a:r>
            <a:r>
              <a:rPr lang="en-US" sz="2000" dirty="0" err="1"/>
              <a:t>ileri</a:t>
            </a:r>
            <a:r>
              <a:rPr lang="en-US" sz="2000" dirty="0"/>
              <a:t> </a:t>
            </a:r>
            <a:r>
              <a:rPr lang="en-US" sz="2000" dirty="0" err="1"/>
              <a:t>yön</a:t>
            </a:r>
            <a:r>
              <a:rPr lang="en-US" sz="2000" dirty="0"/>
              <a:t> </a:t>
            </a:r>
            <a:r>
              <a:rPr lang="en-US" sz="2000" dirty="0" err="1"/>
              <a:t>akımını</a:t>
            </a:r>
            <a:r>
              <a:rPr lang="en-US" sz="2000" dirty="0"/>
              <a:t> </a:t>
            </a:r>
            <a:r>
              <a:rPr lang="en-US" sz="2000" dirty="0" err="1"/>
              <a:t>göstermektedir</a:t>
            </a:r>
            <a:r>
              <a:rPr lang="en-US" sz="2000" dirty="0"/>
              <a:t>. </a:t>
            </a:r>
            <a:endParaRPr lang="tr-TR" sz="2000" dirty="0"/>
          </a:p>
          <a:p>
            <a:pPr algn="just"/>
            <a:endParaRPr lang="tr-TR" sz="2000" dirty="0"/>
          </a:p>
        </p:txBody>
      </p:sp>
      <p:sp>
        <p:nvSpPr>
          <p:cNvPr id="3" name="Text Box 2"/>
          <p:cNvSpPr txBox="1">
            <a:spLocks noChangeArrowheads="1"/>
          </p:cNvSpPr>
          <p:nvPr/>
        </p:nvSpPr>
        <p:spPr bwMode="auto">
          <a:xfrm>
            <a:off x="2021984" y="4761075"/>
            <a:ext cx="7417382" cy="14200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tr-TR" altLang="tr-TR" sz="2000" b="1" i="1" u="none" strike="noStrike" cap="none" normalizeH="0" baseline="0" dirty="0" smtClean="0">
                <a:ln>
                  <a:noFill/>
                </a:ln>
                <a:solidFill>
                  <a:schemeClr val="tx1"/>
                </a:solidFill>
                <a:effectLst/>
                <a:latin typeface="Arial" panose="020B0604020202020204" pitchFamily="34" charset="0"/>
              </a:rPr>
              <a:t>Bir diyot doğru olarak polarlandığı zaman, içerisinden geçen akım artar veya azalırsa üzerine düşen gerilim, başka bir deyişle V</a:t>
            </a:r>
            <a:r>
              <a:rPr kumimoji="0" lang="tr-TR" altLang="tr-TR" sz="2000" b="1" i="1" u="none" strike="noStrike" cap="none" normalizeH="0" baseline="-25000" dirty="0" smtClean="0">
                <a:ln>
                  <a:noFill/>
                </a:ln>
                <a:solidFill>
                  <a:schemeClr val="tx1"/>
                </a:solidFill>
                <a:effectLst/>
                <a:latin typeface="Arial" panose="020B0604020202020204" pitchFamily="34" charset="0"/>
              </a:rPr>
              <a:t>AK</a:t>
            </a:r>
            <a:r>
              <a:rPr kumimoji="0" lang="tr-TR" altLang="tr-TR" sz="2000" b="1" i="1" u="none" strike="noStrike" cap="none" normalizeH="0" baseline="0" dirty="0" smtClean="0">
                <a:ln>
                  <a:noFill/>
                </a:ln>
                <a:solidFill>
                  <a:schemeClr val="tx1"/>
                </a:solidFill>
                <a:effectLst/>
                <a:latin typeface="Arial" panose="020B0604020202020204" pitchFamily="34" charset="0"/>
              </a:rPr>
              <a:t> = V</a:t>
            </a:r>
            <a:r>
              <a:rPr kumimoji="0" lang="tr-TR" altLang="tr-TR" sz="2000" b="1" i="1" u="none" strike="noStrike" cap="none" normalizeH="0" baseline="-25000" dirty="0" smtClean="0">
                <a:ln>
                  <a:noFill/>
                </a:ln>
                <a:solidFill>
                  <a:schemeClr val="tx1"/>
                </a:solidFill>
                <a:effectLst/>
                <a:latin typeface="Arial" panose="020B0604020202020204" pitchFamily="34" charset="0"/>
              </a:rPr>
              <a:t>A</a:t>
            </a:r>
            <a:r>
              <a:rPr kumimoji="0" lang="tr-TR" altLang="tr-TR" sz="2000" b="1" i="1" u="none" strike="noStrike" cap="none" normalizeH="0" baseline="0" dirty="0" smtClean="0">
                <a:ln>
                  <a:noFill/>
                </a:ln>
                <a:solidFill>
                  <a:schemeClr val="tx1"/>
                </a:solidFill>
                <a:effectLst/>
                <a:latin typeface="Arial" panose="020B0604020202020204" pitchFamily="34" charset="0"/>
              </a:rPr>
              <a:t> – V</a:t>
            </a:r>
            <a:r>
              <a:rPr kumimoji="0" lang="tr-TR" altLang="tr-TR" sz="2000" b="1" i="1" u="none" strike="noStrike" cap="none" normalizeH="0" baseline="-25000" dirty="0" smtClean="0">
                <a:ln>
                  <a:noFill/>
                </a:ln>
                <a:solidFill>
                  <a:schemeClr val="tx1"/>
                </a:solidFill>
                <a:effectLst/>
                <a:latin typeface="Arial" panose="020B0604020202020204" pitchFamily="34" charset="0"/>
              </a:rPr>
              <a:t>K</a:t>
            </a:r>
            <a:r>
              <a:rPr kumimoji="0" lang="tr-TR" altLang="tr-TR" sz="2000" b="1" i="1" u="none" strike="noStrike" cap="none" normalizeH="0" baseline="0" dirty="0" smtClean="0">
                <a:ln>
                  <a:noFill/>
                </a:ln>
                <a:solidFill>
                  <a:schemeClr val="tx1"/>
                </a:solidFill>
                <a:effectLst/>
                <a:latin typeface="Arial" panose="020B0604020202020204" pitchFamily="34" charset="0"/>
              </a:rPr>
              <a:t> = 0.7 V değerinde sabit kalır.</a:t>
            </a:r>
            <a:endParaRPr kumimoji="0" lang="tr-TR" altLang="tr-TR"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41248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189" y="257576"/>
            <a:ext cx="11140225" cy="738664"/>
          </a:xfrm>
          <a:prstGeom prst="rect">
            <a:avLst/>
          </a:prstGeom>
          <a:noFill/>
        </p:spPr>
        <p:txBody>
          <a:bodyPr wrap="square" rtlCol="0">
            <a:spAutoFit/>
          </a:bodyPr>
          <a:lstStyle/>
          <a:p>
            <a:r>
              <a:rPr lang="tr-TR" altLang="en-US" sz="2400" b="1" dirty="0">
                <a:solidFill>
                  <a:srgbClr val="CC3300"/>
                </a:solidFill>
                <a:effectLst>
                  <a:outerShdw blurRad="38100" dist="38100" dir="2700000" algn="tl">
                    <a:srgbClr val="000000"/>
                  </a:outerShdw>
                </a:effectLst>
                <a:latin typeface="Times" pitchFamily="18" charset="0"/>
              </a:rPr>
              <a:t>Sıcaklık Etkileri</a:t>
            </a:r>
            <a:endParaRPr lang="en-US" altLang="en-US" sz="2400" b="1" dirty="0">
              <a:solidFill>
                <a:srgbClr val="CC3300"/>
              </a:solidFill>
              <a:effectLst>
                <a:outerShdw blurRad="38100" dist="38100" dir="2700000" algn="tl">
                  <a:srgbClr val="000000"/>
                </a:outerShdw>
              </a:effectLst>
              <a:latin typeface="Times" pitchFamily="18" charset="0"/>
            </a:endParaRPr>
          </a:p>
          <a:p>
            <a:endParaRPr lang="tr-TR" dirty="0"/>
          </a:p>
        </p:txBody>
      </p:sp>
      <p:sp>
        <p:nvSpPr>
          <p:cNvPr id="3" name="Text Box 9"/>
          <p:cNvSpPr txBox="1">
            <a:spLocks noChangeArrowheads="1"/>
          </p:cNvSpPr>
          <p:nvPr/>
        </p:nvSpPr>
        <p:spPr bwMode="auto">
          <a:xfrm>
            <a:off x="850006" y="738501"/>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buFontTx/>
              <a:buChar char="•"/>
            </a:pPr>
            <a:r>
              <a:rPr lang="tr-TR" altLang="en-US" sz="2000" b="1" dirty="0">
                <a:latin typeface="+mn-lt"/>
              </a:rPr>
              <a:t>Sıcaklık artışı diyot yapısına i</a:t>
            </a:r>
            <a:r>
              <a:rPr lang="en-US" altLang="en-US" sz="2000" b="1" dirty="0">
                <a:latin typeface="+mn-lt"/>
              </a:rPr>
              <a:t>l</a:t>
            </a:r>
            <a:r>
              <a:rPr lang="tr-TR" altLang="en-US" sz="2000" b="1" dirty="0">
                <a:latin typeface="+mn-lt"/>
              </a:rPr>
              <a:t>ave enerji katar.</a:t>
            </a:r>
            <a:r>
              <a:rPr lang="en-US" altLang="en-US" sz="2000" b="1" dirty="0">
                <a:latin typeface="+mn-lt"/>
              </a:rPr>
              <a:t> </a:t>
            </a:r>
            <a:endParaRPr lang="tr-TR" altLang="en-US" sz="2000" b="1" dirty="0">
              <a:latin typeface="+mn-lt"/>
            </a:endParaRPr>
          </a:p>
          <a:p>
            <a:pPr algn="l">
              <a:spcBef>
                <a:spcPct val="50000"/>
              </a:spcBef>
              <a:buFontTx/>
              <a:buChar char="•"/>
            </a:pPr>
            <a:r>
              <a:rPr lang="tr-TR" altLang="en-US" sz="2000" b="1" dirty="0">
                <a:latin typeface="+mn-lt"/>
              </a:rPr>
              <a:t>Bu ilave enerji kazanımı ileri yön iletimi için gerekli olan ileri yön gerilimini</a:t>
            </a:r>
            <a:r>
              <a:rPr lang="en-US" altLang="en-US" sz="2000" b="1" dirty="0">
                <a:latin typeface="+mn-lt"/>
              </a:rPr>
              <a:t> </a:t>
            </a:r>
            <a:r>
              <a:rPr lang="tr-TR" altLang="en-US" sz="2000" b="1" dirty="0">
                <a:latin typeface="+mn-lt"/>
              </a:rPr>
              <a:t>düşürürken (-2.5mV/ </a:t>
            </a:r>
            <a:r>
              <a:rPr lang="tr-TR" altLang="en-US" sz="2000" b="1" baseline="30000" dirty="0">
                <a:latin typeface="+mn-lt"/>
              </a:rPr>
              <a:t>o</a:t>
            </a:r>
            <a:r>
              <a:rPr lang="tr-TR" altLang="en-US" sz="2000" b="1" dirty="0">
                <a:latin typeface="+mn-lt"/>
              </a:rPr>
              <a:t>C), ters yöndeki sızıntı akımında artışa (her 10 </a:t>
            </a:r>
            <a:r>
              <a:rPr lang="tr-TR" altLang="en-US" sz="2000" b="1" baseline="30000" dirty="0">
                <a:latin typeface="+mn-lt"/>
              </a:rPr>
              <a:t>o</a:t>
            </a:r>
            <a:r>
              <a:rPr lang="tr-TR" altLang="en-US" sz="2000" b="1" dirty="0">
                <a:latin typeface="+mn-lt"/>
              </a:rPr>
              <a:t>C’lik </a:t>
            </a:r>
            <a:r>
              <a:rPr lang="en-US" altLang="en-US" sz="2000" b="1" dirty="0" err="1">
                <a:latin typeface="+mn-lt"/>
              </a:rPr>
              <a:t>ı</a:t>
            </a:r>
            <a:r>
              <a:rPr lang="tr-TR" altLang="en-US" sz="2000" b="1" dirty="0">
                <a:latin typeface="+mn-lt"/>
              </a:rPr>
              <a:t>sı artışı sızıntı akımında 2 katlık bir artışa yol açar)</a:t>
            </a:r>
            <a:r>
              <a:rPr lang="tr-TR" altLang="en-US" sz="2000" dirty="0">
                <a:latin typeface="+mn-lt"/>
              </a:rPr>
              <a:t> </a:t>
            </a:r>
            <a:r>
              <a:rPr lang="tr-TR" altLang="en-US" sz="2000" b="1" dirty="0">
                <a:latin typeface="+mn-lt"/>
              </a:rPr>
              <a:t>neden olur.</a:t>
            </a:r>
            <a:r>
              <a:rPr lang="en-US" altLang="en-US" sz="2000" b="1" dirty="0">
                <a:latin typeface="+mn-lt"/>
              </a:rPr>
              <a:t> </a:t>
            </a:r>
            <a:endParaRPr lang="tr-TR" altLang="en-US" sz="2000" b="1" dirty="0">
              <a:latin typeface="+mn-lt"/>
            </a:endParaRPr>
          </a:p>
          <a:p>
            <a:pPr algn="l">
              <a:spcBef>
                <a:spcPct val="50000"/>
              </a:spcBef>
              <a:buFontTx/>
              <a:buChar char="•"/>
            </a:pPr>
            <a:r>
              <a:rPr lang="tr-TR" altLang="en-US" sz="2000" b="1" dirty="0">
                <a:latin typeface="+mn-lt"/>
              </a:rPr>
              <a:t>Germenyum diyotlar, ısı değişimlerine Silikon diyotlara daha hassastırlar.</a:t>
            </a:r>
            <a:endParaRPr lang="en-US" altLang="en-US" sz="2000" dirty="0">
              <a:latin typeface="+mn-lt"/>
            </a:endParaRPr>
          </a:p>
        </p:txBody>
      </p:sp>
      <p:sp>
        <p:nvSpPr>
          <p:cNvPr id="4" name="Text Box 10"/>
          <p:cNvSpPr txBox="1">
            <a:spLocks noChangeArrowheads="1"/>
          </p:cNvSpPr>
          <p:nvPr/>
        </p:nvSpPr>
        <p:spPr bwMode="auto">
          <a:xfrm>
            <a:off x="682579" y="2696021"/>
            <a:ext cx="8763000" cy="457200"/>
          </a:xfrm>
          <a:prstGeom prst="rect">
            <a:avLst/>
          </a:prstGeom>
          <a:noFill/>
          <a:ln w="9525">
            <a:noFill/>
            <a:miter lim="800000"/>
            <a:headEnd/>
            <a:tailEnd/>
          </a:ln>
          <a:effectLst/>
        </p:spPr>
        <p:txBody>
          <a:bodyPr>
            <a:spAutoFit/>
          </a:bodyPr>
          <a:lstStyle/>
          <a:p>
            <a:pPr eaLnBrk="0" hangingPunct="0">
              <a:spcBef>
                <a:spcPct val="50000"/>
              </a:spcBef>
              <a:defRPr/>
            </a:pPr>
            <a:r>
              <a:rPr lang="en-US" altLang="en-US" sz="2400" b="1" dirty="0">
                <a:solidFill>
                  <a:srgbClr val="CC3300"/>
                </a:solidFill>
                <a:effectLst>
                  <a:outerShdw blurRad="38100" dist="38100" dir="2700000" algn="tl">
                    <a:srgbClr val="000000"/>
                  </a:outerShdw>
                </a:effectLst>
                <a:latin typeface="Times" pitchFamily="18" charset="0"/>
              </a:rPr>
              <a:t>Diode </a:t>
            </a:r>
            <a:r>
              <a:rPr lang="tr-TR" altLang="en-US" sz="2400" b="1" dirty="0">
                <a:solidFill>
                  <a:srgbClr val="CC3300"/>
                </a:solidFill>
                <a:effectLst>
                  <a:outerShdw blurRad="38100" dist="38100" dir="2700000" algn="tl">
                    <a:srgbClr val="000000"/>
                  </a:outerShdw>
                </a:effectLst>
                <a:latin typeface="Times" pitchFamily="18" charset="0"/>
              </a:rPr>
              <a:t>Veri</a:t>
            </a:r>
            <a:r>
              <a:rPr lang="en-US" altLang="en-US" sz="2400" b="1" dirty="0">
                <a:solidFill>
                  <a:srgbClr val="CC3300"/>
                </a:solidFill>
                <a:effectLst>
                  <a:outerShdw blurRad="38100" dist="38100" dir="2700000" algn="tl">
                    <a:srgbClr val="000000"/>
                  </a:outerShdw>
                </a:effectLst>
                <a:latin typeface="Times" pitchFamily="18" charset="0"/>
              </a:rPr>
              <a:t> </a:t>
            </a:r>
            <a:r>
              <a:rPr lang="tr-TR" altLang="en-US" sz="2400" b="1" dirty="0">
                <a:solidFill>
                  <a:srgbClr val="CC3300"/>
                </a:solidFill>
                <a:effectLst>
                  <a:outerShdw blurRad="38100" dist="38100" dir="2700000" algn="tl">
                    <a:srgbClr val="000000"/>
                  </a:outerShdw>
                </a:effectLst>
                <a:latin typeface="Times" pitchFamily="18" charset="0"/>
              </a:rPr>
              <a:t>Sayfaları</a:t>
            </a:r>
            <a:endParaRPr lang="en-US" altLang="en-US" sz="2400" b="1" dirty="0">
              <a:solidFill>
                <a:srgbClr val="CC3300"/>
              </a:solidFill>
              <a:effectLst>
                <a:outerShdw blurRad="38100" dist="38100" dir="2700000" algn="tl">
                  <a:srgbClr val="000000"/>
                </a:outerShdw>
              </a:effectLst>
              <a:latin typeface="Times" pitchFamily="18" charset="0"/>
            </a:endParaRPr>
          </a:p>
        </p:txBody>
      </p:sp>
      <p:sp>
        <p:nvSpPr>
          <p:cNvPr id="5" name="Rectangle 11"/>
          <p:cNvSpPr>
            <a:spLocks noChangeArrowheads="1"/>
          </p:cNvSpPr>
          <p:nvPr/>
        </p:nvSpPr>
        <p:spPr bwMode="auto">
          <a:xfrm>
            <a:off x="682579" y="3112718"/>
            <a:ext cx="769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tr-TR" altLang="en-US" sz="2000" b="1" dirty="0">
                <a:latin typeface="Calibri" panose="020F0502020204030204" pitchFamily="34" charset="0"/>
              </a:rPr>
              <a:t>Diyot </a:t>
            </a:r>
            <a:r>
              <a:rPr lang="en-US" altLang="en-US" sz="2000" b="1" dirty="0">
                <a:latin typeface="Calibri" panose="020F0502020204030204" pitchFamily="34" charset="0"/>
              </a:rPr>
              <a:t>k</a:t>
            </a:r>
            <a:r>
              <a:rPr lang="tr-TR" altLang="en-US" sz="2000" b="1" dirty="0">
                <a:latin typeface="Calibri" panose="020F0502020204030204" pitchFamily="34" charset="0"/>
              </a:rPr>
              <a:t>atalog verilerinde aşağıdaki param</a:t>
            </a:r>
            <a:r>
              <a:rPr lang="en-US" altLang="en-US" sz="2000" b="1" dirty="0">
                <a:latin typeface="Calibri" panose="020F0502020204030204" pitchFamily="34" charset="0"/>
              </a:rPr>
              <a:t>e</a:t>
            </a:r>
            <a:r>
              <a:rPr lang="tr-TR" altLang="en-US" sz="2000" b="1" dirty="0">
                <a:latin typeface="Calibri" panose="020F0502020204030204" pitchFamily="34" charset="0"/>
              </a:rPr>
              <a:t>tre tanımları vardır.</a:t>
            </a:r>
            <a:endParaRPr lang="en-US" altLang="tr-TR" sz="2000" b="1" dirty="0">
              <a:latin typeface="Calibri" panose="020F0502020204030204" pitchFamily="34" charset="0"/>
            </a:endParaRPr>
          </a:p>
        </p:txBody>
      </p:sp>
      <p:sp>
        <p:nvSpPr>
          <p:cNvPr id="6" name="Text Box 9"/>
          <p:cNvSpPr txBox="1">
            <a:spLocks noChangeArrowheads="1"/>
          </p:cNvSpPr>
          <p:nvPr/>
        </p:nvSpPr>
        <p:spPr bwMode="auto">
          <a:xfrm>
            <a:off x="682579" y="3512828"/>
            <a:ext cx="1137204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buFontTx/>
              <a:buAutoNum type="arabicPeriod"/>
            </a:pPr>
            <a:r>
              <a:rPr lang="en-US" altLang="en-US" b="1" dirty="0">
                <a:latin typeface="Times New Roman" panose="02020603050405020304" pitchFamily="18" charset="0"/>
              </a:rPr>
              <a:t>V</a:t>
            </a:r>
            <a:r>
              <a:rPr lang="en-US" altLang="en-US" b="1" baseline="-25000" dirty="0">
                <a:latin typeface="Times New Roman" panose="02020603050405020304" pitchFamily="18" charset="0"/>
              </a:rPr>
              <a:t>F</a:t>
            </a:r>
            <a:r>
              <a:rPr lang="en-US" altLang="en-US" b="1" dirty="0">
                <a:latin typeface="Times New Roman" panose="02020603050405020304" pitchFamily="18" charset="0"/>
              </a:rPr>
              <a:t>, </a:t>
            </a:r>
            <a:r>
              <a:rPr lang="tr-TR" altLang="en-US" b="1" dirty="0">
                <a:latin typeface="Times New Roman" panose="02020603050405020304" pitchFamily="18" charset="0"/>
              </a:rPr>
              <a:t>belirli bir sıcaklık ve ak</a:t>
            </a:r>
            <a:r>
              <a:rPr lang="en-US" altLang="en-US" b="1" dirty="0" err="1">
                <a:latin typeface="Times New Roman" panose="02020603050405020304" pitchFamily="18" charset="0"/>
              </a:rPr>
              <a:t>ı</a:t>
            </a:r>
            <a:r>
              <a:rPr lang="tr-TR" altLang="en-US" b="1" dirty="0">
                <a:latin typeface="Times New Roman" panose="02020603050405020304" pitchFamily="18" charset="0"/>
              </a:rPr>
              <a:t>mda</a:t>
            </a:r>
            <a:r>
              <a:rPr lang="en-US" altLang="en-US" b="1" dirty="0">
                <a:latin typeface="Times New Roman" panose="02020603050405020304" pitchFamily="18" charset="0"/>
              </a:rPr>
              <a:t>k</a:t>
            </a:r>
            <a:r>
              <a:rPr lang="tr-TR" altLang="en-US" b="1" dirty="0">
                <a:latin typeface="Times New Roman" panose="02020603050405020304" pitchFamily="18" charset="0"/>
              </a:rPr>
              <a:t>i ileri yön gerilimi</a:t>
            </a:r>
            <a:endParaRPr lang="en-US" altLang="en-US" b="1" dirty="0">
              <a:latin typeface="Times New Roman" panose="02020603050405020304" pitchFamily="18" charset="0"/>
            </a:endParaRPr>
          </a:p>
          <a:p>
            <a:pPr algn="l">
              <a:spcBef>
                <a:spcPct val="50000"/>
              </a:spcBef>
              <a:buFontTx/>
              <a:buAutoNum type="arabicPeriod"/>
            </a:pPr>
            <a:r>
              <a:rPr lang="en-US" altLang="en-US" b="1" dirty="0">
                <a:latin typeface="Times New Roman" panose="02020603050405020304" pitchFamily="18" charset="0"/>
              </a:rPr>
              <a:t>I</a:t>
            </a:r>
            <a:r>
              <a:rPr lang="en-US" altLang="en-US" b="1" baseline="-25000" dirty="0">
                <a:latin typeface="Times New Roman" panose="02020603050405020304" pitchFamily="18" charset="0"/>
              </a:rPr>
              <a:t>F</a:t>
            </a:r>
            <a:r>
              <a:rPr lang="en-US" altLang="en-US" b="1" dirty="0">
                <a:latin typeface="Times New Roman" panose="02020603050405020304" pitchFamily="18" charset="0"/>
              </a:rPr>
              <a:t>, </a:t>
            </a:r>
            <a:r>
              <a:rPr lang="tr-TR" altLang="en-US" b="1" dirty="0">
                <a:latin typeface="Times New Roman" panose="02020603050405020304" pitchFamily="18" charset="0"/>
              </a:rPr>
              <a:t>belirli bir sıcaklıktaki maksimum ileri yön akımı</a:t>
            </a:r>
          </a:p>
          <a:p>
            <a:pPr algn="l">
              <a:spcBef>
                <a:spcPct val="50000"/>
              </a:spcBef>
              <a:buFontTx/>
              <a:buAutoNum type="arabicPeriod"/>
            </a:pPr>
            <a:r>
              <a:rPr lang="en-US" altLang="en-US" b="1" dirty="0">
                <a:latin typeface="Times New Roman" panose="02020603050405020304" pitchFamily="18" charset="0"/>
              </a:rPr>
              <a:t>I</a:t>
            </a:r>
            <a:r>
              <a:rPr lang="en-US" altLang="en-US" b="1" baseline="-25000" dirty="0">
                <a:latin typeface="Times New Roman" panose="02020603050405020304" pitchFamily="18" charset="0"/>
              </a:rPr>
              <a:t>R</a:t>
            </a:r>
            <a:r>
              <a:rPr lang="en-US" altLang="en-US" b="1" dirty="0">
                <a:latin typeface="Times New Roman" panose="02020603050405020304" pitchFamily="18" charset="0"/>
              </a:rPr>
              <a:t>, </a:t>
            </a:r>
            <a:r>
              <a:rPr lang="tr-TR" altLang="en-US" b="1" dirty="0">
                <a:latin typeface="Times New Roman" panose="02020603050405020304" pitchFamily="18" charset="0"/>
              </a:rPr>
              <a:t>belirli bir sıcaklıktaki maksimum ters yön akımı</a:t>
            </a:r>
          </a:p>
          <a:p>
            <a:pPr algn="l">
              <a:spcBef>
                <a:spcPct val="50000"/>
              </a:spcBef>
              <a:buFontTx/>
              <a:buAutoNum type="arabicPeriod"/>
            </a:pPr>
            <a:r>
              <a:rPr lang="en-US" altLang="en-US" b="1" dirty="0">
                <a:latin typeface="Times New Roman" panose="02020603050405020304" pitchFamily="18" charset="0"/>
              </a:rPr>
              <a:t>PIV or PRV or V(BR), </a:t>
            </a:r>
            <a:r>
              <a:rPr lang="tr-TR" altLang="en-US" b="1" dirty="0">
                <a:latin typeface="Times New Roman" panose="02020603050405020304" pitchFamily="18" charset="0"/>
              </a:rPr>
              <a:t>belirli bir sıcaklıktaki </a:t>
            </a:r>
            <a:r>
              <a:rPr lang="en-US" altLang="en-US" b="1" dirty="0">
                <a:latin typeface="Times New Roman" panose="02020603050405020304" pitchFamily="18" charset="0"/>
              </a:rPr>
              <a:t>m</a:t>
            </a:r>
            <a:r>
              <a:rPr lang="tr-TR" altLang="en-US" b="1" dirty="0">
                <a:latin typeface="Times New Roman" panose="02020603050405020304" pitchFamily="18" charset="0"/>
              </a:rPr>
              <a:t>aksimum ters yön gerilimi</a:t>
            </a:r>
            <a:endParaRPr lang="en-US" altLang="en-US" b="1" dirty="0">
              <a:latin typeface="Times New Roman" panose="02020603050405020304" pitchFamily="18" charset="0"/>
            </a:endParaRPr>
          </a:p>
          <a:p>
            <a:pPr algn="l">
              <a:spcBef>
                <a:spcPct val="50000"/>
              </a:spcBef>
              <a:buFontTx/>
              <a:buAutoNum type="arabicPeriod"/>
            </a:pPr>
            <a:r>
              <a:rPr lang="en-US" altLang="en-US" b="1" dirty="0">
                <a:latin typeface="Times New Roman" panose="02020603050405020304" pitchFamily="18" charset="0"/>
              </a:rPr>
              <a:t>Power dissipation, </a:t>
            </a:r>
            <a:r>
              <a:rPr lang="tr-TR" altLang="en-US" b="1" dirty="0">
                <a:latin typeface="Times New Roman" panose="02020603050405020304" pitchFamily="18" charset="0"/>
              </a:rPr>
              <a:t>belirli bir sıcaklıktaki harcanan maksimum güç</a:t>
            </a:r>
            <a:endParaRPr lang="en-US" altLang="en-US" b="1" dirty="0">
              <a:latin typeface="Times New Roman" panose="02020603050405020304" pitchFamily="18" charset="0"/>
            </a:endParaRPr>
          </a:p>
          <a:p>
            <a:pPr algn="l">
              <a:spcBef>
                <a:spcPct val="50000"/>
              </a:spcBef>
              <a:buFontTx/>
              <a:buAutoNum type="arabicPeriod"/>
            </a:pPr>
            <a:r>
              <a:rPr lang="en-US" altLang="en-US" b="1" dirty="0">
                <a:latin typeface="Times New Roman" panose="02020603050405020304" pitchFamily="18" charset="0"/>
              </a:rPr>
              <a:t>C, </a:t>
            </a:r>
            <a:r>
              <a:rPr lang="tr-TR" altLang="en-US" b="1" dirty="0">
                <a:latin typeface="Times New Roman" panose="02020603050405020304" pitchFamily="18" charset="0"/>
              </a:rPr>
              <a:t>ters yön kutuplamasındaki kapasite seviyeleri</a:t>
            </a:r>
            <a:endParaRPr lang="en-US" altLang="en-US" b="1" dirty="0">
              <a:latin typeface="Times New Roman" panose="02020603050405020304" pitchFamily="18" charset="0"/>
            </a:endParaRPr>
          </a:p>
          <a:p>
            <a:pPr algn="l">
              <a:spcBef>
                <a:spcPct val="50000"/>
              </a:spcBef>
              <a:buFontTx/>
              <a:buAutoNum type="arabicPeriod"/>
            </a:pPr>
            <a:r>
              <a:rPr lang="en-US" altLang="en-US" b="1" dirty="0" err="1">
                <a:latin typeface="Times New Roman" panose="02020603050405020304" pitchFamily="18" charset="0"/>
              </a:rPr>
              <a:t>t</a:t>
            </a:r>
            <a:r>
              <a:rPr lang="en-US" altLang="en-US" b="1" baseline="-25000" dirty="0" err="1">
                <a:latin typeface="Times New Roman" panose="02020603050405020304" pitchFamily="18" charset="0"/>
              </a:rPr>
              <a:t>rr</a:t>
            </a:r>
            <a:r>
              <a:rPr lang="en-US" altLang="en-US" b="1" dirty="0">
                <a:latin typeface="Times New Roman" panose="02020603050405020304" pitchFamily="18" charset="0"/>
              </a:rPr>
              <a:t>, </a:t>
            </a:r>
            <a:r>
              <a:rPr lang="tr-TR" altLang="en-US" b="1" dirty="0">
                <a:latin typeface="Times New Roman" panose="02020603050405020304" pitchFamily="18" charset="0"/>
              </a:rPr>
              <a:t>ters yön toparlanma süresi</a:t>
            </a:r>
            <a:endParaRPr lang="en-US" altLang="en-US" b="1" dirty="0">
              <a:latin typeface="Times New Roman" panose="02020603050405020304" pitchFamily="18" charset="0"/>
            </a:endParaRPr>
          </a:p>
        </p:txBody>
      </p:sp>
    </p:spTree>
    <p:extLst>
      <p:ext uri="{BB962C8B-B14F-4D97-AF65-F5344CB8AC3E}">
        <p14:creationId xmlns:p14="http://schemas.microsoft.com/office/powerpoint/2010/main" val="1856498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g01_03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47" y="178158"/>
            <a:ext cx="11127346"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162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g01_03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107" y="463639"/>
            <a:ext cx="8548687"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534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A9505CA14A24489E87077FD098F41F" ma:contentTypeVersion="" ma:contentTypeDescription="Create a new document." ma:contentTypeScope="" ma:versionID="4a473c7f47987424113ff602b623b93a">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5656EAA-96AC-49C1-AB53-8AB68DABA0CF}"/>
</file>

<file path=customXml/itemProps2.xml><?xml version="1.0" encoding="utf-8"?>
<ds:datastoreItem xmlns:ds="http://schemas.openxmlformats.org/officeDocument/2006/customXml" ds:itemID="{9D6BB0AB-EB49-4390-AA83-ABAFAC6026F4}"/>
</file>

<file path=customXml/itemProps3.xml><?xml version="1.0" encoding="utf-8"?>
<ds:datastoreItem xmlns:ds="http://schemas.openxmlformats.org/officeDocument/2006/customXml" ds:itemID="{EF938CC4-C89B-43B3-93C5-8BEAFB1E5AA9}"/>
</file>

<file path=docProps/app.xml><?xml version="1.0" encoding="utf-8"?>
<Properties xmlns="http://schemas.openxmlformats.org/officeDocument/2006/extended-properties" xmlns:vt="http://schemas.openxmlformats.org/officeDocument/2006/docPropsVTypes">
  <TotalTime>517</TotalTime>
  <Words>2112</Words>
  <Application>Microsoft Office PowerPoint</Application>
  <PresentationFormat>Widescreen</PresentationFormat>
  <Paragraphs>141</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Symbol</vt:lpstr>
      <vt:lpstr>Times</vt:lpstr>
      <vt:lpstr>Times New Roman</vt:lpstr>
      <vt:lpstr>Wingdings 2</vt:lpstr>
      <vt:lpstr>Office Theme</vt:lpstr>
      <vt:lpstr>Diyot ve Çeşitleri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Foto Diyotlar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Diyot ve Çeşitleri</dc:title>
  <dc:creator>alper</dc:creator>
  <cp:lastModifiedBy>alper</cp:lastModifiedBy>
  <cp:revision>66</cp:revision>
  <dcterms:created xsi:type="dcterms:W3CDTF">2016-07-18T06:05:43Z</dcterms:created>
  <dcterms:modified xsi:type="dcterms:W3CDTF">2016-08-08T07:39:02Z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0x01010023A9505CA14A24489E87077FD098F41F</vt:lpwstr>
  </property>
</Properties>
</file>