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C4D19-26D9-4842-8181-FE32ECF174EC}"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311755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C4D19-26D9-4842-8181-FE32ECF174EC}"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394334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C4D19-26D9-4842-8181-FE32ECF174EC}"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274794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C4D19-26D9-4842-8181-FE32ECF174EC}"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16080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C4D19-26D9-4842-8181-FE32ECF174EC}"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426001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C4D19-26D9-4842-8181-FE32ECF174EC}"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287204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C4D19-26D9-4842-8181-FE32ECF174EC}" type="datetimeFigureOut">
              <a:rPr lang="en-US" smtClean="0"/>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214629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C4D19-26D9-4842-8181-FE32ECF174EC}"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173119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C4D19-26D9-4842-8181-FE32ECF174EC}" type="datetimeFigureOut">
              <a:rPr lang="en-US" smtClean="0"/>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14083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C4D19-26D9-4842-8181-FE32ECF174EC}"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119530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C4D19-26D9-4842-8181-FE32ECF174EC}"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F490-3E0F-4C5D-BE34-4482BCE9F48F}" type="slidenum">
              <a:rPr lang="en-US" smtClean="0"/>
              <a:t>‹#›</a:t>
            </a:fld>
            <a:endParaRPr lang="en-US"/>
          </a:p>
        </p:txBody>
      </p:sp>
    </p:spTree>
    <p:extLst>
      <p:ext uri="{BB962C8B-B14F-4D97-AF65-F5344CB8AC3E}">
        <p14:creationId xmlns:p14="http://schemas.microsoft.com/office/powerpoint/2010/main" val="270942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C4D19-26D9-4842-8181-FE32ECF174EC}" type="datetimeFigureOut">
              <a:rPr lang="en-US" smtClean="0"/>
              <a:t>9/24/2022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F490-3E0F-4C5D-BE34-4482BCE9F48F}" type="slidenum">
              <a:rPr lang="en-US" smtClean="0"/>
              <a:t>‹#›</a:t>
            </a:fld>
            <a:endParaRPr lang="en-US"/>
          </a:p>
        </p:txBody>
      </p:sp>
    </p:spTree>
    <p:extLst>
      <p:ext uri="{BB962C8B-B14F-4D97-AF65-F5344CB8AC3E}">
        <p14:creationId xmlns:p14="http://schemas.microsoft.com/office/powerpoint/2010/main" val="91806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b="1" dirty="0"/>
              <a:t>OPTİK TRANSDUSERLER VE SENSÖRLER</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205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467" y="1442434"/>
            <a:ext cx="5424652" cy="3037805"/>
          </a:xfrm>
          <a:prstGeom prst="rect">
            <a:avLst/>
          </a:prstGeom>
        </p:spPr>
      </p:pic>
      <p:pic>
        <p:nvPicPr>
          <p:cNvPr id="3" name="Picture 2"/>
          <p:cNvPicPr>
            <a:picLocks noChangeAspect="1"/>
          </p:cNvPicPr>
          <p:nvPr/>
        </p:nvPicPr>
        <p:blipFill>
          <a:blip r:embed="rId3"/>
          <a:stretch>
            <a:fillRect/>
          </a:stretch>
        </p:blipFill>
        <p:spPr>
          <a:xfrm>
            <a:off x="7066208" y="1223493"/>
            <a:ext cx="3926249" cy="3021371"/>
          </a:xfrm>
          <a:prstGeom prst="rect">
            <a:avLst/>
          </a:prstGeom>
        </p:spPr>
      </p:pic>
    </p:spTree>
    <p:extLst>
      <p:ext uri="{BB962C8B-B14F-4D97-AF65-F5344CB8AC3E}">
        <p14:creationId xmlns:p14="http://schemas.microsoft.com/office/powerpoint/2010/main" val="367134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71132" y="640625"/>
            <a:ext cx="6125138" cy="4150315"/>
            <a:chOff x="1692338" y="782292"/>
            <a:chExt cx="6125138" cy="4150315"/>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92338" y="782292"/>
              <a:ext cx="6125138" cy="4150315"/>
            </a:xfrm>
            <a:prstGeom prst="rect">
              <a:avLst/>
            </a:prstGeom>
            <a:noFill/>
            <a:ln>
              <a:noFill/>
            </a:ln>
          </p:spPr>
        </p:pic>
        <p:cxnSp>
          <p:nvCxnSpPr>
            <p:cNvPr id="4" name="Straight Arrow Connector 3"/>
            <p:cNvCxnSpPr/>
            <p:nvPr/>
          </p:nvCxnSpPr>
          <p:spPr>
            <a:xfrm>
              <a:off x="1841679" y="2537138"/>
              <a:ext cx="154546" cy="231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1983346" y="2446986"/>
              <a:ext cx="128789" cy="231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0194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90269" y="329132"/>
            <a:ext cx="5575959" cy="4228800"/>
            <a:chOff x="290269" y="329132"/>
            <a:chExt cx="5575959" cy="4228800"/>
          </a:xfrm>
        </p:grpSpPr>
        <p:grpSp>
          <p:nvGrpSpPr>
            <p:cNvPr id="12" name="Group 11"/>
            <p:cNvGrpSpPr/>
            <p:nvPr/>
          </p:nvGrpSpPr>
          <p:grpSpPr>
            <a:xfrm>
              <a:off x="290269" y="329132"/>
              <a:ext cx="5575959" cy="4228800"/>
              <a:chOff x="2189407" y="965916"/>
              <a:chExt cx="7083381" cy="3988038"/>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189407" y="965916"/>
                <a:ext cx="7083381" cy="3988038"/>
              </a:xfrm>
              <a:prstGeom prst="rect">
                <a:avLst/>
              </a:prstGeom>
              <a:noFill/>
              <a:ln>
                <a:noFill/>
              </a:ln>
            </p:spPr>
          </p:pic>
          <p:grpSp>
            <p:nvGrpSpPr>
              <p:cNvPr id="11" name="Group 10"/>
              <p:cNvGrpSpPr/>
              <p:nvPr/>
            </p:nvGrpSpPr>
            <p:grpSpPr>
              <a:xfrm>
                <a:off x="2446986" y="1313645"/>
                <a:ext cx="1648496" cy="1403797"/>
                <a:chOff x="2446986" y="1313645"/>
                <a:chExt cx="1648496" cy="1403797"/>
              </a:xfrm>
            </p:grpSpPr>
            <p:cxnSp>
              <p:nvCxnSpPr>
                <p:cNvPr id="4" name="Straight Arrow Connector 3"/>
                <p:cNvCxnSpPr/>
                <p:nvPr/>
              </p:nvCxnSpPr>
              <p:spPr>
                <a:xfrm>
                  <a:off x="2446986" y="1416676"/>
                  <a:ext cx="141668" cy="20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3799268" y="2550017"/>
                  <a:ext cx="154546" cy="167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915177" y="2511380"/>
                  <a:ext cx="180305" cy="167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575775" y="1313645"/>
                  <a:ext cx="154546" cy="20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22" name="Group 21"/>
            <p:cNvGrpSpPr/>
            <p:nvPr/>
          </p:nvGrpSpPr>
          <p:grpSpPr>
            <a:xfrm>
              <a:off x="3978513" y="2097633"/>
              <a:ext cx="202762" cy="1924998"/>
              <a:chOff x="7057623" y="2700329"/>
              <a:chExt cx="257577" cy="1815400"/>
            </a:xfrm>
          </p:grpSpPr>
          <p:cxnSp>
            <p:nvCxnSpPr>
              <p:cNvPr id="14" name="Straight Connector 13"/>
              <p:cNvCxnSpPr/>
              <p:nvPr/>
            </p:nvCxnSpPr>
            <p:spPr>
              <a:xfrm>
                <a:off x="7057623" y="2700329"/>
                <a:ext cx="0" cy="69545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057623" y="3786390"/>
                <a:ext cx="0" cy="72933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057623" y="3395788"/>
                <a:ext cx="257577" cy="390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40" name="Group 39"/>
          <p:cNvGrpSpPr/>
          <p:nvPr/>
        </p:nvGrpSpPr>
        <p:grpSpPr>
          <a:xfrm>
            <a:off x="6510974" y="2079059"/>
            <a:ext cx="5105335" cy="4393149"/>
            <a:chOff x="6510974" y="2079059"/>
            <a:chExt cx="5105335" cy="4393149"/>
          </a:xfrm>
        </p:grpSpPr>
        <p:grpSp>
          <p:nvGrpSpPr>
            <p:cNvPr id="38" name="Group 37"/>
            <p:cNvGrpSpPr/>
            <p:nvPr/>
          </p:nvGrpSpPr>
          <p:grpSpPr>
            <a:xfrm>
              <a:off x="6510974" y="2079059"/>
              <a:ext cx="5105335" cy="4393149"/>
              <a:chOff x="6510974" y="2079059"/>
              <a:chExt cx="5105335" cy="4393149"/>
            </a:xfrm>
          </p:grpSpPr>
          <p:pic>
            <p:nvPicPr>
              <p:cNvPr id="24" name="Picture 23"/>
              <p:cNvPicPr>
                <a:picLocks noChangeAspect="1"/>
              </p:cNvPicPr>
              <p:nvPr/>
            </p:nvPicPr>
            <p:blipFill>
              <a:blip r:embed="rId3"/>
              <a:stretch>
                <a:fillRect/>
              </a:stretch>
            </p:blipFill>
            <p:spPr>
              <a:xfrm>
                <a:off x="6510974" y="2079059"/>
                <a:ext cx="5105335" cy="4393149"/>
              </a:xfrm>
              <a:prstGeom prst="rect">
                <a:avLst/>
              </a:prstGeom>
            </p:spPr>
          </p:pic>
          <p:grpSp>
            <p:nvGrpSpPr>
              <p:cNvPr id="37" name="Group 36"/>
              <p:cNvGrpSpPr/>
              <p:nvPr/>
            </p:nvGrpSpPr>
            <p:grpSpPr>
              <a:xfrm>
                <a:off x="6794695" y="3249261"/>
                <a:ext cx="323557" cy="1674431"/>
                <a:chOff x="6794695" y="3249261"/>
                <a:chExt cx="323557" cy="1674431"/>
              </a:xfrm>
            </p:grpSpPr>
            <p:cxnSp>
              <p:nvCxnSpPr>
                <p:cNvPr id="26" name="Straight Arrow Connector 25"/>
                <p:cNvCxnSpPr/>
                <p:nvPr/>
              </p:nvCxnSpPr>
              <p:spPr>
                <a:xfrm>
                  <a:off x="6794695" y="3362178"/>
                  <a:ext cx="168813" cy="211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977575" y="3249261"/>
                  <a:ext cx="140677" cy="239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6794695" y="4658990"/>
                  <a:ext cx="168813" cy="264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963508" y="4557932"/>
                  <a:ext cx="154744" cy="298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pic>
          <p:nvPicPr>
            <p:cNvPr id="39" name="Picture 38"/>
            <p:cNvPicPr>
              <a:picLocks noChangeAspect="1"/>
            </p:cNvPicPr>
            <p:nvPr/>
          </p:nvPicPr>
          <p:blipFill>
            <a:blip r:embed="rId4"/>
            <a:stretch>
              <a:fillRect/>
            </a:stretch>
          </p:blipFill>
          <p:spPr>
            <a:xfrm>
              <a:off x="9554472" y="3957392"/>
              <a:ext cx="286537" cy="1932599"/>
            </a:xfrm>
            <a:prstGeom prst="rect">
              <a:avLst/>
            </a:prstGeom>
          </p:spPr>
        </p:pic>
      </p:grpSp>
    </p:spTree>
    <p:extLst>
      <p:ext uri="{BB962C8B-B14F-4D97-AF65-F5344CB8AC3E}">
        <p14:creationId xmlns:p14="http://schemas.microsoft.com/office/powerpoint/2010/main" val="401633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45204" y="516120"/>
            <a:ext cx="647807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Foto</a:t>
            </a:r>
            <a:r>
              <a:rPr kumimoji="0" lang="en-AU" alt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en-AU" altLang="en-US"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Tristör</a:t>
            </a:r>
            <a:r>
              <a:rPr kumimoji="0" lang="en-AU" alt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[LASCR: Light </a:t>
            </a:r>
            <a:r>
              <a:rPr kumimoji="0" lang="en-AU" altLang="en-US"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Actived</a:t>
            </a:r>
            <a:r>
              <a:rPr kumimoji="0" lang="en-AU" alt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SCR (</a:t>
            </a:r>
            <a:r>
              <a:rPr kumimoji="0" lang="en-AU" altLang="en-US"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Işıkla</a:t>
            </a:r>
            <a:r>
              <a:rPr kumimoji="0" lang="en-AU" alt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en-AU" altLang="en-US" sz="2000" b="1"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çalışan</a:t>
            </a:r>
            <a:r>
              <a:rPr kumimoji="0" lang="en-AU" alt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SCR)]</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a:grpSpLocks/>
          </p:cNvGrpSpPr>
          <p:nvPr/>
        </p:nvGrpSpPr>
        <p:grpSpPr bwMode="auto">
          <a:xfrm>
            <a:off x="753332" y="1045246"/>
            <a:ext cx="1706532" cy="2045684"/>
            <a:chOff x="5121" y="2344"/>
            <a:chExt cx="1658" cy="234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 y="2344"/>
              <a:ext cx="1658"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Line 5755"/>
            <p:cNvCxnSpPr>
              <a:cxnSpLocks noChangeShapeType="1"/>
            </p:cNvCxnSpPr>
            <p:nvPr/>
          </p:nvCxnSpPr>
          <p:spPr bwMode="auto">
            <a:xfrm>
              <a:off x="5481" y="2884"/>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5756"/>
            <p:cNvCxnSpPr>
              <a:cxnSpLocks noChangeShapeType="1"/>
            </p:cNvCxnSpPr>
            <p:nvPr/>
          </p:nvCxnSpPr>
          <p:spPr bwMode="auto">
            <a:xfrm>
              <a:off x="5481" y="3064"/>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7" name="Rectangle 6"/>
          <p:cNvSpPr>
            <a:spLocks noChangeArrowheads="1"/>
          </p:cNvSpPr>
          <p:nvPr/>
        </p:nvSpPr>
        <p:spPr bwMode="auto">
          <a:xfrm>
            <a:off x="927278" y="14746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AU"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3222898" y="2272673"/>
            <a:ext cx="8429140" cy="3001775"/>
          </a:xfrm>
          <a:prstGeom prst="rect">
            <a:avLst/>
          </a:prstGeom>
        </p:spPr>
      </p:pic>
    </p:spTree>
    <p:extLst>
      <p:ext uri="{BB962C8B-B14F-4D97-AF65-F5344CB8AC3E}">
        <p14:creationId xmlns:p14="http://schemas.microsoft.com/office/powerpoint/2010/main" val="286479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2130" y="784255"/>
            <a:ext cx="8806085" cy="4818055"/>
          </a:xfrm>
          <a:prstGeom prst="rect">
            <a:avLst/>
          </a:prstGeom>
        </p:spPr>
      </p:pic>
    </p:spTree>
    <p:extLst>
      <p:ext uri="{BB962C8B-B14F-4D97-AF65-F5344CB8AC3E}">
        <p14:creationId xmlns:p14="http://schemas.microsoft.com/office/powerpoint/2010/main" val="1847913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3725" y="837128"/>
            <a:ext cx="10708505" cy="4080178"/>
          </a:xfrm>
          <a:prstGeom prst="rect">
            <a:avLst/>
          </a:prstGeom>
        </p:spPr>
      </p:pic>
    </p:spTree>
    <p:extLst>
      <p:ext uri="{BB962C8B-B14F-4D97-AF65-F5344CB8AC3E}">
        <p14:creationId xmlns:p14="http://schemas.microsoft.com/office/powerpoint/2010/main" val="376050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329908"/>
            <a:ext cx="8925060" cy="1200329"/>
          </a:xfrm>
          <a:prstGeom prst="rect">
            <a:avLst/>
          </a:prstGeom>
        </p:spPr>
        <p:txBody>
          <a:bodyPr wrap="square">
            <a:spAutoFit/>
          </a:bodyPr>
          <a:lstStyle/>
          <a:p>
            <a:pPr>
              <a:lnSpc>
                <a:spcPct val="150000"/>
              </a:lnSpc>
            </a:pPr>
            <a:r>
              <a:rPr lang="tr-TR" sz="3600" b="1" dirty="0" smtClean="0">
                <a:effectLst/>
                <a:latin typeface="Arial" panose="020B0604020202020204" pitchFamily="34" charset="0"/>
                <a:ea typeface="Times New Roman" panose="02020603050405020304" pitchFamily="18" charset="0"/>
              </a:rPr>
              <a:t>B.</a:t>
            </a:r>
            <a:r>
              <a:rPr lang="en-AU" sz="1200" b="1" dirty="0"/>
              <a:t> </a:t>
            </a:r>
            <a:r>
              <a:rPr lang="en-AU" sz="2400" b="1" dirty="0" err="1"/>
              <a:t>Işık</a:t>
            </a:r>
            <a:r>
              <a:rPr lang="en-AU" sz="2400" b="1" dirty="0"/>
              <a:t> </a:t>
            </a:r>
            <a:r>
              <a:rPr lang="en-AU" sz="2400" b="1" dirty="0" err="1"/>
              <a:t>yayan</a:t>
            </a:r>
            <a:r>
              <a:rPr lang="en-AU" sz="2400" b="1" dirty="0"/>
              <a:t> </a:t>
            </a:r>
            <a:r>
              <a:rPr lang="en-AU" sz="2400" b="1" dirty="0" err="1"/>
              <a:t>elemanlar</a:t>
            </a:r>
            <a:r>
              <a:rPr lang="en-AU" sz="2400" b="1" dirty="0"/>
              <a:t> (Light Emitting Sources)</a:t>
            </a:r>
            <a:endParaRPr lang="en-US" sz="2400" dirty="0"/>
          </a:p>
          <a:p>
            <a:pPr>
              <a:lnSpc>
                <a:spcPct val="150000"/>
              </a:lnSpc>
            </a:pPr>
            <a:endParaRPr lang="en-US" sz="1200" dirty="0" smtClean="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0913" y="1530237"/>
            <a:ext cx="3786829" cy="507831"/>
          </a:xfrm>
          <a:prstGeom prst="rect">
            <a:avLst/>
          </a:prstGeom>
        </p:spPr>
        <p:txBody>
          <a:bodyPr wrap="square">
            <a:spAutoFit/>
          </a:bodyPr>
          <a:lstStyle/>
          <a:p>
            <a:pPr>
              <a:lnSpc>
                <a:spcPct val="150000"/>
              </a:lnSpc>
              <a:spcAft>
                <a:spcPts val="600"/>
              </a:spcAft>
            </a:pPr>
            <a:r>
              <a:rPr lang="tr-TR" b="1" dirty="0">
                <a:latin typeface="Arial" panose="020B0604020202020204" pitchFamily="34" charset="0"/>
                <a:ea typeface="Times New Roman" panose="02020603050405020304" pitchFamily="18" charset="0"/>
              </a:rPr>
              <a:t>Optokuplör (Optoizolatör)</a:t>
            </a:r>
            <a:endParaRPr lang="en-US" sz="1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0913" y="2084235"/>
            <a:ext cx="11204619" cy="646331"/>
          </a:xfrm>
          <a:prstGeom prst="rect">
            <a:avLst/>
          </a:prstGeom>
        </p:spPr>
        <p:txBody>
          <a:bodyPr wrap="square">
            <a:spAutoFit/>
          </a:bodyPr>
          <a:lstStyle/>
          <a:p>
            <a:r>
              <a:rPr lang="en-AU" dirty="0" err="1">
                <a:latin typeface="Arial" panose="020B0604020202020204" pitchFamily="34" charset="0"/>
                <a:ea typeface="Times New Roman" panose="02020603050405020304" pitchFamily="18" charset="0"/>
              </a:rPr>
              <a:t>Opto</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izolatör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kelime</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anlamı</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olarak</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optik</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kuplaj</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anlamına</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geliyor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Kuplaj</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bir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sistem</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içindeki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iki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katın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birbirinden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ayrılması</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ama</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aralarındaki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sinyal</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iletişiminin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devam</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etmesi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olayıdır</a:t>
            </a:r>
            <a:endParaRPr lang="en-US" dirty="0"/>
          </a:p>
        </p:txBody>
      </p:sp>
      <p:sp>
        <p:nvSpPr>
          <p:cNvPr id="5" name="Rectangle 4"/>
          <p:cNvSpPr/>
          <p:nvPr/>
        </p:nvSpPr>
        <p:spPr>
          <a:xfrm>
            <a:off x="540913" y="2989719"/>
            <a:ext cx="11011436" cy="923330"/>
          </a:xfrm>
          <a:prstGeom prst="rect">
            <a:avLst/>
          </a:prstGeom>
        </p:spPr>
        <p:txBody>
          <a:bodyPr wrap="square">
            <a:spAutoFit/>
          </a:bodyPr>
          <a:lstStyle/>
          <a:p>
            <a:r>
              <a:rPr lang="en-AU" b="1" dirty="0">
                <a:latin typeface="Arial" panose="020B0604020202020204" pitchFamily="34" charset="0"/>
                <a:ea typeface="Times New Roman" panose="02020603050405020304" pitchFamily="18" charset="0"/>
              </a:rPr>
              <a:t>Bu </a:t>
            </a:r>
            <a:r>
              <a:rPr lang="en-AU" b="1" dirty="0" err="1">
                <a:latin typeface="Arial" panose="020B0604020202020204" pitchFamily="34" charset="0"/>
                <a:ea typeface="Times New Roman" panose="02020603050405020304" pitchFamily="18" charset="0"/>
              </a:rPr>
              <a:t>durumun</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faydası</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katlardan</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birinde</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olan</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fazla</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akım</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yüksek</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gerilim</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gibi</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olumsuz</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sisteme</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zarar</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verecek</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etkilerden</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diğer</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katları</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korumaktır</a:t>
            </a:r>
            <a:r>
              <a:rPr lang="en-AU" b="1"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Opto</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izolatörler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daha</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çok</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iki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ayrı</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özellikli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devre</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arasında</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elektriksel</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bağlantı</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olmadan</a:t>
            </a:r>
            <a:r>
              <a:rPr lang="en-AU"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ışık</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yoluyla</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irtibat</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kurulmasını</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sağlayan</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devrelerde</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kullanılır</a:t>
            </a:r>
            <a:r>
              <a:rPr lang="en-AU" dirty="0">
                <a:latin typeface="Arial" panose="020B0604020202020204" pitchFamily="34" charset="0"/>
                <a:ea typeface="Times New Roman" panose="02020603050405020304" pitchFamily="18" charset="0"/>
              </a:rPr>
              <a:t>.</a:t>
            </a:r>
            <a:endParaRPr lang="en-US" dirty="0"/>
          </a:p>
        </p:txBody>
      </p:sp>
      <p:pic>
        <p:nvPicPr>
          <p:cNvPr id="7" name="Picture 6"/>
          <p:cNvPicPr>
            <a:picLocks noChangeAspect="1"/>
          </p:cNvPicPr>
          <p:nvPr/>
        </p:nvPicPr>
        <p:blipFill>
          <a:blip r:embed="rId2"/>
          <a:stretch>
            <a:fillRect/>
          </a:stretch>
        </p:blipFill>
        <p:spPr>
          <a:xfrm>
            <a:off x="742496" y="4623039"/>
            <a:ext cx="10243183" cy="1275484"/>
          </a:xfrm>
          <a:prstGeom prst="rect">
            <a:avLst/>
          </a:prstGeom>
        </p:spPr>
      </p:pic>
    </p:spTree>
    <p:extLst>
      <p:ext uri="{BB962C8B-B14F-4D97-AF65-F5344CB8AC3E}">
        <p14:creationId xmlns:p14="http://schemas.microsoft.com/office/powerpoint/2010/main" val="221902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215" y="251126"/>
            <a:ext cx="11294772" cy="6242048"/>
            <a:chOff x="296215" y="251126"/>
            <a:chExt cx="11294772" cy="6242048"/>
          </a:xfrm>
        </p:grpSpPr>
        <p:sp>
          <p:nvSpPr>
            <p:cNvPr id="2" name="Rectangle 1"/>
            <p:cNvSpPr/>
            <p:nvPr/>
          </p:nvSpPr>
          <p:spPr>
            <a:xfrm>
              <a:off x="296215" y="251126"/>
              <a:ext cx="11294772" cy="2246769"/>
            </a:xfrm>
            <a:prstGeom prst="rect">
              <a:avLst/>
            </a:prstGeom>
          </p:spPr>
          <p:txBody>
            <a:bodyPr wrap="square">
              <a:spAutoFit/>
            </a:bodyPr>
            <a:lstStyle/>
            <a:p>
              <a:pPr>
                <a:lnSpc>
                  <a:spcPct val="150000"/>
                </a:lnSpc>
                <a:spcAft>
                  <a:spcPts val="600"/>
                </a:spcAft>
              </a:pPr>
              <a:r>
                <a:rPr lang="tr-TR" dirty="0">
                  <a:latin typeface="Arial" panose="020B0604020202020204" pitchFamily="34" charset="0"/>
                  <a:ea typeface="Times New Roman" panose="02020603050405020304" pitchFamily="18" charset="0"/>
                </a:rPr>
                <a:t>Opto kuplör, düşük güç devresi ile yüksek güç devresini birbirinden yalıtmak ve iki devre arasındaki enerji akışını optik (ışık) yolla sağlamak için kullanılır. Yani biri diğerini kontrol etmesi gereken, ancak elektriksel irtibatı istenmeyen iki devreyi ya da elemanı optik yöntemle birbirine kuple etmek için kullanılırlar. </a:t>
              </a:r>
              <a:endParaRPr lang="en-US" sz="1200" dirty="0">
                <a:latin typeface="Times New Roman" panose="02020603050405020304" pitchFamily="18" charset="0"/>
                <a:ea typeface="Times New Roman" panose="02020603050405020304" pitchFamily="18" charset="0"/>
              </a:endParaRPr>
            </a:p>
            <a:p>
              <a:pPr>
                <a:lnSpc>
                  <a:spcPct val="150000"/>
                </a:lnSpc>
                <a:spcAft>
                  <a:spcPts val="600"/>
                </a:spcAft>
              </a:pPr>
              <a:r>
                <a:rPr lang="tr-TR" dirty="0">
                  <a:latin typeface="Arial" panose="020B0604020202020204" pitchFamily="34" charset="0"/>
                  <a:ea typeface="Times New Roman" panose="02020603050405020304" pitchFamily="18" charset="0"/>
                </a:rPr>
                <a:t>      Optokuplörler, tv'lerde, bilgisayarlarda, PLC cihazlarında, otomasyon sistemlerinde yaygın olarak karşımıza çıkmaktadır.</a:t>
              </a:r>
              <a:endParaRPr lang="en-US" sz="12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38658" y="2497895"/>
              <a:ext cx="4784571" cy="3995279"/>
            </a:xfrm>
            <a:prstGeom prst="rect">
              <a:avLst/>
            </a:prstGeom>
          </p:spPr>
        </p:pic>
      </p:grpSp>
    </p:spTree>
    <p:extLst>
      <p:ext uri="{BB962C8B-B14F-4D97-AF65-F5344CB8AC3E}">
        <p14:creationId xmlns:p14="http://schemas.microsoft.com/office/powerpoint/2010/main" val="330401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78286" y="1081958"/>
            <a:ext cx="10268756" cy="3299850"/>
            <a:chOff x="549498" y="476651"/>
            <a:chExt cx="10268756" cy="3299850"/>
          </a:xfrm>
        </p:grpSpPr>
        <p:sp>
          <p:nvSpPr>
            <p:cNvPr id="3" name="Rectangle 2"/>
            <p:cNvSpPr/>
            <p:nvPr/>
          </p:nvSpPr>
          <p:spPr>
            <a:xfrm>
              <a:off x="549498" y="476651"/>
              <a:ext cx="6096000" cy="2169825"/>
            </a:xfrm>
            <a:prstGeom prst="rect">
              <a:avLst/>
            </a:prstGeom>
          </p:spPr>
          <p:txBody>
            <a:bodyPr>
              <a:spAutoFit/>
            </a:bodyPr>
            <a:lstStyle/>
            <a:p>
              <a:pPr algn="just">
                <a:lnSpc>
                  <a:spcPct val="150000"/>
                </a:lnSpc>
              </a:pPr>
              <a:r>
                <a:rPr lang="tr-TR" dirty="0">
                  <a:latin typeface="Arial" panose="020B0604020202020204" pitchFamily="34" charset="0"/>
                  <a:ea typeface="Times New Roman" panose="02020603050405020304" pitchFamily="18" charset="0"/>
                </a:rPr>
                <a:t>Optoizolatör devreleri tasarlanırken dikkat edilecek en önemli noktalardan biri ise “akım taşıma oranı” (current transfer ratio) dediğimiz β</a:t>
              </a:r>
              <a:r>
                <a:rPr lang="tr-TR" baseline="-25000" dirty="0">
                  <a:latin typeface="Arial" panose="020B0604020202020204" pitchFamily="34" charset="0"/>
                  <a:ea typeface="Times New Roman" panose="02020603050405020304" pitchFamily="18" charset="0"/>
                </a:rPr>
                <a:t>CTR</a:t>
              </a:r>
              <a:r>
                <a:rPr lang="tr-TR" dirty="0">
                  <a:latin typeface="Arial" panose="020B0604020202020204" pitchFamily="34" charset="0"/>
                  <a:ea typeface="Times New Roman" panose="02020603050405020304" pitchFamily="18" charset="0"/>
                </a:rPr>
                <a:t> değeridir. Bu değer foto transistörlü devrelerde kollektör akımının, Led akımına olan oran olarak tanımlanmaktadır.</a:t>
              </a:r>
              <a:endParaRPr lang="en-US" sz="2400" b="1"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697072" y="649544"/>
              <a:ext cx="3121182" cy="2589627"/>
            </a:xfrm>
            <a:prstGeom prst="rect">
              <a:avLst/>
            </a:prstGeom>
          </p:spPr>
        </p:pic>
        <p:pic>
          <p:nvPicPr>
            <p:cNvPr id="6" name="Picture 5"/>
            <p:cNvPicPr>
              <a:picLocks noChangeAspect="1"/>
            </p:cNvPicPr>
            <p:nvPr/>
          </p:nvPicPr>
          <p:blipFill>
            <a:blip r:embed="rId3"/>
            <a:stretch>
              <a:fillRect/>
            </a:stretch>
          </p:blipFill>
          <p:spPr>
            <a:xfrm>
              <a:off x="864109" y="3078320"/>
              <a:ext cx="9503570" cy="698181"/>
            </a:xfrm>
            <a:prstGeom prst="rect">
              <a:avLst/>
            </a:prstGeom>
          </p:spPr>
        </p:pic>
      </p:grpSp>
    </p:spTree>
    <p:extLst>
      <p:ext uri="{BB962C8B-B14F-4D97-AF65-F5344CB8AC3E}">
        <p14:creationId xmlns:p14="http://schemas.microsoft.com/office/powerpoint/2010/main" val="3611727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6316" y="349550"/>
            <a:ext cx="11981645" cy="6102765"/>
            <a:chOff x="356316" y="349550"/>
            <a:chExt cx="11981645" cy="6102765"/>
          </a:xfrm>
        </p:grpSpPr>
        <p:sp>
          <p:nvSpPr>
            <p:cNvPr id="2" name="Rectangle 1"/>
            <p:cNvSpPr/>
            <p:nvPr/>
          </p:nvSpPr>
          <p:spPr>
            <a:xfrm>
              <a:off x="497983" y="349550"/>
              <a:ext cx="6096000" cy="1754326"/>
            </a:xfrm>
            <a:prstGeom prst="rect">
              <a:avLst/>
            </a:prstGeom>
          </p:spPr>
          <p:txBody>
            <a:bodyPr>
              <a:spAutoFit/>
            </a:bodyPr>
            <a:lstStyle/>
            <a:p>
              <a:pPr algn="just">
                <a:lnSpc>
                  <a:spcPct val="150000"/>
                </a:lnSpc>
              </a:pPr>
              <a:r>
                <a:rPr lang="tr-TR" b="1" dirty="0">
                  <a:latin typeface="Arial" panose="020B0604020202020204" pitchFamily="34" charset="0"/>
                  <a:ea typeface="Times New Roman" panose="02020603050405020304" pitchFamily="18" charset="0"/>
                </a:rPr>
                <a:t>Örnek 2.1</a:t>
              </a:r>
              <a:endParaRPr lang="en-US" sz="2400" b="1" dirty="0">
                <a:latin typeface="Times New Roman" panose="02020603050405020304" pitchFamily="18" charset="0"/>
                <a:ea typeface="Times New Roman" panose="02020603050405020304" pitchFamily="18" charset="0"/>
              </a:endParaRPr>
            </a:p>
            <a:p>
              <a:pPr algn="just">
                <a:lnSpc>
                  <a:spcPct val="150000"/>
                </a:lnSpc>
              </a:pPr>
              <a:r>
                <a:rPr lang="tr-TR" dirty="0">
                  <a:latin typeface="Arial" panose="020B0604020202020204" pitchFamily="34" charset="0"/>
                  <a:ea typeface="Times New Roman" panose="02020603050405020304" pitchFamily="18" charset="0"/>
                </a:rPr>
                <a:t>Şekil 2.17`deki devrede 24V\960Ω röle 4N25 optoizolatörü ile sürülecektir. Devredeki R direncinin değerini bulunuz. β</a:t>
              </a:r>
              <a:r>
                <a:rPr lang="tr-TR" baseline="-25000" dirty="0">
                  <a:latin typeface="Arial" panose="020B0604020202020204" pitchFamily="34" charset="0"/>
                  <a:ea typeface="Times New Roman" panose="02020603050405020304" pitchFamily="18" charset="0"/>
                </a:rPr>
                <a:t>CTR</a:t>
              </a:r>
              <a:r>
                <a:rPr lang="tr-TR" dirty="0">
                  <a:latin typeface="Arial" panose="020B0604020202020204" pitchFamily="34" charset="0"/>
                  <a:ea typeface="Times New Roman" panose="02020603050405020304" pitchFamily="18" charset="0"/>
                </a:rPr>
                <a:t> = 0.6</a:t>
              </a:r>
              <a:endParaRPr lang="en-US" sz="2400" b="1"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6316" y="2219785"/>
              <a:ext cx="8350797" cy="4232530"/>
            </a:xfrm>
            <a:prstGeom prst="rect">
              <a:avLst/>
            </a:prstGeom>
          </p:spPr>
        </p:pic>
        <p:pic>
          <p:nvPicPr>
            <p:cNvPr id="3" name="Picture 2"/>
            <p:cNvPicPr>
              <a:picLocks noChangeAspect="1"/>
            </p:cNvPicPr>
            <p:nvPr/>
          </p:nvPicPr>
          <p:blipFill>
            <a:blip r:embed="rId3"/>
            <a:stretch>
              <a:fillRect/>
            </a:stretch>
          </p:blipFill>
          <p:spPr>
            <a:xfrm>
              <a:off x="7044744" y="751594"/>
              <a:ext cx="5293217" cy="2936383"/>
            </a:xfrm>
            <a:prstGeom prst="rect">
              <a:avLst/>
            </a:prstGeom>
          </p:spPr>
        </p:pic>
      </p:grpSp>
    </p:spTree>
    <p:extLst>
      <p:ext uri="{BB962C8B-B14F-4D97-AF65-F5344CB8AC3E}">
        <p14:creationId xmlns:p14="http://schemas.microsoft.com/office/powerpoint/2010/main" val="82055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129" y="349550"/>
            <a:ext cx="9337184" cy="1709571"/>
          </a:xfrm>
          <a:prstGeom prst="rect">
            <a:avLst/>
          </a:prstGeom>
        </p:spPr>
        <p:txBody>
          <a:bodyPr wrap="square">
            <a:spAutoFit/>
          </a:bodyPr>
          <a:lstStyle/>
          <a:p>
            <a:pPr>
              <a:lnSpc>
                <a:spcPct val="150000"/>
              </a:lnSpc>
            </a:pPr>
            <a:r>
              <a:rPr lang="tr-TR" b="1" dirty="0" smtClean="0">
                <a:effectLst/>
                <a:latin typeface="Arial" panose="020B0604020202020204" pitchFamily="34" charset="0"/>
                <a:ea typeface="Times New Roman" panose="02020603050405020304" pitchFamily="18" charset="0"/>
              </a:rPr>
              <a:t>Bulunduğu ortamda aldığı ışık enerjisine göre direnci değişen elemanlara optik (ışık) sensör denir. Bulunduğu ortamda aldığı ışık enerjisine göre uçları arasında potansiyel fark (gerilim) oluşan elemanlarla, uçlarına uygulanan elektrik enerjisini ışık enerjisine dönüştüren elemanlara optik (ışık) transduser denir.</a:t>
            </a:r>
            <a:endParaRPr lang="en-US" b="1" dirty="0"/>
          </a:p>
        </p:txBody>
      </p:sp>
      <p:sp>
        <p:nvSpPr>
          <p:cNvPr id="3" name="Rectangle 2"/>
          <p:cNvSpPr/>
          <p:nvPr/>
        </p:nvSpPr>
        <p:spPr>
          <a:xfrm>
            <a:off x="2610119" y="2229865"/>
            <a:ext cx="6096000" cy="1754326"/>
          </a:xfrm>
          <a:prstGeom prst="rect">
            <a:avLst/>
          </a:prstGeom>
        </p:spPr>
        <p:txBody>
          <a:bodyPr>
            <a:spAutoFit/>
          </a:bodyPr>
          <a:lstStyle/>
          <a:p>
            <a:pPr indent="228600" algn="just">
              <a:lnSpc>
                <a:spcPct val="150000"/>
              </a:lnSpc>
            </a:pPr>
            <a:r>
              <a:rPr lang="en-AU" dirty="0" smtClean="0">
                <a:effectLst/>
                <a:latin typeface="Arial" panose="020B0604020202020204" pitchFamily="34" charset="0"/>
                <a:ea typeface="Times New Roman" panose="02020603050405020304" pitchFamily="18" charset="0"/>
              </a:rPr>
              <a:t>Bu </a:t>
            </a:r>
            <a:r>
              <a:rPr lang="en-AU" dirty="0" err="1" smtClean="0">
                <a:effectLst/>
                <a:latin typeface="Arial" panose="020B0604020202020204" pitchFamily="34" charset="0"/>
                <a:ea typeface="Times New Roman" panose="02020603050405020304" pitchFamily="18" charset="0"/>
              </a:rPr>
              <a:t>transduser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veya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sensörleri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iki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ana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grupta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toplamak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mümkündür</a:t>
            </a:r>
            <a:r>
              <a:rPr lang="en-AU" dirty="0" smtClean="0">
                <a:effectLst/>
                <a:latin typeface="Arial" panose="020B0604020202020204" pitchFamily="34" charset="0"/>
                <a:ea typeface="Times New Roman" panose="02020603050405020304" pitchFamily="18" charset="0"/>
              </a:rPr>
              <a:t>:</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AU" dirty="0" err="1" smtClean="0">
                <a:effectLst/>
                <a:latin typeface="Arial" panose="020B0604020202020204" pitchFamily="34" charset="0"/>
                <a:ea typeface="Times New Roman" panose="02020603050405020304" pitchFamily="18" charset="0"/>
              </a:rPr>
              <a:t>Işık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algılayıcılar</a:t>
            </a:r>
            <a:r>
              <a:rPr lang="en-AU" dirty="0" smtClean="0">
                <a:effectLst/>
                <a:latin typeface="Arial" panose="020B0604020202020204" pitchFamily="34" charset="0"/>
                <a:ea typeface="Times New Roman" panose="02020603050405020304" pitchFamily="18" charset="0"/>
              </a:rPr>
              <a:t> (Light Sensors)</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AU" dirty="0" err="1" smtClean="0">
                <a:effectLst/>
                <a:latin typeface="Arial" panose="020B0604020202020204" pitchFamily="34" charset="0"/>
                <a:ea typeface="Times New Roman" panose="02020603050405020304" pitchFamily="18" charset="0"/>
              </a:rPr>
              <a:t>Işık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yayan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elemanlar</a:t>
            </a:r>
            <a:r>
              <a:rPr lang="en-AU" dirty="0" smtClean="0">
                <a:effectLst/>
                <a:latin typeface="Arial" panose="020B0604020202020204" pitchFamily="34" charset="0"/>
                <a:ea typeface="Times New Roman" panose="02020603050405020304" pitchFamily="18" charset="0"/>
              </a:rPr>
              <a:t> (Light Emitting Sources)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619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276" y="396165"/>
            <a:ext cx="10522039" cy="5704895"/>
          </a:xfrm>
          <a:prstGeom prst="rect">
            <a:avLst/>
          </a:prstGeom>
        </p:spPr>
      </p:pic>
    </p:spTree>
    <p:extLst>
      <p:ext uri="{BB962C8B-B14F-4D97-AF65-F5344CB8AC3E}">
        <p14:creationId xmlns:p14="http://schemas.microsoft.com/office/powerpoint/2010/main" val="2110194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192" y="316722"/>
            <a:ext cx="10333616" cy="6224555"/>
          </a:xfrm>
          <a:prstGeom prst="rect">
            <a:avLst/>
          </a:prstGeom>
        </p:spPr>
      </p:pic>
    </p:spTree>
    <p:extLst>
      <p:ext uri="{BB962C8B-B14F-4D97-AF65-F5344CB8AC3E}">
        <p14:creationId xmlns:p14="http://schemas.microsoft.com/office/powerpoint/2010/main" val="340091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8033" y="317249"/>
            <a:ext cx="10753859" cy="6146544"/>
            <a:chOff x="528033" y="317249"/>
            <a:chExt cx="10753859" cy="6146544"/>
          </a:xfrm>
        </p:grpSpPr>
        <p:sp>
          <p:nvSpPr>
            <p:cNvPr id="2" name="Rectangle 1"/>
            <p:cNvSpPr/>
            <p:nvPr/>
          </p:nvSpPr>
          <p:spPr>
            <a:xfrm>
              <a:off x="528033" y="317249"/>
              <a:ext cx="10753859" cy="1892826"/>
            </a:xfrm>
            <a:prstGeom prst="rect">
              <a:avLst/>
            </a:prstGeom>
          </p:spPr>
          <p:txBody>
            <a:bodyPr wrap="square">
              <a:spAutoFit/>
            </a:bodyPr>
            <a:lstStyle/>
            <a:p>
              <a:pPr algn="just" fontAlgn="base"/>
              <a:r>
                <a:rPr lang="en-US" b="1" dirty="0" err="1">
                  <a:solidFill>
                    <a:srgbClr val="444444"/>
                  </a:solidFill>
                  <a:latin typeface="Arial" panose="020B0604020202020204" pitchFamily="34" charset="0"/>
                  <a:ea typeface="Times New Roman" panose="02020603050405020304" pitchFamily="18" charset="0"/>
                </a:rPr>
                <a:t>Çalışma</a:t>
              </a:r>
              <a:r>
                <a:rPr lang="en-US" b="1" dirty="0">
                  <a:solidFill>
                    <a:srgbClr val="444444"/>
                  </a:solidFill>
                  <a:latin typeface="Arial" panose="020B0604020202020204" pitchFamily="34" charset="0"/>
                  <a:ea typeface="Times New Roman" panose="02020603050405020304" pitchFamily="18" charset="0"/>
                </a:rPr>
                <a:t> </a:t>
              </a:r>
              <a:r>
                <a:rPr lang="en-US" b="1" dirty="0" err="1">
                  <a:solidFill>
                    <a:srgbClr val="444444"/>
                  </a:solidFill>
                  <a:latin typeface="Arial" panose="020B0604020202020204" pitchFamily="34" charset="0"/>
                  <a:ea typeface="Times New Roman" panose="02020603050405020304" pitchFamily="18" charset="0"/>
                </a:rPr>
                <a:t>Sorusu</a:t>
              </a:r>
              <a:r>
                <a:rPr lang="en-US" b="1" dirty="0">
                  <a:solidFill>
                    <a:srgbClr val="444444"/>
                  </a:solidFill>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fontAlgn="base"/>
              <a:r>
                <a:rPr lang="en-US" dirty="0">
                  <a:solidFill>
                    <a:srgbClr val="444444"/>
                  </a:solidFill>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just">
                <a:lnSpc>
                  <a:spcPct val="150000"/>
                </a:lnSpc>
              </a:pPr>
              <a:r>
                <a:rPr lang="en-AU" b="1" dirty="0" err="1">
                  <a:latin typeface="Arial" panose="020B0604020202020204" pitchFamily="34" charset="0"/>
                  <a:ea typeface="Times New Roman" panose="02020603050405020304" pitchFamily="18" charset="0"/>
                </a:rPr>
                <a:t>Şekil</a:t>
              </a:r>
              <a:r>
                <a:rPr lang="en-AU" b="1" dirty="0">
                  <a:latin typeface="Arial" panose="020B0604020202020204" pitchFamily="34" charset="0"/>
                  <a:ea typeface="Times New Roman" panose="02020603050405020304" pitchFamily="18" charset="0"/>
                </a:rPr>
                <a:t> 1</a:t>
              </a:r>
              <a:r>
                <a:rPr lang="en-AU" dirty="0">
                  <a:latin typeface="Arial" panose="020B0604020202020204" pitchFamily="34" charset="0"/>
                  <a:ea typeface="Times New Roman" panose="02020603050405020304" pitchFamily="18" charset="0"/>
                </a:rPr>
                <a:t> de </a:t>
              </a:r>
              <a:r>
                <a:rPr lang="en-AU" dirty="0" err="1">
                  <a:latin typeface="Arial" panose="020B0604020202020204" pitchFamily="34" charset="0"/>
                  <a:ea typeface="Times New Roman" panose="02020603050405020304" pitchFamily="18" charset="0"/>
                </a:rPr>
                <a:t>gösterilen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devrede</a:t>
              </a:r>
              <a:r>
                <a:rPr lang="en-AU" dirty="0">
                  <a:latin typeface="Arial" panose="020B0604020202020204" pitchFamily="34" charset="0"/>
                  <a:ea typeface="Times New Roman" panose="02020603050405020304" pitchFamily="18" charset="0"/>
                </a:rPr>
                <a:t> 220Vrms\100W </a:t>
              </a:r>
              <a:r>
                <a:rPr lang="en-AU" dirty="0" err="1">
                  <a:latin typeface="Arial" panose="020B0604020202020204" pitchFamily="34" charset="0"/>
                  <a:ea typeface="Times New Roman" panose="02020603050405020304" pitchFamily="18" charset="0"/>
                </a:rPr>
                <a:t>lamba</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kullanılmıştır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Triak</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üzerindeki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gerilimin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ve</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optokupler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girişindeki</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işaretin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osiloskop</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görüntüsü</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şebeke</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işaretinin</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bir</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periyodu</a:t>
              </a:r>
              <a:r>
                <a:rPr lang="en-AU" dirty="0">
                  <a:latin typeface="Arial" panose="020B0604020202020204" pitchFamily="34" charset="0"/>
                  <a:ea typeface="Times New Roman" panose="02020603050405020304" pitchFamily="18" charset="0"/>
                </a:rPr>
                <a:t> </a:t>
              </a:r>
              <a:r>
                <a:rPr lang="en-AU" dirty="0" err="1">
                  <a:latin typeface="Arial" panose="020B0604020202020204" pitchFamily="34" charset="0"/>
                  <a:ea typeface="Times New Roman" panose="02020603050405020304" pitchFamily="18" charset="0"/>
                </a:rPr>
                <a:t>için</a:t>
              </a:r>
              <a:r>
                <a:rPr lang="en-AU"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Şekil</a:t>
              </a:r>
              <a:r>
                <a:rPr lang="en-AU" b="1" dirty="0">
                  <a:latin typeface="Arial" panose="020B0604020202020204" pitchFamily="34" charset="0"/>
                  <a:ea typeface="Times New Roman" panose="02020603050405020304" pitchFamily="18" charset="0"/>
                </a:rPr>
                <a:t> 2</a:t>
              </a:r>
              <a:r>
                <a:rPr lang="en-AU" dirty="0">
                  <a:latin typeface="Arial" panose="020B0604020202020204" pitchFamily="34" charset="0"/>
                  <a:ea typeface="Times New Roman" panose="02020603050405020304" pitchFamily="18" charset="0"/>
                </a:rPr>
                <a:t>`de </a:t>
              </a:r>
              <a:r>
                <a:rPr lang="en-AU" dirty="0" err="1">
                  <a:latin typeface="Arial" panose="020B0604020202020204" pitchFamily="34" charset="0"/>
                  <a:ea typeface="Times New Roman" panose="02020603050405020304" pitchFamily="18" charset="0"/>
                </a:rPr>
                <a:t>gösterilmiştir</a:t>
              </a:r>
              <a:r>
                <a:rPr lang="en-AU" dirty="0">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265381" y="2210075"/>
              <a:ext cx="8796641" cy="4253718"/>
            </a:xfrm>
            <a:prstGeom prst="rect">
              <a:avLst/>
            </a:prstGeom>
          </p:spPr>
        </p:pic>
      </p:grpSp>
    </p:spTree>
    <p:extLst>
      <p:ext uri="{BB962C8B-B14F-4D97-AF65-F5344CB8AC3E}">
        <p14:creationId xmlns:p14="http://schemas.microsoft.com/office/powerpoint/2010/main" val="417457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8946" y="463640"/>
            <a:ext cx="10698060" cy="5961289"/>
            <a:chOff x="1068946" y="463640"/>
            <a:chExt cx="10698060" cy="5961289"/>
          </a:xfrm>
        </p:grpSpPr>
        <p:pic>
          <p:nvPicPr>
            <p:cNvPr id="2" name="Picture 1"/>
            <p:cNvPicPr>
              <a:picLocks noChangeAspect="1"/>
            </p:cNvPicPr>
            <p:nvPr/>
          </p:nvPicPr>
          <p:blipFill>
            <a:blip r:embed="rId2"/>
            <a:stretch>
              <a:fillRect/>
            </a:stretch>
          </p:blipFill>
          <p:spPr>
            <a:xfrm>
              <a:off x="1195268" y="463640"/>
              <a:ext cx="10571738" cy="910922"/>
            </a:xfrm>
            <a:prstGeom prst="rect">
              <a:avLst/>
            </a:prstGeom>
          </p:spPr>
        </p:pic>
        <p:pic>
          <p:nvPicPr>
            <p:cNvPr id="3" name="Picture 2"/>
            <p:cNvPicPr>
              <a:picLocks noChangeAspect="1"/>
            </p:cNvPicPr>
            <p:nvPr/>
          </p:nvPicPr>
          <p:blipFill>
            <a:blip r:embed="rId3"/>
            <a:stretch>
              <a:fillRect/>
            </a:stretch>
          </p:blipFill>
          <p:spPr>
            <a:xfrm>
              <a:off x="1068946" y="1550697"/>
              <a:ext cx="9826581" cy="4874232"/>
            </a:xfrm>
            <a:prstGeom prst="rect">
              <a:avLst/>
            </a:prstGeom>
          </p:spPr>
        </p:pic>
      </p:grpSp>
    </p:spTree>
    <p:extLst>
      <p:ext uri="{BB962C8B-B14F-4D97-AF65-F5344CB8AC3E}">
        <p14:creationId xmlns:p14="http://schemas.microsoft.com/office/powerpoint/2010/main" val="19959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701" y="888642"/>
            <a:ext cx="10573555" cy="3508653"/>
          </a:xfrm>
          <a:prstGeom prst="rect">
            <a:avLst/>
          </a:prstGeom>
        </p:spPr>
        <p:txBody>
          <a:bodyPr wrap="square">
            <a:spAutoFit/>
          </a:bodyPr>
          <a:lstStyle/>
          <a:p>
            <a:r>
              <a:rPr lang="en-US" sz="2400" b="1" dirty="0" err="1"/>
              <a:t>Özet</a:t>
            </a:r>
            <a:r>
              <a:rPr lang="en-US" sz="2400" b="1" dirty="0"/>
              <a:t> </a:t>
            </a:r>
            <a:r>
              <a:rPr lang="en-US" sz="2400" b="1" dirty="0" err="1"/>
              <a:t>olarak</a:t>
            </a:r>
            <a:r>
              <a:rPr lang="en-US" sz="2400" b="1" dirty="0"/>
              <a:t>;</a:t>
            </a:r>
          </a:p>
          <a:p>
            <a:endParaRPr lang="en-US" dirty="0"/>
          </a:p>
          <a:p>
            <a:pPr algn="just"/>
            <a:r>
              <a:rPr lang="en-US" sz="2000" dirty="0" err="1"/>
              <a:t>Optokuplör</a:t>
            </a:r>
            <a:r>
              <a:rPr lang="en-US" sz="2000" dirty="0"/>
              <a:t> (</a:t>
            </a:r>
            <a:r>
              <a:rPr lang="en-US" sz="2000" dirty="0" err="1"/>
              <a:t>optocoupler</a:t>
            </a:r>
            <a:r>
              <a:rPr lang="en-US" sz="2000" dirty="0"/>
              <a:t>), </a:t>
            </a:r>
            <a:r>
              <a:rPr lang="en-US" sz="2000" dirty="0" err="1"/>
              <a:t>iki</a:t>
            </a:r>
            <a:r>
              <a:rPr lang="en-US" sz="2000" dirty="0"/>
              <a:t> </a:t>
            </a:r>
            <a:r>
              <a:rPr lang="en-US" sz="2000" dirty="0" err="1"/>
              <a:t>devreyi</a:t>
            </a:r>
            <a:r>
              <a:rPr lang="en-US" sz="2000" dirty="0"/>
              <a:t> </a:t>
            </a:r>
            <a:r>
              <a:rPr lang="en-US" sz="2000" dirty="0" err="1"/>
              <a:t>ışık</a:t>
            </a:r>
            <a:r>
              <a:rPr lang="en-US" sz="2000" dirty="0"/>
              <a:t> </a:t>
            </a:r>
            <a:r>
              <a:rPr lang="en-US" sz="2000" dirty="0" err="1"/>
              <a:t>ile</a:t>
            </a:r>
            <a:r>
              <a:rPr lang="en-US" sz="2000" dirty="0"/>
              <a:t> </a:t>
            </a:r>
            <a:r>
              <a:rPr lang="en-US" sz="2000" dirty="0" err="1"/>
              <a:t>birbirine</a:t>
            </a:r>
            <a:r>
              <a:rPr lang="en-US" sz="2000" dirty="0"/>
              <a:t> </a:t>
            </a:r>
            <a:r>
              <a:rPr lang="en-US" sz="2000" dirty="0" err="1"/>
              <a:t>bağlayan</a:t>
            </a:r>
            <a:r>
              <a:rPr lang="en-US" sz="2000" dirty="0"/>
              <a:t> </a:t>
            </a:r>
            <a:r>
              <a:rPr lang="en-US" sz="2000" dirty="0" err="1"/>
              <a:t>devre</a:t>
            </a:r>
            <a:r>
              <a:rPr lang="en-US" sz="2000" dirty="0"/>
              <a:t> </a:t>
            </a:r>
            <a:r>
              <a:rPr lang="en-US" sz="2000" dirty="0" err="1"/>
              <a:t>elemanıdır</a:t>
            </a:r>
            <a:r>
              <a:rPr lang="en-US" sz="2000" dirty="0"/>
              <a:t>. </a:t>
            </a:r>
            <a:r>
              <a:rPr lang="en-US" sz="2000" dirty="0" err="1"/>
              <a:t>İzolasyon</a:t>
            </a:r>
            <a:r>
              <a:rPr lang="en-US" sz="2000" dirty="0"/>
              <a:t> </a:t>
            </a:r>
            <a:r>
              <a:rPr lang="en-US" sz="2000" dirty="0" err="1"/>
              <a:t>amacıyla</a:t>
            </a:r>
            <a:r>
              <a:rPr lang="en-US" sz="2000" dirty="0"/>
              <a:t> </a:t>
            </a:r>
            <a:r>
              <a:rPr lang="en-US" sz="2000" dirty="0" err="1"/>
              <a:t>kullanılır</a:t>
            </a:r>
            <a:r>
              <a:rPr lang="en-US" sz="2000" dirty="0"/>
              <a:t>. </a:t>
            </a:r>
            <a:r>
              <a:rPr lang="en-US" sz="2000" dirty="0" err="1"/>
              <a:t>Opto-izalatör</a:t>
            </a:r>
            <a:r>
              <a:rPr lang="en-US" sz="2000" dirty="0"/>
              <a:t> </a:t>
            </a:r>
            <a:r>
              <a:rPr lang="en-US" sz="2000" dirty="0" err="1"/>
              <a:t>olarak</a:t>
            </a:r>
            <a:r>
              <a:rPr lang="en-US" sz="2000" dirty="0"/>
              <a:t> da </a:t>
            </a:r>
            <a:r>
              <a:rPr lang="en-US" sz="2000" dirty="0" err="1"/>
              <a:t>bilinirler</a:t>
            </a:r>
            <a:r>
              <a:rPr lang="en-US" sz="2000" dirty="0"/>
              <a:t>. </a:t>
            </a:r>
            <a:r>
              <a:rPr lang="en-US" sz="2000" dirty="0" err="1"/>
              <a:t>Optokuplörün</a:t>
            </a:r>
            <a:r>
              <a:rPr lang="en-US" sz="2000" dirty="0"/>
              <a:t> </a:t>
            </a:r>
            <a:r>
              <a:rPr lang="en-US" sz="2000" dirty="0" err="1"/>
              <a:t>temel</a:t>
            </a:r>
            <a:r>
              <a:rPr lang="en-US" sz="2000" dirty="0"/>
              <a:t> </a:t>
            </a:r>
            <a:r>
              <a:rPr lang="en-US" sz="2000" dirty="0" err="1"/>
              <a:t>tasarımı</a:t>
            </a:r>
            <a:r>
              <a:rPr lang="en-US" sz="2000" dirty="0"/>
              <a:t>, </a:t>
            </a:r>
            <a:r>
              <a:rPr lang="en-US" sz="2000" dirty="0" err="1"/>
              <a:t>kızıl</a:t>
            </a:r>
            <a:r>
              <a:rPr lang="en-US" sz="2000" dirty="0"/>
              <a:t> </a:t>
            </a:r>
            <a:r>
              <a:rPr lang="en-US" sz="2000" dirty="0" err="1"/>
              <a:t>ötesi</a:t>
            </a:r>
            <a:r>
              <a:rPr lang="en-US" sz="2000" dirty="0"/>
              <a:t> </a:t>
            </a:r>
            <a:r>
              <a:rPr lang="en-US" sz="2000" dirty="0" err="1"/>
              <a:t>ışık</a:t>
            </a:r>
            <a:r>
              <a:rPr lang="en-US" sz="2000" dirty="0"/>
              <a:t> </a:t>
            </a:r>
            <a:r>
              <a:rPr lang="en-US" sz="2000" dirty="0" err="1"/>
              <a:t>üreten</a:t>
            </a:r>
            <a:r>
              <a:rPr lang="en-US" sz="2000" dirty="0"/>
              <a:t> </a:t>
            </a:r>
            <a:r>
              <a:rPr lang="en-US" sz="2000" dirty="0" err="1"/>
              <a:t>bir</a:t>
            </a:r>
            <a:r>
              <a:rPr lang="en-US" sz="2000" dirty="0"/>
              <a:t> </a:t>
            </a:r>
            <a:r>
              <a:rPr lang="en-US" sz="2000" dirty="0" err="1"/>
              <a:t>LED‘den</a:t>
            </a:r>
            <a:r>
              <a:rPr lang="en-US" sz="2000" dirty="0"/>
              <a:t> </a:t>
            </a:r>
            <a:r>
              <a:rPr lang="en-US" sz="2000" dirty="0" err="1"/>
              <a:t>yayılan</a:t>
            </a:r>
            <a:r>
              <a:rPr lang="en-US" sz="2000" dirty="0"/>
              <a:t> </a:t>
            </a:r>
            <a:r>
              <a:rPr lang="en-US" sz="2000" dirty="0" err="1"/>
              <a:t>kızıl</a:t>
            </a:r>
            <a:r>
              <a:rPr lang="en-US" sz="2000" dirty="0"/>
              <a:t> </a:t>
            </a:r>
            <a:r>
              <a:rPr lang="en-US" sz="2000" dirty="0" err="1"/>
              <a:t>ötesi</a:t>
            </a:r>
            <a:r>
              <a:rPr lang="en-US" sz="2000" dirty="0"/>
              <a:t> </a:t>
            </a:r>
            <a:r>
              <a:rPr lang="en-US" sz="2000" dirty="0" err="1"/>
              <a:t>ışını</a:t>
            </a:r>
            <a:r>
              <a:rPr lang="en-US" sz="2000" dirty="0"/>
              <a:t> </a:t>
            </a:r>
            <a:r>
              <a:rPr lang="en-US" sz="2000" dirty="0" err="1"/>
              <a:t>algılamak</a:t>
            </a:r>
            <a:r>
              <a:rPr lang="en-US" sz="2000" dirty="0"/>
              <a:t> </a:t>
            </a:r>
            <a:r>
              <a:rPr lang="en-US" sz="2000" dirty="0" err="1"/>
              <a:t>için</a:t>
            </a:r>
            <a:r>
              <a:rPr lang="en-US" sz="2000" dirty="0"/>
              <a:t> </a:t>
            </a:r>
            <a:r>
              <a:rPr lang="en-US" sz="2000" dirty="0" err="1"/>
              <a:t>kullanılan</a:t>
            </a:r>
            <a:r>
              <a:rPr lang="en-US" sz="2000" dirty="0"/>
              <a:t> </a:t>
            </a:r>
            <a:r>
              <a:rPr lang="en-US" sz="2000" dirty="0" err="1"/>
              <a:t>yarı</a:t>
            </a:r>
            <a:r>
              <a:rPr lang="en-US" sz="2000" dirty="0"/>
              <a:t> </a:t>
            </a:r>
            <a:r>
              <a:rPr lang="en-US" sz="2000" dirty="0" err="1"/>
              <a:t>iletken</a:t>
            </a:r>
            <a:r>
              <a:rPr lang="en-US" sz="2000" dirty="0"/>
              <a:t> </a:t>
            </a:r>
            <a:r>
              <a:rPr lang="en-US" sz="2000" dirty="0" err="1"/>
              <a:t>foto-transtörden</a:t>
            </a:r>
            <a:r>
              <a:rPr lang="en-US" sz="2000" dirty="0"/>
              <a:t> </a:t>
            </a:r>
            <a:r>
              <a:rPr lang="en-US" sz="2000" dirty="0" err="1"/>
              <a:t>oluşur</a:t>
            </a:r>
            <a:r>
              <a:rPr lang="en-US" sz="2000" dirty="0"/>
              <a:t>. Hem LED hem de </a:t>
            </a:r>
            <a:r>
              <a:rPr lang="en-US" sz="2000" dirty="0" err="1"/>
              <a:t>foto-transistör</a:t>
            </a:r>
            <a:r>
              <a:rPr lang="en-US" sz="2000" dirty="0"/>
              <a:t> </a:t>
            </a:r>
            <a:r>
              <a:rPr lang="en-US" sz="2000" dirty="0" err="1"/>
              <a:t>hafif</a:t>
            </a:r>
            <a:r>
              <a:rPr lang="en-US" sz="2000" dirty="0"/>
              <a:t> metal </a:t>
            </a:r>
            <a:r>
              <a:rPr lang="en-US" sz="2000" dirty="0" err="1"/>
              <a:t>gövdeli</a:t>
            </a:r>
            <a:r>
              <a:rPr lang="en-US" sz="2000" dirty="0"/>
              <a:t> </a:t>
            </a:r>
            <a:r>
              <a:rPr lang="en-US" sz="2000" dirty="0" err="1"/>
              <a:t>veya</a:t>
            </a:r>
            <a:r>
              <a:rPr lang="en-US" sz="2000" dirty="0"/>
              <a:t> metal </a:t>
            </a:r>
            <a:r>
              <a:rPr lang="en-US" sz="2000" dirty="0" err="1"/>
              <a:t>ayaklı</a:t>
            </a:r>
            <a:r>
              <a:rPr lang="en-US" sz="2000" dirty="0"/>
              <a:t> </a:t>
            </a:r>
            <a:r>
              <a:rPr lang="en-US" sz="2000" dirty="0" err="1"/>
              <a:t>bir</a:t>
            </a:r>
            <a:r>
              <a:rPr lang="en-US" sz="2000" dirty="0"/>
              <a:t> </a:t>
            </a:r>
            <a:r>
              <a:rPr lang="en-US" sz="2000" dirty="0" err="1"/>
              <a:t>pakette</a:t>
            </a:r>
            <a:r>
              <a:rPr lang="en-US" sz="2000" dirty="0"/>
              <a:t> </a:t>
            </a:r>
            <a:r>
              <a:rPr lang="en-US" sz="2000" dirty="0" err="1"/>
              <a:t>üretilirler</a:t>
            </a:r>
            <a:r>
              <a:rPr lang="en-US" sz="2000" dirty="0" smtClean="0"/>
              <a:t>.</a:t>
            </a:r>
            <a:endParaRPr lang="tr-TR" sz="2000" dirty="0" smtClean="0"/>
          </a:p>
          <a:p>
            <a:pPr algn="just"/>
            <a:endParaRPr lang="en-US" sz="2000" dirty="0"/>
          </a:p>
          <a:p>
            <a:pPr algn="just"/>
            <a:r>
              <a:rPr lang="en-US" sz="2000" dirty="0"/>
              <a:t>IR Diode </a:t>
            </a:r>
            <a:r>
              <a:rPr lang="en-US" sz="2000" dirty="0" err="1"/>
              <a:t>denilen</a:t>
            </a:r>
            <a:r>
              <a:rPr lang="en-US" sz="2000" dirty="0"/>
              <a:t> infrared </a:t>
            </a:r>
            <a:r>
              <a:rPr lang="en-US" sz="2000" dirty="0" err="1" smtClean="0"/>
              <a:t>LED’den</a:t>
            </a:r>
            <a:r>
              <a:rPr lang="en-US" sz="2000" dirty="0" smtClean="0"/>
              <a:t> </a:t>
            </a:r>
            <a:r>
              <a:rPr lang="en-US" sz="2000" dirty="0" err="1"/>
              <a:t>akım</a:t>
            </a:r>
            <a:r>
              <a:rPr lang="en-US" sz="2000" dirty="0"/>
              <a:t> </a:t>
            </a:r>
            <a:r>
              <a:rPr lang="en-US" sz="2000" dirty="0" err="1"/>
              <a:t>geçirildiğinde</a:t>
            </a:r>
            <a:r>
              <a:rPr lang="en-US" sz="2000" dirty="0"/>
              <a:t> infrared </a:t>
            </a:r>
            <a:r>
              <a:rPr lang="en-US" sz="2000" dirty="0" err="1"/>
              <a:t>ışık</a:t>
            </a:r>
            <a:r>
              <a:rPr lang="en-US" sz="2000" dirty="0"/>
              <a:t> </a:t>
            </a:r>
            <a:r>
              <a:rPr lang="en-US" sz="2000" dirty="0" err="1"/>
              <a:t>foto-transistörü</a:t>
            </a:r>
            <a:r>
              <a:rPr lang="en-US" sz="2000" dirty="0"/>
              <a:t> </a:t>
            </a:r>
            <a:r>
              <a:rPr lang="en-US" sz="2000" dirty="0" err="1"/>
              <a:t>etkileyerek</a:t>
            </a:r>
            <a:r>
              <a:rPr lang="en-US" sz="2000" dirty="0"/>
              <a:t> </a:t>
            </a:r>
            <a:r>
              <a:rPr lang="en-US" sz="2000" dirty="0" err="1"/>
              <a:t>tetikler</a:t>
            </a:r>
            <a:r>
              <a:rPr lang="en-US" sz="2000" dirty="0"/>
              <a:t> </a:t>
            </a:r>
            <a:r>
              <a:rPr lang="en-US" sz="2000" dirty="0" err="1"/>
              <a:t>ve</a:t>
            </a:r>
            <a:r>
              <a:rPr lang="en-US" sz="2000" dirty="0"/>
              <a:t> </a:t>
            </a:r>
            <a:r>
              <a:rPr lang="en-US" sz="2000" dirty="0" err="1"/>
              <a:t>transistörden</a:t>
            </a:r>
            <a:r>
              <a:rPr lang="en-US" sz="2000" dirty="0"/>
              <a:t> </a:t>
            </a:r>
            <a:r>
              <a:rPr lang="en-US" sz="2000" dirty="0" err="1"/>
              <a:t>akım</a:t>
            </a:r>
            <a:r>
              <a:rPr lang="en-US" sz="2000" dirty="0"/>
              <a:t> </a:t>
            </a:r>
            <a:r>
              <a:rPr lang="en-US" sz="2000" dirty="0" err="1"/>
              <a:t>geçmeye</a:t>
            </a:r>
            <a:r>
              <a:rPr lang="en-US" sz="2000" dirty="0"/>
              <a:t> </a:t>
            </a:r>
            <a:r>
              <a:rPr lang="en-US" sz="2000" dirty="0" err="1"/>
              <a:t>başlar</a:t>
            </a:r>
            <a:r>
              <a:rPr lang="en-US" sz="2000" dirty="0"/>
              <a:t>. </a:t>
            </a:r>
            <a:r>
              <a:rPr lang="en-US" sz="2000" dirty="0" err="1"/>
              <a:t>Bir</a:t>
            </a:r>
            <a:r>
              <a:rPr lang="en-US" sz="2000" dirty="0"/>
              <a:t> </a:t>
            </a:r>
            <a:r>
              <a:rPr lang="en-US" sz="2000" dirty="0" err="1"/>
              <a:t>optokuplörün</a:t>
            </a:r>
            <a:r>
              <a:rPr lang="en-US" sz="2000" dirty="0"/>
              <a:t> </a:t>
            </a:r>
            <a:r>
              <a:rPr lang="en-US" sz="2000" dirty="0" err="1"/>
              <a:t>yalıtkan</a:t>
            </a:r>
            <a:r>
              <a:rPr lang="en-US" sz="2000" dirty="0"/>
              <a:t> </a:t>
            </a:r>
            <a:r>
              <a:rPr lang="en-US" sz="2000" dirty="0" err="1"/>
              <a:t>kısmı</a:t>
            </a:r>
            <a:r>
              <a:rPr lang="en-US" sz="2000" dirty="0"/>
              <a:t> </a:t>
            </a:r>
            <a:r>
              <a:rPr lang="en-US" sz="2000" dirty="0" err="1"/>
              <a:t>spektral</a:t>
            </a:r>
            <a:r>
              <a:rPr lang="en-US" sz="2000" dirty="0"/>
              <a:t> </a:t>
            </a:r>
            <a:r>
              <a:rPr lang="en-US" sz="2000" dirty="0" err="1"/>
              <a:t>tepkisi</a:t>
            </a:r>
            <a:r>
              <a:rPr lang="en-US" sz="2000" dirty="0"/>
              <a:t>, cam, </a:t>
            </a:r>
            <a:r>
              <a:rPr lang="en-US" sz="2000" dirty="0" err="1"/>
              <a:t>plastik</a:t>
            </a:r>
            <a:r>
              <a:rPr lang="en-US" sz="2000" dirty="0"/>
              <a:t> </a:t>
            </a:r>
            <a:r>
              <a:rPr lang="en-US" sz="2000" dirty="0" err="1"/>
              <a:t>veya</a:t>
            </a:r>
            <a:r>
              <a:rPr lang="en-US" sz="2000" dirty="0"/>
              <a:t> </a:t>
            </a:r>
            <a:r>
              <a:rPr lang="en-US" sz="2000" dirty="0" err="1"/>
              <a:t>hava</a:t>
            </a:r>
            <a:r>
              <a:rPr lang="en-US" sz="2000" dirty="0"/>
              <a:t> </a:t>
            </a:r>
            <a:r>
              <a:rPr lang="en-US" sz="2000" dirty="0" err="1"/>
              <a:t>gibi</a:t>
            </a:r>
            <a:r>
              <a:rPr lang="en-US" sz="2000" dirty="0"/>
              <a:t> </a:t>
            </a:r>
            <a:r>
              <a:rPr lang="en-US" sz="2000" dirty="0" err="1"/>
              <a:t>saydam</a:t>
            </a:r>
            <a:r>
              <a:rPr lang="en-US" sz="2000" dirty="0"/>
              <a:t> </a:t>
            </a:r>
            <a:r>
              <a:rPr lang="en-US" sz="2000" dirty="0" err="1"/>
              <a:t>bir</a:t>
            </a:r>
            <a:r>
              <a:rPr lang="en-US" sz="2000" dirty="0"/>
              <a:t> </a:t>
            </a:r>
            <a:r>
              <a:rPr lang="en-US" sz="2000" dirty="0" err="1"/>
              <a:t>ortamla</a:t>
            </a:r>
            <a:r>
              <a:rPr lang="en-US" sz="2000" dirty="0"/>
              <a:t> </a:t>
            </a:r>
            <a:r>
              <a:rPr lang="en-US" sz="2000" dirty="0" err="1"/>
              <a:t>birbirinden</a:t>
            </a:r>
            <a:r>
              <a:rPr lang="en-US" sz="2000" dirty="0"/>
              <a:t> </a:t>
            </a:r>
            <a:r>
              <a:rPr lang="en-US" sz="2000" dirty="0" err="1"/>
              <a:t>ayrılır</a:t>
            </a:r>
            <a:r>
              <a:rPr lang="en-US" sz="2000" dirty="0"/>
              <a:t>. </a:t>
            </a:r>
            <a:r>
              <a:rPr lang="en-US" sz="2000" dirty="0" err="1"/>
              <a:t>Girişi</a:t>
            </a:r>
            <a:r>
              <a:rPr lang="en-US" sz="2000" dirty="0"/>
              <a:t> </a:t>
            </a:r>
            <a:r>
              <a:rPr lang="en-US" sz="2000" dirty="0" err="1"/>
              <a:t>ve</a:t>
            </a:r>
            <a:r>
              <a:rPr lang="en-US" sz="2000" dirty="0"/>
              <a:t> </a:t>
            </a:r>
            <a:r>
              <a:rPr lang="en-US" sz="2000" dirty="0" err="1"/>
              <a:t>çıkışı</a:t>
            </a:r>
            <a:r>
              <a:rPr lang="en-US" sz="2000" dirty="0"/>
              <a:t> </a:t>
            </a:r>
            <a:r>
              <a:rPr lang="en-US" sz="2000" dirty="0" err="1"/>
              <a:t>arasında</a:t>
            </a:r>
            <a:r>
              <a:rPr lang="en-US" sz="2000" dirty="0"/>
              <a:t> </a:t>
            </a:r>
            <a:r>
              <a:rPr lang="en-US" sz="2000" dirty="0" err="1"/>
              <a:t>doğrudan</a:t>
            </a:r>
            <a:r>
              <a:rPr lang="en-US" sz="2000" dirty="0"/>
              <a:t> </a:t>
            </a:r>
            <a:r>
              <a:rPr lang="en-US" sz="2000" dirty="0" err="1"/>
              <a:t>bir</a:t>
            </a:r>
            <a:r>
              <a:rPr lang="en-US" sz="2000" dirty="0"/>
              <a:t> </a:t>
            </a:r>
            <a:r>
              <a:rPr lang="en-US" sz="2000" dirty="0" err="1"/>
              <a:t>elektrik</a:t>
            </a:r>
            <a:r>
              <a:rPr lang="en-US" sz="2000" dirty="0"/>
              <a:t> </a:t>
            </a:r>
            <a:r>
              <a:rPr lang="en-US" sz="2000" dirty="0" err="1"/>
              <a:t>bağlantısı</a:t>
            </a:r>
            <a:r>
              <a:rPr lang="en-US" sz="2000" dirty="0"/>
              <a:t> </a:t>
            </a:r>
            <a:r>
              <a:rPr lang="en-US" sz="2000" dirty="0" err="1"/>
              <a:t>olmadığından</a:t>
            </a:r>
            <a:r>
              <a:rPr lang="en-US" sz="2000" dirty="0"/>
              <a:t>, 10 </a:t>
            </a:r>
            <a:r>
              <a:rPr lang="en-US" sz="2000" dirty="0" err="1"/>
              <a:t>kV’a</a:t>
            </a:r>
            <a:r>
              <a:rPr lang="en-US" sz="2000" dirty="0"/>
              <a:t> </a:t>
            </a:r>
            <a:r>
              <a:rPr lang="en-US" sz="2000" dirty="0" err="1"/>
              <a:t>kadar</a:t>
            </a:r>
            <a:r>
              <a:rPr lang="en-US" sz="2000" dirty="0"/>
              <a:t> </a:t>
            </a:r>
            <a:r>
              <a:rPr lang="en-US" sz="2000" dirty="0" err="1"/>
              <a:t>elektriksel</a:t>
            </a:r>
            <a:r>
              <a:rPr lang="en-US" sz="2000" dirty="0"/>
              <a:t> </a:t>
            </a:r>
            <a:r>
              <a:rPr lang="en-US" sz="2000" dirty="0" err="1"/>
              <a:t>izolasyon</a:t>
            </a:r>
            <a:r>
              <a:rPr lang="en-US" sz="2000" dirty="0"/>
              <a:t> </a:t>
            </a:r>
            <a:r>
              <a:rPr lang="en-US" sz="2000" dirty="0" err="1"/>
              <a:t>sağlanır</a:t>
            </a:r>
            <a:r>
              <a:rPr lang="en-US" sz="2000" dirty="0"/>
              <a:t>.</a:t>
            </a:r>
          </a:p>
        </p:txBody>
      </p:sp>
    </p:spTree>
    <p:extLst>
      <p:ext uri="{BB962C8B-B14F-4D97-AF65-F5344CB8AC3E}">
        <p14:creationId xmlns:p14="http://schemas.microsoft.com/office/powerpoint/2010/main" val="121381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329" y="225823"/>
            <a:ext cx="2941831" cy="507831"/>
          </a:xfrm>
          <a:prstGeom prst="rect">
            <a:avLst/>
          </a:prstGeom>
        </p:spPr>
        <p:txBody>
          <a:bodyPr wrap="none">
            <a:spAutoFit/>
          </a:bodyPr>
          <a:lstStyle/>
          <a:p>
            <a:pPr algn="just">
              <a:lnSpc>
                <a:spcPct val="150000"/>
              </a:lnSpc>
            </a:pPr>
            <a:r>
              <a:rPr lang="en-US" b="1" dirty="0" err="1">
                <a:latin typeface="Arial" panose="020B0604020202020204" pitchFamily="34" charset="0"/>
                <a:ea typeface="Times New Roman" panose="02020603050405020304" pitchFamily="18" charset="0"/>
              </a:rPr>
              <a:t>Optokuplör</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Uygulamaları</a:t>
            </a:r>
            <a:endParaRPr lang="en-US" sz="1200" dirty="0">
              <a:effectLst/>
              <a:latin typeface="Times New Roman" panose="02020603050405020304" pitchFamily="18" charset="0"/>
              <a:ea typeface="Times New Roman" panose="02020603050405020304" pitchFamily="18" charset="0"/>
            </a:endParaRPr>
          </a:p>
        </p:txBody>
      </p:sp>
      <p:pic>
        <p:nvPicPr>
          <p:cNvPr id="3" name="Picture 2" descr="Optokuplor Devresi"/>
          <p:cNvPicPr/>
          <p:nvPr/>
        </p:nvPicPr>
        <p:blipFill>
          <a:blip r:embed="rId2">
            <a:extLst>
              <a:ext uri="{28A0092B-C50C-407E-A947-70E740481C1C}">
                <a14:useLocalDpi xmlns:a14="http://schemas.microsoft.com/office/drawing/2010/main" val="0"/>
              </a:ext>
            </a:extLst>
          </a:blip>
          <a:srcRect/>
          <a:stretch>
            <a:fillRect/>
          </a:stretch>
        </p:blipFill>
        <p:spPr bwMode="auto">
          <a:xfrm>
            <a:off x="1090418" y="850006"/>
            <a:ext cx="4607483" cy="2899691"/>
          </a:xfrm>
          <a:prstGeom prst="rect">
            <a:avLst/>
          </a:prstGeom>
          <a:noFill/>
          <a:ln>
            <a:noFill/>
          </a:ln>
        </p:spPr>
      </p:pic>
      <p:pic>
        <p:nvPicPr>
          <p:cNvPr id="4" name="Picture 3"/>
          <p:cNvPicPr>
            <a:picLocks noChangeAspect="1"/>
          </p:cNvPicPr>
          <p:nvPr/>
        </p:nvPicPr>
        <p:blipFill>
          <a:blip r:embed="rId3"/>
          <a:stretch>
            <a:fillRect/>
          </a:stretch>
        </p:blipFill>
        <p:spPr>
          <a:xfrm>
            <a:off x="5413337" y="2121198"/>
            <a:ext cx="6914379" cy="3489702"/>
          </a:xfrm>
          <a:prstGeom prst="rect">
            <a:avLst/>
          </a:prstGeom>
        </p:spPr>
      </p:pic>
    </p:spTree>
    <p:extLst>
      <p:ext uri="{BB962C8B-B14F-4D97-AF65-F5344CB8AC3E}">
        <p14:creationId xmlns:p14="http://schemas.microsoft.com/office/powerpoint/2010/main" val="3977526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57289" y="225179"/>
            <a:ext cx="7646563" cy="3368027"/>
          </a:xfrm>
          <a:prstGeom prst="rect">
            <a:avLst/>
          </a:prstGeom>
          <a:noFill/>
          <a:ln>
            <a:noFill/>
          </a:ln>
        </p:spPr>
      </p:pic>
    </p:spTree>
    <p:extLst>
      <p:ext uri="{BB962C8B-B14F-4D97-AF65-F5344CB8AC3E}">
        <p14:creationId xmlns:p14="http://schemas.microsoft.com/office/powerpoint/2010/main" val="494906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034862" y="309093"/>
            <a:ext cx="7930032" cy="3803292"/>
          </a:xfrm>
          <a:prstGeom prst="rect">
            <a:avLst/>
          </a:prstGeom>
          <a:noFill/>
          <a:ln>
            <a:noFill/>
          </a:ln>
        </p:spPr>
      </p:pic>
    </p:spTree>
    <p:extLst>
      <p:ext uri="{BB962C8B-B14F-4D97-AF65-F5344CB8AC3E}">
        <p14:creationId xmlns:p14="http://schemas.microsoft.com/office/powerpoint/2010/main" val="312647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09859" y="425004"/>
            <a:ext cx="8216721" cy="2799008"/>
          </a:xfrm>
          <a:prstGeom prst="rect">
            <a:avLst/>
          </a:prstGeom>
          <a:noFill/>
          <a:ln>
            <a:noFill/>
          </a:ln>
        </p:spPr>
      </p:pic>
    </p:spTree>
    <p:extLst>
      <p:ext uri="{BB962C8B-B14F-4D97-AF65-F5344CB8AC3E}">
        <p14:creationId xmlns:p14="http://schemas.microsoft.com/office/powerpoint/2010/main" val="3071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92441" y="141667"/>
            <a:ext cx="7789638" cy="2491660"/>
          </a:xfrm>
          <a:prstGeom prst="rect">
            <a:avLst/>
          </a:prstGeom>
          <a:noFill/>
          <a:ln>
            <a:noFill/>
          </a:ln>
        </p:spPr>
      </p:pic>
    </p:spTree>
    <p:extLst>
      <p:ext uri="{BB962C8B-B14F-4D97-AF65-F5344CB8AC3E}">
        <p14:creationId xmlns:p14="http://schemas.microsoft.com/office/powerpoint/2010/main" val="127360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329908"/>
            <a:ext cx="8925060" cy="1338828"/>
          </a:xfrm>
          <a:prstGeom prst="rect">
            <a:avLst/>
          </a:prstGeom>
        </p:spPr>
        <p:txBody>
          <a:bodyPr wrap="square">
            <a:spAutoFit/>
          </a:bodyPr>
          <a:lstStyle/>
          <a:p>
            <a:pPr>
              <a:lnSpc>
                <a:spcPct val="150000"/>
              </a:lnSpc>
            </a:pPr>
            <a:r>
              <a:rPr lang="tr-TR" sz="3600" b="1" dirty="0" smtClean="0">
                <a:effectLst/>
                <a:latin typeface="Arial" panose="020B0604020202020204" pitchFamily="34" charset="0"/>
                <a:ea typeface="Times New Roman" panose="02020603050405020304" pitchFamily="18" charset="0"/>
              </a:rPr>
              <a:t>A.</a:t>
            </a:r>
            <a:r>
              <a:rPr lang="tr-TR"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Işık</a:t>
            </a:r>
            <a:r>
              <a:rPr lang="en-AU"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Algılayıcılar</a:t>
            </a:r>
            <a:r>
              <a:rPr lang="en-AU" b="1" dirty="0" smtClean="0">
                <a:effectLst/>
                <a:latin typeface="Arial" panose="020B0604020202020204" pitchFamily="34" charset="0"/>
                <a:ea typeface="Times New Roman" panose="02020603050405020304" pitchFamily="18" charset="0"/>
              </a:rPr>
              <a:t> (Light Sensors)</a:t>
            </a:r>
            <a:endParaRPr lang="en-US" sz="1200" dirty="0" smtClean="0">
              <a:effectLst/>
              <a:latin typeface="Times New Roman" panose="02020603050405020304" pitchFamily="18" charset="0"/>
              <a:ea typeface="Times New Roman" panose="02020603050405020304" pitchFamily="18" charset="0"/>
            </a:endParaRPr>
          </a:p>
          <a:p>
            <a:pPr algn="just">
              <a:lnSpc>
                <a:spcPct val="150000"/>
              </a:lnSpc>
            </a:pPr>
            <a:r>
              <a:rPr lang="en-AU" b="1" dirty="0" err="1" smtClean="0">
                <a:effectLst/>
                <a:latin typeface="Arial" panose="020B0604020202020204" pitchFamily="34" charset="0"/>
                <a:ea typeface="Times New Roman" panose="02020603050405020304" pitchFamily="18" charset="0"/>
              </a:rPr>
              <a:t>Foto</a:t>
            </a:r>
            <a:r>
              <a:rPr lang="en-AU"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Direnç</a:t>
            </a:r>
            <a:r>
              <a:rPr lang="en-AU" b="1" dirty="0" smtClean="0">
                <a:effectLst/>
                <a:latin typeface="Arial" panose="020B0604020202020204" pitchFamily="34" charset="0"/>
                <a:ea typeface="Times New Roman" panose="02020603050405020304" pitchFamily="18" charset="0"/>
              </a:rPr>
              <a:t> 	(LDR: Light Dependent Resistor (</a:t>
            </a:r>
            <a:r>
              <a:rPr lang="en-AU" b="1" dirty="0" err="1" smtClean="0">
                <a:effectLst/>
                <a:latin typeface="Arial" panose="020B0604020202020204" pitchFamily="34" charset="0"/>
                <a:ea typeface="Times New Roman" panose="02020603050405020304" pitchFamily="18" charset="0"/>
              </a:rPr>
              <a:t>Işık</a:t>
            </a:r>
            <a:r>
              <a:rPr lang="en-AU"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Duyarlı</a:t>
            </a:r>
            <a:r>
              <a:rPr lang="en-AU"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Direnç</a:t>
            </a:r>
            <a:r>
              <a:rPr lang="en-AU" b="1" dirty="0" smtClean="0">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0913" y="1505274"/>
            <a:ext cx="10740980" cy="1754326"/>
          </a:xfrm>
          <a:prstGeom prst="rect">
            <a:avLst/>
          </a:prstGeom>
        </p:spPr>
        <p:txBody>
          <a:bodyPr wrap="square">
            <a:spAutoFit/>
          </a:bodyPr>
          <a:lstStyle/>
          <a:p>
            <a:pPr algn="just">
              <a:lnSpc>
                <a:spcPct val="150000"/>
              </a:lnSpc>
            </a:pP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dirençler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üzerlerine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düşen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ışık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şiddetiyle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ters</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orantılı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olarak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dirençleri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değişen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elemanlardır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direnç</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üzerine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düşen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ışık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miktarı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arttıkça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direnç</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değeri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lineer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olmayan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bir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şekilde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azalır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LDR’nin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aydınlıkta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direnci</a:t>
            </a:r>
            <a:r>
              <a:rPr lang="en-AU" dirty="0" smtClean="0">
                <a:effectLst/>
                <a:latin typeface="Arial" panose="020B0604020202020204" pitchFamily="34" charset="0"/>
                <a:ea typeface="Times New Roman" panose="02020603050405020304" pitchFamily="18" charset="0"/>
              </a:rPr>
              <a:t> minimum, </a:t>
            </a:r>
            <a:r>
              <a:rPr lang="en-AU" dirty="0" err="1" smtClean="0">
                <a:effectLst/>
                <a:latin typeface="Arial" panose="020B0604020202020204" pitchFamily="34" charset="0"/>
                <a:ea typeface="Times New Roman" panose="02020603050405020304" pitchFamily="18" charset="0"/>
              </a:rPr>
              <a:t>karanlıkta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maksimumdur</a:t>
            </a:r>
            <a:r>
              <a:rPr lang="en-AU" dirty="0" smtClean="0">
                <a:effectLst/>
                <a:latin typeface="Arial" panose="020B0604020202020204" pitchFamily="34" charset="0"/>
                <a:ea typeface="Times New Roman" panose="02020603050405020304" pitchFamily="18" charset="0"/>
              </a:rPr>
              <a:t>. Hem AC </a:t>
            </a:r>
            <a:r>
              <a:rPr lang="en-AU" dirty="0" err="1" smtClean="0">
                <a:effectLst/>
                <a:latin typeface="Arial" panose="020B0604020202020204" pitchFamily="34" charset="0"/>
                <a:ea typeface="Times New Roman" panose="02020603050405020304" pitchFamily="18" charset="0"/>
              </a:rPr>
              <a:t>devrede</a:t>
            </a:r>
            <a:r>
              <a:rPr lang="en-AU" dirty="0" smtClean="0">
                <a:effectLst/>
                <a:latin typeface="Arial" panose="020B0604020202020204" pitchFamily="34" charset="0"/>
                <a:ea typeface="Times New Roman" panose="02020603050405020304" pitchFamily="18" charset="0"/>
              </a:rPr>
              <a:t>, hem DC </a:t>
            </a:r>
            <a:r>
              <a:rPr lang="en-AU" dirty="0" err="1" smtClean="0">
                <a:effectLst/>
                <a:latin typeface="Arial" panose="020B0604020202020204" pitchFamily="34" charset="0"/>
                <a:ea typeface="Times New Roman" panose="02020603050405020304" pitchFamily="18" charset="0"/>
              </a:rPr>
              <a:t>devrede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aynı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özellik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gösterir</a:t>
            </a:r>
            <a:r>
              <a:rPr lang="en-AU" dirty="0" smtClean="0">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43944" y="3511636"/>
            <a:ext cx="10534917" cy="2169825"/>
          </a:xfrm>
          <a:prstGeom prst="rect">
            <a:avLst/>
          </a:prstGeom>
        </p:spPr>
        <p:txBody>
          <a:bodyPr wrap="square">
            <a:spAutoFit/>
          </a:bodyPr>
          <a:lstStyle/>
          <a:p>
            <a:pPr indent="228600" algn="just">
              <a:lnSpc>
                <a:spcPct val="150000"/>
              </a:lnSpc>
            </a:pPr>
            <a:r>
              <a:rPr lang="en-AU" dirty="0" smtClean="0">
                <a:effectLst/>
                <a:latin typeface="Arial" panose="020B0604020202020204" pitchFamily="34" charset="0"/>
                <a:ea typeface="Times New Roman" panose="02020603050405020304" pitchFamily="18" charset="0"/>
              </a:rPr>
              <a:t>Bu </a:t>
            </a:r>
            <a:r>
              <a:rPr lang="en-AU" dirty="0" err="1" smtClean="0">
                <a:effectLst/>
                <a:latin typeface="Arial" panose="020B0604020202020204" pitchFamily="34" charset="0"/>
                <a:ea typeface="Times New Roman" panose="02020603050405020304" pitchFamily="18" charset="0"/>
              </a:rPr>
              <a:t>elemanların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yapısında</a:t>
            </a:r>
            <a:r>
              <a:rPr lang="en-AU" dirty="0" smtClean="0">
                <a:effectLst/>
                <a:latin typeface="Arial" panose="020B0604020202020204" pitchFamily="34" charset="0"/>
                <a:ea typeface="Times New Roman" panose="02020603050405020304" pitchFamily="18" charset="0"/>
              </a:rPr>
              <a:t> </a:t>
            </a:r>
            <a:r>
              <a:rPr lang="en-AU" b="1" dirty="0" smtClean="0">
                <a:effectLst/>
                <a:latin typeface="Arial" panose="020B0604020202020204" pitchFamily="34" charset="0"/>
                <a:ea typeface="Times New Roman" panose="02020603050405020304" pitchFamily="18" charset="0"/>
              </a:rPr>
              <a:t>“</a:t>
            </a:r>
            <a:r>
              <a:rPr lang="en-AU" b="1" dirty="0" err="1" smtClean="0">
                <a:effectLst/>
                <a:latin typeface="Arial" panose="020B0604020202020204" pitchFamily="34" charset="0"/>
                <a:ea typeface="Times New Roman" panose="02020603050405020304" pitchFamily="18" charset="0"/>
              </a:rPr>
              <a:t>kadmiyum</a:t>
            </a:r>
            <a:r>
              <a:rPr lang="en-AU"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sülfat</a:t>
            </a:r>
            <a:r>
              <a:rPr lang="en-AU" b="1" dirty="0" smtClean="0">
                <a:effectLst/>
                <a:latin typeface="Arial" panose="020B0604020202020204" pitchFamily="34" charset="0"/>
                <a:ea typeface="Times New Roman" panose="02020603050405020304" pitchFamily="18" charset="0"/>
              </a:rPr>
              <a:t>” (</a:t>
            </a:r>
            <a:r>
              <a:rPr lang="en-AU" b="1" dirty="0" err="1" smtClean="0">
                <a:effectLst/>
                <a:latin typeface="Arial" panose="020B0604020202020204" pitchFamily="34" charset="0"/>
                <a:ea typeface="Times New Roman" panose="02020603050405020304" pitchFamily="18" charset="0"/>
              </a:rPr>
              <a:t>CdS</a:t>
            </a:r>
            <a:r>
              <a:rPr lang="en-AU" b="1" dirty="0" smtClean="0">
                <a:effectLst/>
                <a:latin typeface="Arial" panose="020B0604020202020204" pitchFamily="34" charset="0"/>
                <a:ea typeface="Times New Roman" panose="02020603050405020304" pitchFamily="18" charset="0"/>
              </a:rPr>
              <a:t>)</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yarı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iletken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madde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olarak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kullanılmaktadır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Kadmiyum</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sülfat</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yalıtkan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bir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taban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üzerine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yerleştirilmiş</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olup</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içerisinde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iki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taraftan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daldırılmış</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birbirlerine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değmeyen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iletken</a:t>
            </a:r>
            <a:r>
              <a:rPr lang="en-AU" dirty="0" smtClean="0">
                <a:effectLst/>
                <a:latin typeface="Arial" panose="020B0604020202020204" pitchFamily="34" charset="0"/>
                <a:ea typeface="Times New Roman" panose="02020603050405020304" pitchFamily="18" charset="0"/>
              </a:rPr>
              <a:t> teller </a:t>
            </a:r>
            <a:r>
              <a:rPr lang="en-AU" dirty="0" err="1" smtClean="0">
                <a:effectLst/>
                <a:latin typeface="Arial" panose="020B0604020202020204" pitchFamily="34" charset="0"/>
                <a:ea typeface="Times New Roman" panose="02020603050405020304" pitchFamily="18" charset="0"/>
              </a:rPr>
              <a:t>bulunmaktadır</a:t>
            </a:r>
            <a:r>
              <a:rPr lang="en-AU" dirty="0" smtClean="0">
                <a:effectLst/>
                <a:latin typeface="Arial" panose="020B0604020202020204" pitchFamily="34" charset="0"/>
                <a:ea typeface="Times New Roman" panose="02020603050405020304" pitchFamily="18" charset="0"/>
              </a:rPr>
              <a:t>. Bu </a:t>
            </a:r>
            <a:r>
              <a:rPr lang="en-AU" dirty="0" err="1" smtClean="0">
                <a:effectLst/>
                <a:latin typeface="Arial" panose="020B0604020202020204" pitchFamily="34" charset="0"/>
                <a:ea typeface="Times New Roman" panose="02020603050405020304" pitchFamily="18" charset="0"/>
              </a:rPr>
              <a:t>iki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iletken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telden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dışarıya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uç</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çıkarılarak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LDR’nin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bağlantı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terminalleri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oluşturulmuştur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LDR’nin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üst</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yüzeyi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ışık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etkisini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algılayabilmesi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için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şeffaf</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bir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malzemeyle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kaplanmıştır</a:t>
            </a:r>
            <a:r>
              <a:rPr lang="en-AU" dirty="0" smtClean="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06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506" y="367490"/>
            <a:ext cx="3441968" cy="507831"/>
          </a:xfrm>
          <a:prstGeom prst="rect">
            <a:avLst/>
          </a:prstGeom>
        </p:spPr>
        <p:txBody>
          <a:bodyPr wrap="none">
            <a:spAutoFit/>
          </a:bodyPr>
          <a:lstStyle/>
          <a:p>
            <a:pPr algn="just">
              <a:lnSpc>
                <a:spcPct val="150000"/>
              </a:lnSpc>
            </a:pPr>
            <a:r>
              <a:rPr lang="en-AU" b="1" dirty="0" err="1">
                <a:latin typeface="Arial" panose="020B0604020202020204" pitchFamily="34" charset="0"/>
                <a:ea typeface="Times New Roman" panose="02020603050405020304" pitchFamily="18" charset="0"/>
              </a:rPr>
              <a:t>Mikroişlemci</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ile</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Güç</a:t>
            </a:r>
            <a:r>
              <a:rPr lang="en-AU" b="1" dirty="0">
                <a:latin typeface="Arial" panose="020B0604020202020204" pitchFamily="34" charset="0"/>
                <a:ea typeface="Times New Roman" panose="02020603050405020304" pitchFamily="18" charset="0"/>
              </a:rPr>
              <a:t> </a:t>
            </a:r>
            <a:r>
              <a:rPr lang="en-AU" b="1" dirty="0" err="1">
                <a:latin typeface="Arial" panose="020B0604020202020204" pitchFamily="34" charset="0"/>
                <a:ea typeface="Times New Roman" panose="02020603050405020304" pitchFamily="18" charset="0"/>
              </a:rPr>
              <a:t>Kontrolü</a:t>
            </a:r>
            <a:endParaRPr lang="en-US" sz="12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746975" y="1030310"/>
            <a:ext cx="10586433" cy="1015663"/>
          </a:xfrm>
          <a:prstGeom prst="rect">
            <a:avLst/>
          </a:prstGeom>
          <a:noFill/>
        </p:spPr>
        <p:txBody>
          <a:bodyPr wrap="square" rtlCol="0">
            <a:spAutoFit/>
          </a:bodyPr>
          <a:lstStyle/>
          <a:p>
            <a:r>
              <a:rPr lang="tr-TR" sz="2000" b="1" dirty="0" smtClean="0"/>
              <a:t>U4 optokupler elemanının görevi, şebeke girişinin her sıfır geçişinde darbeler üretmektedir. Üretilen bu darbeler U1 mikroişlemcisi ile senkron olarak, potansiyometrenin değişmesi ile geciktirme darbeleri üretilmektedir.</a:t>
            </a:r>
            <a:endParaRPr lang="en-US" sz="2000" b="1" dirty="0"/>
          </a:p>
        </p:txBody>
      </p:sp>
      <p:grpSp>
        <p:nvGrpSpPr>
          <p:cNvPr id="6" name="Group 5"/>
          <p:cNvGrpSpPr/>
          <p:nvPr/>
        </p:nvGrpSpPr>
        <p:grpSpPr>
          <a:xfrm>
            <a:off x="746975" y="2240310"/>
            <a:ext cx="10860370" cy="4121853"/>
            <a:chOff x="1001073" y="2227432"/>
            <a:chExt cx="10860370" cy="4121853"/>
          </a:xfrm>
        </p:grpSpPr>
        <p:pic>
          <p:nvPicPr>
            <p:cNvPr id="3" name="Picture 2" descr="Arduino with zero-crossing detector for AC power control."/>
            <p:cNvPicPr/>
            <p:nvPr/>
          </p:nvPicPr>
          <p:blipFill>
            <a:blip r:embed="rId2">
              <a:extLst>
                <a:ext uri="{28A0092B-C50C-407E-A947-70E740481C1C}">
                  <a14:useLocalDpi xmlns:a14="http://schemas.microsoft.com/office/drawing/2010/main" val="0"/>
                </a:ext>
              </a:extLst>
            </a:blip>
            <a:srcRect/>
            <a:stretch>
              <a:fillRect/>
            </a:stretch>
          </p:blipFill>
          <p:spPr bwMode="auto">
            <a:xfrm>
              <a:off x="1001073" y="2227432"/>
              <a:ext cx="7099738" cy="4121853"/>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032469" y="4768001"/>
              <a:ext cx="4828974" cy="1314450"/>
            </a:xfrm>
            <a:prstGeom prst="rect">
              <a:avLst/>
            </a:prstGeom>
            <a:noFill/>
            <a:ln>
              <a:noFill/>
            </a:ln>
          </p:spPr>
        </p:pic>
      </p:grpSp>
    </p:spTree>
    <p:extLst>
      <p:ext uri="{BB962C8B-B14F-4D97-AF65-F5344CB8AC3E}">
        <p14:creationId xmlns:p14="http://schemas.microsoft.com/office/powerpoint/2010/main" val="242740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110" y="592429"/>
            <a:ext cx="7360921" cy="5357610"/>
          </a:xfrm>
          <a:prstGeom prst="rect">
            <a:avLst/>
          </a:prstGeom>
        </p:spPr>
      </p:pic>
      <p:sp>
        <p:nvSpPr>
          <p:cNvPr id="4" name="TextBox 3"/>
          <p:cNvSpPr txBox="1"/>
          <p:nvPr/>
        </p:nvSpPr>
        <p:spPr>
          <a:xfrm>
            <a:off x="7630031" y="592429"/>
            <a:ext cx="4301544" cy="923330"/>
          </a:xfrm>
          <a:prstGeom prst="rect">
            <a:avLst/>
          </a:prstGeom>
          <a:noFill/>
        </p:spPr>
        <p:txBody>
          <a:bodyPr wrap="square" rtlCol="0">
            <a:spAutoFit/>
          </a:bodyPr>
          <a:lstStyle/>
          <a:p>
            <a:r>
              <a:rPr lang="tr-TR" dirty="0" smtClean="0"/>
              <a:t>Şekilde gösterilen simülasyon çıkışında</a:t>
            </a:r>
          </a:p>
          <a:p>
            <a:r>
              <a:rPr lang="tr-TR" dirty="0" smtClean="0"/>
              <a:t>Şebeke geriliminin yaklaşık olarak 8 msan de </a:t>
            </a:r>
          </a:p>
          <a:p>
            <a:r>
              <a:rPr lang="tr-TR" dirty="0" smtClean="0"/>
              <a:t>Tetiklendiği görülmektedir.</a:t>
            </a:r>
            <a:endParaRPr lang="en-US" dirty="0"/>
          </a:p>
        </p:txBody>
      </p:sp>
    </p:spTree>
    <p:extLst>
      <p:ext uri="{BB962C8B-B14F-4D97-AF65-F5344CB8AC3E}">
        <p14:creationId xmlns:p14="http://schemas.microsoft.com/office/powerpoint/2010/main" val="367186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4" y="443076"/>
            <a:ext cx="10547797" cy="646331"/>
          </a:xfrm>
          <a:prstGeom prst="rect">
            <a:avLst/>
          </a:prstGeom>
        </p:spPr>
        <p:txBody>
          <a:bodyPr wrap="square">
            <a:spAutoFit/>
          </a:bodyPr>
          <a:lstStyle/>
          <a:p>
            <a:r>
              <a:rPr lang="en-AU" dirty="0" smtClean="0">
                <a:effectLst/>
                <a:latin typeface="Arial" panose="020B0604020202020204" pitchFamily="34" charset="0"/>
                <a:ea typeface="Times New Roman" panose="02020603050405020304" pitchFamily="18" charset="0"/>
              </a:rPr>
              <a:t>Bu </a:t>
            </a:r>
            <a:r>
              <a:rPr lang="en-AU" dirty="0" err="1" smtClean="0">
                <a:effectLst/>
                <a:latin typeface="Arial" panose="020B0604020202020204" pitchFamily="34" charset="0"/>
                <a:ea typeface="Times New Roman" panose="02020603050405020304" pitchFamily="18" charset="0"/>
              </a:rPr>
              <a:t>elemanların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dirençleri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karanlıkta</a:t>
            </a:r>
            <a:r>
              <a:rPr lang="en-AU" dirty="0" smtClean="0">
                <a:effectLst/>
                <a:latin typeface="Arial" panose="020B0604020202020204" pitchFamily="34" charset="0"/>
                <a:ea typeface="Times New Roman" panose="02020603050405020304" pitchFamily="18" charset="0"/>
              </a:rPr>
              <a:t> MΩ </a:t>
            </a:r>
            <a:r>
              <a:rPr lang="en-AU" dirty="0" err="1" smtClean="0">
                <a:effectLst/>
                <a:latin typeface="Arial" panose="020B0604020202020204" pitchFamily="34" charset="0"/>
                <a:ea typeface="Times New Roman" panose="02020603050405020304" pitchFamily="18" charset="0"/>
              </a:rPr>
              <a:t>seviyesindeki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iken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yeterli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ışık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aldığı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takdirde</a:t>
            </a:r>
            <a:r>
              <a:rPr lang="en-AU" dirty="0" smtClean="0">
                <a:effectLst/>
                <a:latin typeface="Arial" panose="020B0604020202020204" pitchFamily="34" charset="0"/>
                <a:ea typeface="Times New Roman" panose="02020603050405020304" pitchFamily="18" charset="0"/>
              </a:rPr>
              <a:t> 5-10Ω </a:t>
            </a:r>
            <a:r>
              <a:rPr lang="en-AU" dirty="0" err="1" smtClean="0">
                <a:effectLst/>
                <a:latin typeface="Arial" panose="020B0604020202020204" pitchFamily="34" charset="0"/>
                <a:ea typeface="Times New Roman" panose="02020603050405020304" pitchFamily="18" charset="0"/>
              </a:rPr>
              <a:t>gibi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çok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küçük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değerlere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düşebilmektedir</a:t>
            </a:r>
            <a:r>
              <a:rPr lang="en-AU" dirty="0" smtClean="0">
                <a:effectLst/>
                <a:latin typeface="Arial" panose="020B0604020202020204" pitchFamily="34" charset="0"/>
                <a:ea typeface="Times New Roman" panose="02020603050405020304" pitchFamily="18" charset="0"/>
              </a:rPr>
              <a:t>. </a:t>
            </a:r>
            <a:endParaRPr lang="en-US" dirty="0"/>
          </a:p>
        </p:txBody>
      </p:sp>
      <p:pic>
        <p:nvPicPr>
          <p:cNvPr id="11" name="Picture 10"/>
          <p:cNvPicPr>
            <a:picLocks noChangeAspect="1"/>
          </p:cNvPicPr>
          <p:nvPr/>
        </p:nvPicPr>
        <p:blipFill>
          <a:blip r:embed="rId2"/>
          <a:stretch>
            <a:fillRect/>
          </a:stretch>
        </p:blipFill>
        <p:spPr>
          <a:xfrm>
            <a:off x="746974" y="1255530"/>
            <a:ext cx="7279194" cy="3097529"/>
          </a:xfrm>
          <a:prstGeom prst="rect">
            <a:avLst/>
          </a:prstGeom>
        </p:spPr>
      </p:pic>
      <p:pic>
        <p:nvPicPr>
          <p:cNvPr id="12" name="Picture 11"/>
          <p:cNvPicPr>
            <a:picLocks noChangeAspect="1"/>
          </p:cNvPicPr>
          <p:nvPr/>
        </p:nvPicPr>
        <p:blipFill>
          <a:blip r:embed="rId3"/>
          <a:stretch>
            <a:fillRect/>
          </a:stretch>
        </p:blipFill>
        <p:spPr>
          <a:xfrm>
            <a:off x="8795759" y="1895913"/>
            <a:ext cx="1889924" cy="1816765"/>
          </a:xfrm>
          <a:prstGeom prst="rect">
            <a:avLst/>
          </a:prstGeom>
        </p:spPr>
      </p:pic>
    </p:spTree>
    <p:extLst>
      <p:ext uri="{BB962C8B-B14F-4D97-AF65-F5344CB8AC3E}">
        <p14:creationId xmlns:p14="http://schemas.microsoft.com/office/powerpoint/2010/main" val="74188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ght Sensor including Photocell and LDR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23" y="652954"/>
            <a:ext cx="3185754" cy="2978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694886" y="3228728"/>
            <a:ext cx="6461863" cy="3153389"/>
          </a:xfrm>
          <a:prstGeom prst="rect">
            <a:avLst/>
          </a:prstGeom>
        </p:spPr>
      </p:pic>
    </p:spTree>
    <p:extLst>
      <p:ext uri="{BB962C8B-B14F-4D97-AF65-F5344CB8AC3E}">
        <p14:creationId xmlns:p14="http://schemas.microsoft.com/office/powerpoint/2010/main" val="28522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781" y="590383"/>
            <a:ext cx="5297774" cy="3120389"/>
          </a:xfrm>
          <a:prstGeom prst="rect">
            <a:avLst/>
          </a:prstGeom>
        </p:spPr>
      </p:pic>
      <p:pic>
        <p:nvPicPr>
          <p:cNvPr id="2050" name="Picture 2" descr="Light-Sensitive Circuits | Nuts &amp; Volts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53" y="3710772"/>
            <a:ext cx="5408879" cy="263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9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a:grpSpLocks/>
          </p:cNvGrpSpPr>
          <p:nvPr/>
        </p:nvGrpSpPr>
        <p:grpSpPr bwMode="auto">
          <a:xfrm>
            <a:off x="1758287" y="2140692"/>
            <a:ext cx="5372100" cy="4062730"/>
            <a:chOff x="1958" y="2779"/>
            <a:chExt cx="8460" cy="6398"/>
          </a:xfrm>
        </p:grpSpPr>
        <p:grpSp>
          <p:nvGrpSpPr>
            <p:cNvPr id="34" name="Group 33"/>
            <p:cNvGrpSpPr>
              <a:grpSpLocks/>
            </p:cNvGrpSpPr>
            <p:nvPr/>
          </p:nvGrpSpPr>
          <p:grpSpPr bwMode="auto">
            <a:xfrm>
              <a:off x="2318" y="2779"/>
              <a:ext cx="5614" cy="2634"/>
              <a:chOff x="4752" y="1478"/>
              <a:chExt cx="5613" cy="2634"/>
            </a:xfrm>
          </p:grpSpPr>
          <p:grpSp>
            <p:nvGrpSpPr>
              <p:cNvPr id="43" name="Group 42"/>
              <p:cNvGrpSpPr>
                <a:grpSpLocks/>
              </p:cNvGrpSpPr>
              <p:nvPr/>
            </p:nvGrpSpPr>
            <p:grpSpPr bwMode="auto">
              <a:xfrm>
                <a:off x="4752" y="1478"/>
                <a:ext cx="5613" cy="2634"/>
                <a:chOff x="3038" y="12597"/>
                <a:chExt cx="5613" cy="2634"/>
              </a:xfrm>
            </p:grpSpPr>
            <p:grpSp>
              <p:nvGrpSpPr>
                <p:cNvPr id="48" name="Group 47"/>
                <p:cNvGrpSpPr>
                  <a:grpSpLocks/>
                </p:cNvGrpSpPr>
                <p:nvPr/>
              </p:nvGrpSpPr>
              <p:grpSpPr bwMode="auto">
                <a:xfrm>
                  <a:off x="3038" y="12957"/>
                  <a:ext cx="1440" cy="1620"/>
                  <a:chOff x="2318" y="12597"/>
                  <a:chExt cx="1440" cy="1620"/>
                </a:xfrm>
              </p:grpSpPr>
              <p:sp>
                <p:nvSpPr>
                  <p:cNvPr id="50" name="Text Box 5663"/>
                  <p:cNvSpPr txBox="1">
                    <a:spLocks noChangeArrowheads="1"/>
                  </p:cNvSpPr>
                  <p:nvPr/>
                </p:nvSpPr>
                <p:spPr bwMode="auto">
                  <a:xfrm>
                    <a:off x="2318" y="13677"/>
                    <a:ext cx="930" cy="54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AU" sz="1000" b="1">
                        <a:effectLst/>
                        <a:latin typeface="Times New Roman" panose="02020603050405020304" pitchFamily="18" charset="0"/>
                        <a:ea typeface="Times New Roman" panose="02020603050405020304" pitchFamily="18" charset="0"/>
                      </a:rPr>
                      <a:t>Katot</a:t>
                    </a:r>
                    <a:endParaRPr lang="en-US" sz="1000">
                      <a:effectLst/>
                      <a:latin typeface="Times New Roman" panose="02020603050405020304" pitchFamily="18" charset="0"/>
                      <a:ea typeface="Times New Roman" panose="02020603050405020304" pitchFamily="18" charset="0"/>
                    </a:endParaRPr>
                  </a:p>
                </p:txBody>
              </p:sp>
              <p:sp>
                <p:nvSpPr>
                  <p:cNvPr id="51" name="Text Box 5664"/>
                  <p:cNvSpPr txBox="1">
                    <a:spLocks noChangeArrowheads="1"/>
                  </p:cNvSpPr>
                  <p:nvPr/>
                </p:nvSpPr>
                <p:spPr bwMode="auto">
                  <a:xfrm>
                    <a:off x="2318" y="12597"/>
                    <a:ext cx="900" cy="72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AU" sz="1000" b="1">
                        <a:effectLst/>
                        <a:latin typeface="Times New Roman" panose="02020603050405020304" pitchFamily="18" charset="0"/>
                        <a:ea typeface="Times New Roman" panose="02020603050405020304" pitchFamily="18" charset="0"/>
                      </a:rPr>
                      <a:t>Anot</a:t>
                    </a:r>
                    <a:endParaRPr lang="en-US" sz="1000">
                      <a:effectLst/>
                      <a:latin typeface="Times New Roman" panose="02020603050405020304" pitchFamily="18" charset="0"/>
                      <a:ea typeface="Times New Roman" panose="02020603050405020304" pitchFamily="18" charset="0"/>
                    </a:endParaRPr>
                  </a:p>
                </p:txBody>
              </p:sp>
              <p:grpSp>
                <p:nvGrpSpPr>
                  <p:cNvPr id="52" name="Group 51"/>
                  <p:cNvGrpSpPr>
                    <a:grpSpLocks/>
                  </p:cNvGrpSpPr>
                  <p:nvPr/>
                </p:nvGrpSpPr>
                <p:grpSpPr bwMode="auto">
                  <a:xfrm rot="5400000">
                    <a:off x="2600" y="13040"/>
                    <a:ext cx="1102" cy="540"/>
                    <a:chOff x="4658" y="4760"/>
                    <a:chExt cx="1102" cy="540"/>
                  </a:xfrm>
                </p:grpSpPr>
                <p:grpSp>
                  <p:nvGrpSpPr>
                    <p:cNvPr id="55" name="Group 54"/>
                    <p:cNvGrpSpPr>
                      <a:grpSpLocks/>
                    </p:cNvGrpSpPr>
                    <p:nvPr/>
                  </p:nvGrpSpPr>
                  <p:grpSpPr bwMode="auto">
                    <a:xfrm rot="16200000">
                      <a:off x="4754" y="4664"/>
                      <a:ext cx="540" cy="732"/>
                      <a:chOff x="4658" y="4485"/>
                      <a:chExt cx="540" cy="732"/>
                    </a:xfrm>
                  </p:grpSpPr>
                  <p:grpSp>
                    <p:nvGrpSpPr>
                      <p:cNvPr id="57" name="Group 56"/>
                      <p:cNvGrpSpPr>
                        <a:grpSpLocks/>
                      </p:cNvGrpSpPr>
                      <p:nvPr/>
                    </p:nvGrpSpPr>
                    <p:grpSpPr bwMode="auto">
                      <a:xfrm>
                        <a:off x="4658" y="4857"/>
                        <a:ext cx="540" cy="360"/>
                        <a:chOff x="4658" y="4857"/>
                        <a:chExt cx="540" cy="360"/>
                      </a:xfrm>
                    </p:grpSpPr>
                    <p:sp>
                      <p:nvSpPr>
                        <p:cNvPr id="59" name="AutoShape 5668"/>
                        <p:cNvSpPr>
                          <a:spLocks noChangeArrowheads="1"/>
                        </p:cNvSpPr>
                        <p:nvPr/>
                      </p:nvSpPr>
                      <p:spPr bwMode="auto">
                        <a:xfrm>
                          <a:off x="4658" y="4857"/>
                          <a:ext cx="540" cy="360"/>
                        </a:xfrm>
                        <a:prstGeom prst="flowChartMerge">
                          <a:avLst/>
                        </a:prstGeom>
                        <a:solidFill>
                          <a:srgbClr val="00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cxnSp>
                      <p:nvCxnSpPr>
                        <p:cNvPr id="60" name="Line 5669"/>
                        <p:cNvCxnSpPr>
                          <a:cxnSpLocks noChangeShapeType="1"/>
                        </p:cNvCxnSpPr>
                        <p:nvPr/>
                      </p:nvCxnSpPr>
                      <p:spPr bwMode="auto">
                        <a:xfrm>
                          <a:off x="4658" y="5217"/>
                          <a:ext cx="5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8" name="Freeform 57"/>
                      <p:cNvSpPr>
                        <a:spLocks/>
                      </p:cNvSpPr>
                      <p:nvPr/>
                    </p:nvSpPr>
                    <p:spPr bwMode="auto">
                      <a:xfrm>
                        <a:off x="4905" y="4485"/>
                        <a:ext cx="1" cy="375"/>
                      </a:xfrm>
                      <a:custGeom>
                        <a:avLst/>
                        <a:gdLst>
                          <a:gd name="T0" fmla="*/ 0 w 1"/>
                          <a:gd name="T1" fmla="*/ 375 h 375"/>
                          <a:gd name="T2" fmla="*/ 0 w 1"/>
                          <a:gd name="T3" fmla="*/ 0 h 375"/>
                        </a:gdLst>
                        <a:ahLst/>
                        <a:cxnLst>
                          <a:cxn ang="0">
                            <a:pos x="T0" y="T1"/>
                          </a:cxn>
                          <a:cxn ang="0">
                            <a:pos x="T2" y="T3"/>
                          </a:cxn>
                        </a:cxnLst>
                        <a:rect l="0" t="0" r="r" b="b"/>
                        <a:pathLst>
                          <a:path w="1" h="375">
                            <a:moveTo>
                              <a:pt x="0" y="375"/>
                            </a:moveTo>
                            <a:lnTo>
                              <a:pt x="0" y="0"/>
                            </a:lnTo>
                          </a:path>
                        </a:pathLst>
                      </a:custGeom>
                      <a:solidFill>
                        <a:srgbClr val="000000"/>
                      </a:solidFill>
                      <a:ln w="1905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grpSp>
                <p:sp>
                  <p:nvSpPr>
                    <p:cNvPr id="56" name="Freeform 55"/>
                    <p:cNvSpPr>
                      <a:spLocks/>
                    </p:cNvSpPr>
                    <p:nvPr/>
                  </p:nvSpPr>
                  <p:spPr bwMode="auto">
                    <a:xfrm>
                      <a:off x="5385" y="5025"/>
                      <a:ext cx="375" cy="1"/>
                    </a:xfrm>
                    <a:custGeom>
                      <a:avLst/>
                      <a:gdLst>
                        <a:gd name="T0" fmla="*/ 375 w 375"/>
                        <a:gd name="T1" fmla="*/ 0 h 1"/>
                        <a:gd name="T2" fmla="*/ 0 w 375"/>
                        <a:gd name="T3" fmla="*/ 0 h 1"/>
                      </a:gdLst>
                      <a:ahLst/>
                      <a:cxnLst>
                        <a:cxn ang="0">
                          <a:pos x="T0" y="T1"/>
                        </a:cxn>
                        <a:cxn ang="0">
                          <a:pos x="T2" y="T3"/>
                        </a:cxn>
                      </a:cxnLst>
                      <a:rect l="0" t="0" r="r" b="b"/>
                      <a:pathLst>
                        <a:path w="375" h="1">
                          <a:moveTo>
                            <a:pt x="375" y="0"/>
                          </a:moveTo>
                          <a:lnTo>
                            <a:pt x="0" y="0"/>
                          </a:lnTo>
                        </a:path>
                      </a:pathLst>
                    </a:custGeom>
                    <a:solidFill>
                      <a:srgbClr val="000000"/>
                    </a:solidFill>
                    <a:ln w="1905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grpSp>
              <p:sp>
                <p:nvSpPr>
                  <p:cNvPr id="53" name="Freeform 52"/>
                  <p:cNvSpPr>
                    <a:spLocks/>
                  </p:cNvSpPr>
                  <p:nvPr/>
                </p:nvSpPr>
                <p:spPr bwMode="auto">
                  <a:xfrm>
                    <a:off x="3376" y="13617"/>
                    <a:ext cx="225" cy="240"/>
                  </a:xfrm>
                  <a:custGeom>
                    <a:avLst/>
                    <a:gdLst>
                      <a:gd name="T0" fmla="*/ 0 w 225"/>
                      <a:gd name="T1" fmla="*/ 0 h 240"/>
                      <a:gd name="T2" fmla="*/ 225 w 225"/>
                      <a:gd name="T3" fmla="*/ 240 h 240"/>
                    </a:gdLst>
                    <a:ahLst/>
                    <a:cxnLst>
                      <a:cxn ang="0">
                        <a:pos x="T0" y="T1"/>
                      </a:cxn>
                      <a:cxn ang="0">
                        <a:pos x="T2" y="T3"/>
                      </a:cxn>
                    </a:cxnLst>
                    <a:rect l="0" t="0" r="r" b="b"/>
                    <a:pathLst>
                      <a:path w="225" h="240">
                        <a:moveTo>
                          <a:pt x="0" y="0"/>
                        </a:moveTo>
                        <a:lnTo>
                          <a:pt x="225" y="240"/>
                        </a:lnTo>
                      </a:path>
                    </a:pathLst>
                  </a:custGeom>
                  <a:noFill/>
                  <a:ln w="19050"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54" name="Freeform 53"/>
                  <p:cNvSpPr>
                    <a:spLocks/>
                  </p:cNvSpPr>
                  <p:nvPr/>
                </p:nvSpPr>
                <p:spPr bwMode="auto">
                  <a:xfrm>
                    <a:off x="3518" y="13470"/>
                    <a:ext cx="240" cy="270"/>
                  </a:xfrm>
                  <a:custGeom>
                    <a:avLst/>
                    <a:gdLst>
                      <a:gd name="T0" fmla="*/ 0 w 240"/>
                      <a:gd name="T1" fmla="*/ 0 h 270"/>
                      <a:gd name="T2" fmla="*/ 240 w 240"/>
                      <a:gd name="T3" fmla="*/ 270 h 270"/>
                    </a:gdLst>
                    <a:ahLst/>
                    <a:cxnLst>
                      <a:cxn ang="0">
                        <a:pos x="T0" y="T1"/>
                      </a:cxn>
                      <a:cxn ang="0">
                        <a:pos x="T2" y="T3"/>
                      </a:cxn>
                    </a:cxnLst>
                    <a:rect l="0" t="0" r="r" b="b"/>
                    <a:pathLst>
                      <a:path w="240" h="270">
                        <a:moveTo>
                          <a:pt x="0" y="0"/>
                        </a:moveTo>
                        <a:lnTo>
                          <a:pt x="240" y="270"/>
                        </a:lnTo>
                      </a:path>
                    </a:pathLst>
                  </a:custGeom>
                  <a:noFill/>
                  <a:ln w="19050"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grpSp>
            <p:sp>
              <p:nvSpPr>
                <p:cNvPr id="49" name="Text Box 5674"/>
                <p:cNvSpPr txBox="1">
                  <a:spLocks noChangeArrowheads="1"/>
                </p:cNvSpPr>
                <p:nvPr/>
              </p:nvSpPr>
              <p:spPr bwMode="auto">
                <a:xfrm>
                  <a:off x="5738" y="12597"/>
                  <a:ext cx="2913" cy="263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none" lIns="91440" tIns="45720" rIns="91440" bIns="45720" anchor="t" anchorCtr="0" upright="1">
                  <a:spAutoFit/>
                </a:bodyPr>
                <a:lstStyle/>
                <a:p>
                  <a:pPr marL="0" marR="0">
                    <a:spcBef>
                      <a:spcPts val="0"/>
                    </a:spcBef>
                    <a:spcAft>
                      <a:spcPts val="0"/>
                    </a:spcAft>
                  </a:pPr>
                  <a:endParaRPr lang="en-US" sz="1100">
                    <a:effectLst/>
                    <a:latin typeface="Times New Roman" panose="02020603050405020304" pitchFamily="18" charset="0"/>
                    <a:ea typeface="Times New Roman" panose="02020603050405020304" pitchFamily="18" charset="0"/>
                  </a:endParaRPr>
                </a:p>
              </p:txBody>
            </p:sp>
          </p:grpSp>
          <p:cxnSp>
            <p:nvCxnSpPr>
              <p:cNvPr id="44" name="Line 5675"/>
              <p:cNvCxnSpPr>
                <a:cxnSpLocks noChangeShapeType="1"/>
              </p:cNvCxnSpPr>
              <p:nvPr/>
            </p:nvCxnSpPr>
            <p:spPr bwMode="auto">
              <a:xfrm flipH="1">
                <a:off x="10058" y="2337"/>
                <a:ext cx="180" cy="1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Freeform 44"/>
              <p:cNvSpPr>
                <a:spLocks/>
              </p:cNvSpPr>
              <p:nvPr/>
            </p:nvSpPr>
            <p:spPr bwMode="auto">
              <a:xfrm>
                <a:off x="10110" y="2430"/>
                <a:ext cx="180" cy="165"/>
              </a:xfrm>
              <a:custGeom>
                <a:avLst/>
                <a:gdLst>
                  <a:gd name="T0" fmla="*/ 180 w 180"/>
                  <a:gd name="T1" fmla="*/ 0 h 165"/>
                  <a:gd name="T2" fmla="*/ 0 w 180"/>
                  <a:gd name="T3" fmla="*/ 165 h 165"/>
                </a:gdLst>
                <a:ahLst/>
                <a:cxnLst>
                  <a:cxn ang="0">
                    <a:pos x="T0" y="T1"/>
                  </a:cxn>
                  <a:cxn ang="0">
                    <a:pos x="T2" y="T3"/>
                  </a:cxn>
                </a:cxnLst>
                <a:rect l="0" t="0" r="r" b="b"/>
                <a:pathLst>
                  <a:path w="180" h="165">
                    <a:moveTo>
                      <a:pt x="180" y="0"/>
                    </a:moveTo>
                    <a:lnTo>
                      <a:pt x="0" y="165"/>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46" name="Text Box 5677"/>
              <p:cNvSpPr txBox="1">
                <a:spLocks noChangeArrowheads="1"/>
              </p:cNvSpPr>
              <p:nvPr/>
            </p:nvSpPr>
            <p:spPr bwMode="auto">
              <a:xfrm>
                <a:off x="8532" y="2198"/>
                <a:ext cx="720" cy="54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algn="ctr">
                  <a:spcBef>
                    <a:spcPts val="0"/>
                  </a:spcBef>
                  <a:spcAft>
                    <a:spcPts val="0"/>
                  </a:spcAft>
                </a:pPr>
                <a:r>
                  <a:rPr lang="en-AU" sz="1100" b="1">
                    <a:effectLst/>
                    <a:latin typeface="Times New Roman" panose="02020603050405020304" pitchFamily="18" charset="0"/>
                    <a:ea typeface="Times New Roman" panose="02020603050405020304" pitchFamily="18" charset="0"/>
                  </a:rPr>
                  <a:t>I</a:t>
                </a:r>
                <a:endParaRPr lang="en-US" sz="1000">
                  <a:effectLst/>
                  <a:latin typeface="Times New Roman" panose="02020603050405020304" pitchFamily="18" charset="0"/>
                  <a:ea typeface="Times New Roman" panose="02020603050405020304" pitchFamily="18" charset="0"/>
                </a:endParaRPr>
              </a:p>
            </p:txBody>
          </p:sp>
          <p:cxnSp>
            <p:nvCxnSpPr>
              <p:cNvPr id="47" name="Line 5678"/>
              <p:cNvCxnSpPr>
                <a:cxnSpLocks noChangeShapeType="1"/>
              </p:cNvCxnSpPr>
              <p:nvPr/>
            </p:nvCxnSpPr>
            <p:spPr bwMode="auto">
              <a:xfrm>
                <a:off x="8532" y="2198"/>
                <a:ext cx="720" cy="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5" name="Group 34"/>
            <p:cNvGrpSpPr>
              <a:grpSpLocks/>
            </p:cNvGrpSpPr>
            <p:nvPr/>
          </p:nvGrpSpPr>
          <p:grpSpPr bwMode="auto">
            <a:xfrm>
              <a:off x="1958" y="5577"/>
              <a:ext cx="8460" cy="3600"/>
              <a:chOff x="1958" y="5577"/>
              <a:chExt cx="8460" cy="3600"/>
            </a:xfrm>
          </p:grpSpPr>
          <p:cxnSp>
            <p:nvCxnSpPr>
              <p:cNvPr id="36" name="Line 5680"/>
              <p:cNvCxnSpPr>
                <a:cxnSpLocks noChangeShapeType="1"/>
              </p:cNvCxnSpPr>
              <p:nvPr/>
            </p:nvCxnSpPr>
            <p:spPr bwMode="auto">
              <a:xfrm>
                <a:off x="2678" y="5937"/>
                <a:ext cx="0" cy="2520"/>
              </a:xfrm>
              <a:prstGeom prst="line">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5681"/>
              <p:cNvCxnSpPr>
                <a:cxnSpLocks noChangeShapeType="1"/>
              </p:cNvCxnSpPr>
              <p:nvPr/>
            </p:nvCxnSpPr>
            <p:spPr bwMode="auto">
              <a:xfrm>
                <a:off x="2318" y="8097"/>
                <a:ext cx="3420" cy="0"/>
              </a:xfrm>
              <a:prstGeom prst="line">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 name="Text Box 5682"/>
              <p:cNvSpPr txBox="1">
                <a:spLocks noChangeArrowheads="1"/>
              </p:cNvSpPr>
              <p:nvPr/>
            </p:nvSpPr>
            <p:spPr bwMode="auto">
              <a:xfrm>
                <a:off x="5738" y="7737"/>
                <a:ext cx="1620" cy="1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AU" sz="1000" b="1">
                    <a:effectLst/>
                    <a:latin typeface="Arial" panose="020B0604020202020204" pitchFamily="34" charset="0"/>
                    <a:ea typeface="Times New Roman" panose="02020603050405020304" pitchFamily="18" charset="0"/>
                  </a:rPr>
                  <a:t>Işık Gücü</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AU" sz="1000" b="1">
                    <a:effectLst/>
                    <a:latin typeface="Arial" panose="020B0604020202020204" pitchFamily="34" charset="0"/>
                    <a:ea typeface="Times New Roman" panose="02020603050405020304" pitchFamily="18" charset="0"/>
                  </a:rPr>
                  <a:t>    mW/cm</a:t>
                </a:r>
                <a:r>
                  <a:rPr lang="en-AU" sz="1000" b="1" baseline="30000">
                    <a:effectLst/>
                    <a:latin typeface="Arial" panose="020B0604020202020204" pitchFamily="34"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p:txBody>
          </p:sp>
          <p:sp>
            <p:nvSpPr>
              <p:cNvPr id="39" name="Text Box 5683"/>
              <p:cNvSpPr txBox="1">
                <a:spLocks noChangeArrowheads="1"/>
              </p:cNvSpPr>
              <p:nvPr/>
            </p:nvSpPr>
            <p:spPr bwMode="auto">
              <a:xfrm>
                <a:off x="1958" y="5577"/>
                <a:ext cx="1620" cy="1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AU" sz="1000" b="1">
                    <a:effectLst/>
                    <a:latin typeface="Times New Roman" panose="02020603050405020304" pitchFamily="18" charset="0"/>
                    <a:ea typeface="Times New Roman" panose="02020603050405020304" pitchFamily="18" charset="0"/>
                  </a:rPr>
                  <a:t>I</a:t>
                </a:r>
                <a:r>
                  <a:rPr lang="en-AU" sz="1000" b="1" baseline="-25000">
                    <a:effectLst/>
                    <a:latin typeface="Times New Roman" panose="02020603050405020304" pitchFamily="18" charset="0"/>
                    <a:ea typeface="Times New Roman" panose="02020603050405020304" pitchFamily="18" charset="0"/>
                  </a:rPr>
                  <a:t>D</a:t>
                </a:r>
                <a:r>
                  <a:rPr lang="en-AU" sz="1000" b="1">
                    <a:effectLst/>
                    <a:latin typeface="Times New Roman" panose="02020603050405020304" pitchFamily="18" charset="0"/>
                    <a:ea typeface="Times New Roman" panose="02020603050405020304" pitchFamily="18" charset="0"/>
                  </a:rPr>
                  <a:t> (μA)</a:t>
                </a:r>
                <a:endParaRPr lang="en-US" sz="1000">
                  <a:effectLst/>
                  <a:latin typeface="Times New Roman" panose="02020603050405020304" pitchFamily="18" charset="0"/>
                  <a:ea typeface="Times New Roman" panose="02020603050405020304" pitchFamily="18" charset="0"/>
                </a:endParaRPr>
              </a:p>
            </p:txBody>
          </p:sp>
          <p:sp>
            <p:nvSpPr>
              <p:cNvPr id="40" name="Text Box 5684"/>
              <p:cNvSpPr txBox="1">
                <a:spLocks noChangeArrowheads="1"/>
              </p:cNvSpPr>
              <p:nvPr/>
            </p:nvSpPr>
            <p:spPr bwMode="auto">
              <a:xfrm>
                <a:off x="2318" y="8097"/>
                <a:ext cx="900" cy="1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en-AU" sz="1000">
                    <a:effectLst/>
                    <a:latin typeface="Times New Roman" panose="02020603050405020304" pitchFamily="18" charset="0"/>
                    <a:ea typeface="Times New Roman" panose="02020603050405020304" pitchFamily="18" charset="0"/>
                  </a:rPr>
                  <a:t>0</a:t>
                </a:r>
                <a:endParaRPr lang="en-US" sz="1000">
                  <a:effectLst/>
                  <a:latin typeface="Times New Roman" panose="02020603050405020304" pitchFamily="18" charset="0"/>
                  <a:ea typeface="Times New Roman" panose="02020603050405020304" pitchFamily="18" charset="0"/>
                </a:endParaRPr>
              </a:p>
            </p:txBody>
          </p:sp>
          <p:sp>
            <p:nvSpPr>
              <p:cNvPr id="41" name="Text Box 5685"/>
              <p:cNvSpPr txBox="1">
                <a:spLocks noChangeArrowheads="1"/>
              </p:cNvSpPr>
              <p:nvPr/>
            </p:nvSpPr>
            <p:spPr bwMode="auto">
              <a:xfrm>
                <a:off x="7178" y="6764"/>
                <a:ext cx="3240" cy="1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lgn="ctr">
                  <a:spcBef>
                    <a:spcPts val="0"/>
                  </a:spcBef>
                  <a:spcAft>
                    <a:spcPts val="0"/>
                  </a:spcAft>
                </a:pPr>
                <a:r>
                  <a:rPr lang="en-AU" sz="1000" b="1">
                    <a:effectLst/>
                    <a:latin typeface="Arial" panose="020B0604020202020204" pitchFamily="34" charset="0"/>
                    <a:ea typeface="Times New Roman" panose="02020603050405020304" pitchFamily="18" charset="0"/>
                  </a:rPr>
                  <a:t>Foto Diyodun Işık Gücüyle Akım Değişim Karakteristiği</a:t>
                </a:r>
                <a:endParaRPr lang="en-US" sz="1000">
                  <a:effectLst/>
                  <a:latin typeface="Times New Roman" panose="02020603050405020304" pitchFamily="18" charset="0"/>
                  <a:ea typeface="Times New Roman" panose="02020603050405020304" pitchFamily="18" charset="0"/>
                </a:endParaRPr>
              </a:p>
            </p:txBody>
          </p:sp>
          <p:cxnSp>
            <p:nvCxnSpPr>
              <p:cNvPr id="42" name="Line 5686"/>
              <p:cNvCxnSpPr>
                <a:cxnSpLocks noChangeShapeType="1"/>
              </p:cNvCxnSpPr>
              <p:nvPr/>
            </p:nvCxnSpPr>
            <p:spPr bwMode="auto">
              <a:xfrm flipV="1">
                <a:off x="2678" y="6117"/>
                <a:ext cx="1980" cy="198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2" name="Rectangle 1"/>
          <p:cNvSpPr/>
          <p:nvPr/>
        </p:nvSpPr>
        <p:spPr>
          <a:xfrm>
            <a:off x="487511" y="386366"/>
            <a:ext cx="1972354" cy="579582"/>
          </a:xfrm>
          <a:prstGeom prst="rect">
            <a:avLst/>
          </a:prstGeom>
        </p:spPr>
        <p:txBody>
          <a:bodyPr wrap="square">
            <a:spAutoFit/>
          </a:bodyPr>
          <a:lstStyle/>
          <a:p>
            <a:pPr algn="just">
              <a:lnSpc>
                <a:spcPct val="150000"/>
              </a:lnSpc>
            </a:pPr>
            <a:r>
              <a:rPr lang="en-AU" sz="2400" b="1" dirty="0" err="1" smtClean="0">
                <a:effectLst/>
                <a:latin typeface="Arial" panose="020B0604020202020204" pitchFamily="34" charset="0"/>
                <a:ea typeface="Times New Roman" panose="02020603050405020304" pitchFamily="18" charset="0"/>
              </a:rPr>
              <a:t>Foto</a:t>
            </a:r>
            <a:r>
              <a:rPr lang="en-AU" sz="2400" b="1" dirty="0" smtClean="0">
                <a:effectLst/>
                <a:latin typeface="Arial" panose="020B0604020202020204" pitchFamily="34" charset="0"/>
                <a:ea typeface="Times New Roman" panose="02020603050405020304" pitchFamily="18" charset="0"/>
              </a:rPr>
              <a:t> </a:t>
            </a:r>
            <a:r>
              <a:rPr lang="en-AU" sz="2400" b="1" dirty="0" err="1" smtClean="0">
                <a:effectLst/>
                <a:latin typeface="Arial" panose="020B0604020202020204" pitchFamily="34" charset="0"/>
                <a:ea typeface="Times New Roman" panose="02020603050405020304" pitchFamily="18" charset="0"/>
              </a:rPr>
              <a:t>Diyot</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2561010" y="386366"/>
            <a:ext cx="8384146" cy="1754326"/>
          </a:xfrm>
          <a:prstGeom prst="rect">
            <a:avLst/>
          </a:prstGeom>
        </p:spPr>
        <p:txBody>
          <a:bodyPr wrap="square">
            <a:spAutoFit/>
          </a:bodyPr>
          <a:lstStyle/>
          <a:p>
            <a:pPr algn="just">
              <a:lnSpc>
                <a:spcPct val="150000"/>
              </a:lnSpc>
              <a:spcAft>
                <a:spcPts val="600"/>
              </a:spcAft>
            </a:pP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diyotlar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ışığa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duyarlı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diyotlardır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Işığa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bağlı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olarak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iletkenliği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değişen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diyotlara</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diyot</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denir</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Şekil</a:t>
            </a:r>
            <a:r>
              <a:rPr lang="en-AU" dirty="0" smtClean="0">
                <a:effectLst/>
                <a:latin typeface="Arial" panose="020B0604020202020204" pitchFamily="34" charset="0"/>
                <a:ea typeface="Times New Roman" panose="02020603050405020304" pitchFamily="18" charset="0"/>
              </a:rPr>
              <a:t> 2.7`de </a:t>
            </a: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diyotun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sembolü</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devre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bağlantısı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ve</a:t>
            </a:r>
            <a:r>
              <a:rPr lang="en-AU" dirty="0" smtClean="0">
                <a:effectLst/>
                <a:latin typeface="Arial" panose="020B0604020202020204" pitchFamily="34" charset="0"/>
                <a:ea typeface="Times New Roman" panose="02020603050405020304" pitchFamily="18" charset="0"/>
              </a:rPr>
              <a:t> cm</a:t>
            </a:r>
            <a:r>
              <a:rPr lang="en-AU" baseline="30000" dirty="0" smtClean="0">
                <a:effectLst/>
                <a:latin typeface="Arial" panose="020B0604020202020204" pitchFamily="34" charset="0"/>
                <a:ea typeface="Times New Roman" panose="02020603050405020304" pitchFamily="18" charset="0"/>
              </a:rPr>
              <a:t>2</a:t>
            </a:r>
            <a:r>
              <a:rPr lang="en-AU" dirty="0" smtClean="0">
                <a:effectLst/>
                <a:latin typeface="Arial" panose="020B0604020202020204" pitchFamily="34" charset="0"/>
                <a:ea typeface="Times New Roman" panose="02020603050405020304" pitchFamily="18" charset="0"/>
              </a:rPr>
              <a:t>’ye </a:t>
            </a:r>
            <a:r>
              <a:rPr lang="en-AU" dirty="0" err="1" smtClean="0">
                <a:effectLst/>
                <a:latin typeface="Arial" panose="020B0604020202020204" pitchFamily="34" charset="0"/>
                <a:ea typeface="Times New Roman" panose="02020603050405020304" pitchFamily="18" charset="0"/>
              </a:rPr>
              <a:t>düşen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ışık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gücüne</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bağlı</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olarak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diyodun</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ters</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akımındaki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artış</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grafiği</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görülmektedir</a:t>
            </a:r>
            <a:r>
              <a:rPr lang="en-AU" dirty="0" smtClean="0">
                <a:effectLst/>
                <a:latin typeface="Arial" panose="020B0604020202020204" pitchFamily="34" charset="0"/>
                <a:ea typeface="Times New Roman" panose="02020603050405020304" pitchFamily="18" charset="0"/>
              </a:rPr>
              <a:t>. Bu </a:t>
            </a:r>
            <a:r>
              <a:rPr lang="en-AU" dirty="0" err="1" smtClean="0">
                <a:effectLst/>
                <a:latin typeface="Arial" panose="020B0604020202020204" pitchFamily="34" charset="0"/>
                <a:ea typeface="Times New Roman" panose="02020603050405020304" pitchFamily="18" charset="0"/>
              </a:rPr>
              <a:t>grafik</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silisyum</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foto</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diyot</a:t>
            </a:r>
            <a:r>
              <a:rPr lang="en-AU" dirty="0" smtClean="0">
                <a:effectLst/>
                <a:latin typeface="Arial" panose="020B0604020202020204" pitchFamily="34" charset="0"/>
                <a:ea typeface="Times New Roman" panose="02020603050405020304" pitchFamily="18" charset="0"/>
              </a:rPr>
              <a:t> </a:t>
            </a:r>
            <a:r>
              <a:rPr lang="en-AU" dirty="0" err="1" smtClean="0">
                <a:effectLst/>
                <a:latin typeface="Arial" panose="020B0604020202020204" pitchFamily="34" charset="0"/>
                <a:ea typeface="Times New Roman" panose="02020603050405020304" pitchFamily="18" charset="0"/>
              </a:rPr>
              <a:t>içindir</a:t>
            </a:r>
            <a:r>
              <a:rPr lang="en-AU" dirty="0" smtClean="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pic>
        <p:nvPicPr>
          <p:cNvPr id="32" name="Picture 31"/>
          <p:cNvPicPr/>
          <p:nvPr/>
        </p:nvPicPr>
        <p:blipFill>
          <a:blip r:embed="rId2">
            <a:extLst>
              <a:ext uri="{28A0092B-C50C-407E-A947-70E740481C1C}">
                <a14:useLocalDpi xmlns:a14="http://schemas.microsoft.com/office/drawing/2010/main" val="0"/>
              </a:ext>
            </a:extLst>
          </a:blip>
          <a:srcRect/>
          <a:stretch>
            <a:fillRect/>
          </a:stretch>
        </p:blipFill>
        <p:spPr bwMode="auto">
          <a:xfrm>
            <a:off x="3610900" y="2835382"/>
            <a:ext cx="1666875" cy="1581150"/>
          </a:xfrm>
          <a:prstGeom prst="rect">
            <a:avLst/>
          </a:prstGeom>
          <a:noFill/>
          <a:ln>
            <a:noFill/>
          </a:ln>
        </p:spPr>
      </p:pic>
    </p:spTree>
    <p:extLst>
      <p:ext uri="{BB962C8B-B14F-4D97-AF65-F5344CB8AC3E}">
        <p14:creationId xmlns:p14="http://schemas.microsoft.com/office/powerpoint/2010/main" val="1910494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diode Based Fire Detector | Detailed Circuit Diagram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6" y="200271"/>
            <a:ext cx="7163605" cy="38952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7611414" y="914400"/>
            <a:ext cx="3979572" cy="5164427"/>
          </a:xfrm>
          <a:prstGeom prst="rect">
            <a:avLst/>
          </a:prstGeom>
          <a:noFill/>
          <a:ln>
            <a:noFill/>
          </a:ln>
        </p:spPr>
      </p:pic>
      <p:cxnSp>
        <p:nvCxnSpPr>
          <p:cNvPr id="4" name="Straight Arrow Connector 3"/>
          <p:cNvCxnSpPr/>
          <p:nvPr/>
        </p:nvCxnSpPr>
        <p:spPr>
          <a:xfrm flipH="1">
            <a:off x="8448541" y="3168203"/>
            <a:ext cx="231820" cy="218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8577330" y="3245476"/>
            <a:ext cx="244698" cy="251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711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908" y="277338"/>
            <a:ext cx="2423099" cy="579582"/>
          </a:xfrm>
          <a:prstGeom prst="rect">
            <a:avLst/>
          </a:prstGeom>
        </p:spPr>
        <p:txBody>
          <a:bodyPr wrap="none">
            <a:spAutoFit/>
          </a:bodyPr>
          <a:lstStyle/>
          <a:p>
            <a:pPr algn="just">
              <a:lnSpc>
                <a:spcPct val="150000"/>
              </a:lnSpc>
            </a:pPr>
            <a:r>
              <a:rPr lang="en-AU" sz="2400" b="1" dirty="0" err="1" smtClean="0">
                <a:effectLst/>
                <a:latin typeface="Arial" panose="020B0604020202020204" pitchFamily="34" charset="0"/>
                <a:ea typeface="Times New Roman" panose="02020603050405020304" pitchFamily="18" charset="0"/>
              </a:rPr>
              <a:t>Foto</a:t>
            </a:r>
            <a:r>
              <a:rPr lang="en-AU" sz="2400" b="1" dirty="0" smtClean="0">
                <a:effectLst/>
                <a:latin typeface="Arial" panose="020B0604020202020204" pitchFamily="34" charset="0"/>
                <a:ea typeface="Times New Roman" panose="02020603050405020304" pitchFamily="18" charset="0"/>
              </a:rPr>
              <a:t> </a:t>
            </a:r>
            <a:r>
              <a:rPr lang="en-AU" sz="2400" b="1" dirty="0" err="1" smtClean="0">
                <a:effectLst/>
                <a:latin typeface="Arial" panose="020B0604020202020204" pitchFamily="34" charset="0"/>
                <a:ea typeface="Times New Roman" panose="02020603050405020304" pitchFamily="18" charset="0"/>
              </a:rPr>
              <a:t>Transistör</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82908" y="1054514"/>
            <a:ext cx="10238704" cy="1338828"/>
          </a:xfrm>
          <a:prstGeom prst="rect">
            <a:avLst/>
          </a:prstGeom>
        </p:spPr>
        <p:txBody>
          <a:bodyPr wrap="square">
            <a:spAutoFit/>
          </a:bodyPr>
          <a:lstStyle/>
          <a:p>
            <a:pPr algn="just">
              <a:lnSpc>
                <a:spcPct val="150000"/>
              </a:lnSpc>
            </a:pPr>
            <a:r>
              <a:rPr lang="tr-TR" dirty="0" smtClean="0">
                <a:effectLst/>
                <a:latin typeface="Arial" panose="020B0604020202020204" pitchFamily="34" charset="0"/>
                <a:ea typeface="Times New Roman" panose="02020603050405020304" pitchFamily="18" charset="0"/>
              </a:rPr>
              <a:t>Foto transistorlerin p-n jonksiyonlarının arasına, bir mercek yardımı ile ışık odaklanır ve bu sayede oluşan serbest elektronlar ile transistorün tetiklenmesi sağlanır. Foto transistorlerin yapımında ışığa karşı duyarlılığı artırmak amacı ile Galyum Arsenid gibi ışığa duyarlı maddeler kullanılır.</a:t>
            </a:r>
            <a:endParaRPr lang="en-US" sz="1200" dirty="0">
              <a:effectLst/>
              <a:latin typeface="Times New Roman" panose="02020603050405020304" pitchFamily="18" charset="0"/>
              <a:ea typeface="Times New Roman" panose="02020603050405020304" pitchFamily="18" charset="0"/>
            </a:endParaRPr>
          </a:p>
        </p:txBody>
      </p:sp>
      <p:grpSp>
        <p:nvGrpSpPr>
          <p:cNvPr id="4" name="Group 3"/>
          <p:cNvGrpSpPr/>
          <p:nvPr/>
        </p:nvGrpSpPr>
        <p:grpSpPr>
          <a:xfrm>
            <a:off x="2555246" y="2441210"/>
            <a:ext cx="4913713" cy="1799688"/>
            <a:chOff x="0" y="0"/>
            <a:chExt cx="3647440" cy="1390650"/>
          </a:xfrm>
        </p:grpSpPr>
        <p:pic>
          <p:nvPicPr>
            <p:cNvPr id="5" name="Picture 4" descr="photot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2900"/>
              <a:ext cx="904240" cy="914400"/>
            </a:xfrm>
            <a:prstGeom prst="rect">
              <a:avLst/>
            </a:prstGeom>
            <a:noFill/>
            <a:ln>
              <a:noFill/>
            </a:ln>
          </p:spPr>
        </p:pic>
        <p:pic>
          <p:nvPicPr>
            <p:cNvPr id="6" name="Picture 5" descr="fototransisto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1390650"/>
            </a:xfrm>
            <a:prstGeom prst="rect">
              <a:avLst/>
            </a:prstGeom>
            <a:noFill/>
            <a:ln>
              <a:noFill/>
            </a:ln>
          </p:spPr>
        </p:pic>
      </p:grpSp>
      <p:sp>
        <p:nvSpPr>
          <p:cNvPr id="7" name="Rectangle 6"/>
          <p:cNvSpPr/>
          <p:nvPr/>
        </p:nvSpPr>
        <p:spPr>
          <a:xfrm>
            <a:off x="716135" y="4732525"/>
            <a:ext cx="9921813" cy="1338828"/>
          </a:xfrm>
          <a:prstGeom prst="rect">
            <a:avLst/>
          </a:prstGeom>
        </p:spPr>
        <p:txBody>
          <a:bodyPr wrap="square">
            <a:spAutoFit/>
          </a:bodyPr>
          <a:lstStyle/>
          <a:p>
            <a:pPr indent="228600" algn="just">
              <a:lnSpc>
                <a:spcPct val="150000"/>
              </a:lnSpc>
            </a:pPr>
            <a:r>
              <a:rPr lang="tr-TR" b="0" dirty="0" smtClean="0">
                <a:effectLst/>
                <a:latin typeface="Arial" panose="020B0604020202020204" pitchFamily="34" charset="0"/>
                <a:ea typeface="Times New Roman" panose="02020603050405020304" pitchFamily="18" charset="0"/>
              </a:rPr>
              <a:t>Foto transistörün normal transistörden tek farkı, kollektör ile emiter arasından geçen akımı beyz ile değilde, </a:t>
            </a:r>
            <a:r>
              <a:rPr lang="tr-TR" b="1" dirty="0" smtClean="0">
                <a:effectLst/>
                <a:latin typeface="Arial" panose="020B0604020202020204" pitchFamily="34" charset="0"/>
                <a:ea typeface="Times New Roman" panose="02020603050405020304" pitchFamily="18" charset="0"/>
              </a:rPr>
              <a:t>beyz ile kollektörün birleşim yüzeyine düşen mor ötesi ışıkla kontrol ediliyor olmasıdır</a:t>
            </a:r>
            <a:r>
              <a:rPr lang="tr-TR" b="0" dirty="0" smtClean="0">
                <a:effectLst/>
                <a:latin typeface="Arial" panose="020B0604020202020204" pitchFamily="34"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58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A9505CA14A24489E87077FD098F41F" ma:contentTypeVersion="" ma:contentTypeDescription="Create a new document." ma:contentTypeScope="" ma:versionID="4a473c7f47987424113ff602b623b93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1A305D-12F6-46BD-A22D-CB3C7EAEC544}"/>
</file>

<file path=customXml/itemProps2.xml><?xml version="1.0" encoding="utf-8"?>
<ds:datastoreItem xmlns:ds="http://schemas.openxmlformats.org/officeDocument/2006/customXml" ds:itemID="{CAF25D3F-3630-4863-ABDB-AB1FA614495B}"/>
</file>

<file path=customXml/itemProps3.xml><?xml version="1.0" encoding="utf-8"?>
<ds:datastoreItem xmlns:ds="http://schemas.openxmlformats.org/officeDocument/2006/customXml" ds:itemID="{C1063C10-6083-4491-B671-1B814CD201F5}"/>
</file>

<file path=docProps/app.xml><?xml version="1.0" encoding="utf-8"?>
<Properties xmlns="http://schemas.openxmlformats.org/officeDocument/2006/extended-properties" xmlns:vt="http://schemas.openxmlformats.org/officeDocument/2006/docPropsVTypes">
  <TotalTime>123</TotalTime>
  <Words>746</Words>
  <Application>Microsoft Office PowerPoint</Application>
  <PresentationFormat>Widescreen</PresentationFormat>
  <Paragraphs>48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Symbol</vt:lpstr>
      <vt:lpstr>Times New Roman</vt:lpstr>
      <vt:lpstr>Office Theme</vt:lpstr>
      <vt:lpstr>OPTİK TRANSDUSERLER VE SENSÖRLER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OPTİK TRANSDUSERLER VE SENSÖRLER</dc:title>
  <dc:creator>Alper DOGANALP</dc:creator>
  <cp:lastModifiedBy>Alper DOGANALP</cp:lastModifiedBy>
  <cp:revision>19</cp:revision>
  <dcterms:created xsi:type="dcterms:W3CDTF">2020-09-15T06:46:28Z</dcterms:created>
  <dcterms:modified xsi:type="dcterms:W3CDTF">2022-09-24T12:29:12Z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0x01010023A9505CA14A24489E87077FD098F41F</vt:lpwstr>
  </property>
</Properties>
</file>