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1.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0.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95" r:id="rId33"/>
    <p:sldId id="288" r:id="rId34"/>
    <p:sldId id="293" r:id="rId35"/>
    <p:sldId id="302" r:id="rId36"/>
    <p:sldId id="290" r:id="rId37"/>
    <p:sldId id="291" r:id="rId38"/>
    <p:sldId id="296" r:id="rId39"/>
    <p:sldId id="292" r:id="rId40"/>
    <p:sldId id="297" r:id="rId41"/>
    <p:sldId id="298" r:id="rId42"/>
    <p:sldId id="299" r:id="rId43"/>
    <p:sldId id="300" r:id="rId44"/>
    <p:sldId id="301"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42D1738-90A0-44C7-A172-04ED646E38FE}" type="datetimeFigureOut">
              <a:rPr lang="tr-TR" smtClean="0"/>
              <a:t>28.07.2018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229329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42D1738-90A0-44C7-A172-04ED646E38FE}" type="datetimeFigureOut">
              <a:rPr lang="tr-TR" smtClean="0"/>
              <a:t>28.07.2018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168057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42D1738-90A0-44C7-A172-04ED646E38FE}" type="datetimeFigureOut">
              <a:rPr lang="tr-TR" smtClean="0"/>
              <a:t>28.07.2018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244963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42D1738-90A0-44C7-A172-04ED646E38FE}" type="datetimeFigureOut">
              <a:rPr lang="tr-TR" smtClean="0"/>
              <a:t>28.07.2018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2656284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2D1738-90A0-44C7-A172-04ED646E38FE}" type="datetimeFigureOut">
              <a:rPr lang="tr-TR" smtClean="0"/>
              <a:t>28.07.2018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2793195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42D1738-90A0-44C7-A172-04ED646E38FE}" type="datetimeFigureOut">
              <a:rPr lang="tr-TR" smtClean="0"/>
              <a:t>28.07.2018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3592013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42D1738-90A0-44C7-A172-04ED646E38FE}" type="datetimeFigureOut">
              <a:rPr lang="tr-TR" smtClean="0"/>
              <a:t>28.07.2018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445427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42D1738-90A0-44C7-A172-04ED646E38FE}" type="datetimeFigureOut">
              <a:rPr lang="tr-TR" smtClean="0"/>
              <a:t>28.07.2018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546172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D1738-90A0-44C7-A172-04ED646E38FE}" type="datetimeFigureOut">
              <a:rPr lang="tr-TR" smtClean="0"/>
              <a:t>28.07.2018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3097750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D1738-90A0-44C7-A172-04ED646E38FE}" type="datetimeFigureOut">
              <a:rPr lang="tr-TR" smtClean="0"/>
              <a:t>28.07.2018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444586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D1738-90A0-44C7-A172-04ED646E38FE}" type="datetimeFigureOut">
              <a:rPr lang="tr-TR" smtClean="0"/>
              <a:t>28.07.2018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03B1DB-9D9E-4871-B409-84F6B307C87B}" type="slidenum">
              <a:rPr lang="tr-TR" smtClean="0"/>
              <a:t>‹#›</a:t>
            </a:fld>
            <a:endParaRPr lang="tr-TR"/>
          </a:p>
        </p:txBody>
      </p:sp>
    </p:spTree>
    <p:extLst>
      <p:ext uri="{BB962C8B-B14F-4D97-AF65-F5344CB8AC3E}">
        <p14:creationId xmlns:p14="http://schemas.microsoft.com/office/powerpoint/2010/main" val="210691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D1738-90A0-44C7-A172-04ED646E38FE}" type="datetimeFigureOut">
              <a:rPr lang="tr-TR" smtClean="0"/>
              <a:t>28.07.2018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03B1DB-9D9E-4871-B409-84F6B307C87B}" type="slidenum">
              <a:rPr lang="tr-TR" smtClean="0"/>
              <a:t>‹#›</a:t>
            </a:fld>
            <a:endParaRPr lang="tr-TR"/>
          </a:p>
        </p:txBody>
      </p:sp>
    </p:spTree>
    <p:extLst>
      <p:ext uri="{BB962C8B-B14F-4D97-AF65-F5344CB8AC3E}">
        <p14:creationId xmlns:p14="http://schemas.microsoft.com/office/powerpoint/2010/main" val="1491970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3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3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 Id="rId5" Type="http://schemas.openxmlformats.org/officeDocument/2006/relationships/image" Target="../media/image13.emf"/><Relationship Id="rId4" Type="http://schemas.openxmlformats.org/officeDocument/2006/relationships/image" Target="../media/image12.emf"/></Relationships>
</file>

<file path=ppt/slides/_rels/slide3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a:t>Hastane</a:t>
            </a:r>
            <a:r>
              <a:rPr lang="en-GB" dirty="0"/>
              <a:t> </a:t>
            </a:r>
            <a:r>
              <a:rPr lang="en-GB" dirty="0" err="1"/>
              <a:t>Organizasyonu</a:t>
            </a:r>
            <a:r>
              <a:rPr lang="en-GB" dirty="0"/>
              <a:t> </a:t>
            </a:r>
            <a:r>
              <a:rPr lang="en-GB" dirty="0" err="1"/>
              <a:t>ve</a:t>
            </a:r>
            <a:r>
              <a:rPr lang="en-GB" dirty="0"/>
              <a:t> </a:t>
            </a:r>
            <a:r>
              <a:rPr lang="en-GB" dirty="0" err="1"/>
              <a:t>Yönetimi</a:t>
            </a:r>
            <a:endParaRPr lang="tr-TR" dirty="0"/>
          </a:p>
        </p:txBody>
      </p:sp>
      <p:sp>
        <p:nvSpPr>
          <p:cNvPr id="3" name="Subtitle 2"/>
          <p:cNvSpPr>
            <a:spLocks noGrp="1"/>
          </p:cNvSpPr>
          <p:nvPr>
            <p:ph type="subTitle" idx="1"/>
          </p:nvPr>
        </p:nvSpPr>
        <p:spPr/>
        <p:txBody>
          <a:bodyPr/>
          <a:lstStyle/>
          <a:p>
            <a:r>
              <a:rPr lang="tr-TR" dirty="0" smtClean="0"/>
              <a:t>BMET 303</a:t>
            </a:r>
            <a:endParaRPr lang="tr-TR" dirty="0"/>
          </a:p>
        </p:txBody>
      </p:sp>
    </p:spTree>
    <p:extLst>
      <p:ext uri="{BB962C8B-B14F-4D97-AF65-F5344CB8AC3E}">
        <p14:creationId xmlns:p14="http://schemas.microsoft.com/office/powerpoint/2010/main" val="136831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9063" y="101889"/>
            <a:ext cx="2945678" cy="369332"/>
          </a:xfrm>
          <a:prstGeom prst="rect">
            <a:avLst/>
          </a:prstGeom>
        </p:spPr>
        <p:txBody>
          <a:bodyPr wrap="none">
            <a:spAutoFit/>
          </a:bodyPr>
          <a:lstStyle/>
          <a:p>
            <a:r>
              <a:rPr lang="tr-TR" b="1" dirty="0" smtClean="0"/>
              <a:t>Yönetici denetim sonucunda</a:t>
            </a:r>
            <a:r>
              <a:rPr lang="tr-TR" dirty="0" smtClean="0"/>
              <a:t>;</a:t>
            </a:r>
            <a:endParaRPr lang="tr-TR" dirty="0"/>
          </a:p>
        </p:txBody>
      </p:sp>
      <p:sp>
        <p:nvSpPr>
          <p:cNvPr id="3" name="Rectangle 2"/>
          <p:cNvSpPr/>
          <p:nvPr/>
        </p:nvSpPr>
        <p:spPr>
          <a:xfrm>
            <a:off x="549063" y="471221"/>
            <a:ext cx="10625070" cy="1477328"/>
          </a:xfrm>
          <a:prstGeom prst="rect">
            <a:avLst/>
          </a:prstGeom>
        </p:spPr>
        <p:txBody>
          <a:bodyPr wrap="square">
            <a:spAutoFit/>
          </a:bodyPr>
          <a:lstStyle/>
          <a:p>
            <a:pPr marL="285750" indent="-285750">
              <a:buFont typeface="Arial" panose="020B0604020202020204" pitchFamily="34" charset="0"/>
              <a:buChar char="•"/>
            </a:pPr>
            <a:r>
              <a:rPr lang="tr-TR" dirty="0" smtClean="0"/>
              <a:t>İşlerin istenilen nitelikte olup olmadığını,</a:t>
            </a:r>
          </a:p>
          <a:p>
            <a:pPr marL="285750" indent="-285750">
              <a:buFont typeface="Arial" panose="020B0604020202020204" pitchFamily="34" charset="0"/>
              <a:buChar char="•"/>
            </a:pPr>
            <a:r>
              <a:rPr lang="tr-TR" dirty="0" smtClean="0"/>
              <a:t>Belirlenen zamanda istenilen sonucun elde edilip edilmediğini,</a:t>
            </a:r>
          </a:p>
          <a:p>
            <a:pPr marL="285750" indent="-285750">
              <a:buFont typeface="Arial" panose="020B0604020202020204" pitchFamily="34" charset="0"/>
              <a:buChar char="•"/>
            </a:pPr>
            <a:r>
              <a:rPr lang="tr-TR" dirty="0" smtClean="0"/>
              <a:t>Mevcut durumun ne olduğunu,</a:t>
            </a:r>
          </a:p>
          <a:p>
            <a:pPr marL="285750" indent="-285750">
              <a:buFont typeface="Arial" panose="020B0604020202020204" pitchFamily="34" charset="0"/>
              <a:buChar char="•"/>
            </a:pPr>
            <a:r>
              <a:rPr lang="tr-TR" dirty="0" smtClean="0"/>
              <a:t>Belirlenen kriterlere uyulup uyulmadığını,</a:t>
            </a:r>
          </a:p>
          <a:p>
            <a:pPr marL="285750" indent="-285750">
              <a:buFont typeface="Arial" panose="020B0604020202020204" pitchFamily="34" charset="0"/>
              <a:buChar char="•"/>
            </a:pPr>
            <a:r>
              <a:rPr lang="tr-TR" dirty="0" smtClean="0"/>
              <a:t>Gerekli çalışmaların yapılıp yapılmadığını öğrenip bu sonuçlara göre gerekli tedbirleri almalıdır.</a:t>
            </a:r>
            <a:endParaRPr lang="tr-TR" dirty="0"/>
          </a:p>
        </p:txBody>
      </p:sp>
      <p:sp>
        <p:nvSpPr>
          <p:cNvPr id="4" name="Rectangle 3"/>
          <p:cNvSpPr/>
          <p:nvPr/>
        </p:nvSpPr>
        <p:spPr>
          <a:xfrm>
            <a:off x="549063" y="2317881"/>
            <a:ext cx="2789546" cy="400110"/>
          </a:xfrm>
          <a:prstGeom prst="rect">
            <a:avLst/>
          </a:prstGeom>
        </p:spPr>
        <p:txBody>
          <a:bodyPr wrap="none">
            <a:spAutoFit/>
          </a:bodyPr>
          <a:lstStyle/>
          <a:p>
            <a:r>
              <a:rPr lang="tr-TR" sz="2000" b="1" dirty="0" smtClean="0"/>
              <a:t>1.3. Yönetim Kademeleri</a:t>
            </a:r>
            <a:endParaRPr lang="tr-TR" sz="2000" b="1" dirty="0"/>
          </a:p>
        </p:txBody>
      </p:sp>
      <p:sp>
        <p:nvSpPr>
          <p:cNvPr id="5" name="Rectangle 4"/>
          <p:cNvSpPr/>
          <p:nvPr/>
        </p:nvSpPr>
        <p:spPr>
          <a:xfrm>
            <a:off x="549063" y="2928493"/>
            <a:ext cx="10174310" cy="923330"/>
          </a:xfrm>
          <a:prstGeom prst="rect">
            <a:avLst/>
          </a:prstGeom>
        </p:spPr>
        <p:txBody>
          <a:bodyPr wrap="square">
            <a:spAutoFit/>
          </a:bodyPr>
          <a:lstStyle/>
          <a:p>
            <a:r>
              <a:rPr lang="tr-TR" dirty="0" smtClean="0"/>
              <a:t>Örgütlerin büyümesi ile çalışanların sayısı da artar. Büyük örgütlerin yönetimini</a:t>
            </a:r>
          </a:p>
          <a:p>
            <a:r>
              <a:rPr lang="tr-TR" dirty="0" smtClean="0"/>
              <a:t>kolaylaştırmak hiyerarşik kademelerce mümkün olur. Yönetim kademeleri temel olarak; alt,</a:t>
            </a:r>
          </a:p>
          <a:p>
            <a:r>
              <a:rPr lang="tr-TR" dirty="0" smtClean="0"/>
              <a:t>orta ve üst kademe yönetimi olmak üzere üç başlık altında toplanır. </a:t>
            </a:r>
            <a:endParaRPr lang="tr-TR" dirty="0"/>
          </a:p>
        </p:txBody>
      </p:sp>
      <p:sp>
        <p:nvSpPr>
          <p:cNvPr id="6" name="Rectangle 5"/>
          <p:cNvSpPr/>
          <p:nvPr/>
        </p:nvSpPr>
        <p:spPr>
          <a:xfrm>
            <a:off x="665407" y="4062325"/>
            <a:ext cx="10508725" cy="646331"/>
          </a:xfrm>
          <a:prstGeom prst="rect">
            <a:avLst/>
          </a:prstGeom>
        </p:spPr>
        <p:txBody>
          <a:bodyPr wrap="square">
            <a:spAutoFit/>
          </a:bodyPr>
          <a:lstStyle/>
          <a:p>
            <a:r>
              <a:rPr lang="tr-TR" dirty="0" smtClean="0"/>
              <a:t>Yönetim kademelerinde, üst yönetimden aşağı doğru inildikçe yönetsel yetki azalır. Buna karşılık teknik etkinlik oranı artar.</a:t>
            </a:r>
            <a:endParaRPr lang="tr-TR" dirty="0"/>
          </a:p>
        </p:txBody>
      </p:sp>
    </p:spTree>
    <p:extLst>
      <p:ext uri="{BB962C8B-B14F-4D97-AF65-F5344CB8AC3E}">
        <p14:creationId xmlns:p14="http://schemas.microsoft.com/office/powerpoint/2010/main" val="417098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37047" y="1269468"/>
            <a:ext cx="10517905" cy="4319063"/>
          </a:xfrm>
          <a:prstGeom prst="rect">
            <a:avLst/>
          </a:prstGeom>
        </p:spPr>
      </p:pic>
    </p:spTree>
    <p:extLst>
      <p:ext uri="{BB962C8B-B14F-4D97-AF65-F5344CB8AC3E}">
        <p14:creationId xmlns:p14="http://schemas.microsoft.com/office/powerpoint/2010/main" val="118931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269" y="269314"/>
            <a:ext cx="2120581" cy="369332"/>
          </a:xfrm>
          <a:prstGeom prst="rect">
            <a:avLst/>
          </a:prstGeom>
        </p:spPr>
        <p:txBody>
          <a:bodyPr wrap="none">
            <a:spAutoFit/>
          </a:bodyPr>
          <a:lstStyle/>
          <a:p>
            <a:r>
              <a:rPr lang="tr-TR" b="1" dirty="0" smtClean="0"/>
              <a:t>Alt kademe yönetim</a:t>
            </a:r>
            <a:endParaRPr lang="tr-TR" b="1" dirty="0"/>
          </a:p>
        </p:txBody>
      </p:sp>
      <p:sp>
        <p:nvSpPr>
          <p:cNvPr id="3" name="Rectangle 2"/>
          <p:cNvSpPr/>
          <p:nvPr/>
        </p:nvSpPr>
        <p:spPr>
          <a:xfrm>
            <a:off x="525269" y="638646"/>
            <a:ext cx="10692230" cy="923330"/>
          </a:xfrm>
          <a:prstGeom prst="rect">
            <a:avLst/>
          </a:prstGeom>
        </p:spPr>
        <p:txBody>
          <a:bodyPr wrap="square">
            <a:spAutoFit/>
          </a:bodyPr>
          <a:lstStyle/>
          <a:p>
            <a:r>
              <a:rPr lang="tr-TR" dirty="0" smtClean="0"/>
              <a:t>Alt kademe yönetim, yönetsel etkinliği en az olan yönetim kademesidir. Daha çok üst kademeden gelen emirleri yerine getirmek için teknik çalışmalar yaparlar. Yönetimdeki etkinlikleri %40, teknik etkinlikleri %60’tır. Alt kademe yönetimi şeflik ve şube müdürlüklerinden oluşur</a:t>
            </a:r>
            <a:endParaRPr lang="tr-TR" dirty="0"/>
          </a:p>
        </p:txBody>
      </p:sp>
      <p:sp>
        <p:nvSpPr>
          <p:cNvPr id="4" name="Rectangle 3"/>
          <p:cNvSpPr/>
          <p:nvPr/>
        </p:nvSpPr>
        <p:spPr>
          <a:xfrm>
            <a:off x="525269" y="1633945"/>
            <a:ext cx="2273828" cy="369332"/>
          </a:xfrm>
          <a:prstGeom prst="rect">
            <a:avLst/>
          </a:prstGeom>
        </p:spPr>
        <p:txBody>
          <a:bodyPr wrap="none">
            <a:spAutoFit/>
          </a:bodyPr>
          <a:lstStyle/>
          <a:p>
            <a:r>
              <a:rPr lang="tr-TR" b="1" dirty="0" smtClean="0"/>
              <a:t>Orta kademe yönetim</a:t>
            </a:r>
            <a:endParaRPr lang="tr-TR" b="1" dirty="0"/>
          </a:p>
        </p:txBody>
      </p:sp>
      <p:sp>
        <p:nvSpPr>
          <p:cNvPr id="5" name="Rectangle 4"/>
          <p:cNvSpPr/>
          <p:nvPr/>
        </p:nvSpPr>
        <p:spPr>
          <a:xfrm>
            <a:off x="525269" y="2115974"/>
            <a:ext cx="10370258" cy="1200329"/>
          </a:xfrm>
          <a:prstGeom prst="rect">
            <a:avLst/>
          </a:prstGeom>
        </p:spPr>
        <p:txBody>
          <a:bodyPr wrap="square">
            <a:spAutoFit/>
          </a:bodyPr>
          <a:lstStyle/>
          <a:p>
            <a:r>
              <a:rPr lang="tr-TR" dirty="0" smtClean="0"/>
              <a:t>Orta kademe yönetim, yönetsel etkinliği teknik etkinlikten fazla olan yönetim kademesidir. Kurumun orta kademesinde çalışırlar. Temel bölümlerden sorumludurlar. Alt</a:t>
            </a:r>
          </a:p>
          <a:p>
            <a:r>
              <a:rPr lang="tr-TR" dirty="0" smtClean="0"/>
              <a:t>kademe çalışanlarını organize ve kontrol ederler. Yönetsel etkinlikleri %70, teknik etkinlikleri %30’dur.</a:t>
            </a:r>
          </a:p>
          <a:p>
            <a:r>
              <a:rPr lang="tr-TR" dirty="0" smtClean="0"/>
              <a:t>Orta kademe yönetimi daire başkanlıklarından oluşmaktadır.</a:t>
            </a:r>
            <a:endParaRPr lang="tr-TR" dirty="0"/>
          </a:p>
        </p:txBody>
      </p:sp>
      <p:sp>
        <p:nvSpPr>
          <p:cNvPr id="6" name="Rectangle 5"/>
          <p:cNvSpPr/>
          <p:nvPr/>
        </p:nvSpPr>
        <p:spPr>
          <a:xfrm>
            <a:off x="525269" y="3613666"/>
            <a:ext cx="2164503" cy="369332"/>
          </a:xfrm>
          <a:prstGeom prst="rect">
            <a:avLst/>
          </a:prstGeom>
        </p:spPr>
        <p:txBody>
          <a:bodyPr wrap="none">
            <a:spAutoFit/>
          </a:bodyPr>
          <a:lstStyle/>
          <a:p>
            <a:r>
              <a:rPr lang="tr-TR" b="1" dirty="0" smtClean="0"/>
              <a:t>Üst kademe yönetim</a:t>
            </a:r>
            <a:endParaRPr lang="tr-TR" b="1" dirty="0"/>
          </a:p>
        </p:txBody>
      </p:sp>
      <p:sp>
        <p:nvSpPr>
          <p:cNvPr id="7" name="Rectangle 6"/>
          <p:cNvSpPr/>
          <p:nvPr/>
        </p:nvSpPr>
        <p:spPr>
          <a:xfrm>
            <a:off x="396480" y="4167664"/>
            <a:ext cx="10280106" cy="1200329"/>
          </a:xfrm>
          <a:prstGeom prst="rect">
            <a:avLst/>
          </a:prstGeom>
        </p:spPr>
        <p:txBody>
          <a:bodyPr wrap="square">
            <a:spAutoFit/>
          </a:bodyPr>
          <a:lstStyle/>
          <a:p>
            <a:r>
              <a:rPr lang="tr-TR" dirty="0" smtClean="0"/>
              <a:t>Hiyerarşinin en üst kademesinde yer alır. Kurumun bütününden sorumludur. Yönetsel etkinliği en çok olan yönetim kademesidir. Bu kademedeki yöneticiler, örgütün amacını gerçekleştirmek için plan ve projeler yaparlar. Projelerin hayata geçirilmesi için gerekli emirleri verirler. Yönetsel etkinlikleri %90, teknik etkinlikleri %10’dur. Üst kademe yönetimi müsteşarlık ve genel müdürlüklerden oluşur.</a:t>
            </a:r>
            <a:endParaRPr lang="tr-TR" dirty="0"/>
          </a:p>
        </p:txBody>
      </p:sp>
    </p:spTree>
    <p:extLst>
      <p:ext uri="{BB962C8B-B14F-4D97-AF65-F5344CB8AC3E}">
        <p14:creationId xmlns:p14="http://schemas.microsoft.com/office/powerpoint/2010/main" val="354315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54892" y="1383796"/>
            <a:ext cx="8282215" cy="4090407"/>
          </a:xfrm>
          <a:prstGeom prst="rect">
            <a:avLst/>
          </a:prstGeom>
        </p:spPr>
      </p:pic>
    </p:spTree>
    <p:extLst>
      <p:ext uri="{BB962C8B-B14F-4D97-AF65-F5344CB8AC3E}">
        <p14:creationId xmlns:p14="http://schemas.microsoft.com/office/powerpoint/2010/main" val="1868786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260" y="282193"/>
            <a:ext cx="2898229" cy="400110"/>
          </a:xfrm>
          <a:prstGeom prst="rect">
            <a:avLst/>
          </a:prstGeom>
        </p:spPr>
        <p:txBody>
          <a:bodyPr wrap="none">
            <a:spAutoFit/>
          </a:bodyPr>
          <a:lstStyle/>
          <a:p>
            <a:r>
              <a:rPr lang="tr-TR" sz="2000" b="1" dirty="0" smtClean="0"/>
              <a:t>1.4. Yönetici ve Özellikleri</a:t>
            </a:r>
            <a:endParaRPr lang="tr-TR" sz="2000" b="1" dirty="0"/>
          </a:p>
        </p:txBody>
      </p:sp>
      <p:sp>
        <p:nvSpPr>
          <p:cNvPr id="3" name="Rectangle 2"/>
          <p:cNvSpPr/>
          <p:nvPr/>
        </p:nvSpPr>
        <p:spPr>
          <a:xfrm>
            <a:off x="295260" y="945352"/>
            <a:ext cx="10921284" cy="646331"/>
          </a:xfrm>
          <a:prstGeom prst="rect">
            <a:avLst/>
          </a:prstGeom>
        </p:spPr>
        <p:txBody>
          <a:bodyPr wrap="square">
            <a:spAutoFit/>
          </a:bodyPr>
          <a:lstStyle/>
          <a:p>
            <a:r>
              <a:rPr lang="tr-TR" dirty="0" smtClean="0"/>
              <a:t>Yönetici, örgüt amaçlarını gerçekleĢtirmek için elde bulunan tüm kaynakları en doğru ve ekonomik biçimde organize eden kişidir.</a:t>
            </a:r>
            <a:endParaRPr lang="tr-TR" dirty="0"/>
          </a:p>
        </p:txBody>
      </p:sp>
      <p:sp>
        <p:nvSpPr>
          <p:cNvPr id="4" name="Rectangle 3"/>
          <p:cNvSpPr/>
          <p:nvPr/>
        </p:nvSpPr>
        <p:spPr>
          <a:xfrm>
            <a:off x="295260" y="1854732"/>
            <a:ext cx="6096000" cy="3139321"/>
          </a:xfrm>
          <a:prstGeom prst="rect">
            <a:avLst/>
          </a:prstGeom>
        </p:spPr>
        <p:txBody>
          <a:bodyPr>
            <a:spAutoFit/>
          </a:bodyPr>
          <a:lstStyle/>
          <a:p>
            <a:r>
              <a:rPr lang="tr-TR" b="1" dirty="0" smtClean="0"/>
              <a:t>İyi bir yönetici özellikleri</a:t>
            </a:r>
            <a:endParaRPr lang="tr-TR" dirty="0" smtClean="0"/>
          </a:p>
          <a:p>
            <a:pPr marL="285750" indent="-285750">
              <a:buFont typeface="Arial" panose="020B0604020202020204" pitchFamily="34" charset="0"/>
              <a:buChar char="•"/>
            </a:pPr>
            <a:r>
              <a:rPr lang="tr-TR" dirty="0" smtClean="0"/>
              <a:t>Karar verme,</a:t>
            </a:r>
          </a:p>
          <a:p>
            <a:pPr marL="285750" indent="-285750">
              <a:buFont typeface="Arial" panose="020B0604020202020204" pitchFamily="34" charset="0"/>
              <a:buChar char="•"/>
            </a:pPr>
            <a:r>
              <a:rPr lang="tr-TR" dirty="0" smtClean="0"/>
              <a:t>Araştırma,</a:t>
            </a:r>
          </a:p>
          <a:p>
            <a:pPr marL="285750" indent="-285750">
              <a:buFont typeface="Arial" panose="020B0604020202020204" pitchFamily="34" charset="0"/>
              <a:buChar char="•"/>
            </a:pPr>
            <a:r>
              <a:rPr lang="tr-TR" dirty="0" smtClean="0"/>
              <a:t>Deneyim sahibi olma,</a:t>
            </a:r>
          </a:p>
          <a:p>
            <a:pPr marL="285750" indent="-285750">
              <a:buFont typeface="Arial" panose="020B0604020202020204" pitchFamily="34" charset="0"/>
              <a:buChar char="•"/>
            </a:pPr>
            <a:r>
              <a:rPr lang="tr-TR" dirty="0" smtClean="0"/>
              <a:t>Giriimcilik,</a:t>
            </a:r>
          </a:p>
          <a:p>
            <a:pPr marL="285750" indent="-285750">
              <a:buFont typeface="Arial" panose="020B0604020202020204" pitchFamily="34" charset="0"/>
              <a:buChar char="•"/>
            </a:pPr>
            <a:r>
              <a:rPr lang="tr-TR" dirty="0" smtClean="0"/>
              <a:t>Rasyonalite (akılcılık),</a:t>
            </a:r>
          </a:p>
          <a:p>
            <a:pPr marL="285750" indent="-285750">
              <a:buFont typeface="Arial" panose="020B0604020202020204" pitchFamily="34" charset="0"/>
              <a:buChar char="•"/>
            </a:pPr>
            <a:r>
              <a:rPr lang="tr-TR" dirty="0" smtClean="0"/>
              <a:t>Güç;</a:t>
            </a:r>
          </a:p>
          <a:p>
            <a:r>
              <a:rPr lang="tr-TR" dirty="0" smtClean="0"/>
              <a:t>	o Makam gücü,</a:t>
            </a:r>
          </a:p>
          <a:p>
            <a:r>
              <a:rPr lang="tr-TR" dirty="0" smtClean="0"/>
              <a:t>	o Kişilik gücü,</a:t>
            </a:r>
          </a:p>
          <a:p>
            <a:pPr marL="285750" indent="-285750">
              <a:buFont typeface="Arial" panose="020B0604020202020204" pitchFamily="34" charset="0"/>
              <a:buChar char="•"/>
            </a:pPr>
            <a:r>
              <a:rPr lang="tr-TR" dirty="0" smtClean="0"/>
              <a:t>Otorite,</a:t>
            </a:r>
          </a:p>
          <a:p>
            <a:pPr marL="285750" indent="-285750">
              <a:buFont typeface="Arial" panose="020B0604020202020204" pitchFamily="34" charset="0"/>
              <a:buChar char="•"/>
            </a:pPr>
            <a:r>
              <a:rPr lang="tr-TR" dirty="0" smtClean="0"/>
              <a:t>Etkileme özelliklerine sahip olmalıdır.</a:t>
            </a:r>
            <a:endParaRPr lang="tr-TR" dirty="0"/>
          </a:p>
        </p:txBody>
      </p:sp>
    </p:spTree>
    <p:extLst>
      <p:ext uri="{BB962C8B-B14F-4D97-AF65-F5344CB8AC3E}">
        <p14:creationId xmlns:p14="http://schemas.microsoft.com/office/powerpoint/2010/main" val="1933177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6190" y="243557"/>
            <a:ext cx="6871689" cy="646331"/>
          </a:xfrm>
          <a:prstGeom prst="rect">
            <a:avLst/>
          </a:prstGeom>
        </p:spPr>
        <p:txBody>
          <a:bodyPr wrap="none">
            <a:spAutoFit/>
          </a:bodyPr>
          <a:lstStyle/>
          <a:p>
            <a:pPr algn="ctr"/>
            <a:r>
              <a:rPr lang="tr-TR" sz="3600" b="1" dirty="0" smtClean="0"/>
              <a:t>2. PERSONEL YÖNETİM SİSTEMLERİ</a:t>
            </a:r>
            <a:endParaRPr lang="tr-TR" sz="3600" b="1" dirty="0"/>
          </a:p>
        </p:txBody>
      </p:sp>
      <p:sp>
        <p:nvSpPr>
          <p:cNvPr id="3" name="Rectangle 2"/>
          <p:cNvSpPr/>
          <p:nvPr/>
        </p:nvSpPr>
        <p:spPr>
          <a:xfrm>
            <a:off x="669701" y="889888"/>
            <a:ext cx="10998558" cy="1477328"/>
          </a:xfrm>
          <a:prstGeom prst="rect">
            <a:avLst/>
          </a:prstGeom>
        </p:spPr>
        <p:txBody>
          <a:bodyPr wrap="square">
            <a:spAutoFit/>
          </a:bodyPr>
          <a:lstStyle/>
          <a:p>
            <a:r>
              <a:rPr lang="tr-TR" dirty="0" smtClean="0"/>
              <a:t>Halkın sağlık ihtiyacını karşılamak için iyi örgütlenmiş sağlık kurumları ile birlikte bu kurumlarda kaliteli sağlık hizmeti sunmak için nitelikli personele ihtiyaç duyulur. Sağlık hizmetlerine ihtiyaç duyan bir kişinin bu hizmeti almaktan başka seçeneği yoktur. Sağlık hizmetlerinin özelliği, bu hizmeti sunan insan gücünün oynadığı rolün ciddiyeti sağlık kurumlarında personel yönetiminin önemini arttırır. Planlanmış ve teşkilatlanmış bir sistemi çalıştırmak için personel gerekir.</a:t>
            </a:r>
            <a:endParaRPr lang="tr-TR" dirty="0"/>
          </a:p>
        </p:txBody>
      </p:sp>
      <p:sp>
        <p:nvSpPr>
          <p:cNvPr id="4" name="Rectangle 3"/>
          <p:cNvSpPr/>
          <p:nvPr/>
        </p:nvSpPr>
        <p:spPr>
          <a:xfrm>
            <a:off x="669701" y="2367216"/>
            <a:ext cx="2556341" cy="400110"/>
          </a:xfrm>
          <a:prstGeom prst="rect">
            <a:avLst/>
          </a:prstGeom>
        </p:spPr>
        <p:txBody>
          <a:bodyPr wrap="none">
            <a:spAutoFit/>
          </a:bodyPr>
          <a:lstStyle/>
          <a:p>
            <a:r>
              <a:rPr lang="tr-TR" sz="2000" b="1" dirty="0" smtClean="0"/>
              <a:t>2.1. Personel Yönetimi</a:t>
            </a:r>
            <a:endParaRPr lang="tr-TR" sz="2000" b="1" dirty="0"/>
          </a:p>
        </p:txBody>
      </p:sp>
      <p:sp>
        <p:nvSpPr>
          <p:cNvPr id="5" name="Rectangle 4"/>
          <p:cNvSpPr/>
          <p:nvPr/>
        </p:nvSpPr>
        <p:spPr>
          <a:xfrm>
            <a:off x="795129" y="2690336"/>
            <a:ext cx="10694505" cy="646331"/>
          </a:xfrm>
          <a:prstGeom prst="rect">
            <a:avLst/>
          </a:prstGeom>
        </p:spPr>
        <p:txBody>
          <a:bodyPr wrap="square">
            <a:spAutoFit/>
          </a:bodyPr>
          <a:lstStyle/>
          <a:p>
            <a:r>
              <a:rPr lang="tr-TR" dirty="0" smtClean="0"/>
              <a:t>Personel yönetimi, personelin örgüt bünyesine alınması, yerinde kullanılması, eğitimlerinin sağlanması, özlük haklarının düzenlenmesi ve örgüt amaçlarına göre motivasyonlarının sağlanmasını içerir.</a:t>
            </a:r>
            <a:endParaRPr lang="tr-TR" dirty="0"/>
          </a:p>
        </p:txBody>
      </p:sp>
      <p:sp>
        <p:nvSpPr>
          <p:cNvPr id="6" name="Rectangle 5"/>
          <p:cNvSpPr/>
          <p:nvPr/>
        </p:nvSpPr>
        <p:spPr>
          <a:xfrm>
            <a:off x="669701" y="3466835"/>
            <a:ext cx="4963923" cy="400110"/>
          </a:xfrm>
          <a:prstGeom prst="rect">
            <a:avLst/>
          </a:prstGeom>
        </p:spPr>
        <p:txBody>
          <a:bodyPr wrap="none">
            <a:spAutoFit/>
          </a:bodyPr>
          <a:lstStyle/>
          <a:p>
            <a:r>
              <a:rPr lang="tr-TR" sz="2000" b="1" dirty="0" smtClean="0"/>
              <a:t>2.2. Personel Yönetiminin Amacı ve Görevleri</a:t>
            </a:r>
            <a:endParaRPr lang="tr-TR" sz="2000" b="1" dirty="0"/>
          </a:p>
        </p:txBody>
      </p:sp>
      <p:sp>
        <p:nvSpPr>
          <p:cNvPr id="7" name="Rectangle 6"/>
          <p:cNvSpPr/>
          <p:nvPr/>
        </p:nvSpPr>
        <p:spPr>
          <a:xfrm>
            <a:off x="795129" y="3982998"/>
            <a:ext cx="10575236" cy="646331"/>
          </a:xfrm>
          <a:prstGeom prst="rect">
            <a:avLst/>
          </a:prstGeom>
        </p:spPr>
        <p:txBody>
          <a:bodyPr wrap="square">
            <a:spAutoFit/>
          </a:bodyPr>
          <a:lstStyle/>
          <a:p>
            <a:r>
              <a:rPr lang="tr-TR" dirty="0" smtClean="0"/>
              <a:t>Personel yönetiminin amacı, örgütün gerçekleĢtirmek istediği hizmeti verebilmek için çalışanların beklentilerini ve örgüt amaçlarını belirlemektir. Personel yönetiminin görevleri aşağıda sıralanmıştır:</a:t>
            </a:r>
            <a:endParaRPr lang="tr-TR" dirty="0"/>
          </a:p>
        </p:txBody>
      </p:sp>
    </p:spTree>
    <p:extLst>
      <p:ext uri="{BB962C8B-B14F-4D97-AF65-F5344CB8AC3E}">
        <p14:creationId xmlns:p14="http://schemas.microsoft.com/office/powerpoint/2010/main" val="2031560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6157" y="187853"/>
            <a:ext cx="10336696" cy="2308324"/>
          </a:xfrm>
          <a:prstGeom prst="rect">
            <a:avLst/>
          </a:prstGeom>
        </p:spPr>
        <p:txBody>
          <a:bodyPr wrap="square">
            <a:spAutoFit/>
          </a:bodyPr>
          <a:lstStyle/>
          <a:p>
            <a:pPr marL="285750" indent="-285750">
              <a:buFont typeface="Arial" panose="020B0604020202020204" pitchFamily="34" charset="0"/>
              <a:buChar char="•"/>
            </a:pPr>
            <a:r>
              <a:rPr lang="tr-TR" dirty="0" smtClean="0"/>
              <a:t>Personel seçimini yapmak,</a:t>
            </a:r>
          </a:p>
          <a:p>
            <a:pPr marL="285750" indent="-285750">
              <a:buFont typeface="Arial" panose="020B0604020202020204" pitchFamily="34" charset="0"/>
              <a:buChar char="•"/>
            </a:pPr>
            <a:r>
              <a:rPr lang="tr-TR" dirty="0" smtClean="0"/>
              <a:t>Personel kullanımını sağlamak,</a:t>
            </a:r>
          </a:p>
          <a:p>
            <a:pPr marL="285750" indent="-285750">
              <a:buFont typeface="Arial" panose="020B0604020202020204" pitchFamily="34" charset="0"/>
              <a:buChar char="•"/>
            </a:pPr>
            <a:r>
              <a:rPr lang="tr-TR" dirty="0" smtClean="0"/>
              <a:t>Personelin sosyal güvenliğini sağlamak,</a:t>
            </a:r>
          </a:p>
          <a:p>
            <a:pPr marL="285750" indent="-285750">
              <a:buFont typeface="Arial" panose="020B0604020202020204" pitchFamily="34" charset="0"/>
              <a:buChar char="•"/>
            </a:pPr>
            <a:r>
              <a:rPr lang="tr-TR" dirty="0" smtClean="0"/>
              <a:t>Personelin verimliliğini en yüksek seviyeye çıkarmak,</a:t>
            </a:r>
          </a:p>
          <a:p>
            <a:pPr marL="285750" indent="-285750">
              <a:buFont typeface="Arial" panose="020B0604020202020204" pitchFamily="34" charset="0"/>
              <a:buChar char="•"/>
            </a:pPr>
            <a:r>
              <a:rPr lang="tr-TR" dirty="0" smtClean="0"/>
              <a:t>Örgütün iş yoğunluğunu tahmin etmek,</a:t>
            </a:r>
          </a:p>
          <a:p>
            <a:pPr marL="285750" indent="-285750">
              <a:buFont typeface="Arial" panose="020B0604020202020204" pitchFamily="34" charset="0"/>
              <a:buChar char="•"/>
            </a:pPr>
            <a:r>
              <a:rPr lang="tr-TR" dirty="0" smtClean="0"/>
              <a:t>İş ve üretim standartlarını tespit etmek,</a:t>
            </a:r>
          </a:p>
          <a:p>
            <a:pPr marL="285750" indent="-285750">
              <a:buFont typeface="Arial" panose="020B0604020202020204" pitchFamily="34" charset="0"/>
              <a:buChar char="•"/>
            </a:pPr>
            <a:r>
              <a:rPr lang="tr-TR" dirty="0" smtClean="0"/>
              <a:t>Standartlar tespit edildikten sonra örgütün iş yoğunluğuna göre insan gücü planlaması yapmak,</a:t>
            </a:r>
          </a:p>
          <a:p>
            <a:pPr marL="285750" indent="-285750">
              <a:buFont typeface="Arial" panose="020B0604020202020204" pitchFamily="34" charset="0"/>
              <a:buChar char="•"/>
            </a:pPr>
            <a:r>
              <a:rPr lang="tr-TR" dirty="0" smtClean="0"/>
              <a:t>Her iş için gerekli personel niteliklerini tespit etmek.</a:t>
            </a:r>
            <a:endParaRPr lang="tr-TR" dirty="0"/>
          </a:p>
        </p:txBody>
      </p:sp>
      <p:sp>
        <p:nvSpPr>
          <p:cNvPr id="3" name="Rectangle 2"/>
          <p:cNvSpPr/>
          <p:nvPr/>
        </p:nvSpPr>
        <p:spPr>
          <a:xfrm>
            <a:off x="376157" y="2671941"/>
            <a:ext cx="4010650" cy="400110"/>
          </a:xfrm>
          <a:prstGeom prst="rect">
            <a:avLst/>
          </a:prstGeom>
        </p:spPr>
        <p:txBody>
          <a:bodyPr wrap="none">
            <a:spAutoFit/>
          </a:bodyPr>
          <a:lstStyle/>
          <a:p>
            <a:r>
              <a:rPr lang="tr-TR" sz="2000" b="1" dirty="0" smtClean="0"/>
              <a:t>2.3. Personel Yönetiminde Sistemler</a:t>
            </a:r>
            <a:endParaRPr lang="tr-TR" sz="2000" b="1" dirty="0"/>
          </a:p>
        </p:txBody>
      </p:sp>
      <p:sp>
        <p:nvSpPr>
          <p:cNvPr id="4" name="Rectangle 3"/>
          <p:cNvSpPr/>
          <p:nvPr/>
        </p:nvSpPr>
        <p:spPr>
          <a:xfrm>
            <a:off x="468923" y="3105835"/>
            <a:ext cx="8675077" cy="369332"/>
          </a:xfrm>
          <a:prstGeom prst="rect">
            <a:avLst/>
          </a:prstGeom>
        </p:spPr>
        <p:txBody>
          <a:bodyPr wrap="square">
            <a:spAutoFit/>
          </a:bodyPr>
          <a:lstStyle/>
          <a:p>
            <a:r>
              <a:rPr lang="tr-TR" dirty="0" smtClean="0"/>
              <a:t>Sistemler; sınıflandırma, kariyer ve liyakat sistemi olarak üçe ayrılır.</a:t>
            </a:r>
            <a:endParaRPr lang="tr-TR" dirty="0"/>
          </a:p>
        </p:txBody>
      </p:sp>
      <p:sp>
        <p:nvSpPr>
          <p:cNvPr id="5" name="Rectangle 4"/>
          <p:cNvSpPr/>
          <p:nvPr/>
        </p:nvSpPr>
        <p:spPr>
          <a:xfrm>
            <a:off x="468923" y="3658926"/>
            <a:ext cx="2258952" cy="400110"/>
          </a:xfrm>
          <a:prstGeom prst="rect">
            <a:avLst/>
          </a:prstGeom>
        </p:spPr>
        <p:txBody>
          <a:bodyPr wrap="none">
            <a:spAutoFit/>
          </a:bodyPr>
          <a:lstStyle/>
          <a:p>
            <a:r>
              <a:rPr lang="tr-TR" sz="2000" b="1" dirty="0" smtClean="0"/>
              <a:t>2.3.1. Sınıflandırma</a:t>
            </a:r>
            <a:endParaRPr lang="tr-TR" sz="2000" b="1" dirty="0"/>
          </a:p>
        </p:txBody>
      </p:sp>
      <p:sp>
        <p:nvSpPr>
          <p:cNvPr id="6" name="Rectangle 5"/>
          <p:cNvSpPr/>
          <p:nvPr/>
        </p:nvSpPr>
        <p:spPr>
          <a:xfrm>
            <a:off x="468922" y="4242795"/>
            <a:ext cx="10609385" cy="646331"/>
          </a:xfrm>
          <a:prstGeom prst="rect">
            <a:avLst/>
          </a:prstGeom>
        </p:spPr>
        <p:txBody>
          <a:bodyPr wrap="square">
            <a:spAutoFit/>
          </a:bodyPr>
          <a:lstStyle/>
          <a:p>
            <a:r>
              <a:rPr lang="tr-TR" dirty="0" smtClean="0"/>
              <a:t>Devlet, kamu hizmetleri görevlerini ve bu görevlerde çalıĢan devlet memurları görevlerinin gerektirdiği niteliklere ve mesleklere göre sınıflara ayırır.</a:t>
            </a:r>
            <a:endParaRPr lang="tr-TR" dirty="0"/>
          </a:p>
        </p:txBody>
      </p:sp>
    </p:spTree>
    <p:extLst>
      <p:ext uri="{BB962C8B-B14F-4D97-AF65-F5344CB8AC3E}">
        <p14:creationId xmlns:p14="http://schemas.microsoft.com/office/powerpoint/2010/main" val="3518010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780" y="290119"/>
            <a:ext cx="2424703" cy="400110"/>
          </a:xfrm>
          <a:prstGeom prst="rect">
            <a:avLst/>
          </a:prstGeom>
        </p:spPr>
        <p:txBody>
          <a:bodyPr wrap="none">
            <a:spAutoFit/>
          </a:bodyPr>
          <a:lstStyle/>
          <a:p>
            <a:r>
              <a:rPr lang="tr-TR" sz="2000" b="1" dirty="0" smtClean="0"/>
              <a:t>2.3.2. Kariyer Sistemi</a:t>
            </a:r>
            <a:endParaRPr lang="tr-TR" sz="2000" b="1" dirty="0"/>
          </a:p>
        </p:txBody>
      </p:sp>
      <p:sp>
        <p:nvSpPr>
          <p:cNvPr id="3" name="Rectangle 2"/>
          <p:cNvSpPr/>
          <p:nvPr/>
        </p:nvSpPr>
        <p:spPr>
          <a:xfrm>
            <a:off x="193780" y="715071"/>
            <a:ext cx="10632831" cy="646331"/>
          </a:xfrm>
          <a:prstGeom prst="rect">
            <a:avLst/>
          </a:prstGeom>
        </p:spPr>
        <p:txBody>
          <a:bodyPr wrap="square">
            <a:spAutoFit/>
          </a:bodyPr>
          <a:lstStyle/>
          <a:p>
            <a:pPr algn="just"/>
            <a:r>
              <a:rPr lang="tr-TR" dirty="0" smtClean="0"/>
              <a:t>Kariyer sistemine göre belli görevlere gelebilmek için yönetimin belli bölümlerinde çalışmak, belli aşamaları geçmek gereklidir.</a:t>
            </a:r>
            <a:endParaRPr lang="tr-TR" dirty="0"/>
          </a:p>
        </p:txBody>
      </p:sp>
      <p:sp>
        <p:nvSpPr>
          <p:cNvPr id="4" name="Rectangle 3"/>
          <p:cNvSpPr/>
          <p:nvPr/>
        </p:nvSpPr>
        <p:spPr>
          <a:xfrm>
            <a:off x="193780" y="1404469"/>
            <a:ext cx="11031416" cy="646331"/>
          </a:xfrm>
          <a:prstGeom prst="rect">
            <a:avLst/>
          </a:prstGeom>
        </p:spPr>
        <p:txBody>
          <a:bodyPr wrap="square">
            <a:spAutoFit/>
          </a:bodyPr>
          <a:lstStyle/>
          <a:p>
            <a:r>
              <a:rPr lang="tr-TR" b="1" dirty="0" smtClean="0"/>
              <a:t>Kariyer</a:t>
            </a:r>
            <a:r>
              <a:rPr lang="tr-TR" dirty="0" smtClean="0"/>
              <a:t>: (meslek, uzmanlaĢma) Devlet memurlarına, yaptıkları hizmetler için lüzumlu bilgilere ve yetişme şartlarına uygun şekilde, sınıfları içinde en yüksek derecelere kadar ilerleme imkânını sağlar.</a:t>
            </a:r>
            <a:endParaRPr lang="tr-TR" dirty="0"/>
          </a:p>
        </p:txBody>
      </p:sp>
      <p:sp>
        <p:nvSpPr>
          <p:cNvPr id="5" name="Rectangle 4"/>
          <p:cNvSpPr/>
          <p:nvPr/>
        </p:nvSpPr>
        <p:spPr>
          <a:xfrm>
            <a:off x="193780" y="2141610"/>
            <a:ext cx="11031416" cy="923330"/>
          </a:xfrm>
          <a:prstGeom prst="rect">
            <a:avLst/>
          </a:prstGeom>
        </p:spPr>
        <p:txBody>
          <a:bodyPr wrap="square">
            <a:spAutoFit/>
          </a:bodyPr>
          <a:lstStyle/>
          <a:p>
            <a:pPr algn="just"/>
            <a:r>
              <a:rPr lang="tr-TR" dirty="0" smtClean="0"/>
              <a:t>Belli görevlere gelebilmek için yönetimde belli aşamalardan geçilmesi gerekir. Örneğin, askerlerin (TSK personelinin) belirli rütbelere gelebilmeleri için belirli rütbelerde belirli süre bekleyerek yükselmeleri kariyer sisteminin gereklerindendir.</a:t>
            </a:r>
            <a:endParaRPr lang="tr-TR" dirty="0"/>
          </a:p>
        </p:txBody>
      </p:sp>
      <p:sp>
        <p:nvSpPr>
          <p:cNvPr id="6" name="Rectangle 5"/>
          <p:cNvSpPr/>
          <p:nvPr/>
        </p:nvSpPr>
        <p:spPr>
          <a:xfrm>
            <a:off x="193780" y="3064940"/>
            <a:ext cx="8950220" cy="1754326"/>
          </a:xfrm>
          <a:prstGeom prst="rect">
            <a:avLst/>
          </a:prstGeom>
        </p:spPr>
        <p:txBody>
          <a:bodyPr wrap="square">
            <a:spAutoFit/>
          </a:bodyPr>
          <a:lstStyle/>
          <a:p>
            <a:r>
              <a:rPr lang="tr-TR" b="1" dirty="0" smtClean="0"/>
              <a:t>Kariyer sistemi ile yükseleceğini bilen personel:</a:t>
            </a:r>
          </a:p>
          <a:p>
            <a:pPr marL="285750" indent="-285750">
              <a:buFont typeface="Arial" panose="020B0604020202020204" pitchFamily="34" charset="0"/>
              <a:buChar char="•"/>
            </a:pPr>
            <a:r>
              <a:rPr lang="tr-TR" dirty="0" smtClean="0"/>
              <a:t>Kendini yükselme açısından güvende hisseder.</a:t>
            </a:r>
          </a:p>
          <a:p>
            <a:pPr marL="285750" indent="-285750">
              <a:buFont typeface="Arial" panose="020B0604020202020204" pitchFamily="34" charset="0"/>
              <a:buChar char="•"/>
            </a:pPr>
            <a:r>
              <a:rPr lang="tr-TR" dirty="0" smtClean="0"/>
              <a:t>Hangi göreve ne zaman gelip gelemeyeceğini bilir.</a:t>
            </a:r>
          </a:p>
          <a:p>
            <a:pPr marL="285750" indent="-285750">
              <a:buFont typeface="Arial" panose="020B0604020202020204" pitchFamily="34" charset="0"/>
              <a:buChar char="•"/>
            </a:pPr>
            <a:r>
              <a:rPr lang="tr-TR" dirty="0" smtClean="0"/>
              <a:t>Çalışmalarını ayarlar ve daha verimli çalışarak torpillere başvurmaz.</a:t>
            </a:r>
          </a:p>
          <a:p>
            <a:pPr marL="285750" indent="-285750">
              <a:buFont typeface="Arial" panose="020B0604020202020204" pitchFamily="34" charset="0"/>
              <a:buChar char="•"/>
            </a:pPr>
            <a:r>
              <a:rPr lang="tr-TR" dirty="0" smtClean="0"/>
              <a:t>Personel sisteminin belirli kademelerini geçerek yükseldiğinden sistemin işleyişini ve görevlerini iyi bilir.</a:t>
            </a:r>
            <a:endParaRPr lang="tr-TR" dirty="0"/>
          </a:p>
        </p:txBody>
      </p:sp>
      <p:sp>
        <p:nvSpPr>
          <p:cNvPr id="7" name="Rectangle 6"/>
          <p:cNvSpPr/>
          <p:nvPr/>
        </p:nvSpPr>
        <p:spPr>
          <a:xfrm>
            <a:off x="193780" y="4855517"/>
            <a:ext cx="10785231" cy="646331"/>
          </a:xfrm>
          <a:prstGeom prst="rect">
            <a:avLst/>
          </a:prstGeom>
        </p:spPr>
        <p:txBody>
          <a:bodyPr wrap="square">
            <a:spAutoFit/>
          </a:bodyPr>
          <a:lstStyle/>
          <a:p>
            <a:r>
              <a:rPr lang="tr-TR" dirty="0" smtClean="0"/>
              <a:t>Kariyer sisteminin olumsuz yönleri de bulunmaktadır. Bir üst göreve yükselmede her zaman en iyisini seçmek mümkün olmayabilir. En iyisini seçmek yöneticinin çoğu zaman elinde değildir, Bu sistemi motivasyonu düşürür.</a:t>
            </a:r>
            <a:endParaRPr lang="tr-TR" dirty="0"/>
          </a:p>
        </p:txBody>
      </p:sp>
    </p:spTree>
    <p:extLst>
      <p:ext uri="{BB962C8B-B14F-4D97-AF65-F5344CB8AC3E}">
        <p14:creationId xmlns:p14="http://schemas.microsoft.com/office/powerpoint/2010/main" val="3799150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490" y="313565"/>
            <a:ext cx="2415020" cy="400110"/>
          </a:xfrm>
          <a:prstGeom prst="rect">
            <a:avLst/>
          </a:prstGeom>
        </p:spPr>
        <p:txBody>
          <a:bodyPr wrap="none">
            <a:spAutoFit/>
          </a:bodyPr>
          <a:lstStyle/>
          <a:p>
            <a:r>
              <a:rPr lang="tr-TR" sz="2000" b="1" dirty="0" smtClean="0"/>
              <a:t>2.3.3. Liyakat Sistemi</a:t>
            </a:r>
            <a:endParaRPr lang="tr-TR" sz="2000" b="1" dirty="0"/>
          </a:p>
        </p:txBody>
      </p:sp>
      <p:sp>
        <p:nvSpPr>
          <p:cNvPr id="3" name="Rectangle 2"/>
          <p:cNvSpPr/>
          <p:nvPr/>
        </p:nvSpPr>
        <p:spPr>
          <a:xfrm>
            <a:off x="280490" y="713675"/>
            <a:ext cx="8863510" cy="369332"/>
          </a:xfrm>
          <a:prstGeom prst="rect">
            <a:avLst/>
          </a:prstGeom>
        </p:spPr>
        <p:txBody>
          <a:bodyPr wrap="square">
            <a:spAutoFit/>
          </a:bodyPr>
          <a:lstStyle/>
          <a:p>
            <a:r>
              <a:rPr lang="tr-TR" dirty="0" smtClean="0"/>
              <a:t>Liyakat, belirli iĢ veya hizmetin gerektirdiği niteliklere sahip olmaktır.</a:t>
            </a:r>
            <a:endParaRPr lang="tr-TR" dirty="0"/>
          </a:p>
        </p:txBody>
      </p:sp>
      <p:sp>
        <p:nvSpPr>
          <p:cNvPr id="4" name="Rectangle 3"/>
          <p:cNvSpPr/>
          <p:nvPr/>
        </p:nvSpPr>
        <p:spPr>
          <a:xfrm>
            <a:off x="280489" y="1113785"/>
            <a:ext cx="10551633" cy="923330"/>
          </a:xfrm>
          <a:prstGeom prst="rect">
            <a:avLst/>
          </a:prstGeom>
        </p:spPr>
        <p:txBody>
          <a:bodyPr wrap="square">
            <a:spAutoFit/>
          </a:bodyPr>
          <a:lstStyle/>
          <a:p>
            <a:pPr algn="just"/>
            <a:r>
              <a:rPr lang="tr-TR" dirty="0" smtClean="0"/>
              <a:t>Liyakat: (ehliyet, uygunluk, yeterlilik) Devlet, kamu hizmetleri görevlerine girmeyi, sınıflar içinde ilerleme ve yükselmeyi, görevin sona erdirilmesini liyakat sistemine dayandırmak ve bu sistemin eĢit imkânlarla uygulanmasında devlet memurlarını güvenliğe sahip kılmaktır.</a:t>
            </a:r>
            <a:endParaRPr lang="tr-TR" dirty="0"/>
          </a:p>
        </p:txBody>
      </p:sp>
      <p:sp>
        <p:nvSpPr>
          <p:cNvPr id="5" name="Rectangle 4"/>
          <p:cNvSpPr/>
          <p:nvPr/>
        </p:nvSpPr>
        <p:spPr>
          <a:xfrm>
            <a:off x="280489" y="2289574"/>
            <a:ext cx="10551633" cy="1200329"/>
          </a:xfrm>
          <a:prstGeom prst="rect">
            <a:avLst/>
          </a:prstGeom>
        </p:spPr>
        <p:txBody>
          <a:bodyPr wrap="square">
            <a:spAutoFit/>
          </a:bodyPr>
          <a:lstStyle/>
          <a:p>
            <a:r>
              <a:rPr lang="tr-TR" dirty="0" smtClean="0"/>
              <a:t>Bu sistem;</a:t>
            </a:r>
          </a:p>
          <a:p>
            <a:pPr marL="285750" indent="-285750">
              <a:buFont typeface="Arial" panose="020B0604020202020204" pitchFamily="34" charset="0"/>
              <a:buChar char="•"/>
            </a:pPr>
            <a:r>
              <a:rPr lang="tr-TR" dirty="0" smtClean="0"/>
              <a:t>Yükselme açısından personeli son derece isteklendirir.</a:t>
            </a:r>
          </a:p>
          <a:p>
            <a:pPr marL="285750" indent="-285750">
              <a:buFont typeface="Arial" panose="020B0604020202020204" pitchFamily="34" charset="0"/>
              <a:buChar char="•"/>
            </a:pPr>
            <a:r>
              <a:rPr lang="tr-TR" dirty="0" smtClean="0"/>
              <a:t>Göreve, o görevi en iyi yapabilen kişi gelir.</a:t>
            </a:r>
          </a:p>
          <a:p>
            <a:pPr marL="285750" indent="-285750">
              <a:buFont typeface="Arial" panose="020B0604020202020204" pitchFamily="34" charset="0"/>
              <a:buChar char="•"/>
            </a:pPr>
            <a:r>
              <a:rPr lang="tr-TR" dirty="0" smtClean="0"/>
              <a:t>İyi uygulandığında teşkilatlar dinamizm kazanır.</a:t>
            </a:r>
            <a:endParaRPr lang="tr-TR" dirty="0"/>
          </a:p>
        </p:txBody>
      </p:sp>
      <p:sp>
        <p:nvSpPr>
          <p:cNvPr id="6" name="Rectangle 5"/>
          <p:cNvSpPr/>
          <p:nvPr/>
        </p:nvSpPr>
        <p:spPr>
          <a:xfrm>
            <a:off x="280489" y="3738788"/>
            <a:ext cx="10281138" cy="1754326"/>
          </a:xfrm>
          <a:prstGeom prst="rect">
            <a:avLst/>
          </a:prstGeom>
        </p:spPr>
        <p:txBody>
          <a:bodyPr wrap="square">
            <a:spAutoFit/>
          </a:bodyPr>
          <a:lstStyle/>
          <a:p>
            <a:pPr algn="just"/>
            <a:r>
              <a:rPr lang="tr-TR" dirty="0" smtClean="0"/>
              <a:t>Kariyer sistemi ölçülerinde söz konusu göreve atanmayı bekleyenlerde küskünlük, çatışma ve huzursuzluk kaynağı oluşturur. Asıl görevler ihmal edilir. Personel, gösterişe</a:t>
            </a:r>
            <a:r>
              <a:rPr lang="tr-TR" dirty="0"/>
              <a:t> </a:t>
            </a:r>
            <a:r>
              <a:rPr lang="tr-TR" dirty="0" smtClean="0"/>
              <a:t>kaçan görevlere yönelir.</a:t>
            </a:r>
          </a:p>
          <a:p>
            <a:pPr algn="just"/>
            <a:endParaRPr lang="tr-TR" dirty="0" smtClean="0"/>
          </a:p>
          <a:p>
            <a:pPr algn="just"/>
            <a:r>
              <a:rPr lang="tr-TR" dirty="0" smtClean="0"/>
              <a:t>Sağlık kurumlarında liyakat sistemi çok önemlidir. İnsan hayatı bakımından kritik faaliyetlerin yerine getirildiği sağlık kurumlarında işe alınacak personelin işin gerektirdiği nbilgi, beceri ve ehliyete sahip olmaları gerekmektedir.</a:t>
            </a:r>
            <a:endParaRPr lang="tr-TR" dirty="0"/>
          </a:p>
        </p:txBody>
      </p:sp>
    </p:spTree>
    <p:extLst>
      <p:ext uri="{BB962C8B-B14F-4D97-AF65-F5344CB8AC3E}">
        <p14:creationId xmlns:p14="http://schemas.microsoft.com/office/powerpoint/2010/main" val="1309534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8045" y="349756"/>
            <a:ext cx="8036417" cy="646331"/>
          </a:xfrm>
          <a:prstGeom prst="rect">
            <a:avLst/>
          </a:prstGeom>
        </p:spPr>
        <p:txBody>
          <a:bodyPr wrap="square">
            <a:spAutoFit/>
          </a:bodyPr>
          <a:lstStyle/>
          <a:p>
            <a:r>
              <a:rPr lang="tr-TR" sz="3600" dirty="0" smtClean="0"/>
              <a:t>3. SAĞLIK </a:t>
            </a:r>
            <a:r>
              <a:rPr lang="tr-TR" sz="3600" dirty="0"/>
              <a:t>BAKANLIĞININ </a:t>
            </a:r>
            <a:r>
              <a:rPr lang="tr-TR" sz="3600" dirty="0" smtClean="0"/>
              <a:t>TEŞKİLAT YAPISI</a:t>
            </a:r>
            <a:endParaRPr lang="tr-TR" sz="3600" dirty="0"/>
          </a:p>
        </p:txBody>
      </p:sp>
      <p:sp>
        <p:nvSpPr>
          <p:cNvPr id="3" name="Rectangle 2"/>
          <p:cNvSpPr/>
          <p:nvPr/>
        </p:nvSpPr>
        <p:spPr>
          <a:xfrm>
            <a:off x="471813" y="1119320"/>
            <a:ext cx="4172681" cy="400110"/>
          </a:xfrm>
          <a:prstGeom prst="rect">
            <a:avLst/>
          </a:prstGeom>
        </p:spPr>
        <p:txBody>
          <a:bodyPr wrap="none">
            <a:spAutoFit/>
          </a:bodyPr>
          <a:lstStyle/>
          <a:p>
            <a:r>
              <a:rPr lang="tr-TR" sz="2000" b="1" dirty="0"/>
              <a:t>3.1. Sağlık Bakanlığı ve </a:t>
            </a:r>
            <a:r>
              <a:rPr lang="tr-TR" sz="2000" b="1" dirty="0" smtClean="0"/>
              <a:t>Kuruluş </a:t>
            </a:r>
            <a:r>
              <a:rPr lang="tr-TR" sz="2000" b="1" dirty="0"/>
              <a:t>Amacı</a:t>
            </a:r>
          </a:p>
        </p:txBody>
      </p:sp>
      <p:sp>
        <p:nvSpPr>
          <p:cNvPr id="4" name="Rectangle 3"/>
          <p:cNvSpPr/>
          <p:nvPr/>
        </p:nvSpPr>
        <p:spPr>
          <a:xfrm>
            <a:off x="471813" y="1642663"/>
            <a:ext cx="10985678" cy="646331"/>
          </a:xfrm>
          <a:prstGeom prst="rect">
            <a:avLst/>
          </a:prstGeom>
        </p:spPr>
        <p:txBody>
          <a:bodyPr wrap="square">
            <a:spAutoFit/>
          </a:bodyPr>
          <a:lstStyle/>
          <a:p>
            <a:pPr algn="just"/>
            <a:r>
              <a:rPr lang="tr-TR" dirty="0"/>
              <a:t>Sağlık Bakanlığı, </a:t>
            </a:r>
            <a:r>
              <a:rPr lang="tr-TR" dirty="0" smtClean="0"/>
              <a:t>ülkemiz  vatandaşlarının </a:t>
            </a:r>
            <a:r>
              <a:rPr lang="tr-TR" dirty="0"/>
              <a:t>sağlığını korumak, </a:t>
            </a:r>
            <a:r>
              <a:rPr lang="tr-TR" dirty="0" smtClean="0"/>
              <a:t>sağlık düzeyini </a:t>
            </a:r>
            <a:r>
              <a:rPr lang="tr-TR" dirty="0"/>
              <a:t>yükseltmek, hasta ve yaralıların tedavi edilmelerini sağlamak, </a:t>
            </a:r>
            <a:r>
              <a:rPr lang="tr-TR" dirty="0" smtClean="0"/>
              <a:t>gerektiğinde rehabilite </a:t>
            </a:r>
            <a:r>
              <a:rPr lang="tr-TR" dirty="0"/>
              <a:t>hizmetlerini sunmak amacıyla </a:t>
            </a:r>
            <a:r>
              <a:rPr lang="tr-TR" dirty="0" smtClean="0"/>
              <a:t>kurulmuş </a:t>
            </a:r>
            <a:r>
              <a:rPr lang="tr-TR" dirty="0"/>
              <a:t>en üst düzeyde bir </a:t>
            </a:r>
            <a:r>
              <a:rPr lang="tr-TR" dirty="0" smtClean="0"/>
              <a:t>teşkilattır</a:t>
            </a:r>
            <a:r>
              <a:rPr lang="tr-TR" dirty="0"/>
              <a:t>.</a:t>
            </a:r>
          </a:p>
        </p:txBody>
      </p:sp>
      <p:sp>
        <p:nvSpPr>
          <p:cNvPr id="5" name="Rectangle 4"/>
          <p:cNvSpPr/>
          <p:nvPr/>
        </p:nvSpPr>
        <p:spPr>
          <a:xfrm>
            <a:off x="471813" y="2335405"/>
            <a:ext cx="10985678" cy="1200329"/>
          </a:xfrm>
          <a:prstGeom prst="rect">
            <a:avLst/>
          </a:prstGeom>
        </p:spPr>
        <p:txBody>
          <a:bodyPr wrap="square">
            <a:spAutoFit/>
          </a:bodyPr>
          <a:lstStyle/>
          <a:p>
            <a:pPr algn="just"/>
            <a:r>
              <a:rPr lang="tr-TR" dirty="0"/>
              <a:t>Sağlık Bakanlığının </a:t>
            </a:r>
            <a:r>
              <a:rPr lang="tr-TR" dirty="0" smtClean="0"/>
              <a:t>kuruluş amacı, herkesin </a:t>
            </a:r>
            <a:r>
              <a:rPr lang="tr-TR" dirty="0"/>
              <a:t>hayatının beden ve ruh sağlığı içinde devamını sağlamak, ülkenin sağlık </a:t>
            </a:r>
            <a:r>
              <a:rPr lang="tr-TR" dirty="0" smtClean="0"/>
              <a:t>şartlarını düzeltmek</a:t>
            </a:r>
            <a:r>
              <a:rPr lang="tr-TR" dirty="0"/>
              <a:t>, fertlerin ve cemiyetin sağlığına zarar veren amillerle mücadele etmek, </a:t>
            </a:r>
            <a:r>
              <a:rPr lang="tr-TR" dirty="0" smtClean="0"/>
              <a:t>halka sağlık </a:t>
            </a:r>
            <a:r>
              <a:rPr lang="tr-TR" dirty="0"/>
              <a:t>ve sosyal yardım hizmetlerini </a:t>
            </a:r>
            <a:r>
              <a:rPr lang="tr-TR" dirty="0" smtClean="0"/>
              <a:t>ulaştırmak</a:t>
            </a:r>
            <a:r>
              <a:rPr lang="tr-TR" dirty="0"/>
              <a:t>, sağlık kurumlarını tek elden </a:t>
            </a:r>
            <a:r>
              <a:rPr lang="tr-TR" dirty="0" smtClean="0"/>
              <a:t>planlayıp hizmet </a:t>
            </a:r>
            <a:r>
              <a:rPr lang="tr-TR" dirty="0"/>
              <a:t>vermelerini temin etmek için Sağlık Bakanlığının kurulmasına, </a:t>
            </a:r>
            <a:r>
              <a:rPr lang="tr-TR" dirty="0" smtClean="0"/>
              <a:t>teşkilat yapısına ilişkin </a:t>
            </a:r>
            <a:r>
              <a:rPr lang="tr-TR" dirty="0"/>
              <a:t>esasları düzenlemektir.</a:t>
            </a:r>
          </a:p>
        </p:txBody>
      </p:sp>
      <p:sp>
        <p:nvSpPr>
          <p:cNvPr id="6" name="Rectangle 5"/>
          <p:cNvSpPr/>
          <p:nvPr/>
        </p:nvSpPr>
        <p:spPr>
          <a:xfrm>
            <a:off x="471813" y="3682216"/>
            <a:ext cx="3663888" cy="400110"/>
          </a:xfrm>
          <a:prstGeom prst="rect">
            <a:avLst/>
          </a:prstGeom>
        </p:spPr>
        <p:txBody>
          <a:bodyPr wrap="none">
            <a:spAutoFit/>
          </a:bodyPr>
          <a:lstStyle/>
          <a:p>
            <a:r>
              <a:rPr lang="tr-TR" sz="2000" b="1" dirty="0"/>
              <a:t>3.2. Sağlık Bakanlığının Görevleri</a:t>
            </a:r>
          </a:p>
        </p:txBody>
      </p:sp>
      <p:sp>
        <p:nvSpPr>
          <p:cNvPr id="7" name="Rectangle 6"/>
          <p:cNvSpPr/>
          <p:nvPr/>
        </p:nvSpPr>
        <p:spPr>
          <a:xfrm>
            <a:off x="471813" y="4228808"/>
            <a:ext cx="10985678" cy="923330"/>
          </a:xfrm>
          <a:prstGeom prst="rect">
            <a:avLst/>
          </a:prstGeom>
        </p:spPr>
        <p:txBody>
          <a:bodyPr wrap="square">
            <a:spAutoFit/>
          </a:bodyPr>
          <a:lstStyle/>
          <a:p>
            <a:pPr marL="285750" indent="-285750" algn="just">
              <a:buFont typeface="Arial" panose="020B0604020202020204" pitchFamily="34" charset="0"/>
              <a:buChar char="•"/>
            </a:pPr>
            <a:r>
              <a:rPr lang="tr-TR" dirty="0"/>
              <a:t>Herkesin hayatını bedenen, ruhen ve sosyal bakımdan tam iyilik hâli </a:t>
            </a:r>
            <a:r>
              <a:rPr lang="tr-TR" dirty="0" smtClean="0"/>
              <a:t>içindesürdürmesini </a:t>
            </a:r>
            <a:r>
              <a:rPr lang="tr-TR" dirty="0"/>
              <a:t>sağlamak için fert ve toplum sağlığını korumak ve bu </a:t>
            </a:r>
            <a:r>
              <a:rPr lang="tr-TR" dirty="0" smtClean="0"/>
              <a:t>amaçla ülkeyi </a:t>
            </a:r>
            <a:r>
              <a:rPr lang="tr-TR" dirty="0"/>
              <a:t>kapsayan plan ve programlar yapmak, bu programları uygulamak </a:t>
            </a:r>
            <a:r>
              <a:rPr lang="tr-TR" dirty="0" smtClean="0"/>
              <a:t>ve uygulatmak</a:t>
            </a:r>
            <a:r>
              <a:rPr lang="tr-TR" dirty="0"/>
              <a:t>; her türlü tedbiri almak; gerekli teĢkilatı kurmak ve kurdurmak,</a:t>
            </a:r>
          </a:p>
        </p:txBody>
      </p:sp>
    </p:spTree>
    <p:extLst>
      <p:ext uri="{BB962C8B-B14F-4D97-AF65-F5344CB8AC3E}">
        <p14:creationId xmlns:p14="http://schemas.microsoft.com/office/powerpoint/2010/main" val="343293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0724" y="256435"/>
            <a:ext cx="10029045" cy="646331"/>
          </a:xfrm>
          <a:prstGeom prst="rect">
            <a:avLst/>
          </a:prstGeom>
        </p:spPr>
        <p:txBody>
          <a:bodyPr wrap="square">
            <a:spAutoFit/>
          </a:bodyPr>
          <a:lstStyle/>
          <a:p>
            <a:pPr algn="ctr"/>
            <a:r>
              <a:rPr lang="tr-TR" sz="3600" b="1" dirty="0" smtClean="0"/>
              <a:t>1. YÖNETİM VE FONKSİYONLARI</a:t>
            </a:r>
            <a:endParaRPr lang="tr-TR" sz="3600" b="1" dirty="0"/>
          </a:p>
        </p:txBody>
      </p:sp>
      <p:sp>
        <p:nvSpPr>
          <p:cNvPr id="3" name="Rectangle 2"/>
          <p:cNvSpPr/>
          <p:nvPr/>
        </p:nvSpPr>
        <p:spPr>
          <a:xfrm>
            <a:off x="529832" y="902766"/>
            <a:ext cx="10339937" cy="646331"/>
          </a:xfrm>
          <a:prstGeom prst="rect">
            <a:avLst/>
          </a:prstGeom>
        </p:spPr>
        <p:txBody>
          <a:bodyPr wrap="square">
            <a:spAutoFit/>
          </a:bodyPr>
          <a:lstStyle/>
          <a:p>
            <a:pPr algn="just"/>
            <a:r>
              <a:rPr lang="tr-TR" dirty="0" smtClean="0"/>
              <a:t>Yönetim, birden çok kişinin bir amaç doğrultusunda bir araya gelmesiyle ortaya çıkan bir kavramdır. Bir  amaç için en az iki kişinin bir araya geldiği yerde, yönetimden söz edilir.</a:t>
            </a:r>
            <a:endParaRPr lang="tr-TR" dirty="0"/>
          </a:p>
        </p:txBody>
      </p:sp>
      <p:sp>
        <p:nvSpPr>
          <p:cNvPr id="5" name="Rectangle 4"/>
          <p:cNvSpPr/>
          <p:nvPr/>
        </p:nvSpPr>
        <p:spPr>
          <a:xfrm>
            <a:off x="543610" y="1924551"/>
            <a:ext cx="10419009" cy="923330"/>
          </a:xfrm>
          <a:prstGeom prst="rect">
            <a:avLst/>
          </a:prstGeom>
        </p:spPr>
        <p:txBody>
          <a:bodyPr wrap="square">
            <a:spAutoFit/>
          </a:bodyPr>
          <a:lstStyle/>
          <a:p>
            <a:r>
              <a:rPr lang="tr-TR" dirty="0" smtClean="0"/>
              <a:t>Kuruluşu, amacına ulaştırmak için elde bulunan tüm kaynakları (insan, para, malzeme, makine) en ekonomik şekilde planlama, örgütleme, yöneltme (etkileme, emretme) kontrol</a:t>
            </a:r>
          </a:p>
          <a:p>
            <a:r>
              <a:rPr lang="tr-TR" dirty="0" smtClean="0"/>
              <a:t>(denetim) ve koordine etme(düzenleme) faaliyetlerinin bütünüdür.</a:t>
            </a:r>
            <a:endParaRPr lang="tr-TR" dirty="0"/>
          </a:p>
        </p:txBody>
      </p:sp>
      <p:sp>
        <p:nvSpPr>
          <p:cNvPr id="6" name="Rectangle 5"/>
          <p:cNvSpPr/>
          <p:nvPr/>
        </p:nvSpPr>
        <p:spPr>
          <a:xfrm>
            <a:off x="543610" y="2905926"/>
            <a:ext cx="10558878" cy="646331"/>
          </a:xfrm>
          <a:prstGeom prst="rect">
            <a:avLst/>
          </a:prstGeom>
        </p:spPr>
        <p:txBody>
          <a:bodyPr wrap="square">
            <a:spAutoFit/>
          </a:bodyPr>
          <a:lstStyle/>
          <a:p>
            <a:r>
              <a:rPr lang="tr-TR" b="1" dirty="0" smtClean="0"/>
              <a:t>Sağlık yönetimi</a:t>
            </a:r>
            <a:r>
              <a:rPr lang="tr-TR" dirty="0" smtClean="0"/>
              <a:t>: sağlığı korumak, sağlık düzeyini yükseltmek hasta ve yaralıların tedavilerini sağlamak ve gerektiğinde rehabilite hizmetleri sunmak amacıyla kaynakların birleştirilerek harekete geçirilmesidir.</a:t>
            </a:r>
            <a:endParaRPr lang="tr-TR" dirty="0"/>
          </a:p>
        </p:txBody>
      </p:sp>
      <p:sp>
        <p:nvSpPr>
          <p:cNvPr id="7" name="Rectangle 6"/>
          <p:cNvSpPr/>
          <p:nvPr/>
        </p:nvSpPr>
        <p:spPr>
          <a:xfrm>
            <a:off x="553803" y="3743741"/>
            <a:ext cx="2684838" cy="369332"/>
          </a:xfrm>
          <a:prstGeom prst="rect">
            <a:avLst/>
          </a:prstGeom>
        </p:spPr>
        <p:txBody>
          <a:bodyPr wrap="none">
            <a:spAutoFit/>
          </a:bodyPr>
          <a:lstStyle/>
          <a:p>
            <a:r>
              <a:rPr lang="tr-TR" b="1" dirty="0" smtClean="0"/>
              <a:t>Yönetimin genel özellikleri</a:t>
            </a:r>
            <a:endParaRPr lang="tr-TR" b="1" dirty="0"/>
          </a:p>
        </p:txBody>
      </p:sp>
      <p:sp>
        <p:nvSpPr>
          <p:cNvPr id="8" name="Rectangle 7"/>
          <p:cNvSpPr/>
          <p:nvPr/>
        </p:nvSpPr>
        <p:spPr>
          <a:xfrm>
            <a:off x="569710" y="4304557"/>
            <a:ext cx="1720086" cy="369332"/>
          </a:xfrm>
          <a:prstGeom prst="rect">
            <a:avLst/>
          </a:prstGeom>
        </p:spPr>
        <p:txBody>
          <a:bodyPr wrap="none">
            <a:spAutoFit/>
          </a:bodyPr>
          <a:lstStyle/>
          <a:p>
            <a:pPr marL="285750" indent="-285750">
              <a:buFont typeface="Arial" panose="020B0604020202020204" pitchFamily="34" charset="0"/>
              <a:buChar char="•"/>
            </a:pPr>
            <a:r>
              <a:rPr lang="tr-TR" b="1" dirty="0" smtClean="0"/>
              <a:t>Amaç özelliği</a:t>
            </a:r>
            <a:endParaRPr lang="tr-TR" b="1" dirty="0"/>
          </a:p>
        </p:txBody>
      </p:sp>
      <p:sp>
        <p:nvSpPr>
          <p:cNvPr id="9" name="Rectangle 8"/>
          <p:cNvSpPr/>
          <p:nvPr/>
        </p:nvSpPr>
        <p:spPr>
          <a:xfrm>
            <a:off x="543610" y="1474475"/>
            <a:ext cx="1515223" cy="400110"/>
          </a:xfrm>
          <a:prstGeom prst="rect">
            <a:avLst/>
          </a:prstGeom>
        </p:spPr>
        <p:txBody>
          <a:bodyPr wrap="none">
            <a:spAutoFit/>
          </a:bodyPr>
          <a:lstStyle/>
          <a:p>
            <a:r>
              <a:rPr lang="tr-TR" sz="2000" b="1" dirty="0" smtClean="0"/>
              <a:t>1.1. Yönetim</a:t>
            </a:r>
            <a:endParaRPr lang="tr-TR" sz="2000" b="1" dirty="0"/>
          </a:p>
        </p:txBody>
      </p:sp>
      <p:sp>
        <p:nvSpPr>
          <p:cNvPr id="10" name="Rectangle 9"/>
          <p:cNvSpPr/>
          <p:nvPr/>
        </p:nvSpPr>
        <p:spPr>
          <a:xfrm>
            <a:off x="553803" y="4673889"/>
            <a:ext cx="10339937" cy="923330"/>
          </a:xfrm>
          <a:prstGeom prst="rect">
            <a:avLst/>
          </a:prstGeom>
        </p:spPr>
        <p:txBody>
          <a:bodyPr wrap="square">
            <a:spAutoFit/>
          </a:bodyPr>
          <a:lstStyle/>
          <a:p>
            <a:r>
              <a:rPr lang="tr-TR" dirty="0" smtClean="0"/>
              <a:t>Her örgüt ve yönetimin mutlaka bir amacının olması gerekir. Amaçların aynı olması düşünülemez. Bir lokantanın amacı kaliteli yemek sunmak ve para kazanmaktır. Sağlık kurumunun amacı ise topluma kaliteli sağlık hizmeti sunmaktır. Amaçların taşıması gereken özellikler şunlardır:</a:t>
            </a:r>
            <a:endParaRPr lang="tr-TR" dirty="0"/>
          </a:p>
        </p:txBody>
      </p:sp>
    </p:spTree>
    <p:extLst>
      <p:ext uri="{BB962C8B-B14F-4D97-AF65-F5344CB8AC3E}">
        <p14:creationId xmlns:p14="http://schemas.microsoft.com/office/powerpoint/2010/main" val="29711195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51" y="220348"/>
            <a:ext cx="11153104" cy="1477328"/>
          </a:xfrm>
          <a:prstGeom prst="rect">
            <a:avLst/>
          </a:prstGeom>
        </p:spPr>
        <p:txBody>
          <a:bodyPr wrap="square">
            <a:spAutoFit/>
          </a:bodyPr>
          <a:lstStyle/>
          <a:p>
            <a:pPr marL="285750" indent="-285750" algn="just">
              <a:buFont typeface="Arial" panose="020B0604020202020204" pitchFamily="34" charset="0"/>
              <a:buChar char="•"/>
            </a:pPr>
            <a:r>
              <a:rPr lang="tr-TR" dirty="0" smtClean="0"/>
              <a:t>Bulaşıcı</a:t>
            </a:r>
            <a:r>
              <a:rPr lang="tr-TR" dirty="0"/>
              <a:t>, salgın ve sosyal hastalıklarla </a:t>
            </a:r>
            <a:r>
              <a:rPr lang="tr-TR" dirty="0" smtClean="0"/>
              <a:t>savaşarak </a:t>
            </a:r>
            <a:r>
              <a:rPr lang="tr-TR" dirty="0"/>
              <a:t>koruyucu, tedavi </a:t>
            </a:r>
            <a:r>
              <a:rPr lang="tr-TR" dirty="0" smtClean="0"/>
              <a:t>edici hekimlik </a:t>
            </a:r>
            <a:r>
              <a:rPr lang="tr-TR" dirty="0"/>
              <a:t>ve rehabilitasyon hizmetleri yapmak,</a:t>
            </a:r>
          </a:p>
          <a:p>
            <a:pPr marL="285750" indent="-285750" algn="just">
              <a:buFont typeface="Arial" panose="020B0604020202020204" pitchFamily="34" charset="0"/>
              <a:buChar char="•"/>
            </a:pPr>
            <a:r>
              <a:rPr lang="tr-TR" dirty="0" smtClean="0"/>
              <a:t>Ana </a:t>
            </a:r>
            <a:r>
              <a:rPr lang="tr-TR" dirty="0"/>
              <a:t>ve çocuk sağlığının korunması ve aile planlaması hizmetlerini yapmak,</a:t>
            </a:r>
          </a:p>
          <a:p>
            <a:pPr marL="285750" indent="-285750" algn="just">
              <a:buFont typeface="Arial" panose="020B0604020202020204" pitchFamily="34" charset="0"/>
              <a:buChar char="•"/>
            </a:pPr>
            <a:r>
              <a:rPr lang="tr-TR" dirty="0" smtClean="0"/>
              <a:t>İlaç</a:t>
            </a:r>
            <a:r>
              <a:rPr lang="tr-TR" dirty="0"/>
              <a:t>, </a:t>
            </a:r>
            <a:r>
              <a:rPr lang="tr-TR" dirty="0" smtClean="0"/>
              <a:t>uyuşturucu </a:t>
            </a:r>
            <a:r>
              <a:rPr lang="tr-TR" dirty="0"/>
              <a:t>vb. maddelerin üretim ve tüketimini her safhada kontrol </a:t>
            </a:r>
            <a:r>
              <a:rPr lang="tr-TR" dirty="0" smtClean="0"/>
              <a:t>etmek ve </a:t>
            </a:r>
            <a:r>
              <a:rPr lang="tr-TR" dirty="0"/>
              <a:t>denetlemek; farmasötik ve tıbbi madde ve müstahzar üreten yerlerin, </a:t>
            </a:r>
            <a:r>
              <a:rPr lang="tr-TR" dirty="0" smtClean="0"/>
              <a:t>dağıtım yerlerinin açılış </a:t>
            </a:r>
            <a:r>
              <a:rPr lang="tr-TR" dirty="0"/>
              <a:t>ve </a:t>
            </a:r>
            <a:r>
              <a:rPr lang="tr-TR" dirty="0" smtClean="0"/>
              <a:t>çalışmalarını </a:t>
            </a:r>
            <a:r>
              <a:rPr lang="tr-TR" dirty="0"/>
              <a:t>esaslara bağlamak, denetlemek,</a:t>
            </a:r>
          </a:p>
          <a:p>
            <a:pPr marL="285750" indent="-285750" algn="just">
              <a:buFont typeface="Arial" panose="020B0604020202020204" pitchFamily="34" charset="0"/>
              <a:buChar char="•"/>
            </a:pPr>
            <a:r>
              <a:rPr lang="tr-TR" dirty="0" smtClean="0"/>
              <a:t>Gerekli aşı</a:t>
            </a:r>
            <a:r>
              <a:rPr lang="tr-TR" dirty="0"/>
              <a:t>, serum, kan ürünleri ve ilaçların üretimini yapmak, yaptırmak </a:t>
            </a:r>
            <a:r>
              <a:rPr lang="tr-TR" dirty="0" smtClean="0"/>
              <a:t>ve gerekirse </a:t>
            </a:r>
            <a:r>
              <a:rPr lang="tr-TR" dirty="0"/>
              <a:t>ithalini sağlamak,</a:t>
            </a:r>
          </a:p>
        </p:txBody>
      </p:sp>
      <p:sp>
        <p:nvSpPr>
          <p:cNvPr id="3" name="Rectangle 2"/>
          <p:cNvSpPr/>
          <p:nvPr/>
        </p:nvSpPr>
        <p:spPr>
          <a:xfrm>
            <a:off x="334851" y="1697676"/>
            <a:ext cx="11011436" cy="646331"/>
          </a:xfrm>
          <a:prstGeom prst="rect">
            <a:avLst/>
          </a:prstGeom>
        </p:spPr>
        <p:txBody>
          <a:bodyPr wrap="square">
            <a:spAutoFit/>
          </a:bodyPr>
          <a:lstStyle/>
          <a:p>
            <a:pPr marL="285750" indent="-285750" algn="just">
              <a:buFont typeface="Arial" panose="020B0604020202020204" pitchFamily="34" charset="0"/>
              <a:buChar char="•"/>
            </a:pPr>
            <a:r>
              <a:rPr lang="tr-TR" dirty="0"/>
              <a:t>Bu görevlerin yerine getirilmesi için gerekli tesisleri kurmak ve </a:t>
            </a:r>
            <a:r>
              <a:rPr lang="tr-TR" dirty="0" smtClean="0"/>
              <a:t>işletmek, meslek </a:t>
            </a:r>
            <a:r>
              <a:rPr lang="tr-TR" dirty="0"/>
              <a:t>personelini </a:t>
            </a:r>
            <a:r>
              <a:rPr lang="tr-TR" dirty="0" smtClean="0"/>
              <a:t>yetiştirmek</a:t>
            </a:r>
            <a:r>
              <a:rPr lang="tr-TR" dirty="0"/>
              <a:t>,</a:t>
            </a:r>
          </a:p>
          <a:p>
            <a:pPr marL="285750" indent="-285750" algn="just">
              <a:buFont typeface="Arial" panose="020B0604020202020204" pitchFamily="34" charset="0"/>
              <a:buChar char="•"/>
            </a:pPr>
            <a:r>
              <a:rPr lang="tr-TR" dirty="0" smtClean="0"/>
              <a:t>Sağlık </a:t>
            </a:r>
            <a:r>
              <a:rPr lang="tr-TR" dirty="0"/>
              <a:t>hizmetleriyle ilgili olarak milletlerarası ve yurtiçindeki kurum </a:t>
            </a:r>
            <a:r>
              <a:rPr lang="tr-TR" dirty="0" smtClean="0"/>
              <a:t>ve kuruluşlarla iş </a:t>
            </a:r>
            <a:r>
              <a:rPr lang="tr-TR" dirty="0"/>
              <a:t>birliğinde bulunmaktır.</a:t>
            </a:r>
          </a:p>
        </p:txBody>
      </p:sp>
      <p:sp>
        <p:nvSpPr>
          <p:cNvPr id="5" name="TextBox 4"/>
          <p:cNvSpPr txBox="1"/>
          <p:nvPr/>
        </p:nvSpPr>
        <p:spPr>
          <a:xfrm>
            <a:off x="6323527" y="3175004"/>
            <a:ext cx="1944710" cy="369332"/>
          </a:xfrm>
          <a:prstGeom prst="rect">
            <a:avLst/>
          </a:prstGeom>
          <a:noFill/>
          <a:ln w="12700">
            <a:solidFill>
              <a:schemeClr val="tx1"/>
            </a:solidFill>
          </a:ln>
        </p:spPr>
        <p:txBody>
          <a:bodyPr wrap="square" rtlCol="0">
            <a:spAutoFit/>
          </a:bodyPr>
          <a:lstStyle/>
          <a:p>
            <a:pPr algn="ctr"/>
            <a:r>
              <a:rPr lang="tr-TR" dirty="0" smtClean="0"/>
              <a:t>Özel Kalem Md</a:t>
            </a:r>
            <a:endParaRPr lang="tr-TR" dirty="0"/>
          </a:p>
        </p:txBody>
      </p:sp>
      <p:sp>
        <p:nvSpPr>
          <p:cNvPr id="7" name="TextBox 6"/>
          <p:cNvSpPr txBox="1"/>
          <p:nvPr/>
        </p:nvSpPr>
        <p:spPr>
          <a:xfrm>
            <a:off x="4533363" y="2550017"/>
            <a:ext cx="1609860" cy="369332"/>
          </a:xfrm>
          <a:prstGeom prst="rect">
            <a:avLst/>
          </a:prstGeom>
          <a:noFill/>
          <a:ln w="12700">
            <a:solidFill>
              <a:schemeClr val="tx1"/>
            </a:solidFill>
          </a:ln>
        </p:spPr>
        <p:txBody>
          <a:bodyPr wrap="square" rtlCol="0">
            <a:spAutoFit/>
          </a:bodyPr>
          <a:lstStyle/>
          <a:p>
            <a:r>
              <a:rPr lang="tr-TR" dirty="0" smtClean="0"/>
              <a:t>Sağlık Bakanı</a:t>
            </a:r>
            <a:endParaRPr lang="tr-TR" dirty="0"/>
          </a:p>
        </p:txBody>
      </p:sp>
      <p:sp>
        <p:nvSpPr>
          <p:cNvPr id="8" name="TextBox 7"/>
          <p:cNvSpPr txBox="1"/>
          <p:nvPr/>
        </p:nvSpPr>
        <p:spPr>
          <a:xfrm>
            <a:off x="2488842" y="4140919"/>
            <a:ext cx="1674253" cy="369332"/>
          </a:xfrm>
          <a:prstGeom prst="rect">
            <a:avLst/>
          </a:prstGeom>
          <a:noFill/>
          <a:ln w="12700">
            <a:solidFill>
              <a:schemeClr val="tx1"/>
            </a:solidFill>
          </a:ln>
        </p:spPr>
        <p:txBody>
          <a:bodyPr wrap="square" rtlCol="0">
            <a:spAutoFit/>
          </a:bodyPr>
          <a:lstStyle/>
          <a:p>
            <a:r>
              <a:rPr lang="tr-TR" dirty="0" smtClean="0"/>
              <a:t>Bakanlık Md</a:t>
            </a:r>
            <a:endParaRPr lang="tr-TR" dirty="0"/>
          </a:p>
        </p:txBody>
      </p:sp>
      <p:sp>
        <p:nvSpPr>
          <p:cNvPr id="9" name="TextBox 8"/>
          <p:cNvSpPr txBox="1"/>
          <p:nvPr/>
        </p:nvSpPr>
        <p:spPr>
          <a:xfrm>
            <a:off x="4617076" y="3636669"/>
            <a:ext cx="1339403" cy="369332"/>
          </a:xfrm>
          <a:prstGeom prst="rect">
            <a:avLst/>
          </a:prstGeom>
          <a:noFill/>
          <a:ln w="12700">
            <a:solidFill>
              <a:schemeClr val="tx1"/>
            </a:solidFill>
          </a:ln>
        </p:spPr>
        <p:txBody>
          <a:bodyPr wrap="square" rtlCol="0">
            <a:spAutoFit/>
          </a:bodyPr>
          <a:lstStyle/>
          <a:p>
            <a:pPr algn="ctr"/>
            <a:r>
              <a:rPr lang="tr-TR" dirty="0" smtClean="0"/>
              <a:t>Müsteşar</a:t>
            </a:r>
            <a:endParaRPr lang="tr-TR" dirty="0"/>
          </a:p>
        </p:txBody>
      </p:sp>
      <p:cxnSp>
        <p:nvCxnSpPr>
          <p:cNvPr id="15" name="Straight Connector 14"/>
          <p:cNvCxnSpPr>
            <a:stCxn id="9" idx="0"/>
          </p:cNvCxnSpPr>
          <p:nvPr/>
        </p:nvCxnSpPr>
        <p:spPr>
          <a:xfrm flipH="1" flipV="1">
            <a:off x="5286777" y="2919349"/>
            <a:ext cx="1" cy="717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1"/>
          </p:cNvCxnSpPr>
          <p:nvPr/>
        </p:nvCxnSpPr>
        <p:spPr>
          <a:xfrm flipH="1">
            <a:off x="5286777" y="3359670"/>
            <a:ext cx="103675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05307" y="4816699"/>
            <a:ext cx="2163651" cy="646331"/>
          </a:xfrm>
          <a:prstGeom prst="rect">
            <a:avLst/>
          </a:prstGeom>
          <a:noFill/>
          <a:ln w="12700">
            <a:solidFill>
              <a:schemeClr val="tx1"/>
            </a:solidFill>
          </a:ln>
        </p:spPr>
        <p:txBody>
          <a:bodyPr wrap="square" rtlCol="0">
            <a:spAutoFit/>
          </a:bodyPr>
          <a:lstStyle/>
          <a:p>
            <a:pPr algn="ctr"/>
            <a:r>
              <a:rPr lang="tr-TR" dirty="0" smtClean="0"/>
              <a:t>Yataklı Tedavi Kurumlar Dairesi</a:t>
            </a:r>
            <a:endParaRPr lang="tr-TR" dirty="0"/>
          </a:p>
        </p:txBody>
      </p:sp>
      <p:sp>
        <p:nvSpPr>
          <p:cNvPr id="20" name="TextBox 19"/>
          <p:cNvSpPr txBox="1"/>
          <p:nvPr/>
        </p:nvSpPr>
        <p:spPr>
          <a:xfrm>
            <a:off x="3245477" y="4816699"/>
            <a:ext cx="1918952" cy="646331"/>
          </a:xfrm>
          <a:prstGeom prst="rect">
            <a:avLst/>
          </a:prstGeom>
          <a:noFill/>
          <a:ln w="12700">
            <a:solidFill>
              <a:schemeClr val="tx1"/>
            </a:solidFill>
          </a:ln>
        </p:spPr>
        <p:txBody>
          <a:bodyPr wrap="square" rtlCol="0">
            <a:spAutoFit/>
          </a:bodyPr>
          <a:lstStyle/>
          <a:p>
            <a:pPr algn="ctr"/>
            <a:r>
              <a:rPr lang="tr-TR" dirty="0" smtClean="0"/>
              <a:t>Temel Sağlık Hızmetler Dairesi</a:t>
            </a:r>
            <a:endParaRPr lang="tr-TR" dirty="0"/>
          </a:p>
        </p:txBody>
      </p:sp>
      <p:sp>
        <p:nvSpPr>
          <p:cNvPr id="21" name="TextBox 20"/>
          <p:cNvSpPr txBox="1"/>
          <p:nvPr/>
        </p:nvSpPr>
        <p:spPr>
          <a:xfrm>
            <a:off x="5550794" y="4816699"/>
            <a:ext cx="1687133" cy="646331"/>
          </a:xfrm>
          <a:prstGeom prst="rect">
            <a:avLst/>
          </a:prstGeom>
          <a:noFill/>
          <a:ln w="12700">
            <a:solidFill>
              <a:schemeClr val="tx1"/>
            </a:solidFill>
          </a:ln>
        </p:spPr>
        <p:txBody>
          <a:bodyPr wrap="square" rtlCol="0">
            <a:spAutoFit/>
          </a:bodyPr>
          <a:lstStyle/>
          <a:p>
            <a:pPr algn="ctr"/>
            <a:r>
              <a:rPr lang="tr-TR" dirty="0" smtClean="0"/>
              <a:t>İlaç ve Ecazacılık Dairesi</a:t>
            </a:r>
            <a:endParaRPr lang="tr-TR" dirty="0"/>
          </a:p>
        </p:txBody>
      </p:sp>
      <p:sp>
        <p:nvSpPr>
          <p:cNvPr id="22" name="TextBox 21"/>
          <p:cNvSpPr txBox="1"/>
          <p:nvPr/>
        </p:nvSpPr>
        <p:spPr>
          <a:xfrm>
            <a:off x="7778839" y="4816699"/>
            <a:ext cx="2125015" cy="646331"/>
          </a:xfrm>
          <a:prstGeom prst="rect">
            <a:avLst/>
          </a:prstGeom>
          <a:noFill/>
          <a:ln w="12700">
            <a:solidFill>
              <a:schemeClr val="tx1"/>
            </a:solidFill>
          </a:ln>
        </p:spPr>
        <p:txBody>
          <a:bodyPr wrap="square" rtlCol="0">
            <a:spAutoFit/>
          </a:bodyPr>
          <a:lstStyle/>
          <a:p>
            <a:pPr algn="ctr"/>
            <a:r>
              <a:rPr lang="tr-TR" dirty="0" smtClean="0"/>
              <a:t>Devlet Laboratuvar  Dairesi</a:t>
            </a:r>
            <a:endParaRPr lang="tr-TR" dirty="0"/>
          </a:p>
        </p:txBody>
      </p:sp>
      <p:cxnSp>
        <p:nvCxnSpPr>
          <p:cNvPr id="24" name="Straight Connector 23"/>
          <p:cNvCxnSpPr>
            <a:stCxn id="9" idx="2"/>
          </p:cNvCxnSpPr>
          <p:nvPr/>
        </p:nvCxnSpPr>
        <p:spPr>
          <a:xfrm flipH="1">
            <a:off x="5286777" y="4006001"/>
            <a:ext cx="1" cy="6046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87132" y="4603049"/>
            <a:ext cx="7154214" cy="28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9" idx="0"/>
          </p:cNvCxnSpPr>
          <p:nvPr/>
        </p:nvCxnSpPr>
        <p:spPr>
          <a:xfrm flipH="1" flipV="1">
            <a:off x="1687132" y="4632034"/>
            <a:ext cx="1" cy="184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0" idx="0"/>
          </p:cNvCxnSpPr>
          <p:nvPr/>
        </p:nvCxnSpPr>
        <p:spPr>
          <a:xfrm flipV="1">
            <a:off x="4204953" y="4632034"/>
            <a:ext cx="0" cy="184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1" idx="0"/>
          </p:cNvCxnSpPr>
          <p:nvPr/>
        </p:nvCxnSpPr>
        <p:spPr>
          <a:xfrm flipH="1" flipV="1">
            <a:off x="6394360" y="4610637"/>
            <a:ext cx="1" cy="206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22" idx="0"/>
          </p:cNvCxnSpPr>
          <p:nvPr/>
        </p:nvCxnSpPr>
        <p:spPr>
          <a:xfrm>
            <a:off x="8841346" y="4648982"/>
            <a:ext cx="1" cy="1677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8" idx="3"/>
          </p:cNvCxnSpPr>
          <p:nvPr/>
        </p:nvCxnSpPr>
        <p:spPr>
          <a:xfrm flipV="1">
            <a:off x="4163095" y="4308319"/>
            <a:ext cx="1123682" cy="17266"/>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747752" y="5753629"/>
            <a:ext cx="3181081" cy="369332"/>
          </a:xfrm>
          <a:prstGeom prst="rect">
            <a:avLst/>
          </a:prstGeom>
          <a:noFill/>
        </p:spPr>
        <p:txBody>
          <a:bodyPr wrap="square" rtlCol="0">
            <a:spAutoFit/>
          </a:bodyPr>
          <a:lstStyle/>
          <a:p>
            <a:r>
              <a:rPr lang="tr-TR" dirty="0" smtClean="0"/>
              <a:t>KKTC Sağlık Bakanlığı Teşkilatı</a:t>
            </a:r>
            <a:endParaRPr lang="tr-TR" dirty="0"/>
          </a:p>
        </p:txBody>
      </p:sp>
    </p:spTree>
    <p:extLst>
      <p:ext uri="{BB962C8B-B14F-4D97-AF65-F5344CB8AC3E}">
        <p14:creationId xmlns:p14="http://schemas.microsoft.com/office/powerpoint/2010/main" val="82893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152" y="127647"/>
            <a:ext cx="3712491" cy="369332"/>
          </a:xfrm>
          <a:prstGeom prst="rect">
            <a:avLst/>
          </a:prstGeom>
        </p:spPr>
        <p:txBody>
          <a:bodyPr wrap="none">
            <a:spAutoFit/>
          </a:bodyPr>
          <a:lstStyle/>
          <a:p>
            <a:r>
              <a:rPr lang="tr-TR" b="1" dirty="0"/>
              <a:t>YATAKLI TEDAVİ KURUMLARI DAİRESİ</a:t>
            </a:r>
          </a:p>
        </p:txBody>
      </p:sp>
      <p:sp>
        <p:nvSpPr>
          <p:cNvPr id="3" name="Rectangle 2"/>
          <p:cNvSpPr/>
          <p:nvPr/>
        </p:nvSpPr>
        <p:spPr>
          <a:xfrm>
            <a:off x="312152" y="496979"/>
            <a:ext cx="11127347" cy="646331"/>
          </a:xfrm>
          <a:prstGeom prst="rect">
            <a:avLst/>
          </a:prstGeom>
        </p:spPr>
        <p:txBody>
          <a:bodyPr wrap="square">
            <a:spAutoFit/>
          </a:bodyPr>
          <a:lstStyle/>
          <a:p>
            <a:pPr algn="just"/>
            <a:r>
              <a:rPr lang="tr-TR" dirty="0"/>
              <a:t>YATAKLI TEDAVİ KURUMLARI DAİRESİ, yatılı tedavi hizmetlerinde tanı, tedavi ve rehabilite edici sağlık hizmetlerini vermek ve bu hizmetleri personel ve araç gereç yönünden en üst düzeye çıkarmak amacıyla kurulmuştur.</a:t>
            </a:r>
          </a:p>
        </p:txBody>
      </p:sp>
      <p:sp>
        <p:nvSpPr>
          <p:cNvPr id="4" name="Rectangle 3"/>
          <p:cNvSpPr/>
          <p:nvPr/>
        </p:nvSpPr>
        <p:spPr>
          <a:xfrm>
            <a:off x="312152" y="1143310"/>
            <a:ext cx="11127347" cy="1200329"/>
          </a:xfrm>
          <a:prstGeom prst="rect">
            <a:avLst/>
          </a:prstGeom>
        </p:spPr>
        <p:txBody>
          <a:bodyPr wrap="square">
            <a:spAutoFit/>
          </a:bodyPr>
          <a:lstStyle/>
          <a:p>
            <a:pPr algn="just"/>
            <a:r>
              <a:rPr lang="tr-TR" dirty="0"/>
              <a:t>Daireye bağlı 2 genel hastahane: Dr. Burhan Nalbantoğlu Devlet Hastahanesi ve Gazimağusa Devlet Hastahanesi, 2 bölge hastahanesi: Dr. Akçiçek Hastahanesi ve Cengiz Topel Hastahanesi, ayrıca 4 özel dal hastahanesi: Barış Ruh ve Sinir Hastalıkları Hastahanesi, Kronik Hastalıklar Hastahanesi (Yaşlı Bakım Evi), Thalassaemia Merkezi, Radyasyon Onkoloji Merkezi) ile KKTC’deki ikinci ve III. basamak tedavi hizmetleri yürütülmektedir.</a:t>
            </a:r>
          </a:p>
        </p:txBody>
      </p:sp>
      <p:sp>
        <p:nvSpPr>
          <p:cNvPr id="5" name="Rectangle 4"/>
          <p:cNvSpPr/>
          <p:nvPr/>
        </p:nvSpPr>
        <p:spPr>
          <a:xfrm>
            <a:off x="315211" y="2343639"/>
            <a:ext cx="3553730" cy="369332"/>
          </a:xfrm>
          <a:prstGeom prst="rect">
            <a:avLst/>
          </a:prstGeom>
        </p:spPr>
        <p:txBody>
          <a:bodyPr wrap="none">
            <a:spAutoFit/>
          </a:bodyPr>
          <a:lstStyle/>
          <a:p>
            <a:r>
              <a:rPr lang="tr-TR" b="1" dirty="0"/>
              <a:t>TEMEL SAĞLIK HİZMETLERİ DAİRESİ</a:t>
            </a:r>
          </a:p>
        </p:txBody>
      </p:sp>
      <p:sp>
        <p:nvSpPr>
          <p:cNvPr id="6" name="Rectangle 5"/>
          <p:cNvSpPr/>
          <p:nvPr/>
        </p:nvSpPr>
        <p:spPr>
          <a:xfrm>
            <a:off x="358757" y="2712971"/>
            <a:ext cx="11034135" cy="3693319"/>
          </a:xfrm>
          <a:prstGeom prst="rect">
            <a:avLst/>
          </a:prstGeom>
        </p:spPr>
        <p:txBody>
          <a:bodyPr wrap="square">
            <a:spAutoFit/>
          </a:bodyPr>
          <a:lstStyle/>
          <a:p>
            <a:pPr algn="just"/>
            <a:r>
              <a:rPr lang="tr-TR" dirty="0"/>
              <a:t>TEMEL SAĞLIK HİZMETLERİ ile ilk basamak tedavi hizmetlerini planlamak, yürütmek ve denetlemek olan Temel Sağlık Hizmetleri Dairesi 1990 yılı ortalarından itibaren bağlı birimleri olan 2 adet şehir tipi Sağlık Merkezi, 13 adet kırsal kesim sağlık merkezi, 2 adet köy tipi sağlık ocağı (sağlık evi) ve 70 adet kadar köy sağlık odaları ve 5 adet sıhhiye şubesi ile tüm KKTC hudutları, kent, köy ve kırsal kesime Temel Sağlık Hizmetleri götürerek toplumun bedensel, ruhsal ve sosyal sağlığını olumsuz yönde etkileyen hastalıklarla savaşarak gelecek kuşakların sağlıklı yetişmelerini sağlamak için gerekli tüm koruyucu ve Temel Sağlık Hizmetleri ile ilk basamak tedavi edici planları hazırlayarakgereği halinde bölgesel kuruluşlar ve sağlıkla ilgili diğer Bakanlık ve yerel kuruluşlarla işbirliği yaparak görevlerini yürütmektir.</a:t>
            </a:r>
          </a:p>
          <a:p>
            <a:pPr algn="just"/>
            <a:r>
              <a:rPr lang="tr-TR" dirty="0" smtClean="0"/>
              <a:t>TSHD </a:t>
            </a:r>
            <a:r>
              <a:rPr lang="tr-TR" dirty="0"/>
              <a:t>Müdürlüğü birimlerinden Sağlık Merkezleri, Daire Müdürüne ve TSHD Başhekimine karşı sorumlu olan bir partisyen hekim yönetimde bir diş hekimi, 2-3 hemşire, bir sıhhiye müfettişi, bir Laboratuvar teknisyeni (genellikle hemşirelerin yürütüğü), bir şöför, bir hizmetli, bir sekreter, 1 eczacı kalfası ve yeteri kadar Çevre Sağlığı sıhhiye işçilerden oluşmaktadır</a:t>
            </a:r>
            <a:r>
              <a:rPr lang="tr-TR" dirty="0" smtClean="0"/>
              <a:t>.</a:t>
            </a:r>
            <a:endParaRPr lang="tr-TR" dirty="0"/>
          </a:p>
          <a:p>
            <a:pPr algn="just"/>
            <a:endParaRPr lang="tr-TR" dirty="0"/>
          </a:p>
        </p:txBody>
      </p:sp>
    </p:spTree>
    <p:extLst>
      <p:ext uri="{BB962C8B-B14F-4D97-AF65-F5344CB8AC3E}">
        <p14:creationId xmlns:p14="http://schemas.microsoft.com/office/powerpoint/2010/main" val="593407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0" y="397485"/>
            <a:ext cx="11384924" cy="2031325"/>
          </a:xfrm>
          <a:prstGeom prst="rect">
            <a:avLst/>
          </a:prstGeom>
        </p:spPr>
        <p:txBody>
          <a:bodyPr wrap="square">
            <a:spAutoFit/>
          </a:bodyPr>
          <a:lstStyle/>
          <a:p>
            <a:pPr algn="just"/>
            <a:r>
              <a:rPr lang="tr-TR" dirty="0"/>
              <a:t>Çevre Sağlığı Şube Amirliği merkezde bulunan Amirin kontrolünde Lefkoşa, Mağusa, Girne, Güzelyurt, Akdoğan, Geçitkale, Lefke, Mehmetcik ve Ercan havaalanında bulunan müfettişler ile gıda kontrolu, su kontrolleri, karantina çalışmaları, köy teftişleri, inşaat ruhsat verme işlemleri, sigara kontrolleri gibi görevleri yerine getirirken kendi bölgelerinde bulunan işçilerle de sıtma savaş çalışmalarını yürütmektedirler.</a:t>
            </a:r>
          </a:p>
          <a:p>
            <a:pPr algn="just"/>
            <a:endParaRPr lang="tr-TR" dirty="0"/>
          </a:p>
          <a:p>
            <a:pPr algn="just"/>
            <a:r>
              <a:rPr lang="tr-TR" dirty="0" smtClean="0"/>
              <a:t>Ayrıca </a:t>
            </a:r>
            <a:r>
              <a:rPr lang="tr-TR" dirty="0"/>
              <a:t>merkezde bulunan gıda mühendisleri de her türlü ithalat ihracat kontrolleri ve gıda işyerlerinin teftişlerini gerçekleştirmektedir.</a:t>
            </a:r>
          </a:p>
        </p:txBody>
      </p:sp>
      <p:sp>
        <p:nvSpPr>
          <p:cNvPr id="3" name="Rectangle 2"/>
          <p:cNvSpPr/>
          <p:nvPr/>
        </p:nvSpPr>
        <p:spPr>
          <a:xfrm>
            <a:off x="218940" y="2428810"/>
            <a:ext cx="2704202" cy="369332"/>
          </a:xfrm>
          <a:prstGeom prst="rect">
            <a:avLst/>
          </a:prstGeom>
        </p:spPr>
        <p:txBody>
          <a:bodyPr wrap="none">
            <a:spAutoFit/>
          </a:bodyPr>
          <a:lstStyle/>
          <a:p>
            <a:r>
              <a:rPr lang="tr-TR" b="1" dirty="0"/>
              <a:t>İLAÇ VE ECZACILIK DAİRESİ</a:t>
            </a:r>
          </a:p>
        </p:txBody>
      </p:sp>
      <p:sp>
        <p:nvSpPr>
          <p:cNvPr id="4" name="Rectangle 3"/>
          <p:cNvSpPr/>
          <p:nvPr/>
        </p:nvSpPr>
        <p:spPr>
          <a:xfrm>
            <a:off x="276895" y="2798142"/>
            <a:ext cx="11269013" cy="3693319"/>
          </a:xfrm>
          <a:prstGeom prst="rect">
            <a:avLst/>
          </a:prstGeom>
        </p:spPr>
        <p:txBody>
          <a:bodyPr wrap="square">
            <a:spAutoFit/>
          </a:bodyPr>
          <a:lstStyle/>
          <a:p>
            <a:pPr algn="just"/>
            <a:r>
              <a:rPr lang="tr-TR" dirty="0"/>
              <a:t>İlaç ve Eczacılık Dairesi, tüm sağlık servislerinde kullanılacak olan ilaç, laboratuvar malzemesi, tıbbi malzeme, anjio, dişçilik ve hemodiyaliz malzemelerinin temininden sorumludur. Bu amaçla, bahse konu ilaç ve malzemeler; ihale, direkt alım, elçilikler, Rum kesimi ve piyasadan temin edilmektedir</a:t>
            </a:r>
            <a:r>
              <a:rPr lang="tr-TR" dirty="0" smtClean="0"/>
              <a:t>.</a:t>
            </a:r>
            <a:endParaRPr lang="tr-TR" dirty="0"/>
          </a:p>
          <a:p>
            <a:pPr algn="just"/>
            <a:r>
              <a:rPr lang="tr-TR" dirty="0"/>
              <a:t>Temin edilen ilaç ve malzemeler, Genel Ecza Deposu’ndan hastahane ve sağlık ocaklarına talep karşılığında sevk edilmektedir. Ayrıca liste harici ilaçlar da Müdürlükte reçete onaylanmasını müteakip, hastalar tarafından Genel Ecza Deposu’ndan alınmaktadır</a:t>
            </a:r>
            <a:r>
              <a:rPr lang="tr-TR" dirty="0" smtClean="0"/>
              <a:t>.</a:t>
            </a:r>
            <a:endParaRPr lang="tr-TR" dirty="0"/>
          </a:p>
          <a:p>
            <a:pPr algn="just"/>
            <a:r>
              <a:rPr lang="tr-TR" dirty="0"/>
              <a:t>Müdürlüğün diğer bir görevi ise, eczane, ecza deposu ve ilaç üretim tesislerini kontrol etmektir. Eczacı, eczane, ecza deposu ve üretim tesislerinin kayıt edilmesi ile kayıtların silinmesi de Müdürlük tarafından yapılmaktadır</a:t>
            </a:r>
            <a:r>
              <a:rPr lang="tr-TR" dirty="0" smtClean="0"/>
              <a:t>.</a:t>
            </a:r>
            <a:endParaRPr lang="tr-TR" dirty="0"/>
          </a:p>
          <a:p>
            <a:pPr algn="just"/>
            <a:r>
              <a:rPr lang="tr-TR" dirty="0"/>
              <a:t>KKTC’de üretilen ilaçların ruhsatlandırılması, üretilen veya ithal edilen ilaçların kalite kontrol analizleri için Devlet Laboratuvarı'na gönderilmesi, ithal edilecek tüm ilaç, tıbbi malzeme ve laboratuvar malzemesi için İthal Ön İzin Belgesi düzenlenmesi, Rum kesimi'nden temin edilecek ilaçlar için Kızılhaç vasıtası ile getirilmesinin sağlanması da İED tarafından yürütülmektedir.</a:t>
            </a:r>
          </a:p>
          <a:p>
            <a:endParaRPr lang="tr-TR" dirty="0"/>
          </a:p>
        </p:txBody>
      </p:sp>
    </p:spTree>
    <p:extLst>
      <p:ext uri="{BB962C8B-B14F-4D97-AF65-F5344CB8AC3E}">
        <p14:creationId xmlns:p14="http://schemas.microsoft.com/office/powerpoint/2010/main" val="3493234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935" y="204920"/>
            <a:ext cx="3251724" cy="369332"/>
          </a:xfrm>
          <a:prstGeom prst="rect">
            <a:avLst/>
          </a:prstGeom>
        </p:spPr>
        <p:txBody>
          <a:bodyPr wrap="none">
            <a:spAutoFit/>
          </a:bodyPr>
          <a:lstStyle/>
          <a:p>
            <a:r>
              <a:rPr lang="tr-TR" b="1" dirty="0"/>
              <a:t>DEVLET LABORATUVARI DAİRESİ</a:t>
            </a:r>
          </a:p>
        </p:txBody>
      </p:sp>
      <p:sp>
        <p:nvSpPr>
          <p:cNvPr id="3" name="Rectangle 2"/>
          <p:cNvSpPr/>
          <p:nvPr/>
        </p:nvSpPr>
        <p:spPr>
          <a:xfrm>
            <a:off x="272935" y="732542"/>
            <a:ext cx="11384924" cy="1477328"/>
          </a:xfrm>
          <a:prstGeom prst="rect">
            <a:avLst/>
          </a:prstGeom>
        </p:spPr>
        <p:txBody>
          <a:bodyPr wrap="square">
            <a:spAutoFit/>
          </a:bodyPr>
          <a:lstStyle/>
          <a:p>
            <a:pPr algn="just"/>
            <a:r>
              <a:rPr lang="tr-TR" dirty="0"/>
              <a:t>KKTC’de yürürlükte olan mevzuata uygun olarak her çeşit ham ve mamül maddelerin kalite kontrol analizlerini, adli kimya analizlerini, pestisit kalıntı analizlerini, besin ve suların kalite kontrol analizlerini besin ve çevre maddelerinde radyasyon tayini ve tesbitlerini, çevre kirliliğine neden olan maddelerin analizlerini ve tıbbi analizler dışında her türlü kalitatif ve kantitatif kimyasal analizleri yaparak yürürlükteki mevzuat uyarınca dışalım ve dışsatım için gerekli sağlık, kalite ve radyasyon sertifikalarını düzenler.</a:t>
            </a:r>
          </a:p>
        </p:txBody>
      </p:sp>
      <p:sp>
        <p:nvSpPr>
          <p:cNvPr id="4" name="Rectangle 3"/>
          <p:cNvSpPr/>
          <p:nvPr/>
        </p:nvSpPr>
        <p:spPr>
          <a:xfrm>
            <a:off x="272935" y="2368160"/>
            <a:ext cx="3768596" cy="400110"/>
          </a:xfrm>
          <a:prstGeom prst="rect">
            <a:avLst/>
          </a:prstGeom>
        </p:spPr>
        <p:txBody>
          <a:bodyPr wrap="none">
            <a:spAutoFit/>
          </a:bodyPr>
          <a:lstStyle/>
          <a:p>
            <a:r>
              <a:rPr lang="tr-TR" sz="2000" b="1" dirty="0" smtClean="0"/>
              <a:t>3.3 Uluslar </a:t>
            </a:r>
            <a:r>
              <a:rPr lang="tr-TR" sz="2000" b="1" dirty="0"/>
              <a:t>arası Sağlık </a:t>
            </a:r>
            <a:r>
              <a:rPr lang="tr-TR" sz="2000" b="1" dirty="0" smtClean="0"/>
              <a:t>Kuruluşları</a:t>
            </a:r>
            <a:endParaRPr lang="tr-TR" sz="2000" b="1" dirty="0"/>
          </a:p>
        </p:txBody>
      </p:sp>
      <p:sp>
        <p:nvSpPr>
          <p:cNvPr id="5" name="Rectangle 4"/>
          <p:cNvSpPr/>
          <p:nvPr/>
        </p:nvSpPr>
        <p:spPr>
          <a:xfrm>
            <a:off x="272935" y="2926560"/>
            <a:ext cx="4170276" cy="400110"/>
          </a:xfrm>
          <a:prstGeom prst="rect">
            <a:avLst/>
          </a:prstGeom>
        </p:spPr>
        <p:txBody>
          <a:bodyPr wrap="square">
            <a:spAutoFit/>
          </a:bodyPr>
          <a:lstStyle/>
          <a:p>
            <a:r>
              <a:rPr lang="tr-TR" sz="2000" b="1" dirty="0" smtClean="0"/>
              <a:t>3.3.1 Dünya </a:t>
            </a:r>
            <a:r>
              <a:rPr lang="tr-TR" sz="2000" b="1" dirty="0"/>
              <a:t>Sağlık Örgütü (WHO)</a:t>
            </a:r>
            <a:endParaRPr lang="tr-TR" sz="2000" dirty="0"/>
          </a:p>
        </p:txBody>
      </p:sp>
      <p:sp>
        <p:nvSpPr>
          <p:cNvPr id="6" name="Rectangle 5"/>
          <p:cNvSpPr/>
          <p:nvPr/>
        </p:nvSpPr>
        <p:spPr>
          <a:xfrm>
            <a:off x="272935" y="3269516"/>
            <a:ext cx="11384924" cy="923330"/>
          </a:xfrm>
          <a:prstGeom prst="rect">
            <a:avLst/>
          </a:prstGeom>
        </p:spPr>
        <p:txBody>
          <a:bodyPr wrap="square">
            <a:spAutoFit/>
          </a:bodyPr>
          <a:lstStyle/>
          <a:p>
            <a:pPr algn="just"/>
            <a:r>
              <a:rPr lang="tr-TR" dirty="0"/>
              <a:t>Dünya Sağlık Örgütü (WHO), dünya milletlerinin sağlığını korumak ve </a:t>
            </a:r>
            <a:r>
              <a:rPr lang="tr-TR" dirty="0" smtClean="0"/>
              <a:t>sağlık şartlarının </a:t>
            </a:r>
            <a:r>
              <a:rPr lang="tr-TR" dirty="0"/>
              <a:t>iyileĢtirmek amacı ile </a:t>
            </a:r>
            <a:r>
              <a:rPr lang="tr-TR" dirty="0" smtClean="0"/>
              <a:t>kurulmuştur</a:t>
            </a:r>
          </a:p>
          <a:p>
            <a:r>
              <a:rPr lang="tr-TR" dirty="0"/>
              <a:t>Dünya Sağlık Örgütünün amacı; milliyet, din, ırk ayrılığına bakılmaksızın herkesin </a:t>
            </a:r>
            <a:r>
              <a:rPr lang="tr-TR" dirty="0" smtClean="0"/>
              <a:t>en yüksek </a:t>
            </a:r>
            <a:r>
              <a:rPr lang="tr-TR" dirty="0"/>
              <a:t>sağlık düzeyin de sağlık hizmetlerinin alınmasını sağlamaktır.</a:t>
            </a:r>
          </a:p>
        </p:txBody>
      </p:sp>
      <p:sp>
        <p:nvSpPr>
          <p:cNvPr id="7" name="Rectangle 6"/>
          <p:cNvSpPr/>
          <p:nvPr/>
        </p:nvSpPr>
        <p:spPr>
          <a:xfrm>
            <a:off x="272935" y="4166470"/>
            <a:ext cx="3452933" cy="369332"/>
          </a:xfrm>
          <a:prstGeom prst="rect">
            <a:avLst/>
          </a:prstGeom>
        </p:spPr>
        <p:txBody>
          <a:bodyPr wrap="none">
            <a:spAutoFit/>
          </a:bodyPr>
          <a:lstStyle/>
          <a:p>
            <a:r>
              <a:rPr lang="tr-TR" b="1" dirty="0"/>
              <a:t>Dünya Sağlık Örgütünün görevleri;</a:t>
            </a:r>
          </a:p>
        </p:txBody>
      </p:sp>
      <p:sp>
        <p:nvSpPr>
          <p:cNvPr id="8" name="Rectangle 7"/>
          <p:cNvSpPr/>
          <p:nvPr/>
        </p:nvSpPr>
        <p:spPr>
          <a:xfrm>
            <a:off x="272935" y="4535802"/>
            <a:ext cx="11240778" cy="923330"/>
          </a:xfrm>
          <a:prstGeom prst="rect">
            <a:avLst/>
          </a:prstGeom>
        </p:spPr>
        <p:txBody>
          <a:bodyPr wrap="square">
            <a:spAutoFit/>
          </a:bodyPr>
          <a:lstStyle/>
          <a:p>
            <a:pPr marL="285750" indent="-285750" algn="just">
              <a:buFont typeface="Arial" panose="020B0604020202020204" pitchFamily="34" charset="0"/>
              <a:buChar char="•"/>
            </a:pPr>
            <a:r>
              <a:rPr lang="tr-TR" dirty="0"/>
              <a:t>Her ülkenin millî sağlık plan ve programlarının </a:t>
            </a:r>
            <a:r>
              <a:rPr lang="tr-TR" dirty="0" smtClean="0"/>
              <a:t>yapılmasında danışmanlık </a:t>
            </a:r>
            <a:r>
              <a:rPr lang="tr-TR" dirty="0"/>
              <a:t>hizmeti vermek,</a:t>
            </a:r>
          </a:p>
          <a:p>
            <a:pPr marL="285750" indent="-285750" algn="just">
              <a:buFont typeface="Arial" panose="020B0604020202020204" pitchFamily="34" charset="0"/>
              <a:buChar char="•"/>
            </a:pPr>
            <a:r>
              <a:rPr lang="tr-TR" dirty="0" smtClean="0"/>
              <a:t>Sağlık </a:t>
            </a:r>
            <a:r>
              <a:rPr lang="tr-TR" dirty="0"/>
              <a:t>personellerinin yurt </a:t>
            </a:r>
            <a:r>
              <a:rPr lang="tr-TR" dirty="0" smtClean="0"/>
              <a:t>dışı </a:t>
            </a:r>
            <a:r>
              <a:rPr lang="tr-TR" dirty="0"/>
              <a:t>eğitimlerini sağlamak,</a:t>
            </a:r>
          </a:p>
          <a:p>
            <a:pPr marL="285750" indent="-285750" algn="just">
              <a:buFont typeface="Arial" panose="020B0604020202020204" pitchFamily="34" charset="0"/>
              <a:buChar char="•"/>
            </a:pPr>
            <a:r>
              <a:rPr lang="tr-TR" dirty="0" smtClean="0"/>
              <a:t>Gelişmekte </a:t>
            </a:r>
            <a:r>
              <a:rPr lang="tr-TR" dirty="0"/>
              <a:t>olan ülkelerdeki halk sağlığı </a:t>
            </a:r>
            <a:r>
              <a:rPr lang="tr-TR" dirty="0" smtClean="0"/>
              <a:t>teşkilatları </a:t>
            </a:r>
            <a:r>
              <a:rPr lang="tr-TR" dirty="0"/>
              <a:t>ile teknik </a:t>
            </a:r>
            <a:r>
              <a:rPr lang="tr-TR" dirty="0" smtClean="0"/>
              <a:t>iş birliği yapmak</a:t>
            </a:r>
            <a:r>
              <a:rPr lang="tr-TR" dirty="0"/>
              <a:t>,</a:t>
            </a:r>
          </a:p>
        </p:txBody>
      </p:sp>
    </p:spTree>
    <p:extLst>
      <p:ext uri="{BB962C8B-B14F-4D97-AF65-F5344CB8AC3E}">
        <p14:creationId xmlns:p14="http://schemas.microsoft.com/office/powerpoint/2010/main" val="1565859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487" y="188460"/>
            <a:ext cx="10753859" cy="923330"/>
          </a:xfrm>
          <a:prstGeom prst="rect">
            <a:avLst/>
          </a:prstGeom>
        </p:spPr>
        <p:txBody>
          <a:bodyPr wrap="square">
            <a:spAutoFit/>
          </a:bodyPr>
          <a:lstStyle/>
          <a:p>
            <a:pPr marL="285750" indent="-285750" algn="just">
              <a:buFont typeface="Arial" panose="020B0604020202020204" pitchFamily="34" charset="0"/>
              <a:buChar char="•"/>
            </a:pPr>
            <a:r>
              <a:rPr lang="tr-TR" dirty="0"/>
              <a:t>Afet yardımı, ilaç kontrolü ve sağlık alanındaki araĢtırma </a:t>
            </a:r>
            <a:r>
              <a:rPr lang="tr-TR" dirty="0" smtClean="0"/>
              <a:t>faaliyetlerine katkıda </a:t>
            </a:r>
            <a:r>
              <a:rPr lang="tr-TR" dirty="0"/>
              <a:t>bulunmak</a:t>
            </a:r>
          </a:p>
          <a:p>
            <a:pPr marL="285750" indent="-285750" algn="just">
              <a:buFont typeface="Arial" panose="020B0604020202020204" pitchFamily="34" charset="0"/>
              <a:buChar char="•"/>
            </a:pPr>
            <a:r>
              <a:rPr lang="tr-TR" dirty="0" smtClean="0"/>
              <a:t>Tıpta </a:t>
            </a:r>
            <a:r>
              <a:rPr lang="tr-TR" dirty="0"/>
              <a:t>önemli </a:t>
            </a:r>
            <a:r>
              <a:rPr lang="tr-TR" dirty="0" smtClean="0"/>
              <a:t>gelişmelerle </a:t>
            </a:r>
            <a:r>
              <a:rPr lang="tr-TR" dirty="0"/>
              <a:t>ilgili bilgiler sağlamak ve yayımlamak</a:t>
            </a:r>
          </a:p>
          <a:p>
            <a:pPr marL="285750" indent="-285750" algn="just">
              <a:buFont typeface="Arial" panose="020B0604020202020204" pitchFamily="34" charset="0"/>
              <a:buChar char="•"/>
            </a:pPr>
            <a:r>
              <a:rPr lang="tr-TR" dirty="0" smtClean="0"/>
              <a:t>Bulaşıcı </a:t>
            </a:r>
            <a:r>
              <a:rPr lang="tr-TR" dirty="0"/>
              <a:t>bölgesel hastalıkların denetim altına alınmasına </a:t>
            </a:r>
            <a:r>
              <a:rPr lang="tr-TR" dirty="0" smtClean="0"/>
              <a:t>yönelik önlemleri </a:t>
            </a:r>
            <a:r>
              <a:rPr lang="tr-TR" dirty="0"/>
              <a:t>desteklemektir.</a:t>
            </a:r>
          </a:p>
        </p:txBody>
      </p:sp>
      <p:sp>
        <p:nvSpPr>
          <p:cNvPr id="3" name="Rectangle 2"/>
          <p:cNvSpPr/>
          <p:nvPr/>
        </p:nvSpPr>
        <p:spPr>
          <a:xfrm>
            <a:off x="373486" y="1246549"/>
            <a:ext cx="8435663" cy="400110"/>
          </a:xfrm>
          <a:prstGeom prst="rect">
            <a:avLst/>
          </a:prstGeom>
        </p:spPr>
        <p:txBody>
          <a:bodyPr wrap="square">
            <a:spAutoFit/>
          </a:bodyPr>
          <a:lstStyle/>
          <a:p>
            <a:r>
              <a:rPr lang="tr-TR" sz="2000" b="1" dirty="0" smtClean="0"/>
              <a:t>3.3.2 Birleşmiş </a:t>
            </a:r>
            <a:r>
              <a:rPr lang="tr-TR" sz="2000" b="1" dirty="0"/>
              <a:t>Milletler Uluslararası Çocuklara Yardım </a:t>
            </a:r>
            <a:r>
              <a:rPr lang="tr-TR" sz="2000" b="1" dirty="0" smtClean="0"/>
              <a:t>Fonu ( UNICEF)</a:t>
            </a:r>
            <a:endParaRPr lang="tr-TR" sz="2000" b="1" dirty="0"/>
          </a:p>
        </p:txBody>
      </p:sp>
      <p:sp>
        <p:nvSpPr>
          <p:cNvPr id="4" name="Rectangle 3"/>
          <p:cNvSpPr/>
          <p:nvPr/>
        </p:nvSpPr>
        <p:spPr>
          <a:xfrm>
            <a:off x="373486" y="1671188"/>
            <a:ext cx="10663707" cy="646331"/>
          </a:xfrm>
          <a:prstGeom prst="rect">
            <a:avLst/>
          </a:prstGeom>
        </p:spPr>
        <p:txBody>
          <a:bodyPr wrap="square">
            <a:spAutoFit/>
          </a:bodyPr>
          <a:lstStyle/>
          <a:p>
            <a:pPr algn="just"/>
            <a:r>
              <a:rPr lang="tr-TR" dirty="0"/>
              <a:t>UNICEF, çocukların; sağlık, beslenme, eğitim ve genel esenlik düzeyini </a:t>
            </a:r>
            <a:r>
              <a:rPr lang="tr-TR" dirty="0" smtClean="0"/>
              <a:t>yükseltmeye yönelik </a:t>
            </a:r>
            <a:r>
              <a:rPr lang="tr-TR" dirty="0"/>
              <a:t>ulusal çabalara destek vermek amacı ile </a:t>
            </a:r>
            <a:r>
              <a:rPr lang="tr-TR" dirty="0" smtClean="0"/>
              <a:t>kurulmuştur</a:t>
            </a:r>
            <a:r>
              <a:rPr lang="tr-TR" dirty="0"/>
              <a:t>. Faaliyet programları </a:t>
            </a:r>
            <a:r>
              <a:rPr lang="tr-TR" dirty="0" smtClean="0"/>
              <a:t>sekretarya tarafından </a:t>
            </a:r>
            <a:r>
              <a:rPr lang="tr-TR" dirty="0"/>
              <a:t>yerine getirilir.</a:t>
            </a:r>
          </a:p>
        </p:txBody>
      </p:sp>
      <p:sp>
        <p:nvSpPr>
          <p:cNvPr id="5" name="Rectangle 4"/>
          <p:cNvSpPr/>
          <p:nvPr/>
        </p:nvSpPr>
        <p:spPr>
          <a:xfrm>
            <a:off x="373486" y="2372826"/>
            <a:ext cx="2086405" cy="369332"/>
          </a:xfrm>
          <a:prstGeom prst="rect">
            <a:avLst/>
          </a:prstGeom>
        </p:spPr>
        <p:txBody>
          <a:bodyPr wrap="none">
            <a:spAutoFit/>
          </a:bodyPr>
          <a:lstStyle/>
          <a:p>
            <a:r>
              <a:rPr lang="tr-TR" b="1" dirty="0"/>
              <a:t>UNICEF’in görevleri</a:t>
            </a:r>
            <a:r>
              <a:rPr lang="tr-TR" dirty="0"/>
              <a:t>;</a:t>
            </a:r>
          </a:p>
        </p:txBody>
      </p:sp>
      <p:sp>
        <p:nvSpPr>
          <p:cNvPr id="6" name="Rectangle 5"/>
          <p:cNvSpPr/>
          <p:nvPr/>
        </p:nvSpPr>
        <p:spPr>
          <a:xfrm>
            <a:off x="373485" y="2797465"/>
            <a:ext cx="10663707" cy="1477328"/>
          </a:xfrm>
          <a:prstGeom prst="rect">
            <a:avLst/>
          </a:prstGeom>
        </p:spPr>
        <p:txBody>
          <a:bodyPr wrap="square">
            <a:spAutoFit/>
          </a:bodyPr>
          <a:lstStyle/>
          <a:p>
            <a:pPr marL="285750" indent="-285750">
              <a:buFont typeface="Arial" panose="020B0604020202020204" pitchFamily="34" charset="0"/>
              <a:buChar char="•"/>
            </a:pPr>
            <a:r>
              <a:rPr lang="tr-TR" dirty="0"/>
              <a:t>Kırsal bölgelere götürülecek ana çocuk sağlığı programları hazırlamak,</a:t>
            </a:r>
          </a:p>
          <a:p>
            <a:pPr marL="285750" indent="-285750">
              <a:buFont typeface="Arial" panose="020B0604020202020204" pitchFamily="34" charset="0"/>
              <a:buChar char="•"/>
            </a:pPr>
            <a:r>
              <a:rPr lang="tr-TR" dirty="0" smtClean="0"/>
              <a:t>Doğum </a:t>
            </a:r>
            <a:r>
              <a:rPr lang="tr-TR" dirty="0"/>
              <a:t>öncesi, sonrası beslenme ve aĢılama konularında eğitim yapmak,</a:t>
            </a:r>
          </a:p>
          <a:p>
            <a:pPr marL="285750" indent="-285750">
              <a:buFont typeface="Arial" panose="020B0604020202020204" pitchFamily="34" charset="0"/>
              <a:buChar char="•"/>
            </a:pPr>
            <a:r>
              <a:rPr lang="tr-TR" dirty="0" smtClean="0"/>
              <a:t>Aile </a:t>
            </a:r>
            <a:r>
              <a:rPr lang="tr-TR" dirty="0"/>
              <a:t>planlaması programları düzenlemek,</a:t>
            </a:r>
          </a:p>
          <a:p>
            <a:pPr marL="285750" indent="-285750">
              <a:buFont typeface="Arial" panose="020B0604020202020204" pitchFamily="34" charset="0"/>
              <a:buChar char="•"/>
            </a:pPr>
            <a:r>
              <a:rPr lang="tr-TR" dirty="0" smtClean="0"/>
              <a:t>Öğretmen </a:t>
            </a:r>
            <a:r>
              <a:rPr lang="tr-TR" dirty="0"/>
              <a:t>yetiĢtirilmesine yönelik eğitimler düzenlemek,</a:t>
            </a:r>
          </a:p>
          <a:p>
            <a:pPr marL="285750" indent="-285750">
              <a:buFont typeface="Arial" panose="020B0604020202020204" pitchFamily="34" charset="0"/>
              <a:buChar char="•"/>
            </a:pPr>
            <a:r>
              <a:rPr lang="tr-TR" dirty="0" smtClean="0"/>
              <a:t>Okul </a:t>
            </a:r>
            <a:r>
              <a:rPr lang="tr-TR" dirty="0"/>
              <a:t>yapımında ve ders kitaplarının basımına destek vermektir.</a:t>
            </a:r>
          </a:p>
        </p:txBody>
      </p:sp>
    </p:spTree>
    <p:extLst>
      <p:ext uri="{BB962C8B-B14F-4D97-AF65-F5344CB8AC3E}">
        <p14:creationId xmlns:p14="http://schemas.microsoft.com/office/powerpoint/2010/main" val="1669348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932" y="282193"/>
            <a:ext cx="7547969" cy="400110"/>
          </a:xfrm>
          <a:prstGeom prst="rect">
            <a:avLst/>
          </a:prstGeom>
        </p:spPr>
        <p:txBody>
          <a:bodyPr wrap="square">
            <a:spAutoFit/>
          </a:bodyPr>
          <a:lstStyle/>
          <a:p>
            <a:pPr algn="just"/>
            <a:r>
              <a:rPr lang="tr-TR" sz="2000" b="1" dirty="0" smtClean="0"/>
              <a:t>3.3.3 Birleşmiş </a:t>
            </a:r>
            <a:r>
              <a:rPr lang="tr-TR" sz="2000" b="1" dirty="0"/>
              <a:t>Milletler Eğitim, Bilim ve Kültür </a:t>
            </a:r>
            <a:r>
              <a:rPr lang="tr-TR" sz="2000" b="1" dirty="0" smtClean="0"/>
              <a:t>Teşkilatı (UNESCO)</a:t>
            </a:r>
            <a:endParaRPr lang="tr-TR" sz="2000" b="1" dirty="0"/>
          </a:p>
        </p:txBody>
      </p:sp>
      <p:sp>
        <p:nvSpPr>
          <p:cNvPr id="3" name="Rectangle 2"/>
          <p:cNvSpPr/>
          <p:nvPr/>
        </p:nvSpPr>
        <p:spPr>
          <a:xfrm>
            <a:off x="436932" y="651525"/>
            <a:ext cx="10792496" cy="646331"/>
          </a:xfrm>
          <a:prstGeom prst="rect">
            <a:avLst/>
          </a:prstGeom>
        </p:spPr>
        <p:txBody>
          <a:bodyPr wrap="square">
            <a:spAutoFit/>
          </a:bodyPr>
          <a:lstStyle/>
          <a:p>
            <a:pPr algn="just"/>
            <a:r>
              <a:rPr lang="tr-TR" dirty="0"/>
              <a:t>UNESCO, 1946 yılında eğitim, bilim ve kültür alanında uluslararası </a:t>
            </a:r>
            <a:r>
              <a:rPr lang="tr-TR" dirty="0" smtClean="0"/>
              <a:t>işbirliği</a:t>
            </a:r>
            <a:endParaRPr lang="tr-TR" dirty="0"/>
          </a:p>
          <a:p>
            <a:pPr algn="just"/>
            <a:r>
              <a:rPr lang="tr-TR" dirty="0"/>
              <a:t>sağlayarak dünya </a:t>
            </a:r>
            <a:r>
              <a:rPr lang="tr-TR" dirty="0" smtClean="0"/>
              <a:t>barışına </a:t>
            </a:r>
            <a:r>
              <a:rPr lang="tr-TR" dirty="0"/>
              <a:t>katkıda bulunmak amacı ile </a:t>
            </a:r>
            <a:r>
              <a:rPr lang="tr-TR" dirty="0" smtClean="0"/>
              <a:t>kurulmuştur</a:t>
            </a:r>
            <a:r>
              <a:rPr lang="tr-TR" dirty="0"/>
              <a:t>. Merkezi Paris’tedir.</a:t>
            </a:r>
          </a:p>
        </p:txBody>
      </p:sp>
      <p:sp>
        <p:nvSpPr>
          <p:cNvPr id="4" name="Rectangle 3"/>
          <p:cNvSpPr/>
          <p:nvPr/>
        </p:nvSpPr>
        <p:spPr>
          <a:xfrm>
            <a:off x="436932" y="1297856"/>
            <a:ext cx="11295722" cy="1754326"/>
          </a:xfrm>
          <a:prstGeom prst="rect">
            <a:avLst/>
          </a:prstGeom>
        </p:spPr>
        <p:txBody>
          <a:bodyPr wrap="square">
            <a:spAutoFit/>
          </a:bodyPr>
          <a:lstStyle/>
          <a:p>
            <a:pPr algn="just"/>
            <a:r>
              <a:rPr lang="tr-TR" dirty="0"/>
              <a:t>UNESCO’nun görevleri;</a:t>
            </a:r>
          </a:p>
          <a:p>
            <a:pPr marL="285750" indent="-285750" algn="just">
              <a:buFont typeface="Arial" panose="020B0604020202020204" pitchFamily="34" charset="0"/>
              <a:buChar char="•"/>
            </a:pPr>
            <a:r>
              <a:rPr lang="tr-TR" dirty="0" smtClean="0"/>
              <a:t>Dünyada </a:t>
            </a:r>
            <a:r>
              <a:rPr lang="tr-TR" dirty="0"/>
              <a:t>okur-yazar oranını yükseltmek,</a:t>
            </a:r>
          </a:p>
          <a:p>
            <a:pPr marL="285750" indent="-285750" algn="just">
              <a:buFont typeface="Arial" panose="020B0604020202020204" pitchFamily="34" charset="0"/>
              <a:buChar char="•"/>
            </a:pPr>
            <a:r>
              <a:rPr lang="tr-TR" dirty="0" smtClean="0"/>
              <a:t>Ülkelerin </a:t>
            </a:r>
            <a:r>
              <a:rPr lang="tr-TR" dirty="0"/>
              <a:t>eğitim seviyelerini yükselterek uluslararası </a:t>
            </a:r>
            <a:r>
              <a:rPr lang="tr-TR" dirty="0" smtClean="0"/>
              <a:t>barışı gerçekleştirmek</a:t>
            </a:r>
            <a:r>
              <a:rPr lang="tr-TR" dirty="0"/>
              <a:t>,</a:t>
            </a:r>
          </a:p>
          <a:p>
            <a:pPr marL="285750" indent="-285750" algn="just">
              <a:buFont typeface="Arial" panose="020B0604020202020204" pitchFamily="34" charset="0"/>
              <a:buChar char="•"/>
            </a:pPr>
            <a:r>
              <a:rPr lang="tr-TR" dirty="0" smtClean="0"/>
              <a:t>Öğretmenleri </a:t>
            </a:r>
            <a:r>
              <a:rPr lang="tr-TR" dirty="0"/>
              <a:t>eğitmek,</a:t>
            </a:r>
          </a:p>
          <a:p>
            <a:pPr marL="285750" indent="-285750" algn="just">
              <a:buFont typeface="Arial" panose="020B0604020202020204" pitchFamily="34" charset="0"/>
              <a:buChar char="•"/>
            </a:pPr>
            <a:r>
              <a:rPr lang="tr-TR" dirty="0" smtClean="0"/>
              <a:t>Önemli </a:t>
            </a:r>
            <a:r>
              <a:rPr lang="tr-TR" dirty="0"/>
              <a:t>sanat olaylarını desteklemek,</a:t>
            </a:r>
          </a:p>
          <a:p>
            <a:pPr marL="285750" indent="-285750" algn="just">
              <a:buFont typeface="Arial" panose="020B0604020202020204" pitchFamily="34" charset="0"/>
              <a:buChar char="•"/>
            </a:pPr>
            <a:r>
              <a:rPr lang="tr-TR" dirty="0" smtClean="0"/>
              <a:t>Var </a:t>
            </a:r>
            <a:r>
              <a:rPr lang="tr-TR" dirty="0"/>
              <a:t>olan kültür varlıklarını korumaktır.</a:t>
            </a:r>
          </a:p>
        </p:txBody>
      </p:sp>
      <p:sp>
        <p:nvSpPr>
          <p:cNvPr id="5" name="Rectangle 4"/>
          <p:cNvSpPr/>
          <p:nvPr/>
        </p:nvSpPr>
        <p:spPr>
          <a:xfrm>
            <a:off x="436932" y="3168092"/>
            <a:ext cx="5938110" cy="400110"/>
          </a:xfrm>
          <a:prstGeom prst="rect">
            <a:avLst/>
          </a:prstGeom>
        </p:spPr>
        <p:txBody>
          <a:bodyPr wrap="square">
            <a:spAutoFit/>
          </a:bodyPr>
          <a:lstStyle/>
          <a:p>
            <a:pPr algn="just"/>
            <a:r>
              <a:rPr lang="tr-TR" sz="2000" b="1" dirty="0" smtClean="0"/>
              <a:t>3.3.4 Birleşmiş </a:t>
            </a:r>
            <a:r>
              <a:rPr lang="tr-TR" sz="2000" b="1" dirty="0"/>
              <a:t>Milletler Gıda ve Tarım </a:t>
            </a:r>
            <a:r>
              <a:rPr lang="tr-TR" sz="2000" b="1" dirty="0" smtClean="0"/>
              <a:t>Tekilatı(FAO)</a:t>
            </a:r>
            <a:endParaRPr lang="tr-TR" sz="2000" b="1" dirty="0"/>
          </a:p>
        </p:txBody>
      </p:sp>
      <p:sp>
        <p:nvSpPr>
          <p:cNvPr id="6" name="Rectangle 5"/>
          <p:cNvSpPr/>
          <p:nvPr/>
        </p:nvSpPr>
        <p:spPr>
          <a:xfrm>
            <a:off x="436932" y="3698513"/>
            <a:ext cx="10947991" cy="923330"/>
          </a:xfrm>
          <a:prstGeom prst="rect">
            <a:avLst/>
          </a:prstGeom>
        </p:spPr>
        <p:txBody>
          <a:bodyPr wrap="square">
            <a:spAutoFit/>
          </a:bodyPr>
          <a:lstStyle/>
          <a:p>
            <a:pPr algn="just"/>
            <a:r>
              <a:rPr lang="tr-TR" dirty="0"/>
              <a:t>FAO, insanların açlığına çare bulmak, beslenme düzeylerini yükseltmek, yeterli </a:t>
            </a:r>
            <a:r>
              <a:rPr lang="tr-TR" dirty="0" smtClean="0"/>
              <a:t>gıda üretimine </a:t>
            </a:r>
            <a:r>
              <a:rPr lang="tr-TR" dirty="0"/>
              <a:t>katkıda bulunmak, üretim fazlası ürünleri ihtiyacı olan ülkelere </a:t>
            </a:r>
            <a:r>
              <a:rPr lang="tr-TR" dirty="0" smtClean="0"/>
              <a:t>ulaştırmak amacıyla </a:t>
            </a:r>
            <a:r>
              <a:rPr lang="tr-TR" dirty="0"/>
              <a:t>1943 yılında kurulmuĢtur. FAO’nun merkezi Cenevre’dedir.</a:t>
            </a:r>
          </a:p>
        </p:txBody>
      </p:sp>
    </p:spTree>
    <p:extLst>
      <p:ext uri="{BB962C8B-B14F-4D97-AF65-F5344CB8AC3E}">
        <p14:creationId xmlns:p14="http://schemas.microsoft.com/office/powerpoint/2010/main" val="4134450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370" y="187021"/>
            <a:ext cx="6175807" cy="400110"/>
          </a:xfrm>
          <a:prstGeom prst="rect">
            <a:avLst/>
          </a:prstGeom>
        </p:spPr>
        <p:txBody>
          <a:bodyPr wrap="square">
            <a:spAutoFit/>
          </a:bodyPr>
          <a:lstStyle/>
          <a:p>
            <a:pPr algn="just"/>
            <a:r>
              <a:rPr lang="tr-TR" sz="2000" b="1" dirty="0" smtClean="0"/>
              <a:t>3.3.5 Birleşmiş </a:t>
            </a:r>
            <a:r>
              <a:rPr lang="tr-TR" sz="2000" b="1" dirty="0"/>
              <a:t>Milletler Çevre </a:t>
            </a:r>
            <a:r>
              <a:rPr lang="tr-TR" sz="2000" b="1" dirty="0" smtClean="0"/>
              <a:t>Programı (UNEP)</a:t>
            </a:r>
            <a:endParaRPr lang="tr-TR" sz="2000" b="1" dirty="0"/>
          </a:p>
        </p:txBody>
      </p:sp>
      <p:sp>
        <p:nvSpPr>
          <p:cNvPr id="3" name="Rectangle 2"/>
          <p:cNvSpPr/>
          <p:nvPr/>
        </p:nvSpPr>
        <p:spPr>
          <a:xfrm>
            <a:off x="287370" y="587131"/>
            <a:ext cx="11149069" cy="923330"/>
          </a:xfrm>
          <a:prstGeom prst="rect">
            <a:avLst/>
          </a:prstGeom>
        </p:spPr>
        <p:txBody>
          <a:bodyPr wrap="square">
            <a:spAutoFit/>
          </a:bodyPr>
          <a:lstStyle/>
          <a:p>
            <a:pPr algn="just"/>
            <a:r>
              <a:rPr lang="tr-TR" dirty="0"/>
              <a:t>UNEP, dünya çevre sorunlarını </a:t>
            </a:r>
            <a:r>
              <a:rPr lang="tr-TR" dirty="0" smtClean="0"/>
              <a:t>teşhis </a:t>
            </a:r>
            <a:r>
              <a:rPr lang="tr-TR" dirty="0"/>
              <a:t>ve tespit etmek, gerekli önlemleri </a:t>
            </a:r>
            <a:r>
              <a:rPr lang="tr-TR" dirty="0" smtClean="0"/>
              <a:t>zamanında almak </a:t>
            </a:r>
            <a:r>
              <a:rPr lang="tr-TR" dirty="0"/>
              <a:t>amacı ile 1972 yılında </a:t>
            </a:r>
            <a:r>
              <a:rPr lang="tr-TR" dirty="0" smtClean="0"/>
              <a:t>kurumuştur</a:t>
            </a:r>
            <a:r>
              <a:rPr lang="tr-TR" dirty="0"/>
              <a:t>. </a:t>
            </a:r>
            <a:r>
              <a:rPr lang="tr-TR" dirty="0" smtClean="0"/>
              <a:t>Gelişmekte </a:t>
            </a:r>
            <a:r>
              <a:rPr lang="tr-TR" dirty="0"/>
              <a:t>olan ülkelere çevre </a:t>
            </a:r>
            <a:r>
              <a:rPr lang="tr-TR" dirty="0" smtClean="0"/>
              <a:t>politikaları konularında </a:t>
            </a:r>
            <a:r>
              <a:rPr lang="tr-TR" dirty="0"/>
              <a:t>yardımcı olur. Üye ülkelerin çevre tehlikeleri konusunda bilgilendirilmesine </a:t>
            </a:r>
            <a:r>
              <a:rPr lang="tr-TR" dirty="0" smtClean="0"/>
              <a:t>ve gereken </a:t>
            </a:r>
            <a:r>
              <a:rPr lang="tr-TR" dirty="0"/>
              <a:t>önlemleri almasına yardımcı olmak temel amacıdır.</a:t>
            </a:r>
          </a:p>
        </p:txBody>
      </p:sp>
      <p:sp>
        <p:nvSpPr>
          <p:cNvPr id="4" name="Rectangle 3"/>
          <p:cNvSpPr/>
          <p:nvPr/>
        </p:nvSpPr>
        <p:spPr>
          <a:xfrm>
            <a:off x="287370" y="1788583"/>
            <a:ext cx="4213461" cy="400110"/>
          </a:xfrm>
          <a:prstGeom prst="rect">
            <a:avLst/>
          </a:prstGeom>
        </p:spPr>
        <p:txBody>
          <a:bodyPr wrap="none">
            <a:spAutoFit/>
          </a:bodyPr>
          <a:lstStyle/>
          <a:p>
            <a:r>
              <a:rPr lang="tr-TR" sz="2000" b="1" dirty="0" smtClean="0"/>
              <a:t>3.3.6 Uluslararası Çalışma Örgütü(ILO)</a:t>
            </a:r>
            <a:endParaRPr lang="tr-TR" sz="2000" b="1" dirty="0"/>
          </a:p>
        </p:txBody>
      </p:sp>
      <p:sp>
        <p:nvSpPr>
          <p:cNvPr id="5" name="Rectangle 4"/>
          <p:cNvSpPr/>
          <p:nvPr/>
        </p:nvSpPr>
        <p:spPr>
          <a:xfrm>
            <a:off x="287370" y="2433791"/>
            <a:ext cx="11011436" cy="1200329"/>
          </a:xfrm>
          <a:prstGeom prst="rect">
            <a:avLst/>
          </a:prstGeom>
        </p:spPr>
        <p:txBody>
          <a:bodyPr wrap="square">
            <a:spAutoFit/>
          </a:bodyPr>
          <a:lstStyle/>
          <a:p>
            <a:pPr algn="just"/>
            <a:r>
              <a:rPr lang="tr-TR" dirty="0" smtClean="0"/>
              <a:t>ILO</a:t>
            </a:r>
            <a:r>
              <a:rPr lang="tr-TR" dirty="0"/>
              <a:t>, bütün dünyada iĢçilerin çalıĢma Ģartlarını ve yaĢam düzeylerini ileriye </a:t>
            </a:r>
            <a:r>
              <a:rPr lang="tr-TR" dirty="0" smtClean="0"/>
              <a:t>götürmeyi amaçlayan </a:t>
            </a:r>
            <a:r>
              <a:rPr lang="tr-TR" dirty="0"/>
              <a:t>bir </a:t>
            </a:r>
            <a:r>
              <a:rPr lang="tr-TR" dirty="0" smtClean="0"/>
              <a:t>kuruluştur</a:t>
            </a:r>
            <a:r>
              <a:rPr lang="tr-TR" dirty="0"/>
              <a:t>.</a:t>
            </a:r>
          </a:p>
          <a:p>
            <a:pPr algn="just"/>
            <a:r>
              <a:rPr lang="tr-TR" dirty="0"/>
              <a:t>Ülkelerdeki </a:t>
            </a:r>
            <a:r>
              <a:rPr lang="tr-TR" dirty="0" smtClean="0"/>
              <a:t>çalışma </a:t>
            </a:r>
            <a:r>
              <a:rPr lang="tr-TR" dirty="0"/>
              <a:t>yasalarında ve bu alana </a:t>
            </a:r>
            <a:r>
              <a:rPr lang="tr-TR" dirty="0" smtClean="0"/>
              <a:t>ilişkin </a:t>
            </a:r>
            <a:r>
              <a:rPr lang="tr-TR" dirty="0"/>
              <a:t>uygulamalarda </a:t>
            </a:r>
            <a:r>
              <a:rPr lang="tr-TR" dirty="0" smtClean="0"/>
              <a:t>standartları geliştirmeye çalışır</a:t>
            </a:r>
            <a:r>
              <a:rPr lang="tr-TR" dirty="0"/>
              <a:t>. </a:t>
            </a:r>
            <a:endParaRPr lang="tr-TR" dirty="0" smtClean="0"/>
          </a:p>
          <a:p>
            <a:pPr algn="just"/>
            <a:r>
              <a:rPr lang="tr-TR" dirty="0" smtClean="0"/>
              <a:t>Sosyal </a:t>
            </a:r>
            <a:r>
              <a:rPr lang="tr-TR" dirty="0"/>
              <a:t>politikalar, </a:t>
            </a:r>
            <a:r>
              <a:rPr lang="tr-TR" dirty="0" smtClean="0"/>
              <a:t>iş </a:t>
            </a:r>
            <a:r>
              <a:rPr lang="tr-TR" dirty="0"/>
              <a:t>gücü eğitimi ve kullanılması konusunda </a:t>
            </a:r>
            <a:r>
              <a:rPr lang="tr-TR" dirty="0" smtClean="0"/>
              <a:t>teknik eğitim </a:t>
            </a:r>
            <a:r>
              <a:rPr lang="tr-TR" dirty="0"/>
              <a:t>sağlar. </a:t>
            </a:r>
            <a:endParaRPr lang="tr-TR" dirty="0" smtClean="0"/>
          </a:p>
          <a:p>
            <a:pPr algn="just"/>
            <a:r>
              <a:rPr lang="tr-TR" dirty="0" smtClean="0"/>
              <a:t>Çalışma </a:t>
            </a:r>
            <a:r>
              <a:rPr lang="tr-TR" dirty="0"/>
              <a:t>standartlarını </a:t>
            </a:r>
            <a:r>
              <a:rPr lang="tr-TR" dirty="0" smtClean="0"/>
              <a:t>sözleşmeler </a:t>
            </a:r>
            <a:r>
              <a:rPr lang="tr-TR" dirty="0"/>
              <a:t>ve tavsiyeler yoluyla yapmaktadır.</a:t>
            </a:r>
          </a:p>
        </p:txBody>
      </p:sp>
    </p:spTree>
    <p:extLst>
      <p:ext uri="{BB962C8B-B14F-4D97-AF65-F5344CB8AC3E}">
        <p14:creationId xmlns:p14="http://schemas.microsoft.com/office/powerpoint/2010/main" val="2188783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0884" y="410982"/>
            <a:ext cx="4312014" cy="646331"/>
          </a:xfrm>
          <a:prstGeom prst="rect">
            <a:avLst/>
          </a:prstGeom>
        </p:spPr>
        <p:txBody>
          <a:bodyPr wrap="none">
            <a:spAutoFit/>
          </a:bodyPr>
          <a:lstStyle/>
          <a:p>
            <a:r>
              <a:rPr lang="tr-TR" sz="3600" dirty="0" smtClean="0"/>
              <a:t>4. SAĞLIK HIZMETLERİ</a:t>
            </a:r>
            <a:endParaRPr lang="tr-TR" sz="3600" dirty="0"/>
          </a:p>
        </p:txBody>
      </p:sp>
      <p:sp>
        <p:nvSpPr>
          <p:cNvPr id="3" name="Rectangle 2"/>
          <p:cNvSpPr/>
          <p:nvPr/>
        </p:nvSpPr>
        <p:spPr>
          <a:xfrm>
            <a:off x="454356" y="1057313"/>
            <a:ext cx="10625070" cy="923330"/>
          </a:xfrm>
          <a:prstGeom prst="rect">
            <a:avLst/>
          </a:prstGeom>
        </p:spPr>
        <p:txBody>
          <a:bodyPr wrap="square">
            <a:spAutoFit/>
          </a:bodyPr>
          <a:lstStyle/>
          <a:p>
            <a:pPr algn="just"/>
            <a:r>
              <a:rPr lang="tr-TR" dirty="0" smtClean="0"/>
              <a:t>Kişilerin </a:t>
            </a:r>
            <a:r>
              <a:rPr lang="tr-TR" dirty="0"/>
              <a:t>ve toplumların sağlığını korumak, hastalandıklarında tedavilerini </a:t>
            </a:r>
            <a:r>
              <a:rPr lang="tr-TR" dirty="0" smtClean="0"/>
              <a:t>yapmak, sakat </a:t>
            </a:r>
            <a:r>
              <a:rPr lang="tr-TR" dirty="0"/>
              <a:t>kalanların </a:t>
            </a:r>
            <a:r>
              <a:rPr lang="tr-TR" dirty="0" smtClean="0"/>
              <a:t>başkalarına </a:t>
            </a:r>
            <a:r>
              <a:rPr lang="tr-TR" dirty="0"/>
              <a:t>bağımlı olmadan </a:t>
            </a:r>
            <a:r>
              <a:rPr lang="tr-TR" dirty="0" smtClean="0"/>
              <a:t>yaşayabilmelerini </a:t>
            </a:r>
            <a:r>
              <a:rPr lang="tr-TR" dirty="0"/>
              <a:t>sağlamak ve </a:t>
            </a:r>
            <a:r>
              <a:rPr lang="tr-TR" dirty="0" smtClean="0"/>
              <a:t>toplumların sağlık </a:t>
            </a:r>
            <a:r>
              <a:rPr lang="tr-TR" dirty="0"/>
              <a:t>düzeyini yükseltmek için yapılan planlı </a:t>
            </a:r>
            <a:r>
              <a:rPr lang="tr-TR" dirty="0" smtClean="0"/>
              <a:t>çalışmaların </a:t>
            </a:r>
            <a:r>
              <a:rPr lang="tr-TR" dirty="0"/>
              <a:t>tümüne, sağlık hizmetleri denir.</a:t>
            </a:r>
          </a:p>
        </p:txBody>
      </p:sp>
      <p:sp>
        <p:nvSpPr>
          <p:cNvPr id="4" name="Rectangle 3"/>
          <p:cNvSpPr/>
          <p:nvPr/>
        </p:nvSpPr>
        <p:spPr>
          <a:xfrm>
            <a:off x="454356" y="1980643"/>
            <a:ext cx="10625070" cy="1477328"/>
          </a:xfrm>
          <a:prstGeom prst="rect">
            <a:avLst/>
          </a:prstGeom>
        </p:spPr>
        <p:txBody>
          <a:bodyPr wrap="square">
            <a:spAutoFit/>
          </a:bodyPr>
          <a:lstStyle/>
          <a:p>
            <a:pPr algn="just"/>
            <a:r>
              <a:rPr lang="tr-TR" dirty="0"/>
              <a:t>Devlet, herkesin hayatını, beden ve ruh sağlığı içinde sürdürmesini sağlamak, insan </a:t>
            </a:r>
            <a:r>
              <a:rPr lang="tr-TR" dirty="0" smtClean="0"/>
              <a:t>ve madde </a:t>
            </a:r>
            <a:r>
              <a:rPr lang="tr-TR" dirty="0"/>
              <a:t>gücünde tasarruf ve verimi artırarak </a:t>
            </a:r>
            <a:r>
              <a:rPr lang="tr-TR" dirty="0" smtClean="0"/>
              <a:t>iş </a:t>
            </a:r>
            <a:r>
              <a:rPr lang="tr-TR" dirty="0"/>
              <a:t>birliğini </a:t>
            </a:r>
            <a:r>
              <a:rPr lang="tr-TR" dirty="0" smtClean="0"/>
              <a:t>gerçekleştirmek </a:t>
            </a:r>
            <a:r>
              <a:rPr lang="tr-TR" dirty="0"/>
              <a:t>amacıyla </a:t>
            </a:r>
            <a:r>
              <a:rPr lang="tr-TR" dirty="0" smtClean="0"/>
              <a:t>sağlık kuruluşlarını </a:t>
            </a:r>
            <a:r>
              <a:rPr lang="tr-TR" dirty="0"/>
              <a:t>tek elden planlayıp hizmet vermesini düzenler.</a:t>
            </a:r>
          </a:p>
          <a:p>
            <a:pPr algn="just"/>
            <a:r>
              <a:rPr lang="tr-TR" dirty="0"/>
              <a:t>Devlet, bu görevini kamu ve özel kesimlerdeki sağlık ve sosyal </a:t>
            </a:r>
            <a:r>
              <a:rPr lang="tr-TR" dirty="0" smtClean="0"/>
              <a:t>kurumlarından yararlanarak </a:t>
            </a:r>
            <a:r>
              <a:rPr lang="tr-TR" dirty="0"/>
              <a:t>onları denetleyerek yerine getirir.</a:t>
            </a:r>
          </a:p>
        </p:txBody>
      </p:sp>
      <p:sp>
        <p:nvSpPr>
          <p:cNvPr id="5" name="Rectangle 4"/>
          <p:cNvSpPr/>
          <p:nvPr/>
        </p:nvSpPr>
        <p:spPr>
          <a:xfrm>
            <a:off x="454356" y="3457971"/>
            <a:ext cx="3131498" cy="400110"/>
          </a:xfrm>
          <a:prstGeom prst="rect">
            <a:avLst/>
          </a:prstGeom>
        </p:spPr>
        <p:txBody>
          <a:bodyPr wrap="none">
            <a:spAutoFit/>
          </a:bodyPr>
          <a:lstStyle/>
          <a:p>
            <a:r>
              <a:rPr lang="tr-TR" sz="2000" b="1" dirty="0" smtClean="0"/>
              <a:t>4.1. </a:t>
            </a:r>
            <a:r>
              <a:rPr lang="tr-TR" sz="2000" b="1" dirty="0"/>
              <a:t>Yataklı Sağlık Kurumları</a:t>
            </a:r>
          </a:p>
        </p:txBody>
      </p:sp>
      <p:sp>
        <p:nvSpPr>
          <p:cNvPr id="6" name="Rectangle 5"/>
          <p:cNvSpPr/>
          <p:nvPr/>
        </p:nvSpPr>
        <p:spPr>
          <a:xfrm>
            <a:off x="454356" y="3919636"/>
            <a:ext cx="10492686" cy="923330"/>
          </a:xfrm>
          <a:prstGeom prst="rect">
            <a:avLst/>
          </a:prstGeom>
        </p:spPr>
        <p:txBody>
          <a:bodyPr wrap="square">
            <a:spAutoFit/>
          </a:bodyPr>
          <a:lstStyle/>
          <a:p>
            <a:pPr algn="just"/>
            <a:r>
              <a:rPr lang="tr-TR" dirty="0"/>
              <a:t>Tedavi edici sağlık hizmetleri halk sağlığı hizmetlerinin temelidir. Bu </a:t>
            </a:r>
            <a:r>
              <a:rPr lang="tr-TR" dirty="0" smtClean="0"/>
              <a:t>hizmetlerin yerine </a:t>
            </a:r>
            <a:r>
              <a:rPr lang="tr-TR" dirty="0"/>
              <a:t>getirilmesinde yataklı sağlık kurumlarının önemi büyüktür. Halkın </a:t>
            </a:r>
            <a:r>
              <a:rPr lang="tr-TR" dirty="0" smtClean="0"/>
              <a:t>sağlığının korunması</a:t>
            </a:r>
            <a:r>
              <a:rPr lang="tr-TR" dirty="0"/>
              <a:t>, sağlık düzeyinin yükseltilmesi ve hastaların bakım, tedavi ve </a:t>
            </a:r>
            <a:r>
              <a:rPr lang="tr-TR" dirty="0" smtClean="0"/>
              <a:t>rehabilitasyona kavuşturulmasında </a:t>
            </a:r>
            <a:r>
              <a:rPr lang="tr-TR" dirty="0"/>
              <a:t>yataklı tedavi kurumları etkin rol oynar.</a:t>
            </a:r>
          </a:p>
        </p:txBody>
      </p:sp>
    </p:spTree>
    <p:extLst>
      <p:ext uri="{BB962C8B-B14F-4D97-AF65-F5344CB8AC3E}">
        <p14:creationId xmlns:p14="http://schemas.microsoft.com/office/powerpoint/2010/main" val="1753162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8464" y="282193"/>
            <a:ext cx="2819105" cy="369332"/>
          </a:xfrm>
          <a:prstGeom prst="rect">
            <a:avLst/>
          </a:prstGeom>
        </p:spPr>
        <p:txBody>
          <a:bodyPr wrap="none">
            <a:spAutoFit/>
          </a:bodyPr>
          <a:lstStyle/>
          <a:p>
            <a:r>
              <a:rPr lang="tr-TR" b="1" dirty="0"/>
              <a:t>Hastanelerin </a:t>
            </a:r>
            <a:r>
              <a:rPr lang="tr-TR" b="1" dirty="0" smtClean="0"/>
              <a:t>Kuruluş </a:t>
            </a:r>
            <a:r>
              <a:rPr lang="tr-TR" b="1" dirty="0"/>
              <a:t>Amacı</a:t>
            </a:r>
          </a:p>
        </p:txBody>
      </p:sp>
      <p:sp>
        <p:nvSpPr>
          <p:cNvPr id="3" name="Rectangle 2"/>
          <p:cNvSpPr/>
          <p:nvPr/>
        </p:nvSpPr>
        <p:spPr>
          <a:xfrm>
            <a:off x="274453" y="651525"/>
            <a:ext cx="10702973" cy="923330"/>
          </a:xfrm>
          <a:prstGeom prst="rect">
            <a:avLst/>
          </a:prstGeom>
        </p:spPr>
        <p:txBody>
          <a:bodyPr wrap="square">
            <a:spAutoFit/>
          </a:bodyPr>
          <a:lstStyle/>
          <a:p>
            <a:pPr algn="just"/>
            <a:r>
              <a:rPr lang="tr-TR" dirty="0"/>
              <a:t>Her türlü sağlık hizmetinin sunulması, insan sağlığının korunması, </a:t>
            </a:r>
            <a:r>
              <a:rPr lang="tr-TR" dirty="0" smtClean="0"/>
              <a:t>toplumun sağlıklı </a:t>
            </a:r>
            <a:r>
              <a:rPr lang="tr-TR" dirty="0"/>
              <a:t>yasam konusunda bilinçlendirilmesi, tıbbi personelin </a:t>
            </a:r>
            <a:r>
              <a:rPr lang="tr-TR" dirty="0" smtClean="0"/>
              <a:t>yetiştirilmesi ve eğitilmesi</a:t>
            </a:r>
            <a:r>
              <a:rPr lang="tr-TR" dirty="0"/>
              <a:t>, tıp biliminde </a:t>
            </a:r>
            <a:r>
              <a:rPr lang="tr-TR" dirty="0" smtClean="0"/>
              <a:t>araştırma </a:t>
            </a:r>
            <a:r>
              <a:rPr lang="tr-TR" dirty="0"/>
              <a:t>ve </a:t>
            </a:r>
            <a:r>
              <a:rPr lang="tr-TR" dirty="0" smtClean="0"/>
              <a:t>geliştirme </a:t>
            </a:r>
            <a:r>
              <a:rPr lang="tr-TR" dirty="0"/>
              <a:t>faaliyetlerinin yürütülmesidir.</a:t>
            </a:r>
          </a:p>
        </p:txBody>
      </p:sp>
      <p:sp>
        <p:nvSpPr>
          <p:cNvPr id="4" name="Rectangle 3"/>
          <p:cNvSpPr/>
          <p:nvPr/>
        </p:nvSpPr>
        <p:spPr>
          <a:xfrm>
            <a:off x="308464" y="1574855"/>
            <a:ext cx="2394566" cy="369332"/>
          </a:xfrm>
          <a:prstGeom prst="rect">
            <a:avLst/>
          </a:prstGeom>
        </p:spPr>
        <p:txBody>
          <a:bodyPr wrap="none">
            <a:spAutoFit/>
          </a:bodyPr>
          <a:lstStyle/>
          <a:p>
            <a:r>
              <a:rPr lang="tr-TR" b="1" dirty="0"/>
              <a:t>Hastanelerin Özellikleri</a:t>
            </a:r>
          </a:p>
        </p:txBody>
      </p:sp>
      <p:sp>
        <p:nvSpPr>
          <p:cNvPr id="5" name="Rectangle 4"/>
          <p:cNvSpPr/>
          <p:nvPr/>
        </p:nvSpPr>
        <p:spPr>
          <a:xfrm>
            <a:off x="308464" y="1973577"/>
            <a:ext cx="10668962" cy="2308324"/>
          </a:xfrm>
          <a:prstGeom prst="rect">
            <a:avLst/>
          </a:prstGeom>
        </p:spPr>
        <p:txBody>
          <a:bodyPr wrap="square">
            <a:spAutoFit/>
          </a:bodyPr>
          <a:lstStyle/>
          <a:p>
            <a:pPr algn="just"/>
            <a:r>
              <a:rPr lang="tr-TR" dirty="0"/>
              <a:t>1.Tedavi hizmetlerini gerçekleştirdikleri için tıbbi </a:t>
            </a:r>
            <a:r>
              <a:rPr lang="tr-TR" b="1" u="sng" dirty="0"/>
              <a:t>bir kurulu</a:t>
            </a:r>
            <a:r>
              <a:rPr lang="tr-TR" u="sng" dirty="0"/>
              <a:t>ş</a:t>
            </a:r>
          </a:p>
          <a:p>
            <a:pPr algn="just"/>
            <a:r>
              <a:rPr lang="tr-TR" dirty="0"/>
              <a:t>2.Yönetimlerde ekonomik ilkeleri de göz önünde </a:t>
            </a:r>
            <a:r>
              <a:rPr lang="tr-TR" dirty="0" smtClean="0"/>
              <a:t>bulundurmak zorunda </a:t>
            </a:r>
            <a:r>
              <a:rPr lang="tr-TR" dirty="0"/>
              <a:t>oldukları için </a:t>
            </a:r>
            <a:r>
              <a:rPr lang="tr-TR" b="1" u="sng" dirty="0"/>
              <a:t>bir işletme</a:t>
            </a:r>
            <a:r>
              <a:rPr lang="tr-TR" dirty="0"/>
              <a:t>,</a:t>
            </a:r>
          </a:p>
          <a:p>
            <a:pPr algn="just"/>
            <a:r>
              <a:rPr lang="tr-TR" dirty="0"/>
              <a:t>3.Doktorlar ve diğer sağlık personelinin eğilimlerindeki rolleri </a:t>
            </a:r>
            <a:r>
              <a:rPr lang="tr-TR" dirty="0" smtClean="0"/>
              <a:t>nedeni ile </a:t>
            </a:r>
            <a:r>
              <a:rPr lang="tr-TR" b="1" u="sng" dirty="0" smtClean="0"/>
              <a:t>bir eğitim </a:t>
            </a:r>
            <a:r>
              <a:rPr lang="tr-TR" b="1" u="sng" dirty="0"/>
              <a:t>kurumları</a:t>
            </a:r>
          </a:p>
          <a:p>
            <a:pPr algn="just"/>
            <a:r>
              <a:rPr lang="tr-TR" dirty="0"/>
              <a:t>4.Tıbbi araştırmalara katkıları nedeni ile </a:t>
            </a:r>
            <a:r>
              <a:rPr lang="tr-TR" b="1" u="sng" dirty="0" smtClean="0"/>
              <a:t>bir araştırma </a:t>
            </a:r>
            <a:r>
              <a:rPr lang="tr-TR" b="1" u="sng" dirty="0"/>
              <a:t>kurumu</a:t>
            </a:r>
          </a:p>
          <a:p>
            <a:pPr algn="just"/>
            <a:r>
              <a:rPr lang="tr-TR" dirty="0"/>
              <a:t>5.Ödeme gücüne sahip olmayanlara da hizmet sunulması neden </a:t>
            </a:r>
            <a:r>
              <a:rPr lang="tr-TR" dirty="0" smtClean="0"/>
              <a:t>ile </a:t>
            </a:r>
            <a:r>
              <a:rPr lang="tr-TR" b="1" u="sng" dirty="0" smtClean="0"/>
              <a:t>sosyal </a:t>
            </a:r>
            <a:r>
              <a:rPr lang="tr-TR" b="1" u="sng" dirty="0"/>
              <a:t>bir kurum</a:t>
            </a:r>
          </a:p>
          <a:p>
            <a:pPr algn="just"/>
            <a:r>
              <a:rPr lang="tr-TR" dirty="0"/>
              <a:t>6.Belirli bir coğrafi bölgeye hizmet edilmesi nedeni ile </a:t>
            </a:r>
            <a:r>
              <a:rPr lang="tr-TR" b="1" u="sng" dirty="0"/>
              <a:t>toplumsal </a:t>
            </a:r>
            <a:r>
              <a:rPr lang="tr-TR" b="1" u="sng" dirty="0" smtClean="0"/>
              <a:t>bir girişim</a:t>
            </a:r>
          </a:p>
          <a:p>
            <a:r>
              <a:rPr lang="tr-TR" dirty="0"/>
              <a:t>7.Devletin hastaneler üzerindeki denetimleri dolayısıyla </a:t>
            </a:r>
            <a:r>
              <a:rPr lang="tr-TR" b="1" u="sng" dirty="0"/>
              <a:t>bir </a:t>
            </a:r>
            <a:r>
              <a:rPr lang="tr-TR" b="1" u="sng" dirty="0" smtClean="0"/>
              <a:t>kamu kuruluşu</a:t>
            </a:r>
            <a:endParaRPr lang="tr-TR" b="1" u="sng" dirty="0"/>
          </a:p>
          <a:p>
            <a:r>
              <a:rPr lang="tr-TR" dirty="0"/>
              <a:t>8.Kısmen veya tamamen toplumun yardımları ile </a:t>
            </a:r>
            <a:r>
              <a:rPr lang="tr-TR" dirty="0" smtClean="0"/>
              <a:t>varlıklarını sürdürmelerine </a:t>
            </a:r>
            <a:r>
              <a:rPr lang="tr-TR" dirty="0"/>
              <a:t>göre </a:t>
            </a:r>
            <a:r>
              <a:rPr lang="tr-TR" b="1" u="sng" dirty="0"/>
              <a:t>bir hayır kurumudur.</a:t>
            </a:r>
            <a:endParaRPr lang="tr-TR" b="1" u="sng" dirty="0"/>
          </a:p>
        </p:txBody>
      </p:sp>
    </p:spTree>
    <p:extLst>
      <p:ext uri="{BB962C8B-B14F-4D97-AF65-F5344CB8AC3E}">
        <p14:creationId xmlns:p14="http://schemas.microsoft.com/office/powerpoint/2010/main" val="439169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839" y="372345"/>
            <a:ext cx="3305136" cy="400110"/>
          </a:xfrm>
          <a:prstGeom prst="rect">
            <a:avLst/>
          </a:prstGeom>
        </p:spPr>
        <p:txBody>
          <a:bodyPr wrap="none">
            <a:spAutoFit/>
          </a:bodyPr>
          <a:lstStyle/>
          <a:p>
            <a:r>
              <a:rPr lang="tr-TR" sz="2000" b="1" dirty="0" smtClean="0"/>
              <a:t>Hastanelerin </a:t>
            </a:r>
            <a:r>
              <a:rPr lang="tr-TR" sz="2000" b="1" dirty="0"/>
              <a:t>Sınıflandırılması</a:t>
            </a:r>
          </a:p>
        </p:txBody>
      </p:sp>
      <p:sp>
        <p:nvSpPr>
          <p:cNvPr id="3" name="Rectangle 2"/>
          <p:cNvSpPr/>
          <p:nvPr/>
        </p:nvSpPr>
        <p:spPr>
          <a:xfrm>
            <a:off x="461839" y="772455"/>
            <a:ext cx="10959921" cy="646331"/>
          </a:xfrm>
          <a:prstGeom prst="rect">
            <a:avLst/>
          </a:prstGeom>
        </p:spPr>
        <p:txBody>
          <a:bodyPr wrap="square">
            <a:spAutoFit/>
          </a:bodyPr>
          <a:lstStyle/>
          <a:p>
            <a:pPr algn="just"/>
            <a:r>
              <a:rPr lang="tr-TR" dirty="0"/>
              <a:t>Hastaneler; mülkiyetlerine, </a:t>
            </a:r>
            <a:r>
              <a:rPr lang="tr-TR" dirty="0" smtClean="0"/>
              <a:t>işlevlerine</a:t>
            </a:r>
            <a:r>
              <a:rPr lang="tr-TR" dirty="0"/>
              <a:t>, hasta yatak sayısına ve hastaların </a:t>
            </a:r>
            <a:r>
              <a:rPr lang="tr-TR" dirty="0" smtClean="0"/>
              <a:t>hastanede kalış sürelerine </a:t>
            </a:r>
            <a:r>
              <a:rPr lang="tr-TR" dirty="0"/>
              <a:t>göre sınıflandırılır.</a:t>
            </a:r>
          </a:p>
        </p:txBody>
      </p:sp>
      <p:sp>
        <p:nvSpPr>
          <p:cNvPr id="4" name="Rectangle 3"/>
          <p:cNvSpPr/>
          <p:nvPr/>
        </p:nvSpPr>
        <p:spPr>
          <a:xfrm>
            <a:off x="461839" y="1634230"/>
            <a:ext cx="3360856" cy="369332"/>
          </a:xfrm>
          <a:prstGeom prst="rect">
            <a:avLst/>
          </a:prstGeom>
        </p:spPr>
        <p:txBody>
          <a:bodyPr wrap="none">
            <a:spAutoFit/>
          </a:bodyPr>
          <a:lstStyle/>
          <a:p>
            <a:r>
              <a:rPr lang="tr-TR" b="1" u="sng" dirty="0" smtClean="0"/>
              <a:t>a) Mülkiyetlerine </a:t>
            </a:r>
            <a:r>
              <a:rPr lang="tr-TR" b="1" u="sng" dirty="0"/>
              <a:t>göre hastaneler</a:t>
            </a:r>
          </a:p>
        </p:txBody>
      </p:sp>
      <p:sp>
        <p:nvSpPr>
          <p:cNvPr id="5" name="Rectangle 4"/>
          <p:cNvSpPr/>
          <p:nvPr/>
        </p:nvSpPr>
        <p:spPr>
          <a:xfrm>
            <a:off x="461839" y="2034340"/>
            <a:ext cx="10277341" cy="369332"/>
          </a:xfrm>
          <a:prstGeom prst="rect">
            <a:avLst/>
          </a:prstGeom>
        </p:spPr>
        <p:txBody>
          <a:bodyPr wrap="square">
            <a:spAutoFit/>
          </a:bodyPr>
          <a:lstStyle/>
          <a:p>
            <a:pPr algn="just"/>
            <a:r>
              <a:rPr lang="tr-TR" dirty="0"/>
              <a:t>Mülkiyetlerine göre hastaneler, özel hastaneler ve kamu hastaneleri </a:t>
            </a:r>
            <a:r>
              <a:rPr lang="tr-TR" dirty="0" smtClean="0"/>
              <a:t>olarak gruplandırılır</a:t>
            </a:r>
            <a:r>
              <a:rPr lang="tr-TR" dirty="0"/>
              <a:t>.</a:t>
            </a:r>
          </a:p>
        </p:txBody>
      </p:sp>
      <p:sp>
        <p:nvSpPr>
          <p:cNvPr id="6" name="Rectangle 5"/>
          <p:cNvSpPr/>
          <p:nvPr/>
        </p:nvSpPr>
        <p:spPr>
          <a:xfrm>
            <a:off x="461839" y="2623821"/>
            <a:ext cx="8682161" cy="369332"/>
          </a:xfrm>
          <a:prstGeom prst="rect">
            <a:avLst/>
          </a:prstGeom>
        </p:spPr>
        <p:txBody>
          <a:bodyPr wrap="square">
            <a:spAutoFit/>
          </a:bodyPr>
          <a:lstStyle/>
          <a:p>
            <a:pPr algn="just"/>
            <a:r>
              <a:rPr lang="tr-TR" b="1" i="1" u="sng" dirty="0"/>
              <a:t>Kamu hastaneleri</a:t>
            </a:r>
            <a:r>
              <a:rPr lang="tr-TR" dirty="0"/>
              <a:t>: Devlete direkt </a:t>
            </a:r>
            <a:r>
              <a:rPr lang="tr-TR" dirty="0" smtClean="0"/>
              <a:t>olarak </a:t>
            </a:r>
            <a:r>
              <a:rPr lang="tr-TR" dirty="0"/>
              <a:t>bağlıdır. </a:t>
            </a:r>
            <a:r>
              <a:rPr lang="tr-TR" dirty="0" smtClean="0"/>
              <a:t>Sağlık Bakanlığı`na </a:t>
            </a:r>
            <a:r>
              <a:rPr lang="tr-TR" dirty="0"/>
              <a:t>bağlıdır.</a:t>
            </a:r>
          </a:p>
        </p:txBody>
      </p:sp>
      <p:sp>
        <p:nvSpPr>
          <p:cNvPr id="7" name="Rectangle 6"/>
          <p:cNvSpPr/>
          <p:nvPr/>
        </p:nvSpPr>
        <p:spPr>
          <a:xfrm>
            <a:off x="461839" y="3205678"/>
            <a:ext cx="10746045" cy="923330"/>
          </a:xfrm>
          <a:prstGeom prst="rect">
            <a:avLst/>
          </a:prstGeom>
        </p:spPr>
        <p:txBody>
          <a:bodyPr wrap="square">
            <a:spAutoFit/>
          </a:bodyPr>
          <a:lstStyle/>
          <a:p>
            <a:pPr algn="just"/>
            <a:r>
              <a:rPr lang="tr-TR" b="1" i="1" u="sng" dirty="0"/>
              <a:t>Özel hastaneler</a:t>
            </a:r>
            <a:r>
              <a:rPr lang="tr-TR" dirty="0"/>
              <a:t>: </a:t>
            </a:r>
            <a:r>
              <a:rPr lang="tr-TR" dirty="0" smtClean="0"/>
              <a:t>Şahıslara</a:t>
            </a:r>
            <a:r>
              <a:rPr lang="tr-TR" dirty="0"/>
              <a:t>, </a:t>
            </a:r>
            <a:r>
              <a:rPr lang="tr-TR" dirty="0" smtClean="0"/>
              <a:t>şirketlere</a:t>
            </a:r>
            <a:r>
              <a:rPr lang="tr-TR" dirty="0"/>
              <a:t>, </a:t>
            </a:r>
            <a:r>
              <a:rPr lang="tr-TR" dirty="0" smtClean="0"/>
              <a:t>veya  </a:t>
            </a:r>
            <a:r>
              <a:rPr lang="tr-TR" dirty="0"/>
              <a:t>yabancılara </a:t>
            </a:r>
            <a:r>
              <a:rPr lang="tr-TR" dirty="0" smtClean="0"/>
              <a:t>ait özel hastanelerdir. Müteşebbislerin </a:t>
            </a:r>
            <a:r>
              <a:rPr lang="tr-TR" dirty="0"/>
              <a:t>kar amacı ile kurup işlettikleri hastanelerdir. Piyasadaki </a:t>
            </a:r>
            <a:r>
              <a:rPr lang="tr-TR" dirty="0" smtClean="0"/>
              <a:t>varlıklarını sürdürebilmeleri </a:t>
            </a:r>
            <a:r>
              <a:rPr lang="tr-TR" dirty="0"/>
              <a:t>kar etmelerine bağlıdır</a:t>
            </a:r>
          </a:p>
          <a:p>
            <a:pPr algn="just"/>
            <a:r>
              <a:rPr lang="tr-TR" dirty="0" smtClean="0"/>
              <a:t> </a:t>
            </a:r>
            <a:endParaRPr lang="tr-TR" dirty="0"/>
          </a:p>
        </p:txBody>
      </p:sp>
      <p:sp>
        <p:nvSpPr>
          <p:cNvPr id="9" name="Rectangle 8"/>
          <p:cNvSpPr/>
          <p:nvPr/>
        </p:nvSpPr>
        <p:spPr>
          <a:xfrm>
            <a:off x="461839" y="4121059"/>
            <a:ext cx="2953501" cy="369332"/>
          </a:xfrm>
          <a:prstGeom prst="rect">
            <a:avLst/>
          </a:prstGeom>
        </p:spPr>
        <p:txBody>
          <a:bodyPr wrap="none">
            <a:spAutoFit/>
          </a:bodyPr>
          <a:lstStyle/>
          <a:p>
            <a:r>
              <a:rPr lang="tr-TR" b="1" u="sng" dirty="0" smtClean="0"/>
              <a:t>b) İşlevlerine </a:t>
            </a:r>
            <a:r>
              <a:rPr lang="tr-TR" b="1" u="sng" dirty="0"/>
              <a:t>göre hastaneler</a:t>
            </a:r>
          </a:p>
        </p:txBody>
      </p:sp>
      <p:sp>
        <p:nvSpPr>
          <p:cNvPr id="10" name="Rectangle 9"/>
          <p:cNvSpPr/>
          <p:nvPr/>
        </p:nvSpPr>
        <p:spPr>
          <a:xfrm>
            <a:off x="461838" y="4528609"/>
            <a:ext cx="10959921" cy="923330"/>
          </a:xfrm>
          <a:prstGeom prst="rect">
            <a:avLst/>
          </a:prstGeom>
        </p:spPr>
        <p:txBody>
          <a:bodyPr wrap="square">
            <a:spAutoFit/>
          </a:bodyPr>
          <a:lstStyle/>
          <a:p>
            <a:pPr algn="just"/>
            <a:r>
              <a:rPr lang="tr-TR" b="1" u="sng" dirty="0"/>
              <a:t>Genel hastaneler</a:t>
            </a:r>
            <a:r>
              <a:rPr lang="tr-TR" dirty="0"/>
              <a:t>: Her türlü acil vaka ile yaĢ ve cinsiyet </a:t>
            </a:r>
            <a:r>
              <a:rPr lang="tr-TR" dirty="0" smtClean="0"/>
              <a:t>farkı gözetmeksizin</a:t>
            </a:r>
            <a:r>
              <a:rPr lang="tr-TR" dirty="0"/>
              <a:t>, bünyesinde mevcut uzmanlık dallarıyla ilgili </a:t>
            </a:r>
            <a:r>
              <a:rPr lang="tr-TR" dirty="0" smtClean="0"/>
              <a:t>hastaların kabul </a:t>
            </a:r>
            <a:r>
              <a:rPr lang="tr-TR" dirty="0"/>
              <a:t>edildiği ayaktan ve yatarak hasta muayene ve </a:t>
            </a:r>
            <a:r>
              <a:rPr lang="tr-TR" dirty="0" smtClean="0"/>
              <a:t>tedavilerinin yapıldığı </a:t>
            </a:r>
            <a:r>
              <a:rPr lang="tr-TR" dirty="0"/>
              <a:t>en az 50 yataklı sağlık kurumlarıdır.</a:t>
            </a:r>
          </a:p>
        </p:txBody>
      </p:sp>
    </p:spTree>
    <p:extLst>
      <p:ext uri="{BB962C8B-B14F-4D97-AF65-F5344CB8AC3E}">
        <p14:creationId xmlns:p14="http://schemas.microsoft.com/office/powerpoint/2010/main" val="3104089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771" y="285156"/>
            <a:ext cx="8452834" cy="1200329"/>
          </a:xfrm>
          <a:prstGeom prst="rect">
            <a:avLst/>
          </a:prstGeom>
        </p:spPr>
        <p:txBody>
          <a:bodyPr wrap="square">
            <a:spAutoFit/>
          </a:bodyPr>
          <a:lstStyle/>
          <a:p>
            <a:r>
              <a:rPr lang="tr-TR" dirty="0" smtClean="0"/>
              <a:t>o Mümkün olduğunca açık ve ölçülebilir olmalıdır.</a:t>
            </a:r>
          </a:p>
          <a:p>
            <a:r>
              <a:rPr lang="tr-TR" dirty="0" smtClean="0"/>
              <a:t>o Ulaşılabilir olmalıdır.</a:t>
            </a:r>
          </a:p>
          <a:p>
            <a:r>
              <a:rPr lang="tr-TR" dirty="0" smtClean="0"/>
              <a:t>o Üst yönetim tarafından belirlenen performans alanları ile ilişkili</a:t>
            </a:r>
            <a:r>
              <a:rPr lang="tr-TR" dirty="0"/>
              <a:t> </a:t>
            </a:r>
            <a:r>
              <a:rPr lang="tr-TR" dirty="0" smtClean="0"/>
              <a:t>olmalıdır.</a:t>
            </a:r>
          </a:p>
          <a:p>
            <a:r>
              <a:rPr lang="tr-TR" dirty="0" smtClean="0"/>
              <a:t>o Yazılı olmalıdır.</a:t>
            </a:r>
            <a:endParaRPr lang="tr-TR" dirty="0"/>
          </a:p>
        </p:txBody>
      </p:sp>
      <p:sp>
        <p:nvSpPr>
          <p:cNvPr id="3" name="Rectangle 2"/>
          <p:cNvSpPr/>
          <p:nvPr/>
        </p:nvSpPr>
        <p:spPr>
          <a:xfrm>
            <a:off x="626771" y="1627932"/>
            <a:ext cx="10487697" cy="369332"/>
          </a:xfrm>
          <a:prstGeom prst="rect">
            <a:avLst/>
          </a:prstGeom>
        </p:spPr>
        <p:txBody>
          <a:bodyPr wrap="square">
            <a:spAutoFit/>
          </a:bodyPr>
          <a:lstStyle/>
          <a:p>
            <a:pPr marL="285750" indent="-285750">
              <a:buFont typeface="Arial" panose="020B0604020202020204" pitchFamily="34" charset="0"/>
              <a:buChar char="•"/>
            </a:pPr>
            <a:r>
              <a:rPr lang="tr-TR" b="1" dirty="0" smtClean="0"/>
              <a:t>Grup faaliyeti özelliği</a:t>
            </a:r>
            <a:r>
              <a:rPr lang="tr-TR" dirty="0" smtClean="0"/>
              <a:t>: Gruptaki kişi sayısı, örgütün büyüklüğüne göre değişiklik gösterir.</a:t>
            </a:r>
            <a:endParaRPr lang="tr-TR" dirty="0"/>
          </a:p>
        </p:txBody>
      </p:sp>
      <p:sp>
        <p:nvSpPr>
          <p:cNvPr id="4" name="Rectangle 3"/>
          <p:cNvSpPr/>
          <p:nvPr/>
        </p:nvSpPr>
        <p:spPr>
          <a:xfrm>
            <a:off x="626771" y="2139711"/>
            <a:ext cx="9968248" cy="369332"/>
          </a:xfrm>
          <a:prstGeom prst="rect">
            <a:avLst/>
          </a:prstGeom>
        </p:spPr>
        <p:txBody>
          <a:bodyPr wrap="square">
            <a:spAutoFit/>
          </a:bodyPr>
          <a:lstStyle/>
          <a:p>
            <a:pPr marL="285750" indent="-285750">
              <a:buFont typeface="Arial" panose="020B0604020202020204" pitchFamily="34" charset="0"/>
              <a:buChar char="•"/>
            </a:pPr>
            <a:r>
              <a:rPr lang="tr-TR" b="1" dirty="0" smtClean="0"/>
              <a:t>İş birliği özelliği</a:t>
            </a:r>
            <a:r>
              <a:rPr lang="tr-TR" dirty="0" smtClean="0"/>
              <a:t>: İnsanların birbirine destek ve yardımcı olmaları, yönetimin faaliyetlerini kolaylaştırır.</a:t>
            </a:r>
            <a:endParaRPr lang="tr-TR" dirty="0"/>
          </a:p>
        </p:txBody>
      </p:sp>
      <p:sp>
        <p:nvSpPr>
          <p:cNvPr id="5" name="Rectangle 4"/>
          <p:cNvSpPr/>
          <p:nvPr/>
        </p:nvSpPr>
        <p:spPr>
          <a:xfrm>
            <a:off x="626771" y="2651490"/>
            <a:ext cx="9968248" cy="646331"/>
          </a:xfrm>
          <a:prstGeom prst="rect">
            <a:avLst/>
          </a:prstGeom>
        </p:spPr>
        <p:txBody>
          <a:bodyPr wrap="square">
            <a:spAutoFit/>
          </a:bodyPr>
          <a:lstStyle/>
          <a:p>
            <a:pPr marL="285750" indent="-285750">
              <a:buFont typeface="Arial" panose="020B0604020202020204" pitchFamily="34" charset="0"/>
              <a:buChar char="•"/>
            </a:pPr>
            <a:r>
              <a:rPr lang="tr-TR" b="1" dirty="0" smtClean="0"/>
              <a:t>Yetki faaliyeti özelliği</a:t>
            </a:r>
            <a:r>
              <a:rPr lang="tr-TR" dirty="0" smtClean="0"/>
              <a:t>: Yönetimin olduğu her yerde yönetenler ve yönetilenler de olmak zorundadır. Örgütün büyüklüğüne göre, değişik yetkiler verilmiş kişiler bulunur.</a:t>
            </a:r>
            <a:endParaRPr lang="tr-TR" dirty="0"/>
          </a:p>
        </p:txBody>
      </p:sp>
      <p:sp>
        <p:nvSpPr>
          <p:cNvPr id="6" name="Rectangle 5"/>
          <p:cNvSpPr/>
          <p:nvPr/>
        </p:nvSpPr>
        <p:spPr>
          <a:xfrm>
            <a:off x="626771" y="3297821"/>
            <a:ext cx="10732396" cy="923330"/>
          </a:xfrm>
          <a:prstGeom prst="rect">
            <a:avLst/>
          </a:prstGeom>
        </p:spPr>
        <p:txBody>
          <a:bodyPr wrap="square">
            <a:spAutoFit/>
          </a:bodyPr>
          <a:lstStyle/>
          <a:p>
            <a:pPr marL="285750" indent="-285750">
              <a:buFont typeface="Arial" panose="020B0604020202020204" pitchFamily="34" charset="0"/>
              <a:buChar char="•"/>
            </a:pPr>
            <a:r>
              <a:rPr lang="tr-TR" b="1" dirty="0" smtClean="0"/>
              <a:t>Hiyerarşik yapı özelliği</a:t>
            </a:r>
            <a:r>
              <a:rPr lang="tr-TR" dirty="0" smtClean="0"/>
              <a:t>: Örgütler büyüdükçe birim sayıları da artar. Böylece yukarıdan aşağıya doğru yetki verilenlerin sayısında da artış</a:t>
            </a:r>
            <a:r>
              <a:rPr lang="tr-TR" dirty="0"/>
              <a:t> </a:t>
            </a:r>
            <a:r>
              <a:rPr lang="tr-TR" dirty="0" smtClean="0"/>
              <a:t>olur. Kimin kime emir vereceğinin, kimin kimden emir alacağının belirlenmesiyle hiyerarşik yapı oluşur.</a:t>
            </a:r>
            <a:endParaRPr lang="tr-TR" dirty="0"/>
          </a:p>
        </p:txBody>
      </p:sp>
      <p:sp>
        <p:nvSpPr>
          <p:cNvPr id="7" name="Rectangle 6"/>
          <p:cNvSpPr/>
          <p:nvPr/>
        </p:nvSpPr>
        <p:spPr>
          <a:xfrm>
            <a:off x="626771" y="4275212"/>
            <a:ext cx="10552090" cy="646331"/>
          </a:xfrm>
          <a:prstGeom prst="rect">
            <a:avLst/>
          </a:prstGeom>
        </p:spPr>
        <p:txBody>
          <a:bodyPr wrap="square">
            <a:spAutoFit/>
          </a:bodyPr>
          <a:lstStyle/>
          <a:p>
            <a:pPr marL="285750" indent="-285750">
              <a:buFont typeface="Arial" panose="020B0604020202020204" pitchFamily="34" charset="0"/>
              <a:buChar char="•"/>
            </a:pPr>
            <a:r>
              <a:rPr lang="tr-TR" b="1" dirty="0" smtClean="0"/>
              <a:t>Kaynak kullanma faaliyeti özelliği</a:t>
            </a:r>
            <a:r>
              <a:rPr lang="tr-TR" dirty="0" smtClean="0"/>
              <a:t>: Amaca ulaşmak için gerekli eleman yoksa yönetilecek, emir verilecek insan da olmaz. Malzeme yoksa o malzemeyi kullanacak insanı yönetmek de söz konusu değildir.</a:t>
            </a:r>
            <a:endParaRPr lang="tr-TR" dirty="0"/>
          </a:p>
        </p:txBody>
      </p:sp>
    </p:spTree>
    <p:extLst>
      <p:ext uri="{BB962C8B-B14F-4D97-AF65-F5344CB8AC3E}">
        <p14:creationId xmlns:p14="http://schemas.microsoft.com/office/powerpoint/2010/main" val="40376918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4" y="417112"/>
            <a:ext cx="10109916" cy="923330"/>
          </a:xfrm>
          <a:prstGeom prst="rect">
            <a:avLst/>
          </a:prstGeom>
        </p:spPr>
        <p:txBody>
          <a:bodyPr wrap="square">
            <a:spAutoFit/>
          </a:bodyPr>
          <a:lstStyle/>
          <a:p>
            <a:pPr algn="just"/>
            <a:r>
              <a:rPr lang="tr-TR" b="1" u="sng" dirty="0"/>
              <a:t>Özel dal hastaneleri</a:t>
            </a:r>
            <a:r>
              <a:rPr lang="tr-TR" dirty="0"/>
              <a:t>: Belirli bir </a:t>
            </a:r>
            <a:r>
              <a:rPr lang="tr-TR" dirty="0" smtClean="0"/>
              <a:t>yaş </a:t>
            </a:r>
            <a:r>
              <a:rPr lang="tr-TR" dirty="0"/>
              <a:t>ve cins grubu hastalar veya </a:t>
            </a:r>
            <a:r>
              <a:rPr lang="tr-TR" dirty="0" smtClean="0"/>
              <a:t>belirli bir </a:t>
            </a:r>
            <a:r>
              <a:rPr lang="tr-TR" dirty="0"/>
              <a:t>hastalığa tutulanların yahut bir organ veya organ grubu </a:t>
            </a:r>
            <a:r>
              <a:rPr lang="tr-TR" dirty="0" smtClean="0"/>
              <a:t>hastalarının müşahede</a:t>
            </a:r>
            <a:r>
              <a:rPr lang="tr-TR" dirty="0"/>
              <a:t>, muayene, teĢhis, tedavi ve rehabilitasyonlarının yapıldığı</a:t>
            </a:r>
          </a:p>
          <a:p>
            <a:pPr algn="just"/>
            <a:r>
              <a:rPr lang="tr-TR" dirty="0"/>
              <a:t>sağlık kurumlarıdır.</a:t>
            </a:r>
          </a:p>
        </p:txBody>
      </p:sp>
      <p:sp>
        <p:nvSpPr>
          <p:cNvPr id="3" name="Rectangle 2"/>
          <p:cNvSpPr/>
          <p:nvPr/>
        </p:nvSpPr>
        <p:spPr>
          <a:xfrm>
            <a:off x="528034" y="1453963"/>
            <a:ext cx="10393251" cy="646331"/>
          </a:xfrm>
          <a:prstGeom prst="rect">
            <a:avLst/>
          </a:prstGeom>
        </p:spPr>
        <p:txBody>
          <a:bodyPr wrap="square">
            <a:spAutoFit/>
          </a:bodyPr>
          <a:lstStyle/>
          <a:p>
            <a:pPr algn="just"/>
            <a:r>
              <a:rPr lang="tr-TR" b="1" u="sng" dirty="0"/>
              <a:t>Eğitim ve </a:t>
            </a:r>
            <a:r>
              <a:rPr lang="tr-TR" b="1" u="sng" dirty="0" smtClean="0"/>
              <a:t>araştırma </a:t>
            </a:r>
            <a:r>
              <a:rPr lang="tr-TR" b="1" u="sng" dirty="0"/>
              <a:t>hastaneleri</a:t>
            </a:r>
            <a:r>
              <a:rPr lang="tr-TR" dirty="0"/>
              <a:t>: Öğretim, eğitim ve </a:t>
            </a:r>
            <a:r>
              <a:rPr lang="tr-TR" dirty="0" smtClean="0"/>
              <a:t>araştırma yapılan uzman </a:t>
            </a:r>
            <a:r>
              <a:rPr lang="tr-TR" dirty="0"/>
              <a:t>ve yan dal uzmanların </a:t>
            </a:r>
            <a:r>
              <a:rPr lang="tr-TR" dirty="0" smtClean="0"/>
              <a:t>yetiştirildiği </a:t>
            </a:r>
            <a:r>
              <a:rPr lang="tr-TR" dirty="0"/>
              <a:t>genel ve özel dal </a:t>
            </a:r>
            <a:r>
              <a:rPr lang="tr-TR" dirty="0" smtClean="0"/>
              <a:t>sağlık kurumlarıdır</a:t>
            </a:r>
            <a:r>
              <a:rPr lang="tr-TR" dirty="0"/>
              <a:t>.</a:t>
            </a:r>
          </a:p>
        </p:txBody>
      </p:sp>
      <p:sp>
        <p:nvSpPr>
          <p:cNvPr id="4" name="Rectangle 3"/>
          <p:cNvSpPr/>
          <p:nvPr/>
        </p:nvSpPr>
        <p:spPr>
          <a:xfrm>
            <a:off x="528034" y="2387273"/>
            <a:ext cx="10277341" cy="1200329"/>
          </a:xfrm>
          <a:prstGeom prst="rect">
            <a:avLst/>
          </a:prstGeom>
        </p:spPr>
        <p:txBody>
          <a:bodyPr wrap="square">
            <a:spAutoFit/>
          </a:bodyPr>
          <a:lstStyle/>
          <a:p>
            <a:pPr algn="just"/>
            <a:r>
              <a:rPr lang="tr-TR" b="1" u="sng" dirty="0" smtClean="0"/>
              <a:t>c) Hasta </a:t>
            </a:r>
            <a:r>
              <a:rPr lang="tr-TR" b="1" u="sng" dirty="0"/>
              <a:t>yatak sayısına </a:t>
            </a:r>
            <a:r>
              <a:rPr lang="tr-TR" b="1" u="sng" dirty="0" smtClean="0"/>
              <a:t>göre </a:t>
            </a:r>
            <a:r>
              <a:rPr lang="tr-TR" b="1" u="sng" dirty="0"/>
              <a:t>Hastaneler</a:t>
            </a:r>
            <a:r>
              <a:rPr lang="tr-TR" dirty="0"/>
              <a:t>: </a:t>
            </a:r>
            <a:endParaRPr lang="tr-TR" dirty="0" smtClean="0"/>
          </a:p>
          <a:p>
            <a:pPr algn="just"/>
            <a:r>
              <a:rPr lang="tr-TR" dirty="0" smtClean="0"/>
              <a:t>Organizasyon açısından önemli </a:t>
            </a:r>
            <a:r>
              <a:rPr lang="tr-TR" dirty="0"/>
              <a:t>bir sınıflandırma şeklide </a:t>
            </a:r>
            <a:r>
              <a:rPr lang="tr-TR" dirty="0" smtClean="0"/>
              <a:t>hastanelerin büyüklüklerine </a:t>
            </a:r>
            <a:r>
              <a:rPr lang="tr-TR" dirty="0"/>
              <a:t>göre sınıflandırılmasıdır. 25, 50, </a:t>
            </a:r>
            <a:r>
              <a:rPr lang="tr-TR" dirty="0" smtClean="0"/>
              <a:t>100, 200</a:t>
            </a:r>
            <a:r>
              <a:rPr lang="tr-TR" dirty="0"/>
              <a:t>, 400, 600, 800 ve üstü yatak kapasiteli </a:t>
            </a:r>
            <a:r>
              <a:rPr lang="tr-TR" dirty="0" smtClean="0"/>
              <a:t>hastaneler. Özel </a:t>
            </a:r>
            <a:r>
              <a:rPr lang="tr-TR" dirty="0"/>
              <a:t>hastaneler 25 ve üzeri yatak kapasiteli </a:t>
            </a:r>
            <a:r>
              <a:rPr lang="tr-TR" dirty="0" smtClean="0"/>
              <a:t>,kamu </a:t>
            </a:r>
            <a:r>
              <a:rPr lang="tr-TR" dirty="0"/>
              <a:t>hastaneleri ise 50 yatağın </a:t>
            </a:r>
            <a:r>
              <a:rPr lang="tr-TR" dirty="0" smtClean="0"/>
              <a:t>altında açılmamaktadır</a:t>
            </a:r>
            <a:r>
              <a:rPr lang="tr-TR" dirty="0"/>
              <a:t>.</a:t>
            </a:r>
          </a:p>
        </p:txBody>
      </p:sp>
      <p:sp>
        <p:nvSpPr>
          <p:cNvPr id="5" name="Rectangle 4"/>
          <p:cNvSpPr/>
          <p:nvPr/>
        </p:nvSpPr>
        <p:spPr>
          <a:xfrm>
            <a:off x="528034" y="3895657"/>
            <a:ext cx="5538119" cy="369332"/>
          </a:xfrm>
          <a:prstGeom prst="rect">
            <a:avLst/>
          </a:prstGeom>
        </p:spPr>
        <p:txBody>
          <a:bodyPr wrap="none">
            <a:spAutoFit/>
          </a:bodyPr>
          <a:lstStyle/>
          <a:p>
            <a:r>
              <a:rPr lang="tr-TR" b="1" u="sng" dirty="0" smtClean="0"/>
              <a:t>d) Hastaların </a:t>
            </a:r>
            <a:r>
              <a:rPr lang="tr-TR" b="1" u="sng" dirty="0"/>
              <a:t>hastanede </a:t>
            </a:r>
            <a:r>
              <a:rPr lang="tr-TR" b="1" u="sng" dirty="0" smtClean="0"/>
              <a:t>kalış </a:t>
            </a:r>
            <a:r>
              <a:rPr lang="tr-TR" b="1" u="sng" dirty="0"/>
              <a:t>sürelerine göre hastaneler</a:t>
            </a:r>
          </a:p>
        </p:txBody>
      </p:sp>
      <p:sp>
        <p:nvSpPr>
          <p:cNvPr id="6" name="Rectangle 5"/>
          <p:cNvSpPr/>
          <p:nvPr/>
        </p:nvSpPr>
        <p:spPr>
          <a:xfrm>
            <a:off x="528034" y="4403226"/>
            <a:ext cx="10109916" cy="646331"/>
          </a:xfrm>
          <a:prstGeom prst="rect">
            <a:avLst/>
          </a:prstGeom>
        </p:spPr>
        <p:txBody>
          <a:bodyPr wrap="square">
            <a:spAutoFit/>
          </a:bodyPr>
          <a:lstStyle/>
          <a:p>
            <a:pPr algn="just"/>
            <a:r>
              <a:rPr lang="tr-TR" dirty="0"/>
              <a:t>Yatılan gün sayısı, hastanın hastanede kaldığı günlerin toplamıdır. </a:t>
            </a:r>
            <a:r>
              <a:rPr lang="tr-TR" dirty="0" smtClean="0"/>
              <a:t>Hastaneler hastaların </a:t>
            </a:r>
            <a:r>
              <a:rPr lang="tr-TR" dirty="0"/>
              <a:t>hastanede </a:t>
            </a:r>
            <a:r>
              <a:rPr lang="tr-TR" dirty="0" smtClean="0"/>
              <a:t>kalış </a:t>
            </a:r>
            <a:r>
              <a:rPr lang="tr-TR" dirty="0"/>
              <a:t>süresi dikkate alınarak. kısa süreli ve uzun süreli hastaneler </a:t>
            </a:r>
            <a:r>
              <a:rPr lang="tr-TR" dirty="0" smtClean="0"/>
              <a:t>olarak ikiyi </a:t>
            </a:r>
            <a:r>
              <a:rPr lang="tr-TR" dirty="0"/>
              <a:t>ayrılır.</a:t>
            </a:r>
          </a:p>
        </p:txBody>
      </p:sp>
    </p:spTree>
    <p:extLst>
      <p:ext uri="{BB962C8B-B14F-4D97-AF65-F5344CB8AC3E}">
        <p14:creationId xmlns:p14="http://schemas.microsoft.com/office/powerpoint/2010/main" val="2294144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761" y="233433"/>
            <a:ext cx="10766738" cy="1754326"/>
          </a:xfrm>
          <a:prstGeom prst="rect">
            <a:avLst/>
          </a:prstGeom>
        </p:spPr>
        <p:txBody>
          <a:bodyPr wrap="square">
            <a:spAutoFit/>
          </a:bodyPr>
          <a:lstStyle/>
          <a:p>
            <a:r>
              <a:rPr lang="tr-TR" b="1" u="sng" dirty="0" smtClean="0"/>
              <a:t>Kısa </a:t>
            </a:r>
            <a:r>
              <a:rPr lang="tr-TR" b="1" u="sng" dirty="0"/>
              <a:t>süreli hastaneler</a:t>
            </a:r>
            <a:r>
              <a:rPr lang="tr-TR" dirty="0"/>
              <a:t>: </a:t>
            </a:r>
            <a:endParaRPr lang="tr-TR" dirty="0" smtClean="0"/>
          </a:p>
          <a:p>
            <a:r>
              <a:rPr lang="tr-TR" dirty="0" smtClean="0"/>
              <a:t>Hastaların </a:t>
            </a:r>
            <a:r>
              <a:rPr lang="tr-TR" dirty="0"/>
              <a:t>%50’den fazlasının bir aydan daha </a:t>
            </a:r>
            <a:r>
              <a:rPr lang="tr-TR" dirty="0" smtClean="0"/>
              <a:t>az sürede </a:t>
            </a:r>
            <a:r>
              <a:rPr lang="tr-TR" dirty="0"/>
              <a:t>kaldığı hastanelerdir. Türkiye’deki devlet hastaneleri bu </a:t>
            </a:r>
            <a:r>
              <a:rPr lang="tr-TR" dirty="0" smtClean="0"/>
              <a:t>gruba örnek </a:t>
            </a:r>
            <a:r>
              <a:rPr lang="tr-TR" dirty="0"/>
              <a:t>olarak gösterilebilir.</a:t>
            </a:r>
          </a:p>
          <a:p>
            <a:r>
              <a:rPr lang="tr-TR" b="1" u="sng" dirty="0" smtClean="0"/>
              <a:t>Uzun </a:t>
            </a:r>
            <a:r>
              <a:rPr lang="tr-TR" b="1" u="sng" dirty="0"/>
              <a:t>süreli hastaneler</a:t>
            </a:r>
            <a:r>
              <a:rPr lang="tr-TR" dirty="0"/>
              <a:t>: </a:t>
            </a:r>
            <a:endParaRPr lang="tr-TR" dirty="0" smtClean="0"/>
          </a:p>
          <a:p>
            <a:r>
              <a:rPr lang="tr-TR" dirty="0" smtClean="0"/>
              <a:t>Hastalarının </a:t>
            </a:r>
            <a:r>
              <a:rPr lang="tr-TR" dirty="0"/>
              <a:t>%50’den fazlasının bir aydan </a:t>
            </a:r>
            <a:r>
              <a:rPr lang="tr-TR" dirty="0" smtClean="0"/>
              <a:t>daha fazla </a:t>
            </a:r>
            <a:r>
              <a:rPr lang="tr-TR" dirty="0"/>
              <a:t>kaldığı hastanelerdir. Psikiyatri hastaneleri ve tüberküloz </a:t>
            </a:r>
            <a:r>
              <a:rPr lang="tr-TR" dirty="0" smtClean="0"/>
              <a:t>hastaneleri bu </a:t>
            </a:r>
            <a:r>
              <a:rPr lang="tr-TR" dirty="0"/>
              <a:t>gruba girmektedir.</a:t>
            </a:r>
          </a:p>
        </p:txBody>
      </p:sp>
      <p:sp>
        <p:nvSpPr>
          <p:cNvPr id="3" name="Rectangle 2"/>
          <p:cNvSpPr/>
          <p:nvPr/>
        </p:nvSpPr>
        <p:spPr>
          <a:xfrm>
            <a:off x="450761" y="2342813"/>
            <a:ext cx="2434769" cy="400110"/>
          </a:xfrm>
          <a:prstGeom prst="rect">
            <a:avLst/>
          </a:prstGeom>
        </p:spPr>
        <p:txBody>
          <a:bodyPr wrap="none">
            <a:spAutoFit/>
          </a:bodyPr>
          <a:lstStyle/>
          <a:p>
            <a:r>
              <a:rPr lang="tr-TR" sz="2000" b="1" dirty="0" smtClean="0"/>
              <a:t>4.2 Hastane </a:t>
            </a:r>
            <a:r>
              <a:rPr lang="tr-TR" sz="2000" b="1" dirty="0"/>
              <a:t>Yönetimi</a:t>
            </a:r>
          </a:p>
        </p:txBody>
      </p:sp>
      <p:sp>
        <p:nvSpPr>
          <p:cNvPr id="4" name="Rectangle 3"/>
          <p:cNvSpPr/>
          <p:nvPr/>
        </p:nvSpPr>
        <p:spPr>
          <a:xfrm>
            <a:off x="450761" y="2690336"/>
            <a:ext cx="10380371" cy="1754326"/>
          </a:xfrm>
          <a:prstGeom prst="rect">
            <a:avLst/>
          </a:prstGeom>
        </p:spPr>
        <p:txBody>
          <a:bodyPr wrap="square">
            <a:spAutoFit/>
          </a:bodyPr>
          <a:lstStyle/>
          <a:p>
            <a:pPr algn="just"/>
            <a:r>
              <a:rPr lang="tr-TR" dirty="0"/>
              <a:t>Hastaneler, her ülkenin sağlık sisteminde ayrı bir önem </a:t>
            </a:r>
            <a:r>
              <a:rPr lang="tr-TR" dirty="0" smtClean="0"/>
              <a:t>taşımaktadır</a:t>
            </a:r>
            <a:r>
              <a:rPr lang="tr-TR" dirty="0"/>
              <a:t>. Bu </a:t>
            </a:r>
            <a:r>
              <a:rPr lang="tr-TR" dirty="0" smtClean="0"/>
              <a:t>durum, kullanılan </a:t>
            </a:r>
            <a:r>
              <a:rPr lang="tr-TR" dirty="0"/>
              <a:t>kaynaklar, istihdam edilen </a:t>
            </a:r>
            <a:r>
              <a:rPr lang="tr-TR" dirty="0" smtClean="0"/>
              <a:t>kişi </a:t>
            </a:r>
            <a:r>
              <a:rPr lang="tr-TR" dirty="0"/>
              <a:t>sayısı ve mesleklerin </a:t>
            </a:r>
            <a:r>
              <a:rPr lang="tr-TR" dirty="0" smtClean="0"/>
              <a:t>çeşitliliği </a:t>
            </a:r>
            <a:r>
              <a:rPr lang="tr-TR" dirty="0"/>
              <a:t>vb. etkenlerin </a:t>
            </a:r>
            <a:r>
              <a:rPr lang="tr-TR" dirty="0" smtClean="0"/>
              <a:t>doğal sonucudur. Hastane </a:t>
            </a:r>
            <a:r>
              <a:rPr lang="tr-TR" dirty="0"/>
              <a:t>organizasyonlarının yönetsel yapısını, genellikle hastanenin </a:t>
            </a:r>
            <a:r>
              <a:rPr lang="tr-TR" dirty="0" smtClean="0"/>
              <a:t>bağlı olduğu </a:t>
            </a:r>
            <a:r>
              <a:rPr lang="tr-TR" dirty="0"/>
              <a:t>mevzuat belirler. Örneğin, devlet hastanelerinde organizasyon Yataklı </a:t>
            </a:r>
            <a:r>
              <a:rPr lang="tr-TR" dirty="0" smtClean="0"/>
              <a:t>Tedavi Kurumları işletme </a:t>
            </a:r>
            <a:r>
              <a:rPr lang="tr-TR" dirty="0"/>
              <a:t>Yönetmeliği’nce belirlenir. Devlet hastanelerinde yönetim </a:t>
            </a:r>
            <a:r>
              <a:rPr lang="tr-TR" dirty="0" smtClean="0"/>
              <a:t>yetkisi başhekim`de dir. Başhekimlerin </a:t>
            </a:r>
            <a:r>
              <a:rPr lang="tr-TR" dirty="0"/>
              <a:t>yanında yönetimden sorumlu </a:t>
            </a:r>
            <a:r>
              <a:rPr lang="tr-TR" dirty="0" smtClean="0"/>
              <a:t>başhekim </a:t>
            </a:r>
            <a:r>
              <a:rPr lang="tr-TR" dirty="0"/>
              <a:t>yardımcıları, hastane </a:t>
            </a:r>
            <a:r>
              <a:rPr lang="tr-TR" dirty="0" smtClean="0"/>
              <a:t>idare amiri ve başhemşire </a:t>
            </a:r>
            <a:r>
              <a:rPr lang="tr-TR" dirty="0"/>
              <a:t>bulunur.</a:t>
            </a:r>
            <a:endParaRPr lang="tr-TR" dirty="0"/>
          </a:p>
        </p:txBody>
      </p:sp>
    </p:spTree>
    <p:extLst>
      <p:ext uri="{BB962C8B-B14F-4D97-AF65-F5344CB8AC3E}">
        <p14:creationId xmlns:p14="http://schemas.microsoft.com/office/powerpoint/2010/main" val="42363163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65759" y="343956"/>
            <a:ext cx="4601859" cy="2324234"/>
          </a:xfrm>
          <a:prstGeom prst="rect">
            <a:avLst/>
          </a:prstGeom>
        </p:spPr>
      </p:pic>
      <p:pic>
        <p:nvPicPr>
          <p:cNvPr id="4" name="Picture 3"/>
          <p:cNvPicPr>
            <a:picLocks noChangeAspect="1"/>
          </p:cNvPicPr>
          <p:nvPr/>
        </p:nvPicPr>
        <p:blipFill>
          <a:blip r:embed="rId3"/>
          <a:stretch>
            <a:fillRect/>
          </a:stretch>
        </p:blipFill>
        <p:spPr>
          <a:xfrm>
            <a:off x="365759" y="3069042"/>
            <a:ext cx="5182736" cy="2858204"/>
          </a:xfrm>
          <a:prstGeom prst="rect">
            <a:avLst/>
          </a:prstGeom>
        </p:spPr>
      </p:pic>
      <p:pic>
        <p:nvPicPr>
          <p:cNvPr id="5" name="Picture 4"/>
          <p:cNvPicPr>
            <a:picLocks noChangeAspect="1"/>
          </p:cNvPicPr>
          <p:nvPr/>
        </p:nvPicPr>
        <p:blipFill>
          <a:blip r:embed="rId4"/>
          <a:stretch>
            <a:fillRect/>
          </a:stretch>
        </p:blipFill>
        <p:spPr>
          <a:xfrm>
            <a:off x="6472915" y="2955137"/>
            <a:ext cx="5182736" cy="2832797"/>
          </a:xfrm>
          <a:prstGeom prst="rect">
            <a:avLst/>
          </a:prstGeom>
        </p:spPr>
      </p:pic>
      <p:sp>
        <p:nvSpPr>
          <p:cNvPr id="6" name="Right Arrow 5"/>
          <p:cNvSpPr/>
          <p:nvPr/>
        </p:nvSpPr>
        <p:spPr>
          <a:xfrm>
            <a:off x="5444197" y="4498144"/>
            <a:ext cx="872197" cy="3130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endParaRPr>
          </a:p>
        </p:txBody>
      </p:sp>
      <p:sp>
        <p:nvSpPr>
          <p:cNvPr id="7" name="Down Arrow 6"/>
          <p:cNvSpPr/>
          <p:nvPr/>
        </p:nvSpPr>
        <p:spPr>
          <a:xfrm>
            <a:off x="2489982" y="2668190"/>
            <a:ext cx="176706" cy="400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endParaRPr>
          </a:p>
        </p:txBody>
      </p:sp>
    </p:spTree>
    <p:extLst>
      <p:ext uri="{BB962C8B-B14F-4D97-AF65-F5344CB8AC3E}">
        <p14:creationId xmlns:p14="http://schemas.microsoft.com/office/powerpoint/2010/main" val="18245061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87910" y="218941"/>
            <a:ext cx="1738648" cy="369332"/>
          </a:xfrm>
          <a:prstGeom prst="rect">
            <a:avLst/>
          </a:prstGeom>
          <a:noFill/>
          <a:ln w="28575">
            <a:solidFill>
              <a:schemeClr val="tx1"/>
            </a:solidFill>
          </a:ln>
        </p:spPr>
        <p:txBody>
          <a:bodyPr wrap="square" rtlCol="0">
            <a:spAutoFit/>
          </a:bodyPr>
          <a:lstStyle/>
          <a:p>
            <a:pPr algn="ctr"/>
            <a:r>
              <a:rPr lang="tr-TR" dirty="0" smtClean="0"/>
              <a:t>Başhekim</a:t>
            </a:r>
            <a:endParaRPr lang="tr-TR" dirty="0"/>
          </a:p>
        </p:txBody>
      </p:sp>
      <p:sp>
        <p:nvSpPr>
          <p:cNvPr id="4" name="TextBox 3"/>
          <p:cNvSpPr txBox="1"/>
          <p:nvPr/>
        </p:nvSpPr>
        <p:spPr>
          <a:xfrm>
            <a:off x="612265" y="1150581"/>
            <a:ext cx="1609859" cy="646331"/>
          </a:xfrm>
          <a:prstGeom prst="rect">
            <a:avLst/>
          </a:prstGeom>
          <a:noFill/>
          <a:ln w="12700">
            <a:solidFill>
              <a:schemeClr val="tx1"/>
            </a:solidFill>
          </a:ln>
        </p:spPr>
        <p:txBody>
          <a:bodyPr wrap="square" rtlCol="0">
            <a:spAutoFit/>
          </a:bodyPr>
          <a:lstStyle/>
          <a:p>
            <a:pPr algn="ctr"/>
            <a:r>
              <a:rPr lang="tr-TR" dirty="0" smtClean="0"/>
              <a:t>Başhekim </a:t>
            </a:r>
          </a:p>
          <a:p>
            <a:pPr algn="ctr"/>
            <a:r>
              <a:rPr lang="tr-TR" dirty="0" smtClean="0"/>
              <a:t>Yardımcıları</a:t>
            </a:r>
            <a:endParaRPr lang="tr-TR" dirty="0"/>
          </a:p>
        </p:txBody>
      </p:sp>
      <p:sp>
        <p:nvSpPr>
          <p:cNvPr id="5" name="TextBox 4"/>
          <p:cNvSpPr txBox="1"/>
          <p:nvPr/>
        </p:nvSpPr>
        <p:spPr>
          <a:xfrm>
            <a:off x="3317412" y="1150581"/>
            <a:ext cx="1828800" cy="646331"/>
          </a:xfrm>
          <a:prstGeom prst="rect">
            <a:avLst/>
          </a:prstGeom>
          <a:noFill/>
          <a:ln w="12700">
            <a:solidFill>
              <a:schemeClr val="tx1"/>
            </a:solidFill>
          </a:ln>
        </p:spPr>
        <p:txBody>
          <a:bodyPr wrap="square" rtlCol="0">
            <a:spAutoFit/>
          </a:bodyPr>
          <a:lstStyle/>
          <a:p>
            <a:r>
              <a:rPr lang="tr-TR" dirty="0" smtClean="0"/>
              <a:t>Hastahane İdare</a:t>
            </a:r>
          </a:p>
          <a:p>
            <a:pPr algn="ctr"/>
            <a:r>
              <a:rPr lang="tr-TR" dirty="0" smtClean="0"/>
              <a:t>Amiri</a:t>
            </a:r>
            <a:endParaRPr lang="tr-TR" dirty="0"/>
          </a:p>
        </p:txBody>
      </p:sp>
      <p:sp>
        <p:nvSpPr>
          <p:cNvPr id="6" name="TextBox 5"/>
          <p:cNvSpPr txBox="1"/>
          <p:nvPr/>
        </p:nvSpPr>
        <p:spPr>
          <a:xfrm>
            <a:off x="6012148" y="1150581"/>
            <a:ext cx="1751527" cy="369332"/>
          </a:xfrm>
          <a:prstGeom prst="rect">
            <a:avLst/>
          </a:prstGeom>
          <a:noFill/>
          <a:ln w="12700">
            <a:solidFill>
              <a:schemeClr val="tx1"/>
            </a:solidFill>
          </a:ln>
        </p:spPr>
        <p:txBody>
          <a:bodyPr wrap="square" rtlCol="0">
            <a:spAutoFit/>
          </a:bodyPr>
          <a:lstStyle/>
          <a:p>
            <a:r>
              <a:rPr lang="tr-TR" dirty="0" smtClean="0"/>
              <a:t>Başhemşire</a:t>
            </a:r>
            <a:endParaRPr lang="tr-TR" dirty="0"/>
          </a:p>
        </p:txBody>
      </p:sp>
      <p:sp>
        <p:nvSpPr>
          <p:cNvPr id="7" name="TextBox 6"/>
          <p:cNvSpPr txBox="1"/>
          <p:nvPr/>
        </p:nvSpPr>
        <p:spPr>
          <a:xfrm>
            <a:off x="9114280" y="1157715"/>
            <a:ext cx="1764405" cy="369332"/>
          </a:xfrm>
          <a:prstGeom prst="rect">
            <a:avLst/>
          </a:prstGeom>
          <a:noFill/>
          <a:ln w="12700">
            <a:solidFill>
              <a:schemeClr val="tx1"/>
            </a:solidFill>
          </a:ln>
        </p:spPr>
        <p:txBody>
          <a:bodyPr wrap="square" rtlCol="0">
            <a:spAutoFit/>
          </a:bodyPr>
          <a:lstStyle/>
          <a:p>
            <a:r>
              <a:rPr lang="tr-TR" dirty="0" smtClean="0"/>
              <a:t>Başmühendis</a:t>
            </a:r>
            <a:endParaRPr lang="tr-TR" dirty="0"/>
          </a:p>
        </p:txBody>
      </p:sp>
      <p:pic>
        <p:nvPicPr>
          <p:cNvPr id="8" name="Picture 7"/>
          <p:cNvPicPr>
            <a:picLocks noChangeAspect="1"/>
          </p:cNvPicPr>
          <p:nvPr/>
        </p:nvPicPr>
        <p:blipFill>
          <a:blip r:embed="rId2"/>
          <a:stretch>
            <a:fillRect/>
          </a:stretch>
        </p:blipFill>
        <p:spPr>
          <a:xfrm>
            <a:off x="748601" y="2241408"/>
            <a:ext cx="1473523" cy="3328219"/>
          </a:xfrm>
          <a:prstGeom prst="rect">
            <a:avLst/>
          </a:prstGeom>
        </p:spPr>
      </p:pic>
      <p:cxnSp>
        <p:nvCxnSpPr>
          <p:cNvPr id="10" name="Straight Arrow Connector 9"/>
          <p:cNvCxnSpPr>
            <a:stCxn id="4" idx="2"/>
          </p:cNvCxnSpPr>
          <p:nvPr/>
        </p:nvCxnSpPr>
        <p:spPr>
          <a:xfrm flipH="1">
            <a:off x="1417193" y="1796912"/>
            <a:ext cx="2" cy="444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stretch>
            <a:fillRect/>
          </a:stretch>
        </p:blipFill>
        <p:spPr>
          <a:xfrm>
            <a:off x="3385186" y="2359220"/>
            <a:ext cx="1761026" cy="3899860"/>
          </a:xfrm>
          <a:prstGeom prst="rect">
            <a:avLst/>
          </a:prstGeom>
        </p:spPr>
      </p:pic>
      <p:cxnSp>
        <p:nvCxnSpPr>
          <p:cNvPr id="14" name="Straight Arrow Connector 13"/>
          <p:cNvCxnSpPr>
            <a:stCxn id="5" idx="2"/>
          </p:cNvCxnSpPr>
          <p:nvPr/>
        </p:nvCxnSpPr>
        <p:spPr>
          <a:xfrm>
            <a:off x="4231812" y="1796912"/>
            <a:ext cx="0" cy="562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4"/>
          <a:stretch>
            <a:fillRect/>
          </a:stretch>
        </p:blipFill>
        <p:spPr>
          <a:xfrm>
            <a:off x="6121555" y="2241408"/>
            <a:ext cx="1642120" cy="1500598"/>
          </a:xfrm>
          <a:prstGeom prst="rect">
            <a:avLst/>
          </a:prstGeom>
        </p:spPr>
      </p:pic>
      <p:cxnSp>
        <p:nvCxnSpPr>
          <p:cNvPr id="17" name="Straight Arrow Connector 16"/>
          <p:cNvCxnSpPr>
            <a:stCxn id="6" idx="2"/>
          </p:cNvCxnSpPr>
          <p:nvPr/>
        </p:nvCxnSpPr>
        <p:spPr>
          <a:xfrm flipH="1">
            <a:off x="6887911" y="1519913"/>
            <a:ext cx="1" cy="7214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975188" y="2241408"/>
            <a:ext cx="2433710" cy="738664"/>
          </a:xfrm>
          <a:prstGeom prst="rect">
            <a:avLst/>
          </a:prstGeom>
          <a:noFill/>
          <a:ln>
            <a:solidFill>
              <a:schemeClr val="accent6"/>
            </a:solidFill>
          </a:ln>
        </p:spPr>
        <p:txBody>
          <a:bodyPr wrap="square" rtlCol="0">
            <a:spAutoFit/>
          </a:bodyPr>
          <a:lstStyle/>
          <a:p>
            <a:r>
              <a:rPr lang="tr-TR" sz="1400" b="1" dirty="0" smtClean="0">
                <a:solidFill>
                  <a:srgbClr val="FF0000"/>
                </a:solidFill>
              </a:rPr>
              <a:t>Mühendisler</a:t>
            </a:r>
          </a:p>
          <a:p>
            <a:r>
              <a:rPr lang="tr-TR" sz="1400" b="1" dirty="0" smtClean="0">
                <a:solidFill>
                  <a:srgbClr val="FF0000"/>
                </a:solidFill>
              </a:rPr>
              <a:t>Teknisyenler</a:t>
            </a:r>
          </a:p>
          <a:p>
            <a:r>
              <a:rPr lang="tr-TR" sz="1400" b="1" dirty="0" smtClean="0">
                <a:solidFill>
                  <a:srgbClr val="FF0000"/>
                </a:solidFill>
              </a:rPr>
              <a:t>Teknisyen Yardımcıları</a:t>
            </a:r>
            <a:endParaRPr lang="tr-TR" sz="1400" b="1" dirty="0">
              <a:solidFill>
                <a:srgbClr val="FF0000"/>
              </a:solidFill>
            </a:endParaRPr>
          </a:p>
        </p:txBody>
      </p:sp>
      <p:cxnSp>
        <p:nvCxnSpPr>
          <p:cNvPr id="20" name="Straight Arrow Connector 19"/>
          <p:cNvCxnSpPr>
            <a:stCxn id="7" idx="2"/>
          </p:cNvCxnSpPr>
          <p:nvPr/>
        </p:nvCxnSpPr>
        <p:spPr>
          <a:xfrm flipH="1">
            <a:off x="9988062" y="1527047"/>
            <a:ext cx="8421" cy="7143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3" idx="2"/>
            <a:endCxn id="4" idx="0"/>
          </p:cNvCxnSpPr>
          <p:nvPr/>
        </p:nvCxnSpPr>
        <p:spPr>
          <a:xfrm flipH="1">
            <a:off x="1417195" y="588273"/>
            <a:ext cx="4140039" cy="562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3" idx="2"/>
            <a:endCxn id="5" idx="0"/>
          </p:cNvCxnSpPr>
          <p:nvPr/>
        </p:nvCxnSpPr>
        <p:spPr>
          <a:xfrm flipH="1">
            <a:off x="4231812" y="588273"/>
            <a:ext cx="1325422" cy="562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3" idx="2"/>
            <a:endCxn id="6" idx="0"/>
          </p:cNvCxnSpPr>
          <p:nvPr/>
        </p:nvCxnSpPr>
        <p:spPr>
          <a:xfrm>
            <a:off x="5557234" y="588273"/>
            <a:ext cx="1330678" cy="562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3" idx="2"/>
            <a:endCxn id="7" idx="0"/>
          </p:cNvCxnSpPr>
          <p:nvPr/>
        </p:nvCxnSpPr>
        <p:spPr>
          <a:xfrm>
            <a:off x="5557234" y="588273"/>
            <a:ext cx="4439249" cy="569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426558" y="5200295"/>
            <a:ext cx="4293024" cy="369332"/>
          </a:xfrm>
          <a:prstGeom prst="rect">
            <a:avLst/>
          </a:prstGeom>
          <a:noFill/>
        </p:spPr>
        <p:txBody>
          <a:bodyPr wrap="square" rtlCol="0">
            <a:spAutoFit/>
          </a:bodyPr>
          <a:lstStyle/>
          <a:p>
            <a:r>
              <a:rPr lang="tr-TR" dirty="0" smtClean="0"/>
              <a:t>Bir Devlet Hastanesi Organizasyon Şeması</a:t>
            </a:r>
            <a:endParaRPr lang="tr-TR" dirty="0"/>
          </a:p>
        </p:txBody>
      </p:sp>
    </p:spTree>
    <p:extLst>
      <p:ext uri="{BB962C8B-B14F-4D97-AF65-F5344CB8AC3E}">
        <p14:creationId xmlns:p14="http://schemas.microsoft.com/office/powerpoint/2010/main" val="40450266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5249" y="464234"/>
            <a:ext cx="4093699" cy="400110"/>
          </a:xfrm>
          <a:prstGeom prst="rect">
            <a:avLst/>
          </a:prstGeom>
          <a:noFill/>
        </p:spPr>
        <p:txBody>
          <a:bodyPr wrap="square" rtlCol="0">
            <a:spAutoFit/>
          </a:bodyPr>
          <a:lstStyle/>
          <a:p>
            <a:r>
              <a:rPr lang="tr-TR" sz="2000" b="1" dirty="0" smtClean="0"/>
              <a:t>Başhekim veya Hastahane Yöneticisi</a:t>
            </a:r>
            <a:endParaRPr lang="tr-TR" sz="2000" b="1" dirty="0"/>
          </a:p>
        </p:txBody>
      </p:sp>
      <p:pic>
        <p:nvPicPr>
          <p:cNvPr id="3" name="Picture 2"/>
          <p:cNvPicPr>
            <a:picLocks noChangeAspect="1"/>
          </p:cNvPicPr>
          <p:nvPr/>
        </p:nvPicPr>
        <p:blipFill>
          <a:blip r:embed="rId2"/>
          <a:stretch>
            <a:fillRect/>
          </a:stretch>
        </p:blipFill>
        <p:spPr>
          <a:xfrm>
            <a:off x="549998" y="970672"/>
            <a:ext cx="5824873" cy="1918994"/>
          </a:xfrm>
          <a:prstGeom prst="rect">
            <a:avLst/>
          </a:prstGeom>
        </p:spPr>
      </p:pic>
      <p:pic>
        <p:nvPicPr>
          <p:cNvPr id="4" name="Picture 3"/>
          <p:cNvPicPr>
            <a:picLocks noChangeAspect="1"/>
          </p:cNvPicPr>
          <p:nvPr/>
        </p:nvPicPr>
        <p:blipFill>
          <a:blip r:embed="rId3"/>
          <a:stretch>
            <a:fillRect/>
          </a:stretch>
        </p:blipFill>
        <p:spPr>
          <a:xfrm>
            <a:off x="549998" y="3587261"/>
            <a:ext cx="5905468" cy="2939016"/>
          </a:xfrm>
          <a:prstGeom prst="rect">
            <a:avLst/>
          </a:prstGeom>
        </p:spPr>
      </p:pic>
      <p:pic>
        <p:nvPicPr>
          <p:cNvPr id="5" name="Picture 4"/>
          <p:cNvPicPr>
            <a:picLocks noChangeAspect="1"/>
          </p:cNvPicPr>
          <p:nvPr/>
        </p:nvPicPr>
        <p:blipFill>
          <a:blip r:embed="rId4"/>
          <a:stretch>
            <a:fillRect/>
          </a:stretch>
        </p:blipFill>
        <p:spPr>
          <a:xfrm>
            <a:off x="6856831" y="3491682"/>
            <a:ext cx="5335169" cy="2756579"/>
          </a:xfrm>
          <a:prstGeom prst="rect">
            <a:avLst/>
          </a:prstGeom>
        </p:spPr>
      </p:pic>
      <p:sp>
        <p:nvSpPr>
          <p:cNvPr id="6" name="Down Arrow 5"/>
          <p:cNvSpPr/>
          <p:nvPr/>
        </p:nvSpPr>
        <p:spPr>
          <a:xfrm>
            <a:off x="2855742" y="2729132"/>
            <a:ext cx="606692" cy="8581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Right Arrow 6"/>
          <p:cNvSpPr/>
          <p:nvPr/>
        </p:nvSpPr>
        <p:spPr>
          <a:xfrm>
            <a:off x="6077243" y="4869971"/>
            <a:ext cx="914400" cy="3772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8" name="Picture 7"/>
          <p:cNvPicPr>
            <a:picLocks noChangeAspect="1"/>
          </p:cNvPicPr>
          <p:nvPr/>
        </p:nvPicPr>
        <p:blipFill>
          <a:blip r:embed="rId5"/>
          <a:stretch>
            <a:fillRect/>
          </a:stretch>
        </p:blipFill>
        <p:spPr>
          <a:xfrm>
            <a:off x="6991643" y="1097839"/>
            <a:ext cx="4623813" cy="1092469"/>
          </a:xfrm>
          <a:prstGeom prst="rect">
            <a:avLst/>
          </a:prstGeom>
        </p:spPr>
      </p:pic>
    </p:spTree>
    <p:extLst>
      <p:ext uri="{BB962C8B-B14F-4D97-AF65-F5344CB8AC3E}">
        <p14:creationId xmlns:p14="http://schemas.microsoft.com/office/powerpoint/2010/main" val="402340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44958" y="86263"/>
            <a:ext cx="5081113" cy="3036047"/>
          </a:xfrm>
          <a:prstGeom prst="rect">
            <a:avLst/>
          </a:prstGeom>
        </p:spPr>
      </p:pic>
      <p:pic>
        <p:nvPicPr>
          <p:cNvPr id="4" name="Picture 3"/>
          <p:cNvPicPr>
            <a:picLocks noChangeAspect="1"/>
          </p:cNvPicPr>
          <p:nvPr/>
        </p:nvPicPr>
        <p:blipFill>
          <a:blip r:embed="rId3"/>
          <a:stretch>
            <a:fillRect/>
          </a:stretch>
        </p:blipFill>
        <p:spPr>
          <a:xfrm>
            <a:off x="285896" y="2869809"/>
            <a:ext cx="11692929" cy="3446585"/>
          </a:xfrm>
          <a:prstGeom prst="rect">
            <a:avLst/>
          </a:prstGeom>
        </p:spPr>
      </p:pic>
    </p:spTree>
    <p:extLst>
      <p:ext uri="{BB962C8B-B14F-4D97-AF65-F5344CB8AC3E}">
        <p14:creationId xmlns:p14="http://schemas.microsoft.com/office/powerpoint/2010/main" val="40013623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56" y="254130"/>
            <a:ext cx="10944665" cy="3416320"/>
          </a:xfrm>
          <a:prstGeom prst="rect">
            <a:avLst/>
          </a:prstGeom>
        </p:spPr>
        <p:txBody>
          <a:bodyPr wrap="square">
            <a:spAutoFit/>
          </a:bodyPr>
          <a:lstStyle/>
          <a:p>
            <a:pPr algn="just"/>
            <a:r>
              <a:rPr lang="tr-TR" b="1" dirty="0" smtClean="0"/>
              <a:t>Hastahane İdare Amiri</a:t>
            </a:r>
          </a:p>
          <a:p>
            <a:pPr algn="just"/>
            <a:r>
              <a:rPr lang="tr-TR" dirty="0" smtClean="0"/>
              <a:t>Başhekimliğe </a:t>
            </a:r>
            <a:r>
              <a:rPr lang="tr-TR" dirty="0"/>
              <a:t>bağlı olarak kurumun idari, mali ve </a:t>
            </a:r>
            <a:r>
              <a:rPr lang="tr-TR" dirty="0" smtClean="0"/>
              <a:t>teknik hizmetlerini </a:t>
            </a:r>
            <a:r>
              <a:rPr lang="tr-TR" dirty="0"/>
              <a:t>kanun tüzük yönetmelik ve emirler uyarınca</a:t>
            </a:r>
          </a:p>
          <a:p>
            <a:pPr algn="just"/>
            <a:r>
              <a:rPr lang="tr-TR" dirty="0"/>
              <a:t>yürütmekle yükümlü ve yetkilidir.</a:t>
            </a:r>
          </a:p>
          <a:p>
            <a:pPr algn="just"/>
            <a:r>
              <a:rPr lang="tr-TR" dirty="0"/>
              <a:t>• Kurumun en verimli şekilde çalışmasını sağlamak üzere </a:t>
            </a:r>
            <a:r>
              <a:rPr lang="tr-TR" dirty="0" smtClean="0"/>
              <a:t>her türlü </a:t>
            </a:r>
            <a:r>
              <a:rPr lang="tr-TR" dirty="0"/>
              <a:t>ihtiyaçlarını zamanında tespit eder ve sağlanması </a:t>
            </a:r>
            <a:r>
              <a:rPr lang="tr-TR" dirty="0" smtClean="0"/>
              <a:t>için gerekli </a:t>
            </a:r>
            <a:r>
              <a:rPr lang="tr-TR" dirty="0"/>
              <a:t>tedbirleri alır. Baştabibin vereceği talimata </a:t>
            </a:r>
            <a:r>
              <a:rPr lang="tr-TR" dirty="0" smtClean="0"/>
              <a:t>göresonuçlandırır</a:t>
            </a:r>
            <a:r>
              <a:rPr lang="tr-TR" dirty="0"/>
              <a:t>.</a:t>
            </a:r>
          </a:p>
          <a:p>
            <a:pPr marL="285750" indent="-285750" algn="just">
              <a:buFont typeface="Arial" panose="020B0604020202020204" pitchFamily="34" charset="0"/>
              <a:buChar char="•"/>
            </a:pPr>
            <a:r>
              <a:rPr lang="tr-TR" dirty="0" smtClean="0"/>
              <a:t>Satınalma </a:t>
            </a:r>
            <a:r>
              <a:rPr lang="tr-TR" dirty="0"/>
              <a:t>depolama, ambar ve depodan çıkış </a:t>
            </a:r>
            <a:r>
              <a:rPr lang="tr-TR" dirty="0" smtClean="0"/>
              <a:t>hizmetlerini yakından </a:t>
            </a:r>
            <a:r>
              <a:rPr lang="tr-TR" dirty="0"/>
              <a:t>izler ve gereği gibi yapılmasını sağlar.</a:t>
            </a:r>
          </a:p>
          <a:p>
            <a:pPr marL="285750" indent="-285750" algn="just">
              <a:buFont typeface="Arial" panose="020B0604020202020204" pitchFamily="34" charset="0"/>
              <a:buChar char="•"/>
            </a:pPr>
            <a:r>
              <a:rPr lang="tr-TR" dirty="0" smtClean="0"/>
              <a:t>Günlük </a:t>
            </a:r>
            <a:r>
              <a:rPr lang="tr-TR" dirty="0"/>
              <a:t>iaşe tabelalarını kontrol eder, dışardan gelecek </a:t>
            </a:r>
            <a:r>
              <a:rPr lang="tr-TR" dirty="0" smtClean="0"/>
              <a:t>gıda maddelerininvaktinde </a:t>
            </a:r>
            <a:r>
              <a:rPr lang="tr-TR" dirty="0"/>
              <a:t>ve uygun bir şekilde mutfağa </a:t>
            </a:r>
            <a:r>
              <a:rPr lang="tr-TR" dirty="0" smtClean="0"/>
              <a:t>teslimini sağlar.</a:t>
            </a:r>
          </a:p>
          <a:p>
            <a:pPr marL="285750" indent="-285750">
              <a:buFont typeface="Arial" panose="020B0604020202020204" pitchFamily="34" charset="0"/>
              <a:buChar char="•"/>
            </a:pPr>
            <a:r>
              <a:rPr lang="tr-TR" dirty="0"/>
              <a:t>Cihaz, her türlü motor, eşya ve bina onarımı gibi işlerin </a:t>
            </a:r>
            <a:r>
              <a:rPr lang="tr-TR" dirty="0" smtClean="0"/>
              <a:t>ilgililerce zamanında </a:t>
            </a:r>
            <a:r>
              <a:rPr lang="tr-TR" dirty="0"/>
              <a:t>yapılmasını sağlar.</a:t>
            </a:r>
          </a:p>
          <a:p>
            <a:pPr marL="285750" indent="-285750">
              <a:buFont typeface="Arial" panose="020B0604020202020204" pitchFamily="34" charset="0"/>
              <a:buChar char="•"/>
            </a:pPr>
            <a:r>
              <a:rPr lang="tr-TR" dirty="0" smtClean="0"/>
              <a:t> </a:t>
            </a:r>
            <a:r>
              <a:rPr lang="tr-TR" dirty="0"/>
              <a:t>İdari birimlerin görevlerini düzenli ve verimli bir </a:t>
            </a:r>
            <a:r>
              <a:rPr lang="tr-TR" dirty="0" smtClean="0"/>
              <a:t>şekilde yapmalarını </a:t>
            </a:r>
            <a:r>
              <a:rPr lang="tr-TR" dirty="0"/>
              <a:t>sağlamakla genel idare hizmetlerinde </a:t>
            </a:r>
            <a:r>
              <a:rPr lang="tr-TR" dirty="0" smtClean="0"/>
              <a:t>çalışan kendisine </a:t>
            </a:r>
            <a:r>
              <a:rPr lang="tr-TR" dirty="0"/>
              <a:t>bağlı personelin mevcut kanun tüzük ve </a:t>
            </a:r>
            <a:r>
              <a:rPr lang="tr-TR" dirty="0" smtClean="0"/>
              <a:t>yönetmelikler uyarınca </a:t>
            </a:r>
            <a:r>
              <a:rPr lang="tr-TR" dirty="0"/>
              <a:t>görev yetki ve sorumluluklarını belirlemekle </a:t>
            </a:r>
            <a:r>
              <a:rPr lang="tr-TR" dirty="0" smtClean="0"/>
              <a:t>yükümlü ve </a:t>
            </a:r>
            <a:r>
              <a:rPr lang="tr-TR" dirty="0"/>
              <a:t>doğrudan baştabibe karşı sorumludur.</a:t>
            </a:r>
            <a:endParaRPr lang="tr-TR" dirty="0"/>
          </a:p>
        </p:txBody>
      </p:sp>
      <p:sp>
        <p:nvSpPr>
          <p:cNvPr id="4" name="Rectangle 3"/>
          <p:cNvSpPr/>
          <p:nvPr/>
        </p:nvSpPr>
        <p:spPr>
          <a:xfrm>
            <a:off x="323556" y="3670450"/>
            <a:ext cx="11197883" cy="1754326"/>
          </a:xfrm>
          <a:prstGeom prst="rect">
            <a:avLst/>
          </a:prstGeom>
        </p:spPr>
        <p:txBody>
          <a:bodyPr wrap="square">
            <a:spAutoFit/>
          </a:bodyPr>
          <a:lstStyle/>
          <a:p>
            <a:r>
              <a:rPr lang="tr-TR" b="1" dirty="0"/>
              <a:t>Başhemşirelik</a:t>
            </a:r>
          </a:p>
          <a:p>
            <a:pPr marL="285750" indent="-285750" algn="just">
              <a:buFont typeface="Arial" panose="020B0604020202020204" pitchFamily="34" charset="0"/>
              <a:buChar char="•"/>
            </a:pPr>
            <a:r>
              <a:rPr lang="tr-TR" dirty="0"/>
              <a:t>Yüksek hemşirelik okulu veya sağlık meslek lisesi </a:t>
            </a:r>
            <a:r>
              <a:rPr lang="tr-TR" dirty="0" smtClean="0"/>
              <a:t>mezunu olup </a:t>
            </a:r>
            <a:r>
              <a:rPr lang="tr-TR" dirty="0"/>
              <a:t>mesleklerinde en az 10 yıl çalışmış ve iyi sicil almış</a:t>
            </a:r>
          </a:p>
          <a:p>
            <a:pPr algn="just"/>
            <a:r>
              <a:rPr lang="tr-TR" dirty="0"/>
              <a:t>hemşireler arasında başhekimin teklifi ile bakanlıkça atanır.</a:t>
            </a:r>
          </a:p>
          <a:p>
            <a:pPr marL="285750" indent="-285750" algn="just">
              <a:buFont typeface="Arial" panose="020B0604020202020204" pitchFamily="34" charset="0"/>
              <a:buChar char="•"/>
            </a:pPr>
            <a:r>
              <a:rPr lang="tr-TR" dirty="0"/>
              <a:t>Hasta bakım hizmetlerinin en iyi şekilde </a:t>
            </a:r>
            <a:r>
              <a:rPr lang="tr-TR" dirty="0" smtClean="0"/>
              <a:t>görülmesini sağlamakla </a:t>
            </a:r>
            <a:r>
              <a:rPr lang="tr-TR" dirty="0"/>
              <a:t>görevli olup doğrudan başhekime </a:t>
            </a:r>
            <a:r>
              <a:rPr lang="tr-TR" dirty="0" smtClean="0"/>
              <a:t>karşı sorumludur.Başhemşireye </a:t>
            </a:r>
            <a:r>
              <a:rPr lang="tr-TR" dirty="0"/>
              <a:t>yardımcı olmak üzere 100 </a:t>
            </a:r>
            <a:r>
              <a:rPr lang="tr-TR" dirty="0" smtClean="0"/>
              <a:t>yataklı ve </a:t>
            </a:r>
            <a:r>
              <a:rPr lang="tr-TR" dirty="0"/>
              <a:t>daha büyük hastanelerde görevinde başarılı en az 5 </a:t>
            </a:r>
            <a:r>
              <a:rPr lang="tr-TR" dirty="0" smtClean="0"/>
              <a:t>yıl çalışmış </a:t>
            </a:r>
            <a:r>
              <a:rPr lang="tr-TR" dirty="0"/>
              <a:t>başhemşire yardımcıları görevlendirilebilir.</a:t>
            </a:r>
          </a:p>
        </p:txBody>
      </p:sp>
    </p:spTree>
    <p:extLst>
      <p:ext uri="{BB962C8B-B14F-4D97-AF65-F5344CB8AC3E}">
        <p14:creationId xmlns:p14="http://schemas.microsoft.com/office/powerpoint/2010/main" val="3893299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667597"/>
            <a:ext cx="12192000" cy="4678743"/>
          </a:xfrm>
          <a:prstGeom prst="rect">
            <a:avLst/>
          </a:prstGeom>
        </p:spPr>
      </p:pic>
    </p:spTree>
    <p:extLst>
      <p:ext uri="{BB962C8B-B14F-4D97-AF65-F5344CB8AC3E}">
        <p14:creationId xmlns:p14="http://schemas.microsoft.com/office/powerpoint/2010/main" val="19109013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069" y="1218656"/>
            <a:ext cx="12143861" cy="4420688"/>
          </a:xfrm>
          <a:prstGeom prst="rect">
            <a:avLst/>
          </a:prstGeom>
        </p:spPr>
      </p:pic>
    </p:spTree>
    <p:extLst>
      <p:ext uri="{BB962C8B-B14F-4D97-AF65-F5344CB8AC3E}">
        <p14:creationId xmlns:p14="http://schemas.microsoft.com/office/powerpoint/2010/main" val="32526248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013300"/>
            <a:ext cx="12192000" cy="4831400"/>
          </a:xfrm>
          <a:prstGeom prst="rect">
            <a:avLst/>
          </a:prstGeom>
        </p:spPr>
      </p:pic>
    </p:spTree>
    <p:extLst>
      <p:ext uri="{BB962C8B-B14F-4D97-AF65-F5344CB8AC3E}">
        <p14:creationId xmlns:p14="http://schemas.microsoft.com/office/powerpoint/2010/main" val="3447943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396" y="398103"/>
            <a:ext cx="3187155" cy="400110"/>
          </a:xfrm>
          <a:prstGeom prst="rect">
            <a:avLst/>
          </a:prstGeom>
        </p:spPr>
        <p:txBody>
          <a:bodyPr wrap="none">
            <a:spAutoFit/>
          </a:bodyPr>
          <a:lstStyle/>
          <a:p>
            <a:r>
              <a:rPr lang="tr-TR" sz="2000" b="1" dirty="0" smtClean="0"/>
              <a:t>1.2. Yönetimin Fonksiyonları</a:t>
            </a:r>
            <a:endParaRPr lang="tr-TR" sz="2000" b="1" dirty="0"/>
          </a:p>
        </p:txBody>
      </p:sp>
      <p:sp>
        <p:nvSpPr>
          <p:cNvPr id="3" name="Rectangle 2"/>
          <p:cNvSpPr/>
          <p:nvPr/>
        </p:nvSpPr>
        <p:spPr>
          <a:xfrm>
            <a:off x="477396" y="964567"/>
            <a:ext cx="10443889" cy="646331"/>
          </a:xfrm>
          <a:prstGeom prst="rect">
            <a:avLst/>
          </a:prstGeom>
        </p:spPr>
        <p:txBody>
          <a:bodyPr wrap="square">
            <a:spAutoFit/>
          </a:bodyPr>
          <a:lstStyle/>
          <a:p>
            <a:r>
              <a:rPr lang="tr-TR" dirty="0" smtClean="0"/>
              <a:t>Yönetimin başarı ile uygulanabilmesi için belirli faaliyetlerin yerine getirilmesi gerekir. Birbirini takip eden bu faaliyetler, yönetimin fonksiyonları veya yönetim süreci olarak adlandırılır.</a:t>
            </a:r>
            <a:endParaRPr lang="tr-TR" dirty="0"/>
          </a:p>
        </p:txBody>
      </p:sp>
      <p:pic>
        <p:nvPicPr>
          <p:cNvPr id="4" name="Picture 3"/>
          <p:cNvPicPr>
            <a:picLocks noChangeAspect="1"/>
          </p:cNvPicPr>
          <p:nvPr/>
        </p:nvPicPr>
        <p:blipFill>
          <a:blip r:embed="rId2"/>
          <a:stretch>
            <a:fillRect/>
          </a:stretch>
        </p:blipFill>
        <p:spPr>
          <a:xfrm>
            <a:off x="582992" y="1841109"/>
            <a:ext cx="11026016" cy="3175782"/>
          </a:xfrm>
          <a:prstGeom prst="rect">
            <a:avLst/>
          </a:prstGeom>
        </p:spPr>
      </p:pic>
    </p:spTree>
    <p:extLst>
      <p:ext uri="{BB962C8B-B14F-4D97-AF65-F5344CB8AC3E}">
        <p14:creationId xmlns:p14="http://schemas.microsoft.com/office/powerpoint/2010/main" val="32302833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365586"/>
            <a:ext cx="12192000" cy="4126828"/>
          </a:xfrm>
          <a:prstGeom prst="rect">
            <a:avLst/>
          </a:prstGeom>
        </p:spPr>
      </p:pic>
    </p:spTree>
    <p:extLst>
      <p:ext uri="{BB962C8B-B14F-4D97-AF65-F5344CB8AC3E}">
        <p14:creationId xmlns:p14="http://schemas.microsoft.com/office/powerpoint/2010/main" val="3500087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39816" y="442528"/>
            <a:ext cx="7371471" cy="3328219"/>
          </a:xfrm>
          <a:prstGeom prst="rect">
            <a:avLst/>
          </a:prstGeom>
        </p:spPr>
      </p:pic>
    </p:spTree>
    <p:extLst>
      <p:ext uri="{BB962C8B-B14F-4D97-AF65-F5344CB8AC3E}">
        <p14:creationId xmlns:p14="http://schemas.microsoft.com/office/powerpoint/2010/main" val="2647064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474939"/>
            <a:ext cx="12192000" cy="3908122"/>
          </a:xfrm>
          <a:prstGeom prst="rect">
            <a:avLst/>
          </a:prstGeom>
        </p:spPr>
      </p:pic>
    </p:spTree>
    <p:extLst>
      <p:ext uri="{BB962C8B-B14F-4D97-AF65-F5344CB8AC3E}">
        <p14:creationId xmlns:p14="http://schemas.microsoft.com/office/powerpoint/2010/main" val="3063589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5204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467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310" y="320830"/>
            <a:ext cx="1826141" cy="400110"/>
          </a:xfrm>
          <a:prstGeom prst="rect">
            <a:avLst/>
          </a:prstGeom>
        </p:spPr>
        <p:txBody>
          <a:bodyPr wrap="none">
            <a:spAutoFit/>
          </a:bodyPr>
          <a:lstStyle/>
          <a:p>
            <a:r>
              <a:rPr lang="tr-TR" sz="2000" b="1" dirty="0" smtClean="0"/>
              <a:t>1.2.1. Planlama</a:t>
            </a:r>
            <a:endParaRPr lang="tr-TR" sz="2000" b="1" dirty="0"/>
          </a:p>
        </p:txBody>
      </p:sp>
      <p:sp>
        <p:nvSpPr>
          <p:cNvPr id="3" name="Rectangle 2"/>
          <p:cNvSpPr/>
          <p:nvPr/>
        </p:nvSpPr>
        <p:spPr>
          <a:xfrm>
            <a:off x="351310" y="813189"/>
            <a:ext cx="10625071" cy="646331"/>
          </a:xfrm>
          <a:prstGeom prst="rect">
            <a:avLst/>
          </a:prstGeom>
        </p:spPr>
        <p:txBody>
          <a:bodyPr wrap="square">
            <a:spAutoFit/>
          </a:bodyPr>
          <a:lstStyle/>
          <a:p>
            <a:r>
              <a:rPr lang="tr-TR" dirty="0" smtClean="0"/>
              <a:t>Planlama, belirlenen amaçlara ulaşabilmek için gerekli olan hareket tarzının önceden belirlenmesi işlemidir.</a:t>
            </a:r>
          </a:p>
          <a:p>
            <a:r>
              <a:rPr lang="tr-TR" dirty="0" smtClean="0"/>
              <a:t>Plan yapılırken bazı sorulara cevap aranmalıdır. Bu soruların belli başlıcaları şunlardır:</a:t>
            </a:r>
            <a:endParaRPr lang="tr-TR" dirty="0"/>
          </a:p>
        </p:txBody>
      </p:sp>
      <p:sp>
        <p:nvSpPr>
          <p:cNvPr id="4" name="Rectangle 3"/>
          <p:cNvSpPr/>
          <p:nvPr/>
        </p:nvSpPr>
        <p:spPr>
          <a:xfrm>
            <a:off x="351310" y="1459520"/>
            <a:ext cx="10071279" cy="1754326"/>
          </a:xfrm>
          <a:prstGeom prst="rect">
            <a:avLst/>
          </a:prstGeom>
        </p:spPr>
        <p:txBody>
          <a:bodyPr wrap="square">
            <a:spAutoFit/>
          </a:bodyPr>
          <a:lstStyle/>
          <a:p>
            <a:r>
              <a:rPr lang="tr-TR" b="1" i="1" dirty="0" smtClean="0"/>
              <a:t>Ne yapılacak</a:t>
            </a:r>
            <a:r>
              <a:rPr lang="tr-TR" dirty="0" smtClean="0"/>
              <a:t>. (Belirlenen amaca ulaşabilmek için yapılması gereken iş belirtilmelidir.)</a:t>
            </a:r>
          </a:p>
          <a:p>
            <a:r>
              <a:rPr lang="tr-TR" b="1" i="1" dirty="0" smtClean="0"/>
              <a:t>Niçin yapılacak</a:t>
            </a:r>
            <a:r>
              <a:rPr lang="tr-TR" dirty="0" smtClean="0"/>
              <a:t>. (Yapılacak işin ne için yapılacağı açıklanmalıdır.)</a:t>
            </a:r>
          </a:p>
          <a:p>
            <a:r>
              <a:rPr lang="tr-TR" b="1" i="1" dirty="0" smtClean="0"/>
              <a:t>Nerede yapılacak</a:t>
            </a:r>
            <a:r>
              <a:rPr lang="tr-TR" dirty="0" smtClean="0"/>
              <a:t>. (Yapılacak işin yeri belirtilmelidir.)</a:t>
            </a:r>
          </a:p>
          <a:p>
            <a:r>
              <a:rPr lang="tr-TR" b="1" i="1" dirty="0" smtClean="0"/>
              <a:t>Ne zaman yapılacak</a:t>
            </a:r>
            <a:r>
              <a:rPr lang="tr-TR" dirty="0" smtClean="0"/>
              <a:t>. (Yapılacak işin zamanı saat, gün, ay, yıl olarak belirtilmelidir.)</a:t>
            </a:r>
          </a:p>
          <a:p>
            <a:r>
              <a:rPr lang="tr-TR" b="1" i="1" dirty="0" smtClean="0"/>
              <a:t>Nasıl yapılacak</a:t>
            </a:r>
            <a:r>
              <a:rPr lang="tr-TR" dirty="0" smtClean="0"/>
              <a:t>. (Yapılacak işin hangi yöntemle yapılacağı açıklanmalıdır.)</a:t>
            </a:r>
          </a:p>
          <a:p>
            <a:r>
              <a:rPr lang="tr-TR" b="1" i="1" dirty="0" smtClean="0"/>
              <a:t>Kim tarafından yapılacak</a:t>
            </a:r>
            <a:r>
              <a:rPr lang="tr-TR" dirty="0" smtClean="0"/>
              <a:t>. (Yapılacak işin kim ya da kimler tarafından yapılacağı belirtilmelidir.)</a:t>
            </a:r>
            <a:endParaRPr lang="tr-TR" dirty="0"/>
          </a:p>
        </p:txBody>
      </p:sp>
      <p:sp>
        <p:nvSpPr>
          <p:cNvPr id="5" name="Rectangle 4"/>
          <p:cNvSpPr/>
          <p:nvPr/>
        </p:nvSpPr>
        <p:spPr>
          <a:xfrm>
            <a:off x="351310" y="3340618"/>
            <a:ext cx="9740721" cy="2031325"/>
          </a:xfrm>
          <a:prstGeom prst="rect">
            <a:avLst/>
          </a:prstGeom>
        </p:spPr>
        <p:txBody>
          <a:bodyPr wrap="square">
            <a:spAutoFit/>
          </a:bodyPr>
          <a:lstStyle/>
          <a:p>
            <a:r>
              <a:rPr lang="tr-TR" b="1" u="sng" dirty="0" smtClean="0"/>
              <a:t>Sağlık hizmetlerinde planlamanın yararları</a:t>
            </a:r>
          </a:p>
          <a:p>
            <a:r>
              <a:rPr lang="tr-TR" dirty="0" smtClean="0"/>
              <a:t>Amaca varma süresini kısaltır.</a:t>
            </a:r>
          </a:p>
          <a:p>
            <a:r>
              <a:rPr lang="tr-TR" dirty="0" smtClean="0"/>
              <a:t>Çalışanlar arasında uyum ve standardizasyonu sağlar.</a:t>
            </a:r>
          </a:p>
          <a:p>
            <a:r>
              <a:rPr lang="tr-TR" dirty="0" smtClean="0"/>
              <a:t>Çalışanların zaman israfını önler.</a:t>
            </a:r>
          </a:p>
          <a:p>
            <a:r>
              <a:rPr lang="tr-TR" dirty="0" smtClean="0"/>
              <a:t>Kimin ne iş yapacağı kesinlik kazanır</a:t>
            </a:r>
          </a:p>
          <a:p>
            <a:r>
              <a:rPr lang="tr-TR" dirty="0" smtClean="0"/>
              <a:t>Gereksiz işlerin yapılması önlenir.</a:t>
            </a:r>
          </a:p>
          <a:p>
            <a:r>
              <a:rPr lang="tr-TR" dirty="0" smtClean="0"/>
              <a:t>Hizmetlerin daha adil dağılımını sağlar.</a:t>
            </a:r>
            <a:endParaRPr lang="tr-TR" dirty="0"/>
          </a:p>
        </p:txBody>
      </p:sp>
    </p:spTree>
    <p:extLst>
      <p:ext uri="{BB962C8B-B14F-4D97-AF65-F5344CB8AC3E}">
        <p14:creationId xmlns:p14="http://schemas.microsoft.com/office/powerpoint/2010/main" val="356574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232" y="320830"/>
            <a:ext cx="5404043" cy="400110"/>
          </a:xfrm>
          <a:prstGeom prst="rect">
            <a:avLst/>
          </a:prstGeom>
        </p:spPr>
        <p:txBody>
          <a:bodyPr wrap="none">
            <a:spAutoFit/>
          </a:bodyPr>
          <a:lstStyle/>
          <a:p>
            <a:r>
              <a:rPr lang="tr-TR" sz="2000" b="1" dirty="0" smtClean="0"/>
              <a:t>1.2.2. Örgütlenme (Organizasyon, TeĢkilatlanma)</a:t>
            </a:r>
            <a:endParaRPr lang="tr-TR" sz="2000" b="1" dirty="0"/>
          </a:p>
        </p:txBody>
      </p:sp>
      <p:sp>
        <p:nvSpPr>
          <p:cNvPr id="3" name="Rectangle 2"/>
          <p:cNvSpPr/>
          <p:nvPr/>
        </p:nvSpPr>
        <p:spPr>
          <a:xfrm>
            <a:off x="272232" y="900173"/>
            <a:ext cx="11074055" cy="646331"/>
          </a:xfrm>
          <a:prstGeom prst="rect">
            <a:avLst/>
          </a:prstGeom>
        </p:spPr>
        <p:txBody>
          <a:bodyPr wrap="square">
            <a:spAutoFit/>
          </a:bodyPr>
          <a:lstStyle/>
          <a:p>
            <a:r>
              <a:rPr lang="tr-TR" dirty="0" smtClean="0"/>
              <a:t>Amaçlara ulaşmak için yapılacak işleri tanımlama, işleri çeşitli gruplar arasında bölme, işlerin başındaki kişiye yetki ve sorumluluk verme, çalışma için gerekli kaynak ve şartları sağlamaya, örgütleme denir.</a:t>
            </a:r>
            <a:endParaRPr lang="tr-TR" dirty="0"/>
          </a:p>
        </p:txBody>
      </p:sp>
      <p:sp>
        <p:nvSpPr>
          <p:cNvPr id="5" name="Rectangle 4"/>
          <p:cNvSpPr/>
          <p:nvPr/>
        </p:nvSpPr>
        <p:spPr>
          <a:xfrm>
            <a:off x="364524" y="1546504"/>
            <a:ext cx="3868495" cy="369332"/>
          </a:xfrm>
          <a:prstGeom prst="rect">
            <a:avLst/>
          </a:prstGeom>
        </p:spPr>
        <p:txBody>
          <a:bodyPr wrap="none">
            <a:spAutoFit/>
          </a:bodyPr>
          <a:lstStyle/>
          <a:p>
            <a:pPr marL="285750" indent="-285750">
              <a:buFont typeface="Arial" panose="020B0604020202020204" pitchFamily="34" charset="0"/>
              <a:buChar char="•"/>
            </a:pPr>
            <a:r>
              <a:rPr lang="tr-TR" b="1" dirty="0" smtClean="0"/>
              <a:t>İyi bir örgütün (teşkilatın) özellikleri</a:t>
            </a:r>
            <a:endParaRPr lang="tr-TR" b="1" dirty="0"/>
          </a:p>
        </p:txBody>
      </p:sp>
      <p:sp>
        <p:nvSpPr>
          <p:cNvPr id="6" name="Rectangle 5"/>
          <p:cNvSpPr/>
          <p:nvPr/>
        </p:nvSpPr>
        <p:spPr>
          <a:xfrm>
            <a:off x="669702" y="1915836"/>
            <a:ext cx="8641724" cy="1477328"/>
          </a:xfrm>
          <a:prstGeom prst="rect">
            <a:avLst/>
          </a:prstGeom>
        </p:spPr>
        <p:txBody>
          <a:bodyPr wrap="square">
            <a:spAutoFit/>
          </a:bodyPr>
          <a:lstStyle/>
          <a:p>
            <a:r>
              <a:rPr lang="tr-TR" dirty="0" smtClean="0"/>
              <a:t>Örgütün amaçları ile iş görenin beklentileri farklı olmaması gerekir.</a:t>
            </a:r>
          </a:p>
          <a:p>
            <a:r>
              <a:rPr lang="tr-TR" dirty="0" smtClean="0"/>
              <a:t>Yöneticilerin görev, yetki ve sorumlulukları arasında kesin bir ayırım yapılmalıdır.</a:t>
            </a:r>
          </a:p>
          <a:p>
            <a:r>
              <a:rPr lang="tr-TR" dirty="0" smtClean="0"/>
              <a:t>Ast ancak bir üstten emir alır.</a:t>
            </a:r>
          </a:p>
          <a:p>
            <a:r>
              <a:rPr lang="tr-TR" dirty="0" smtClean="0"/>
              <a:t>İş, yetki, sorumluluk ve ücretler açık ve kesin olarak belirlenir.</a:t>
            </a:r>
          </a:p>
          <a:p>
            <a:r>
              <a:rPr lang="tr-TR" dirty="0" smtClean="0"/>
              <a:t>Belirlenen görevlere göre yetki, verilen yetkiye göre de sorumluk belirlenir.</a:t>
            </a:r>
            <a:endParaRPr lang="tr-TR" dirty="0"/>
          </a:p>
        </p:txBody>
      </p:sp>
      <p:sp>
        <p:nvSpPr>
          <p:cNvPr id="7" name="Rectangle 6"/>
          <p:cNvSpPr/>
          <p:nvPr/>
        </p:nvSpPr>
        <p:spPr>
          <a:xfrm>
            <a:off x="429806" y="3762496"/>
            <a:ext cx="2650084" cy="369332"/>
          </a:xfrm>
          <a:prstGeom prst="rect">
            <a:avLst/>
          </a:prstGeom>
        </p:spPr>
        <p:txBody>
          <a:bodyPr wrap="none">
            <a:spAutoFit/>
          </a:bodyPr>
          <a:lstStyle/>
          <a:p>
            <a:pPr marL="285750" indent="-285750">
              <a:buFont typeface="Arial" panose="020B0604020202020204" pitchFamily="34" charset="0"/>
              <a:buChar char="•"/>
            </a:pPr>
            <a:r>
              <a:rPr lang="tr-TR" b="1" dirty="0" smtClean="0"/>
              <a:t>Örgütlemenin yararları</a:t>
            </a:r>
            <a:endParaRPr lang="tr-TR" b="1" dirty="0"/>
          </a:p>
        </p:txBody>
      </p:sp>
      <p:sp>
        <p:nvSpPr>
          <p:cNvPr id="8" name="Rectangle 7"/>
          <p:cNvSpPr/>
          <p:nvPr/>
        </p:nvSpPr>
        <p:spPr>
          <a:xfrm>
            <a:off x="669703" y="4224161"/>
            <a:ext cx="10676584" cy="923330"/>
          </a:xfrm>
          <a:prstGeom prst="rect">
            <a:avLst/>
          </a:prstGeom>
        </p:spPr>
        <p:txBody>
          <a:bodyPr wrap="square">
            <a:spAutoFit/>
          </a:bodyPr>
          <a:lstStyle/>
          <a:p>
            <a:r>
              <a:rPr lang="tr-TR" dirty="0" smtClean="0"/>
              <a:t>İnsan gücünden ve üretim araçlarından en üst düzeyde yararlanmayı sağlar.</a:t>
            </a:r>
          </a:p>
          <a:p>
            <a:r>
              <a:rPr lang="tr-TR" dirty="0" smtClean="0"/>
              <a:t>Örgütleme, personeli birlikte çalıĢmaya teşvik eder.</a:t>
            </a:r>
          </a:p>
          <a:p>
            <a:r>
              <a:rPr lang="tr-TR" dirty="0" smtClean="0"/>
              <a:t>İşlerin bireysel olarak değil, gruplar hâlinde yapılmasını, ortak konularda harekete geçirilmesini sağlar.</a:t>
            </a:r>
            <a:endParaRPr lang="tr-TR" dirty="0"/>
          </a:p>
        </p:txBody>
      </p:sp>
    </p:spTree>
    <p:extLst>
      <p:ext uri="{BB962C8B-B14F-4D97-AF65-F5344CB8AC3E}">
        <p14:creationId xmlns:p14="http://schemas.microsoft.com/office/powerpoint/2010/main" val="464341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905" y="256435"/>
            <a:ext cx="2180662" cy="369332"/>
          </a:xfrm>
          <a:prstGeom prst="rect">
            <a:avLst/>
          </a:prstGeom>
        </p:spPr>
        <p:txBody>
          <a:bodyPr wrap="none">
            <a:spAutoFit/>
          </a:bodyPr>
          <a:lstStyle/>
          <a:p>
            <a:pPr marL="285750" indent="-285750">
              <a:buFont typeface="Arial" panose="020B0604020202020204" pitchFamily="34" charset="0"/>
              <a:buChar char="•"/>
            </a:pPr>
            <a:r>
              <a:rPr lang="tr-TR" b="1" dirty="0" smtClean="0"/>
              <a:t>İyi bir örgüt yapısı</a:t>
            </a:r>
            <a:endParaRPr lang="tr-TR" b="1" dirty="0"/>
          </a:p>
        </p:txBody>
      </p:sp>
      <p:sp>
        <p:nvSpPr>
          <p:cNvPr id="3" name="Rectangle 2"/>
          <p:cNvSpPr/>
          <p:nvPr/>
        </p:nvSpPr>
        <p:spPr>
          <a:xfrm>
            <a:off x="807076" y="625767"/>
            <a:ext cx="6096000" cy="1200329"/>
          </a:xfrm>
          <a:prstGeom prst="rect">
            <a:avLst/>
          </a:prstGeom>
        </p:spPr>
        <p:txBody>
          <a:bodyPr>
            <a:spAutoFit/>
          </a:bodyPr>
          <a:lstStyle/>
          <a:p>
            <a:r>
              <a:rPr lang="tr-TR" dirty="0" smtClean="0"/>
              <a:t>Görevleri açık ve seçik olarak belirler.</a:t>
            </a:r>
          </a:p>
          <a:p>
            <a:r>
              <a:rPr lang="tr-TR" dirty="0" smtClean="0"/>
              <a:t>İnisiyatif ve sorumluluk yüklenmeyi teşvik eder.</a:t>
            </a:r>
          </a:p>
          <a:p>
            <a:r>
              <a:rPr lang="tr-TR" dirty="0" smtClean="0"/>
              <a:t>Faaliyetleri ahenkleştirir, çalışmaları koordine eder.</a:t>
            </a:r>
          </a:p>
          <a:p>
            <a:r>
              <a:rPr lang="tr-TR" dirty="0" smtClean="0"/>
              <a:t>Kırtasiyeciliğe (yazışmaya) yer vermeden kontrolü sağlar.</a:t>
            </a:r>
            <a:endParaRPr lang="tr-TR" dirty="0"/>
          </a:p>
        </p:txBody>
      </p:sp>
      <p:sp>
        <p:nvSpPr>
          <p:cNvPr id="4" name="Rectangle 3"/>
          <p:cNvSpPr/>
          <p:nvPr/>
        </p:nvSpPr>
        <p:spPr>
          <a:xfrm>
            <a:off x="521230" y="1995373"/>
            <a:ext cx="4330673" cy="400110"/>
          </a:xfrm>
          <a:prstGeom prst="rect">
            <a:avLst/>
          </a:prstGeom>
        </p:spPr>
        <p:txBody>
          <a:bodyPr wrap="none">
            <a:spAutoFit/>
          </a:bodyPr>
          <a:lstStyle/>
          <a:p>
            <a:r>
              <a:rPr lang="tr-TR" sz="2000" b="1" dirty="0" smtClean="0"/>
              <a:t>1.2.3. Yöneltme ve Etkileme (Emretme)</a:t>
            </a:r>
            <a:endParaRPr lang="tr-TR" sz="2000" b="1" dirty="0"/>
          </a:p>
        </p:txBody>
      </p:sp>
      <p:sp>
        <p:nvSpPr>
          <p:cNvPr id="5" name="Rectangle 4"/>
          <p:cNvSpPr/>
          <p:nvPr/>
        </p:nvSpPr>
        <p:spPr>
          <a:xfrm>
            <a:off x="505905" y="2435984"/>
            <a:ext cx="10393251" cy="1200329"/>
          </a:xfrm>
          <a:prstGeom prst="rect">
            <a:avLst/>
          </a:prstGeom>
        </p:spPr>
        <p:txBody>
          <a:bodyPr wrap="square">
            <a:spAutoFit/>
          </a:bodyPr>
          <a:lstStyle/>
          <a:p>
            <a:r>
              <a:rPr lang="tr-TR" dirty="0" smtClean="0"/>
              <a:t>Yöneltme, sistemin amacı paralelinde sistem elemanlarına planlanan işlerin</a:t>
            </a:r>
            <a:r>
              <a:rPr lang="tr-TR" dirty="0"/>
              <a:t> </a:t>
            </a:r>
            <a:r>
              <a:rPr lang="tr-TR" dirty="0" smtClean="0"/>
              <a:t>yapılması için gerekli emrin verilmesine denir.</a:t>
            </a:r>
          </a:p>
          <a:p>
            <a:r>
              <a:rPr lang="tr-TR" dirty="0" smtClean="0"/>
              <a:t>Etki, yöneticinin astlarına yazılı ya da sözlü emirleri ile ne yapmaları gerektiğini bildirmektir.</a:t>
            </a:r>
          </a:p>
          <a:p>
            <a:r>
              <a:rPr lang="tr-TR" dirty="0" smtClean="0"/>
              <a:t>Emir, belirli bir davranıĢta bulunmaya zorlayıcı söz ya da yazı olaraktanımlanır.</a:t>
            </a:r>
            <a:endParaRPr lang="tr-TR" dirty="0"/>
          </a:p>
        </p:txBody>
      </p:sp>
      <p:sp>
        <p:nvSpPr>
          <p:cNvPr id="6" name="Rectangle 5"/>
          <p:cNvSpPr/>
          <p:nvPr/>
        </p:nvSpPr>
        <p:spPr>
          <a:xfrm>
            <a:off x="505905" y="3765089"/>
            <a:ext cx="10377926" cy="646331"/>
          </a:xfrm>
          <a:prstGeom prst="rect">
            <a:avLst/>
          </a:prstGeom>
        </p:spPr>
        <p:txBody>
          <a:bodyPr wrap="square">
            <a:spAutoFit/>
          </a:bodyPr>
          <a:lstStyle/>
          <a:p>
            <a:r>
              <a:rPr lang="tr-TR" dirty="0" smtClean="0"/>
              <a:t>Konusu suç teşkil eden emir hiçbir şekilde yerine getirilmemelidir. Ancak amir emrinde ısrar ederse yazılı emir verilmesi istenebilir.</a:t>
            </a:r>
            <a:endParaRPr lang="tr-TR" dirty="0"/>
          </a:p>
        </p:txBody>
      </p:sp>
    </p:spTree>
    <p:extLst>
      <p:ext uri="{BB962C8B-B14F-4D97-AF65-F5344CB8AC3E}">
        <p14:creationId xmlns:p14="http://schemas.microsoft.com/office/powerpoint/2010/main" val="292431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438" y="230678"/>
            <a:ext cx="2297937" cy="400110"/>
          </a:xfrm>
          <a:prstGeom prst="rect">
            <a:avLst/>
          </a:prstGeom>
        </p:spPr>
        <p:txBody>
          <a:bodyPr wrap="none">
            <a:spAutoFit/>
          </a:bodyPr>
          <a:lstStyle/>
          <a:p>
            <a:r>
              <a:rPr lang="tr-TR" sz="2000" b="1" dirty="0" smtClean="0"/>
              <a:t>1.2.4. Koordinasyon</a:t>
            </a:r>
            <a:endParaRPr lang="tr-TR" sz="2000" b="1" dirty="0"/>
          </a:p>
        </p:txBody>
      </p:sp>
      <p:sp>
        <p:nvSpPr>
          <p:cNvPr id="3" name="Rectangle 2"/>
          <p:cNvSpPr/>
          <p:nvPr/>
        </p:nvSpPr>
        <p:spPr>
          <a:xfrm>
            <a:off x="218941" y="752169"/>
            <a:ext cx="10522040" cy="646331"/>
          </a:xfrm>
          <a:prstGeom prst="rect">
            <a:avLst/>
          </a:prstGeom>
        </p:spPr>
        <p:txBody>
          <a:bodyPr wrap="square">
            <a:spAutoFit/>
          </a:bodyPr>
          <a:lstStyle/>
          <a:p>
            <a:r>
              <a:rPr lang="tr-TR" dirty="0" smtClean="0"/>
              <a:t>Herhangi bir kuruluştaki çeşitli grup ve kişilerin tüm faaliyetlerinin amaçla uyumlaştırılmasına, </a:t>
            </a:r>
            <a:r>
              <a:rPr lang="tr-TR" b="1" dirty="0" smtClean="0"/>
              <a:t>koordinasyon </a:t>
            </a:r>
            <a:r>
              <a:rPr lang="tr-TR" dirty="0" smtClean="0"/>
              <a:t>denir.</a:t>
            </a:r>
            <a:endParaRPr lang="tr-TR" dirty="0"/>
          </a:p>
        </p:txBody>
      </p:sp>
      <p:sp>
        <p:nvSpPr>
          <p:cNvPr id="4" name="Rectangle 3"/>
          <p:cNvSpPr/>
          <p:nvPr/>
        </p:nvSpPr>
        <p:spPr>
          <a:xfrm>
            <a:off x="218941" y="1519881"/>
            <a:ext cx="10058400" cy="1754326"/>
          </a:xfrm>
          <a:prstGeom prst="rect">
            <a:avLst/>
          </a:prstGeom>
        </p:spPr>
        <p:txBody>
          <a:bodyPr wrap="square">
            <a:spAutoFit/>
          </a:bodyPr>
          <a:lstStyle/>
          <a:p>
            <a:r>
              <a:rPr lang="tr-TR" b="1" dirty="0" smtClean="0"/>
              <a:t>Koordinasyonun yararları;</a:t>
            </a:r>
          </a:p>
          <a:p>
            <a:r>
              <a:rPr lang="tr-TR" dirty="0" smtClean="0"/>
              <a:t>Grup ve kişiler arasında en üst seviyede anlaşma sağlar.</a:t>
            </a:r>
          </a:p>
          <a:p>
            <a:r>
              <a:rPr lang="tr-TR" dirty="0" smtClean="0"/>
              <a:t>Karışıklıklar ve tekrarları önler.</a:t>
            </a:r>
          </a:p>
          <a:p>
            <a:r>
              <a:rPr lang="tr-TR" dirty="0" smtClean="0"/>
              <a:t>Mevcut plan ve prensipler, her seviyede aynı şekilde anlaşılır.</a:t>
            </a:r>
          </a:p>
          <a:p>
            <a:r>
              <a:rPr lang="tr-TR" dirty="0" smtClean="0"/>
              <a:t>İşlerin planlı yapılması ilgililerin çalışma şevkini, dolayısıyla üretimi arttırır.</a:t>
            </a:r>
          </a:p>
          <a:p>
            <a:r>
              <a:rPr lang="tr-TR" dirty="0" smtClean="0"/>
              <a:t>Yapılanlar, daha iyi uygulanır ve kontrol edilir.</a:t>
            </a:r>
            <a:endParaRPr lang="tr-TR" dirty="0"/>
          </a:p>
        </p:txBody>
      </p:sp>
      <p:sp>
        <p:nvSpPr>
          <p:cNvPr id="5" name="Rectangle 4"/>
          <p:cNvSpPr/>
          <p:nvPr/>
        </p:nvSpPr>
        <p:spPr>
          <a:xfrm>
            <a:off x="218941" y="3524376"/>
            <a:ext cx="2760564" cy="400110"/>
          </a:xfrm>
          <a:prstGeom prst="rect">
            <a:avLst/>
          </a:prstGeom>
        </p:spPr>
        <p:txBody>
          <a:bodyPr wrap="none">
            <a:spAutoFit/>
          </a:bodyPr>
          <a:lstStyle/>
          <a:p>
            <a:r>
              <a:rPr lang="tr-TR" sz="2000" b="1" dirty="0" smtClean="0"/>
              <a:t>1.2.5. Denetim (Kontrol)</a:t>
            </a:r>
            <a:endParaRPr lang="tr-TR" sz="2000" b="1" dirty="0"/>
          </a:p>
        </p:txBody>
      </p:sp>
      <p:sp>
        <p:nvSpPr>
          <p:cNvPr id="6" name="Rectangle 5"/>
          <p:cNvSpPr/>
          <p:nvPr/>
        </p:nvSpPr>
        <p:spPr>
          <a:xfrm>
            <a:off x="218940" y="4232634"/>
            <a:ext cx="10934163" cy="646331"/>
          </a:xfrm>
          <a:prstGeom prst="rect">
            <a:avLst/>
          </a:prstGeom>
        </p:spPr>
        <p:txBody>
          <a:bodyPr wrap="square">
            <a:spAutoFit/>
          </a:bodyPr>
          <a:lstStyle/>
          <a:p>
            <a:r>
              <a:rPr lang="tr-TR" dirty="0" smtClean="0"/>
              <a:t>Yapılan hizmetlerin verimli, etkili ve başarılı olmasını sağlamak için uygulanan değerlendirici, yol gösterici ve kolaylaştırıcı işlemlerin bütününe, </a:t>
            </a:r>
            <a:r>
              <a:rPr lang="tr-TR" b="1" dirty="0" smtClean="0"/>
              <a:t>denetim</a:t>
            </a:r>
            <a:r>
              <a:rPr lang="tr-TR" dirty="0" smtClean="0"/>
              <a:t> denir.</a:t>
            </a:r>
            <a:endParaRPr lang="tr-TR" dirty="0"/>
          </a:p>
        </p:txBody>
      </p:sp>
    </p:spTree>
    <p:extLst>
      <p:ext uri="{BB962C8B-B14F-4D97-AF65-F5344CB8AC3E}">
        <p14:creationId xmlns:p14="http://schemas.microsoft.com/office/powerpoint/2010/main" val="4187748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761" y="612845"/>
            <a:ext cx="10740980" cy="2308324"/>
          </a:xfrm>
          <a:prstGeom prst="rect">
            <a:avLst/>
          </a:prstGeom>
        </p:spPr>
        <p:txBody>
          <a:bodyPr wrap="square">
            <a:spAutoFit/>
          </a:bodyPr>
          <a:lstStyle/>
          <a:p>
            <a:r>
              <a:rPr lang="tr-TR" dirty="0" smtClean="0"/>
              <a:t>Amaca ulaşmak için planlanan faaliyetler, planlandığı şekilde düzenlemeli, saptanan amaçlara ulaşılıp ulaşılmadığı belirlenmeli, sapmalar varsa gerekli düzeltmeler yapılmalıdır.</a:t>
            </a:r>
          </a:p>
          <a:p>
            <a:r>
              <a:rPr lang="tr-TR" b="1" dirty="0" smtClean="0"/>
              <a:t>Ticari bakımdan</a:t>
            </a:r>
            <a:r>
              <a:rPr lang="tr-TR" dirty="0" smtClean="0"/>
              <a:t>, kuruluşa girip çıkan maddelerin cins ve miktarlarının iyi belirlenip belirlenmediğini, defterlerin düzenli bir şekilde tutulup tutulmadığını kontrol etmek gerekmektedir.</a:t>
            </a:r>
          </a:p>
          <a:p>
            <a:r>
              <a:rPr lang="tr-TR" b="1" dirty="0" smtClean="0"/>
              <a:t>Teknik bakımdan</a:t>
            </a:r>
            <a:r>
              <a:rPr lang="tr-TR" dirty="0" smtClean="0"/>
              <a:t>, her çeşit işlemin gelişme seyri ve sonuçları, personelin çalışması incelenmelidir.</a:t>
            </a:r>
          </a:p>
          <a:p>
            <a:r>
              <a:rPr lang="tr-TR" b="1" dirty="0" smtClean="0"/>
              <a:t>Mali bakımdan</a:t>
            </a:r>
            <a:r>
              <a:rPr lang="tr-TR" dirty="0" smtClean="0"/>
              <a:t>, kayıtlar, defterler, gelir kaynakları, sermayenin kullanılma şekilleri kontrol edilmelidir.</a:t>
            </a:r>
          </a:p>
          <a:p>
            <a:r>
              <a:rPr lang="tr-TR" b="1" dirty="0" smtClean="0"/>
              <a:t>Emniyet bakımından</a:t>
            </a:r>
            <a:r>
              <a:rPr lang="tr-TR" dirty="0" smtClean="0"/>
              <a:t>, mal ve can güvenliğinin yeterli olup olmadığı incelenmelidir.</a:t>
            </a:r>
          </a:p>
          <a:p>
            <a:r>
              <a:rPr lang="tr-TR" b="1" dirty="0" smtClean="0"/>
              <a:t>Muhasebe bakımından</a:t>
            </a:r>
            <a:r>
              <a:rPr lang="tr-TR" dirty="0" smtClean="0"/>
              <a:t>, hesapların zamanında doğru kaydedilip kaydedilmediği araştırılmalıdır.</a:t>
            </a:r>
            <a:endParaRPr lang="tr-TR" dirty="0"/>
          </a:p>
        </p:txBody>
      </p:sp>
      <p:sp>
        <p:nvSpPr>
          <p:cNvPr id="3" name="Rectangle 2"/>
          <p:cNvSpPr/>
          <p:nvPr/>
        </p:nvSpPr>
        <p:spPr>
          <a:xfrm>
            <a:off x="450761" y="3192819"/>
            <a:ext cx="4943726" cy="369332"/>
          </a:xfrm>
          <a:prstGeom prst="rect">
            <a:avLst/>
          </a:prstGeom>
        </p:spPr>
        <p:txBody>
          <a:bodyPr wrap="none">
            <a:spAutoFit/>
          </a:bodyPr>
          <a:lstStyle/>
          <a:p>
            <a:r>
              <a:rPr lang="tr-TR" b="1" dirty="0" smtClean="0"/>
              <a:t>Denetim yapılırken dikkat edilmesi gereken ilkeler</a:t>
            </a:r>
            <a:endParaRPr lang="tr-TR" b="1" dirty="0"/>
          </a:p>
        </p:txBody>
      </p:sp>
      <p:sp>
        <p:nvSpPr>
          <p:cNvPr id="4" name="Rectangle 3"/>
          <p:cNvSpPr/>
          <p:nvPr/>
        </p:nvSpPr>
        <p:spPr>
          <a:xfrm>
            <a:off x="450761" y="3679255"/>
            <a:ext cx="10740980" cy="1200329"/>
          </a:xfrm>
          <a:prstGeom prst="rect">
            <a:avLst/>
          </a:prstGeom>
        </p:spPr>
        <p:txBody>
          <a:bodyPr wrap="square">
            <a:spAutoFit/>
          </a:bodyPr>
          <a:lstStyle/>
          <a:p>
            <a:pPr marL="285750" indent="-285750">
              <a:buFont typeface="Arial" panose="020B0604020202020204" pitchFamily="34" charset="0"/>
              <a:buChar char="•"/>
            </a:pPr>
            <a:r>
              <a:rPr lang="tr-TR" dirty="0" smtClean="0"/>
              <a:t>Denetimin amacı, belirgin olmalıdır.</a:t>
            </a:r>
          </a:p>
          <a:p>
            <a:pPr marL="285750" indent="-285750">
              <a:buFont typeface="Arial" panose="020B0604020202020204" pitchFamily="34" charset="0"/>
              <a:buChar char="•"/>
            </a:pPr>
            <a:r>
              <a:rPr lang="tr-TR" dirty="0" smtClean="0"/>
              <a:t>Denetim, yasalara uygun olmalıdır.</a:t>
            </a:r>
          </a:p>
          <a:p>
            <a:pPr marL="285750" indent="-285750">
              <a:buFont typeface="Arial" panose="020B0604020202020204" pitchFamily="34" charset="0"/>
              <a:buChar char="•"/>
            </a:pPr>
            <a:r>
              <a:rPr lang="tr-TR" dirty="0" smtClean="0"/>
              <a:t>Denetimi yapılan kiĢi ve kurumların olanakları dikkate alınmalıdır.</a:t>
            </a:r>
          </a:p>
          <a:p>
            <a:pPr marL="285750" indent="-285750">
              <a:buFont typeface="Arial" panose="020B0604020202020204" pitchFamily="34" charset="0"/>
              <a:buChar char="•"/>
            </a:pPr>
            <a:r>
              <a:rPr lang="tr-TR" dirty="0" smtClean="0"/>
              <a:t>Denetim demokratik, objektif ve yapıcı olmalıdır.</a:t>
            </a:r>
            <a:endParaRPr lang="tr-TR" dirty="0"/>
          </a:p>
        </p:txBody>
      </p:sp>
    </p:spTree>
    <p:extLst>
      <p:ext uri="{BB962C8B-B14F-4D97-AF65-F5344CB8AC3E}">
        <p14:creationId xmlns:p14="http://schemas.microsoft.com/office/powerpoint/2010/main" val="3719749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3A9505CA14A24489E87077FD098F41F" ma:contentTypeVersion="" ma:contentTypeDescription="Create a new document." ma:contentTypeScope="" ma:versionID="4a473c7f47987424113ff602b623b93a">
  <xsd:schema xmlns:xsd="http://www.w3.org/2001/XMLSchema" xmlns:xs="http://www.w3.org/2001/XMLSchema" xmlns:p="http://schemas.microsoft.com/office/2006/metadata/properties" xmlns:ns1="http://schemas.microsoft.com/sharepoint/v3" targetNamespace="http://schemas.microsoft.com/office/2006/metadata/properties" ma:root="true" ma:fieldsID="53aad9280c7bc17f35f657eabd183f1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4B8DC9-0062-4266-9490-919E0BCE5DDF}"/>
</file>

<file path=customXml/itemProps2.xml><?xml version="1.0" encoding="utf-8"?>
<ds:datastoreItem xmlns:ds="http://schemas.openxmlformats.org/officeDocument/2006/customXml" ds:itemID="{982A78E0-895F-41BC-9FF3-9FC5A049B6AD}"/>
</file>

<file path=customXml/itemProps3.xml><?xml version="1.0" encoding="utf-8"?>
<ds:datastoreItem xmlns:ds="http://schemas.openxmlformats.org/officeDocument/2006/customXml" ds:itemID="{90A38F4E-FF30-43EE-B62A-600A9EBA4CE3}"/>
</file>

<file path=docProps/app.xml><?xml version="1.0" encoding="utf-8"?>
<Properties xmlns="http://schemas.openxmlformats.org/officeDocument/2006/extended-properties" xmlns:vt="http://schemas.openxmlformats.org/officeDocument/2006/docPropsVTypes">
  <TotalTime>505</TotalTime>
  <Words>3972</Words>
  <Application>Microsoft Office PowerPoint</Application>
  <PresentationFormat>Widescreen</PresentationFormat>
  <Paragraphs>288</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Hastane Organizasyonu ve Yönetimi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Hastane Organizasyonu ve Yönetimi</dc:title>
  <dc:creator>alper</dc:creator>
  <cp:lastModifiedBy>alper</cp:lastModifiedBy>
  <cp:revision>66</cp:revision>
  <dcterms:created xsi:type="dcterms:W3CDTF">2018-07-18T06:10:12Z</dcterms:created>
  <dcterms:modified xsi:type="dcterms:W3CDTF">2018-07-28T13:36:41Z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0x01010023A9505CA14A24489E87077FD098F41F</vt:lpwstr>
  </property>
</Properties>
</file>