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65.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13.xml" ContentType="application/vnd.openxmlformats-officedocument.presentationml.slide+xml"/>
  <Override PartName="/ppt/slides/slide58.xml" ContentType="application/vnd.openxmlformats-officedocument.presentationml.slide+xml"/>
  <Override PartName="/ppt/slides/slide54.xml" ContentType="application/vnd.openxmlformats-officedocument.presentationml.slide+xml"/>
  <Override PartName="/ppt/slides/slide60.xml" ContentType="application/vnd.openxmlformats-officedocument.presentationml.slide+xml"/>
  <Override PartName="/ppt/slides/slide64.xml" ContentType="application/vnd.openxmlformats-officedocument.presentationml.slide+xml"/>
  <Override PartName="/ppt/slides/slide63.xml" ContentType="application/vnd.openxmlformats-officedocument.presentationml.slide+xml"/>
  <Override PartName="/ppt/slides/slide59.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67"/>
  </p:notesMasterIdLst>
  <p:sldIdLst>
    <p:sldId id="288" r:id="rId2"/>
    <p:sldId id="357" r:id="rId3"/>
    <p:sldId id="358" r:id="rId4"/>
    <p:sldId id="359" r:id="rId5"/>
    <p:sldId id="360" r:id="rId6"/>
    <p:sldId id="361" r:id="rId7"/>
    <p:sldId id="362" r:id="rId8"/>
    <p:sldId id="363" r:id="rId9"/>
    <p:sldId id="453" r:id="rId10"/>
    <p:sldId id="364" r:id="rId11"/>
    <p:sldId id="365" r:id="rId12"/>
    <p:sldId id="370" r:id="rId13"/>
    <p:sldId id="457" r:id="rId14"/>
    <p:sldId id="459" r:id="rId15"/>
    <p:sldId id="458" r:id="rId16"/>
    <p:sldId id="460" r:id="rId17"/>
    <p:sldId id="461" r:id="rId18"/>
    <p:sldId id="376" r:id="rId19"/>
    <p:sldId id="377" r:id="rId20"/>
    <p:sldId id="378" r:id="rId21"/>
    <p:sldId id="462" r:id="rId22"/>
    <p:sldId id="448" r:id="rId23"/>
    <p:sldId id="380" r:id="rId24"/>
    <p:sldId id="382" r:id="rId25"/>
    <p:sldId id="383" r:id="rId26"/>
    <p:sldId id="384" r:id="rId27"/>
    <p:sldId id="385" r:id="rId28"/>
    <p:sldId id="449" r:id="rId29"/>
    <p:sldId id="389" r:id="rId30"/>
    <p:sldId id="390" r:id="rId31"/>
    <p:sldId id="391" r:id="rId32"/>
    <p:sldId id="392" r:id="rId33"/>
    <p:sldId id="463" r:id="rId34"/>
    <p:sldId id="393" r:id="rId35"/>
    <p:sldId id="394" r:id="rId36"/>
    <p:sldId id="395" r:id="rId37"/>
    <p:sldId id="396" r:id="rId38"/>
    <p:sldId id="397" r:id="rId39"/>
    <p:sldId id="398" r:id="rId40"/>
    <p:sldId id="399" r:id="rId41"/>
    <p:sldId id="451" r:id="rId42"/>
    <p:sldId id="401" r:id="rId43"/>
    <p:sldId id="402" r:id="rId44"/>
    <p:sldId id="403" r:id="rId45"/>
    <p:sldId id="404" r:id="rId46"/>
    <p:sldId id="405" r:id="rId47"/>
    <p:sldId id="452" r:id="rId48"/>
    <p:sldId id="410" r:id="rId49"/>
    <p:sldId id="416" r:id="rId50"/>
    <p:sldId id="421" r:id="rId51"/>
    <p:sldId id="422" r:id="rId52"/>
    <p:sldId id="423" r:id="rId53"/>
    <p:sldId id="424" r:id="rId54"/>
    <p:sldId id="425" r:id="rId55"/>
    <p:sldId id="426" r:id="rId56"/>
    <p:sldId id="427" r:id="rId57"/>
    <p:sldId id="428" r:id="rId58"/>
    <p:sldId id="429" r:id="rId59"/>
    <p:sldId id="430" r:id="rId60"/>
    <p:sldId id="431" r:id="rId61"/>
    <p:sldId id="432" r:id="rId62"/>
    <p:sldId id="433" r:id="rId63"/>
    <p:sldId id="434" r:id="rId64"/>
    <p:sldId id="435" r:id="rId65"/>
    <p:sldId id="436" r:id="rId66"/>
  </p:sldIdLst>
  <p:sldSz cx="9144000" cy="6858000" type="screen4x3"/>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D802"/>
    <a:srgbClr val="66E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4" d="100"/>
          <a:sy n="74" d="100"/>
        </p:scale>
        <p:origin x="-1266" y="-90"/>
      </p:cViewPr>
      <p:guideLst>
        <p:guide orient="horz" pos="2160"/>
        <p:guide pos="2880"/>
      </p:guideLst>
    </p:cSldViewPr>
  </p:slideViewPr>
  <p:notesTextViewPr>
    <p:cViewPr>
      <p:scale>
        <a:sx n="1" d="1"/>
        <a:sy n="1" d="1"/>
      </p:scale>
      <p:origin x="0" y="0"/>
    </p:cViewPr>
  </p:notesTextViewPr>
  <p:sorterViewPr>
    <p:cViewPr>
      <p:scale>
        <a:sx n="100" d="100"/>
        <a:sy n="100" d="100"/>
      </p:scale>
      <p:origin x="0" y="159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customXml" Target="../customXml/item3.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customXml" Target="../customXml/item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3/22/2016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F94E36F-931E-4554-97AF-D7AED7B8C7E3}" type="datetime1">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285C51-5C97-495F-8B1B-A4E29B1CCE84}" type="datetime1">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9778B2F-56E0-4B74-A9B6-4A37337EC332}" type="datetime1">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CBC94C-A8FB-4C94-B4E8-C50D947F5553}" type="datetime1">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7BCE86-F6F2-4C70-A808-2469BA2CFB78}" type="datetime1">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0BE9E28-A0DA-4966-842C-7E6EE2BB9227}" type="datetime1">
              <a:rPr lang="en-US" smtClean="0"/>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13953F-2A20-46A0-BFC8-94B3E9BC2075}" type="datetime1">
              <a:rPr lang="en-US" smtClean="0"/>
              <a:t>3/22/2016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579316-D38E-4EE4-AB1C-B3708047EB5C}" type="datetime1">
              <a:rPr lang="en-US" smtClean="0"/>
              <a:t>3/22/2016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BC72DB9-4694-44B1-B263-B1FD3E2D41FA}" type="datetime1">
              <a:rPr lang="en-US" smtClean="0"/>
              <a:t>3/22/2016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112CB74-C2D3-4449-8CFE-9C31CC33C240}" type="datetime1">
              <a:rPr lang="en-US" smtClean="0"/>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227F4-1118-4920-93B9-6FB6D23DF4A2}" type="datetime1">
              <a:rPr lang="en-US" smtClean="0"/>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981C4B1-4A0B-440C-8A66-FCF236B08758}" type="datetime1">
              <a:rPr lang="en-US" smtClean="0"/>
              <a:t>3/22/2016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6E69268-9C8B-4EBF-A9EE-DC5DC2D48DC3}"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5" name="Picture 14" descr="E:\websites\free-power-point-templates\2012\logos.png"/>
          <p:cNvPicPr>
            <a:picLocks noChangeAspect="1" noChangeArrowheads="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8409940" y="6608110"/>
            <a:ext cx="752469" cy="270889"/>
          </a:xfrm>
          <a:prstGeom prst="rect">
            <a:avLst/>
          </a:prstGeom>
          <a:noFill/>
          <a:ln>
            <a:noFill/>
          </a:ln>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556792"/>
            <a:ext cx="7772400" cy="1470025"/>
          </a:xfrm>
        </p:spPr>
        <p:txBody>
          <a:bodyPr>
            <a:normAutofit/>
          </a:bodyPr>
          <a:lstStyle/>
          <a:p>
            <a:pPr algn="ctr"/>
            <a:r>
              <a:rPr lang="tr-TR" sz="4000" b="1" dirty="0" smtClean="0">
                <a:latin typeface="Segoe Print" panose="02000600000000000000" pitchFamily="2" charset="0"/>
                <a:cs typeface="Arial" pitchFamily="34" charset="0"/>
              </a:rPr>
              <a:t>TEMEL İŞLETMECİLİĞE GİRİŞ</a:t>
            </a:r>
            <a:endParaRPr lang="tr-TR" sz="4000" b="1" dirty="0">
              <a:latin typeface="Segoe Print" panose="02000600000000000000" pitchFamily="2" charset="0"/>
              <a:cs typeface="Arial" pitchFamily="34" charset="0"/>
            </a:endParaRPr>
          </a:p>
        </p:txBody>
      </p:sp>
      <p:sp>
        <p:nvSpPr>
          <p:cNvPr id="3" name="2 Alt Başlık"/>
          <p:cNvSpPr>
            <a:spLocks noGrp="1"/>
          </p:cNvSpPr>
          <p:nvPr>
            <p:ph type="subTitle" idx="1"/>
          </p:nvPr>
        </p:nvSpPr>
        <p:spPr>
          <a:xfrm>
            <a:off x="899592" y="3429000"/>
            <a:ext cx="7416824" cy="2808312"/>
          </a:xfrm>
        </p:spPr>
        <p:txBody>
          <a:bodyPr>
            <a:noAutofit/>
          </a:bodyPr>
          <a:lstStyle/>
          <a:p>
            <a:r>
              <a:rPr lang="tr-TR" sz="2800" b="1" dirty="0" smtClean="0">
                <a:solidFill>
                  <a:schemeClr val="bg1"/>
                </a:solidFill>
                <a:latin typeface="Segoe Print" panose="02000600000000000000" pitchFamily="2" charset="0"/>
                <a:cs typeface="Arial" pitchFamily="34" charset="0"/>
              </a:rPr>
              <a:t>KONU3</a:t>
            </a:r>
            <a:endParaRPr lang="tr-TR" sz="2800" b="1" dirty="0" smtClean="0">
              <a:solidFill>
                <a:schemeClr val="bg1"/>
              </a:solidFill>
              <a:latin typeface="Segoe Print" panose="02000600000000000000" pitchFamily="2" charset="0"/>
              <a:cs typeface="Arial" pitchFamily="34" charset="0"/>
            </a:endParaRPr>
          </a:p>
          <a:p>
            <a:endParaRPr lang="tr-TR" sz="2800" b="1" dirty="0">
              <a:solidFill>
                <a:schemeClr val="bg1"/>
              </a:solidFill>
              <a:latin typeface="Segoe Print" panose="02000600000000000000" pitchFamily="2" charset="0"/>
              <a:cs typeface="Arial" pitchFamily="34" charset="0"/>
            </a:endParaRPr>
          </a:p>
          <a:p>
            <a:endParaRPr lang="tr-TR" sz="2800" b="1" dirty="0" smtClean="0">
              <a:solidFill>
                <a:schemeClr val="bg1"/>
              </a:solidFill>
              <a:latin typeface="Segoe Print" panose="02000600000000000000" pitchFamily="2" charset="0"/>
              <a:cs typeface="Arial" pitchFamily="34" charset="0"/>
            </a:endParaRPr>
          </a:p>
          <a:p>
            <a:endParaRPr lang="tr-TR" sz="2800" b="1" dirty="0">
              <a:solidFill>
                <a:schemeClr val="bg1"/>
              </a:solidFill>
              <a:latin typeface="Segoe Print" panose="02000600000000000000" pitchFamily="2" charset="0"/>
              <a:cs typeface="Arial" pitchFamily="34" charset="0"/>
            </a:endParaRPr>
          </a:p>
        </p:txBody>
      </p:sp>
    </p:spTree>
    <p:extLst>
      <p:ext uri="{BB962C8B-B14F-4D97-AF65-F5344CB8AC3E}">
        <p14:creationId xmlns:p14="http://schemas.microsoft.com/office/powerpoint/2010/main" val="1431248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752"/>
            <a:ext cx="8229600" cy="4713391"/>
          </a:xfrm>
        </p:spPr>
        <p:txBody>
          <a:bodyPr vert="horz" lIns="121899" tIns="60949" rIns="121899" bIns="60949" rtlCol="0">
            <a:noAutofit/>
          </a:bodyPr>
          <a:lstStyle/>
          <a:p>
            <a:pPr marL="0" indent="0" algn="just">
              <a:buNone/>
            </a:pPr>
            <a:r>
              <a:rPr lang="tr-TR" sz="2400" dirty="0" smtClean="0">
                <a:latin typeface="Segoe Print" panose="02000600000000000000" pitchFamily="2" charset="0"/>
              </a:rPr>
              <a:t>Ancak</a:t>
            </a:r>
            <a:r>
              <a:rPr lang="tr-TR" sz="2400" dirty="0">
                <a:latin typeface="Segoe Print" panose="02000600000000000000" pitchFamily="2" charset="0"/>
              </a:rPr>
              <a:t>, yine de söz konusu kişinin kendi çapında bazı araştırmalar yaparak, kurmayı düşündüğü bakkal dükkânının, dolayısıyla işletmenin kârlı olup olmayacağını saptaması ve kuruluşa karar vermesi daha yararlı olabilecektir. Basit olarak yapılacak bir araştırma, bakkal dükkanın açılacağı yer, çevrede yaşayan insanların gelir durumu, başka bir bakkal dükkanı olup olmadığı, ne tür mal ve hizmetleri sunulması gerektiği gibi bir çok konuda kişiyi aydınlatabilir. Çok kısa süren ve kişiye fazla maliyet yüklemeyen bu araştırma sayesinde kişi dükkan açma kararını bir kez daha gözden geçirmiş olur.</a:t>
            </a: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10</a:t>
            </a:fld>
            <a:endParaRPr lang="tr-TR"/>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1.1 İşletme Kurma Fikri</a:t>
            </a:r>
          </a:p>
        </p:txBody>
      </p:sp>
      <p:sp>
        <p:nvSpPr>
          <p:cNvPr id="7" name="4 Altbilgi Yer Tutucusu"/>
          <p:cNvSpPr txBox="1">
            <a:spLocks/>
          </p:cNvSpPr>
          <p:nvPr/>
        </p:nvSpPr>
        <p:spPr>
          <a:xfrm>
            <a:off x="3276600" y="6317704"/>
            <a:ext cx="2895600" cy="365125"/>
          </a:xfrm>
          <a:prstGeom prst="rect">
            <a:avLst/>
          </a:prstGeom>
        </p:spPr>
        <p:txBody>
          <a:bodyPr vert="horz" lIns="121899" tIns="60949" rIns="121899" bIns="60949" rtlCol="0" anchor="ctr"/>
          <a:lstStyle>
            <a:defPPr>
              <a:defRPr lang="en-US"/>
            </a:defPPr>
            <a:lvl1pPr marL="0" algn="ctr" defTabSz="1218987" rtl="0" eaLnBrk="1" latinLnBrk="0" hangingPunct="1">
              <a:defRPr sz="1600" kern="1200">
                <a:solidFill>
                  <a:schemeClr val="tx1">
                    <a:tint val="75000"/>
                  </a:schemeClr>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877925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Autofit/>
          </a:bodyPr>
          <a:lstStyle/>
          <a:p>
            <a:pPr marL="0" indent="0" algn="just">
              <a:buNone/>
            </a:pPr>
            <a:r>
              <a:rPr lang="tr-TR" sz="2400" dirty="0" smtClean="0">
                <a:latin typeface="Segoe Print" panose="02000600000000000000" pitchFamily="2" charset="0"/>
              </a:rPr>
              <a:t>Genellikle </a:t>
            </a:r>
            <a:r>
              <a:rPr lang="tr-TR" sz="2400" b="1" dirty="0" smtClean="0">
                <a:solidFill>
                  <a:schemeClr val="accent2"/>
                </a:solidFill>
                <a:latin typeface="Segoe Print" panose="02000600000000000000" pitchFamily="2" charset="0"/>
              </a:rPr>
              <a:t>üretim faliyetlerinin üzerinde yürütüldüğü yer işletmenin kuruluş yeri </a:t>
            </a:r>
            <a:r>
              <a:rPr lang="tr-TR" sz="2400" dirty="0" smtClean="0">
                <a:latin typeface="Segoe Print" panose="02000600000000000000" pitchFamily="2" charset="0"/>
              </a:rPr>
              <a:t>olarak ifade edilir.  </a:t>
            </a:r>
            <a:r>
              <a:rPr lang="tr-TR" sz="2400" b="1" dirty="0" smtClean="0">
                <a:solidFill>
                  <a:srgbClr val="002060"/>
                </a:solidFill>
                <a:latin typeface="Segoe Print" panose="02000600000000000000" pitchFamily="2" charset="0"/>
              </a:rPr>
              <a:t>Herhangi bir mal veya hizmet üretmek için yatırım yapan kişi neyi, nasıl ve kaça üreteceğini belirlemek adına işletmenin kuruluş yeri hakkında çalışmalar yapmak zorundadır. </a:t>
            </a:r>
          </a:p>
          <a:p>
            <a:pPr marL="0" indent="0" algn="just">
              <a:buNone/>
            </a:pPr>
            <a:endParaRPr lang="tr-TR" sz="2400" dirty="0" smtClean="0">
              <a:latin typeface="Segoe Print" panose="02000600000000000000" pitchFamily="2" charset="0"/>
            </a:endParaRPr>
          </a:p>
        </p:txBody>
      </p:sp>
      <p:sp>
        <p:nvSpPr>
          <p:cNvPr id="7"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11</a:t>
            </a:fld>
            <a:endParaRPr lang="tr-TR"/>
          </a:p>
        </p:txBody>
      </p:sp>
      <p:sp>
        <p:nvSpPr>
          <p:cNvPr id="2" name="1 Başlık"/>
          <p:cNvSpPr>
            <a:spLocks noGrp="1"/>
          </p:cNvSpPr>
          <p:nvPr>
            <p:ph type="title"/>
          </p:nvPr>
        </p:nvSpPr>
        <p:spPr/>
        <p:txBody>
          <a:bodyPr vert="horz" lIns="121899" tIns="60949" rIns="121899" bIns="60949" rtlCol="0" anchor="ctr">
            <a:noAutofit/>
          </a:bodyPr>
          <a:lstStyle/>
          <a:p>
            <a:pPr lvl="1"/>
            <a:r>
              <a:rPr lang="tr-TR" sz="2400" b="1" dirty="0">
                <a:solidFill>
                  <a:schemeClr val="bg1"/>
                </a:solidFill>
                <a:latin typeface="Segoe Print" panose="02000600000000000000" pitchFamily="2" charset="0"/>
              </a:rPr>
              <a:t>1.2 En Uygun (Optimal) Kuruluş Yeri</a:t>
            </a:r>
            <a:br>
              <a:rPr lang="tr-TR" sz="2400" b="1" dirty="0">
                <a:solidFill>
                  <a:schemeClr val="bg1"/>
                </a:solidFill>
                <a:latin typeface="Segoe Print" panose="02000600000000000000" pitchFamily="2" charset="0"/>
              </a:rPr>
            </a:br>
            <a:endParaRPr lang="tr-TR" sz="2400" b="1"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443818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196752"/>
            <a:ext cx="8229600" cy="3672408"/>
          </a:xfrm>
        </p:spPr>
        <p:txBody>
          <a:bodyPr>
            <a:normAutofit/>
          </a:bodyPr>
          <a:lstStyle/>
          <a:p>
            <a:pPr marL="0" indent="0" algn="just">
              <a:buNone/>
            </a:pPr>
            <a:endParaRPr lang="tr-TR" sz="2600" dirty="0" smtClean="0">
              <a:latin typeface="Segoe Print" panose="02000600000000000000" pitchFamily="2" charset="0"/>
            </a:endParaRPr>
          </a:p>
          <a:p>
            <a:pPr marL="0" indent="0" algn="just">
              <a:buNone/>
            </a:pPr>
            <a:endParaRPr lang="tr-TR" sz="2600" dirty="0">
              <a:latin typeface="Segoe Print" panose="02000600000000000000" pitchFamily="2" charset="0"/>
            </a:endParaRPr>
          </a:p>
          <a:p>
            <a:pPr marL="0" indent="0" algn="just">
              <a:buNone/>
            </a:pPr>
            <a:endParaRPr lang="tr-TR" sz="2600" dirty="0" smtClean="0">
              <a:latin typeface="Segoe Print" panose="02000600000000000000" pitchFamily="2" charset="0"/>
            </a:endParaRPr>
          </a:p>
          <a:p>
            <a:pPr marL="0" indent="0" algn="just">
              <a:buNone/>
            </a:pPr>
            <a:r>
              <a:rPr lang="tr-TR" sz="2600" dirty="0" smtClean="0">
                <a:latin typeface="Segoe Print" panose="02000600000000000000" pitchFamily="2" charset="0"/>
              </a:rPr>
              <a:t>Kişilerde işletme kurma ve çalıştırma isteği çok çeşitlidir. Kesin bir listesi olmamakla beraber aşağıda sıralanan faktörler işletme kurma ve çalıştırma için itici güç olabilir.</a:t>
            </a:r>
          </a:p>
          <a:p>
            <a:pPr algn="just">
              <a:buNone/>
            </a:pPr>
            <a:r>
              <a:rPr lang="tr-TR" sz="2400" b="1" dirty="0" smtClean="0">
                <a:latin typeface="Segoe Print" panose="02000600000000000000" pitchFamily="2" charset="0"/>
              </a:rPr>
              <a:t> </a:t>
            </a:r>
            <a:endParaRPr lang="tr-TR" sz="24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12</a:t>
            </a:fld>
            <a:endParaRPr lang="tr-TR"/>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1.3 İşletmenin Kuruluş Nedenleri </a:t>
            </a:r>
            <a:br>
              <a:rPr lang="tr-TR" sz="2400" b="1" dirty="0">
                <a:latin typeface="Segoe Print" panose="02000600000000000000" pitchFamily="2" charset="0"/>
              </a:rPr>
            </a:br>
            <a:endParaRPr lang="tr-TR" sz="2400" b="1" dirty="0">
              <a:latin typeface="Segoe Print" panose="02000600000000000000" pitchFamily="2" charset="0"/>
            </a:endParaRPr>
          </a:p>
        </p:txBody>
      </p:sp>
    </p:spTree>
    <p:extLst>
      <p:ext uri="{BB962C8B-B14F-4D97-AF65-F5344CB8AC3E}">
        <p14:creationId xmlns:p14="http://schemas.microsoft.com/office/powerpoint/2010/main" val="9478084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196752"/>
            <a:ext cx="8229600" cy="3672408"/>
          </a:xfrm>
        </p:spPr>
        <p:txBody>
          <a:bodyPr>
            <a:normAutofit/>
          </a:bodyPr>
          <a:lstStyle/>
          <a:p>
            <a:pPr marL="0" indent="0" algn="just">
              <a:buNone/>
            </a:pPr>
            <a:endParaRPr lang="tr-TR" sz="2600" dirty="0" smtClean="0">
              <a:latin typeface="Segoe Print" panose="02000600000000000000" pitchFamily="2" charset="0"/>
            </a:endParaRPr>
          </a:p>
          <a:p>
            <a:pPr marL="0" indent="0" algn="just">
              <a:buNone/>
            </a:pPr>
            <a:endParaRPr lang="tr-TR" sz="2600" dirty="0">
              <a:latin typeface="Segoe Print" panose="02000600000000000000" pitchFamily="2" charset="0"/>
            </a:endParaRPr>
          </a:p>
          <a:p>
            <a:pPr marL="0" indent="0" algn="just">
              <a:buNone/>
            </a:pPr>
            <a:r>
              <a:rPr lang="tr-TR" sz="2600" dirty="0">
                <a:latin typeface="Segoe Print" panose="02000600000000000000" pitchFamily="2" charset="0"/>
              </a:rPr>
              <a:t>Bazı insanlar, miras olarak mal mülk bırakmak yerine hem çocuklarını iş sahibi edecek hem de kendi ismini devam ettirecek işletmeler bırakır.</a:t>
            </a:r>
          </a:p>
          <a:p>
            <a:pPr marL="0" indent="0" algn="just">
              <a:buNone/>
            </a:pPr>
            <a:endParaRPr lang="tr-TR" sz="2600" dirty="0" smtClean="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13</a:t>
            </a:fld>
            <a:endParaRPr lang="tr-TR"/>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solidFill>
                  <a:prstClr val="white"/>
                </a:solidFill>
                <a:latin typeface="Segoe Print" panose="02000600000000000000" pitchFamily="2" charset="0"/>
              </a:rPr>
              <a:t>1.3.1 Miras </a:t>
            </a:r>
            <a:endParaRPr lang="tr-TR" sz="2400" b="1" dirty="0">
              <a:latin typeface="Segoe Print" panose="02000600000000000000" pitchFamily="2" charset="0"/>
            </a:endParaRPr>
          </a:p>
        </p:txBody>
      </p:sp>
    </p:spTree>
    <p:extLst>
      <p:ext uri="{BB962C8B-B14F-4D97-AF65-F5344CB8AC3E}">
        <p14:creationId xmlns:p14="http://schemas.microsoft.com/office/powerpoint/2010/main" val="22999184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196752"/>
            <a:ext cx="8229600" cy="3672408"/>
          </a:xfrm>
        </p:spPr>
        <p:txBody>
          <a:bodyPr>
            <a:normAutofit/>
          </a:bodyPr>
          <a:lstStyle/>
          <a:p>
            <a:pPr marL="0" indent="0" algn="just">
              <a:buNone/>
            </a:pPr>
            <a:endParaRPr lang="tr-TR" sz="2600" dirty="0" smtClean="0">
              <a:latin typeface="Segoe Print" panose="02000600000000000000" pitchFamily="2" charset="0"/>
            </a:endParaRPr>
          </a:p>
          <a:p>
            <a:pPr marL="0" indent="0" algn="just">
              <a:buNone/>
            </a:pPr>
            <a:endParaRPr lang="tr-TR" sz="2600" dirty="0">
              <a:latin typeface="Segoe Print" panose="02000600000000000000" pitchFamily="2" charset="0"/>
            </a:endParaRPr>
          </a:p>
          <a:p>
            <a:pPr marL="0" indent="0" algn="just">
              <a:buNone/>
            </a:pPr>
            <a:r>
              <a:rPr lang="tr-TR" sz="2600" dirty="0">
                <a:latin typeface="Segoe Print" panose="02000600000000000000" pitchFamily="2" charset="0"/>
              </a:rPr>
              <a:t>Bazı kişiler başkalarının yanında çalışmak istemediklerinden ve/veya başkalarına hükmetmek suretiyle güç ve nüfuz kazanmayı amaçladıklarından kendi iş yerlerini açmak isterler</a:t>
            </a:r>
            <a:endParaRPr lang="tr-TR" sz="2600" dirty="0" smtClean="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14</a:t>
            </a:fld>
            <a:endParaRPr lang="tr-TR"/>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
            </a:r>
            <a:br>
              <a:rPr lang="tr-TR" sz="2400" b="1" dirty="0">
                <a:latin typeface="Segoe Print" panose="02000600000000000000" pitchFamily="2" charset="0"/>
              </a:rPr>
            </a:br>
            <a:r>
              <a:rPr lang="tr-TR" sz="2400" b="1" dirty="0">
                <a:latin typeface="Segoe Print" panose="02000600000000000000" pitchFamily="2" charset="0"/>
              </a:rPr>
              <a:t>1.3.2 Bağımsız İş Yapma İsteği </a:t>
            </a:r>
            <a:br>
              <a:rPr lang="tr-TR" sz="2400" b="1" dirty="0">
                <a:latin typeface="Segoe Print" panose="02000600000000000000" pitchFamily="2" charset="0"/>
              </a:rPr>
            </a:br>
            <a:endParaRPr lang="tr-TR" sz="2400" b="1" dirty="0">
              <a:latin typeface="Segoe Print" panose="02000600000000000000" pitchFamily="2" charset="0"/>
            </a:endParaRPr>
          </a:p>
        </p:txBody>
      </p:sp>
    </p:spTree>
    <p:extLst>
      <p:ext uri="{BB962C8B-B14F-4D97-AF65-F5344CB8AC3E}">
        <p14:creationId xmlns:p14="http://schemas.microsoft.com/office/powerpoint/2010/main" val="4442609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196752"/>
            <a:ext cx="8229600" cy="3672408"/>
          </a:xfrm>
        </p:spPr>
        <p:txBody>
          <a:bodyPr>
            <a:normAutofit lnSpcReduction="10000"/>
          </a:bodyPr>
          <a:lstStyle/>
          <a:p>
            <a:pPr marL="0" indent="0" algn="just">
              <a:buNone/>
            </a:pPr>
            <a:endParaRPr lang="tr-TR" sz="2600" dirty="0" smtClean="0">
              <a:latin typeface="Segoe Print" panose="02000600000000000000" pitchFamily="2" charset="0"/>
            </a:endParaRPr>
          </a:p>
          <a:p>
            <a:pPr marL="0" indent="0" algn="just">
              <a:buNone/>
            </a:pPr>
            <a:endParaRPr lang="tr-TR" sz="2600" dirty="0">
              <a:latin typeface="Segoe Print" panose="02000600000000000000" pitchFamily="2" charset="0"/>
            </a:endParaRPr>
          </a:p>
          <a:p>
            <a:pPr marL="0" indent="0" algn="just">
              <a:buNone/>
            </a:pPr>
            <a:endParaRPr lang="tr-TR" sz="2600" dirty="0" smtClean="0">
              <a:latin typeface="Segoe Print" panose="02000600000000000000" pitchFamily="2" charset="0"/>
            </a:endParaRPr>
          </a:p>
          <a:p>
            <a:pPr algn="just">
              <a:buNone/>
            </a:pPr>
            <a:r>
              <a:rPr lang="tr-TR" b="1" dirty="0">
                <a:latin typeface="Segoe Print" panose="02000600000000000000" pitchFamily="2" charset="0"/>
              </a:rPr>
              <a:t> Kazanç sağlama ve bu kazancı başkalarıyla paylaşmama isteği, kişiyi iş yeri açma ve çalıştırmaya iten en önemli nedendir. </a:t>
            </a:r>
          </a:p>
          <a:p>
            <a:pPr algn="just">
              <a:buNone/>
            </a:pPr>
            <a:r>
              <a:rPr lang="tr-TR" sz="2200" dirty="0">
                <a:latin typeface="Segoe Print" panose="02000600000000000000" pitchFamily="2" charset="0"/>
              </a:rPr>
              <a:t>İşletmenin sağlayacağı bütün kazanca tek başına sahip olmak, iş yeri açma ve çalıştırmanın getireceği bütün risklere de hazır olup bu risklere tek başına katlanmak anlamına gelir.</a:t>
            </a:r>
          </a:p>
          <a:p>
            <a:pPr algn="just">
              <a:buNone/>
            </a:pPr>
            <a:endParaRPr lang="tr-TR" sz="24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15</a:t>
            </a:fld>
            <a:endParaRPr lang="tr-TR"/>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1.3.3 Kazanç Sağlama İsteği</a:t>
            </a:r>
            <a:r>
              <a:rPr lang="tr-TR" sz="2400" b="1" dirty="0">
                <a:latin typeface="Segoe Print" panose="02000600000000000000" pitchFamily="2" charset="0"/>
              </a:rPr>
              <a:t/>
            </a:r>
            <a:br>
              <a:rPr lang="tr-TR" sz="2400" b="1" dirty="0">
                <a:latin typeface="Segoe Print" panose="02000600000000000000" pitchFamily="2" charset="0"/>
              </a:rPr>
            </a:br>
            <a:endParaRPr lang="tr-TR" sz="2400" b="1" dirty="0">
              <a:latin typeface="Segoe Print" panose="02000600000000000000" pitchFamily="2" charset="0"/>
            </a:endParaRPr>
          </a:p>
        </p:txBody>
      </p:sp>
    </p:spTree>
    <p:extLst>
      <p:ext uri="{BB962C8B-B14F-4D97-AF65-F5344CB8AC3E}">
        <p14:creationId xmlns:p14="http://schemas.microsoft.com/office/powerpoint/2010/main" val="714446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196752"/>
            <a:ext cx="8229600" cy="3672408"/>
          </a:xfrm>
        </p:spPr>
        <p:txBody>
          <a:bodyPr>
            <a:normAutofit/>
          </a:bodyPr>
          <a:lstStyle/>
          <a:p>
            <a:pPr marL="0" indent="0" algn="just">
              <a:buNone/>
            </a:pPr>
            <a:endParaRPr lang="tr-TR" sz="2600" dirty="0" smtClean="0">
              <a:latin typeface="Segoe Print" panose="02000600000000000000" pitchFamily="2" charset="0"/>
            </a:endParaRPr>
          </a:p>
          <a:p>
            <a:pPr marL="0" indent="0" algn="just">
              <a:buNone/>
            </a:pPr>
            <a:endParaRPr lang="tr-TR" sz="2600" dirty="0">
              <a:latin typeface="Segoe Print" panose="02000600000000000000" pitchFamily="2" charset="0"/>
            </a:endParaRPr>
          </a:p>
          <a:p>
            <a:pPr marL="0" indent="0" algn="just">
              <a:buNone/>
            </a:pPr>
            <a:endParaRPr lang="tr-TR" sz="2600" dirty="0" smtClean="0">
              <a:latin typeface="Segoe Print" panose="02000600000000000000" pitchFamily="2" charset="0"/>
            </a:endParaRPr>
          </a:p>
          <a:p>
            <a:pPr algn="just">
              <a:buNone/>
            </a:pPr>
            <a:r>
              <a:rPr lang="tr-TR" b="1" dirty="0">
                <a:latin typeface="Segoe Print" panose="02000600000000000000" pitchFamily="2" charset="0"/>
              </a:rPr>
              <a:t> İşletme sahibi olmanın getirdiği güç ve nüfuz işletme sahiplerine çok büyük bir toplumsal itibar sağlayabilir. Bu faktör işletme sahipleri için daha ön planda olabilir.</a:t>
            </a:r>
          </a:p>
          <a:p>
            <a:pPr algn="just">
              <a:buNone/>
            </a:pPr>
            <a:endParaRPr lang="tr-TR" sz="24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16</a:t>
            </a:fld>
            <a:endParaRPr lang="tr-TR"/>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1.3.4 Toplumsal İtibar Sağlamak</a:t>
            </a:r>
            <a:r>
              <a:rPr lang="tr-TR" sz="2400" b="1" dirty="0">
                <a:latin typeface="Segoe Print" panose="02000600000000000000" pitchFamily="2" charset="0"/>
              </a:rPr>
              <a:t/>
            </a:r>
            <a:br>
              <a:rPr lang="tr-TR" sz="2400" b="1" dirty="0">
                <a:latin typeface="Segoe Print" panose="02000600000000000000" pitchFamily="2" charset="0"/>
              </a:rPr>
            </a:br>
            <a:endParaRPr lang="tr-TR" sz="2400" b="1" dirty="0">
              <a:latin typeface="Segoe Print" panose="02000600000000000000" pitchFamily="2" charset="0"/>
            </a:endParaRPr>
          </a:p>
        </p:txBody>
      </p:sp>
    </p:spTree>
    <p:extLst>
      <p:ext uri="{BB962C8B-B14F-4D97-AF65-F5344CB8AC3E}">
        <p14:creationId xmlns:p14="http://schemas.microsoft.com/office/powerpoint/2010/main" val="20274198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196752"/>
            <a:ext cx="8229600" cy="3672408"/>
          </a:xfrm>
        </p:spPr>
        <p:txBody>
          <a:bodyPr>
            <a:normAutofit/>
          </a:bodyPr>
          <a:lstStyle/>
          <a:p>
            <a:pPr marL="0" indent="0" algn="just">
              <a:buNone/>
            </a:pPr>
            <a:endParaRPr lang="tr-TR" sz="2600" dirty="0" smtClean="0">
              <a:latin typeface="Segoe Print" panose="02000600000000000000" pitchFamily="2" charset="0"/>
            </a:endParaRPr>
          </a:p>
          <a:p>
            <a:pPr marL="0" indent="0" algn="just">
              <a:buNone/>
            </a:pPr>
            <a:endParaRPr lang="tr-TR" sz="2600" dirty="0">
              <a:latin typeface="Segoe Print" panose="02000600000000000000" pitchFamily="2" charset="0"/>
            </a:endParaRPr>
          </a:p>
          <a:p>
            <a:pPr marL="0" indent="0" algn="just">
              <a:buNone/>
            </a:pPr>
            <a:endParaRPr lang="tr-TR" sz="2600" dirty="0" smtClean="0">
              <a:latin typeface="Segoe Print" panose="02000600000000000000" pitchFamily="2" charset="0"/>
            </a:endParaRPr>
          </a:p>
          <a:p>
            <a:pPr algn="just">
              <a:buNone/>
            </a:pPr>
            <a:r>
              <a:rPr lang="tr-TR" b="1" dirty="0">
                <a:latin typeface="Segoe Print" panose="02000600000000000000" pitchFamily="2" charset="0"/>
              </a:rPr>
              <a:t> Bazen, sermaye sahibi olan insanlar bu sermayelerini değerlendirecek daha uygun bir yol ya da seçenek bulamadıkları için kendi adlarına bir işletme kurup çalıştırma yoluna giderler. </a:t>
            </a:r>
          </a:p>
          <a:p>
            <a:pPr algn="just">
              <a:buNone/>
            </a:pPr>
            <a:endParaRPr lang="tr-TR" sz="24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17</a:t>
            </a:fld>
            <a:endParaRPr lang="tr-TR"/>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
            </a:r>
            <a:br>
              <a:rPr lang="tr-TR" sz="2400" b="1" dirty="0">
                <a:latin typeface="Segoe Print" panose="02000600000000000000" pitchFamily="2" charset="0"/>
              </a:rPr>
            </a:br>
            <a:r>
              <a:rPr lang="tr-TR" sz="2400" b="1" dirty="0">
                <a:latin typeface="Segoe Print" panose="02000600000000000000" pitchFamily="2" charset="0"/>
              </a:rPr>
              <a:t>1.3.5 Başka Fırsatların Yokluğu </a:t>
            </a:r>
            <a:endParaRPr lang="tr-TR" sz="2400" b="1" dirty="0">
              <a:latin typeface="Segoe Print" panose="02000600000000000000" pitchFamily="2" charset="0"/>
            </a:endParaRPr>
          </a:p>
        </p:txBody>
      </p:sp>
    </p:spTree>
    <p:extLst>
      <p:ext uri="{BB962C8B-B14F-4D97-AF65-F5344CB8AC3E}">
        <p14:creationId xmlns:p14="http://schemas.microsoft.com/office/powerpoint/2010/main" val="16365121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68760"/>
            <a:ext cx="8229600" cy="4713391"/>
          </a:xfrm>
        </p:spPr>
        <p:txBody>
          <a:bodyPr>
            <a:noAutofit/>
          </a:bodyPr>
          <a:lstStyle/>
          <a:p>
            <a:pPr marL="0" indent="0" algn="just">
              <a:buNone/>
            </a:pPr>
            <a:endParaRPr lang="tr-TR" sz="2400" dirty="0" smtClean="0">
              <a:latin typeface="Segoe Print" panose="02000600000000000000" pitchFamily="2" charset="0"/>
            </a:endParaRPr>
          </a:p>
          <a:p>
            <a:pPr marL="0" indent="0" algn="just">
              <a:buNone/>
            </a:pPr>
            <a:endParaRPr lang="tr-TR" sz="2400" dirty="0" smtClean="0">
              <a:latin typeface="Segoe Print" panose="02000600000000000000" pitchFamily="2" charset="0"/>
            </a:endParaRPr>
          </a:p>
          <a:p>
            <a:pPr marL="0" indent="0" algn="just">
              <a:buNone/>
            </a:pPr>
            <a:endParaRPr lang="tr-TR" dirty="0">
              <a:latin typeface="Segoe Print" panose="02000600000000000000" pitchFamily="2" charset="0"/>
            </a:endParaRPr>
          </a:p>
          <a:p>
            <a:pPr marL="0" indent="0" algn="just">
              <a:buNone/>
            </a:pPr>
            <a:endParaRPr lang="tr-TR" sz="2400" dirty="0" smtClean="0">
              <a:latin typeface="Segoe Print" panose="02000600000000000000" pitchFamily="2" charset="0"/>
            </a:endParaRPr>
          </a:p>
          <a:p>
            <a:pPr marL="0" indent="0" algn="just">
              <a:buNone/>
            </a:pPr>
            <a:r>
              <a:rPr lang="tr-TR" sz="2400" dirty="0" smtClean="0">
                <a:latin typeface="Segoe Print" panose="02000600000000000000" pitchFamily="2" charset="0"/>
              </a:rPr>
              <a:t>Bir kısım insanlar da kafalarındaki düşüncelerini uygulamaya aktarmak veya </a:t>
            </a:r>
            <a:r>
              <a:rPr lang="tr-TR" sz="2400" b="1" dirty="0" smtClean="0">
                <a:solidFill>
                  <a:srgbClr val="002060"/>
                </a:solidFill>
                <a:latin typeface="Segoe Print" panose="02000600000000000000" pitchFamily="2" charset="0"/>
              </a:rPr>
              <a:t>misyonlarını gerçekleştirebilmek amacıyla işletme kurup çalıştırmayı yeğleyebilirler.</a:t>
            </a:r>
          </a:p>
          <a:p>
            <a:pPr marL="0" indent="0" algn="just">
              <a:buNone/>
            </a:pPr>
            <a:endParaRPr lang="tr-TR" sz="2400" dirty="0" smtClean="0">
              <a:latin typeface="Segoe Print" panose="02000600000000000000" pitchFamily="2" charset="0"/>
            </a:endParaRPr>
          </a:p>
          <a:p>
            <a:pPr algn="just"/>
            <a:endParaRPr lang="tr-TR" sz="24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18</a:t>
            </a:fld>
            <a:endParaRPr lang="tr-TR"/>
          </a:p>
        </p:txBody>
      </p:sp>
      <p:sp>
        <p:nvSpPr>
          <p:cNvPr id="2" name="1 Başlık"/>
          <p:cNvSpPr>
            <a:spLocks noGrp="1"/>
          </p:cNvSpPr>
          <p:nvPr>
            <p:ph type="title"/>
          </p:nvPr>
        </p:nvSpPr>
        <p:spPr/>
        <p:txBody>
          <a:bodyPr vert="horz" lIns="121899" tIns="60949" rIns="121899" bIns="60949" rtlCol="0" anchor="ctr">
            <a:noAutofit/>
          </a:bodyPr>
          <a:lstStyle/>
          <a:p>
            <a:pPr marL="995363" indent="-995363"/>
            <a:r>
              <a:rPr lang="tr-TR" sz="2400" b="1" dirty="0">
                <a:latin typeface="Segoe Print" panose="02000600000000000000" pitchFamily="2" charset="0"/>
              </a:rPr>
              <a:t>1.3.6 Bir Düşünce veya Misyonu Gerçekleştirme  </a:t>
            </a:r>
            <a:r>
              <a:rPr lang="tr-TR" sz="2400" b="1" dirty="0" smtClean="0">
                <a:latin typeface="Segoe Print" panose="02000600000000000000" pitchFamily="2" charset="0"/>
              </a:rPr>
              <a:t>  İsteği</a:t>
            </a:r>
            <a:endParaRPr lang="tr-TR" sz="2400" b="1" dirty="0">
              <a:latin typeface="Segoe Print" panose="02000600000000000000" pitchFamily="2" charset="0"/>
            </a:endParaRPr>
          </a:p>
        </p:txBody>
      </p:sp>
    </p:spTree>
    <p:extLst>
      <p:ext uri="{BB962C8B-B14F-4D97-AF65-F5344CB8AC3E}">
        <p14:creationId xmlns:p14="http://schemas.microsoft.com/office/powerpoint/2010/main" val="17577837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576" y="2708920"/>
            <a:ext cx="7408333" cy="3450696"/>
          </a:xfrm>
        </p:spPr>
        <p:txBody>
          <a:bodyPr>
            <a:normAutofit/>
          </a:bodyPr>
          <a:lstStyle/>
          <a:p>
            <a:pPr marL="0" indent="0" algn="just">
              <a:buNone/>
            </a:pPr>
            <a:endParaRPr lang="tr-TR" sz="2400" dirty="0" smtClean="0">
              <a:latin typeface="Segoe Print" panose="02000600000000000000" pitchFamily="2" charset="0"/>
            </a:endParaRPr>
          </a:p>
          <a:p>
            <a:pPr marL="0" indent="0" algn="just">
              <a:buNone/>
            </a:pPr>
            <a:r>
              <a:rPr lang="tr-TR" sz="2400" dirty="0" smtClean="0">
                <a:latin typeface="Segoe Print" panose="02000600000000000000" pitchFamily="2" charset="0"/>
              </a:rPr>
              <a:t>İşletme kurucuları, </a:t>
            </a:r>
            <a:r>
              <a:rPr lang="tr-TR" sz="2400" b="1" dirty="0" smtClean="0">
                <a:solidFill>
                  <a:schemeClr val="accent6">
                    <a:lumMod val="60000"/>
                    <a:lumOff val="40000"/>
                  </a:schemeClr>
                </a:solidFill>
                <a:latin typeface="Segoe Print" panose="02000600000000000000" pitchFamily="2" charset="0"/>
              </a:rPr>
              <a:t>"</a:t>
            </a:r>
            <a:r>
              <a:rPr lang="tr-TR" sz="2400" b="1" dirty="0" smtClean="0">
                <a:solidFill>
                  <a:srgbClr val="002060"/>
                </a:solidFill>
                <a:latin typeface="Segoe Print" panose="02000600000000000000" pitchFamily="2" charset="0"/>
              </a:rPr>
              <a:t>kuruluş yeri etmenleri</a:t>
            </a:r>
            <a:r>
              <a:rPr lang="tr-TR" sz="2400" b="1" dirty="0" smtClean="0">
                <a:solidFill>
                  <a:schemeClr val="accent6">
                    <a:lumMod val="60000"/>
                    <a:lumOff val="40000"/>
                  </a:schemeClr>
                </a:solidFill>
                <a:latin typeface="Segoe Print" panose="02000600000000000000" pitchFamily="2" charset="0"/>
              </a:rPr>
              <a:t>" </a:t>
            </a:r>
            <a:r>
              <a:rPr lang="tr-TR" sz="2400" dirty="0" smtClean="0">
                <a:latin typeface="Segoe Print" panose="02000600000000000000" pitchFamily="2" charset="0"/>
              </a:rPr>
              <a:t>olarak sayılabilecek aşağıdaki değişik etmenlerin ya bir tanesinin veya bir kaçının ya da tümünün kuruluş yeri seçiminde etkili olabileceğini düşünmek durumundadırlar.</a:t>
            </a:r>
          </a:p>
          <a:p>
            <a:pPr algn="just"/>
            <a:endParaRPr lang="tr-TR" sz="24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19</a:t>
            </a:fld>
            <a:endParaRPr lang="tr-TR"/>
          </a:p>
        </p:txBody>
      </p:sp>
      <p:sp>
        <p:nvSpPr>
          <p:cNvPr id="2" name="1 Başlık"/>
          <p:cNvSpPr>
            <a:spLocks noGrp="1"/>
          </p:cNvSpPr>
          <p:nvPr>
            <p:ph type="title"/>
          </p:nvPr>
        </p:nvSpPr>
        <p:spPr/>
        <p:txBody>
          <a:bodyPr vert="horz" lIns="121899" tIns="60949" rIns="121899" bIns="60949" rtlCol="0" anchor="ctr">
            <a:noAutofit/>
          </a:bodyPr>
          <a:lstStyle/>
          <a:p>
            <a:pPr marL="995363" indent="-995363"/>
            <a:r>
              <a:rPr lang="tr-TR" sz="2400" b="1" dirty="0">
                <a:latin typeface="Segoe Print" panose="02000600000000000000" pitchFamily="2" charset="0"/>
              </a:rPr>
              <a:t>1.4 Kuruluş Yeri Etmenleri </a:t>
            </a:r>
          </a:p>
        </p:txBody>
      </p:sp>
    </p:spTree>
    <p:extLst>
      <p:ext uri="{BB962C8B-B14F-4D97-AF65-F5344CB8AC3E}">
        <p14:creationId xmlns:p14="http://schemas.microsoft.com/office/powerpoint/2010/main" val="1662637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752"/>
            <a:ext cx="8229600" cy="5040560"/>
          </a:xfrm>
        </p:spPr>
        <p:txBody>
          <a:bodyPr vert="horz" lIns="121899" tIns="60949" rIns="121899" bIns="60949" rtlCol="0">
            <a:noAutofit/>
          </a:bodyPr>
          <a:lstStyle/>
          <a:p>
            <a:pPr marL="0" indent="0" algn="just">
              <a:buNone/>
            </a:pPr>
            <a:r>
              <a:rPr lang="tr-TR" sz="2400" b="1" dirty="0">
                <a:latin typeface="Segoe Print" panose="02000600000000000000" pitchFamily="2" charset="0"/>
                <a:cs typeface="Arial" pitchFamily="34" charset="0"/>
              </a:rPr>
              <a:t>1.İŞLETMELERİN </a:t>
            </a:r>
            <a:r>
              <a:rPr lang="tr-TR" sz="2400" b="1" dirty="0" smtClean="0">
                <a:latin typeface="Segoe Print" panose="02000600000000000000" pitchFamily="2" charset="0"/>
                <a:cs typeface="Arial" pitchFamily="34" charset="0"/>
              </a:rPr>
              <a:t>KURULUŞU</a:t>
            </a:r>
            <a:endParaRPr lang="tr-TR" sz="2400" b="1" dirty="0">
              <a:latin typeface="Segoe Print" panose="02000600000000000000" pitchFamily="2" charset="0"/>
              <a:cs typeface="Arial" pitchFamily="34" charset="0"/>
            </a:endParaRPr>
          </a:p>
          <a:p>
            <a:pPr marL="0" indent="0" algn="just">
              <a:buNone/>
            </a:pPr>
            <a:r>
              <a:rPr lang="tr-TR" sz="2400" b="1" dirty="0">
                <a:latin typeface="Segoe Print" panose="02000600000000000000" pitchFamily="2" charset="0"/>
                <a:cs typeface="Arial" pitchFamily="34" charset="0"/>
              </a:rPr>
              <a:t>    1.1 İşletme Kurma Fikri </a:t>
            </a:r>
          </a:p>
          <a:p>
            <a:pPr marL="0" indent="0" algn="just">
              <a:buNone/>
            </a:pPr>
            <a:r>
              <a:rPr lang="tr-TR" sz="2400" b="1" dirty="0">
                <a:latin typeface="Segoe Print" panose="02000600000000000000" pitchFamily="2" charset="0"/>
                <a:cs typeface="Arial" pitchFamily="34" charset="0"/>
              </a:rPr>
              <a:t>    1.2 En Uygun (Optimal) Kuruluş Yeri </a:t>
            </a:r>
          </a:p>
          <a:p>
            <a:pPr marL="0" indent="0" algn="just">
              <a:buNone/>
            </a:pPr>
            <a:r>
              <a:rPr lang="tr-TR" sz="2400" b="1" dirty="0">
                <a:latin typeface="Segoe Print" panose="02000600000000000000" pitchFamily="2" charset="0"/>
                <a:cs typeface="Arial" pitchFamily="34" charset="0"/>
              </a:rPr>
              <a:t>    1.3 İşletmenin Kuruluş Nedenleri </a:t>
            </a:r>
          </a:p>
          <a:p>
            <a:pPr marL="0" indent="0" algn="just">
              <a:buNone/>
            </a:pPr>
            <a:r>
              <a:rPr lang="tr-TR" sz="2400" b="1" dirty="0">
                <a:latin typeface="Segoe Print" panose="02000600000000000000" pitchFamily="2" charset="0"/>
                <a:cs typeface="Arial" pitchFamily="34" charset="0"/>
              </a:rPr>
              <a:t>        </a:t>
            </a:r>
            <a:r>
              <a:rPr lang="tr-TR" sz="2400" b="1" dirty="0" smtClean="0">
                <a:latin typeface="Segoe Print" panose="02000600000000000000" pitchFamily="2" charset="0"/>
                <a:cs typeface="Arial" pitchFamily="34" charset="0"/>
              </a:rPr>
              <a:t> 1.3.1Miras </a:t>
            </a:r>
            <a:endParaRPr lang="tr-TR" sz="2400" b="1" dirty="0">
              <a:latin typeface="Segoe Print" panose="02000600000000000000" pitchFamily="2" charset="0"/>
              <a:cs typeface="Arial" pitchFamily="34" charset="0"/>
            </a:endParaRPr>
          </a:p>
          <a:p>
            <a:pPr marL="0" indent="0" algn="just">
              <a:buNone/>
            </a:pPr>
            <a:r>
              <a:rPr lang="tr-TR" sz="2400" b="1" dirty="0">
                <a:latin typeface="Segoe Print" panose="02000600000000000000" pitchFamily="2" charset="0"/>
                <a:cs typeface="Arial" pitchFamily="34" charset="0"/>
              </a:rPr>
              <a:t>        </a:t>
            </a:r>
            <a:r>
              <a:rPr lang="tr-TR" sz="2400" b="1" dirty="0" smtClean="0">
                <a:latin typeface="Segoe Print" panose="02000600000000000000" pitchFamily="2" charset="0"/>
                <a:cs typeface="Arial" pitchFamily="34" charset="0"/>
              </a:rPr>
              <a:t> 1.3.2 Bağımsız </a:t>
            </a:r>
            <a:r>
              <a:rPr lang="tr-TR" sz="2400" b="1" dirty="0">
                <a:latin typeface="Segoe Print" panose="02000600000000000000" pitchFamily="2" charset="0"/>
                <a:cs typeface="Arial" pitchFamily="34" charset="0"/>
              </a:rPr>
              <a:t>İş Yapma İsteği </a:t>
            </a:r>
          </a:p>
          <a:p>
            <a:pPr marL="0" indent="0" algn="just">
              <a:buNone/>
            </a:pPr>
            <a:r>
              <a:rPr lang="tr-TR" sz="2400" b="1" dirty="0">
                <a:latin typeface="Segoe Print" panose="02000600000000000000" pitchFamily="2" charset="0"/>
                <a:cs typeface="Arial" pitchFamily="34" charset="0"/>
              </a:rPr>
              <a:t>        </a:t>
            </a:r>
            <a:r>
              <a:rPr lang="tr-TR" sz="2400" b="1" dirty="0" smtClean="0">
                <a:latin typeface="Segoe Print" panose="02000600000000000000" pitchFamily="2" charset="0"/>
                <a:cs typeface="Arial" pitchFamily="34" charset="0"/>
              </a:rPr>
              <a:t> 1.3.3 Kazanç </a:t>
            </a:r>
            <a:r>
              <a:rPr lang="tr-TR" sz="2400" b="1" dirty="0">
                <a:latin typeface="Segoe Print" panose="02000600000000000000" pitchFamily="2" charset="0"/>
                <a:cs typeface="Arial" pitchFamily="34" charset="0"/>
              </a:rPr>
              <a:t>Sağlama İsteği </a:t>
            </a:r>
          </a:p>
          <a:p>
            <a:pPr marL="0" indent="0" algn="just">
              <a:buNone/>
            </a:pPr>
            <a:r>
              <a:rPr lang="tr-TR" sz="2400" b="1" dirty="0">
                <a:latin typeface="Segoe Print" panose="02000600000000000000" pitchFamily="2" charset="0"/>
                <a:cs typeface="Arial" pitchFamily="34" charset="0"/>
              </a:rPr>
              <a:t>        </a:t>
            </a:r>
            <a:r>
              <a:rPr lang="tr-TR" sz="2400" b="1" dirty="0" smtClean="0">
                <a:latin typeface="Segoe Print" panose="02000600000000000000" pitchFamily="2" charset="0"/>
                <a:cs typeface="Arial" pitchFamily="34" charset="0"/>
              </a:rPr>
              <a:t> 1.3.4 Toplumsal </a:t>
            </a:r>
            <a:r>
              <a:rPr lang="tr-TR" sz="2400" b="1" dirty="0">
                <a:latin typeface="Segoe Print" panose="02000600000000000000" pitchFamily="2" charset="0"/>
                <a:cs typeface="Arial" pitchFamily="34" charset="0"/>
              </a:rPr>
              <a:t>İtibar Sağlamak </a:t>
            </a:r>
          </a:p>
          <a:p>
            <a:pPr marL="0" indent="0" algn="just">
              <a:buNone/>
            </a:pPr>
            <a:r>
              <a:rPr lang="tr-TR" sz="2400" b="1" dirty="0">
                <a:latin typeface="Segoe Print" panose="02000600000000000000" pitchFamily="2" charset="0"/>
                <a:cs typeface="Arial" pitchFamily="34" charset="0"/>
              </a:rPr>
              <a:t>        </a:t>
            </a:r>
            <a:r>
              <a:rPr lang="tr-TR" sz="2400" b="1" dirty="0" smtClean="0">
                <a:latin typeface="Segoe Print" panose="02000600000000000000" pitchFamily="2" charset="0"/>
                <a:cs typeface="Arial" pitchFamily="34" charset="0"/>
              </a:rPr>
              <a:t> 1.3.5 Başka </a:t>
            </a:r>
            <a:r>
              <a:rPr lang="tr-TR" sz="2400" b="1" dirty="0">
                <a:latin typeface="Segoe Print" panose="02000600000000000000" pitchFamily="2" charset="0"/>
                <a:cs typeface="Arial" pitchFamily="34" charset="0"/>
              </a:rPr>
              <a:t>Fırsatların Yokluğu </a:t>
            </a:r>
          </a:p>
          <a:p>
            <a:pPr marL="1076325" indent="-1076325" algn="just">
              <a:buNone/>
            </a:pPr>
            <a:r>
              <a:rPr lang="tr-TR" sz="2400" b="1" dirty="0">
                <a:latin typeface="Segoe Print" panose="02000600000000000000" pitchFamily="2" charset="0"/>
                <a:cs typeface="Arial" pitchFamily="34" charset="0"/>
              </a:rPr>
              <a:t>        </a:t>
            </a:r>
            <a:r>
              <a:rPr lang="tr-TR" sz="2400" b="1" dirty="0" smtClean="0">
                <a:latin typeface="Segoe Print" panose="02000600000000000000" pitchFamily="2" charset="0"/>
                <a:cs typeface="Arial" pitchFamily="34" charset="0"/>
              </a:rPr>
              <a:t> 1.3.6 Bir </a:t>
            </a:r>
            <a:r>
              <a:rPr lang="tr-TR" sz="2400" b="1" dirty="0">
                <a:latin typeface="Segoe Print" panose="02000600000000000000" pitchFamily="2" charset="0"/>
                <a:cs typeface="Arial" pitchFamily="34" charset="0"/>
              </a:rPr>
              <a:t>Düşünce veya Bir Misyonu </a:t>
            </a:r>
            <a:r>
              <a:rPr lang="tr-TR" sz="2400" b="1" dirty="0" smtClean="0">
                <a:latin typeface="Segoe Print" panose="02000600000000000000" pitchFamily="2" charset="0"/>
                <a:cs typeface="Arial" pitchFamily="34" charset="0"/>
              </a:rPr>
              <a:t> Gerçekleştirme İsteği </a:t>
            </a:r>
            <a:endParaRPr lang="tr-TR" sz="2400" b="1" dirty="0">
              <a:latin typeface="Segoe Print" panose="02000600000000000000" pitchFamily="2" charset="0"/>
              <a:cs typeface="Arial" pitchFamily="34" charset="0"/>
            </a:endParaRPr>
          </a:p>
          <a:p>
            <a:pPr marL="0" indent="0" algn="just">
              <a:buNone/>
            </a:pPr>
            <a:endParaRPr lang="tr-TR" sz="2400" b="1" dirty="0">
              <a:latin typeface="Segoe Print" panose="02000600000000000000" pitchFamily="2" charset="0"/>
              <a:cs typeface="Arial" pitchFamily="34" charset="0"/>
            </a:endParaRPr>
          </a:p>
          <a:p>
            <a:pPr marL="0" indent="0" algn="just">
              <a:buNone/>
            </a:pPr>
            <a:endParaRPr lang="tr-TR" sz="2400" b="1" dirty="0">
              <a:latin typeface="Segoe Print" panose="02000600000000000000" pitchFamily="2" charset="0"/>
              <a:cs typeface="Arial" pitchFamily="34" charset="0"/>
            </a:endParaRPr>
          </a:p>
        </p:txBody>
      </p:sp>
      <p:sp>
        <p:nvSpPr>
          <p:cNvPr id="7"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a:t>
            </a:fld>
            <a:endParaRPr lang="tr-TR"/>
          </a:p>
        </p:txBody>
      </p:sp>
      <p:sp>
        <p:nvSpPr>
          <p:cNvPr id="2" name="1 Başlık"/>
          <p:cNvSpPr>
            <a:spLocks noGrp="1"/>
          </p:cNvSpPr>
          <p:nvPr>
            <p:ph type="title"/>
          </p:nvPr>
        </p:nvSpPr>
        <p:spPr/>
        <p:txBody>
          <a:bodyPr vert="horz" lIns="121899" tIns="60949" rIns="121899" bIns="60949" rtlCol="0" anchor="ctr">
            <a:normAutofit/>
          </a:bodyPr>
          <a:lstStyle/>
          <a:p>
            <a:pPr algn="ctr"/>
            <a:r>
              <a:rPr lang="tr-TR" sz="3100" b="1" dirty="0">
                <a:latin typeface="Segoe Print" panose="02000600000000000000" pitchFamily="2" charset="0"/>
                <a:cs typeface="Arial" pitchFamily="34" charset="0"/>
              </a:rPr>
              <a:t>ÜÇÜNCÜ BÖLÜM: İŞLETMELERİN KURULUŞU</a:t>
            </a:r>
          </a:p>
        </p:txBody>
      </p:sp>
    </p:spTree>
    <p:extLst>
      <p:ext uri="{BB962C8B-B14F-4D97-AF65-F5344CB8AC3E}">
        <p14:creationId xmlns:p14="http://schemas.microsoft.com/office/powerpoint/2010/main" val="24437730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56792"/>
            <a:ext cx="8229600" cy="4392488"/>
          </a:xfrm>
        </p:spPr>
        <p:txBody>
          <a:bodyPr>
            <a:noAutofit/>
          </a:bodyPr>
          <a:lstStyle/>
          <a:p>
            <a:pPr marL="0" indent="0" algn="just">
              <a:buNone/>
            </a:pPr>
            <a:endParaRPr lang="tr-TR" sz="2400" dirty="0" smtClean="0">
              <a:latin typeface="Segoe Print" panose="02000600000000000000" pitchFamily="2" charset="0"/>
            </a:endParaRPr>
          </a:p>
          <a:p>
            <a:pPr marL="0" indent="0" algn="just">
              <a:buNone/>
            </a:pPr>
            <a:endParaRPr lang="tr-TR" dirty="0">
              <a:latin typeface="Segoe Print" panose="02000600000000000000" pitchFamily="2" charset="0"/>
            </a:endParaRPr>
          </a:p>
          <a:p>
            <a:pPr marL="0" indent="0" algn="just">
              <a:buNone/>
            </a:pPr>
            <a:r>
              <a:rPr lang="tr-TR" sz="2400" dirty="0" smtClean="0">
                <a:latin typeface="Segoe Print" panose="02000600000000000000" pitchFamily="2" charset="0"/>
              </a:rPr>
              <a:t>Ulaştırma </a:t>
            </a:r>
            <a:r>
              <a:rPr lang="tr-TR" sz="2400" dirty="0" smtClean="0">
                <a:latin typeface="Segoe Print" panose="02000600000000000000" pitchFamily="2" charset="0"/>
              </a:rPr>
              <a:t>giderleri, ulaştırma araçları ve olanakları kuruluş yeri etmenlerinden en genel olanıdır. </a:t>
            </a:r>
            <a:endParaRPr lang="tr-TR" dirty="0">
              <a:latin typeface="Segoe Print" panose="02000600000000000000" pitchFamily="2" charset="0"/>
            </a:endParaRPr>
          </a:p>
          <a:p>
            <a:pPr marL="0" indent="0" algn="just">
              <a:buNone/>
            </a:pPr>
            <a:r>
              <a:rPr lang="tr-TR" sz="2400" b="1" dirty="0" smtClean="0">
                <a:solidFill>
                  <a:srgbClr val="FFCCFF"/>
                </a:solidFill>
                <a:latin typeface="Segoe Print" panose="02000600000000000000" pitchFamily="2" charset="0"/>
              </a:rPr>
              <a:t> </a:t>
            </a:r>
            <a:r>
              <a:rPr lang="tr-TR" sz="2400" b="1" dirty="0" smtClean="0">
                <a:solidFill>
                  <a:srgbClr val="FFCCFF"/>
                </a:solidFill>
                <a:latin typeface="Segoe Print" panose="02000600000000000000" pitchFamily="2" charset="0"/>
              </a:rPr>
              <a:t>"</a:t>
            </a:r>
            <a:r>
              <a:rPr lang="tr-TR" sz="2400" b="1" dirty="0" smtClean="0">
                <a:solidFill>
                  <a:srgbClr val="002060"/>
                </a:solidFill>
                <a:latin typeface="Segoe Print" panose="02000600000000000000" pitchFamily="2" charset="0"/>
              </a:rPr>
              <a:t>Taşıma giderleri</a:t>
            </a:r>
            <a:r>
              <a:rPr lang="tr-TR" sz="2400" b="1" dirty="0" smtClean="0">
                <a:solidFill>
                  <a:srgbClr val="002060"/>
                </a:solidFill>
                <a:latin typeface="Segoe Print" panose="02000600000000000000" pitchFamily="2" charset="0"/>
              </a:rPr>
              <a:t>",</a:t>
            </a:r>
          </a:p>
          <a:p>
            <a:pPr marL="0" indent="0" algn="just">
              <a:buNone/>
            </a:pPr>
            <a:r>
              <a:rPr lang="tr-TR" sz="2400" b="1" dirty="0" smtClean="0">
                <a:solidFill>
                  <a:srgbClr val="002060"/>
                </a:solidFill>
                <a:latin typeface="Segoe Print" panose="02000600000000000000" pitchFamily="2" charset="0"/>
              </a:rPr>
              <a:t> </a:t>
            </a:r>
            <a:r>
              <a:rPr lang="tr-TR" sz="2400" b="1" dirty="0" smtClean="0">
                <a:solidFill>
                  <a:srgbClr val="002060"/>
                </a:solidFill>
                <a:latin typeface="Segoe Print" panose="02000600000000000000" pitchFamily="2" charset="0"/>
              </a:rPr>
              <a:t>"taşıma olanakları" </a:t>
            </a:r>
            <a:endParaRPr lang="tr-TR" b="1" dirty="0">
              <a:solidFill>
                <a:srgbClr val="002060"/>
              </a:solidFill>
              <a:latin typeface="Segoe Print" panose="02000600000000000000" pitchFamily="2" charset="0"/>
            </a:endParaRPr>
          </a:p>
          <a:p>
            <a:pPr marL="0" indent="0" algn="just">
              <a:buNone/>
            </a:pPr>
            <a:r>
              <a:rPr lang="tr-TR" sz="2400" b="1" dirty="0" smtClean="0">
                <a:solidFill>
                  <a:srgbClr val="002060"/>
                </a:solidFill>
                <a:latin typeface="Segoe Print" panose="02000600000000000000" pitchFamily="2" charset="0"/>
              </a:rPr>
              <a:t> </a:t>
            </a:r>
            <a:r>
              <a:rPr lang="tr-TR" sz="2400" b="1" dirty="0" smtClean="0">
                <a:solidFill>
                  <a:srgbClr val="002060"/>
                </a:solidFill>
                <a:latin typeface="Segoe Print" panose="02000600000000000000" pitchFamily="2" charset="0"/>
              </a:rPr>
              <a:t>"ulaştırma olanakları". </a:t>
            </a:r>
          </a:p>
          <a:p>
            <a:pPr marL="0" indent="0" algn="just">
              <a:buNone/>
            </a:pPr>
            <a:endParaRPr lang="tr-TR" sz="2400" dirty="0" smtClean="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20</a:t>
            </a:fld>
            <a:endParaRPr lang="tr-TR"/>
          </a:p>
        </p:txBody>
      </p:sp>
      <p:sp>
        <p:nvSpPr>
          <p:cNvPr id="2" name="1 Başlık"/>
          <p:cNvSpPr>
            <a:spLocks noGrp="1"/>
          </p:cNvSpPr>
          <p:nvPr>
            <p:ph type="title"/>
          </p:nvPr>
        </p:nvSpPr>
        <p:spPr/>
        <p:txBody>
          <a:bodyPr vert="horz" lIns="121899" tIns="60949" rIns="121899" bIns="60949" rtlCol="0" anchor="ctr">
            <a:noAutofit/>
          </a:bodyPr>
          <a:lstStyle/>
          <a:p>
            <a:pPr marL="995363" indent="-995363"/>
            <a:r>
              <a:rPr lang="tr-TR" sz="2400" b="1" dirty="0">
                <a:latin typeface="Segoe Print" panose="02000600000000000000" pitchFamily="2" charset="0"/>
              </a:rPr>
              <a:t>1.4.1 Taşıma </a:t>
            </a:r>
          </a:p>
        </p:txBody>
      </p:sp>
    </p:spTree>
    <p:extLst>
      <p:ext uri="{BB962C8B-B14F-4D97-AF65-F5344CB8AC3E}">
        <p14:creationId xmlns:p14="http://schemas.microsoft.com/office/powerpoint/2010/main" val="28249583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4713391"/>
          </a:xfrm>
        </p:spPr>
        <p:txBody>
          <a:bodyPr>
            <a:noAutofit/>
          </a:bodyPr>
          <a:lstStyle/>
          <a:p>
            <a:pPr marL="0" indent="0" algn="just">
              <a:buNone/>
            </a:pPr>
            <a:endParaRPr lang="tr-TR" sz="2400" dirty="0" smtClean="0">
              <a:latin typeface="Segoe Print" panose="02000600000000000000" pitchFamily="2" charset="0"/>
            </a:endParaRPr>
          </a:p>
          <a:p>
            <a:pPr marL="0" indent="0" algn="just">
              <a:buNone/>
            </a:pPr>
            <a:endParaRPr lang="tr-TR" sz="2400" b="1" dirty="0" smtClean="0">
              <a:solidFill>
                <a:srgbClr val="FF9999"/>
              </a:solidFill>
              <a:latin typeface="Segoe Print" panose="02000600000000000000" pitchFamily="2" charset="0"/>
            </a:endParaRPr>
          </a:p>
          <a:p>
            <a:pPr marL="0" indent="0" algn="just">
              <a:buNone/>
            </a:pPr>
            <a:endParaRPr lang="tr-TR" b="1" dirty="0">
              <a:solidFill>
                <a:srgbClr val="FF9999"/>
              </a:solidFill>
              <a:latin typeface="Segoe Print" panose="02000600000000000000" pitchFamily="2" charset="0"/>
            </a:endParaRPr>
          </a:p>
          <a:p>
            <a:pPr marL="0" indent="0" algn="just">
              <a:buNone/>
            </a:pPr>
            <a:r>
              <a:rPr lang="tr-TR" sz="2400" b="1" u="sng" dirty="0" smtClean="0">
                <a:solidFill>
                  <a:srgbClr val="002060"/>
                </a:solidFill>
                <a:latin typeface="Segoe Print" panose="02000600000000000000" pitchFamily="2" charset="0"/>
              </a:rPr>
              <a:t>Taşıma </a:t>
            </a:r>
            <a:r>
              <a:rPr lang="tr-TR" sz="2400" b="1" u="sng" dirty="0" smtClean="0">
                <a:solidFill>
                  <a:srgbClr val="002060"/>
                </a:solidFill>
                <a:latin typeface="Segoe Print" panose="02000600000000000000" pitchFamily="2" charset="0"/>
              </a:rPr>
              <a:t>giderleri: </a:t>
            </a:r>
            <a:r>
              <a:rPr lang="tr-TR" sz="2400" b="1" dirty="0" smtClean="0">
                <a:solidFill>
                  <a:srgbClr val="FF9999"/>
                </a:solidFill>
                <a:latin typeface="Segoe Print" panose="02000600000000000000" pitchFamily="2" charset="0"/>
              </a:rPr>
              <a:t>İşletme  üretimi için gerekli olan hammaddeyi temin ederken ve ürettiği ürünü pazara yollarken ortaya çıkan taşıma giderlerini karşılamak durumundadır. </a:t>
            </a:r>
            <a:r>
              <a:rPr lang="tr-TR" sz="2400" dirty="0" smtClean="0">
                <a:latin typeface="Segoe Print" panose="02000600000000000000" pitchFamily="2" charset="0"/>
              </a:rPr>
              <a:t>Bu nedenle kuruluş yeri seçimi  yapılırken bu iki taşıma giderinin en uygun olduğu noktayı seçmelidir. </a:t>
            </a:r>
            <a:endParaRPr lang="tr-TR" sz="2400" b="1" dirty="0">
              <a:solidFill>
                <a:schemeClr val="accent5">
                  <a:lumMod val="40000"/>
                  <a:lumOff val="60000"/>
                </a:schemeClr>
              </a:solidFill>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21</a:t>
            </a:fld>
            <a:endParaRPr lang="tr-TR"/>
          </a:p>
        </p:txBody>
      </p:sp>
      <p:sp>
        <p:nvSpPr>
          <p:cNvPr id="2" name="1 Başlık"/>
          <p:cNvSpPr>
            <a:spLocks noGrp="1"/>
          </p:cNvSpPr>
          <p:nvPr>
            <p:ph type="title"/>
          </p:nvPr>
        </p:nvSpPr>
        <p:spPr/>
        <p:txBody>
          <a:bodyPr vert="horz" lIns="121899" tIns="60949" rIns="121899" bIns="60949" rtlCol="0" anchor="ctr">
            <a:noAutofit/>
          </a:bodyPr>
          <a:lstStyle/>
          <a:p>
            <a:pPr marL="995363" indent="-995363"/>
            <a:r>
              <a:rPr lang="tr-TR" sz="2400" b="1" dirty="0">
                <a:latin typeface="Segoe Print" panose="02000600000000000000" pitchFamily="2" charset="0"/>
              </a:rPr>
              <a:t>1.4.1 Taşıma </a:t>
            </a:r>
          </a:p>
        </p:txBody>
      </p:sp>
    </p:spTree>
    <p:extLst>
      <p:ext uri="{BB962C8B-B14F-4D97-AF65-F5344CB8AC3E}">
        <p14:creationId xmlns:p14="http://schemas.microsoft.com/office/powerpoint/2010/main" val="23246089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44824"/>
            <a:ext cx="8229600" cy="3849295"/>
          </a:xfrm>
        </p:spPr>
        <p:txBody>
          <a:bodyPr>
            <a:noAutofit/>
          </a:bodyPr>
          <a:lstStyle/>
          <a:p>
            <a:pPr marL="0" indent="0" algn="just">
              <a:buNone/>
            </a:pPr>
            <a:endParaRPr lang="tr-TR" sz="2400" b="1" u="sng" dirty="0" smtClean="0">
              <a:solidFill>
                <a:srgbClr val="002060"/>
              </a:solidFill>
              <a:latin typeface="Segoe Print" panose="02000600000000000000" pitchFamily="2" charset="0"/>
            </a:endParaRPr>
          </a:p>
          <a:p>
            <a:pPr marL="0" indent="0" algn="just">
              <a:buNone/>
            </a:pPr>
            <a:r>
              <a:rPr lang="tr-TR" sz="2400" b="1" u="sng" dirty="0" smtClean="0">
                <a:solidFill>
                  <a:srgbClr val="002060"/>
                </a:solidFill>
                <a:latin typeface="Segoe Print" panose="02000600000000000000" pitchFamily="2" charset="0"/>
              </a:rPr>
              <a:t>Taşıma </a:t>
            </a:r>
            <a:r>
              <a:rPr lang="tr-TR" sz="2400" b="1" u="sng" dirty="0" smtClean="0">
                <a:solidFill>
                  <a:srgbClr val="002060"/>
                </a:solidFill>
                <a:latin typeface="Segoe Print" panose="02000600000000000000" pitchFamily="2" charset="0"/>
              </a:rPr>
              <a:t>olanakları: </a:t>
            </a:r>
            <a:r>
              <a:rPr lang="tr-TR" dirty="0">
                <a:latin typeface="Segoe Print" panose="02000600000000000000" pitchFamily="2" charset="0"/>
              </a:rPr>
              <a:t>Bazı hammadde veya mamül maddelerin nitelikleri taşıma açısından  özel durumlar gerektirebilir. </a:t>
            </a:r>
            <a:r>
              <a:rPr lang="tr-TR" dirty="0">
                <a:latin typeface="Segoe Print" panose="02000600000000000000" pitchFamily="2" charset="0"/>
              </a:rPr>
              <a:t>Örneğin; çabuk bozulabilen maddeler gibi. </a:t>
            </a:r>
            <a:r>
              <a:rPr lang="tr-TR" dirty="0">
                <a:latin typeface="Segoe Print" panose="02000600000000000000" pitchFamily="2" charset="0"/>
              </a:rPr>
              <a:t>Bu </a:t>
            </a:r>
            <a:r>
              <a:rPr lang="tr-TR" dirty="0">
                <a:latin typeface="Segoe Print" panose="02000600000000000000" pitchFamily="2" charset="0"/>
              </a:rPr>
              <a:t>tür maddelerin taşınabilmesi </a:t>
            </a:r>
            <a:r>
              <a:rPr lang="tr-TR" sz="2400" dirty="0">
                <a:latin typeface="Segoe Print" panose="02000600000000000000" pitchFamily="2" charset="0"/>
              </a:rPr>
              <a:t>için soğuk havalı vagonlar veya kamyonlar tercih edilecektir. </a:t>
            </a:r>
            <a:endParaRPr lang="tr-TR" sz="2400" b="1" dirty="0">
              <a:solidFill>
                <a:schemeClr val="accent5">
                  <a:lumMod val="40000"/>
                  <a:lumOff val="60000"/>
                </a:schemeClr>
              </a:solidFill>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22</a:t>
            </a:fld>
            <a:endParaRPr lang="tr-TR"/>
          </a:p>
        </p:txBody>
      </p:sp>
      <p:sp>
        <p:nvSpPr>
          <p:cNvPr id="2" name="1 Başlık"/>
          <p:cNvSpPr>
            <a:spLocks noGrp="1"/>
          </p:cNvSpPr>
          <p:nvPr>
            <p:ph type="title"/>
          </p:nvPr>
        </p:nvSpPr>
        <p:spPr/>
        <p:txBody>
          <a:bodyPr vert="horz" lIns="121899" tIns="60949" rIns="121899" bIns="60949" rtlCol="0" anchor="ctr">
            <a:noAutofit/>
          </a:bodyPr>
          <a:lstStyle/>
          <a:p>
            <a:pPr marL="995363" indent="-995363"/>
            <a:r>
              <a:rPr lang="tr-TR" sz="2400" b="1" dirty="0">
                <a:latin typeface="Segoe Print" panose="02000600000000000000" pitchFamily="2" charset="0"/>
              </a:rPr>
              <a:t>1.4.1 Taşıma </a:t>
            </a:r>
          </a:p>
        </p:txBody>
      </p:sp>
    </p:spTree>
    <p:extLst>
      <p:ext uri="{BB962C8B-B14F-4D97-AF65-F5344CB8AC3E}">
        <p14:creationId xmlns:p14="http://schemas.microsoft.com/office/powerpoint/2010/main" val="21722274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060848"/>
            <a:ext cx="8229600" cy="3672408"/>
          </a:xfrm>
        </p:spPr>
        <p:txBody>
          <a:bodyPr>
            <a:noAutofit/>
          </a:bodyPr>
          <a:lstStyle/>
          <a:p>
            <a:pPr marL="0" indent="0" algn="just">
              <a:buNone/>
            </a:pPr>
            <a:r>
              <a:rPr lang="tr-TR" sz="2400" b="1" u="sng" dirty="0" smtClean="0">
                <a:solidFill>
                  <a:srgbClr val="002060"/>
                </a:solidFill>
                <a:latin typeface="Segoe Print" panose="02000600000000000000" pitchFamily="2" charset="0"/>
              </a:rPr>
              <a:t>Ulaştırma olanakları: </a:t>
            </a:r>
            <a:r>
              <a:rPr lang="tr-TR" sz="2400" b="1" dirty="0" smtClean="0">
                <a:solidFill>
                  <a:srgbClr val="00B050"/>
                </a:solidFill>
                <a:latin typeface="Segoe Print" panose="02000600000000000000" pitchFamily="2" charset="0"/>
              </a:rPr>
              <a:t>Ulaşımı sağlayan ve kolaylaştıran tüm olanaklar, özellikle alt yapı tesisleri şeklinde ortaya çıkan etmenlerdir. Örneğin; yol, liman, demiryolu, havaalanı, vb. Bu olanakların yetersiz olması veya olmaması, kuruluş için uygun görünen birçok yerin seçimini engeller. </a:t>
            </a:r>
            <a:endParaRPr lang="tr-TR" sz="24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23</a:t>
            </a:fld>
            <a:endParaRPr lang="tr-TR"/>
          </a:p>
        </p:txBody>
      </p:sp>
      <p:sp>
        <p:nvSpPr>
          <p:cNvPr id="2" name="1 Başlık"/>
          <p:cNvSpPr>
            <a:spLocks noGrp="1"/>
          </p:cNvSpPr>
          <p:nvPr>
            <p:ph type="title"/>
          </p:nvPr>
        </p:nvSpPr>
        <p:spPr/>
        <p:txBody>
          <a:bodyPr vert="horz" lIns="121899" tIns="60949" rIns="121899" bIns="60949" rtlCol="0" anchor="ctr">
            <a:noAutofit/>
          </a:bodyPr>
          <a:lstStyle/>
          <a:p>
            <a:pPr marL="995363" indent="-995363"/>
            <a:r>
              <a:rPr lang="tr-TR" sz="2400" b="1" dirty="0">
                <a:latin typeface="Segoe Print" panose="02000600000000000000" pitchFamily="2" charset="0"/>
              </a:rPr>
              <a:t>1.4.1 Taşıma </a:t>
            </a:r>
          </a:p>
        </p:txBody>
      </p:sp>
    </p:spTree>
    <p:extLst>
      <p:ext uri="{BB962C8B-B14F-4D97-AF65-F5344CB8AC3E}">
        <p14:creationId xmlns:p14="http://schemas.microsoft.com/office/powerpoint/2010/main" val="12183306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marL="0" indent="0" algn="just">
              <a:buNone/>
            </a:pPr>
            <a:r>
              <a:rPr lang="tr-TR" sz="2400" dirty="0" smtClean="0">
                <a:latin typeface="Segoe Print" panose="02000600000000000000" pitchFamily="2" charset="0"/>
              </a:rPr>
              <a:t>İşletme kuruluş yeri seçimini etkileyen önemli bir faktör </a:t>
            </a:r>
            <a:r>
              <a:rPr lang="tr-TR" dirty="0">
                <a:latin typeface="Segoe Print" panose="02000600000000000000" pitchFamily="2" charset="0"/>
              </a:rPr>
              <a:t>olan hammadde, kimyasal ve fiziksel olarak uygun olmalı, tedarik edilebilir olmalı, fiyatı uygun olmalı  ve ulaştırma olanakları bakımından yeterli olmalıdır. </a:t>
            </a:r>
          </a:p>
          <a:p>
            <a:pPr marL="0" indent="0" algn="just">
              <a:buNone/>
            </a:pPr>
            <a:endParaRPr lang="tr-TR" dirty="0">
              <a:latin typeface="Segoe Print" panose="02000600000000000000" pitchFamily="2" charset="0"/>
            </a:endParaRPr>
          </a:p>
          <a:p>
            <a:pPr marL="0" indent="0" algn="just">
              <a:buNone/>
            </a:pPr>
            <a:r>
              <a:rPr lang="tr-TR" dirty="0">
                <a:latin typeface="Segoe Print" panose="02000600000000000000" pitchFamily="2" charset="0"/>
              </a:rPr>
              <a:t>Hammaddenin üretim sonrası hacim ve ağırlığından kaybedip kaybetmediği, üretim esnasından başka hammaddelere ihtiyaç olup olmadığı, hammaddenin bozulma ömrü gibi hususların da bilinmesi gerekmektedir. </a:t>
            </a:r>
          </a:p>
          <a:p>
            <a:pPr algn="just">
              <a:buNone/>
            </a:pPr>
            <a:endParaRPr lang="tr-TR"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24</a:t>
            </a:fld>
            <a:endParaRPr lang="tr-TR"/>
          </a:p>
        </p:txBody>
      </p:sp>
      <p:sp>
        <p:nvSpPr>
          <p:cNvPr id="2" name="1 Başlık"/>
          <p:cNvSpPr>
            <a:spLocks noGrp="1"/>
          </p:cNvSpPr>
          <p:nvPr>
            <p:ph type="title"/>
          </p:nvPr>
        </p:nvSpPr>
        <p:spPr/>
        <p:txBody>
          <a:bodyPr>
            <a:normAutofit/>
          </a:bodyPr>
          <a:lstStyle/>
          <a:p>
            <a:pPr algn="l"/>
            <a:r>
              <a:rPr lang="tr-TR" sz="2400" b="1" dirty="0" smtClean="0">
                <a:latin typeface="Segoe Print" panose="02000600000000000000" pitchFamily="2" charset="0"/>
              </a:rPr>
              <a:t>1.4.2 Hammadde</a:t>
            </a:r>
            <a:endParaRPr lang="tr-TR" sz="2400" b="1" dirty="0">
              <a:latin typeface="Segoe Print" panose="02000600000000000000" pitchFamily="2" charset="0"/>
            </a:endParaRPr>
          </a:p>
        </p:txBody>
      </p:sp>
    </p:spTree>
    <p:extLst>
      <p:ext uri="{BB962C8B-B14F-4D97-AF65-F5344CB8AC3E}">
        <p14:creationId xmlns:p14="http://schemas.microsoft.com/office/powerpoint/2010/main" val="34418340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988840"/>
            <a:ext cx="8229600" cy="3849295"/>
          </a:xfrm>
        </p:spPr>
        <p:txBody>
          <a:bodyPr>
            <a:noAutofit/>
          </a:bodyPr>
          <a:lstStyle/>
          <a:p>
            <a:pPr marL="0" indent="0" algn="just">
              <a:buNone/>
            </a:pPr>
            <a:endParaRPr lang="tr-TR" sz="2400" dirty="0" smtClean="0">
              <a:latin typeface="Segoe Print" panose="02000600000000000000" pitchFamily="2" charset="0"/>
            </a:endParaRPr>
          </a:p>
          <a:p>
            <a:pPr marL="0" indent="0" algn="just">
              <a:buNone/>
            </a:pPr>
            <a:r>
              <a:rPr lang="tr-TR" sz="2400" dirty="0" smtClean="0">
                <a:latin typeface="Segoe Print" panose="02000600000000000000" pitchFamily="2" charset="0"/>
              </a:rPr>
              <a:t>Eğer </a:t>
            </a:r>
            <a:r>
              <a:rPr lang="tr-TR" sz="2400" dirty="0" smtClean="0">
                <a:latin typeface="Segoe Print" panose="02000600000000000000" pitchFamily="2" charset="0"/>
              </a:rPr>
              <a:t>hammadde mamul durumuna geldiğinde </a:t>
            </a:r>
            <a:r>
              <a:rPr lang="tr-TR" sz="2400" b="1" dirty="0" smtClean="0">
                <a:solidFill>
                  <a:schemeClr val="accent2">
                    <a:lumMod val="60000"/>
                    <a:lumOff val="40000"/>
                  </a:schemeClr>
                </a:solidFill>
                <a:latin typeface="Segoe Print" panose="02000600000000000000" pitchFamily="2" charset="0"/>
              </a:rPr>
              <a:t>ağırlığından hiç yitirmiyorsa ve öteki faktörlerin etkileri </a:t>
            </a:r>
            <a:r>
              <a:rPr lang="tr-TR" dirty="0">
                <a:latin typeface="Segoe Print" panose="02000600000000000000" pitchFamily="2" charset="0"/>
              </a:rPr>
              <a:t>önemsiz ise, işletme hammaddeye yakın veya pazara yakın veya ikisi arasında bir yerde kurulabilir. </a:t>
            </a:r>
            <a:r>
              <a:rPr lang="tr-TR" dirty="0">
                <a:latin typeface="Segoe Print" panose="02000600000000000000" pitchFamily="2" charset="0"/>
              </a:rPr>
              <a:t>Öte yandan hammaddesi her yerde bulunan ürünlerin tüketim alanı içerisinde üretilmesi uygun olur.</a:t>
            </a:r>
          </a:p>
          <a:p>
            <a:pPr marL="0" indent="0" algn="just">
              <a:buNone/>
            </a:pPr>
            <a:endParaRPr lang="tr-TR" sz="2400" dirty="0">
              <a:latin typeface="Segoe Print" panose="02000600000000000000" pitchFamily="2" charset="0"/>
            </a:endParaRPr>
          </a:p>
          <a:p>
            <a:pPr marL="0" indent="0" algn="just"/>
            <a:endParaRPr lang="tr-TR" sz="24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25</a:t>
            </a:fld>
            <a:endParaRPr lang="tr-TR"/>
          </a:p>
        </p:txBody>
      </p:sp>
      <p:sp>
        <p:nvSpPr>
          <p:cNvPr id="2" name="1 Başlık"/>
          <p:cNvSpPr>
            <a:spLocks noGrp="1"/>
          </p:cNvSpPr>
          <p:nvPr>
            <p:ph type="title"/>
          </p:nvPr>
        </p:nvSpPr>
        <p:spPr/>
        <p:txBody>
          <a:bodyPr vert="horz" lIns="121899" tIns="60949" rIns="121899" bIns="60949" rtlCol="0" anchor="ctr">
            <a:normAutofit/>
          </a:bodyPr>
          <a:lstStyle/>
          <a:p>
            <a:r>
              <a:rPr lang="tr-TR" sz="2400" b="1" dirty="0">
                <a:latin typeface="Segoe Print" panose="02000600000000000000" pitchFamily="2" charset="0"/>
              </a:rPr>
              <a:t>1.4.2 Hammadde</a:t>
            </a:r>
          </a:p>
        </p:txBody>
      </p:sp>
    </p:spTree>
    <p:extLst>
      <p:ext uri="{BB962C8B-B14F-4D97-AF65-F5344CB8AC3E}">
        <p14:creationId xmlns:p14="http://schemas.microsoft.com/office/powerpoint/2010/main" val="22336743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56792"/>
            <a:ext cx="8229600" cy="4209335"/>
          </a:xfrm>
        </p:spPr>
        <p:txBody>
          <a:bodyPr>
            <a:noAutofit/>
          </a:bodyPr>
          <a:lstStyle/>
          <a:p>
            <a:pPr marL="0" indent="0" algn="just">
              <a:buNone/>
            </a:pPr>
            <a:r>
              <a:rPr lang="tr-TR" sz="2400" b="1" dirty="0" smtClean="0">
                <a:latin typeface="Segoe Print" panose="02000600000000000000" pitchFamily="2" charset="0"/>
              </a:rPr>
              <a:t>Pazara </a:t>
            </a:r>
            <a:r>
              <a:rPr lang="tr-TR" sz="2400" b="1" dirty="0" smtClean="0">
                <a:latin typeface="Segoe Print" panose="02000600000000000000" pitchFamily="2" charset="0"/>
              </a:rPr>
              <a:t>ürün ulaştırma  olanaklarının yetersiz ve maliyetli olduğu durumlarda işletme kuruluş yerinin pazarlara yakın olması gerekir. </a:t>
            </a:r>
            <a:endParaRPr lang="tr-TR" sz="2400" b="1" dirty="0" smtClean="0">
              <a:latin typeface="Segoe Print" panose="02000600000000000000" pitchFamily="2" charset="0"/>
            </a:endParaRPr>
          </a:p>
          <a:p>
            <a:pPr marL="0" indent="0" algn="just">
              <a:buNone/>
            </a:pPr>
            <a:endParaRPr lang="tr-TR" sz="2400" b="1" dirty="0">
              <a:solidFill>
                <a:schemeClr val="accent2">
                  <a:lumMod val="40000"/>
                  <a:lumOff val="60000"/>
                </a:schemeClr>
              </a:solidFill>
              <a:latin typeface="Segoe Print" panose="02000600000000000000" pitchFamily="2" charset="0"/>
            </a:endParaRPr>
          </a:p>
          <a:p>
            <a:pPr marL="0" indent="0" algn="just">
              <a:buNone/>
            </a:pPr>
            <a:r>
              <a:rPr lang="tr-TR" b="1" dirty="0">
                <a:latin typeface="Segoe Print" panose="02000600000000000000" pitchFamily="2" charset="0"/>
              </a:rPr>
              <a:t>Üretilen ürün büyük bir kitle durumunda ise veya ürünün taşınması, gösterilmesi gereken dikkat ve ulaştırma giderleri bakımından önemli bir ağırlık taşıyorsa, pazara yakınlık, taşıma maliyeti giderlerini azaltacaktır.</a:t>
            </a:r>
          </a:p>
          <a:p>
            <a:pPr algn="just"/>
            <a:endParaRPr lang="tr-TR" sz="24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26</a:t>
            </a:fld>
            <a:endParaRPr lang="tr-TR"/>
          </a:p>
        </p:txBody>
      </p:sp>
      <p:sp>
        <p:nvSpPr>
          <p:cNvPr id="2" name="1 Başlık"/>
          <p:cNvSpPr>
            <a:spLocks noGrp="1"/>
          </p:cNvSpPr>
          <p:nvPr>
            <p:ph type="title"/>
          </p:nvPr>
        </p:nvSpPr>
        <p:spPr/>
        <p:txBody>
          <a:bodyPr vert="horz" lIns="121899" tIns="60949" rIns="121899" bIns="60949" rtlCol="0" anchor="ctr">
            <a:normAutofit/>
          </a:bodyPr>
          <a:lstStyle/>
          <a:p>
            <a:r>
              <a:rPr lang="tr-TR" sz="2400" b="1" dirty="0">
                <a:latin typeface="Segoe Print" panose="02000600000000000000" pitchFamily="2" charset="0"/>
              </a:rPr>
              <a:t>1.4.3 Pazar Alanı</a:t>
            </a:r>
          </a:p>
        </p:txBody>
      </p:sp>
    </p:spTree>
    <p:extLst>
      <p:ext uri="{BB962C8B-B14F-4D97-AF65-F5344CB8AC3E}">
        <p14:creationId xmlns:p14="http://schemas.microsoft.com/office/powerpoint/2010/main" val="11448898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4713391"/>
          </a:xfrm>
        </p:spPr>
        <p:txBody>
          <a:bodyPr>
            <a:noAutofit/>
          </a:bodyPr>
          <a:lstStyle/>
          <a:p>
            <a:pPr marL="0" indent="0" algn="just">
              <a:buNone/>
            </a:pPr>
            <a:r>
              <a:rPr lang="tr-TR" sz="2400" b="1" dirty="0" smtClean="0">
                <a:solidFill>
                  <a:schemeClr val="accent3">
                    <a:lumMod val="60000"/>
                    <a:lumOff val="40000"/>
                  </a:schemeClr>
                </a:solidFill>
                <a:latin typeface="Segoe Print" panose="02000600000000000000" pitchFamily="2" charset="0"/>
              </a:rPr>
              <a:t>Çabuk bozulur mallar üretip satan işletmeler, hizmet işletmeleri, perakende ve toptan ticaret işletmeleri, özellikle mal ve hizmet satışına ağırlık veren işletmeler pazar alanının ilk planda etkisinde kalarak tüketicilerin yoğun olduğu veya mal ve hizmete talebin oluştuğu bölgeleri kuruluş yeri </a:t>
            </a:r>
            <a:r>
              <a:rPr lang="tr-TR" sz="2400" dirty="0" smtClean="0">
                <a:latin typeface="Segoe Print" panose="02000600000000000000" pitchFamily="2" charset="0"/>
              </a:rPr>
              <a:t>olarak seçmektedirler. </a:t>
            </a:r>
          </a:p>
          <a:p>
            <a:pPr marL="0" indent="0" algn="just">
              <a:buNone/>
            </a:pPr>
            <a:r>
              <a:rPr lang="tr-TR" sz="2400" dirty="0" smtClean="0">
                <a:latin typeface="Segoe Print" panose="02000600000000000000" pitchFamily="2" charset="0"/>
              </a:rPr>
              <a:t>İşletmelerin nitelik ve özelliklerine göre pazar alanı önemi  farklılık gösterebilir. Küçük ve orta kapasiteli işletmeler genellikle belirgin bir bölgenin ihtiyacına yönelik iken, büyük kapasiteli işletmeler  belirli bir pazardan çok, tüm bir ülkeyi veya ülkeleri pazar alanı olarak ele almaktadırlar.</a:t>
            </a:r>
          </a:p>
          <a:p>
            <a:pPr marL="0" indent="0" algn="just">
              <a:buNone/>
            </a:pPr>
            <a:endParaRPr lang="tr-TR" sz="2400" dirty="0" smtClean="0">
              <a:latin typeface="Segoe Print" panose="02000600000000000000" pitchFamily="2" charset="0"/>
            </a:endParaRPr>
          </a:p>
          <a:p>
            <a:pPr marL="0" indent="0" algn="just"/>
            <a:endParaRPr lang="tr-TR" sz="24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27</a:t>
            </a:fld>
            <a:endParaRPr lang="tr-TR"/>
          </a:p>
        </p:txBody>
      </p:sp>
      <p:sp>
        <p:nvSpPr>
          <p:cNvPr id="2" name="1 Başlık"/>
          <p:cNvSpPr>
            <a:spLocks noGrp="1"/>
          </p:cNvSpPr>
          <p:nvPr>
            <p:ph type="title"/>
          </p:nvPr>
        </p:nvSpPr>
        <p:spPr/>
        <p:txBody>
          <a:bodyPr vert="horz" lIns="121899" tIns="60949" rIns="121899" bIns="60949" rtlCol="0" anchor="ctr">
            <a:normAutofit/>
          </a:bodyPr>
          <a:lstStyle/>
          <a:p>
            <a:r>
              <a:rPr lang="tr-TR" sz="2400" b="1" dirty="0">
                <a:latin typeface="Segoe Print" panose="02000600000000000000" pitchFamily="2" charset="0"/>
              </a:rPr>
              <a:t>1.4.3 Pazar Alanı</a:t>
            </a:r>
          </a:p>
        </p:txBody>
      </p:sp>
    </p:spTree>
    <p:extLst>
      <p:ext uri="{BB962C8B-B14F-4D97-AF65-F5344CB8AC3E}">
        <p14:creationId xmlns:p14="http://schemas.microsoft.com/office/powerpoint/2010/main" val="8082974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19865"/>
            <a:ext cx="8229600" cy="4713391"/>
          </a:xfrm>
        </p:spPr>
        <p:txBody>
          <a:bodyPr>
            <a:noAutofit/>
          </a:bodyPr>
          <a:lstStyle/>
          <a:p>
            <a:pPr marL="0" indent="0" algn="just">
              <a:buNone/>
            </a:pPr>
            <a:r>
              <a:rPr lang="tr-TR" sz="2400" dirty="0" smtClean="0">
                <a:latin typeface="Segoe Print" panose="02000600000000000000" pitchFamily="2" charset="0"/>
              </a:rPr>
              <a:t>Kuruluş yeri seçilirken, </a:t>
            </a:r>
            <a:r>
              <a:rPr lang="tr-TR" sz="2400" b="1" dirty="0" smtClean="0">
                <a:solidFill>
                  <a:srgbClr val="FF6699"/>
                </a:solidFill>
                <a:latin typeface="Segoe Print" panose="02000600000000000000" pitchFamily="2" charset="0"/>
              </a:rPr>
              <a:t>iş gücünün nitelik ve nicelik yönünden yeterli olup olmadığına dikkat edilmelidir</a:t>
            </a:r>
            <a:r>
              <a:rPr lang="tr-TR" sz="2400" dirty="0" smtClean="0">
                <a:latin typeface="Segoe Print" panose="02000600000000000000" pitchFamily="2" charset="0"/>
              </a:rPr>
              <a:t>. Özellikle büyük ölçüde işleyişi bu etmene bağlı olan işletmeler, </a:t>
            </a:r>
            <a:r>
              <a:rPr lang="tr-TR" sz="2400" b="1" dirty="0" smtClean="0">
                <a:solidFill>
                  <a:srgbClr val="FF6699"/>
                </a:solidFill>
                <a:latin typeface="Segoe Print" panose="02000600000000000000" pitchFamily="2" charset="0"/>
              </a:rPr>
              <a:t>iş gücünün kolay sağlandığı yerlerde kurulmalıdır</a:t>
            </a:r>
            <a:r>
              <a:rPr lang="tr-TR" sz="2400" dirty="0" smtClean="0">
                <a:latin typeface="Segoe Print" panose="02000600000000000000" pitchFamily="2" charset="0"/>
              </a:rPr>
              <a:t>.</a:t>
            </a:r>
          </a:p>
          <a:p>
            <a:pPr marL="0" indent="0" algn="just">
              <a:buNone/>
            </a:pPr>
            <a:endParaRPr lang="tr-TR" sz="2400" b="1" dirty="0" smtClean="0">
              <a:solidFill>
                <a:srgbClr val="92D050"/>
              </a:solidFill>
              <a:latin typeface="Segoe Print" panose="02000600000000000000" pitchFamily="2" charset="0"/>
            </a:endParaRPr>
          </a:p>
          <a:p>
            <a:pPr marL="0" indent="0" algn="just">
              <a:buNone/>
            </a:pPr>
            <a:r>
              <a:rPr lang="tr-TR" sz="2400" b="1" dirty="0" smtClean="0">
                <a:solidFill>
                  <a:srgbClr val="92D050"/>
                </a:solidFill>
                <a:latin typeface="Segoe Print" panose="02000600000000000000" pitchFamily="2" charset="0"/>
              </a:rPr>
              <a:t>İşgücü etmeninin kuruluş yeri değerlendirmelerinde ele alınışı, işgücünün miktarı, işgücünün niteliği ve işgücünün maliyeti olmak üzere üç yönden ele alınmaktadır</a:t>
            </a:r>
            <a:r>
              <a:rPr lang="tr-TR" sz="2400" dirty="0" smtClean="0">
                <a:latin typeface="Segoe Print" panose="02000600000000000000" pitchFamily="2" charset="0"/>
              </a:rPr>
              <a:t>. </a:t>
            </a:r>
            <a:r>
              <a:rPr lang="tr-TR" sz="2400" dirty="0">
                <a:latin typeface="Segoe Print" panose="02000600000000000000" pitchFamily="2" charset="0"/>
              </a:rPr>
              <a:t>İlk başta işletmenin kurulacağı yer; iş gücü bakımından yeterli olmalıdır</a:t>
            </a:r>
            <a:r>
              <a:rPr lang="tr-TR" sz="2400" b="1" dirty="0">
                <a:solidFill>
                  <a:schemeClr val="accent2">
                    <a:lumMod val="40000"/>
                    <a:lumOff val="60000"/>
                  </a:schemeClr>
                </a:solidFill>
                <a:latin typeface="Segoe Print" panose="02000600000000000000" pitchFamily="2" charset="0"/>
              </a:rPr>
              <a:t>. </a:t>
            </a:r>
            <a:endParaRPr lang="tr-TR" sz="24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28</a:t>
            </a:fld>
            <a:endParaRPr lang="tr-TR"/>
          </a:p>
        </p:txBody>
      </p:sp>
      <p:sp>
        <p:nvSpPr>
          <p:cNvPr id="2" name="1 Başlık"/>
          <p:cNvSpPr>
            <a:spLocks noGrp="1"/>
          </p:cNvSpPr>
          <p:nvPr>
            <p:ph type="title"/>
          </p:nvPr>
        </p:nvSpPr>
        <p:spPr/>
        <p:txBody>
          <a:bodyPr vert="horz" lIns="121899" tIns="60949" rIns="121899" bIns="60949" rtlCol="0" anchor="ctr">
            <a:normAutofit/>
          </a:bodyPr>
          <a:lstStyle/>
          <a:p>
            <a:r>
              <a:rPr lang="tr-TR" sz="2400" b="1" dirty="0">
                <a:latin typeface="Segoe Print" panose="02000600000000000000" pitchFamily="2" charset="0"/>
              </a:rPr>
              <a:t>1.4.4 İşgücü</a:t>
            </a:r>
          </a:p>
        </p:txBody>
      </p:sp>
    </p:spTree>
    <p:extLst>
      <p:ext uri="{BB962C8B-B14F-4D97-AF65-F5344CB8AC3E}">
        <p14:creationId xmlns:p14="http://schemas.microsoft.com/office/powerpoint/2010/main" val="10342801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28800"/>
            <a:ext cx="8229600" cy="4137327"/>
          </a:xfrm>
        </p:spPr>
        <p:txBody>
          <a:bodyPr>
            <a:noAutofit/>
          </a:bodyPr>
          <a:lstStyle/>
          <a:p>
            <a:pPr marL="0" indent="0" algn="just">
              <a:buNone/>
            </a:pPr>
            <a:endParaRPr lang="tr-TR" sz="2400" dirty="0" smtClean="0">
              <a:latin typeface="Segoe Print" panose="02000600000000000000" pitchFamily="2" charset="0"/>
            </a:endParaRPr>
          </a:p>
          <a:p>
            <a:pPr marL="0" indent="0" algn="just">
              <a:buNone/>
            </a:pPr>
            <a:endParaRPr lang="tr-TR" dirty="0">
              <a:latin typeface="Segoe Print" panose="02000600000000000000" pitchFamily="2" charset="0"/>
            </a:endParaRPr>
          </a:p>
          <a:p>
            <a:pPr marL="0" indent="0" algn="just">
              <a:buNone/>
            </a:pPr>
            <a:r>
              <a:rPr lang="tr-TR" sz="2400" dirty="0" smtClean="0">
                <a:latin typeface="Segoe Print" panose="02000600000000000000" pitchFamily="2" charset="0"/>
              </a:rPr>
              <a:t>Faaliyetleri </a:t>
            </a:r>
            <a:r>
              <a:rPr lang="tr-TR" sz="2400" dirty="0" smtClean="0">
                <a:latin typeface="Segoe Print" panose="02000600000000000000" pitchFamily="2" charset="0"/>
              </a:rPr>
              <a:t>büyük ölçüde suya dayalı işletmeler, suyun kolayca bulunduğu yerleri kuruluş yeri olarak tercih etmektedirler. </a:t>
            </a:r>
            <a:r>
              <a:rPr lang="tr-TR" sz="2400" b="1" dirty="0" smtClean="0">
                <a:solidFill>
                  <a:schemeClr val="accent1"/>
                </a:solidFill>
                <a:latin typeface="Segoe Print" panose="02000600000000000000" pitchFamily="2" charset="0"/>
              </a:rPr>
              <a:t>Çimento, şeker, kâğıt hamuru üreten işletmeler gibi enerji gereksinimi fazla olan işletmeler ucuz su ve elektrik enerjisi elde edilebilen akarsu dolaylarında kurulurlar</a:t>
            </a:r>
            <a:r>
              <a:rPr lang="tr-TR" sz="2400" dirty="0" smtClean="0">
                <a:latin typeface="Segoe Print" panose="02000600000000000000" pitchFamily="2" charset="0"/>
              </a:rPr>
              <a:t>. </a:t>
            </a:r>
          </a:p>
          <a:p>
            <a:pPr marL="0" indent="0" algn="just">
              <a:buNone/>
            </a:pPr>
            <a:endParaRPr lang="tr-TR" sz="2400" dirty="0" smtClean="0">
              <a:latin typeface="Segoe Print" panose="02000600000000000000" pitchFamily="2" charset="0"/>
            </a:endParaRPr>
          </a:p>
          <a:p>
            <a:pPr marL="0" indent="0" algn="just">
              <a:buNone/>
            </a:pPr>
            <a:r>
              <a:rPr lang="tr-TR" sz="2400" b="1" dirty="0" smtClean="0">
                <a:solidFill>
                  <a:srgbClr val="00B0F0"/>
                </a:solidFill>
                <a:latin typeface="Segoe Print" panose="02000600000000000000" pitchFamily="2" charset="0"/>
              </a:rPr>
              <a:t>. </a:t>
            </a:r>
            <a:endParaRPr lang="tr-TR" sz="2400" b="1" dirty="0">
              <a:solidFill>
                <a:srgbClr val="00B0F0"/>
              </a:solidFill>
              <a:latin typeface="Segoe Print" panose="02000600000000000000" pitchFamily="2" charset="0"/>
            </a:endParaRPr>
          </a:p>
          <a:p>
            <a:pPr marL="0" indent="0" algn="just">
              <a:buNone/>
            </a:pPr>
            <a:endParaRPr lang="tr-TR" sz="2400" b="1" dirty="0" smtClean="0">
              <a:solidFill>
                <a:srgbClr val="00B0F0"/>
              </a:solidFill>
              <a:latin typeface="Segoe Print" panose="02000600000000000000" pitchFamily="2" charset="0"/>
            </a:endParaRPr>
          </a:p>
          <a:p>
            <a:pPr marL="0" indent="0" algn="just">
              <a:buNone/>
            </a:pPr>
            <a:r>
              <a:rPr lang="tr-TR" sz="2400" b="1" dirty="0" smtClean="0">
                <a:solidFill>
                  <a:srgbClr val="00B0F0"/>
                </a:solidFill>
                <a:latin typeface="Segoe Print" panose="02000600000000000000" pitchFamily="2" charset="0"/>
              </a:rPr>
              <a:t> </a:t>
            </a:r>
          </a:p>
          <a:p>
            <a:pPr marL="0" indent="0" algn="just">
              <a:buNone/>
            </a:pPr>
            <a:r>
              <a:rPr lang="tr-TR" sz="2400" dirty="0" smtClean="0">
                <a:latin typeface="Segoe Print" panose="02000600000000000000" pitchFamily="2" charset="0"/>
              </a:rPr>
              <a:t> </a:t>
            </a:r>
            <a:endParaRPr lang="tr-TR" sz="24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29</a:t>
            </a:fld>
            <a:endParaRPr lang="tr-TR"/>
          </a:p>
        </p:txBody>
      </p:sp>
      <p:sp>
        <p:nvSpPr>
          <p:cNvPr id="2" name="1 Başlık"/>
          <p:cNvSpPr>
            <a:spLocks noGrp="1"/>
          </p:cNvSpPr>
          <p:nvPr>
            <p:ph type="title"/>
          </p:nvPr>
        </p:nvSpPr>
        <p:spPr/>
        <p:txBody>
          <a:bodyPr vert="horz" lIns="121899" tIns="60949" rIns="121899" bIns="60949" rtlCol="0" anchor="ctr">
            <a:normAutofit/>
          </a:bodyPr>
          <a:lstStyle/>
          <a:p>
            <a:r>
              <a:rPr lang="tr-TR" sz="2400" b="1" dirty="0">
                <a:latin typeface="Segoe Print" panose="02000600000000000000" pitchFamily="2" charset="0"/>
              </a:rPr>
              <a:t>1.4.5 Su ve Su Kaynakları</a:t>
            </a:r>
          </a:p>
        </p:txBody>
      </p:sp>
    </p:spTree>
    <p:extLst>
      <p:ext uri="{BB962C8B-B14F-4D97-AF65-F5344CB8AC3E}">
        <p14:creationId xmlns:p14="http://schemas.microsoft.com/office/powerpoint/2010/main" val="2440261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4713391"/>
          </a:xfrm>
        </p:spPr>
        <p:txBody>
          <a:bodyPr vert="horz" lIns="121899" tIns="60949" rIns="121899" bIns="60949" rtlCol="0">
            <a:noAutofit/>
          </a:bodyPr>
          <a:lstStyle/>
          <a:p>
            <a:pPr marL="0" indent="0" algn="just">
              <a:buNone/>
            </a:pPr>
            <a:r>
              <a:rPr lang="tr-TR" sz="2400" b="1" dirty="0">
                <a:latin typeface="Segoe Print" panose="02000600000000000000" pitchFamily="2" charset="0"/>
                <a:cs typeface="Arial" pitchFamily="34" charset="0"/>
              </a:rPr>
              <a:t>    1.4 Kuruluş Yeri Etmenleri </a:t>
            </a:r>
          </a:p>
          <a:p>
            <a:pPr marL="0" indent="0" algn="just">
              <a:buNone/>
            </a:pPr>
            <a:r>
              <a:rPr lang="tr-TR" sz="2400" b="1" dirty="0">
                <a:latin typeface="Segoe Print" panose="02000600000000000000" pitchFamily="2" charset="0"/>
                <a:cs typeface="Arial" pitchFamily="34" charset="0"/>
              </a:rPr>
              <a:t>        1.4.1 Taşıma </a:t>
            </a:r>
          </a:p>
          <a:p>
            <a:pPr marL="0" indent="0" algn="just">
              <a:buNone/>
            </a:pPr>
            <a:r>
              <a:rPr lang="tr-TR" sz="2400" b="1" dirty="0">
                <a:latin typeface="Segoe Print" panose="02000600000000000000" pitchFamily="2" charset="0"/>
                <a:cs typeface="Arial" pitchFamily="34" charset="0"/>
              </a:rPr>
              <a:t>        1.4.2 Hammadde </a:t>
            </a:r>
          </a:p>
          <a:p>
            <a:pPr marL="0" indent="0" algn="just">
              <a:buNone/>
            </a:pPr>
            <a:r>
              <a:rPr lang="tr-TR" sz="2400" b="1" dirty="0">
                <a:latin typeface="Segoe Print" panose="02000600000000000000" pitchFamily="2" charset="0"/>
                <a:cs typeface="Arial" pitchFamily="34" charset="0"/>
              </a:rPr>
              <a:t>        1.4.3 Pazar Alanı </a:t>
            </a:r>
          </a:p>
          <a:p>
            <a:pPr marL="0" indent="0" algn="just">
              <a:buNone/>
            </a:pPr>
            <a:r>
              <a:rPr lang="tr-TR" sz="2400" b="1" dirty="0">
                <a:latin typeface="Segoe Print" panose="02000600000000000000" pitchFamily="2" charset="0"/>
                <a:cs typeface="Arial" pitchFamily="34" charset="0"/>
              </a:rPr>
              <a:t>        1.4.4 İşgücü </a:t>
            </a:r>
          </a:p>
          <a:p>
            <a:pPr marL="0" indent="0" algn="just">
              <a:buNone/>
            </a:pPr>
            <a:r>
              <a:rPr lang="tr-TR" sz="2400" b="1" dirty="0">
                <a:latin typeface="Segoe Print" panose="02000600000000000000" pitchFamily="2" charset="0"/>
                <a:cs typeface="Arial" pitchFamily="34" charset="0"/>
              </a:rPr>
              <a:t>        1.4.5 Su ve Su Kaynakları </a:t>
            </a:r>
          </a:p>
          <a:p>
            <a:pPr marL="0" indent="0" algn="just">
              <a:buNone/>
            </a:pPr>
            <a:r>
              <a:rPr lang="tr-TR" sz="2400" b="1" dirty="0">
                <a:latin typeface="Segoe Print" panose="02000600000000000000" pitchFamily="2" charset="0"/>
                <a:cs typeface="Arial" pitchFamily="34" charset="0"/>
              </a:rPr>
              <a:t>        1.4.6 İklim Koşulları </a:t>
            </a:r>
          </a:p>
          <a:p>
            <a:pPr marL="0" indent="0" algn="just">
              <a:buNone/>
            </a:pPr>
            <a:r>
              <a:rPr lang="tr-TR" sz="2400" b="1" dirty="0">
                <a:latin typeface="Segoe Print" panose="02000600000000000000" pitchFamily="2" charset="0"/>
                <a:cs typeface="Arial" pitchFamily="34" charset="0"/>
              </a:rPr>
              <a:t>        1.4.7 Sosyal ve Kültürel Koşullar </a:t>
            </a:r>
          </a:p>
          <a:p>
            <a:pPr marL="2336800" indent="-2336800" algn="just">
              <a:buNone/>
            </a:pPr>
            <a:r>
              <a:rPr lang="tr-TR" sz="2400" b="1" dirty="0">
                <a:latin typeface="Segoe Print" panose="02000600000000000000" pitchFamily="2" charset="0"/>
                <a:cs typeface="Arial" pitchFamily="34" charset="0"/>
              </a:rPr>
              <a:t>        1.4.8 Şehir ve Bölge Yöneticilerinin </a:t>
            </a:r>
            <a:r>
              <a:rPr lang="tr-TR" sz="2400" b="1" dirty="0" smtClean="0">
                <a:latin typeface="Segoe Print" panose="02000600000000000000" pitchFamily="2" charset="0"/>
                <a:cs typeface="Arial" pitchFamily="34" charset="0"/>
              </a:rPr>
              <a:t>   Davranışları</a:t>
            </a:r>
          </a:p>
          <a:p>
            <a:pPr marL="2154238" indent="-2154238" algn="just">
              <a:buNone/>
            </a:pPr>
            <a:r>
              <a:rPr lang="tr-TR" sz="2400" b="1" dirty="0">
                <a:latin typeface="Segoe Print" panose="02000600000000000000" pitchFamily="2" charset="0"/>
                <a:cs typeface="Arial" pitchFamily="34" charset="0"/>
              </a:rPr>
              <a:t> </a:t>
            </a:r>
            <a:r>
              <a:rPr lang="tr-TR" sz="2400" b="1" dirty="0" smtClean="0">
                <a:latin typeface="Segoe Print" panose="02000600000000000000" pitchFamily="2" charset="0"/>
                <a:cs typeface="Arial" pitchFamily="34" charset="0"/>
              </a:rPr>
              <a:t>       1.4.9 </a:t>
            </a:r>
            <a:r>
              <a:rPr lang="tr-TR" sz="2400" b="1" dirty="0">
                <a:latin typeface="Segoe Print" panose="02000600000000000000" pitchFamily="2" charset="0"/>
                <a:cs typeface="Arial" pitchFamily="34" charset="0"/>
              </a:rPr>
              <a:t>Vergi, Resim ve Harçlar ile </a:t>
            </a:r>
            <a:r>
              <a:rPr lang="tr-TR" sz="2400" b="1" dirty="0" smtClean="0">
                <a:latin typeface="Segoe Print" panose="02000600000000000000" pitchFamily="2" charset="0"/>
                <a:cs typeface="Arial" pitchFamily="34" charset="0"/>
              </a:rPr>
              <a:t>Teşvik Önlemleri </a:t>
            </a:r>
            <a:endParaRPr lang="tr-TR" sz="2400" b="1" dirty="0">
              <a:latin typeface="Segoe Print" panose="02000600000000000000" pitchFamily="2" charset="0"/>
              <a:cs typeface="Arial" pitchFamily="34" charset="0"/>
            </a:endParaRPr>
          </a:p>
          <a:p>
            <a:pPr marL="0" indent="0" algn="just">
              <a:buNone/>
            </a:pPr>
            <a:r>
              <a:rPr lang="tr-TR" sz="2400" b="1" dirty="0">
                <a:latin typeface="Segoe Print" panose="02000600000000000000" pitchFamily="2" charset="0"/>
                <a:cs typeface="Arial" pitchFamily="34" charset="0"/>
              </a:rPr>
              <a:t>        1.4.10 Enerji Kaynakları </a:t>
            </a:r>
          </a:p>
          <a:p>
            <a:pPr marL="0" indent="0" algn="just">
              <a:buNone/>
            </a:pPr>
            <a:r>
              <a:rPr lang="tr-TR" sz="2400" b="1" dirty="0">
                <a:latin typeface="Segoe Print" panose="02000600000000000000" pitchFamily="2" charset="0"/>
                <a:cs typeface="Arial" pitchFamily="34" charset="0"/>
              </a:rPr>
              <a:t>        1.4.11 İşletme Dışı Artırımlar (Tasarruflar) </a:t>
            </a:r>
          </a:p>
          <a:p>
            <a:pPr marL="0" indent="0" algn="just">
              <a:buNone/>
            </a:pPr>
            <a:endParaRPr lang="tr-TR" sz="2400" b="1" dirty="0">
              <a:latin typeface="Segoe Print" panose="02000600000000000000" pitchFamily="2" charset="0"/>
              <a:cs typeface="Arial" pitchFamily="34" charset="0"/>
            </a:endParaRPr>
          </a:p>
        </p:txBody>
      </p:sp>
      <p:sp>
        <p:nvSpPr>
          <p:cNvPr id="7"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3</a:t>
            </a:fld>
            <a:endParaRPr lang="tr-TR" dirty="0"/>
          </a:p>
        </p:txBody>
      </p:sp>
    </p:spTree>
    <p:extLst>
      <p:ext uri="{BB962C8B-B14F-4D97-AF65-F5344CB8AC3E}">
        <p14:creationId xmlns:p14="http://schemas.microsoft.com/office/powerpoint/2010/main" val="4855062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916832"/>
            <a:ext cx="8229600" cy="3849295"/>
          </a:xfrm>
        </p:spPr>
        <p:txBody>
          <a:bodyPr>
            <a:noAutofit/>
          </a:bodyPr>
          <a:lstStyle/>
          <a:p>
            <a:pPr marL="0" indent="0" algn="just">
              <a:buNone/>
            </a:pPr>
            <a:r>
              <a:rPr lang="tr-TR" sz="2400" dirty="0" smtClean="0">
                <a:latin typeface="Segoe Print" panose="02000600000000000000" pitchFamily="2" charset="0"/>
              </a:rPr>
              <a:t>Sıcaklık-soğukluk, yağış, nemlilik, rüzgâr veya kuraklık gibi doğal unsurlardan oluşan iklim etmeni, bir yandan işletmelerin çalışmalarını doğrudan etkilerken, </a:t>
            </a:r>
            <a:r>
              <a:rPr lang="tr-TR" sz="2400" b="1" dirty="0">
                <a:solidFill>
                  <a:srgbClr val="CC0000"/>
                </a:solidFill>
                <a:latin typeface="Segoe Print" panose="02000600000000000000" pitchFamily="2" charset="0"/>
              </a:rPr>
              <a:t>Ö</a:t>
            </a:r>
            <a:r>
              <a:rPr lang="tr-TR" sz="2400" b="1" dirty="0" smtClean="0">
                <a:solidFill>
                  <a:srgbClr val="CC0000"/>
                </a:solidFill>
                <a:latin typeface="Segoe Print" panose="02000600000000000000" pitchFamily="2" charset="0"/>
              </a:rPr>
              <a:t>rneğin; üretilen mamulün bozulması, turistik işletmenin yetersiz talep nedeniyle atıl kalması gibi, bir yandan da birçok işletmeyi dolaylı yoldan etkileyebilir. </a:t>
            </a:r>
          </a:p>
          <a:p>
            <a:pPr marL="0" indent="0" algn="just">
              <a:buNone/>
            </a:pPr>
            <a:endParaRPr lang="tr-TR" sz="2400" dirty="0" smtClean="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30</a:t>
            </a:fld>
            <a:endParaRPr lang="tr-TR"/>
          </a:p>
        </p:txBody>
      </p:sp>
      <p:sp>
        <p:nvSpPr>
          <p:cNvPr id="2" name="1 Başlık"/>
          <p:cNvSpPr>
            <a:spLocks noGrp="1"/>
          </p:cNvSpPr>
          <p:nvPr>
            <p:ph type="title"/>
          </p:nvPr>
        </p:nvSpPr>
        <p:spPr/>
        <p:txBody>
          <a:bodyPr vert="horz" lIns="121899" tIns="60949" rIns="121899" bIns="60949" rtlCol="0" anchor="ctr">
            <a:normAutofit/>
          </a:bodyPr>
          <a:lstStyle/>
          <a:p>
            <a:r>
              <a:rPr lang="tr-TR" sz="2400" b="1" dirty="0">
                <a:latin typeface="Segoe Print" panose="02000600000000000000" pitchFamily="2" charset="0"/>
              </a:rPr>
              <a:t>1.4.6 İklim Koşulları </a:t>
            </a:r>
          </a:p>
        </p:txBody>
      </p:sp>
    </p:spTree>
    <p:extLst>
      <p:ext uri="{BB962C8B-B14F-4D97-AF65-F5344CB8AC3E}">
        <p14:creationId xmlns:p14="http://schemas.microsoft.com/office/powerpoint/2010/main" val="8607046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844824"/>
            <a:ext cx="8229600" cy="3888432"/>
          </a:xfrm>
        </p:spPr>
        <p:txBody>
          <a:bodyPr>
            <a:noAutofit/>
          </a:bodyPr>
          <a:lstStyle/>
          <a:p>
            <a:pPr marL="0" indent="0" algn="just">
              <a:buNone/>
            </a:pPr>
            <a:r>
              <a:rPr lang="tr-TR" dirty="0">
                <a:latin typeface="Segoe Print" panose="02000600000000000000" pitchFamily="2" charset="0"/>
              </a:rPr>
              <a:t>İşletmenin faliyet alanından dolayı iş gücü, büyük oranda eğitim düzeyi yüksek bireylerden oluşabilir. Eğitim düzeyi ile birlikte insanların sosyal ve kültürel ihtiyaçları da, en az yeme-içme ve barınma gibi temel ihtiyaçları kadar önemli olmaktadır. Şayet işletmenin kuruluş yeri; çalıştırdığı personelin </a:t>
            </a:r>
            <a:r>
              <a:rPr lang="tr-TR" sz="2400" dirty="0" smtClean="0">
                <a:latin typeface="Segoe Print" panose="02000600000000000000" pitchFamily="2" charset="0"/>
              </a:rPr>
              <a:t>söz konusu sosyal ve kültürel ihtiyaçlarını rahatlıkla giderebilecekleri yörelerden uzak olma durumunda ise, bu tür imkânların yaratılması </a:t>
            </a:r>
            <a:r>
              <a:rPr lang="tr-TR" sz="2400" dirty="0" smtClean="0">
                <a:latin typeface="Segoe Print" panose="02000600000000000000" pitchFamily="2" charset="0"/>
              </a:rPr>
              <a:t>görevini</a:t>
            </a:r>
            <a:endParaRPr lang="tr-TR" sz="2400" b="1" dirty="0">
              <a:solidFill>
                <a:srgbClr val="FF9900"/>
              </a:solidFill>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31</a:t>
            </a:fld>
            <a:endParaRPr lang="tr-TR"/>
          </a:p>
        </p:txBody>
      </p:sp>
      <p:sp>
        <p:nvSpPr>
          <p:cNvPr id="2" name="1 Başlık"/>
          <p:cNvSpPr>
            <a:spLocks noGrp="1"/>
          </p:cNvSpPr>
          <p:nvPr>
            <p:ph type="title"/>
          </p:nvPr>
        </p:nvSpPr>
        <p:spPr/>
        <p:txBody>
          <a:bodyPr vert="horz" lIns="121899" tIns="60949" rIns="121899" bIns="60949" rtlCol="0" anchor="ctr">
            <a:normAutofit/>
          </a:bodyPr>
          <a:lstStyle/>
          <a:p>
            <a:r>
              <a:rPr lang="tr-TR" sz="2400" b="1" dirty="0">
                <a:latin typeface="Segoe Print" panose="02000600000000000000" pitchFamily="2" charset="0"/>
              </a:rPr>
              <a:t>1.4.7 Sosyal ve Kültürel Koşullar </a:t>
            </a:r>
          </a:p>
        </p:txBody>
      </p:sp>
    </p:spTree>
    <p:extLst>
      <p:ext uri="{BB962C8B-B14F-4D97-AF65-F5344CB8AC3E}">
        <p14:creationId xmlns:p14="http://schemas.microsoft.com/office/powerpoint/2010/main" val="29916308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988840"/>
            <a:ext cx="8229600" cy="3921303"/>
          </a:xfrm>
        </p:spPr>
        <p:txBody>
          <a:bodyPr>
            <a:noAutofit/>
          </a:bodyPr>
          <a:lstStyle/>
          <a:p>
            <a:pPr marL="0" indent="0" algn="just">
              <a:buNone/>
            </a:pPr>
            <a:endParaRPr lang="tr-TR" dirty="0" smtClean="0">
              <a:latin typeface="Segoe Print" panose="02000600000000000000" pitchFamily="2" charset="0"/>
            </a:endParaRPr>
          </a:p>
          <a:p>
            <a:pPr marL="0" indent="0" algn="just">
              <a:buNone/>
            </a:pPr>
            <a:endParaRPr lang="tr-TR" dirty="0">
              <a:latin typeface="Segoe Print" panose="02000600000000000000" pitchFamily="2" charset="0"/>
            </a:endParaRPr>
          </a:p>
          <a:p>
            <a:pPr marL="0" indent="0" algn="just">
              <a:buNone/>
            </a:pPr>
            <a:r>
              <a:rPr lang="tr-TR" dirty="0" smtClean="0">
                <a:latin typeface="Segoe Print" panose="02000600000000000000" pitchFamily="2" charset="0"/>
              </a:rPr>
              <a:t>Yerel </a:t>
            </a:r>
            <a:r>
              <a:rPr lang="tr-TR" dirty="0">
                <a:latin typeface="Segoe Print" panose="02000600000000000000" pitchFamily="2" charset="0"/>
              </a:rPr>
              <a:t>yönetimlerin ve bölge yöneticilerinin; çeşitli işletmelerin kentlerinde veya bölgelerinde kurulması konusunda gösterecekleri ilgi, kolaylıklar ve baskılar, işletmelerin kuruluş yerlerini seçmelerinde etkili olabilecektir. </a:t>
            </a:r>
            <a:endParaRPr lang="tr-TR" sz="2400" dirty="0" smtClean="0">
              <a:latin typeface="Segoe Print" panose="02000600000000000000" pitchFamily="2" charset="0"/>
            </a:endParaRPr>
          </a:p>
          <a:p>
            <a:pPr algn="just">
              <a:buNone/>
            </a:pPr>
            <a:endParaRPr lang="tr-TR" sz="2400" dirty="0" smtClean="0">
              <a:latin typeface="Segoe Print" panose="02000600000000000000" pitchFamily="2" charset="0"/>
            </a:endParaRPr>
          </a:p>
          <a:p>
            <a:endParaRPr lang="tr-TR" sz="24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32</a:t>
            </a:fld>
            <a:endParaRPr lang="tr-TR"/>
          </a:p>
        </p:txBody>
      </p:sp>
      <p:sp>
        <p:nvSpPr>
          <p:cNvPr id="2" name="1 Başlık"/>
          <p:cNvSpPr>
            <a:spLocks noGrp="1"/>
          </p:cNvSpPr>
          <p:nvPr>
            <p:ph type="title"/>
          </p:nvPr>
        </p:nvSpPr>
        <p:spPr/>
        <p:txBody>
          <a:bodyPr vert="horz" lIns="121899" tIns="60949" rIns="121899" bIns="60949" rtlCol="0" anchor="ctr">
            <a:normAutofit/>
          </a:bodyPr>
          <a:lstStyle/>
          <a:p>
            <a:r>
              <a:rPr lang="tr-TR" sz="2400" b="1" dirty="0">
                <a:latin typeface="Segoe Print" panose="02000600000000000000" pitchFamily="2" charset="0"/>
              </a:rPr>
              <a:t>1.4.8 Şehir ve Bölge Yöneticilerinin Davranışları</a:t>
            </a:r>
          </a:p>
        </p:txBody>
      </p:sp>
    </p:spTree>
    <p:extLst>
      <p:ext uri="{BB962C8B-B14F-4D97-AF65-F5344CB8AC3E}">
        <p14:creationId xmlns:p14="http://schemas.microsoft.com/office/powerpoint/2010/main" val="23467765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988840"/>
            <a:ext cx="8229600" cy="3921303"/>
          </a:xfrm>
        </p:spPr>
        <p:txBody>
          <a:bodyPr>
            <a:noAutofit/>
          </a:bodyPr>
          <a:lstStyle/>
          <a:p>
            <a:pPr marL="0" indent="0" algn="just">
              <a:buNone/>
            </a:pPr>
            <a:endParaRPr lang="tr-TR" dirty="0" smtClean="0">
              <a:latin typeface="Segoe Print" panose="02000600000000000000" pitchFamily="2" charset="0"/>
            </a:endParaRPr>
          </a:p>
          <a:p>
            <a:pPr marL="0" indent="0" algn="just">
              <a:buNone/>
            </a:pPr>
            <a:r>
              <a:rPr lang="tr-TR" u="sng" dirty="0" smtClean="0">
                <a:latin typeface="Segoe Print" panose="02000600000000000000" pitchFamily="2" charset="0"/>
              </a:rPr>
              <a:t>Örneğin</a:t>
            </a:r>
            <a:r>
              <a:rPr lang="tr-TR" u="sng" dirty="0">
                <a:latin typeface="Segoe Print" panose="02000600000000000000" pitchFamily="2" charset="0"/>
              </a:rPr>
              <a:t>; </a:t>
            </a:r>
            <a:r>
              <a:rPr lang="tr-TR" dirty="0">
                <a:latin typeface="Segoe Print" panose="02000600000000000000" pitchFamily="2" charset="0"/>
              </a:rPr>
              <a:t>bazı şehir ve böl</a:t>
            </a:r>
            <a:r>
              <a:rPr lang="tr-TR" sz="2400" dirty="0" smtClean="0">
                <a:latin typeface="Segoe Print" panose="02000600000000000000" pitchFamily="2" charset="0"/>
              </a:rPr>
              <a:t>gelerde, kurulacak her hangi bir işletmenin kentlerine ekonomik canlılık getireceği, istihdamı artıracağı düşünceleri, kurulacak işletmelere belediyelerin ucuz veya bedava arsa vermeleri, alt yapı konusunda kolaylıklar ve katkılarda bulunmaları gibi değişik tür olanakları sağlayabilmektedir.</a:t>
            </a:r>
          </a:p>
          <a:p>
            <a:pPr algn="just">
              <a:buNone/>
            </a:pPr>
            <a:endParaRPr lang="tr-TR" sz="2400" dirty="0" smtClean="0">
              <a:latin typeface="Segoe Print" panose="02000600000000000000" pitchFamily="2" charset="0"/>
            </a:endParaRPr>
          </a:p>
          <a:p>
            <a:endParaRPr lang="tr-TR" sz="24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33</a:t>
            </a:fld>
            <a:endParaRPr lang="tr-TR"/>
          </a:p>
        </p:txBody>
      </p:sp>
      <p:sp>
        <p:nvSpPr>
          <p:cNvPr id="2" name="1 Başlık"/>
          <p:cNvSpPr>
            <a:spLocks noGrp="1"/>
          </p:cNvSpPr>
          <p:nvPr>
            <p:ph type="title"/>
          </p:nvPr>
        </p:nvSpPr>
        <p:spPr/>
        <p:txBody>
          <a:bodyPr vert="horz" lIns="121899" tIns="60949" rIns="121899" bIns="60949" rtlCol="0" anchor="ctr">
            <a:normAutofit/>
          </a:bodyPr>
          <a:lstStyle/>
          <a:p>
            <a:r>
              <a:rPr lang="tr-TR" sz="2400" b="1" dirty="0">
                <a:latin typeface="Segoe Print" panose="02000600000000000000" pitchFamily="2" charset="0"/>
              </a:rPr>
              <a:t>1.4.8 Şehir ve Bölge Yöneticilerinin Davranışları</a:t>
            </a:r>
          </a:p>
        </p:txBody>
      </p:sp>
    </p:spTree>
    <p:extLst>
      <p:ext uri="{BB962C8B-B14F-4D97-AF65-F5344CB8AC3E}">
        <p14:creationId xmlns:p14="http://schemas.microsoft.com/office/powerpoint/2010/main" val="10736490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56792"/>
            <a:ext cx="8229600" cy="4209335"/>
          </a:xfrm>
        </p:spPr>
        <p:txBody>
          <a:bodyPr>
            <a:noAutofit/>
          </a:bodyPr>
          <a:lstStyle/>
          <a:p>
            <a:pPr marL="0" indent="0" algn="just">
              <a:buNone/>
            </a:pPr>
            <a:r>
              <a:rPr lang="tr-TR" dirty="0">
                <a:latin typeface="Segoe Print" panose="02000600000000000000" pitchFamily="2" charset="0"/>
              </a:rPr>
              <a:t>Yöresel vergi ve harçlarda yapılacak indirimler veya belirli bölgelerin kalkınabilmesi açısından sağlanan finansman imkânları, vergi kolaylıkları ve diğer harç ve ödentilerde gösterilecek ayrıcalık ve avantajlı olanaklar ile teşvik tedbirleri çerçevesinde sağlanan ithalat ve ihracat imkânları; işletmelerin </a:t>
            </a:r>
            <a:r>
              <a:rPr lang="tr-TR" sz="2400" dirty="0" smtClean="0">
                <a:latin typeface="Segoe Print" panose="02000600000000000000" pitchFamily="2" charset="0"/>
              </a:rPr>
              <a:t>kuruluş yeri seçimlerini etkileyen etmenler olacaklardır. </a:t>
            </a:r>
          </a:p>
          <a:p>
            <a:pPr algn="just"/>
            <a:endParaRPr lang="tr-TR" sz="24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34</a:t>
            </a:fld>
            <a:endParaRPr lang="tr-TR"/>
          </a:p>
        </p:txBody>
      </p:sp>
      <p:sp>
        <p:nvSpPr>
          <p:cNvPr id="2" name="1 Başlık"/>
          <p:cNvSpPr>
            <a:spLocks noGrp="1"/>
          </p:cNvSpPr>
          <p:nvPr>
            <p:ph type="title"/>
          </p:nvPr>
        </p:nvSpPr>
        <p:spPr/>
        <p:txBody>
          <a:bodyPr vert="horz" lIns="121899" tIns="60949" rIns="121899" bIns="60949" rtlCol="0" anchor="ctr">
            <a:normAutofit/>
          </a:bodyPr>
          <a:lstStyle/>
          <a:p>
            <a:r>
              <a:rPr lang="tr-TR" sz="2400" b="1" dirty="0">
                <a:latin typeface="Segoe Print" panose="02000600000000000000" pitchFamily="2" charset="0"/>
              </a:rPr>
              <a:t>1.4.9 Vergi, Resim ve Harçlar ile Teşvik Önlemleri</a:t>
            </a:r>
          </a:p>
        </p:txBody>
      </p:sp>
    </p:spTree>
    <p:extLst>
      <p:ext uri="{BB962C8B-B14F-4D97-AF65-F5344CB8AC3E}">
        <p14:creationId xmlns:p14="http://schemas.microsoft.com/office/powerpoint/2010/main" val="30003639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lgn="just"/>
            <a:endParaRPr lang="tr-TR" sz="2400" dirty="0" smtClean="0">
              <a:latin typeface="Segoe Print" panose="02000600000000000000" pitchFamily="2" charset="0"/>
            </a:endParaRPr>
          </a:p>
          <a:p>
            <a:pPr marL="0" indent="0" algn="just">
              <a:buNone/>
            </a:pPr>
            <a:r>
              <a:rPr lang="tr-TR" sz="2600" dirty="0">
                <a:latin typeface="Segoe Print" panose="02000600000000000000" pitchFamily="2" charset="0"/>
              </a:rPr>
              <a:t>İşletmeler faaliyetleri sırasında kullanacakları enerjinin şekli (örneğin; su, elektrik, petrol, kömür, doğal gaz, güneş enerjisi veya nükleer enerji gibi), bunları elde etme koşul ve imkânları, enerji miktarı ve maliyeti, kuruluş yeri seçiminde etkili olan faktörlerdir.</a:t>
            </a:r>
          </a:p>
          <a:p>
            <a:pPr marL="0" indent="0" algn="just">
              <a:buNone/>
            </a:pPr>
            <a:r>
              <a:rPr lang="tr-TR" sz="2400" b="1" dirty="0" smtClean="0">
                <a:solidFill>
                  <a:srgbClr val="CCCC00"/>
                </a:solidFill>
                <a:latin typeface="Segoe Print" panose="02000600000000000000" pitchFamily="2" charset="0"/>
              </a:rPr>
              <a:t> </a:t>
            </a:r>
          </a:p>
          <a:p>
            <a:pPr algn="just">
              <a:buNone/>
            </a:pPr>
            <a:endParaRPr lang="tr-TR" sz="2400" dirty="0" smtClean="0">
              <a:latin typeface="Segoe Print" panose="02000600000000000000" pitchFamily="2" charset="0"/>
            </a:endParaRPr>
          </a:p>
          <a:p>
            <a:pPr algn="just">
              <a:buNone/>
            </a:pPr>
            <a:r>
              <a:rPr lang="tr-TR" sz="2400" dirty="0" smtClean="0">
                <a:latin typeface="Segoe Print" panose="02000600000000000000" pitchFamily="2" charset="0"/>
              </a:rPr>
              <a:t> </a:t>
            </a:r>
          </a:p>
          <a:p>
            <a:pPr algn="just"/>
            <a:endParaRPr lang="tr-TR" sz="24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35</a:t>
            </a:fld>
            <a:endParaRPr lang="tr-TR"/>
          </a:p>
        </p:txBody>
      </p:sp>
      <p:sp>
        <p:nvSpPr>
          <p:cNvPr id="2" name="1 Başlık"/>
          <p:cNvSpPr>
            <a:spLocks noGrp="1"/>
          </p:cNvSpPr>
          <p:nvPr>
            <p:ph type="title"/>
          </p:nvPr>
        </p:nvSpPr>
        <p:spPr/>
        <p:txBody>
          <a:bodyPr vert="horz" lIns="121899" tIns="60949" rIns="121899" bIns="60949" rtlCol="0" anchor="ctr">
            <a:normAutofit/>
          </a:bodyPr>
          <a:lstStyle/>
          <a:p>
            <a:r>
              <a:rPr lang="tr-TR" sz="2400" b="1" dirty="0">
                <a:latin typeface="Segoe Print" panose="02000600000000000000" pitchFamily="2" charset="0"/>
              </a:rPr>
              <a:t>1.4.10 Enerji Kaynakları </a:t>
            </a:r>
          </a:p>
        </p:txBody>
      </p:sp>
    </p:spTree>
    <p:extLst>
      <p:ext uri="{BB962C8B-B14F-4D97-AF65-F5344CB8AC3E}">
        <p14:creationId xmlns:p14="http://schemas.microsoft.com/office/powerpoint/2010/main" val="9496607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772816"/>
            <a:ext cx="8229600" cy="3993311"/>
          </a:xfrm>
        </p:spPr>
        <p:txBody>
          <a:bodyPr>
            <a:normAutofit/>
          </a:bodyPr>
          <a:lstStyle/>
          <a:p>
            <a:pPr marL="0" indent="0" algn="just">
              <a:buNone/>
            </a:pPr>
            <a:endParaRPr lang="tr-TR" dirty="0" smtClean="0">
              <a:latin typeface="Segoe Print" panose="02000600000000000000" pitchFamily="2" charset="0"/>
            </a:endParaRPr>
          </a:p>
          <a:p>
            <a:pPr marL="0" indent="0" algn="just">
              <a:buNone/>
            </a:pPr>
            <a:r>
              <a:rPr lang="tr-TR" dirty="0" smtClean="0">
                <a:latin typeface="Segoe Print" panose="02000600000000000000" pitchFamily="2" charset="0"/>
              </a:rPr>
              <a:t>Bu </a:t>
            </a:r>
            <a:r>
              <a:rPr lang="tr-TR" dirty="0">
                <a:latin typeface="Segoe Print" panose="02000600000000000000" pitchFamily="2" charset="0"/>
              </a:rPr>
              <a:t>faktör, işletmelerin dışındaki nedenlerle oluşan, genellikle birkaç kuruluş yeri faktörünün birlikte bulunması sonucu bir bölgenin diğerlerine oranla daha üstün özelliklere sahip olması ve işletmelerin de bu üstünlüklerin çekiciliğine kapılarak, o yöreyi kuruluş yeri olarak belirlemeleri şeklinde, tanımlanabilir. </a:t>
            </a:r>
          </a:p>
          <a:p>
            <a:pPr marL="0" indent="0" algn="just">
              <a:buNone/>
            </a:pPr>
            <a:endParaRPr lang="tr-TR" sz="24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36</a:t>
            </a:fld>
            <a:endParaRPr lang="tr-TR"/>
          </a:p>
        </p:txBody>
      </p:sp>
      <p:sp>
        <p:nvSpPr>
          <p:cNvPr id="2" name="1 Başlık"/>
          <p:cNvSpPr>
            <a:spLocks noGrp="1"/>
          </p:cNvSpPr>
          <p:nvPr>
            <p:ph type="title"/>
          </p:nvPr>
        </p:nvSpPr>
        <p:spPr/>
        <p:txBody>
          <a:bodyPr vert="horz" lIns="121899" tIns="60949" rIns="121899" bIns="60949" rtlCol="0" anchor="ctr">
            <a:normAutofit/>
          </a:bodyPr>
          <a:lstStyle/>
          <a:p>
            <a:r>
              <a:rPr lang="tr-TR" sz="2400" b="1" dirty="0">
                <a:latin typeface="Segoe Print" panose="02000600000000000000" pitchFamily="2" charset="0"/>
              </a:rPr>
              <a:t>1.4.11 İşletme Dışı Artırımlar(Tasarruflar)</a:t>
            </a:r>
          </a:p>
        </p:txBody>
      </p:sp>
    </p:spTree>
    <p:extLst>
      <p:ext uri="{BB962C8B-B14F-4D97-AF65-F5344CB8AC3E}">
        <p14:creationId xmlns:p14="http://schemas.microsoft.com/office/powerpoint/2010/main" val="39670795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752"/>
            <a:ext cx="8229600" cy="4713391"/>
          </a:xfrm>
        </p:spPr>
        <p:txBody>
          <a:bodyPr>
            <a:normAutofit/>
          </a:bodyPr>
          <a:lstStyle/>
          <a:p>
            <a:pPr marL="0" indent="0" algn="just">
              <a:buNone/>
            </a:pPr>
            <a:endParaRPr lang="tr-TR" sz="2400" dirty="0" smtClean="0">
              <a:latin typeface="Segoe Print" panose="02000600000000000000" pitchFamily="2" charset="0"/>
            </a:endParaRPr>
          </a:p>
          <a:p>
            <a:pPr marL="0" indent="0" algn="just">
              <a:buNone/>
            </a:pPr>
            <a:endParaRPr lang="tr-TR" sz="2400" dirty="0" smtClean="0">
              <a:latin typeface="Segoe Print" panose="02000600000000000000" pitchFamily="2" charset="0"/>
            </a:endParaRPr>
          </a:p>
          <a:p>
            <a:pPr marL="0" indent="0" algn="just">
              <a:buNone/>
            </a:pPr>
            <a:r>
              <a:rPr lang="tr-TR" sz="2400" dirty="0" smtClean="0">
                <a:latin typeface="Segoe Print" panose="02000600000000000000" pitchFamily="2" charset="0"/>
              </a:rPr>
              <a:t>Özellikle </a:t>
            </a:r>
            <a:r>
              <a:rPr lang="tr-TR" dirty="0">
                <a:latin typeface="Segoe Print" panose="02000600000000000000" pitchFamily="2" charset="0"/>
              </a:rPr>
              <a:t>uzman işçi bulma, para ve kredi sağlayan kuruluşların iyi organize olmaları sonucu formalitelerin azalması, yedek parça ve onarım olanaklarının gelişmesi, endüstriyel atıkların rahatlıkla değerlendirilmesi, ulaştırma ve diğer kamu hizmetlerinin gelişmiş olması, vb. </a:t>
            </a:r>
            <a:r>
              <a:rPr lang="tr-TR" dirty="0">
                <a:latin typeface="Segoe Print" panose="02000600000000000000" pitchFamily="2" charset="0"/>
              </a:rPr>
              <a:t>gibi konularda sağlanacak artırımlar; işletmelerin belirli bir bölgeyi seçmelerine neden olmaktadır.</a:t>
            </a:r>
          </a:p>
          <a:p>
            <a:pPr algn="just"/>
            <a:endParaRPr lang="tr-TR"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37</a:t>
            </a:fld>
            <a:endParaRPr lang="tr-TR"/>
          </a:p>
        </p:txBody>
      </p:sp>
      <p:sp>
        <p:nvSpPr>
          <p:cNvPr id="2" name="1 Başlık"/>
          <p:cNvSpPr>
            <a:spLocks noGrp="1"/>
          </p:cNvSpPr>
          <p:nvPr>
            <p:ph type="title"/>
          </p:nvPr>
        </p:nvSpPr>
        <p:spPr/>
        <p:txBody>
          <a:bodyPr vert="horz" lIns="121899" tIns="60949" rIns="121899" bIns="60949" rtlCol="0" anchor="ctr">
            <a:normAutofit/>
          </a:bodyPr>
          <a:lstStyle/>
          <a:p>
            <a:r>
              <a:rPr lang="tr-TR" sz="2400" b="1" dirty="0">
                <a:latin typeface="Segoe Print" panose="02000600000000000000" pitchFamily="2" charset="0"/>
              </a:rPr>
              <a:t>1.4.11 İşletme Dışı Artırımlar(Tasarruflar)</a:t>
            </a:r>
          </a:p>
        </p:txBody>
      </p:sp>
    </p:spTree>
    <p:extLst>
      <p:ext uri="{BB962C8B-B14F-4D97-AF65-F5344CB8AC3E}">
        <p14:creationId xmlns:p14="http://schemas.microsoft.com/office/powerpoint/2010/main" val="16703004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24744"/>
            <a:ext cx="8229600" cy="4713391"/>
          </a:xfrm>
        </p:spPr>
        <p:txBody>
          <a:bodyPr>
            <a:normAutofit/>
          </a:bodyPr>
          <a:lstStyle/>
          <a:p>
            <a:pPr marL="0" indent="0" algn="just">
              <a:buNone/>
            </a:pPr>
            <a:endParaRPr lang="tr-TR" sz="2400" dirty="0" smtClean="0">
              <a:latin typeface="Segoe Print" panose="02000600000000000000" pitchFamily="2" charset="0"/>
            </a:endParaRPr>
          </a:p>
          <a:p>
            <a:pPr marL="0" indent="0" algn="just">
              <a:buNone/>
            </a:pPr>
            <a:r>
              <a:rPr lang="tr-TR" sz="2400" dirty="0" smtClean="0">
                <a:latin typeface="Segoe Print" panose="02000600000000000000" pitchFamily="2" charset="0"/>
              </a:rPr>
              <a:t>Büyüklük ve niteliği ne olursa olsun, bir işletmenin </a:t>
            </a:r>
            <a:r>
              <a:rPr lang="tr-TR" dirty="0">
                <a:latin typeface="Segoe Print" panose="02000600000000000000" pitchFamily="2" charset="0"/>
              </a:rPr>
              <a:t>kurulması, ekonomik, teknik ve hukuki yönleri olan bir süreçtir. Bu bakımdan, başarılı bir işletme kurmak için her birinde ayrıntılı planlama ve araştırma gereken, bir dizi ana ilkeye uygun hareket edilmelidir. Kuruluş aşamasındaki bu çalışmalar yapılabilirlik projesinin hazırlanması sürecini oluştururlar. </a:t>
            </a:r>
            <a:endParaRPr lang="tr-TR"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38</a:t>
            </a:fld>
            <a:endParaRPr lang="tr-TR"/>
          </a:p>
        </p:txBody>
      </p:sp>
      <p:sp>
        <p:nvSpPr>
          <p:cNvPr id="2" name="1 Başlık"/>
          <p:cNvSpPr>
            <a:spLocks noGrp="1"/>
          </p:cNvSpPr>
          <p:nvPr>
            <p:ph type="title"/>
          </p:nvPr>
        </p:nvSpPr>
        <p:spPr>
          <a:xfrm>
            <a:off x="457200" y="413663"/>
            <a:ext cx="8686800" cy="711081"/>
          </a:xfrm>
        </p:spPr>
        <p:txBody>
          <a:bodyPr vert="horz" lIns="121899" tIns="60949" rIns="121899" bIns="60949" rtlCol="0" anchor="ctr">
            <a:noAutofit/>
          </a:bodyPr>
          <a:lstStyle/>
          <a:p>
            <a:r>
              <a:rPr lang="tr-TR" sz="2400" b="1" dirty="0">
                <a:latin typeface="Segoe Print" panose="02000600000000000000" pitchFamily="2" charset="0"/>
              </a:rPr>
              <a:t>1.5 İşletmenin Kuruluş Analizi ve Planlama Çalışmalar </a:t>
            </a:r>
          </a:p>
        </p:txBody>
      </p:sp>
    </p:spTree>
    <p:extLst>
      <p:ext uri="{BB962C8B-B14F-4D97-AF65-F5344CB8AC3E}">
        <p14:creationId xmlns:p14="http://schemas.microsoft.com/office/powerpoint/2010/main" val="23451846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marL="0" indent="0" algn="just">
              <a:buNone/>
            </a:pPr>
            <a:r>
              <a:rPr lang="tr-TR" sz="2400" dirty="0" smtClean="0">
                <a:latin typeface="Segoe Print" panose="02000600000000000000" pitchFamily="2" charset="0"/>
              </a:rPr>
              <a:t>Kesin bir yatırım kararı almadan önce </a:t>
            </a:r>
            <a:r>
              <a:rPr lang="tr-TR" sz="2400" b="1" dirty="0" smtClean="0">
                <a:solidFill>
                  <a:srgbClr val="FF6699"/>
                </a:solidFill>
                <a:latin typeface="Segoe Print" panose="02000600000000000000" pitchFamily="2" charset="0"/>
              </a:rPr>
              <a:t>girişimcinin, yapmayı düşündüğü üretim ve yatırım ile ilgili olarak ekonomik, teknolojik, finansal sorunlar ve kuruluş yeri sorunları bakımından ayrıntılı ve kesin araştırmalara girişmeksizin yeterli bilgileri sistemli ve analizlere elverişli olarak elde etmesine "yapılabilirlik araştırması"</a:t>
            </a:r>
            <a:r>
              <a:rPr lang="tr-TR" sz="2400" dirty="0" smtClean="0">
                <a:latin typeface="Segoe Print" panose="02000600000000000000" pitchFamily="2" charset="0"/>
              </a:rPr>
              <a:t>, bunları bir metin içinde toplamaya ise "yapılabilirlik projesi" denmektedir. </a:t>
            </a:r>
          </a:p>
          <a:p>
            <a:endParaRPr lang="tr-TR" sz="24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39</a:t>
            </a:fld>
            <a:endParaRPr lang="tr-TR"/>
          </a:p>
        </p:txBody>
      </p:sp>
      <p:sp>
        <p:nvSpPr>
          <p:cNvPr id="2" name="1 Başlık"/>
          <p:cNvSpPr>
            <a:spLocks noGrp="1"/>
          </p:cNvSpPr>
          <p:nvPr>
            <p:ph type="title"/>
          </p:nvPr>
        </p:nvSpPr>
        <p:spPr>
          <a:xfrm>
            <a:off x="457200" y="413663"/>
            <a:ext cx="8686800" cy="711081"/>
          </a:xfrm>
        </p:spPr>
        <p:txBody>
          <a:bodyPr vert="horz" lIns="121899" tIns="60949" rIns="121899" bIns="60949" rtlCol="0" anchor="ctr">
            <a:noAutofit/>
          </a:bodyPr>
          <a:lstStyle/>
          <a:p>
            <a:r>
              <a:rPr lang="tr-TR" sz="2400" b="1" dirty="0">
                <a:latin typeface="Segoe Print" panose="02000600000000000000" pitchFamily="2" charset="0"/>
              </a:rPr>
              <a:t>1.5 İşletmenin Kuruluş Analizi ve Planlama Çalışmalar </a:t>
            </a:r>
          </a:p>
        </p:txBody>
      </p:sp>
    </p:spTree>
    <p:extLst>
      <p:ext uri="{BB962C8B-B14F-4D97-AF65-F5344CB8AC3E}">
        <p14:creationId xmlns:p14="http://schemas.microsoft.com/office/powerpoint/2010/main" val="1458266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332656"/>
            <a:ext cx="8568952" cy="4713391"/>
          </a:xfrm>
        </p:spPr>
        <p:txBody>
          <a:bodyPr vert="horz" lIns="121899" tIns="60949" rIns="121899" bIns="60949" rtlCol="0">
            <a:noAutofit/>
          </a:bodyPr>
          <a:lstStyle/>
          <a:p>
            <a:pPr marL="609494" lvl="1" indent="0">
              <a:buNone/>
            </a:pPr>
            <a:r>
              <a:rPr lang="tr-TR" sz="2400" b="1" dirty="0" smtClean="0">
                <a:latin typeface="Segoe Print" panose="02000600000000000000" pitchFamily="2" charset="0"/>
              </a:rPr>
              <a:t>1.5 </a:t>
            </a:r>
            <a:r>
              <a:rPr lang="tr-TR" sz="2400" b="1" dirty="0">
                <a:latin typeface="Segoe Print" panose="02000600000000000000" pitchFamily="2" charset="0"/>
              </a:rPr>
              <a:t>İşletmenin Kuruluş Analizi </a:t>
            </a:r>
            <a:r>
              <a:rPr lang="tr-TR" sz="2400" b="1" dirty="0" smtClean="0">
                <a:latin typeface="Segoe Print" panose="02000600000000000000" pitchFamily="2" charset="0"/>
              </a:rPr>
              <a:t>ve </a:t>
            </a:r>
            <a:r>
              <a:rPr lang="tr-TR" sz="2400" b="1" dirty="0">
                <a:latin typeface="Segoe Print" panose="02000600000000000000" pitchFamily="2" charset="0"/>
              </a:rPr>
              <a:t>Plânlama Çalışmaları </a:t>
            </a:r>
            <a:endParaRPr lang="tr-TR" b="1" dirty="0"/>
          </a:p>
          <a:p>
            <a:pPr marL="0" indent="0" algn="just">
              <a:buNone/>
            </a:pPr>
            <a:r>
              <a:rPr lang="tr-TR" sz="2400" b="1" dirty="0">
                <a:latin typeface="Segoe Print" panose="02000600000000000000" pitchFamily="2" charset="0"/>
                <a:cs typeface="Arial" pitchFamily="34" charset="0"/>
              </a:rPr>
              <a:t>        </a:t>
            </a:r>
            <a:r>
              <a:rPr lang="tr-TR" sz="2400" b="1" dirty="0" smtClean="0">
                <a:latin typeface="Segoe Print" panose="02000600000000000000" pitchFamily="2" charset="0"/>
                <a:cs typeface="Arial" pitchFamily="34" charset="0"/>
              </a:rPr>
              <a:t>  1.5.1Ön </a:t>
            </a:r>
            <a:r>
              <a:rPr lang="tr-TR" sz="2400" b="1" dirty="0">
                <a:latin typeface="Segoe Print" panose="02000600000000000000" pitchFamily="2" charset="0"/>
                <a:cs typeface="Arial" pitchFamily="34" charset="0"/>
              </a:rPr>
              <a:t>Proje </a:t>
            </a:r>
          </a:p>
          <a:p>
            <a:pPr marL="0" indent="0" algn="just">
              <a:buNone/>
            </a:pPr>
            <a:r>
              <a:rPr lang="tr-TR" sz="2400" b="1" dirty="0">
                <a:latin typeface="Segoe Print" panose="02000600000000000000" pitchFamily="2" charset="0"/>
                <a:cs typeface="Arial" pitchFamily="34" charset="0"/>
              </a:rPr>
              <a:t>        </a:t>
            </a:r>
            <a:r>
              <a:rPr lang="tr-TR" sz="2400" b="1" dirty="0" smtClean="0">
                <a:latin typeface="Segoe Print" panose="02000600000000000000" pitchFamily="2" charset="0"/>
                <a:cs typeface="Arial" pitchFamily="34" charset="0"/>
              </a:rPr>
              <a:t>  1.5.2 </a:t>
            </a:r>
            <a:r>
              <a:rPr lang="tr-TR" sz="2400" b="1" dirty="0">
                <a:latin typeface="Segoe Print" panose="02000600000000000000" pitchFamily="2" charset="0"/>
                <a:cs typeface="Arial" pitchFamily="34" charset="0"/>
              </a:rPr>
              <a:t>Ekonomik </a:t>
            </a:r>
            <a:r>
              <a:rPr lang="tr-TR" sz="2400" b="1" dirty="0" smtClean="0">
                <a:latin typeface="Segoe Print" panose="02000600000000000000" pitchFamily="2" charset="0"/>
                <a:cs typeface="Arial" pitchFamily="34" charset="0"/>
              </a:rPr>
              <a:t>Etüt</a:t>
            </a:r>
          </a:p>
          <a:p>
            <a:pPr marL="3759200" indent="-1604963" algn="just">
              <a:buNone/>
            </a:pPr>
            <a:r>
              <a:rPr lang="tr-TR" sz="2400" b="1" dirty="0" smtClean="0">
                <a:latin typeface="Segoe Print" panose="02000600000000000000" pitchFamily="2" charset="0"/>
                <a:cs typeface="Arial" pitchFamily="34" charset="0"/>
              </a:rPr>
              <a:t>1.5.2.1 Piyasa Araştırması ve Talep     Tahmini </a:t>
            </a:r>
          </a:p>
          <a:p>
            <a:pPr marL="0" indent="0" algn="just">
              <a:buNone/>
            </a:pPr>
            <a:r>
              <a:rPr lang="tr-TR" sz="2400" b="1" dirty="0" smtClean="0">
                <a:latin typeface="Segoe Print" panose="02000600000000000000" pitchFamily="2" charset="0"/>
                <a:cs typeface="Arial" pitchFamily="34" charset="0"/>
              </a:rPr>
              <a:t>                 </a:t>
            </a:r>
            <a:r>
              <a:rPr lang="tr-TR" sz="2400" b="1" dirty="0">
                <a:latin typeface="Segoe Print" panose="02000600000000000000" pitchFamily="2" charset="0"/>
                <a:cs typeface="Arial" pitchFamily="34" charset="0"/>
              </a:rPr>
              <a:t>1.5.2.2 </a:t>
            </a:r>
            <a:r>
              <a:rPr lang="tr-TR" sz="2400" b="1" dirty="0" smtClean="0">
                <a:latin typeface="Segoe Print" panose="02000600000000000000" pitchFamily="2" charset="0"/>
                <a:cs typeface="Arial" pitchFamily="34" charset="0"/>
              </a:rPr>
              <a:t>  Büyüklük </a:t>
            </a:r>
            <a:r>
              <a:rPr lang="tr-TR" sz="2400" b="1" dirty="0">
                <a:latin typeface="Segoe Print" panose="02000600000000000000" pitchFamily="2" charset="0"/>
                <a:cs typeface="Arial" pitchFamily="34" charset="0"/>
              </a:rPr>
              <a:t>ve Kapasite Seçimi </a:t>
            </a:r>
          </a:p>
          <a:p>
            <a:pPr marL="0" indent="0" algn="just">
              <a:buNone/>
            </a:pPr>
            <a:r>
              <a:rPr lang="tr-TR" sz="2400" b="1" dirty="0">
                <a:latin typeface="Segoe Print" panose="02000600000000000000" pitchFamily="2" charset="0"/>
                <a:cs typeface="Arial" pitchFamily="34" charset="0"/>
              </a:rPr>
              <a:t>        </a:t>
            </a:r>
            <a:r>
              <a:rPr lang="tr-TR" sz="2400" b="1" dirty="0" smtClean="0">
                <a:latin typeface="Segoe Print" panose="02000600000000000000" pitchFamily="2" charset="0"/>
                <a:cs typeface="Arial" pitchFamily="34" charset="0"/>
              </a:rPr>
              <a:t> 1.5.3 </a:t>
            </a:r>
            <a:r>
              <a:rPr lang="tr-TR" sz="2400" b="1" dirty="0">
                <a:latin typeface="Segoe Print" panose="02000600000000000000" pitchFamily="2" charset="0"/>
                <a:cs typeface="Arial" pitchFamily="34" charset="0"/>
              </a:rPr>
              <a:t>Teknik Etüt </a:t>
            </a:r>
          </a:p>
          <a:p>
            <a:pPr marL="0" indent="0" algn="just">
              <a:buNone/>
            </a:pPr>
            <a:r>
              <a:rPr lang="tr-TR" sz="2400" b="1" dirty="0">
                <a:latin typeface="Segoe Print" panose="02000600000000000000" pitchFamily="2" charset="0"/>
                <a:cs typeface="Arial" pitchFamily="34" charset="0"/>
              </a:rPr>
              <a:t>        </a:t>
            </a:r>
            <a:r>
              <a:rPr lang="tr-TR" sz="2400" b="1" dirty="0" smtClean="0">
                <a:latin typeface="Segoe Print" panose="02000600000000000000" pitchFamily="2" charset="0"/>
                <a:cs typeface="Arial" pitchFamily="34" charset="0"/>
              </a:rPr>
              <a:t> 1.5.4 </a:t>
            </a:r>
            <a:r>
              <a:rPr lang="tr-TR" sz="2400" b="1" dirty="0">
                <a:latin typeface="Segoe Print" panose="02000600000000000000" pitchFamily="2" charset="0"/>
                <a:cs typeface="Arial" pitchFamily="34" charset="0"/>
              </a:rPr>
              <a:t>Finansal Etüt </a:t>
            </a:r>
          </a:p>
          <a:p>
            <a:pPr marL="0" indent="0" algn="just">
              <a:buNone/>
            </a:pPr>
            <a:r>
              <a:rPr lang="tr-TR" sz="2400" b="1" dirty="0">
                <a:latin typeface="Segoe Print" panose="02000600000000000000" pitchFamily="2" charset="0"/>
                <a:cs typeface="Arial" pitchFamily="34" charset="0"/>
              </a:rPr>
              <a:t>        </a:t>
            </a:r>
            <a:r>
              <a:rPr lang="tr-TR" sz="2400" b="1" dirty="0" smtClean="0">
                <a:latin typeface="Segoe Print" panose="02000600000000000000" pitchFamily="2" charset="0"/>
                <a:cs typeface="Arial" pitchFamily="34" charset="0"/>
              </a:rPr>
              <a:t> 1.5.5 </a:t>
            </a:r>
            <a:r>
              <a:rPr lang="tr-TR" sz="2400" b="1" dirty="0">
                <a:latin typeface="Segoe Print" panose="02000600000000000000" pitchFamily="2" charset="0"/>
                <a:cs typeface="Arial" pitchFamily="34" charset="0"/>
              </a:rPr>
              <a:t>Hukuksal Etüt </a:t>
            </a:r>
          </a:p>
          <a:p>
            <a:pPr marL="0" indent="0" algn="just">
              <a:buNone/>
            </a:pPr>
            <a:r>
              <a:rPr lang="tr-TR" sz="2400" b="1" dirty="0">
                <a:latin typeface="Segoe Print" panose="02000600000000000000" pitchFamily="2" charset="0"/>
                <a:cs typeface="Arial" pitchFamily="34" charset="0"/>
              </a:rPr>
              <a:t>        </a:t>
            </a:r>
            <a:r>
              <a:rPr lang="tr-TR" sz="2400" b="1" dirty="0" smtClean="0">
                <a:latin typeface="Segoe Print" panose="02000600000000000000" pitchFamily="2" charset="0"/>
                <a:cs typeface="Arial" pitchFamily="34" charset="0"/>
              </a:rPr>
              <a:t> 1.5.6 </a:t>
            </a:r>
            <a:r>
              <a:rPr lang="tr-TR" sz="2400" b="1" dirty="0">
                <a:latin typeface="Segoe Print" panose="02000600000000000000" pitchFamily="2" charset="0"/>
                <a:cs typeface="Arial" pitchFamily="34" charset="0"/>
              </a:rPr>
              <a:t>Değerlendirme ve Yatırım Kararı </a:t>
            </a:r>
          </a:p>
          <a:p>
            <a:pPr marL="0" indent="0" algn="just">
              <a:buNone/>
            </a:pPr>
            <a:endParaRPr lang="tr-TR" sz="2400" b="1" dirty="0">
              <a:latin typeface="Segoe Print" panose="02000600000000000000" pitchFamily="2" charset="0"/>
              <a:cs typeface="Arial" pitchFamily="34" charset="0"/>
            </a:endParaRPr>
          </a:p>
          <a:p>
            <a:pPr marL="0" indent="0" algn="just">
              <a:buNone/>
            </a:pPr>
            <a:endParaRPr lang="tr-TR" sz="2400" b="1" dirty="0">
              <a:latin typeface="Segoe Print" panose="02000600000000000000" pitchFamily="2" charset="0"/>
              <a:cs typeface="Arial" pitchFamily="34" charset="0"/>
            </a:endParaRPr>
          </a:p>
          <a:p>
            <a:pPr marL="0" indent="0" algn="just">
              <a:buNone/>
            </a:pPr>
            <a:endParaRPr lang="tr-TR" sz="2400" b="1" dirty="0">
              <a:latin typeface="Segoe Print" panose="02000600000000000000" pitchFamily="2" charset="0"/>
              <a:cs typeface="Arial" pitchFamily="34" charset="0"/>
            </a:endParaRPr>
          </a:p>
          <a:p>
            <a:pPr lvl="1"/>
            <a:endParaRPr lang="tr-TR" dirty="0"/>
          </a:p>
          <a:p>
            <a:pPr marL="0" indent="0" algn="just">
              <a:buNone/>
            </a:pPr>
            <a:endParaRPr lang="tr-TR" sz="2400" b="1" dirty="0">
              <a:latin typeface="Segoe Print" panose="02000600000000000000" pitchFamily="2" charset="0"/>
              <a:cs typeface="Arial" pitchFamily="34" charset="0"/>
            </a:endParaRPr>
          </a:p>
        </p:txBody>
      </p:sp>
      <p:sp>
        <p:nvSpPr>
          <p:cNvPr id="7"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4</a:t>
            </a:fld>
            <a:endParaRPr lang="tr-TR"/>
          </a:p>
        </p:txBody>
      </p:sp>
    </p:spTree>
    <p:extLst>
      <p:ext uri="{BB962C8B-B14F-4D97-AF65-F5344CB8AC3E}">
        <p14:creationId xmlns:p14="http://schemas.microsoft.com/office/powerpoint/2010/main" val="129211781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Autofit/>
          </a:bodyPr>
          <a:lstStyle/>
          <a:p>
            <a:pPr marL="0" indent="0" algn="just">
              <a:buNone/>
            </a:pPr>
            <a:r>
              <a:rPr lang="tr-TR" sz="2400" dirty="0" smtClean="0">
                <a:latin typeface="Segoe Print" panose="02000600000000000000" pitchFamily="2" charset="0"/>
              </a:rPr>
              <a:t>Yapılabilirlik projesinin hazırlanmasında şu amaçlar güdülür:</a:t>
            </a:r>
          </a:p>
          <a:p>
            <a:pPr marL="0" indent="0" algn="just">
              <a:buNone/>
            </a:pPr>
            <a:endParaRPr lang="tr-TR" sz="2400" dirty="0">
              <a:latin typeface="Segoe Print" panose="02000600000000000000" pitchFamily="2" charset="0"/>
            </a:endParaRPr>
          </a:p>
          <a:p>
            <a:pPr marL="514350" indent="-514350" algn="just">
              <a:buFont typeface="+mj-lt"/>
              <a:buAutoNum type="romanLcPeriod"/>
            </a:pPr>
            <a:r>
              <a:rPr lang="tr-TR" sz="2400" dirty="0" smtClean="0">
                <a:latin typeface="Segoe Print" panose="02000600000000000000" pitchFamily="2" charset="0"/>
              </a:rPr>
              <a:t>Yatırım kararına esas oluşturacak </a:t>
            </a:r>
            <a:r>
              <a:rPr lang="tr-TR" sz="2400" b="1" dirty="0" smtClean="0">
                <a:solidFill>
                  <a:srgbClr val="00B0F0"/>
                </a:solidFill>
                <a:latin typeface="Segoe Print" panose="02000600000000000000" pitchFamily="2" charset="0"/>
              </a:rPr>
              <a:t>pazara ilişkin yeterli ve öz bilgileri sağlamak,</a:t>
            </a:r>
          </a:p>
          <a:p>
            <a:pPr marL="0" indent="0" algn="just">
              <a:buNone/>
            </a:pPr>
            <a:endParaRPr lang="tr-TR" sz="2400" b="1" dirty="0" smtClean="0">
              <a:solidFill>
                <a:srgbClr val="00B0F0"/>
              </a:solidFill>
              <a:latin typeface="Segoe Print" panose="02000600000000000000" pitchFamily="2" charset="0"/>
            </a:endParaRPr>
          </a:p>
          <a:p>
            <a:pPr marL="514350" indent="-514350" algn="just">
              <a:buFont typeface="+mj-lt"/>
              <a:buAutoNum type="romanLcPeriod" startAt="2"/>
            </a:pPr>
            <a:r>
              <a:rPr lang="tr-TR" sz="2400" b="1" dirty="0" smtClean="0">
                <a:solidFill>
                  <a:srgbClr val="00B0F0"/>
                </a:solidFill>
                <a:latin typeface="Segoe Print" panose="02000600000000000000" pitchFamily="2" charset="0"/>
              </a:rPr>
              <a:t>İşletmenin hangi büyüklükte ve nerede kurulacağı seçenekleri arasından tercih yapmak,</a:t>
            </a:r>
          </a:p>
          <a:p>
            <a:pPr marL="0" indent="0" algn="just">
              <a:buNone/>
            </a:pPr>
            <a:endParaRPr lang="tr-TR" sz="2400" b="1" dirty="0" smtClean="0">
              <a:solidFill>
                <a:srgbClr val="00B0F0"/>
              </a:solidFill>
              <a:latin typeface="Segoe Print" panose="02000600000000000000" pitchFamily="2" charset="0"/>
            </a:endParaRPr>
          </a:p>
          <a:p>
            <a:pPr algn="just">
              <a:buNone/>
            </a:pPr>
            <a:endParaRPr lang="tr-TR" sz="2400" b="1" dirty="0" smtClean="0">
              <a:solidFill>
                <a:srgbClr val="00B0F0"/>
              </a:solidFill>
              <a:latin typeface="Segoe Print" panose="02000600000000000000" pitchFamily="2" charset="0"/>
            </a:endParaRPr>
          </a:p>
          <a:p>
            <a:pPr algn="just">
              <a:buNone/>
            </a:pPr>
            <a:r>
              <a:rPr lang="tr-TR" sz="2400" b="1" dirty="0" smtClean="0">
                <a:solidFill>
                  <a:srgbClr val="00B0F0"/>
                </a:solidFill>
                <a:latin typeface="Segoe Print" panose="02000600000000000000" pitchFamily="2" charset="0"/>
              </a:rPr>
              <a:t>	</a:t>
            </a:r>
          </a:p>
          <a:p>
            <a:pPr algn="just"/>
            <a:endParaRPr lang="tr-TR" sz="2400" dirty="0">
              <a:solidFill>
                <a:srgbClr val="00B0F0"/>
              </a:solidFill>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40</a:t>
            </a:fld>
            <a:endParaRPr lang="tr-TR"/>
          </a:p>
        </p:txBody>
      </p:sp>
      <p:sp>
        <p:nvSpPr>
          <p:cNvPr id="2" name="1 Başlık"/>
          <p:cNvSpPr>
            <a:spLocks noGrp="1"/>
          </p:cNvSpPr>
          <p:nvPr>
            <p:ph type="title"/>
          </p:nvPr>
        </p:nvSpPr>
        <p:spPr>
          <a:xfrm>
            <a:off x="457200" y="413663"/>
            <a:ext cx="8686800" cy="711081"/>
          </a:xfrm>
        </p:spPr>
        <p:txBody>
          <a:bodyPr vert="horz" lIns="121899" tIns="60949" rIns="121899" bIns="60949" rtlCol="0" anchor="ctr">
            <a:noAutofit/>
          </a:bodyPr>
          <a:lstStyle/>
          <a:p>
            <a:r>
              <a:rPr lang="tr-TR" sz="2400" b="1" dirty="0">
                <a:latin typeface="Segoe Print" panose="02000600000000000000" pitchFamily="2" charset="0"/>
              </a:rPr>
              <a:t>1.5 İşletmenin Kuruluş Analizi ve Planlama Çalışmalar </a:t>
            </a:r>
          </a:p>
        </p:txBody>
      </p:sp>
    </p:spTree>
    <p:extLst>
      <p:ext uri="{BB962C8B-B14F-4D97-AF65-F5344CB8AC3E}">
        <p14:creationId xmlns:p14="http://schemas.microsoft.com/office/powerpoint/2010/main" val="29417453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Autofit/>
          </a:bodyPr>
          <a:lstStyle/>
          <a:p>
            <a:pPr marL="514350" indent="-514350" algn="just">
              <a:buFont typeface="+mj-lt"/>
              <a:buAutoNum type="romanLcPeriod" startAt="3"/>
            </a:pPr>
            <a:r>
              <a:rPr lang="tr-TR" sz="2400" b="1" dirty="0" smtClean="0">
                <a:solidFill>
                  <a:srgbClr val="00B0F0"/>
                </a:solidFill>
                <a:latin typeface="Segoe Print" panose="02000600000000000000" pitchFamily="2" charset="0"/>
              </a:rPr>
              <a:t>Yatırımın </a:t>
            </a:r>
            <a:r>
              <a:rPr lang="tr-TR" sz="2400" b="1" dirty="0">
                <a:solidFill>
                  <a:srgbClr val="00B0F0"/>
                </a:solidFill>
                <a:latin typeface="Segoe Print" panose="02000600000000000000" pitchFamily="2" charset="0"/>
              </a:rPr>
              <a:t>finansal boyutu (toplam nakdî kaynak gereksinimi) ile dış kaynak (kredi) ihtiyacı hakkında bilgi edinmek ve sermaye tedarik seçeneklerini </a:t>
            </a:r>
            <a:r>
              <a:rPr lang="tr-TR" sz="2400" b="1" dirty="0" smtClean="0">
                <a:solidFill>
                  <a:srgbClr val="00B0F0"/>
                </a:solidFill>
                <a:latin typeface="Segoe Print" panose="02000600000000000000" pitchFamily="2" charset="0"/>
              </a:rPr>
              <a:t>düşünmek,</a:t>
            </a:r>
          </a:p>
          <a:p>
            <a:pPr marL="0" indent="0" algn="just">
              <a:buNone/>
            </a:pPr>
            <a:endParaRPr lang="tr-TR" sz="2400" b="1" dirty="0" smtClean="0">
              <a:solidFill>
                <a:srgbClr val="00B0F0"/>
              </a:solidFill>
              <a:latin typeface="Segoe Print" panose="02000600000000000000" pitchFamily="2" charset="0"/>
            </a:endParaRPr>
          </a:p>
          <a:p>
            <a:pPr marL="514350" indent="-514350" algn="just">
              <a:buFont typeface="+mj-lt"/>
              <a:buAutoNum type="romanLcPeriod" startAt="4"/>
            </a:pPr>
            <a:r>
              <a:rPr lang="tr-TR" sz="2400" b="1" dirty="0" smtClean="0">
                <a:solidFill>
                  <a:srgbClr val="00B0F0"/>
                </a:solidFill>
                <a:latin typeface="Segoe Print" panose="02000600000000000000" pitchFamily="2" charset="0"/>
              </a:rPr>
              <a:t>Bireysel </a:t>
            </a:r>
            <a:r>
              <a:rPr lang="tr-TR" sz="2400" b="1" dirty="0">
                <a:solidFill>
                  <a:srgbClr val="00B0F0"/>
                </a:solidFill>
                <a:latin typeface="Segoe Print" panose="02000600000000000000" pitchFamily="2" charset="0"/>
              </a:rPr>
              <a:t>yatırım kararlarının Devlet Plânlama Örgütleri ya da </a:t>
            </a:r>
            <a:r>
              <a:rPr lang="tr-TR" sz="2400" b="1" dirty="0" err="1">
                <a:solidFill>
                  <a:srgbClr val="00B0F0"/>
                </a:solidFill>
                <a:latin typeface="Segoe Print" panose="02000600000000000000" pitchFamily="2" charset="0"/>
              </a:rPr>
              <a:t>finanslama</a:t>
            </a:r>
            <a:r>
              <a:rPr lang="tr-TR" sz="2400" b="1" dirty="0">
                <a:solidFill>
                  <a:srgbClr val="00B0F0"/>
                </a:solidFill>
                <a:latin typeface="Segoe Print" panose="02000600000000000000" pitchFamily="2" charset="0"/>
              </a:rPr>
              <a:t> kurumlarınca uygun görülmesine gereksinim varsa, onlara söz konusu yapılabilirlik projesi ile ilgili değerlendirme olanakları sağlamak.</a:t>
            </a:r>
          </a:p>
          <a:p>
            <a:pPr marL="514350" indent="-514350" algn="just">
              <a:buFont typeface="+mj-lt"/>
              <a:buAutoNum type="romanLcPeriod" startAt="4"/>
            </a:pPr>
            <a:endParaRPr lang="tr-TR" sz="2400" b="1" dirty="0" smtClean="0">
              <a:solidFill>
                <a:srgbClr val="00B0F0"/>
              </a:solidFill>
              <a:latin typeface="Segoe Print" panose="02000600000000000000" pitchFamily="2" charset="0"/>
            </a:endParaRPr>
          </a:p>
          <a:p>
            <a:pPr algn="just">
              <a:buNone/>
            </a:pPr>
            <a:endParaRPr lang="tr-TR" sz="2400" b="1" dirty="0" smtClean="0">
              <a:solidFill>
                <a:srgbClr val="00B0F0"/>
              </a:solidFill>
              <a:latin typeface="Segoe Print" panose="02000600000000000000" pitchFamily="2" charset="0"/>
            </a:endParaRPr>
          </a:p>
          <a:p>
            <a:pPr algn="just">
              <a:buNone/>
            </a:pPr>
            <a:r>
              <a:rPr lang="tr-TR" sz="2400" b="1" dirty="0" smtClean="0">
                <a:solidFill>
                  <a:srgbClr val="00B0F0"/>
                </a:solidFill>
                <a:latin typeface="Segoe Print" panose="02000600000000000000" pitchFamily="2" charset="0"/>
              </a:rPr>
              <a:t>	</a:t>
            </a:r>
          </a:p>
          <a:p>
            <a:pPr algn="just"/>
            <a:endParaRPr lang="tr-TR" sz="2400" dirty="0">
              <a:solidFill>
                <a:srgbClr val="00B0F0"/>
              </a:solidFill>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41</a:t>
            </a:fld>
            <a:endParaRPr lang="tr-TR"/>
          </a:p>
        </p:txBody>
      </p:sp>
      <p:sp>
        <p:nvSpPr>
          <p:cNvPr id="2" name="1 Başlık"/>
          <p:cNvSpPr>
            <a:spLocks noGrp="1"/>
          </p:cNvSpPr>
          <p:nvPr>
            <p:ph type="title"/>
          </p:nvPr>
        </p:nvSpPr>
        <p:spPr>
          <a:xfrm>
            <a:off x="457200" y="413663"/>
            <a:ext cx="8686800" cy="711081"/>
          </a:xfrm>
        </p:spPr>
        <p:txBody>
          <a:bodyPr vert="horz" lIns="121899" tIns="60949" rIns="121899" bIns="60949" rtlCol="0" anchor="ctr">
            <a:noAutofit/>
          </a:bodyPr>
          <a:lstStyle/>
          <a:p>
            <a:r>
              <a:rPr lang="tr-TR" sz="2400" b="1" dirty="0">
                <a:latin typeface="Segoe Print" panose="02000600000000000000" pitchFamily="2" charset="0"/>
              </a:rPr>
              <a:t>1.5 İşletmenin Kuruluş Analizi ve Planlama Çalışmalar </a:t>
            </a:r>
          </a:p>
        </p:txBody>
      </p:sp>
    </p:spTree>
    <p:extLst>
      <p:ext uri="{BB962C8B-B14F-4D97-AF65-F5344CB8AC3E}">
        <p14:creationId xmlns:p14="http://schemas.microsoft.com/office/powerpoint/2010/main" val="38294901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752"/>
            <a:ext cx="8229600" cy="4713391"/>
          </a:xfrm>
        </p:spPr>
        <p:txBody>
          <a:bodyPr>
            <a:normAutofit/>
          </a:bodyPr>
          <a:lstStyle/>
          <a:p>
            <a:pPr marL="0" indent="0" algn="just">
              <a:buNone/>
            </a:pPr>
            <a:endParaRPr lang="tr-TR" sz="2400" b="1" dirty="0" smtClean="0">
              <a:latin typeface="Segoe Print" panose="02000600000000000000" pitchFamily="2" charset="0"/>
            </a:endParaRPr>
          </a:p>
          <a:p>
            <a:pPr marL="0" indent="0" algn="just">
              <a:buNone/>
            </a:pPr>
            <a:endParaRPr lang="tr-TR" b="1" dirty="0">
              <a:latin typeface="Segoe Print" panose="02000600000000000000" pitchFamily="2" charset="0"/>
            </a:endParaRPr>
          </a:p>
          <a:p>
            <a:pPr marL="0" indent="0" algn="just">
              <a:buNone/>
            </a:pPr>
            <a:r>
              <a:rPr lang="tr-TR" sz="2400" b="1" dirty="0" smtClean="0">
                <a:latin typeface="Segoe Print" panose="02000600000000000000" pitchFamily="2" charset="0"/>
              </a:rPr>
              <a:t>Proje</a:t>
            </a:r>
            <a:r>
              <a:rPr lang="tr-TR" sz="2400" b="1" dirty="0" smtClean="0">
                <a:latin typeface="Segoe Print" panose="02000600000000000000" pitchFamily="2" charset="0"/>
              </a:rPr>
              <a:t>,</a:t>
            </a:r>
            <a:r>
              <a:rPr lang="tr-TR" sz="2400" dirty="0" smtClean="0">
                <a:latin typeface="Segoe Print" panose="02000600000000000000" pitchFamily="2" charset="0"/>
              </a:rPr>
              <a:t> başlama ve bitiş zamanları belli olan ve işlerin belirli bir düzen içinde, kim tarafından, niçin, nasıl, nerede ve ne zaman yapılacaklarını gösteren, bir plân türüdür. </a:t>
            </a:r>
          </a:p>
          <a:p>
            <a:pPr marL="0" indent="0" algn="just">
              <a:buNone/>
            </a:pPr>
            <a:endParaRPr lang="tr-TR" sz="24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42</a:t>
            </a:fld>
            <a:endParaRPr lang="tr-TR"/>
          </a:p>
        </p:txBody>
      </p:sp>
      <p:sp>
        <p:nvSpPr>
          <p:cNvPr id="2" name="1 Başlık"/>
          <p:cNvSpPr>
            <a:spLocks noGrp="1"/>
          </p:cNvSpPr>
          <p:nvPr>
            <p:ph type="title"/>
          </p:nvPr>
        </p:nvSpPr>
        <p:spPr>
          <a:xfrm>
            <a:off x="457200" y="413663"/>
            <a:ext cx="8686800" cy="711081"/>
          </a:xfrm>
        </p:spPr>
        <p:txBody>
          <a:bodyPr vert="horz" lIns="121899" tIns="60949" rIns="121899" bIns="60949" rtlCol="0" anchor="ctr">
            <a:noAutofit/>
          </a:bodyPr>
          <a:lstStyle/>
          <a:p>
            <a:r>
              <a:rPr lang="tr-TR" sz="2400" b="1" dirty="0">
                <a:latin typeface="Segoe Print" panose="02000600000000000000" pitchFamily="2" charset="0"/>
              </a:rPr>
              <a:t>1.5 İşletmenin Kuruluş Analizi ve Planlama Çalışmalar </a:t>
            </a:r>
          </a:p>
        </p:txBody>
      </p:sp>
    </p:spTree>
    <p:extLst>
      <p:ext uri="{BB962C8B-B14F-4D97-AF65-F5344CB8AC3E}">
        <p14:creationId xmlns:p14="http://schemas.microsoft.com/office/powerpoint/2010/main" val="21379163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çerik Yer Tutucusu" descr="C:\Documents and Settings\osmanbetulrana\Desktop\01.jpg"/>
          <p:cNvPicPr>
            <a:picLocks noGrp="1"/>
          </p:cNvPicPr>
          <p:nvPr>
            <p:ph idx="1"/>
          </p:nvPr>
        </p:nvPicPr>
        <p:blipFill>
          <a:blip r:embed="rId2" cstate="print"/>
          <a:srcRect/>
          <a:stretch>
            <a:fillRect/>
          </a:stretch>
        </p:blipFill>
        <p:spPr bwMode="auto">
          <a:xfrm>
            <a:off x="857224" y="1021768"/>
            <a:ext cx="7286676" cy="5143536"/>
          </a:xfrm>
          <a:prstGeom prst="rect">
            <a:avLst/>
          </a:prstGeom>
          <a:noFill/>
          <a:ln w="9525">
            <a:noFill/>
            <a:miter lim="800000"/>
            <a:headEnd/>
            <a:tailEnd/>
          </a:ln>
        </p:spPr>
      </p:pic>
      <p:sp>
        <p:nvSpPr>
          <p:cNvPr id="4" name="3 Slayt Numarası Yer Tutucusu"/>
          <p:cNvSpPr>
            <a:spLocks noGrp="1"/>
          </p:cNvSpPr>
          <p:nvPr>
            <p:ph type="sldNum" sz="quarter" idx="12"/>
          </p:nvPr>
        </p:nvSpPr>
        <p:spPr/>
        <p:txBody>
          <a:bodyPr/>
          <a:lstStyle/>
          <a:p>
            <a:fld id="{F1E1AE0F-C1A6-4B18-A7C1-7AA1861F7516}" type="slidenum">
              <a:rPr lang="tr-TR" smtClean="0"/>
              <a:pPr/>
              <a:t>43</a:t>
            </a:fld>
            <a:endParaRPr lang="tr-TR"/>
          </a:p>
        </p:txBody>
      </p:sp>
      <p:sp>
        <p:nvSpPr>
          <p:cNvPr id="2" name="1 Başlık"/>
          <p:cNvSpPr>
            <a:spLocks noGrp="1"/>
          </p:cNvSpPr>
          <p:nvPr>
            <p:ph type="title"/>
          </p:nvPr>
        </p:nvSpPr>
        <p:spPr>
          <a:xfrm>
            <a:off x="457200" y="413663"/>
            <a:ext cx="8686800" cy="711081"/>
          </a:xfrm>
        </p:spPr>
        <p:txBody>
          <a:bodyPr vert="horz" lIns="121899" tIns="60949" rIns="121899" bIns="60949" rtlCol="0" anchor="ctr">
            <a:noAutofit/>
          </a:bodyPr>
          <a:lstStyle/>
          <a:p>
            <a:r>
              <a:rPr lang="tr-TR" sz="2400" b="1" dirty="0">
                <a:latin typeface="Segoe Print" panose="02000600000000000000" pitchFamily="2" charset="0"/>
              </a:rPr>
              <a:t>1.5 İşletmenin Kuruluş Analizi ve Planlama Çalışmalar </a:t>
            </a:r>
          </a:p>
        </p:txBody>
      </p:sp>
      <p:sp>
        <p:nvSpPr>
          <p:cNvPr id="3" name="Dikdörtgen 2"/>
          <p:cNvSpPr/>
          <p:nvPr/>
        </p:nvSpPr>
        <p:spPr>
          <a:xfrm>
            <a:off x="2252516" y="6165304"/>
            <a:ext cx="4950394" cy="461665"/>
          </a:xfrm>
          <a:prstGeom prst="rect">
            <a:avLst/>
          </a:prstGeom>
        </p:spPr>
        <p:txBody>
          <a:bodyPr wrap="none">
            <a:spAutoFit/>
          </a:bodyPr>
          <a:lstStyle/>
          <a:p>
            <a:pPr algn="ctr"/>
            <a:r>
              <a:rPr lang="tr-TR" dirty="0">
                <a:solidFill>
                  <a:schemeClr val="bg1"/>
                </a:solidFill>
                <a:latin typeface="Segoe Print" panose="02000600000000000000" pitchFamily="2" charset="0"/>
              </a:rPr>
              <a:t>Şekil </a:t>
            </a:r>
            <a:r>
              <a:rPr lang="tr-TR" dirty="0" smtClean="0">
                <a:solidFill>
                  <a:schemeClr val="bg1"/>
                </a:solidFill>
                <a:latin typeface="Segoe Print" panose="02000600000000000000" pitchFamily="2" charset="0"/>
              </a:rPr>
              <a:t>3-1: </a:t>
            </a:r>
            <a:r>
              <a:rPr lang="tr-TR" dirty="0">
                <a:solidFill>
                  <a:schemeClr val="bg1"/>
                </a:solidFill>
                <a:latin typeface="Segoe Print" panose="02000600000000000000" pitchFamily="2" charset="0"/>
              </a:rPr>
              <a:t>Yapılabilirlik Projesi</a:t>
            </a:r>
          </a:p>
        </p:txBody>
      </p:sp>
    </p:spTree>
    <p:extLst>
      <p:ext uri="{BB962C8B-B14F-4D97-AF65-F5344CB8AC3E}">
        <p14:creationId xmlns:p14="http://schemas.microsoft.com/office/powerpoint/2010/main" val="187228770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24744"/>
            <a:ext cx="8229600" cy="4713391"/>
          </a:xfrm>
        </p:spPr>
        <p:txBody>
          <a:bodyPr>
            <a:normAutofit/>
          </a:bodyPr>
          <a:lstStyle/>
          <a:p>
            <a:pPr marL="0" indent="0" algn="just">
              <a:buNone/>
            </a:pPr>
            <a:endParaRPr lang="tr-TR" sz="2400" dirty="0" smtClean="0">
              <a:latin typeface="Segoe Print" panose="02000600000000000000" pitchFamily="2" charset="0"/>
            </a:endParaRPr>
          </a:p>
          <a:p>
            <a:pPr marL="0" indent="0" algn="just">
              <a:buNone/>
            </a:pPr>
            <a:endParaRPr lang="tr-TR" sz="2400" dirty="0" smtClean="0">
              <a:latin typeface="Segoe Print" panose="02000600000000000000" pitchFamily="2" charset="0"/>
            </a:endParaRPr>
          </a:p>
          <a:p>
            <a:pPr marL="0" indent="0" algn="just">
              <a:buNone/>
            </a:pPr>
            <a:endParaRPr lang="tr-TR" dirty="0">
              <a:latin typeface="Segoe Print" panose="02000600000000000000" pitchFamily="2" charset="0"/>
            </a:endParaRPr>
          </a:p>
          <a:p>
            <a:pPr marL="0" indent="0" algn="just">
              <a:buNone/>
            </a:pPr>
            <a:r>
              <a:rPr lang="tr-TR" sz="2400" dirty="0" smtClean="0">
                <a:latin typeface="Segoe Print" panose="02000600000000000000" pitchFamily="2" charset="0"/>
              </a:rPr>
              <a:t>Bir </a:t>
            </a:r>
            <a:r>
              <a:rPr lang="tr-TR" sz="2400" dirty="0" smtClean="0">
                <a:latin typeface="Segoe Print" panose="02000600000000000000" pitchFamily="2" charset="0"/>
              </a:rPr>
              <a:t>yatırım projesi hazırlanırken</a:t>
            </a:r>
            <a:r>
              <a:rPr lang="tr-TR" sz="2400" b="1" dirty="0" smtClean="0">
                <a:solidFill>
                  <a:srgbClr val="FF9999"/>
                </a:solidFill>
                <a:latin typeface="Segoe Print" panose="02000600000000000000" pitchFamily="2" charset="0"/>
              </a:rPr>
              <a:t>, </a:t>
            </a:r>
            <a:r>
              <a:rPr lang="tr-TR" dirty="0">
                <a:latin typeface="Segoe Print" panose="02000600000000000000" pitchFamily="2" charset="0"/>
              </a:rPr>
              <a:t>kesin yatırım kararı alabilmek için, girişimcinin, yapacağı yatırıma yönelik bazı ön bilgileri elde etmesine imkân veren çalışmalardan oluşan bölüme ön proje denir. Bu, kavrama pratik yaşamda "fizibilite etüdü" de denmektedir. Türkçe anlamı ise, "ön yapılabilirlik araştırmasıdır". </a:t>
            </a:r>
          </a:p>
          <a:p>
            <a:pPr algn="just"/>
            <a:endParaRPr lang="tr-TR" sz="24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44</a:t>
            </a:fld>
            <a:endParaRPr lang="tr-TR"/>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1.5.1 Ön Proje </a:t>
            </a:r>
          </a:p>
        </p:txBody>
      </p:sp>
    </p:spTree>
    <p:extLst>
      <p:ext uri="{BB962C8B-B14F-4D97-AF65-F5344CB8AC3E}">
        <p14:creationId xmlns:p14="http://schemas.microsoft.com/office/powerpoint/2010/main" val="4393162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752"/>
            <a:ext cx="8229600" cy="4713391"/>
          </a:xfrm>
        </p:spPr>
        <p:txBody>
          <a:bodyPr>
            <a:normAutofit fontScale="92500" lnSpcReduction="10000"/>
          </a:bodyPr>
          <a:lstStyle/>
          <a:p>
            <a:pPr marL="0" indent="0" algn="just">
              <a:buNone/>
            </a:pPr>
            <a:r>
              <a:rPr lang="tr-TR" sz="2600" dirty="0" smtClean="0">
                <a:latin typeface="Segoe Print" panose="02000600000000000000" pitchFamily="2" charset="0"/>
              </a:rPr>
              <a:t>Ön proje araştırmaları sonucu yatırımın beklenen kârlılığı sağlamayacağı anlaşılırsa, yatırım fikrinden  emek, para ve zaman kaybına uğramaksızın vazgeçmek mümkün olabilmektedir. Dolayısıyla kıt toplumsal kaynaklar daha kârlı ve fayda yaratabilecek bir başka yatırım seçeneğine yönlendirilebilecektir. </a:t>
            </a:r>
          </a:p>
          <a:p>
            <a:pPr marL="0" indent="0" algn="just">
              <a:buNone/>
            </a:pPr>
            <a:endParaRPr lang="tr-TR" sz="2600" b="1" dirty="0">
              <a:solidFill>
                <a:schemeClr val="accent5">
                  <a:lumMod val="60000"/>
                  <a:lumOff val="40000"/>
                </a:schemeClr>
              </a:solidFill>
              <a:latin typeface="Segoe Print" panose="02000600000000000000" pitchFamily="2" charset="0"/>
            </a:endParaRPr>
          </a:p>
          <a:p>
            <a:pPr marL="0" indent="0" algn="just">
              <a:buNone/>
            </a:pPr>
            <a:r>
              <a:rPr lang="tr-TR" sz="2600" dirty="0">
                <a:latin typeface="Segoe Print" panose="02000600000000000000" pitchFamily="2" charset="0"/>
              </a:rPr>
              <a:t>Ön proje çalışmaları, kesin proje çalışmalarına oranla daha az zaman, çaba  ve maliyet gerektirdiğinden ekonomiklik ilkesine uygundur. </a:t>
            </a:r>
          </a:p>
          <a:p>
            <a:pPr algn="just">
              <a:buNone/>
            </a:pPr>
            <a:endParaRPr lang="tr-TR" sz="2600" dirty="0">
              <a:latin typeface="Segoe Print" panose="02000600000000000000" pitchFamily="2" charset="0"/>
            </a:endParaRPr>
          </a:p>
          <a:p>
            <a:pPr>
              <a:buNone/>
            </a:pPr>
            <a:r>
              <a:rPr lang="tr-TR" b="1" dirty="0" smtClean="0">
                <a:solidFill>
                  <a:schemeClr val="accent5">
                    <a:lumMod val="60000"/>
                    <a:lumOff val="40000"/>
                  </a:schemeClr>
                </a:solidFill>
              </a:rPr>
              <a:t> </a:t>
            </a:r>
          </a:p>
          <a:p>
            <a:endParaRPr lang="tr-TR" dirty="0"/>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45</a:t>
            </a:fld>
            <a:endParaRPr lang="tr-TR"/>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1.5.1 Ön Proje </a:t>
            </a:r>
          </a:p>
        </p:txBody>
      </p:sp>
    </p:spTree>
    <p:extLst>
      <p:ext uri="{BB962C8B-B14F-4D97-AF65-F5344CB8AC3E}">
        <p14:creationId xmlns:p14="http://schemas.microsoft.com/office/powerpoint/2010/main" val="21748969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4713391"/>
          </a:xfrm>
        </p:spPr>
        <p:txBody>
          <a:bodyPr>
            <a:noAutofit/>
          </a:bodyPr>
          <a:lstStyle/>
          <a:p>
            <a:pPr algn="just"/>
            <a:endParaRPr lang="tr-TR" sz="2400" dirty="0" smtClean="0">
              <a:latin typeface="Segoe Print" panose="02000600000000000000" pitchFamily="2" charset="0"/>
            </a:endParaRPr>
          </a:p>
          <a:p>
            <a:pPr algn="just"/>
            <a:endParaRPr lang="tr-TR" dirty="0">
              <a:latin typeface="Segoe Print" panose="02000600000000000000" pitchFamily="2" charset="0"/>
            </a:endParaRPr>
          </a:p>
          <a:p>
            <a:pPr algn="just"/>
            <a:endParaRPr lang="tr-TR" sz="2400" dirty="0" smtClean="0">
              <a:latin typeface="Segoe Print" panose="02000600000000000000" pitchFamily="2" charset="0"/>
            </a:endParaRPr>
          </a:p>
          <a:p>
            <a:pPr marL="342900" lvl="1" indent="-342900" algn="just">
              <a:buFont typeface="Arial" panose="020B0604020202020204" pitchFamily="34" charset="0"/>
              <a:buChar char="•"/>
            </a:pPr>
            <a:r>
              <a:rPr lang="tr-TR" sz="2400" dirty="0">
                <a:latin typeface="Segoe Print" panose="02000600000000000000" pitchFamily="2" charset="0"/>
              </a:rPr>
              <a:t>Talep öngörümlemesi ve pazar araştırması,</a:t>
            </a:r>
          </a:p>
          <a:p>
            <a:pPr marL="342900" lvl="1" indent="-342900" algn="just">
              <a:buFont typeface="Arial" panose="020B0604020202020204" pitchFamily="34" charset="0"/>
              <a:buChar char="•"/>
            </a:pPr>
            <a:r>
              <a:rPr lang="tr-TR" sz="2400" dirty="0">
                <a:latin typeface="Segoe Print" panose="02000600000000000000" pitchFamily="2" charset="0"/>
              </a:rPr>
              <a:t>İşletme kuruluş yerinin saptanması,</a:t>
            </a:r>
          </a:p>
          <a:p>
            <a:pPr marL="342900" lvl="1" indent="-342900" algn="just">
              <a:buFont typeface="Arial" panose="020B0604020202020204" pitchFamily="34" charset="0"/>
              <a:buChar char="•"/>
            </a:pPr>
            <a:r>
              <a:rPr lang="tr-TR" sz="2400" dirty="0">
                <a:latin typeface="Segoe Print" panose="02000600000000000000" pitchFamily="2" charset="0"/>
              </a:rPr>
              <a:t>İşletme kapasitesinin veya büyüklüğünün saptanması ve</a:t>
            </a:r>
          </a:p>
          <a:p>
            <a:pPr marL="342900" lvl="1" indent="-342900" algn="just">
              <a:buFont typeface="Arial" panose="020B0604020202020204" pitchFamily="34" charset="0"/>
              <a:buChar char="•"/>
            </a:pPr>
            <a:r>
              <a:rPr lang="tr-TR" sz="2400" dirty="0">
                <a:latin typeface="Segoe Print" panose="02000600000000000000" pitchFamily="2" charset="0"/>
              </a:rPr>
              <a:t>Projenin ekonomik faydalarının ortaya konulması; kurulacak işletmenin gelir ve gider veya maliyetlerinin hesaplanmasıdır.</a:t>
            </a:r>
            <a:endParaRPr lang="tr-TR" sz="24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46</a:t>
            </a:fld>
            <a:endParaRPr lang="tr-TR"/>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1.5.2 Ekonomik Etüt</a:t>
            </a:r>
          </a:p>
        </p:txBody>
      </p:sp>
    </p:spTree>
    <p:extLst>
      <p:ext uri="{BB962C8B-B14F-4D97-AF65-F5344CB8AC3E}">
        <p14:creationId xmlns:p14="http://schemas.microsoft.com/office/powerpoint/2010/main" val="21527632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63881"/>
            <a:ext cx="8229600" cy="4713391"/>
          </a:xfrm>
        </p:spPr>
        <p:txBody>
          <a:bodyPr>
            <a:noAutofit/>
          </a:bodyPr>
          <a:lstStyle/>
          <a:p>
            <a:pPr marL="0" indent="0" algn="just">
              <a:buNone/>
            </a:pPr>
            <a:r>
              <a:rPr lang="tr-TR" sz="2400" u="sng" dirty="0" smtClean="0">
                <a:latin typeface="Segoe Print" panose="02000600000000000000" pitchFamily="2" charset="0"/>
              </a:rPr>
              <a:t>Örneğin</a:t>
            </a:r>
            <a:r>
              <a:rPr lang="tr-TR" sz="2400" u="sng" dirty="0">
                <a:latin typeface="Segoe Print" panose="02000600000000000000" pitchFamily="2" charset="0"/>
              </a:rPr>
              <a:t>; </a:t>
            </a:r>
            <a:r>
              <a:rPr lang="tr-TR" sz="2400" dirty="0">
                <a:latin typeface="Segoe Print" panose="02000600000000000000" pitchFamily="2" charset="0"/>
              </a:rPr>
              <a:t>piyasada çimento darlığı hissedildiğini ve fiyatların yükseldiğini varsayalım. Bu ekonomik gösterge, </a:t>
            </a:r>
            <a:r>
              <a:rPr lang="tr-TR" sz="2400" dirty="0">
                <a:solidFill>
                  <a:srgbClr val="00B0F0"/>
                </a:solidFill>
                <a:latin typeface="Segoe Print" panose="02000600000000000000" pitchFamily="2" charset="0"/>
              </a:rPr>
              <a:t>Türkiye Çimento Sanayi </a:t>
            </a:r>
            <a:r>
              <a:rPr lang="tr-TR" sz="2400" dirty="0" err="1">
                <a:solidFill>
                  <a:srgbClr val="00B0F0"/>
                </a:solidFill>
                <a:latin typeface="Segoe Print" panose="02000600000000000000" pitchFamily="2" charset="0"/>
              </a:rPr>
              <a:t>A.Ş.'ne</a:t>
            </a:r>
            <a:r>
              <a:rPr lang="tr-TR" sz="2400" dirty="0">
                <a:solidFill>
                  <a:srgbClr val="00B0F0"/>
                </a:solidFill>
                <a:latin typeface="Segoe Print" panose="02000600000000000000" pitchFamily="2" charset="0"/>
              </a:rPr>
              <a:t> </a:t>
            </a:r>
            <a:r>
              <a:rPr lang="tr-TR" sz="2400" dirty="0">
                <a:latin typeface="Segoe Print" panose="02000600000000000000" pitchFamily="2" charset="0"/>
              </a:rPr>
              <a:t>bir çimento fabrikası kurması fikrini verebilir. Derhal başlanan pazar etüdü, çimento darlığının suni olduğunu, büyük bir spekülasyondan ileri geldiğini, gerçekte mevcut fabrikalarla, kurulmakta veya tevsi edilmekte olan fabrikalarla gereksinimin karşılanabileceğini açıklıkla ortaya koyabilir. Bu durumda projenin daha pahalı olan teknik etütleri başlangıç aşamasında iken durdurulur.</a:t>
            </a:r>
          </a:p>
          <a:p>
            <a:pPr marL="0" indent="0" algn="just">
              <a:buNone/>
            </a:pPr>
            <a:endParaRPr lang="tr-TR" sz="24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47</a:t>
            </a:fld>
            <a:endParaRPr lang="tr-TR" dirty="0"/>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1.5.2 Ekonomik Etüt</a:t>
            </a:r>
          </a:p>
        </p:txBody>
      </p:sp>
    </p:spTree>
    <p:extLst>
      <p:ext uri="{BB962C8B-B14F-4D97-AF65-F5344CB8AC3E}">
        <p14:creationId xmlns:p14="http://schemas.microsoft.com/office/powerpoint/2010/main" val="106541734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Autofit/>
          </a:bodyPr>
          <a:lstStyle/>
          <a:p>
            <a:r>
              <a:rPr lang="tr-TR" sz="2400" b="1" dirty="0" smtClean="0">
                <a:latin typeface="Segoe Print" panose="02000600000000000000" pitchFamily="2" charset="0"/>
              </a:rPr>
              <a:t>1.5.2.1 Piyasa Araştırması ve Talep Tahmini</a:t>
            </a:r>
            <a:endParaRPr lang="tr-TR" sz="2400" b="1"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48</a:t>
            </a:fld>
            <a:endParaRPr lang="tr-TR"/>
          </a:p>
        </p:txBody>
      </p:sp>
    </p:spTree>
    <p:extLst>
      <p:ext uri="{BB962C8B-B14F-4D97-AF65-F5344CB8AC3E}">
        <p14:creationId xmlns:p14="http://schemas.microsoft.com/office/powerpoint/2010/main" val="35228376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1.5.2.2 Büyüklük ve Kapasite Seçimi </a:t>
            </a: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49</a:t>
            </a:fld>
            <a:endParaRPr lang="tr-TR"/>
          </a:p>
        </p:txBody>
      </p:sp>
    </p:spTree>
    <p:extLst>
      <p:ext uri="{BB962C8B-B14F-4D97-AF65-F5344CB8AC3E}">
        <p14:creationId xmlns:p14="http://schemas.microsoft.com/office/powerpoint/2010/main" val="2779859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4713391"/>
          </a:xfrm>
        </p:spPr>
        <p:txBody>
          <a:bodyPr vert="horz" lIns="121899" tIns="60949" rIns="121899" bIns="60949" rtlCol="0">
            <a:noAutofit/>
          </a:bodyPr>
          <a:lstStyle/>
          <a:p>
            <a:pPr marL="0" indent="0" algn="just">
              <a:buNone/>
            </a:pPr>
            <a:r>
              <a:rPr lang="tr-TR" sz="2400" b="1" dirty="0">
                <a:latin typeface="Segoe Print" panose="02000600000000000000" pitchFamily="2" charset="0"/>
                <a:cs typeface="Arial" pitchFamily="34" charset="0"/>
              </a:rPr>
              <a:t>        1.5.7 Yatırım Projelerinin Değerlendirilmesi </a:t>
            </a:r>
          </a:p>
          <a:p>
            <a:pPr marL="0" indent="0" algn="just">
              <a:buNone/>
            </a:pPr>
            <a:r>
              <a:rPr lang="tr-TR" sz="2400" b="1" dirty="0">
                <a:latin typeface="Segoe Print" panose="02000600000000000000" pitchFamily="2" charset="0"/>
                <a:cs typeface="Arial" pitchFamily="34" charset="0"/>
              </a:rPr>
              <a:t>        1.5.8 Kesin Proje </a:t>
            </a:r>
          </a:p>
          <a:p>
            <a:pPr marL="0" indent="0" algn="just">
              <a:buNone/>
            </a:pPr>
            <a:r>
              <a:rPr lang="tr-TR" sz="2400" b="1" dirty="0">
                <a:latin typeface="Segoe Print" panose="02000600000000000000" pitchFamily="2" charset="0"/>
                <a:cs typeface="Arial" pitchFamily="34" charset="0"/>
              </a:rPr>
              <a:t>        1.5.9 Projenin Uygulanması </a:t>
            </a:r>
          </a:p>
          <a:p>
            <a:pPr marL="0" indent="0" algn="just">
              <a:buNone/>
            </a:pPr>
            <a:r>
              <a:rPr lang="tr-TR" sz="2400" b="1" dirty="0">
                <a:latin typeface="Segoe Print" panose="02000600000000000000" pitchFamily="2" charset="0"/>
                <a:cs typeface="Arial" pitchFamily="34" charset="0"/>
              </a:rPr>
              <a:t>        1.5.10 İşletme (Üretime Geçiş) Aşaması</a:t>
            </a:r>
          </a:p>
          <a:p>
            <a:pPr marL="0" indent="0" algn="just">
              <a:buNone/>
            </a:pPr>
            <a:endParaRPr lang="tr-TR" sz="2400" b="1" dirty="0">
              <a:latin typeface="Segoe Print" panose="02000600000000000000" pitchFamily="2" charset="0"/>
              <a:cs typeface="Arial" pitchFamily="34" charset="0"/>
            </a:endParaRPr>
          </a:p>
          <a:p>
            <a:pPr marL="0" indent="0" algn="just">
              <a:buNone/>
            </a:pPr>
            <a:endParaRPr lang="tr-TR" sz="2400" b="1" dirty="0">
              <a:latin typeface="Segoe Print" panose="02000600000000000000" pitchFamily="2" charset="0"/>
              <a:cs typeface="Arial" pitchFamily="34" charset="0"/>
            </a:endParaRPr>
          </a:p>
        </p:txBody>
      </p:sp>
      <p:sp>
        <p:nvSpPr>
          <p:cNvPr id="7"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5</a:t>
            </a:fld>
            <a:endParaRPr lang="tr-TR"/>
          </a:p>
        </p:txBody>
      </p:sp>
    </p:spTree>
    <p:extLst>
      <p:ext uri="{BB962C8B-B14F-4D97-AF65-F5344CB8AC3E}">
        <p14:creationId xmlns:p14="http://schemas.microsoft.com/office/powerpoint/2010/main" val="347567964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24744"/>
            <a:ext cx="8229600" cy="4713391"/>
          </a:xfrm>
        </p:spPr>
        <p:txBody>
          <a:bodyPr>
            <a:normAutofit/>
          </a:bodyPr>
          <a:lstStyle/>
          <a:p>
            <a:pPr marL="0" indent="0" algn="just">
              <a:buNone/>
            </a:pPr>
            <a:endParaRPr lang="tr-TR" sz="2400" dirty="0" smtClean="0">
              <a:latin typeface="Segoe Print" panose="02000600000000000000" pitchFamily="2" charset="0"/>
            </a:endParaRPr>
          </a:p>
          <a:p>
            <a:pPr marL="0" indent="0" algn="just">
              <a:buNone/>
            </a:pPr>
            <a:endParaRPr lang="tr-TR" sz="2400" dirty="0" smtClean="0">
              <a:latin typeface="Segoe Print" panose="02000600000000000000" pitchFamily="2" charset="0"/>
            </a:endParaRPr>
          </a:p>
          <a:p>
            <a:pPr marL="0" indent="0" algn="just">
              <a:buNone/>
            </a:pPr>
            <a:r>
              <a:rPr lang="tr-TR" sz="2400" dirty="0" smtClean="0">
                <a:latin typeface="Segoe Print" panose="02000600000000000000" pitchFamily="2" charset="0"/>
              </a:rPr>
              <a:t>Teknik </a:t>
            </a:r>
            <a:r>
              <a:rPr lang="tr-TR" sz="2400" dirty="0" smtClean="0">
                <a:latin typeface="Segoe Print" panose="02000600000000000000" pitchFamily="2" charset="0"/>
              </a:rPr>
              <a:t>etüt, projenin teknik olarak yapılabilirliğini araştırmak amacıyla yapılan analizdir. Projenin gerçekleştirilmesinde </a:t>
            </a:r>
            <a:r>
              <a:rPr lang="tr-TR" dirty="0">
                <a:latin typeface="Segoe Print" panose="02000600000000000000" pitchFamily="2" charset="0"/>
              </a:rPr>
              <a:t>kullanılabilecek alternatif teknolojilerin olup olmadığı, varsa bunların değerlendirilmesi, uygun teknolojilerin </a:t>
            </a:r>
            <a:r>
              <a:rPr lang="tr-TR" dirty="0" smtClean="0">
                <a:latin typeface="Segoe Print" panose="02000600000000000000" pitchFamily="2" charset="0"/>
              </a:rPr>
              <a:t>seçimi</a:t>
            </a:r>
            <a:endParaRPr lang="tr-TR"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50</a:t>
            </a:fld>
            <a:endParaRPr lang="tr-TR"/>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1.5.3 Teknik Etüt</a:t>
            </a:r>
          </a:p>
        </p:txBody>
      </p:sp>
    </p:spTree>
    <p:extLst>
      <p:ext uri="{BB962C8B-B14F-4D97-AF65-F5344CB8AC3E}">
        <p14:creationId xmlns:p14="http://schemas.microsoft.com/office/powerpoint/2010/main" val="106282941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19865"/>
            <a:ext cx="8229600" cy="4713391"/>
          </a:xfrm>
        </p:spPr>
        <p:txBody>
          <a:bodyPr>
            <a:noAutofit/>
          </a:bodyPr>
          <a:lstStyle/>
          <a:p>
            <a:pPr marL="0" indent="0" algn="just">
              <a:buNone/>
            </a:pPr>
            <a:r>
              <a:rPr lang="tr-TR" sz="2400" dirty="0" smtClean="0">
                <a:latin typeface="Segoe Print" panose="02000600000000000000" pitchFamily="2" charset="0"/>
              </a:rPr>
              <a:t>Mühendis, mimar ve diğer teknisyenlerden oluşan kişiler, projenin niteliğine göre şu araştırmaları yaparlar</a:t>
            </a:r>
            <a:r>
              <a:rPr lang="tr-TR" sz="2400" dirty="0">
                <a:latin typeface="Segoe Print" panose="02000600000000000000" pitchFamily="2" charset="0"/>
              </a:rPr>
              <a:t>:</a:t>
            </a:r>
            <a:endParaRPr lang="tr-TR" sz="2400" dirty="0" smtClean="0">
              <a:latin typeface="Segoe Print" panose="02000600000000000000" pitchFamily="2" charset="0"/>
            </a:endParaRPr>
          </a:p>
          <a:p>
            <a:pPr marL="0" indent="0" algn="just">
              <a:buNone/>
            </a:pPr>
            <a:endParaRPr lang="tr-TR" sz="2400" dirty="0" smtClean="0">
              <a:latin typeface="Segoe Print" panose="02000600000000000000" pitchFamily="2" charset="0"/>
            </a:endParaRPr>
          </a:p>
          <a:p>
            <a:pPr marL="342900" lvl="1" indent="-342900" algn="just">
              <a:buFont typeface="Arial" panose="020B0604020202020204" pitchFamily="34" charset="0"/>
              <a:buChar char="•"/>
            </a:pPr>
            <a:r>
              <a:rPr lang="tr-TR" sz="2400" b="1" dirty="0" smtClean="0">
                <a:solidFill>
                  <a:srgbClr val="FF9999"/>
                </a:solidFill>
                <a:latin typeface="Segoe Print" panose="02000600000000000000" pitchFamily="2" charset="0"/>
              </a:rPr>
              <a:t>Kuruluş ve konumluk yerin durumu; inşaata uygunluğu; sismik ve doğal afetlere karşı koyabilme ve dayanma özelliği,</a:t>
            </a:r>
          </a:p>
          <a:p>
            <a:pPr marL="342900" lvl="1" indent="-342900" algn="just">
              <a:buFont typeface="Arial" panose="020B0604020202020204" pitchFamily="34" charset="0"/>
              <a:buChar char="•"/>
            </a:pPr>
            <a:r>
              <a:rPr lang="tr-TR" sz="2400" b="1" dirty="0" smtClean="0">
                <a:solidFill>
                  <a:srgbClr val="FF9999"/>
                </a:solidFill>
                <a:latin typeface="Segoe Print" panose="02000600000000000000" pitchFamily="2" charset="0"/>
              </a:rPr>
              <a:t>Ürün nitelikleri,</a:t>
            </a:r>
          </a:p>
          <a:p>
            <a:pPr marL="342900" lvl="1" indent="-342900" algn="just">
              <a:buFont typeface="Arial" panose="020B0604020202020204" pitchFamily="34" charset="0"/>
              <a:buChar char="•"/>
            </a:pPr>
            <a:r>
              <a:rPr lang="tr-TR" sz="2400" b="1" dirty="0" smtClean="0">
                <a:solidFill>
                  <a:srgbClr val="FF9999"/>
                </a:solidFill>
                <a:latin typeface="Segoe Print" panose="02000600000000000000" pitchFamily="2" charset="0"/>
              </a:rPr>
              <a:t>Üretim ve faaliyet alanları, makine ve teçhizat nitelikleri ve fiziksel yerleşimi,</a:t>
            </a:r>
          </a:p>
          <a:p>
            <a:pPr marL="342900" lvl="1" indent="-342900" algn="just">
              <a:buFont typeface="Arial" panose="020B0604020202020204" pitchFamily="34" charset="0"/>
              <a:buChar char="•"/>
            </a:pPr>
            <a:r>
              <a:rPr lang="tr-TR" sz="2400" b="1" dirty="0" smtClean="0">
                <a:solidFill>
                  <a:srgbClr val="FF9999"/>
                </a:solidFill>
                <a:latin typeface="Segoe Print" panose="02000600000000000000" pitchFamily="2" charset="0"/>
              </a:rPr>
              <a:t>Üretim yöntemi ve diğer işletme fonksiyonlarına uygunluk araştırmaları ve yerleşim plânı,</a:t>
            </a:r>
          </a:p>
          <a:p>
            <a:pPr algn="just"/>
            <a:endParaRPr lang="tr-TR" sz="24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51</a:t>
            </a:fld>
            <a:endParaRPr lang="tr-TR"/>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1.5.3 Teknik Etüt</a:t>
            </a:r>
          </a:p>
        </p:txBody>
      </p:sp>
    </p:spTree>
    <p:extLst>
      <p:ext uri="{BB962C8B-B14F-4D97-AF65-F5344CB8AC3E}">
        <p14:creationId xmlns:p14="http://schemas.microsoft.com/office/powerpoint/2010/main" val="24781999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112568"/>
          </a:xfrm>
        </p:spPr>
        <p:txBody>
          <a:bodyPr>
            <a:noAutofit/>
          </a:bodyPr>
          <a:lstStyle/>
          <a:p>
            <a:pPr marL="609494" lvl="1" indent="0" algn="just">
              <a:buNone/>
            </a:pPr>
            <a:endParaRPr lang="tr-TR" sz="2400" dirty="0" smtClean="0">
              <a:latin typeface="Segoe Print" panose="02000600000000000000" pitchFamily="2" charset="0"/>
            </a:endParaRPr>
          </a:p>
          <a:p>
            <a:pPr marL="342900" lvl="1" indent="-342900" algn="just">
              <a:buFont typeface="Arial" pitchFamily="34" charset="0"/>
              <a:buChar char="•"/>
            </a:pPr>
            <a:r>
              <a:rPr lang="tr-TR" sz="2400" b="1" dirty="0" smtClean="0">
                <a:solidFill>
                  <a:srgbClr val="FF9999"/>
                </a:solidFill>
                <a:latin typeface="Segoe Print" panose="02000600000000000000" pitchFamily="2" charset="0"/>
              </a:rPr>
              <a:t>Çalışan sayısı ve nitelikleri araştırması, çalışanlara yönelik eğitimler,</a:t>
            </a:r>
          </a:p>
          <a:p>
            <a:pPr marL="342900" lvl="1" indent="-342900" algn="just">
              <a:buFont typeface="Arial" pitchFamily="34" charset="0"/>
              <a:buChar char="•"/>
            </a:pPr>
            <a:endParaRPr lang="tr-TR" sz="2400" b="1" dirty="0" smtClean="0">
              <a:solidFill>
                <a:srgbClr val="FF9999"/>
              </a:solidFill>
              <a:latin typeface="Segoe Print" panose="02000600000000000000" pitchFamily="2" charset="0"/>
            </a:endParaRPr>
          </a:p>
          <a:p>
            <a:pPr marL="342900" lvl="1" indent="-342900" algn="just">
              <a:buFont typeface="Arial" pitchFamily="34" charset="0"/>
              <a:buChar char="•"/>
            </a:pPr>
            <a:r>
              <a:rPr lang="tr-TR" sz="2400" b="1" dirty="0" smtClean="0">
                <a:solidFill>
                  <a:srgbClr val="FF9999"/>
                </a:solidFill>
                <a:latin typeface="Segoe Print" panose="02000600000000000000" pitchFamily="2" charset="0"/>
              </a:rPr>
              <a:t>İş, can ve mal güvenliği açısından güvenlik araştırmaları,</a:t>
            </a:r>
          </a:p>
          <a:p>
            <a:pPr marL="342900" lvl="1" indent="-342900" algn="just">
              <a:buFont typeface="Arial" pitchFamily="34" charset="0"/>
              <a:buChar char="•"/>
            </a:pPr>
            <a:endParaRPr lang="tr-TR" sz="2400" b="1" dirty="0" smtClean="0">
              <a:solidFill>
                <a:srgbClr val="FF9999"/>
              </a:solidFill>
              <a:latin typeface="Segoe Print" panose="02000600000000000000" pitchFamily="2" charset="0"/>
            </a:endParaRPr>
          </a:p>
          <a:p>
            <a:pPr marL="342900" lvl="1" indent="-342900" algn="just">
              <a:buFont typeface="Arial" pitchFamily="34" charset="0"/>
              <a:buChar char="•"/>
            </a:pPr>
            <a:r>
              <a:rPr lang="tr-TR" sz="2400" b="1" dirty="0" smtClean="0">
                <a:solidFill>
                  <a:srgbClr val="FF9999"/>
                </a:solidFill>
                <a:latin typeface="Segoe Print" panose="02000600000000000000" pitchFamily="2" charset="0"/>
              </a:rPr>
              <a:t>Çevre düzenleme, çevre kirliliğini önleme araştırmaları ve</a:t>
            </a:r>
          </a:p>
          <a:p>
            <a:pPr marL="342900" lvl="1" indent="-342900" algn="just">
              <a:buFont typeface="Arial" pitchFamily="34" charset="0"/>
              <a:buChar char="•"/>
            </a:pPr>
            <a:endParaRPr lang="tr-TR" sz="2400" b="1" dirty="0" smtClean="0">
              <a:solidFill>
                <a:srgbClr val="FF9999"/>
              </a:solidFill>
              <a:latin typeface="Segoe Print" panose="02000600000000000000" pitchFamily="2" charset="0"/>
            </a:endParaRPr>
          </a:p>
          <a:p>
            <a:pPr marL="342900" lvl="1" indent="-342900" algn="just">
              <a:buFont typeface="Arial" pitchFamily="34" charset="0"/>
              <a:buChar char="•"/>
            </a:pPr>
            <a:r>
              <a:rPr lang="tr-TR" sz="2400" b="1" dirty="0" smtClean="0">
                <a:solidFill>
                  <a:srgbClr val="FF9999"/>
                </a:solidFill>
                <a:latin typeface="Segoe Print" panose="02000600000000000000" pitchFamily="2" charset="0"/>
              </a:rPr>
              <a:t>Lisans, patent ve teknik yardım ihtiyacı ve araştırmalarıdır.</a:t>
            </a:r>
          </a:p>
          <a:p>
            <a:pPr marL="0" indent="0" algn="just">
              <a:buNone/>
            </a:pPr>
            <a:r>
              <a:rPr lang="tr-TR" sz="2400" b="1" dirty="0" smtClean="0">
                <a:solidFill>
                  <a:srgbClr val="FF9999"/>
                </a:solidFill>
                <a:latin typeface="Segoe Print" panose="02000600000000000000" pitchFamily="2" charset="0"/>
              </a:rPr>
              <a:t>	</a:t>
            </a:r>
          </a:p>
          <a:p>
            <a:pPr algn="just">
              <a:buNone/>
            </a:pPr>
            <a:r>
              <a:rPr lang="tr-TR" sz="2400" b="1" dirty="0" smtClean="0">
                <a:solidFill>
                  <a:srgbClr val="FF9999"/>
                </a:solidFill>
                <a:latin typeface="Segoe Print" panose="02000600000000000000" pitchFamily="2" charset="0"/>
              </a:rPr>
              <a:t>	</a:t>
            </a:r>
            <a:endParaRPr lang="tr-TR" sz="2400" b="1" dirty="0">
              <a:solidFill>
                <a:srgbClr val="FF9999"/>
              </a:solidFill>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52</a:t>
            </a:fld>
            <a:endParaRPr lang="tr-TR"/>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1.5.3 Teknik Etüt</a:t>
            </a:r>
          </a:p>
        </p:txBody>
      </p:sp>
    </p:spTree>
    <p:extLst>
      <p:ext uri="{BB962C8B-B14F-4D97-AF65-F5344CB8AC3E}">
        <p14:creationId xmlns:p14="http://schemas.microsoft.com/office/powerpoint/2010/main" val="331409617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24744"/>
            <a:ext cx="8229600" cy="4713391"/>
          </a:xfrm>
        </p:spPr>
        <p:txBody>
          <a:bodyPr>
            <a:noAutofit/>
          </a:bodyPr>
          <a:lstStyle/>
          <a:p>
            <a:pPr marL="0" indent="0" algn="just">
              <a:buNone/>
            </a:pPr>
            <a:r>
              <a:rPr lang="tr-TR" sz="2400" dirty="0" smtClean="0">
                <a:latin typeface="Segoe Print" panose="02000600000000000000" pitchFamily="2" charset="0"/>
              </a:rPr>
              <a:t>İşletme kuruluş ve faliyetlerini sürdürürken, </a:t>
            </a:r>
            <a:r>
              <a:rPr lang="tr-TR" sz="2400" b="1" dirty="0" smtClean="0">
                <a:solidFill>
                  <a:srgbClr val="00B050"/>
                </a:solidFill>
                <a:latin typeface="Segoe Print" panose="02000600000000000000" pitchFamily="2" charset="0"/>
              </a:rPr>
              <a:t>kuruluş ve sabit sermaye ihtiyacı ile faliyetleri sırasında gerekli olan işleyiş sermayesi olmak üzere iki tip sermayeye ihtiyaç duyar</a:t>
            </a:r>
            <a:r>
              <a:rPr lang="tr-TR" sz="2400" dirty="0" smtClean="0">
                <a:latin typeface="Segoe Print" panose="02000600000000000000" pitchFamily="2" charset="0"/>
              </a:rPr>
              <a:t>. Bu nedenle işletmenin kuruluş aşamasında yapılan ön-proje çalışmasında bu iki tip sermaye ihtiyacının ne olacağı belirlenmelidir. İnceleme, bir yandan </a:t>
            </a:r>
            <a:r>
              <a:rPr lang="tr-TR" sz="2400" b="1" dirty="0" smtClean="0">
                <a:solidFill>
                  <a:srgbClr val="00B0F0"/>
                </a:solidFill>
                <a:latin typeface="Segoe Print" panose="02000600000000000000" pitchFamily="2" charset="0"/>
              </a:rPr>
              <a:t>yatırım maliyeti hakkında gerçekçi bilgiler aktarırken öte yandan da, ihtiyaç duyulan mali fonların hangi kaynaklardan sağlanabileceği </a:t>
            </a:r>
            <a:r>
              <a:rPr lang="tr-TR" sz="2400" dirty="0" smtClean="0">
                <a:latin typeface="Segoe Print" panose="02000600000000000000" pitchFamily="2" charset="0"/>
              </a:rPr>
              <a:t>konusunda açıklayıcı bilgiler verecektir. </a:t>
            </a:r>
          </a:p>
          <a:p>
            <a:pPr algn="just">
              <a:buNone/>
            </a:pPr>
            <a:endParaRPr lang="tr-TR" sz="2400" dirty="0" smtClean="0">
              <a:latin typeface="Segoe Print" panose="02000600000000000000" pitchFamily="2" charset="0"/>
            </a:endParaRPr>
          </a:p>
          <a:p>
            <a:pPr algn="just">
              <a:buNone/>
            </a:pPr>
            <a:r>
              <a:rPr lang="tr-TR" sz="2400" dirty="0" smtClean="0">
                <a:latin typeface="Segoe Print" panose="02000600000000000000" pitchFamily="2" charset="0"/>
              </a:rPr>
              <a:t>	</a:t>
            </a:r>
            <a:endParaRPr lang="tr-TR" sz="24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53</a:t>
            </a:fld>
            <a:endParaRPr lang="tr-TR"/>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1.5.4 Finansal Etüt</a:t>
            </a:r>
          </a:p>
        </p:txBody>
      </p:sp>
    </p:spTree>
    <p:extLst>
      <p:ext uri="{BB962C8B-B14F-4D97-AF65-F5344CB8AC3E}">
        <p14:creationId xmlns:p14="http://schemas.microsoft.com/office/powerpoint/2010/main" val="369528396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91873"/>
            <a:ext cx="8229600" cy="4713391"/>
          </a:xfrm>
        </p:spPr>
        <p:txBody>
          <a:bodyPr>
            <a:normAutofit/>
          </a:bodyPr>
          <a:lstStyle/>
          <a:p>
            <a:pPr marL="0" indent="0" algn="just">
              <a:buNone/>
            </a:pPr>
            <a:r>
              <a:rPr lang="tr-TR" sz="2400" dirty="0" smtClean="0">
                <a:latin typeface="Segoe Print" panose="02000600000000000000" pitchFamily="2" charset="0"/>
              </a:rPr>
              <a:t>Mali araştırmalar, ilk planda, </a:t>
            </a:r>
            <a:r>
              <a:rPr lang="tr-TR" sz="2400" b="1" dirty="0" smtClean="0">
                <a:solidFill>
                  <a:srgbClr val="FFC000"/>
                </a:solidFill>
                <a:latin typeface="Segoe Print" panose="02000600000000000000" pitchFamily="2" charset="0"/>
              </a:rPr>
              <a:t>yatırım giderlerinin ve yatırım için gerekli finans ihtiyacının saptanmasına </a:t>
            </a:r>
            <a:r>
              <a:rPr lang="tr-TR" sz="2400" dirty="0" smtClean="0">
                <a:latin typeface="Segoe Print" panose="02000600000000000000" pitchFamily="2" charset="0"/>
              </a:rPr>
              <a:t>yönelik rol oynarlar. Bu açıdan ele alınan gider kalemleri ve hesapların bazıları şunlardır:</a:t>
            </a:r>
          </a:p>
          <a:p>
            <a:endParaRPr lang="tr-TR" sz="2400" dirty="0" smtClean="0">
              <a:latin typeface="Segoe Print" panose="02000600000000000000" pitchFamily="2" charset="0"/>
            </a:endParaRPr>
          </a:p>
          <a:p>
            <a:pPr marL="342900" lvl="1" indent="-342900">
              <a:buFont typeface="Arial" panose="020B0604020202020204" pitchFamily="34" charset="0"/>
              <a:buChar char="•"/>
            </a:pPr>
            <a:r>
              <a:rPr lang="tr-TR" sz="2400" b="1" dirty="0" smtClean="0">
                <a:solidFill>
                  <a:srgbClr val="FF9999"/>
                </a:solidFill>
                <a:latin typeface="Segoe Print" panose="02000600000000000000" pitchFamily="2" charset="0"/>
              </a:rPr>
              <a:t>Tüm etüt ve proje giderleri,</a:t>
            </a:r>
          </a:p>
          <a:p>
            <a:pPr marL="342900" lvl="1" indent="-342900">
              <a:buFont typeface="Arial" panose="020B0604020202020204" pitchFamily="34" charset="0"/>
              <a:buChar char="•"/>
            </a:pPr>
            <a:r>
              <a:rPr lang="tr-TR" sz="2400" b="1" dirty="0" smtClean="0">
                <a:solidFill>
                  <a:srgbClr val="FF9999"/>
                </a:solidFill>
                <a:latin typeface="Segoe Print" panose="02000600000000000000" pitchFamily="2" charset="0"/>
              </a:rPr>
              <a:t>Arsa bedelleri,</a:t>
            </a:r>
          </a:p>
          <a:p>
            <a:pPr marL="342900" lvl="1" indent="-342900">
              <a:buFont typeface="Arial" panose="020B0604020202020204" pitchFamily="34" charset="0"/>
              <a:buChar char="•"/>
            </a:pPr>
            <a:r>
              <a:rPr lang="tr-TR" sz="2400" b="1" dirty="0" smtClean="0">
                <a:solidFill>
                  <a:srgbClr val="FF9999"/>
                </a:solidFill>
                <a:latin typeface="Segoe Print" panose="02000600000000000000" pitchFamily="2" charset="0"/>
              </a:rPr>
              <a:t>İnşaat veya kiralama giderleri,</a:t>
            </a:r>
          </a:p>
          <a:p>
            <a:pPr marL="342900" lvl="1" indent="-342900">
              <a:buFont typeface="Arial" panose="020B0604020202020204" pitchFamily="34" charset="0"/>
              <a:buChar char="•"/>
            </a:pPr>
            <a:r>
              <a:rPr lang="tr-TR" sz="2400" b="1" dirty="0" smtClean="0">
                <a:solidFill>
                  <a:srgbClr val="FF9999"/>
                </a:solidFill>
                <a:latin typeface="Segoe Print" panose="02000600000000000000" pitchFamily="2" charset="0"/>
              </a:rPr>
              <a:t>Makine ve teçhizat giderleri,</a:t>
            </a:r>
          </a:p>
          <a:p>
            <a:pPr marL="342900" lvl="1" indent="-342900">
              <a:buFont typeface="Arial" panose="020B0604020202020204" pitchFamily="34" charset="0"/>
              <a:buChar char="•"/>
            </a:pPr>
            <a:r>
              <a:rPr lang="tr-TR" sz="2400" b="1" dirty="0" smtClean="0">
                <a:solidFill>
                  <a:srgbClr val="FF9999"/>
                </a:solidFill>
                <a:latin typeface="Segoe Print" panose="02000600000000000000" pitchFamily="2" charset="0"/>
              </a:rPr>
              <a:t>Taşıt ve diğer araç giderleri,</a:t>
            </a:r>
          </a:p>
          <a:p>
            <a:pPr algn="just"/>
            <a:endParaRPr lang="tr-TR" sz="2400" b="1" dirty="0" smtClean="0">
              <a:solidFill>
                <a:srgbClr val="FF9999"/>
              </a:solidFill>
              <a:latin typeface="Segoe Print" panose="02000600000000000000" pitchFamily="2" charset="0"/>
            </a:endParaRPr>
          </a:p>
          <a:p>
            <a:pPr algn="just"/>
            <a:endParaRPr lang="tr-TR" sz="2400" b="1" dirty="0">
              <a:solidFill>
                <a:srgbClr val="FF9999"/>
              </a:solidFill>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54</a:t>
            </a:fld>
            <a:endParaRPr lang="tr-TR"/>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1.5.4 Finansal Etüt</a:t>
            </a:r>
          </a:p>
        </p:txBody>
      </p:sp>
    </p:spTree>
    <p:extLst>
      <p:ext uri="{BB962C8B-B14F-4D97-AF65-F5344CB8AC3E}">
        <p14:creationId xmlns:p14="http://schemas.microsoft.com/office/powerpoint/2010/main" val="224792795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4713391"/>
          </a:xfrm>
        </p:spPr>
        <p:txBody>
          <a:bodyPr>
            <a:normAutofit fontScale="92500" lnSpcReduction="10000"/>
          </a:bodyPr>
          <a:lstStyle/>
          <a:p>
            <a:pPr marL="342900" lvl="1" indent="-342900">
              <a:buFont typeface="Arial" pitchFamily="34" charset="0"/>
              <a:buChar char="•"/>
            </a:pPr>
            <a:endParaRPr lang="tr-TR" sz="2400" b="1" dirty="0">
              <a:solidFill>
                <a:srgbClr val="FF9999"/>
              </a:solidFill>
              <a:latin typeface="Segoe Print" panose="02000600000000000000" pitchFamily="2" charset="0"/>
            </a:endParaRPr>
          </a:p>
          <a:p>
            <a:pPr marL="342900" lvl="1" indent="-342900">
              <a:buFont typeface="Arial" pitchFamily="34" charset="0"/>
              <a:buChar char="•"/>
            </a:pPr>
            <a:r>
              <a:rPr lang="tr-TR" sz="2400" b="1" dirty="0">
                <a:solidFill>
                  <a:srgbClr val="FF9999"/>
                </a:solidFill>
                <a:latin typeface="Segoe Print" panose="02000600000000000000" pitchFamily="2" charset="0"/>
              </a:rPr>
              <a:t>Genel giderler,</a:t>
            </a:r>
          </a:p>
          <a:p>
            <a:pPr marL="342900" lvl="1" indent="-342900">
              <a:buFont typeface="Arial" pitchFamily="34" charset="0"/>
              <a:buChar char="•"/>
            </a:pPr>
            <a:endParaRPr lang="tr-TR" sz="2400" b="1" dirty="0">
              <a:solidFill>
                <a:srgbClr val="FF9999"/>
              </a:solidFill>
              <a:latin typeface="Segoe Print" panose="02000600000000000000" pitchFamily="2" charset="0"/>
            </a:endParaRPr>
          </a:p>
          <a:p>
            <a:pPr marL="342900" lvl="1" indent="-342900">
              <a:buFont typeface="Arial" pitchFamily="34" charset="0"/>
              <a:buChar char="•"/>
            </a:pPr>
            <a:r>
              <a:rPr lang="tr-TR" sz="2400" b="1" dirty="0">
                <a:solidFill>
                  <a:srgbClr val="FF9999"/>
                </a:solidFill>
                <a:latin typeface="Segoe Print" panose="02000600000000000000" pitchFamily="2" charset="0"/>
              </a:rPr>
              <a:t>Patent ve lisans haklarını satın alma,</a:t>
            </a:r>
          </a:p>
          <a:p>
            <a:pPr marL="342900" lvl="1" indent="-342900">
              <a:buFont typeface="Arial" pitchFamily="34" charset="0"/>
              <a:buChar char="•"/>
            </a:pPr>
            <a:endParaRPr lang="tr-TR" sz="2400" b="1" dirty="0">
              <a:solidFill>
                <a:srgbClr val="FF9999"/>
              </a:solidFill>
              <a:latin typeface="Segoe Print" panose="02000600000000000000" pitchFamily="2" charset="0"/>
            </a:endParaRPr>
          </a:p>
          <a:p>
            <a:pPr marL="342900" lvl="1" indent="-342900">
              <a:buFont typeface="Arial" pitchFamily="34" charset="0"/>
              <a:buChar char="•"/>
            </a:pPr>
            <a:r>
              <a:rPr lang="tr-TR" sz="2400" b="1" dirty="0">
                <a:solidFill>
                  <a:srgbClr val="FF9999"/>
                </a:solidFill>
                <a:latin typeface="Segoe Print" panose="02000600000000000000" pitchFamily="2" charset="0"/>
              </a:rPr>
              <a:t>Teknik bilgi (know-how) transferi giderleri,</a:t>
            </a:r>
          </a:p>
          <a:p>
            <a:pPr marL="342900" lvl="1" indent="-342900">
              <a:buFont typeface="Arial" pitchFamily="34" charset="0"/>
              <a:buChar char="•"/>
            </a:pPr>
            <a:endParaRPr lang="tr-TR" sz="2400" b="1" dirty="0">
              <a:solidFill>
                <a:srgbClr val="FF9999"/>
              </a:solidFill>
              <a:latin typeface="Segoe Print" panose="02000600000000000000" pitchFamily="2" charset="0"/>
            </a:endParaRPr>
          </a:p>
          <a:p>
            <a:pPr marL="342900" lvl="1" indent="-342900">
              <a:buFont typeface="Arial" pitchFamily="34" charset="0"/>
              <a:buChar char="•"/>
            </a:pPr>
            <a:r>
              <a:rPr lang="tr-TR" sz="2400" b="1" dirty="0">
                <a:solidFill>
                  <a:srgbClr val="FF9999"/>
                </a:solidFill>
                <a:latin typeface="Segoe Print" panose="02000600000000000000" pitchFamily="2" charset="0"/>
              </a:rPr>
              <a:t>Yatırım mallarının yurt dışından getirilmesi için yapılabilecek giderler ve</a:t>
            </a:r>
          </a:p>
          <a:p>
            <a:pPr marL="342900" lvl="1" indent="-342900">
              <a:buFont typeface="Arial" pitchFamily="34" charset="0"/>
              <a:buChar char="•"/>
            </a:pPr>
            <a:endParaRPr lang="tr-TR" sz="2400" b="1" dirty="0">
              <a:solidFill>
                <a:srgbClr val="FF9999"/>
              </a:solidFill>
              <a:latin typeface="Segoe Print" panose="02000600000000000000" pitchFamily="2" charset="0"/>
            </a:endParaRPr>
          </a:p>
          <a:p>
            <a:pPr marL="342900" lvl="1" indent="-342900">
              <a:buFont typeface="Arial" pitchFamily="34" charset="0"/>
              <a:buChar char="•"/>
            </a:pPr>
            <a:r>
              <a:rPr lang="tr-TR" sz="2400" b="1" dirty="0">
                <a:solidFill>
                  <a:srgbClr val="FF9999"/>
                </a:solidFill>
                <a:latin typeface="Segoe Print" panose="02000600000000000000" pitchFamily="2" charset="0"/>
              </a:rPr>
              <a:t>Yabancı kaynaklardan finansman giderleri, vb. gibi gider kalemlerinin hesaplanması önemlidir.</a:t>
            </a:r>
          </a:p>
          <a:p>
            <a:endParaRPr lang="tr-TR" dirty="0"/>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55</a:t>
            </a:fld>
            <a:endParaRPr lang="tr-TR"/>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1.5.4 Finansal Etüt</a:t>
            </a:r>
          </a:p>
        </p:txBody>
      </p:sp>
    </p:spTree>
    <p:extLst>
      <p:ext uri="{BB962C8B-B14F-4D97-AF65-F5344CB8AC3E}">
        <p14:creationId xmlns:p14="http://schemas.microsoft.com/office/powerpoint/2010/main" val="239765399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7"/>
            <a:ext cx="8229600" cy="1584176"/>
          </a:xfrm>
        </p:spPr>
        <p:txBody>
          <a:bodyPr>
            <a:noAutofit/>
          </a:bodyPr>
          <a:lstStyle/>
          <a:p>
            <a:pPr marL="0" indent="0" algn="just">
              <a:buNone/>
            </a:pPr>
            <a:r>
              <a:rPr lang="tr-TR" sz="2400" b="1" dirty="0" smtClean="0">
                <a:solidFill>
                  <a:srgbClr val="FF6699"/>
                </a:solidFill>
                <a:latin typeface="Segoe Print" panose="02000600000000000000" pitchFamily="2" charset="0"/>
              </a:rPr>
              <a:t>Finansman ihtiyacını karşılayacak kaynaklar üç grupta toplanır:</a:t>
            </a:r>
            <a:endParaRPr lang="tr-TR" sz="2400" b="1" dirty="0">
              <a:solidFill>
                <a:srgbClr val="FF6699"/>
              </a:solidFill>
              <a:latin typeface="Segoe Print" panose="02000600000000000000" pitchFamily="2" charset="0"/>
            </a:endParaRPr>
          </a:p>
          <a:p>
            <a:pPr algn="just"/>
            <a:r>
              <a:rPr lang="tr-TR" sz="2400" b="1" dirty="0">
                <a:solidFill>
                  <a:srgbClr val="FF6699"/>
                </a:solidFill>
                <a:latin typeface="Segoe Print" panose="02000600000000000000" pitchFamily="2" charset="0"/>
              </a:rPr>
              <a:t>Öz kaynaklar (işletmeyi kurmak isteyen girişimci veya ortaklar tarafından kendi öz varlıklarından tahsis edecekleri maddi ve maddi olmayan ekono­mik değerlerdir</a:t>
            </a:r>
            <a:r>
              <a:rPr lang="tr-TR" sz="2400" b="1" dirty="0" smtClean="0">
                <a:solidFill>
                  <a:srgbClr val="FF6699"/>
                </a:solidFill>
                <a:latin typeface="Segoe Print" panose="02000600000000000000" pitchFamily="2" charset="0"/>
              </a:rPr>
              <a:t>),</a:t>
            </a:r>
          </a:p>
          <a:p>
            <a:pPr algn="just"/>
            <a:r>
              <a:rPr lang="tr-TR" sz="2400" b="1" dirty="0" smtClean="0">
                <a:solidFill>
                  <a:srgbClr val="FF6699"/>
                </a:solidFill>
                <a:latin typeface="Segoe Print" panose="02000600000000000000" pitchFamily="2" charset="0"/>
              </a:rPr>
              <a:t>Dış </a:t>
            </a:r>
            <a:r>
              <a:rPr lang="tr-TR" sz="2400" b="1" dirty="0">
                <a:solidFill>
                  <a:srgbClr val="FF6699"/>
                </a:solidFill>
                <a:latin typeface="Segoe Print" panose="02000600000000000000" pitchFamily="2" charset="0"/>
              </a:rPr>
              <a:t>kaynaklar (borçlanma</a:t>
            </a:r>
            <a:r>
              <a:rPr lang="tr-TR" sz="2400" b="1" dirty="0" smtClean="0">
                <a:solidFill>
                  <a:srgbClr val="FF6699"/>
                </a:solidFill>
                <a:latin typeface="Segoe Print" panose="02000600000000000000" pitchFamily="2" charset="0"/>
              </a:rPr>
              <a:t>),</a:t>
            </a:r>
          </a:p>
          <a:p>
            <a:pPr algn="just"/>
            <a:r>
              <a:rPr lang="tr-TR" sz="2400" b="1" dirty="0" smtClean="0">
                <a:solidFill>
                  <a:srgbClr val="FF6699"/>
                </a:solidFill>
                <a:latin typeface="Segoe Print" panose="02000600000000000000" pitchFamily="2" charset="0"/>
              </a:rPr>
              <a:t>Oto </a:t>
            </a:r>
            <a:r>
              <a:rPr lang="tr-TR" sz="2400" b="1" dirty="0">
                <a:solidFill>
                  <a:srgbClr val="FF6699"/>
                </a:solidFill>
                <a:latin typeface="Segoe Print" panose="02000600000000000000" pitchFamily="2" charset="0"/>
              </a:rPr>
              <a:t>finansman (faaliyet halindeki bir işletmede dağıtılmayıp işletmede bıra­kılan faaliyet karlarıdır).</a:t>
            </a:r>
          </a:p>
          <a:p>
            <a:pPr marL="0" indent="0" algn="just">
              <a:buNone/>
            </a:pPr>
            <a:endParaRPr lang="tr-TR" sz="2400" b="1" dirty="0" smtClean="0">
              <a:solidFill>
                <a:srgbClr val="FF6699"/>
              </a:solidFill>
              <a:latin typeface="Segoe Print" panose="02000600000000000000" pitchFamily="2" charset="0"/>
            </a:endParaRPr>
          </a:p>
          <a:p>
            <a:pPr marL="0" indent="609600" algn="just">
              <a:buNone/>
            </a:pPr>
            <a:endParaRPr lang="tr-TR" sz="2400" b="1" dirty="0" smtClean="0">
              <a:solidFill>
                <a:srgbClr val="FF6699"/>
              </a:solidFill>
              <a:latin typeface="Segoe Print" panose="02000600000000000000" pitchFamily="2" charset="0"/>
            </a:endParaRPr>
          </a:p>
          <a:p>
            <a:pPr marL="0" indent="0" algn="just">
              <a:buNone/>
            </a:pPr>
            <a:endParaRPr lang="tr-TR" sz="24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56</a:t>
            </a:fld>
            <a:endParaRPr lang="tr-TR"/>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1.5.4 Finansal Etüt</a:t>
            </a:r>
          </a:p>
        </p:txBody>
      </p:sp>
    </p:spTree>
    <p:extLst>
      <p:ext uri="{BB962C8B-B14F-4D97-AF65-F5344CB8AC3E}">
        <p14:creationId xmlns:p14="http://schemas.microsoft.com/office/powerpoint/2010/main" val="276218281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916832"/>
            <a:ext cx="8435280" cy="4320480"/>
          </a:xfrm>
        </p:spPr>
        <p:txBody>
          <a:bodyPr>
            <a:noAutofit/>
          </a:bodyPr>
          <a:lstStyle/>
          <a:p>
            <a:pPr marL="0" indent="0" algn="just">
              <a:buNone/>
            </a:pPr>
            <a:endParaRPr lang="tr-TR" sz="2400" dirty="0" smtClean="0">
              <a:latin typeface="Segoe Print" panose="02000600000000000000" pitchFamily="2" charset="0"/>
            </a:endParaRPr>
          </a:p>
          <a:p>
            <a:pPr marL="0" indent="0" algn="just">
              <a:buNone/>
            </a:pPr>
            <a:endParaRPr lang="tr-TR" dirty="0">
              <a:latin typeface="Segoe Print" panose="02000600000000000000" pitchFamily="2" charset="0"/>
            </a:endParaRPr>
          </a:p>
          <a:p>
            <a:pPr marL="0" indent="0" algn="just">
              <a:buNone/>
            </a:pPr>
            <a:r>
              <a:rPr lang="tr-TR" sz="2400" dirty="0" smtClean="0">
                <a:latin typeface="Segoe Print" panose="02000600000000000000" pitchFamily="2" charset="0"/>
              </a:rPr>
              <a:t>Mali </a:t>
            </a:r>
            <a:r>
              <a:rPr lang="tr-TR" sz="2400" dirty="0" smtClean="0">
                <a:latin typeface="Segoe Print" panose="02000600000000000000" pitchFamily="2" charset="0"/>
              </a:rPr>
              <a:t>araştırmalarda, yapılacak yatırımla ilgili olarak </a:t>
            </a:r>
            <a:r>
              <a:rPr lang="tr-TR" dirty="0">
                <a:latin typeface="Segoe Print" panose="02000600000000000000" pitchFamily="2" charset="0"/>
              </a:rPr>
              <a:t>öncelikle kârlılık belirlenir, Araştırmalarda ayrıca aşağıdaki değerleme ve yatırım kararı alma ölçütleri ve bilgileri de bulunabilir.</a:t>
            </a:r>
          </a:p>
          <a:p>
            <a:pPr marL="0" indent="609600"/>
            <a:endParaRPr lang="tr-TR" sz="2400" dirty="0">
              <a:latin typeface="Segoe Print" panose="02000600000000000000" pitchFamily="2" charset="0"/>
            </a:endParaRPr>
          </a:p>
        </p:txBody>
      </p:sp>
      <p:sp>
        <p:nvSpPr>
          <p:cNvPr id="6" name="4 Altbilgi Yer Tutucusu"/>
          <p:cNvSpPr>
            <a:spLocks noGrp="1"/>
          </p:cNvSpPr>
          <p:nvPr>
            <p:ph type="ftr" sz="quarter" idx="11"/>
          </p:nvPr>
        </p:nvSpPr>
        <p:spPr>
          <a:xfrm>
            <a:off x="3203848" y="6309320"/>
            <a:ext cx="2895600" cy="365125"/>
          </a:xfrm>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57</a:t>
            </a:fld>
            <a:endParaRPr lang="tr-TR" dirty="0"/>
          </a:p>
        </p:txBody>
      </p:sp>
      <p:sp>
        <p:nvSpPr>
          <p:cNvPr id="2" name="1 Başlık"/>
          <p:cNvSpPr>
            <a:spLocks noGrp="1"/>
          </p:cNvSpPr>
          <p:nvPr>
            <p:ph type="title"/>
          </p:nvPr>
        </p:nvSpPr>
        <p:spPr>
          <a:xfrm>
            <a:off x="457200" y="260648"/>
            <a:ext cx="8229600" cy="711081"/>
          </a:xfrm>
        </p:spPr>
        <p:txBody>
          <a:bodyPr vert="horz" lIns="121899" tIns="60949" rIns="121899" bIns="60949" rtlCol="0" anchor="ctr">
            <a:noAutofit/>
          </a:bodyPr>
          <a:lstStyle/>
          <a:p>
            <a:r>
              <a:rPr lang="tr-TR" sz="2400" b="1" dirty="0" smtClean="0">
                <a:latin typeface="Segoe Print" panose="02000600000000000000" pitchFamily="2" charset="0"/>
              </a:rPr>
              <a:t>1.5.4 </a:t>
            </a:r>
            <a:r>
              <a:rPr lang="tr-TR" sz="2400" b="1" dirty="0">
                <a:latin typeface="Segoe Print" panose="02000600000000000000" pitchFamily="2" charset="0"/>
              </a:rPr>
              <a:t>Finansal Etüt</a:t>
            </a:r>
          </a:p>
        </p:txBody>
      </p:sp>
    </p:spTree>
    <p:extLst>
      <p:ext uri="{BB962C8B-B14F-4D97-AF65-F5344CB8AC3E}">
        <p14:creationId xmlns:p14="http://schemas.microsoft.com/office/powerpoint/2010/main" val="24543102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32856"/>
            <a:ext cx="8229600" cy="3633271"/>
          </a:xfrm>
        </p:spPr>
        <p:txBody>
          <a:bodyPr>
            <a:noAutofit/>
          </a:bodyPr>
          <a:lstStyle/>
          <a:p>
            <a:pPr marL="0" indent="0" algn="just">
              <a:buNone/>
            </a:pPr>
            <a:r>
              <a:rPr lang="tr-TR" sz="2400" dirty="0" smtClean="0">
                <a:latin typeface="Segoe Print" panose="02000600000000000000" pitchFamily="2" charset="0"/>
              </a:rPr>
              <a:t>İşletmelerin kuruluşları belli </a:t>
            </a:r>
            <a:r>
              <a:rPr lang="tr-TR" sz="2400" b="1" dirty="0" smtClean="0">
                <a:solidFill>
                  <a:srgbClr val="00B050"/>
                </a:solidFill>
                <a:latin typeface="Segoe Print" panose="02000600000000000000" pitchFamily="2" charset="0"/>
              </a:rPr>
              <a:t>yasal prosedürler</a:t>
            </a:r>
            <a:r>
              <a:rPr lang="tr-TR" sz="2400" dirty="0" smtClean="0">
                <a:latin typeface="Segoe Print" panose="02000600000000000000" pitchFamily="2" charset="0"/>
              </a:rPr>
              <a:t>e bağlıdır. Bunun için işletmenin fizibilite raporundaki yasal işlem süreçleri, hukuksal etüt ile elde edilen verilerin değerlendirilmesini gerekli kılar. Hukuksal etüt </a:t>
            </a:r>
            <a:r>
              <a:rPr lang="tr-TR" dirty="0">
                <a:latin typeface="Segoe Print" panose="02000600000000000000" pitchFamily="2" charset="0"/>
              </a:rPr>
              <a:t>yapmanın temel amacı, kurulması plânlanan işletmenin hukukî yapısının seçimi, kuruluş ve üretim için gerekli izinlerin (ruhsatların) alınması, yerine getirilmesi gereken yasal koşullarının belirlenmesidir. </a:t>
            </a:r>
            <a:endParaRPr lang="tr-TR"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58</a:t>
            </a:fld>
            <a:endParaRPr lang="tr-TR"/>
          </a:p>
        </p:txBody>
      </p:sp>
      <p:sp>
        <p:nvSpPr>
          <p:cNvPr id="2" name="1 Başlık"/>
          <p:cNvSpPr>
            <a:spLocks noGrp="1"/>
          </p:cNvSpPr>
          <p:nvPr>
            <p:ph type="title"/>
          </p:nvPr>
        </p:nvSpPr>
        <p:spPr>
          <a:xfrm>
            <a:off x="457200" y="338328"/>
            <a:ext cx="8229600" cy="1290472"/>
          </a:xfrm>
        </p:spPr>
        <p:txBody>
          <a:bodyPr vert="horz" lIns="121899" tIns="60949" rIns="121899" bIns="60949" rtlCol="0" anchor="ctr">
            <a:noAutofit/>
          </a:bodyPr>
          <a:lstStyle/>
          <a:p>
            <a:r>
              <a:rPr lang="tr-TR" sz="2400" b="1" dirty="0">
                <a:latin typeface="Segoe Print" panose="02000600000000000000" pitchFamily="2" charset="0"/>
              </a:rPr>
              <a:t>1.5.5 Hukuksal Etüt</a:t>
            </a:r>
          </a:p>
        </p:txBody>
      </p:sp>
    </p:spTree>
    <p:extLst>
      <p:ext uri="{BB962C8B-B14F-4D97-AF65-F5344CB8AC3E}">
        <p14:creationId xmlns:p14="http://schemas.microsoft.com/office/powerpoint/2010/main" val="396812530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68760"/>
            <a:ext cx="8229600" cy="4713391"/>
          </a:xfrm>
        </p:spPr>
        <p:txBody>
          <a:bodyPr>
            <a:normAutofit/>
          </a:bodyPr>
          <a:lstStyle/>
          <a:p>
            <a:pPr marL="0" indent="0" algn="just">
              <a:buNone/>
            </a:pPr>
            <a:r>
              <a:rPr lang="tr-TR" sz="2400" dirty="0" smtClean="0">
                <a:latin typeface="Segoe Print" panose="02000600000000000000" pitchFamily="2" charset="0"/>
              </a:rPr>
              <a:t>Yapılan tüm araştırmalar olumlu sonuç verdiğinde ortaya bir yatırım projesi çıkar. Ancak  bir yatırım kararı vermede yanlızca yatırım projesinin varlığı yeterli değildir. </a:t>
            </a:r>
          </a:p>
          <a:p>
            <a:pPr marL="0" indent="0" algn="just">
              <a:buNone/>
            </a:pPr>
            <a:endParaRPr lang="tr-TR" sz="2400" b="1" dirty="0">
              <a:solidFill>
                <a:srgbClr val="FFCCFF"/>
              </a:solidFill>
              <a:latin typeface="Segoe Print" panose="02000600000000000000" pitchFamily="2" charset="0"/>
            </a:endParaRPr>
          </a:p>
          <a:p>
            <a:pPr marL="0" indent="0" algn="just">
              <a:buNone/>
            </a:pPr>
            <a:r>
              <a:rPr lang="tr-TR" sz="2400" b="1" dirty="0" smtClean="0">
                <a:solidFill>
                  <a:srgbClr val="FFCCFF"/>
                </a:solidFill>
                <a:latin typeface="Segoe Print" panose="02000600000000000000" pitchFamily="2" charset="0"/>
              </a:rPr>
              <a:t>İsabetli bir yatırım kararı verebilmek için en az birkaç alternatif yatırım projesine ve bunlar arasında rasyonel bir tercih yapabilme olanağının varlığına ihtiyaç vardır. </a:t>
            </a:r>
            <a:endParaRPr lang="tr-TR" sz="2400" b="1" dirty="0">
              <a:solidFill>
                <a:srgbClr val="FFCCFF"/>
              </a:solidFill>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59</a:t>
            </a:fld>
            <a:endParaRPr lang="tr-TR"/>
          </a:p>
        </p:txBody>
      </p:sp>
      <p:sp>
        <p:nvSpPr>
          <p:cNvPr id="2" name="1 Başlık"/>
          <p:cNvSpPr>
            <a:spLocks noGrp="1"/>
          </p:cNvSpPr>
          <p:nvPr>
            <p:ph type="title"/>
          </p:nvPr>
        </p:nvSpPr>
        <p:spPr>
          <a:xfrm>
            <a:off x="539552" y="404664"/>
            <a:ext cx="8229600" cy="711081"/>
          </a:xfrm>
        </p:spPr>
        <p:txBody>
          <a:bodyPr vert="horz" lIns="121899" tIns="60949" rIns="121899" bIns="60949" rtlCol="0" anchor="ctr">
            <a:noAutofit/>
          </a:bodyPr>
          <a:lstStyle/>
          <a:p>
            <a:r>
              <a:rPr lang="tr-TR" sz="2400" b="1" dirty="0">
                <a:latin typeface="Segoe Print" panose="02000600000000000000" pitchFamily="2" charset="0"/>
              </a:rPr>
              <a:t>1.5.6 Değerlendirme ve Yatırım Kararı</a:t>
            </a:r>
          </a:p>
        </p:txBody>
      </p:sp>
    </p:spTree>
    <p:extLst>
      <p:ext uri="{BB962C8B-B14F-4D97-AF65-F5344CB8AC3E}">
        <p14:creationId xmlns:p14="http://schemas.microsoft.com/office/powerpoint/2010/main" val="932270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772816"/>
            <a:ext cx="8229600" cy="3993311"/>
          </a:xfrm>
        </p:spPr>
        <p:txBody>
          <a:bodyPr>
            <a:normAutofit/>
          </a:bodyPr>
          <a:lstStyle/>
          <a:p>
            <a:pPr marL="0" indent="0" algn="just">
              <a:buNone/>
            </a:pPr>
            <a:endParaRPr lang="tr-TR" sz="2400" dirty="0" smtClean="0">
              <a:latin typeface="Segoe Print" panose="02000600000000000000" pitchFamily="2" charset="0"/>
            </a:endParaRPr>
          </a:p>
          <a:p>
            <a:pPr marL="0" indent="0" algn="just">
              <a:buNone/>
            </a:pPr>
            <a:endParaRPr lang="tr-TR" dirty="0">
              <a:latin typeface="Segoe Print" panose="02000600000000000000" pitchFamily="2" charset="0"/>
            </a:endParaRPr>
          </a:p>
          <a:p>
            <a:pPr marL="0" indent="0" algn="just">
              <a:buNone/>
            </a:pPr>
            <a:r>
              <a:rPr lang="tr-TR" sz="2400" dirty="0" smtClean="0">
                <a:latin typeface="Segoe Print" panose="02000600000000000000" pitchFamily="2" charset="0"/>
              </a:rPr>
              <a:t>İşletme </a:t>
            </a:r>
            <a:r>
              <a:rPr lang="tr-TR" sz="2400" dirty="0">
                <a:latin typeface="Segoe Print" panose="02000600000000000000" pitchFamily="2" charset="0"/>
              </a:rPr>
              <a:t>kurma fikriyle birlikte başlayıp, işletmenin kesin olarak kuruluşunun tamamlanmasına kadar sürdürülen çalışma ve araştırmalara "işletmelerin kuruluş çalışmaları" denmektedir </a:t>
            </a:r>
            <a:r>
              <a:rPr lang="tr-TR" sz="2400" dirty="0" smtClean="0">
                <a:latin typeface="Segoe Print" panose="02000600000000000000" pitchFamily="2" charset="0"/>
              </a:rPr>
              <a:t>. </a:t>
            </a:r>
            <a:endParaRPr lang="tr-TR" sz="2400" dirty="0">
              <a:latin typeface="Segoe Print" panose="02000600000000000000" pitchFamily="2" charset="0"/>
            </a:endParaRPr>
          </a:p>
          <a:p>
            <a:pPr algn="just"/>
            <a:endParaRPr lang="tr-TR" sz="2200" dirty="0"/>
          </a:p>
        </p:txBody>
      </p:sp>
      <p:sp>
        <p:nvSpPr>
          <p:cNvPr id="7"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6</a:t>
            </a:fld>
            <a:endParaRPr lang="tr-TR"/>
          </a:p>
        </p:txBody>
      </p:sp>
      <p:sp>
        <p:nvSpPr>
          <p:cNvPr id="2" name="1 Başlık"/>
          <p:cNvSpPr>
            <a:spLocks noGrp="1"/>
          </p:cNvSpPr>
          <p:nvPr>
            <p:ph type="title"/>
          </p:nvPr>
        </p:nvSpPr>
        <p:spPr>
          <a:xfrm>
            <a:off x="457200" y="629687"/>
            <a:ext cx="8229600" cy="711081"/>
          </a:xfrm>
        </p:spPr>
        <p:txBody>
          <a:bodyPr vert="horz" lIns="121899" tIns="60949" rIns="121899" bIns="60949" rtlCol="0" anchor="ctr">
            <a:noAutofit/>
          </a:bodyPr>
          <a:lstStyle/>
          <a:p>
            <a:r>
              <a:rPr lang="tr-TR" sz="2400" b="1" dirty="0">
                <a:latin typeface="Segoe Print" panose="02000600000000000000" pitchFamily="2" charset="0"/>
              </a:rPr>
              <a:t/>
            </a:r>
            <a:br>
              <a:rPr lang="tr-TR" sz="2400" b="1" dirty="0">
                <a:latin typeface="Segoe Print" panose="02000600000000000000" pitchFamily="2" charset="0"/>
              </a:rPr>
            </a:br>
            <a:r>
              <a:rPr lang="tr-TR" sz="2400" b="1" dirty="0">
                <a:latin typeface="Segoe Print" panose="02000600000000000000" pitchFamily="2" charset="0"/>
              </a:rPr>
              <a:t>BÖLÜM 3: İŞLETMELERİN KURULUŞU</a:t>
            </a:r>
            <a:br>
              <a:rPr lang="tr-TR" sz="2400" b="1" dirty="0">
                <a:latin typeface="Segoe Print" panose="02000600000000000000" pitchFamily="2" charset="0"/>
              </a:rPr>
            </a:br>
            <a:r>
              <a:rPr lang="tr-TR" sz="2400" b="1" dirty="0">
                <a:latin typeface="Segoe Print" panose="02000600000000000000" pitchFamily="2" charset="0"/>
              </a:rPr>
              <a:t/>
            </a:r>
            <a:br>
              <a:rPr lang="tr-TR" sz="2400" b="1" dirty="0">
                <a:latin typeface="Segoe Print" panose="02000600000000000000" pitchFamily="2" charset="0"/>
              </a:rPr>
            </a:br>
            <a:r>
              <a:rPr lang="tr-TR" sz="2400" b="1" dirty="0">
                <a:latin typeface="Segoe Print" panose="02000600000000000000" pitchFamily="2" charset="0"/>
              </a:rPr>
              <a:t> 1</a:t>
            </a:r>
            <a:r>
              <a:rPr lang="tr-TR" sz="2400" b="1" dirty="0" smtClean="0">
                <a:latin typeface="Segoe Print" panose="02000600000000000000" pitchFamily="2" charset="0"/>
              </a:rPr>
              <a:t>. İŞLETMELERİN </a:t>
            </a:r>
            <a:r>
              <a:rPr lang="tr-TR" sz="2400" b="1" dirty="0">
                <a:latin typeface="Segoe Print" panose="02000600000000000000" pitchFamily="2" charset="0"/>
              </a:rPr>
              <a:t>KURULUŞU</a:t>
            </a:r>
            <a:br>
              <a:rPr lang="tr-TR" sz="2400" b="1" dirty="0">
                <a:latin typeface="Segoe Print" panose="02000600000000000000" pitchFamily="2" charset="0"/>
              </a:rPr>
            </a:br>
            <a:endParaRPr lang="tr-TR" sz="2400" b="1" dirty="0">
              <a:latin typeface="Segoe Print" panose="02000600000000000000" pitchFamily="2" charset="0"/>
            </a:endParaRPr>
          </a:p>
        </p:txBody>
      </p:sp>
    </p:spTree>
    <p:extLst>
      <p:ext uri="{BB962C8B-B14F-4D97-AF65-F5344CB8AC3E}">
        <p14:creationId xmlns:p14="http://schemas.microsoft.com/office/powerpoint/2010/main" val="391880579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24744"/>
            <a:ext cx="8229600" cy="4713391"/>
          </a:xfrm>
        </p:spPr>
        <p:txBody>
          <a:bodyPr>
            <a:noAutofit/>
          </a:bodyPr>
          <a:lstStyle/>
          <a:p>
            <a:pPr marL="0" indent="0" algn="just">
              <a:buNone/>
            </a:pPr>
            <a:r>
              <a:rPr lang="tr-TR" dirty="0">
                <a:latin typeface="Segoe Print" panose="02000600000000000000" pitchFamily="2" charset="0"/>
              </a:rPr>
              <a:t>Hazırlanan birden fazla sayıdaki yatırım projesi; kârlılık, geri ödeme süresi (kendini kaç yılda amorti edeceği), ithalatı ikame ve bu yolla ülkeye döviz sağlama, istihdam yaratma, ulusal gelire katkı, ihracat olanağı sağlama, modern teknolojiyi getirme ve benzeri başka kriterlere göre birbiriyle karşılaştırmaya tabi tutularak en uygun görüleni seçilip uygulamaya konulmalıdır. </a:t>
            </a:r>
            <a:r>
              <a:rPr lang="tr-TR" sz="2400" dirty="0" smtClean="0">
                <a:latin typeface="Segoe Print" panose="02000600000000000000" pitchFamily="2" charset="0"/>
              </a:rPr>
              <a:t>Uygulamada, kesinleşen projeye sadık kalınarak uygun süresi içinde proje tamamlanabilirse kendini o kadar çabuk amorti edip sahibine kazanç sağlayabilecektir. </a:t>
            </a:r>
          </a:p>
          <a:p>
            <a:pPr marL="0" indent="0" algn="just">
              <a:buNone/>
            </a:pPr>
            <a:r>
              <a:rPr lang="tr-TR" sz="2400" dirty="0" smtClean="0">
                <a:latin typeface="Segoe Print" panose="02000600000000000000" pitchFamily="2" charset="0"/>
              </a:rPr>
              <a:t> </a:t>
            </a:r>
          </a:p>
          <a:p>
            <a:endParaRPr lang="tr-TR" sz="40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60</a:t>
            </a:fld>
            <a:endParaRPr lang="tr-TR"/>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1.5.6 Değerlendirme ve Yatırım Kararı</a:t>
            </a:r>
          </a:p>
        </p:txBody>
      </p:sp>
    </p:spTree>
    <p:extLst>
      <p:ext uri="{BB962C8B-B14F-4D97-AF65-F5344CB8AC3E}">
        <p14:creationId xmlns:p14="http://schemas.microsoft.com/office/powerpoint/2010/main" val="230064843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24744"/>
            <a:ext cx="8229600" cy="2016224"/>
          </a:xfrm>
        </p:spPr>
        <p:txBody>
          <a:bodyPr>
            <a:noAutofit/>
          </a:bodyPr>
          <a:lstStyle/>
          <a:p>
            <a:pPr marL="0" indent="0" algn="just">
              <a:buNone/>
            </a:pPr>
            <a:endParaRPr lang="tr-TR" sz="2400" b="1" dirty="0" smtClean="0">
              <a:solidFill>
                <a:srgbClr val="00FF99"/>
              </a:solidFill>
              <a:latin typeface="Segoe Print" panose="02000600000000000000" pitchFamily="2" charset="0"/>
            </a:endParaRPr>
          </a:p>
          <a:p>
            <a:pPr marL="0" indent="0" algn="just">
              <a:buNone/>
            </a:pPr>
            <a:endParaRPr lang="tr-TR" b="1" dirty="0">
              <a:solidFill>
                <a:srgbClr val="00FF99"/>
              </a:solidFill>
              <a:latin typeface="Segoe Print" panose="02000600000000000000" pitchFamily="2" charset="0"/>
            </a:endParaRPr>
          </a:p>
          <a:p>
            <a:pPr marL="0" indent="0" algn="just">
              <a:buNone/>
            </a:pPr>
            <a:endParaRPr lang="tr-TR" sz="2400" b="1" dirty="0" smtClean="0">
              <a:solidFill>
                <a:srgbClr val="00FF99"/>
              </a:solidFill>
              <a:latin typeface="Segoe Print" panose="02000600000000000000" pitchFamily="2" charset="0"/>
            </a:endParaRPr>
          </a:p>
          <a:p>
            <a:pPr marL="0" indent="0" algn="just">
              <a:buNone/>
            </a:pPr>
            <a:r>
              <a:rPr lang="tr-TR" sz="2400" b="1" dirty="0" smtClean="0">
                <a:solidFill>
                  <a:srgbClr val="00FF99"/>
                </a:solidFill>
                <a:latin typeface="Segoe Print" panose="02000600000000000000" pitchFamily="2" charset="0"/>
              </a:rPr>
              <a:t>Yatırımları </a:t>
            </a:r>
            <a:r>
              <a:rPr lang="tr-TR" sz="2400" b="1" dirty="0" smtClean="0">
                <a:solidFill>
                  <a:srgbClr val="00FF99"/>
                </a:solidFill>
                <a:latin typeface="Segoe Print" panose="02000600000000000000" pitchFamily="2" charset="0"/>
              </a:rPr>
              <a:t>işletme açısından değerlendirmek için kullanılacak başlıca yöntemler:</a:t>
            </a:r>
          </a:p>
          <a:p>
            <a:pPr algn="just"/>
            <a:r>
              <a:rPr lang="tr-TR" sz="2400" b="1" dirty="0">
                <a:solidFill>
                  <a:srgbClr val="00FF99"/>
                </a:solidFill>
                <a:latin typeface="Segoe Print" panose="02000600000000000000" pitchFamily="2" charset="0"/>
              </a:rPr>
              <a:t>Bugünkü değer </a:t>
            </a:r>
            <a:r>
              <a:rPr lang="tr-TR" sz="2400" b="1" dirty="0" smtClean="0">
                <a:solidFill>
                  <a:srgbClr val="00FF99"/>
                </a:solidFill>
                <a:latin typeface="Segoe Print" panose="02000600000000000000" pitchFamily="2" charset="0"/>
              </a:rPr>
              <a:t>yöntemi</a:t>
            </a:r>
          </a:p>
          <a:p>
            <a:pPr algn="just"/>
            <a:r>
              <a:rPr lang="tr-TR" sz="2400" b="1" dirty="0" smtClean="0">
                <a:solidFill>
                  <a:srgbClr val="00FF99"/>
                </a:solidFill>
                <a:latin typeface="Segoe Print" panose="02000600000000000000" pitchFamily="2" charset="0"/>
              </a:rPr>
              <a:t>İç </a:t>
            </a:r>
            <a:r>
              <a:rPr lang="tr-TR" sz="2400" b="1" dirty="0">
                <a:solidFill>
                  <a:srgbClr val="00FF99"/>
                </a:solidFill>
                <a:latin typeface="Segoe Print" panose="02000600000000000000" pitchFamily="2" charset="0"/>
              </a:rPr>
              <a:t>verim oranı yöntemi </a:t>
            </a:r>
            <a:r>
              <a:rPr lang="tr-TR" sz="2400" b="1" dirty="0" smtClean="0">
                <a:solidFill>
                  <a:srgbClr val="00FF99"/>
                </a:solidFill>
                <a:latin typeface="Segoe Print" panose="02000600000000000000" pitchFamily="2" charset="0"/>
              </a:rPr>
              <a:t>ve</a:t>
            </a:r>
          </a:p>
          <a:p>
            <a:pPr algn="just"/>
            <a:r>
              <a:rPr lang="tr-TR" sz="2400" b="1" dirty="0" smtClean="0">
                <a:solidFill>
                  <a:srgbClr val="00FF99"/>
                </a:solidFill>
                <a:latin typeface="Segoe Print" panose="02000600000000000000" pitchFamily="2" charset="0"/>
              </a:rPr>
              <a:t>Geri </a:t>
            </a:r>
            <a:r>
              <a:rPr lang="tr-TR" sz="2400" b="1" dirty="0">
                <a:solidFill>
                  <a:srgbClr val="00FF99"/>
                </a:solidFill>
                <a:latin typeface="Segoe Print" panose="02000600000000000000" pitchFamily="2" charset="0"/>
              </a:rPr>
              <a:t>ödeme süresi yöntemidir.</a:t>
            </a:r>
          </a:p>
          <a:p>
            <a:pPr marL="0" indent="0" algn="just">
              <a:buNone/>
            </a:pPr>
            <a:endParaRPr lang="tr-TR" sz="2400" b="1" dirty="0" smtClean="0">
              <a:solidFill>
                <a:srgbClr val="00FF99"/>
              </a:solidFill>
              <a:latin typeface="Segoe Print" panose="02000600000000000000" pitchFamily="2" charset="0"/>
            </a:endParaRPr>
          </a:p>
          <a:p>
            <a:pPr marL="0" indent="0" algn="just">
              <a:buNone/>
            </a:pPr>
            <a:endParaRPr lang="tr-TR" sz="2400" b="1" dirty="0" smtClean="0">
              <a:solidFill>
                <a:srgbClr val="00FF99"/>
              </a:solidFill>
              <a:latin typeface="Segoe Print" panose="02000600000000000000" pitchFamily="2" charset="0"/>
            </a:endParaRPr>
          </a:p>
          <a:p>
            <a:pPr algn="just">
              <a:buNone/>
            </a:pPr>
            <a:endParaRPr lang="tr-TR" sz="2400" b="1" dirty="0" smtClean="0">
              <a:solidFill>
                <a:srgbClr val="00FF99"/>
              </a:solidFill>
              <a:latin typeface="Segoe Print" panose="02000600000000000000" pitchFamily="2" charset="0"/>
            </a:endParaRPr>
          </a:p>
          <a:p>
            <a:pPr algn="just">
              <a:buNone/>
            </a:pPr>
            <a:endParaRPr lang="tr-TR" sz="2400" b="1" dirty="0" smtClean="0">
              <a:solidFill>
                <a:srgbClr val="00FF99"/>
              </a:solidFill>
              <a:latin typeface="Segoe Print" panose="02000600000000000000" pitchFamily="2" charset="0"/>
            </a:endParaRPr>
          </a:p>
          <a:p>
            <a:pPr algn="just">
              <a:buNone/>
            </a:pPr>
            <a:r>
              <a:rPr lang="tr-TR" sz="2400" b="1" dirty="0" smtClean="0">
                <a:solidFill>
                  <a:srgbClr val="00FF99"/>
                </a:solidFill>
                <a:latin typeface="Segoe Print" panose="02000600000000000000" pitchFamily="2" charset="0"/>
              </a:rPr>
              <a:t>	</a:t>
            </a:r>
            <a:endParaRPr lang="tr-TR" sz="4000" b="1" dirty="0">
              <a:solidFill>
                <a:srgbClr val="00FF99"/>
              </a:solidFill>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61</a:t>
            </a:fld>
            <a:endParaRPr lang="tr-TR"/>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1.5.7 Yatırım Projelerinin Değerlendirilmesi</a:t>
            </a:r>
          </a:p>
        </p:txBody>
      </p:sp>
    </p:spTree>
    <p:extLst>
      <p:ext uri="{BB962C8B-B14F-4D97-AF65-F5344CB8AC3E}">
        <p14:creationId xmlns:p14="http://schemas.microsoft.com/office/powerpoint/2010/main" val="207962245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060848"/>
            <a:ext cx="8229600" cy="3024336"/>
          </a:xfrm>
        </p:spPr>
        <p:txBody>
          <a:bodyPr>
            <a:normAutofit/>
          </a:bodyPr>
          <a:lstStyle/>
          <a:p>
            <a:pPr marL="0" indent="0" algn="just">
              <a:buNone/>
            </a:pPr>
            <a:r>
              <a:rPr lang="tr-TR" sz="2400" b="1" dirty="0" smtClean="0">
                <a:solidFill>
                  <a:srgbClr val="00B0F0"/>
                </a:solidFill>
                <a:latin typeface="Segoe Print" panose="02000600000000000000" pitchFamily="2" charset="0"/>
              </a:rPr>
              <a:t>Yatırımların ülke ekonomisi açısından değerlendirilmesinde kullanılan başlıca yöntemler ise:</a:t>
            </a:r>
          </a:p>
          <a:p>
            <a:pPr algn="just"/>
            <a:r>
              <a:rPr lang="tr-TR" sz="2400" b="1" dirty="0">
                <a:solidFill>
                  <a:srgbClr val="00B0F0"/>
                </a:solidFill>
                <a:latin typeface="Segoe Print" panose="02000600000000000000" pitchFamily="2" charset="0"/>
              </a:rPr>
              <a:t>Sermaye/ hasıla oranı </a:t>
            </a:r>
            <a:r>
              <a:rPr lang="tr-TR" sz="2400" b="1" dirty="0" smtClean="0">
                <a:solidFill>
                  <a:srgbClr val="00B0F0"/>
                </a:solidFill>
                <a:latin typeface="Segoe Print" panose="02000600000000000000" pitchFamily="2" charset="0"/>
              </a:rPr>
              <a:t>yöntemi</a:t>
            </a:r>
          </a:p>
          <a:p>
            <a:pPr algn="just"/>
            <a:r>
              <a:rPr lang="tr-TR" sz="2400" b="1" dirty="0" smtClean="0">
                <a:solidFill>
                  <a:srgbClr val="00B0F0"/>
                </a:solidFill>
                <a:latin typeface="Segoe Print" panose="02000600000000000000" pitchFamily="2" charset="0"/>
              </a:rPr>
              <a:t>İstihdam </a:t>
            </a:r>
            <a:r>
              <a:rPr lang="tr-TR" sz="2400" b="1" dirty="0">
                <a:solidFill>
                  <a:srgbClr val="00B0F0"/>
                </a:solidFill>
                <a:latin typeface="Segoe Print" panose="02000600000000000000" pitchFamily="2" charset="0"/>
              </a:rPr>
              <a:t>etkisi yöntemi </a:t>
            </a:r>
            <a:r>
              <a:rPr lang="tr-TR" sz="2400" b="1" dirty="0" smtClean="0">
                <a:solidFill>
                  <a:srgbClr val="00B0F0"/>
                </a:solidFill>
                <a:latin typeface="Segoe Print" panose="02000600000000000000" pitchFamily="2" charset="0"/>
              </a:rPr>
              <a:t>ve</a:t>
            </a:r>
          </a:p>
          <a:p>
            <a:pPr algn="just"/>
            <a:r>
              <a:rPr lang="tr-TR" sz="2400" b="1" dirty="0" smtClean="0">
                <a:solidFill>
                  <a:srgbClr val="00B0F0"/>
                </a:solidFill>
                <a:latin typeface="Segoe Print" panose="02000600000000000000" pitchFamily="2" charset="0"/>
              </a:rPr>
              <a:t>Döviz </a:t>
            </a:r>
            <a:r>
              <a:rPr lang="tr-TR" sz="2400" b="1" dirty="0">
                <a:solidFill>
                  <a:srgbClr val="00B0F0"/>
                </a:solidFill>
                <a:latin typeface="Segoe Print" panose="02000600000000000000" pitchFamily="2" charset="0"/>
              </a:rPr>
              <a:t>etkisi yöntemleridir.</a:t>
            </a:r>
          </a:p>
          <a:p>
            <a:pPr marL="0" indent="0" algn="just">
              <a:buNone/>
            </a:pPr>
            <a:endParaRPr lang="tr-TR" sz="2400" b="1" dirty="0" smtClean="0">
              <a:solidFill>
                <a:srgbClr val="00B0F0"/>
              </a:solidFill>
              <a:latin typeface="Segoe Print" panose="02000600000000000000" pitchFamily="2" charset="0"/>
            </a:endParaRPr>
          </a:p>
          <a:p>
            <a:pPr algn="just">
              <a:buNone/>
            </a:pPr>
            <a:endParaRPr lang="tr-TR" sz="2200" b="1" dirty="0" smtClean="0">
              <a:solidFill>
                <a:srgbClr val="00B0F0"/>
              </a:solidFill>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62</a:t>
            </a:fld>
            <a:endParaRPr lang="tr-TR"/>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1.5.7 Yatırım Projelerinin Değerlendirilmesi</a:t>
            </a:r>
          </a:p>
        </p:txBody>
      </p:sp>
    </p:spTree>
    <p:extLst>
      <p:ext uri="{BB962C8B-B14F-4D97-AF65-F5344CB8AC3E}">
        <p14:creationId xmlns:p14="http://schemas.microsoft.com/office/powerpoint/2010/main" val="122056496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19865"/>
            <a:ext cx="8229600" cy="4713391"/>
          </a:xfrm>
        </p:spPr>
        <p:txBody>
          <a:bodyPr>
            <a:noAutofit/>
          </a:bodyPr>
          <a:lstStyle/>
          <a:p>
            <a:pPr marL="0" indent="0" algn="just">
              <a:buNone/>
            </a:pPr>
            <a:r>
              <a:rPr lang="tr-TR" sz="2400" dirty="0" smtClean="0">
                <a:latin typeface="Segoe Print" panose="02000600000000000000" pitchFamily="2" charset="0"/>
              </a:rPr>
              <a:t>Hazırlanan birden fazla sayıdaki yatırım projesinden en uygun görülüp kabul edilen proje kesin proje olarak kabul edilmelidir. </a:t>
            </a:r>
          </a:p>
          <a:p>
            <a:pPr marL="0" indent="0" algn="just">
              <a:buNone/>
            </a:pPr>
            <a:endParaRPr lang="tr-TR" sz="2400" dirty="0">
              <a:latin typeface="Segoe Print" panose="02000600000000000000" pitchFamily="2" charset="0"/>
            </a:endParaRPr>
          </a:p>
          <a:p>
            <a:pPr marL="0" indent="0" algn="just">
              <a:buNone/>
            </a:pPr>
            <a:r>
              <a:rPr lang="tr-TR" sz="2400" dirty="0" smtClean="0">
                <a:latin typeface="Segoe Print" panose="02000600000000000000" pitchFamily="2" charset="0"/>
              </a:rPr>
              <a:t>Kurulacak işletmenin hukuki yapılanması, teknik açıdan yapılan kesin hesaplamalar, yapılacak inşaatın ayrıntılı kesin hesaplamaları, satın alınacak makinelerin kesin üretim kapasiteleri, teknolojik özellikleri ve maliyetleri, yatırım tutarı, proje kapasitesi, finansal olanak ve kaynaklar vb. konular üzerinde yapılan çalışmalarla proje nihai hale getirilir. </a:t>
            </a:r>
          </a:p>
          <a:p>
            <a:pPr algn="just">
              <a:buNone/>
            </a:pPr>
            <a:r>
              <a:rPr lang="tr-TR" sz="2400" dirty="0" smtClean="0">
                <a:latin typeface="Segoe Print" panose="02000600000000000000" pitchFamily="2" charset="0"/>
              </a:rPr>
              <a:t> </a:t>
            </a:r>
          </a:p>
          <a:p>
            <a:endParaRPr lang="tr-TR" sz="40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63</a:t>
            </a:fld>
            <a:endParaRPr lang="tr-TR"/>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1.5.8 Kesin Proje </a:t>
            </a:r>
          </a:p>
        </p:txBody>
      </p:sp>
    </p:spTree>
    <p:extLst>
      <p:ext uri="{BB962C8B-B14F-4D97-AF65-F5344CB8AC3E}">
        <p14:creationId xmlns:p14="http://schemas.microsoft.com/office/powerpoint/2010/main" val="416417123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24744"/>
            <a:ext cx="8229600" cy="4713391"/>
          </a:xfrm>
        </p:spPr>
        <p:txBody>
          <a:bodyPr vert="horz" lIns="121899" tIns="60949" rIns="121899" bIns="60949" rtlCol="0">
            <a:noAutofit/>
          </a:bodyPr>
          <a:lstStyle/>
          <a:p>
            <a:pPr marL="0" indent="0" algn="just">
              <a:buNone/>
            </a:pPr>
            <a:r>
              <a:rPr lang="tr-TR" sz="2400" dirty="0" smtClean="0">
                <a:latin typeface="Segoe Print" panose="02000600000000000000" pitchFamily="2" charset="0"/>
              </a:rPr>
              <a:t>Yatırım </a:t>
            </a:r>
            <a:r>
              <a:rPr lang="tr-TR" sz="2400" dirty="0">
                <a:latin typeface="Segoe Print" panose="02000600000000000000" pitchFamily="2" charset="0"/>
              </a:rPr>
              <a:t>projesinin gerçekleştiği aşama olup, gerçek büyüklükteki harcamaların başladığı aşamadır. Projenin uygulanması ile ilgili kesin siparişler verilir ve fiziksel yatırımlar başlar. Bu aşamada projede belirlenen yer, zaman ve maliyetle üretime başlamak önem taşır. </a:t>
            </a:r>
            <a:endParaRPr lang="tr-TR" sz="2400" dirty="0" smtClean="0">
              <a:latin typeface="Segoe Print" panose="02000600000000000000" pitchFamily="2" charset="0"/>
            </a:endParaRPr>
          </a:p>
          <a:p>
            <a:pPr marL="0" indent="0" algn="just">
              <a:buNone/>
            </a:pPr>
            <a:endParaRPr lang="tr-TR" sz="2400" dirty="0">
              <a:latin typeface="Segoe Print" panose="02000600000000000000" pitchFamily="2" charset="0"/>
            </a:endParaRPr>
          </a:p>
          <a:p>
            <a:pPr marL="0" indent="0" algn="just">
              <a:buNone/>
            </a:pPr>
            <a:r>
              <a:rPr lang="tr-TR" sz="2400" dirty="0" smtClean="0">
                <a:latin typeface="Segoe Print" panose="02000600000000000000" pitchFamily="2" charset="0"/>
              </a:rPr>
              <a:t>Ayrıca </a:t>
            </a:r>
            <a:r>
              <a:rPr lang="tr-TR" sz="2400" dirty="0">
                <a:latin typeface="Segoe Print" panose="02000600000000000000" pitchFamily="2" charset="0"/>
              </a:rPr>
              <a:t>projenin uygulanması aşamasında, proje ve mühendislik tasarımları, görüşmeler ve sözleşmeler, inşaat, eğitim ve tesisin işletmeye alınması gibi işlemler de yer alabilmektedir.</a:t>
            </a:r>
          </a:p>
          <a:p>
            <a:pPr marL="0" indent="0" algn="just">
              <a:buNone/>
            </a:pPr>
            <a:r>
              <a:rPr lang="tr-TR" sz="2400" dirty="0">
                <a:latin typeface="Segoe Print" panose="02000600000000000000" pitchFamily="2" charset="0"/>
              </a:rPr>
              <a:t> </a:t>
            </a:r>
          </a:p>
          <a:p>
            <a:pPr marL="0" indent="0" algn="just">
              <a:buNone/>
            </a:pPr>
            <a:endParaRPr lang="tr-TR" sz="24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64</a:t>
            </a:fld>
            <a:endParaRPr lang="tr-TR"/>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1.5.9 Projenin Uygulanması </a:t>
            </a:r>
          </a:p>
        </p:txBody>
      </p:sp>
    </p:spTree>
    <p:extLst>
      <p:ext uri="{BB962C8B-B14F-4D97-AF65-F5344CB8AC3E}">
        <p14:creationId xmlns:p14="http://schemas.microsoft.com/office/powerpoint/2010/main" val="339472462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752"/>
            <a:ext cx="8229600" cy="4713391"/>
          </a:xfrm>
        </p:spPr>
        <p:txBody>
          <a:bodyPr>
            <a:noAutofit/>
          </a:bodyPr>
          <a:lstStyle/>
          <a:p>
            <a:pPr marL="0" indent="0" algn="just">
              <a:buNone/>
            </a:pPr>
            <a:r>
              <a:rPr lang="tr-TR" sz="2400" dirty="0" smtClean="0">
                <a:latin typeface="Segoe Print" panose="02000600000000000000" pitchFamily="2" charset="0"/>
              </a:rPr>
              <a:t>Kuruluşunu tamamlayan işletme, tam kapasite ile faliyete geçmeden önce, üretimin planlandığı gibi gerçekleşip gerçekleşmeyeceğini deneme üretimi ile test etmelidir. Ayrıca deneme üretimi ile üretilen mal ve hizmetler tüketiciye ulaşmadan önce denetimden geçirilmeli, gerekli kalite şartlarını sağlayıp sağlamadıkları kontrol edilmelidir. Aksi halde, piyasaya istenmeyen kalitede mal ve hizmet sunan bir işletme açıldığı gibi kapanabilir. İşletmenin deneme üretiminin bitişi ile birlikte kuruluş aşaması tamamlanır ve üretim dönemine başlanmış olur.</a:t>
            </a:r>
          </a:p>
          <a:p>
            <a:pPr algn="just">
              <a:buNone/>
            </a:pPr>
            <a:endParaRPr lang="tr-TR" sz="2400" dirty="0" smtClean="0">
              <a:latin typeface="Segoe Print" panose="02000600000000000000" pitchFamily="2" charset="0"/>
            </a:endParaRPr>
          </a:p>
          <a:p>
            <a:endParaRPr lang="tr-TR" sz="4000" dirty="0">
              <a:latin typeface="Segoe Print" panose="02000600000000000000" pitchFamily="2" charset="0"/>
            </a:endParaRPr>
          </a:p>
        </p:txBody>
      </p:sp>
      <p:sp>
        <p:nvSpPr>
          <p:cNvPr id="6"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65</a:t>
            </a:fld>
            <a:endParaRPr lang="tr-TR"/>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1.5.10 İşletme (Üretime Geçiş) Aşaması</a:t>
            </a:r>
          </a:p>
        </p:txBody>
      </p:sp>
    </p:spTree>
    <p:extLst>
      <p:ext uri="{BB962C8B-B14F-4D97-AF65-F5344CB8AC3E}">
        <p14:creationId xmlns:p14="http://schemas.microsoft.com/office/powerpoint/2010/main" val="2695036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4713391"/>
          </a:xfrm>
        </p:spPr>
        <p:txBody>
          <a:bodyPr vert="horz" lIns="121899" tIns="60949" rIns="121899" bIns="60949" rtlCol="0">
            <a:noAutofit/>
          </a:bodyPr>
          <a:lstStyle/>
          <a:p>
            <a:pPr marL="0" indent="0" algn="just">
              <a:buNone/>
            </a:pPr>
            <a:r>
              <a:rPr lang="tr-TR" sz="2400" dirty="0" smtClean="0">
                <a:latin typeface="Segoe Print" panose="02000600000000000000" pitchFamily="2" charset="0"/>
              </a:rPr>
              <a:t>Gerçek </a:t>
            </a:r>
            <a:r>
              <a:rPr lang="tr-TR" sz="2400" dirty="0">
                <a:latin typeface="Segoe Print" panose="02000600000000000000" pitchFamily="2" charset="0"/>
              </a:rPr>
              <a:t>ve tüzel kişileri işletme açmaya iten en büyük neden “kar elde etme ve kazanç sağlama isteğidir. Kar elde etme ve kazanç sağlama amacıyla kişi ve kuruluşlar çeşitli alanlarla ilgilenip, yatırım yapabilirler. </a:t>
            </a:r>
          </a:p>
          <a:p>
            <a:pPr marL="0" indent="0" algn="just">
              <a:buNone/>
            </a:pPr>
            <a:r>
              <a:rPr lang="tr-TR" sz="2400" dirty="0" smtClean="0">
                <a:latin typeface="Segoe Print" panose="02000600000000000000" pitchFamily="2" charset="0"/>
              </a:rPr>
              <a:t>Kurulmak </a:t>
            </a:r>
            <a:r>
              <a:rPr lang="tr-TR" sz="2400" dirty="0">
                <a:latin typeface="Segoe Print" panose="02000600000000000000" pitchFamily="2" charset="0"/>
              </a:rPr>
              <a:t>istenen işletme, büyüklük olarak küçük veya büyük kapasiteli bir işletme olabilir. Tek kişiye veya çok ortağa ait bir işletme niteliğinde de ortaya çıkabilir. Çok değişik alan ve konulara yönelik mal ve hizmet üretmek amaçlı kurulabilir. </a:t>
            </a:r>
          </a:p>
        </p:txBody>
      </p:sp>
      <p:sp>
        <p:nvSpPr>
          <p:cNvPr id="7"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7</a:t>
            </a:fld>
            <a:endParaRPr lang="tr-TR"/>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1.1 İşletme Kurma Fikri</a:t>
            </a:r>
          </a:p>
        </p:txBody>
      </p:sp>
    </p:spTree>
    <p:extLst>
      <p:ext uri="{BB962C8B-B14F-4D97-AF65-F5344CB8AC3E}">
        <p14:creationId xmlns:p14="http://schemas.microsoft.com/office/powerpoint/2010/main" val="2859311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vert="horz" lIns="121899" tIns="60949" rIns="121899" bIns="60949" rtlCol="0">
            <a:noAutofit/>
          </a:bodyPr>
          <a:lstStyle/>
          <a:p>
            <a:pPr marL="0" indent="0" algn="just">
              <a:buNone/>
            </a:pPr>
            <a:endParaRPr lang="tr-TR" sz="2400" dirty="0" smtClean="0">
              <a:latin typeface="Segoe Print" panose="02000600000000000000" pitchFamily="2" charset="0"/>
            </a:endParaRPr>
          </a:p>
          <a:p>
            <a:pPr marL="0" indent="0" algn="just">
              <a:buNone/>
            </a:pPr>
            <a:r>
              <a:rPr lang="tr-TR" sz="2400" dirty="0" smtClean="0">
                <a:latin typeface="Segoe Print" panose="02000600000000000000" pitchFamily="2" charset="0"/>
              </a:rPr>
              <a:t>Kurulacak </a:t>
            </a:r>
            <a:r>
              <a:rPr lang="tr-TR" sz="2400" dirty="0">
                <a:latin typeface="Segoe Print" panose="02000600000000000000" pitchFamily="2" charset="0"/>
              </a:rPr>
              <a:t>olan işletmenin niteliği ne olursa olsun, işletme kurmak; uzmanlık isteyen, araştırma ve inceleme gerektiren bir iştir. </a:t>
            </a:r>
            <a:r>
              <a:rPr lang="tr-TR" sz="2400" dirty="0" smtClean="0">
                <a:latin typeface="Segoe Print" panose="02000600000000000000" pitchFamily="2" charset="0"/>
              </a:rPr>
              <a:t>Araştırma ve incelemenin süresi ve derinliği işletmenin önemine ve özelliklerine göre değişebilir. </a:t>
            </a:r>
            <a:endParaRPr lang="tr-TR" sz="2400" dirty="0">
              <a:latin typeface="Segoe Print" panose="02000600000000000000" pitchFamily="2" charset="0"/>
            </a:endParaRPr>
          </a:p>
        </p:txBody>
      </p:sp>
      <p:sp>
        <p:nvSpPr>
          <p:cNvPr id="7"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8</a:t>
            </a:fld>
            <a:endParaRPr lang="tr-TR"/>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1.1 İşletme Kurma Fikri</a:t>
            </a:r>
          </a:p>
        </p:txBody>
      </p:sp>
    </p:spTree>
    <p:extLst>
      <p:ext uri="{BB962C8B-B14F-4D97-AF65-F5344CB8AC3E}">
        <p14:creationId xmlns:p14="http://schemas.microsoft.com/office/powerpoint/2010/main" val="378497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vert="horz" lIns="121899" tIns="60949" rIns="121899" bIns="60949" rtlCol="0">
            <a:noAutofit/>
          </a:bodyPr>
          <a:lstStyle/>
          <a:p>
            <a:pPr marL="0" indent="0" algn="just">
              <a:buNone/>
            </a:pPr>
            <a:endParaRPr lang="tr-TR" sz="2400" dirty="0" smtClean="0">
              <a:latin typeface="Segoe Print" panose="02000600000000000000" pitchFamily="2" charset="0"/>
            </a:endParaRPr>
          </a:p>
          <a:p>
            <a:pPr marL="0" indent="0" algn="just">
              <a:buNone/>
            </a:pPr>
            <a:r>
              <a:rPr lang="tr-TR" sz="2400" dirty="0" smtClean="0">
                <a:latin typeface="Segoe Print" panose="02000600000000000000" pitchFamily="2" charset="0"/>
              </a:rPr>
              <a:t>Örneğin</a:t>
            </a:r>
            <a:r>
              <a:rPr lang="tr-TR" sz="2400" dirty="0">
                <a:latin typeface="Segoe Print" panose="02000600000000000000" pitchFamily="2" charset="0"/>
              </a:rPr>
              <a:t>; basit bir bakkal dükkânının kurmak isteyen girişimcinin son derece kapsamlı nitelikte, ekonomik veya teknik araştırmalar yapmasına ya da bu konuda uzman kişi ve kuruluşlardan destek almasına belki de gerek olmayabilir.</a:t>
            </a:r>
          </a:p>
        </p:txBody>
      </p:sp>
      <p:sp>
        <p:nvSpPr>
          <p:cNvPr id="7" name="4 Altbilgi Yer Tutucusu"/>
          <p:cNvSpPr>
            <a:spLocks noGrp="1"/>
          </p:cNvSpPr>
          <p:nvPr>
            <p:ph type="ftr" sz="quarter" idx="11"/>
          </p:nvPr>
        </p:nvSpPr>
        <p:spPr/>
        <p:txBody>
          <a:bodyPr/>
          <a:lstStyle/>
          <a:p>
            <a:endParaRPr lang="tr-TR" dirty="0">
              <a:solidFill>
                <a:schemeClr val="bg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9</a:t>
            </a:fld>
            <a:endParaRPr lang="tr-TR"/>
          </a:p>
        </p:txBody>
      </p:sp>
      <p:sp>
        <p:nvSpPr>
          <p:cNvPr id="2" name="1 Başlık"/>
          <p:cNvSpPr>
            <a:spLocks noGrp="1"/>
          </p:cNvSpPr>
          <p:nvPr>
            <p:ph type="title"/>
          </p:nvPr>
        </p:nvSpPr>
        <p:spPr/>
        <p:txBody>
          <a:bodyPr vert="horz" lIns="121899" tIns="60949" rIns="121899" bIns="60949" rtlCol="0" anchor="ctr">
            <a:noAutofit/>
          </a:bodyPr>
          <a:lstStyle/>
          <a:p>
            <a:r>
              <a:rPr lang="tr-TR" sz="2400" b="1" dirty="0">
                <a:latin typeface="Segoe Print" panose="02000600000000000000" pitchFamily="2" charset="0"/>
              </a:rPr>
              <a:t>1.1 İşletme Kurma Fikri</a:t>
            </a:r>
          </a:p>
        </p:txBody>
      </p:sp>
    </p:spTree>
    <p:extLst>
      <p:ext uri="{BB962C8B-B14F-4D97-AF65-F5344CB8AC3E}">
        <p14:creationId xmlns:p14="http://schemas.microsoft.com/office/powerpoint/2010/main" val="16758049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531708A7AE0B745AC6BAE5BC44BDC33" ma:contentTypeVersion="" ma:contentTypeDescription="Create a new document." ma:contentTypeScope="" ma:versionID="f50d9f13218134b32336e425e25a8817">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3C3E754-AD4F-4E38-A173-7ADB2C8C996E}"/>
</file>

<file path=customXml/itemProps2.xml><?xml version="1.0" encoding="utf-8"?>
<ds:datastoreItem xmlns:ds="http://schemas.openxmlformats.org/officeDocument/2006/customXml" ds:itemID="{B5D85996-8D76-4A35-A84B-78F140FA0688}"/>
</file>

<file path=customXml/itemProps3.xml><?xml version="1.0" encoding="utf-8"?>
<ds:datastoreItem xmlns:ds="http://schemas.openxmlformats.org/officeDocument/2006/customXml" ds:itemID="{DFAFC517-F830-485B-BCA9-83B0AE558DD5}"/>
</file>

<file path=docProps/app.xml><?xml version="1.0" encoding="utf-8"?>
<Properties xmlns="http://schemas.openxmlformats.org/officeDocument/2006/extended-properties" xmlns:vt="http://schemas.openxmlformats.org/officeDocument/2006/docPropsVTypes">
  <Template>Waveform</Template>
  <TotalTime>0</TotalTime>
  <Words>3123</Words>
  <Application>Microsoft Office PowerPoint</Application>
  <PresentationFormat>On-screen Show (4:3)</PresentationFormat>
  <Paragraphs>376</Paragraphs>
  <Slides>65</Slides>
  <Notes>0</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Waveform</vt:lpstr>
      <vt:lpstr>TEMEL İŞLETMECİLİĞE GİRİŞ</vt:lpstr>
      <vt:lpstr>ÜÇÜNCÜ BÖLÜM: İŞLETMELERİN KURULUŞU</vt:lpstr>
      <vt:lpstr>PowerPoint Presentation</vt:lpstr>
      <vt:lpstr>PowerPoint Presentation</vt:lpstr>
      <vt:lpstr>PowerPoint Presentation</vt:lpstr>
      <vt:lpstr> BÖLÜM 3: İŞLETMELERİN KURULUŞU   1. İŞLETMELERİN KURULUŞU </vt:lpstr>
      <vt:lpstr>1.1 İşletme Kurma Fikri</vt:lpstr>
      <vt:lpstr>1.1 İşletme Kurma Fikri</vt:lpstr>
      <vt:lpstr>1.1 İşletme Kurma Fikri</vt:lpstr>
      <vt:lpstr>1.1 İşletme Kurma Fikri</vt:lpstr>
      <vt:lpstr>1.2 En Uygun (Optimal) Kuruluş Yeri </vt:lpstr>
      <vt:lpstr>1.3 İşletmenin Kuruluş Nedenleri  </vt:lpstr>
      <vt:lpstr>1.3.1 Miras </vt:lpstr>
      <vt:lpstr> 1.3.2 Bağımsız İş Yapma İsteği  </vt:lpstr>
      <vt:lpstr>1.3.3 Kazanç Sağlama İsteği </vt:lpstr>
      <vt:lpstr>1.3.4 Toplumsal İtibar Sağlamak </vt:lpstr>
      <vt:lpstr> 1.3.5 Başka Fırsatların Yokluğu </vt:lpstr>
      <vt:lpstr>1.3.6 Bir Düşünce veya Misyonu Gerçekleştirme    İsteği</vt:lpstr>
      <vt:lpstr>1.4 Kuruluş Yeri Etmenleri </vt:lpstr>
      <vt:lpstr>1.4.1 Taşıma </vt:lpstr>
      <vt:lpstr>1.4.1 Taşıma </vt:lpstr>
      <vt:lpstr>1.4.1 Taşıma </vt:lpstr>
      <vt:lpstr>1.4.1 Taşıma </vt:lpstr>
      <vt:lpstr>1.4.2 Hammadde</vt:lpstr>
      <vt:lpstr>1.4.2 Hammadde</vt:lpstr>
      <vt:lpstr>1.4.3 Pazar Alanı</vt:lpstr>
      <vt:lpstr>1.4.3 Pazar Alanı</vt:lpstr>
      <vt:lpstr>1.4.4 İşgücü</vt:lpstr>
      <vt:lpstr>1.4.5 Su ve Su Kaynakları</vt:lpstr>
      <vt:lpstr>1.4.6 İklim Koşulları </vt:lpstr>
      <vt:lpstr>1.4.7 Sosyal ve Kültürel Koşullar </vt:lpstr>
      <vt:lpstr>1.4.8 Şehir ve Bölge Yöneticilerinin Davranışları</vt:lpstr>
      <vt:lpstr>1.4.8 Şehir ve Bölge Yöneticilerinin Davranışları</vt:lpstr>
      <vt:lpstr>1.4.9 Vergi, Resim ve Harçlar ile Teşvik Önlemleri</vt:lpstr>
      <vt:lpstr>1.4.10 Enerji Kaynakları </vt:lpstr>
      <vt:lpstr>1.4.11 İşletme Dışı Artırımlar(Tasarruflar)</vt:lpstr>
      <vt:lpstr>1.4.11 İşletme Dışı Artırımlar(Tasarruflar)</vt:lpstr>
      <vt:lpstr>1.5 İşletmenin Kuruluş Analizi ve Planlama Çalışmalar </vt:lpstr>
      <vt:lpstr>1.5 İşletmenin Kuruluş Analizi ve Planlama Çalışmalar </vt:lpstr>
      <vt:lpstr>1.5 İşletmenin Kuruluş Analizi ve Planlama Çalışmalar </vt:lpstr>
      <vt:lpstr>1.5 İşletmenin Kuruluş Analizi ve Planlama Çalışmalar </vt:lpstr>
      <vt:lpstr>1.5 İşletmenin Kuruluş Analizi ve Planlama Çalışmalar </vt:lpstr>
      <vt:lpstr>1.5 İşletmenin Kuruluş Analizi ve Planlama Çalışmalar </vt:lpstr>
      <vt:lpstr>1.5.1 Ön Proje </vt:lpstr>
      <vt:lpstr>1.5.1 Ön Proje </vt:lpstr>
      <vt:lpstr>1.5.2 Ekonomik Etüt</vt:lpstr>
      <vt:lpstr>1.5.2 Ekonomik Etüt</vt:lpstr>
      <vt:lpstr>1.5.2.1 Piyasa Araştırması ve Talep Tahmini</vt:lpstr>
      <vt:lpstr>1.5.2.2 Büyüklük ve Kapasite Seçimi </vt:lpstr>
      <vt:lpstr>1.5.3 Teknik Etüt</vt:lpstr>
      <vt:lpstr>1.5.3 Teknik Etüt</vt:lpstr>
      <vt:lpstr>1.5.3 Teknik Etüt</vt:lpstr>
      <vt:lpstr>1.5.4 Finansal Etüt</vt:lpstr>
      <vt:lpstr>1.5.4 Finansal Etüt</vt:lpstr>
      <vt:lpstr>1.5.4 Finansal Etüt</vt:lpstr>
      <vt:lpstr>1.5.4 Finansal Etüt</vt:lpstr>
      <vt:lpstr>1.5.4 Finansal Etüt</vt:lpstr>
      <vt:lpstr>1.5.5 Hukuksal Etüt</vt:lpstr>
      <vt:lpstr>1.5.6 Değerlendirme ve Yatırım Kararı</vt:lpstr>
      <vt:lpstr>1.5.6 Değerlendirme ve Yatırım Kararı</vt:lpstr>
      <vt:lpstr>1.5.7 Yatırım Projelerinin Değerlendirilmesi</vt:lpstr>
      <vt:lpstr>1.5.7 Yatırım Projelerinin Değerlendirilmesi</vt:lpstr>
      <vt:lpstr>1.5.8 Kesin Proje </vt:lpstr>
      <vt:lpstr>1.5.9 Projenin Uygulanması </vt:lpstr>
      <vt:lpstr>1.5.10 İşletme (Üretime Geçiş) Aşaması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2014-02-21T02:04:43Z</dcterms:created>
  <dcterms:modified xsi:type="dcterms:W3CDTF">2016-03-22T11:40:11Z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0x010100F531708A7AE0B745AC6BAE5BC44BDC33</vt:lpwstr>
  </property>
</Properties>
</file>