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5.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4.xml" ContentType="application/vnd.openxmlformats-officedocument.presentationml.slide+xml"/>
  <Override PartName="/ppt/slides/slide1.xml" ContentType="application/vnd.openxmlformats-officedocument.presentationml.slide+xml"/>
  <Override PartName="/ppt/slides/slide6.xml" ContentType="application/vnd.openxmlformats-officedocument.presentationml.slide+xml"/>
  <Override PartName="/ppt/slides/slide2.xml" ContentType="application/vnd.openxmlformats-officedocument.presentationml.slide+xml"/>
  <Override PartName="/ppt/slides/slide8.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9.xml" ContentType="application/vnd.openxmlformats-officedocument.presentationml.slide+xml"/>
  <Override PartName="/ppt/slideMasters/slideMaster1.xml" ContentType="application/vnd.openxmlformats-officedocument.presentationml.slideMaster+xml"/>
  <Override PartName="/ppt/slideLayouts/slideLayout7.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8.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4" r:id="rId1"/>
  </p:sldMasterIdLst>
  <p:notesMasterIdLst>
    <p:notesMasterId r:id="rId43"/>
  </p:notesMasterIdLst>
  <p:sldIdLst>
    <p:sldId id="619" r:id="rId2"/>
    <p:sldId id="620" r:id="rId3"/>
    <p:sldId id="621" r:id="rId4"/>
    <p:sldId id="774" r:id="rId5"/>
    <p:sldId id="622" r:id="rId6"/>
    <p:sldId id="624" r:id="rId7"/>
    <p:sldId id="625" r:id="rId8"/>
    <p:sldId id="626" r:id="rId9"/>
    <p:sldId id="637" r:id="rId10"/>
    <p:sldId id="638" r:id="rId11"/>
    <p:sldId id="639" r:id="rId12"/>
    <p:sldId id="640" r:id="rId13"/>
    <p:sldId id="641" r:id="rId14"/>
    <p:sldId id="642" r:id="rId15"/>
    <p:sldId id="643" r:id="rId16"/>
    <p:sldId id="644" r:id="rId17"/>
    <p:sldId id="645" r:id="rId18"/>
    <p:sldId id="646" r:id="rId19"/>
    <p:sldId id="647" r:id="rId20"/>
    <p:sldId id="648" r:id="rId21"/>
    <p:sldId id="649" r:id="rId22"/>
    <p:sldId id="650" r:id="rId23"/>
    <p:sldId id="651" r:id="rId24"/>
    <p:sldId id="652" r:id="rId25"/>
    <p:sldId id="653" r:id="rId26"/>
    <p:sldId id="655" r:id="rId27"/>
    <p:sldId id="656" r:id="rId28"/>
    <p:sldId id="657" r:id="rId29"/>
    <p:sldId id="658" r:id="rId30"/>
    <p:sldId id="659" r:id="rId31"/>
    <p:sldId id="662" r:id="rId32"/>
    <p:sldId id="663" r:id="rId33"/>
    <p:sldId id="664" r:id="rId34"/>
    <p:sldId id="665" r:id="rId35"/>
    <p:sldId id="666" r:id="rId36"/>
    <p:sldId id="667" r:id="rId37"/>
    <p:sldId id="668" r:id="rId38"/>
    <p:sldId id="669" r:id="rId39"/>
    <p:sldId id="670" r:id="rId40"/>
    <p:sldId id="671" r:id="rId41"/>
    <p:sldId id="672" r:id="rId42"/>
  </p:sldIdLst>
  <p:sldSz cx="9144000" cy="6858000" type="screen4x3"/>
  <p:notesSz cx="6858000" cy="9144000"/>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ED802"/>
    <a:srgbClr val="66EC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74" d="100"/>
          <a:sy n="74" d="100"/>
        </p:scale>
        <p:origin x="-126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50" Type="http://schemas.openxmlformats.org/officeDocument/2006/relationships/customXml" Target="../customXml/item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customXml" Target="../customXml/item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B488F7-1FAC-40D2-BB7E-BA3CE28D8950}" type="datetimeFigureOut">
              <a:rPr lang="en-US" smtClean="0"/>
              <a:pPr/>
              <a:t>4/5/2016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2D21D1-52E2-420B-B491-CFF6D7BB79FB}" type="slidenum">
              <a:rPr lang="en-US" smtClean="0"/>
              <a:pPr/>
              <a:t>‹#›</a:t>
            </a:fld>
            <a:endParaRPr lang="en-US"/>
          </a:p>
        </p:txBody>
      </p:sp>
    </p:spTree>
    <p:extLst>
      <p:ext uri="{BB962C8B-B14F-4D97-AF65-F5344CB8AC3E}">
        <p14:creationId xmlns:p14="http://schemas.microsoft.com/office/powerpoint/2010/main" val="2239478695"/>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p:spPr>
        <p:txBody>
          <a:bodyPr/>
          <a:lstStyle/>
          <a:p>
            <a:r>
              <a:rPr lang="tr-TR" smtClean="0"/>
              <a:t>Asıl başlık stili için tıklatın</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tr-TR" smtClean="0"/>
              <a:t>Asıl alt başlık stilini düzenlemek için tıklatın</a:t>
            </a:r>
            <a:endParaRPr lang="en-US"/>
          </a:p>
        </p:txBody>
      </p:sp>
      <p:sp>
        <p:nvSpPr>
          <p:cNvPr id="4" name="Date Placeholder 3"/>
          <p:cNvSpPr>
            <a:spLocks noGrp="1"/>
          </p:cNvSpPr>
          <p:nvPr>
            <p:ph type="dt" sz="half" idx="10"/>
          </p:nvPr>
        </p:nvSpPr>
        <p:spPr/>
        <p:txBody>
          <a:bodyPr/>
          <a:lstStyle/>
          <a:p>
            <a:fld id="{425404F2-BE9A-4460-8815-8F645183555F}" type="datetimeFigureOut">
              <a:rPr lang="en-US" smtClean="0"/>
              <a:pPr/>
              <a:t>4/5/2016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3957718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425404F2-BE9A-4460-8815-8F645183555F}" type="datetimeFigureOut">
              <a:rPr lang="en-US" smtClean="0"/>
              <a:pPr/>
              <a:t>4/5/2016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39841580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2"/>
            <a:ext cx="2057400" cy="5851525"/>
          </a:xfrm>
        </p:spPr>
        <p:txBody>
          <a:bodyPr vert="eaVert"/>
          <a:lstStyle/>
          <a:p>
            <a:r>
              <a:rPr lang="tr-TR" smtClean="0"/>
              <a:t>Asıl başlık stili için tıklatın</a:t>
            </a:r>
            <a:endParaRPr lang="en-US"/>
          </a:p>
        </p:txBody>
      </p:sp>
      <p:sp>
        <p:nvSpPr>
          <p:cNvPr id="3" name="Vertical Text Placeholder 2"/>
          <p:cNvSpPr>
            <a:spLocks noGrp="1"/>
          </p:cNvSpPr>
          <p:nvPr>
            <p:ph type="body" orient="vert" idx="1"/>
          </p:nvPr>
        </p:nvSpPr>
        <p:spPr>
          <a:xfrm>
            <a:off x="457200" y="274642"/>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425404F2-BE9A-4460-8815-8F645183555F}" type="datetimeFigureOut">
              <a:rPr lang="en-US" smtClean="0"/>
              <a:pPr/>
              <a:t>4/5/2016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5350223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425404F2-BE9A-4460-8815-8F645183555F}" type="datetimeFigureOut">
              <a:rPr lang="en-US" smtClean="0"/>
              <a:pPr/>
              <a:t>4/5/2016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3519236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nchor="t"/>
          <a:lstStyle>
            <a:lvl1pPr algn="l">
              <a:defRPr sz="5300" b="1" cap="all"/>
            </a:lvl1pPr>
          </a:lstStyle>
          <a:p>
            <a:r>
              <a:rPr lang="tr-TR" smtClean="0"/>
              <a:t>Asıl başlık stili için tıklatın</a:t>
            </a:r>
            <a:endParaRPr lang="en-US"/>
          </a:p>
        </p:txBody>
      </p:sp>
      <p:sp>
        <p:nvSpPr>
          <p:cNvPr id="3" name="Text Placeholder 2"/>
          <p:cNvSpPr>
            <a:spLocks noGrp="1"/>
          </p:cNvSpPr>
          <p:nvPr>
            <p:ph type="body" idx="1"/>
          </p:nvPr>
        </p:nvSpPr>
        <p:spPr>
          <a:xfrm>
            <a:off x="722313" y="2906716"/>
            <a:ext cx="7772400" cy="1500187"/>
          </a:xfrm>
        </p:spPr>
        <p:txBody>
          <a:bodyPr anchor="b"/>
          <a:lstStyle>
            <a:lvl1pPr marL="0" indent="0">
              <a:buNone/>
              <a:defRPr sz="2700">
                <a:solidFill>
                  <a:schemeClr val="tx1">
                    <a:tint val="75000"/>
                  </a:schemeClr>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3" indent="0">
              <a:buNone/>
              <a:defRPr sz="1900">
                <a:solidFill>
                  <a:schemeClr val="tx1">
                    <a:tint val="75000"/>
                  </a:schemeClr>
                </a:solidFill>
              </a:defRPr>
            </a:lvl5pPr>
            <a:lvl6pPr marL="3047467"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25404F2-BE9A-4460-8815-8F645183555F}" type="datetimeFigureOut">
              <a:rPr lang="en-US" smtClean="0"/>
              <a:pPr/>
              <a:t>4/5/2016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21181707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457200" y="1600204"/>
            <a:ext cx="4038600" cy="4525963"/>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Content Placeholder 3"/>
          <p:cNvSpPr>
            <a:spLocks noGrp="1"/>
          </p:cNvSpPr>
          <p:nvPr>
            <p:ph sz="half" idx="2"/>
          </p:nvPr>
        </p:nvSpPr>
        <p:spPr>
          <a:xfrm>
            <a:off x="4648200" y="1600204"/>
            <a:ext cx="4038600" cy="4525963"/>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425404F2-BE9A-4460-8815-8F645183555F}" type="datetimeFigureOut">
              <a:rPr lang="en-US" smtClean="0"/>
              <a:pPr/>
              <a:t>4/5/2016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3053186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457200" y="1535116"/>
            <a:ext cx="4040188" cy="639763"/>
          </a:xfrm>
        </p:spPr>
        <p:txBody>
          <a:bodyPr anchor="b"/>
          <a:lstStyle>
            <a:lvl1pPr marL="0" indent="0">
              <a:buNone/>
              <a:defRPr sz="3200" b="1"/>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tr-TR" smtClean="0"/>
              <a:t>Asıl metin stillerini düzenlemek için tıklatın</a:t>
            </a:r>
          </a:p>
        </p:txBody>
      </p:sp>
      <p:sp>
        <p:nvSpPr>
          <p:cNvPr id="4" name="Content Placeholder 3"/>
          <p:cNvSpPr>
            <a:spLocks noGrp="1"/>
          </p:cNvSpPr>
          <p:nvPr>
            <p:ph sz="half" idx="2"/>
          </p:nvPr>
        </p:nvSpPr>
        <p:spPr>
          <a:xfrm>
            <a:off x="457200" y="2174875"/>
            <a:ext cx="4040188" cy="3951288"/>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Text Placeholder 4"/>
          <p:cNvSpPr>
            <a:spLocks noGrp="1"/>
          </p:cNvSpPr>
          <p:nvPr>
            <p:ph type="body" sz="quarter" idx="3"/>
          </p:nvPr>
        </p:nvSpPr>
        <p:spPr>
          <a:xfrm>
            <a:off x="4645027" y="1535116"/>
            <a:ext cx="4041775" cy="639763"/>
          </a:xfrm>
        </p:spPr>
        <p:txBody>
          <a:bodyPr anchor="b"/>
          <a:lstStyle>
            <a:lvl1pPr marL="0" indent="0">
              <a:buNone/>
              <a:defRPr sz="3200" b="1"/>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7" y="2174875"/>
            <a:ext cx="4041775" cy="3951288"/>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425404F2-BE9A-4460-8815-8F645183555F}" type="datetimeFigureOut">
              <a:rPr lang="en-US" smtClean="0"/>
              <a:pPr/>
              <a:t>4/5/2016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795899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3600"/>
            </a:lvl1p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425404F2-BE9A-4460-8815-8F645183555F}" type="datetimeFigureOut">
              <a:rPr lang="en-US" smtClean="0"/>
              <a:pPr/>
              <a:t>4/5/2016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1429874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5404F2-BE9A-4460-8815-8F645183555F}" type="datetimeFigureOut">
              <a:rPr lang="en-US" smtClean="0"/>
              <a:pPr/>
              <a:t>4/5/2016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1681249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3" y="273052"/>
            <a:ext cx="3008313" cy="1162051"/>
          </a:xfrm>
        </p:spPr>
        <p:txBody>
          <a:bodyPr anchor="b"/>
          <a:lstStyle>
            <a:lvl1pPr algn="l">
              <a:defRPr sz="2700" b="1"/>
            </a:lvl1pPr>
          </a:lstStyle>
          <a:p>
            <a:r>
              <a:rPr lang="tr-TR" smtClean="0"/>
              <a:t>Asıl başlık stili için tıklatın</a:t>
            </a:r>
            <a:endParaRPr lang="en-US"/>
          </a:p>
        </p:txBody>
      </p:sp>
      <p:sp>
        <p:nvSpPr>
          <p:cNvPr id="3" name="Content Placeholder 2"/>
          <p:cNvSpPr>
            <a:spLocks noGrp="1"/>
          </p:cNvSpPr>
          <p:nvPr>
            <p:ph idx="1"/>
          </p:nvPr>
        </p:nvSpPr>
        <p:spPr>
          <a:xfrm>
            <a:off x="3575050" y="273055"/>
            <a:ext cx="5111750" cy="5853113"/>
          </a:xfrm>
        </p:spPr>
        <p:txBody>
          <a:bodyPr/>
          <a:lstStyle>
            <a:lvl1pPr>
              <a:defRPr sz="4300"/>
            </a:lvl1pPr>
            <a:lvl2pPr>
              <a:defRPr sz="3700"/>
            </a:lvl2pPr>
            <a:lvl3pPr>
              <a:defRPr sz="3200"/>
            </a:lvl3pPr>
            <a:lvl4pPr>
              <a:defRPr sz="2700"/>
            </a:lvl4pPr>
            <a:lvl5pPr>
              <a:defRPr sz="2700"/>
            </a:lvl5pPr>
            <a:lvl6pPr>
              <a:defRPr sz="2700"/>
            </a:lvl6pPr>
            <a:lvl7pPr>
              <a:defRPr sz="2700"/>
            </a:lvl7pPr>
            <a:lvl8pPr>
              <a:defRPr sz="2700"/>
            </a:lvl8pPr>
            <a:lvl9pPr>
              <a:defRPr sz="27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Text Placeholder 3"/>
          <p:cNvSpPr>
            <a:spLocks noGrp="1"/>
          </p:cNvSpPr>
          <p:nvPr>
            <p:ph type="body" sz="half" idx="2"/>
          </p:nvPr>
        </p:nvSpPr>
        <p:spPr>
          <a:xfrm>
            <a:off x="457203" y="1435105"/>
            <a:ext cx="3008313" cy="4691063"/>
          </a:xfrm>
        </p:spPr>
        <p:txBody>
          <a:bodyPr/>
          <a:lstStyle>
            <a:lvl1pPr marL="0" indent="0">
              <a:buNone/>
              <a:defRPr sz="1900"/>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25404F2-BE9A-4460-8815-8F645183555F}" type="datetimeFigureOut">
              <a:rPr lang="en-US" smtClean="0"/>
              <a:pPr/>
              <a:t>4/5/2016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11290817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3"/>
            <a:ext cx="5486400" cy="566739"/>
          </a:xfrm>
        </p:spPr>
        <p:txBody>
          <a:bodyPr anchor="b"/>
          <a:lstStyle>
            <a:lvl1pPr algn="l">
              <a:defRPr sz="2700" b="1"/>
            </a:lvl1pPr>
          </a:lstStyle>
          <a:p>
            <a:r>
              <a:rPr lang="tr-TR" smtClean="0"/>
              <a:t>Asıl başlık stili için tıklatın</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43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tr-TR" smtClean="0"/>
              <a:t>Resim eklemek için simgeyi tıklatın</a:t>
            </a:r>
            <a:endParaRPr lang="en-US"/>
          </a:p>
        </p:txBody>
      </p:sp>
      <p:sp>
        <p:nvSpPr>
          <p:cNvPr id="4" name="Text Placeholder 3"/>
          <p:cNvSpPr>
            <a:spLocks noGrp="1"/>
          </p:cNvSpPr>
          <p:nvPr>
            <p:ph type="body" sz="half" idx="2"/>
          </p:nvPr>
        </p:nvSpPr>
        <p:spPr>
          <a:xfrm>
            <a:off x="1792288" y="5367341"/>
            <a:ext cx="5486400" cy="804863"/>
          </a:xfrm>
        </p:spPr>
        <p:txBody>
          <a:bodyPr/>
          <a:lstStyle>
            <a:lvl1pPr marL="0" indent="0">
              <a:buNone/>
              <a:defRPr sz="1900"/>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25404F2-BE9A-4460-8815-8F645183555F}" type="datetimeFigureOut">
              <a:rPr lang="en-US" smtClean="0"/>
              <a:pPr/>
              <a:t>4/5/2016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37538142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13663"/>
            <a:ext cx="8229600" cy="711081"/>
          </a:xfrm>
          <a:prstGeom prst="rect">
            <a:avLst/>
          </a:prstGeom>
        </p:spPr>
        <p:txBody>
          <a:bodyPr vert="horz" lIns="121899" tIns="60949" rIns="121899" bIns="60949" rtlCol="0" anchor="ctr">
            <a:normAutofit/>
          </a:bodyPr>
          <a:lstStyle/>
          <a:p>
            <a:r>
              <a:rPr lang="tr-TR" smtClean="0"/>
              <a:t>Asıl başlık stili için tıklatın</a:t>
            </a:r>
            <a:endParaRPr lang="en-US"/>
          </a:p>
        </p:txBody>
      </p:sp>
      <p:sp>
        <p:nvSpPr>
          <p:cNvPr id="3" name="Text Placeholder 2"/>
          <p:cNvSpPr>
            <a:spLocks noGrp="1"/>
          </p:cNvSpPr>
          <p:nvPr>
            <p:ph type="body" idx="1"/>
          </p:nvPr>
        </p:nvSpPr>
        <p:spPr>
          <a:xfrm>
            <a:off x="457200" y="1412776"/>
            <a:ext cx="8229600" cy="4713391"/>
          </a:xfrm>
          <a:prstGeom prst="rect">
            <a:avLst/>
          </a:prstGeom>
        </p:spPr>
        <p:txBody>
          <a:bodyPr vert="horz" lIns="121899" tIns="60949" rIns="121899" bIns="60949"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2"/>
          </p:nvPr>
        </p:nvSpPr>
        <p:spPr>
          <a:xfrm>
            <a:off x="457200" y="6165304"/>
            <a:ext cx="2133600" cy="365125"/>
          </a:xfrm>
          <a:prstGeom prst="rect">
            <a:avLst/>
          </a:prstGeom>
        </p:spPr>
        <p:txBody>
          <a:bodyPr vert="horz" lIns="121899" tIns="60949" rIns="121899" bIns="60949" rtlCol="0" anchor="ctr"/>
          <a:lstStyle>
            <a:lvl1pPr algn="l">
              <a:defRPr sz="1600">
                <a:solidFill>
                  <a:schemeClr val="tx1">
                    <a:tint val="75000"/>
                  </a:schemeClr>
                </a:solidFill>
              </a:defRPr>
            </a:lvl1pPr>
          </a:lstStyle>
          <a:p>
            <a:fld id="{425404F2-BE9A-4460-8815-8F645183555F}" type="datetimeFigureOut">
              <a:rPr lang="en-US" smtClean="0"/>
              <a:pPr/>
              <a:t>4/5/2016</a:t>
            </a:fld>
            <a:endParaRPr lang="en-US"/>
          </a:p>
        </p:txBody>
      </p:sp>
      <p:sp>
        <p:nvSpPr>
          <p:cNvPr id="5" name="Footer Placeholder 4"/>
          <p:cNvSpPr>
            <a:spLocks noGrp="1"/>
          </p:cNvSpPr>
          <p:nvPr>
            <p:ph type="ftr" sz="quarter" idx="3"/>
          </p:nvPr>
        </p:nvSpPr>
        <p:spPr>
          <a:xfrm>
            <a:off x="3124200" y="6165304"/>
            <a:ext cx="2895600" cy="365125"/>
          </a:xfrm>
          <a:prstGeom prst="rect">
            <a:avLst/>
          </a:prstGeom>
        </p:spPr>
        <p:txBody>
          <a:bodyPr vert="horz" lIns="121899" tIns="60949" rIns="121899" bIns="60949" rtlCol="0" anchor="ctr"/>
          <a:lstStyle>
            <a:lvl1pPr algn="ctr">
              <a:defRPr sz="1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1" y="6165304"/>
            <a:ext cx="2133600" cy="365125"/>
          </a:xfrm>
          <a:prstGeom prst="rect">
            <a:avLst/>
          </a:prstGeom>
        </p:spPr>
        <p:txBody>
          <a:bodyPr vert="horz" lIns="121899" tIns="60949" rIns="121899" bIns="60949" rtlCol="0" anchor="ctr"/>
          <a:lstStyle>
            <a:lvl1pPr algn="r">
              <a:defRPr sz="1600">
                <a:solidFill>
                  <a:schemeClr val="tx1">
                    <a:tint val="75000"/>
                  </a:schemeClr>
                </a:solidFill>
              </a:defRPr>
            </a:lvl1pPr>
          </a:lstStyle>
          <a:p>
            <a:fld id="{96E69268-9C8B-4EBF-A9EE-DC5DC2D48DC3}" type="slidenum">
              <a:rPr lang="en-US" smtClean="0"/>
              <a:pPr/>
              <a:t>‹#›</a:t>
            </a:fld>
            <a:endParaRPr lang="en-US"/>
          </a:p>
        </p:txBody>
      </p:sp>
      <p:pic>
        <p:nvPicPr>
          <p:cNvPr id="7" name="Picture 6" descr="E:\websites\free-power-point-templates\2012\logos.png"/>
          <p:cNvPicPr>
            <a:picLocks noChangeAspect="1" noChangeArrowheads="1"/>
          </p:cNvPicPr>
          <p:nvPr/>
        </p:nvPicPr>
        <p:blipFill>
          <a:blip r:embed="rId14" cstate="print">
            <a:extLst>
              <a:ext uri="{28A0092B-C50C-407E-A947-70E740481C1C}">
                <a14:useLocalDpi xmlns:a14="http://schemas.microsoft.com/office/drawing/2010/main" val="0"/>
              </a:ext>
            </a:extLst>
          </a:blip>
          <a:stretch>
            <a:fillRect/>
          </a:stretch>
        </p:blipFill>
        <p:spPr bwMode="auto">
          <a:xfrm>
            <a:off x="8409940" y="6608110"/>
            <a:ext cx="752469" cy="270889"/>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8" name="Picture 6" descr="E:\websites\free-power-point-templates\2012\logos.png"/>
          <p:cNvPicPr>
            <a:picLocks noChangeAspect="1" noChangeArrowheads="1"/>
          </p:cNvPicPr>
          <p:nvPr userDrawn="1"/>
        </p:nvPicPr>
        <p:blipFill>
          <a:blip r:embed="rId14" cstate="print">
            <a:extLst>
              <a:ext uri="{28A0092B-C50C-407E-A947-70E740481C1C}">
                <a14:useLocalDpi xmlns:a14="http://schemas.microsoft.com/office/drawing/2010/main" val="0"/>
              </a:ext>
            </a:extLst>
          </a:blip>
          <a:stretch>
            <a:fillRect/>
          </a:stretch>
        </p:blipFill>
        <p:spPr bwMode="auto">
          <a:xfrm>
            <a:off x="8409940" y="6608110"/>
            <a:ext cx="752469" cy="270889"/>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450804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1218987" rtl="0" eaLnBrk="1" latinLnBrk="0" hangingPunct="1">
        <a:spcBef>
          <a:spcPct val="0"/>
        </a:spcBef>
        <a:buNone/>
        <a:defRPr sz="3600" kern="1200">
          <a:solidFill>
            <a:schemeClr val="bg1"/>
          </a:solidFill>
          <a:latin typeface="+mj-lt"/>
          <a:ea typeface="+mj-ea"/>
          <a:cs typeface="+mj-cs"/>
        </a:defRPr>
      </a:lvl1pPr>
    </p:titleStyle>
    <p:bodyStyle>
      <a:lvl1pPr marL="457120" indent="-457120" algn="l" defTabSz="1218987" rtl="0" eaLnBrk="1" latinLnBrk="0" hangingPunct="1">
        <a:spcBef>
          <a:spcPct val="20000"/>
        </a:spcBef>
        <a:buFont typeface="Arial" pitchFamily="34" charset="0"/>
        <a:buChar char="•"/>
        <a:defRPr sz="3600" kern="1200">
          <a:solidFill>
            <a:schemeClr val="bg1"/>
          </a:solidFill>
          <a:latin typeface="+mj-lt"/>
          <a:ea typeface="+mn-ea"/>
          <a:cs typeface="+mn-cs"/>
        </a:defRPr>
      </a:lvl1pPr>
      <a:lvl2pPr marL="990427" indent="-380933" algn="l" defTabSz="1218987" rtl="0" eaLnBrk="1" latinLnBrk="0" hangingPunct="1">
        <a:spcBef>
          <a:spcPct val="20000"/>
        </a:spcBef>
        <a:buFont typeface="Arial" pitchFamily="34" charset="0"/>
        <a:buChar char="–"/>
        <a:defRPr sz="3200" kern="1200">
          <a:solidFill>
            <a:schemeClr val="bg1"/>
          </a:solidFill>
          <a:latin typeface="+mj-lt"/>
          <a:ea typeface="+mn-ea"/>
          <a:cs typeface="+mn-cs"/>
        </a:defRPr>
      </a:lvl2pPr>
      <a:lvl3pPr marL="1523733" indent="-304747" algn="l" defTabSz="1218987" rtl="0" eaLnBrk="1" latinLnBrk="0" hangingPunct="1">
        <a:spcBef>
          <a:spcPct val="20000"/>
        </a:spcBef>
        <a:buFont typeface="Arial" pitchFamily="34" charset="0"/>
        <a:buChar char="•"/>
        <a:defRPr sz="2400" kern="1200">
          <a:solidFill>
            <a:schemeClr val="bg1"/>
          </a:solidFill>
          <a:latin typeface="+mj-lt"/>
          <a:ea typeface="+mn-ea"/>
          <a:cs typeface="+mn-cs"/>
        </a:defRPr>
      </a:lvl3pPr>
      <a:lvl4pPr marL="2133227" indent="-304747" algn="l" defTabSz="1218987" rtl="0" eaLnBrk="1" latinLnBrk="0" hangingPunct="1">
        <a:spcBef>
          <a:spcPct val="20000"/>
        </a:spcBef>
        <a:buFont typeface="Arial" pitchFamily="34" charset="0"/>
        <a:buChar char="–"/>
        <a:defRPr sz="2000" kern="1200">
          <a:solidFill>
            <a:schemeClr val="bg1"/>
          </a:solidFill>
          <a:latin typeface="+mj-lt"/>
          <a:ea typeface="+mn-ea"/>
          <a:cs typeface="+mn-cs"/>
        </a:defRPr>
      </a:lvl4pPr>
      <a:lvl5pPr marL="2742720" indent="-304747" algn="l" defTabSz="1218987" rtl="0" eaLnBrk="1" latinLnBrk="0" hangingPunct="1">
        <a:spcBef>
          <a:spcPct val="20000"/>
        </a:spcBef>
        <a:buFont typeface="Arial" pitchFamily="34" charset="0"/>
        <a:buChar char="»"/>
        <a:defRPr sz="2000" kern="1200">
          <a:solidFill>
            <a:schemeClr val="bg1"/>
          </a:solidFill>
          <a:latin typeface="+mj-lt"/>
          <a:ea typeface="+mn-ea"/>
          <a:cs typeface="+mn-cs"/>
        </a:defRPr>
      </a:lvl5pPr>
      <a:lvl6pPr marL="335221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1707"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1200"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069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9pPr>
    </p:bodyStyle>
    <p:other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121899" tIns="60949" rIns="121899" bIns="60949" rtlCol="0" anchor="ctr">
            <a:noAutofit/>
          </a:bodyPr>
          <a:lstStyle/>
          <a:p>
            <a:pPr marL="995363" indent="-995363">
              <a:tabLst>
                <a:tab pos="630238" algn="l"/>
                <a:tab pos="711200" algn="l"/>
              </a:tabLst>
            </a:pPr>
            <a:r>
              <a:rPr lang="tr-TR" sz="2400" b="1" dirty="0">
                <a:latin typeface="Segoe Print" panose="02000600000000000000" pitchFamily="2" charset="0"/>
              </a:rPr>
              <a:t>1</a:t>
            </a:r>
            <a:r>
              <a:rPr lang="tr-TR" sz="2400" b="1" dirty="0" smtClean="0">
                <a:latin typeface="Segoe Print" panose="02000600000000000000" pitchFamily="2" charset="0"/>
              </a:rPr>
              <a:t>. </a:t>
            </a:r>
            <a:r>
              <a:rPr lang="tr-TR" sz="2400" b="1" dirty="0">
                <a:latin typeface="Segoe Print" panose="02000600000000000000" pitchFamily="2" charset="0"/>
              </a:rPr>
              <a:t>YÖNETİMİN İŞLEVLERİ (FONKSİYONLARI)</a:t>
            </a:r>
          </a:p>
        </p:txBody>
      </p:sp>
      <p:sp>
        <p:nvSpPr>
          <p:cNvPr id="3" name="Content Placeholder 2"/>
          <p:cNvSpPr>
            <a:spLocks noGrp="1"/>
          </p:cNvSpPr>
          <p:nvPr>
            <p:ph idx="1"/>
          </p:nvPr>
        </p:nvSpPr>
        <p:spPr>
          <a:xfrm>
            <a:off x="457200" y="1052736"/>
            <a:ext cx="8229600" cy="4713391"/>
          </a:xfrm>
        </p:spPr>
        <p:txBody>
          <a:bodyPr>
            <a:noAutofit/>
          </a:bodyPr>
          <a:lstStyle/>
          <a:p>
            <a:pPr marL="0" lvl="1" indent="0" algn="just">
              <a:buNone/>
            </a:pPr>
            <a:r>
              <a:rPr lang="tr-TR" sz="2400" dirty="0" smtClean="0">
                <a:latin typeface="Segoe Print" panose="02000600000000000000" pitchFamily="2" charset="0"/>
              </a:rPr>
              <a:t>Yönetim süreci yaklaşımında belirtildiği üzere; örgütlerde yer alan faaliyetlerin ilk ayrımını Henry Fayol yapmıştır. Yönetim işlevleri tüm yönetsel eylemler açısından temel oluşturmaktadır.</a:t>
            </a:r>
          </a:p>
          <a:p>
            <a:pPr marL="0" lvl="1" indent="0" algn="just">
              <a:buNone/>
            </a:pPr>
            <a:endParaRPr lang="tr-TR" sz="2400" dirty="0">
              <a:latin typeface="Segoe Print" panose="02000600000000000000" pitchFamily="2" charset="0"/>
            </a:endParaRPr>
          </a:p>
          <a:p>
            <a:pPr marL="0" lvl="1" indent="0" algn="just">
              <a:buNone/>
            </a:pPr>
            <a:r>
              <a:rPr lang="tr-TR" sz="2400" dirty="0" smtClean="0">
                <a:latin typeface="Segoe Print" panose="02000600000000000000" pitchFamily="2" charset="0"/>
              </a:rPr>
              <a:t>Fayol yönetim işlevlerini; plânlama, örgütleme, kaynakları bir araya getirme, yön verme, kontrol şeklinde gruplandırmıştır. Çağdaş yönetim kuramcıları Fayol’ün gruplamasında birtakım değişiklikler yaparak, şu şekilde ele almışlardır: Plânlama, organize etme (örgütleme), yürütme, koordinasyon (eşgüdümleme), kontrol. Bu bölümde yönetim işlevleri incelenecektir:</a:t>
            </a:r>
            <a:endParaRPr lang="tr-TR" sz="2400" dirty="0">
              <a:latin typeface="Segoe Print" panose="02000600000000000000" pitchFamily="2" charset="0"/>
            </a:endParaRPr>
          </a:p>
        </p:txBody>
      </p:sp>
      <p:sp>
        <p:nvSpPr>
          <p:cNvPr id="4" name="Slide Number Placeholder 3"/>
          <p:cNvSpPr>
            <a:spLocks noGrp="1"/>
          </p:cNvSpPr>
          <p:nvPr>
            <p:ph type="sldNum" sz="quarter" idx="12"/>
          </p:nvPr>
        </p:nvSpPr>
        <p:spPr/>
        <p:txBody>
          <a:bodyPr/>
          <a:lstStyle/>
          <a:p>
            <a:fld id="{F1E1AE0F-C1A6-4B18-A7C1-7AA1861F7516}" type="slidenum">
              <a:rPr lang="tr-TR"/>
              <a:pPr/>
              <a:t>1</a:t>
            </a:fld>
            <a:endParaRPr lang="tr-TR" dirty="0"/>
          </a:p>
        </p:txBody>
      </p:sp>
      <p:sp>
        <p:nvSpPr>
          <p:cNvPr id="6" name="Footer Placeholder 4"/>
          <p:cNvSpPr>
            <a:spLocks noGrp="1"/>
          </p:cNvSpPr>
          <p:nvPr>
            <p:ph type="ftr" sz="quarter" idx="11"/>
          </p:nvPr>
        </p:nvSpPr>
        <p:spPr>
          <a:xfrm>
            <a:off x="3059832" y="6227888"/>
            <a:ext cx="2895600" cy="365125"/>
          </a:xfrm>
        </p:spPr>
        <p:txBody>
          <a:bodyPr/>
          <a:lstStyle/>
          <a:p>
            <a:endParaRPr lang="tr-TR" dirty="0">
              <a:solidFill>
                <a:schemeClr val="bg1"/>
              </a:solidFill>
              <a:latin typeface="Segoe Print" panose="02000600000000000000" pitchFamily="2" charset="0"/>
            </a:endParaRPr>
          </a:p>
        </p:txBody>
      </p:sp>
    </p:spTree>
    <p:extLst>
      <p:ext uri="{BB962C8B-B14F-4D97-AF65-F5344CB8AC3E}">
        <p14:creationId xmlns:p14="http://schemas.microsoft.com/office/powerpoint/2010/main" val="5107500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121899" tIns="60949" rIns="121899" bIns="60949" rtlCol="0" anchor="ctr">
            <a:noAutofit/>
          </a:bodyPr>
          <a:lstStyle/>
          <a:p>
            <a:pPr marL="995363" indent="-995363">
              <a:tabLst>
                <a:tab pos="630238" algn="l"/>
                <a:tab pos="711200" algn="l"/>
              </a:tabLst>
            </a:pPr>
            <a:r>
              <a:rPr lang="tr-TR" sz="2400" b="1" dirty="0">
                <a:latin typeface="Segoe Print" panose="02000600000000000000" pitchFamily="2" charset="0"/>
              </a:rPr>
              <a:t>1</a:t>
            </a:r>
            <a:r>
              <a:rPr lang="tr-TR" sz="2400" b="1" dirty="0" smtClean="0">
                <a:latin typeface="Segoe Print" panose="02000600000000000000" pitchFamily="2" charset="0"/>
              </a:rPr>
              <a:t>.2 </a:t>
            </a:r>
            <a:r>
              <a:rPr lang="tr-TR" sz="2400" b="1" dirty="0">
                <a:latin typeface="Segoe Print" panose="02000600000000000000" pitchFamily="2" charset="0"/>
              </a:rPr>
              <a:t>Organize Etme (Örgütleme) İşlevi</a:t>
            </a:r>
          </a:p>
        </p:txBody>
      </p:sp>
      <p:sp>
        <p:nvSpPr>
          <p:cNvPr id="3" name="Content Placeholder 2"/>
          <p:cNvSpPr>
            <a:spLocks noGrp="1"/>
          </p:cNvSpPr>
          <p:nvPr>
            <p:ph idx="1"/>
          </p:nvPr>
        </p:nvSpPr>
        <p:spPr>
          <a:xfrm>
            <a:off x="457200" y="1052737"/>
            <a:ext cx="8291264" cy="1440160"/>
          </a:xfrm>
        </p:spPr>
        <p:txBody>
          <a:bodyPr>
            <a:noAutofit/>
          </a:bodyPr>
          <a:lstStyle/>
          <a:p>
            <a:pPr marL="0" lvl="1" indent="0" algn="just">
              <a:buNone/>
            </a:pPr>
            <a:r>
              <a:rPr lang="tr-TR" sz="2400" dirty="0" smtClean="0">
                <a:latin typeface="Segoe Print" panose="02000600000000000000" pitchFamily="2" charset="0"/>
              </a:rPr>
              <a:t>Fayol tarafından belirlenen klasik organizasyon ilkeleri şu şekilde belirtilebilir:</a:t>
            </a:r>
          </a:p>
          <a:p>
            <a:pPr marL="0" lvl="1" indent="0" algn="just">
              <a:buNone/>
            </a:pPr>
            <a:endParaRPr lang="tr-TR" sz="2400" dirty="0">
              <a:latin typeface="Segoe Print" panose="02000600000000000000" pitchFamily="2" charset="0"/>
            </a:endParaRPr>
          </a:p>
          <a:p>
            <a:pPr marL="0" lvl="1" indent="0" algn="just">
              <a:buNone/>
            </a:pPr>
            <a:r>
              <a:rPr lang="tr-TR" sz="2400" dirty="0" smtClean="0">
                <a:latin typeface="Segoe Print" panose="02000600000000000000" pitchFamily="2" charset="0"/>
              </a:rPr>
              <a:t>TAB­LO 1-1 : </a:t>
            </a:r>
            <a:r>
              <a:rPr lang="tr-TR" sz="2400" dirty="0">
                <a:latin typeface="Segoe Print" panose="02000600000000000000" pitchFamily="2" charset="0"/>
              </a:rPr>
              <a:t>Fa­yol’un </a:t>
            </a:r>
            <a:r>
              <a:rPr lang="tr-TR" sz="2400" dirty="0" smtClean="0">
                <a:latin typeface="Segoe Print" panose="02000600000000000000" pitchFamily="2" charset="0"/>
              </a:rPr>
              <a:t>ilkelerinin Sınıflandırılması</a:t>
            </a:r>
            <a:endParaRPr lang="tr-TR" sz="2400" dirty="0">
              <a:latin typeface="Segoe Print" panose="02000600000000000000" pitchFamily="2" charset="0"/>
            </a:endParaRPr>
          </a:p>
          <a:p>
            <a:pPr marL="400050" lvl="1" indent="0" algn="just">
              <a:buNone/>
            </a:pPr>
            <a:endParaRPr lang="tr-TR" sz="2400" dirty="0"/>
          </a:p>
        </p:txBody>
      </p:sp>
      <p:sp>
        <p:nvSpPr>
          <p:cNvPr id="4" name="Slide Number Placeholder 3"/>
          <p:cNvSpPr>
            <a:spLocks noGrp="1"/>
          </p:cNvSpPr>
          <p:nvPr>
            <p:ph type="sldNum" sz="quarter" idx="12"/>
          </p:nvPr>
        </p:nvSpPr>
        <p:spPr/>
        <p:txBody>
          <a:bodyPr/>
          <a:lstStyle/>
          <a:p>
            <a:fld id="{F1E1AE0F-C1A6-4B18-A7C1-7AA1861F7516}" type="slidenum">
              <a:rPr lang="tr-TR"/>
              <a:pPr/>
              <a:t>10</a:t>
            </a:fld>
            <a:endParaRPr lang="tr-TR"/>
          </a:p>
        </p:txBody>
      </p:sp>
      <p:sp>
        <p:nvSpPr>
          <p:cNvPr id="7" name="Footer Placeholder 4"/>
          <p:cNvSpPr>
            <a:spLocks noGrp="1"/>
          </p:cNvSpPr>
          <p:nvPr>
            <p:ph type="ftr" sz="quarter" idx="11"/>
          </p:nvPr>
        </p:nvSpPr>
        <p:spPr>
          <a:xfrm>
            <a:off x="3059832" y="6227888"/>
            <a:ext cx="2895600" cy="365125"/>
          </a:xfrm>
        </p:spPr>
        <p:txBody>
          <a:bodyPr/>
          <a:lstStyle/>
          <a:p>
            <a:endParaRPr lang="tr-TR" dirty="0">
              <a:solidFill>
                <a:schemeClr val="bg1"/>
              </a:solidFill>
              <a:latin typeface="Segoe Print" panose="02000600000000000000" pitchFamily="2"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3068960"/>
            <a:ext cx="7906924" cy="25202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01203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711081"/>
          </a:xfrm>
        </p:spPr>
        <p:txBody>
          <a:bodyPr vert="horz" lIns="121899" tIns="60949" rIns="121899" bIns="60949" rtlCol="0" anchor="ctr">
            <a:noAutofit/>
          </a:bodyPr>
          <a:lstStyle/>
          <a:p>
            <a:pPr marL="995363" indent="-995363">
              <a:tabLst>
                <a:tab pos="630238" algn="l"/>
                <a:tab pos="711200" algn="l"/>
              </a:tabLst>
            </a:pPr>
            <a:r>
              <a:rPr lang="tr-TR" sz="2400" b="1" dirty="0">
                <a:latin typeface="Segoe Print" panose="02000600000000000000" pitchFamily="2" charset="0"/>
              </a:rPr>
              <a:t>1</a:t>
            </a:r>
            <a:r>
              <a:rPr lang="tr-TR" sz="2400" b="1" dirty="0" smtClean="0">
                <a:latin typeface="Segoe Print" panose="02000600000000000000" pitchFamily="2" charset="0"/>
              </a:rPr>
              <a:t>.2 </a:t>
            </a:r>
            <a:r>
              <a:rPr lang="tr-TR" sz="2400" b="1" dirty="0">
                <a:latin typeface="Segoe Print" panose="02000600000000000000" pitchFamily="2" charset="0"/>
              </a:rPr>
              <a:t>Organize Etme (Örgütleme) İşlevi</a:t>
            </a:r>
          </a:p>
        </p:txBody>
      </p:sp>
      <p:sp>
        <p:nvSpPr>
          <p:cNvPr id="3" name="Content Placeholder 2"/>
          <p:cNvSpPr>
            <a:spLocks noGrp="1"/>
          </p:cNvSpPr>
          <p:nvPr>
            <p:ph idx="1"/>
          </p:nvPr>
        </p:nvSpPr>
        <p:spPr>
          <a:xfrm>
            <a:off x="457200" y="1052736"/>
            <a:ext cx="8229600" cy="4713391"/>
          </a:xfrm>
        </p:spPr>
        <p:txBody>
          <a:bodyPr>
            <a:noAutofit/>
          </a:bodyPr>
          <a:lstStyle/>
          <a:p>
            <a:pPr marL="342900" lvl="1" indent="-342900" algn="just">
              <a:buFont typeface="Arial" panose="020B0604020202020204" pitchFamily="34" charset="0"/>
              <a:buChar char="•"/>
            </a:pPr>
            <a:r>
              <a:rPr lang="tr-TR" sz="2400" b="1" dirty="0" smtClean="0">
                <a:latin typeface="Segoe Print" panose="02000600000000000000" pitchFamily="2" charset="0"/>
              </a:rPr>
              <a:t>İşbölümü ilkesi: </a:t>
            </a:r>
            <a:r>
              <a:rPr lang="tr-TR" sz="2400" dirty="0" smtClean="0">
                <a:latin typeface="Segoe Print" panose="02000600000000000000" pitchFamily="2" charset="0"/>
              </a:rPr>
              <a:t>İş bölümü aynı emekle daha fazla miktarda ve daha kaliteli mal ve hizmet üretimini sağlar.</a:t>
            </a:r>
          </a:p>
          <a:p>
            <a:pPr marL="0" lvl="1" indent="0" algn="just">
              <a:buNone/>
            </a:pPr>
            <a:endParaRPr lang="tr-TR" sz="2400" dirty="0" smtClean="0">
              <a:latin typeface="Segoe Print" panose="02000600000000000000" pitchFamily="2" charset="0"/>
            </a:endParaRPr>
          </a:p>
          <a:p>
            <a:pPr marL="342900" lvl="1" indent="-342900" algn="just">
              <a:buFont typeface="Arial" panose="020B0604020202020204" pitchFamily="34" charset="0"/>
              <a:buChar char="•"/>
            </a:pPr>
            <a:r>
              <a:rPr lang="tr-TR" sz="2400" b="1" dirty="0" smtClean="0">
                <a:latin typeface="Segoe Print" panose="02000600000000000000" pitchFamily="2" charset="0"/>
              </a:rPr>
              <a:t>Yetki ve Sorumluluk: </a:t>
            </a:r>
            <a:r>
              <a:rPr lang="tr-TR" sz="2400" dirty="0" smtClean="0">
                <a:latin typeface="Segoe Print" panose="02000600000000000000" pitchFamily="2" charset="0"/>
              </a:rPr>
              <a:t>Sorumluluk yüklenilen astlara yetki göçerilmesi gerektiğini ifade eder.</a:t>
            </a:r>
          </a:p>
          <a:p>
            <a:pPr marL="0" lvl="1" indent="0" algn="just">
              <a:buNone/>
            </a:pPr>
            <a:endParaRPr lang="tr-TR" sz="2400" dirty="0" smtClean="0">
              <a:latin typeface="Segoe Print" panose="02000600000000000000" pitchFamily="2" charset="0"/>
            </a:endParaRPr>
          </a:p>
          <a:p>
            <a:pPr marL="342900" lvl="1" indent="-342900" algn="just">
              <a:buFont typeface="Arial" panose="020B0604020202020204" pitchFamily="34" charset="0"/>
              <a:buChar char="•"/>
            </a:pPr>
            <a:r>
              <a:rPr lang="tr-TR" sz="2400" b="1" dirty="0" smtClean="0">
                <a:latin typeface="Segoe Print" panose="02000600000000000000" pitchFamily="2" charset="0"/>
              </a:rPr>
              <a:t>Yönetim Birliği: </a:t>
            </a:r>
            <a:r>
              <a:rPr lang="tr-TR" sz="2400" dirty="0" smtClean="0">
                <a:latin typeface="Segoe Print" panose="02000600000000000000" pitchFamily="2" charset="0"/>
              </a:rPr>
              <a:t>Aynı amaca hizmet eden faaliyetlerin bir plân ve program çerçevesinde bir yönetici tarafından yürütülmesini ifade eder.</a:t>
            </a:r>
          </a:p>
          <a:p>
            <a:pPr marL="342900" lvl="1" indent="-342900" algn="just">
              <a:buFont typeface="Arial" panose="020B0604020202020204" pitchFamily="34" charset="0"/>
              <a:buChar char="•"/>
            </a:pPr>
            <a:endParaRPr lang="tr-TR" sz="2400" dirty="0">
              <a:latin typeface="Segoe Print" panose="02000600000000000000" pitchFamily="2" charset="0"/>
            </a:endParaRPr>
          </a:p>
          <a:p>
            <a:pPr marL="342900" lvl="1" indent="-342900" algn="just">
              <a:buFont typeface="Arial" panose="020B0604020202020204" pitchFamily="34" charset="0"/>
              <a:buChar char="•"/>
            </a:pPr>
            <a:r>
              <a:rPr lang="tr-TR" sz="2400" b="1" dirty="0" smtClean="0">
                <a:latin typeface="Segoe Print" panose="02000600000000000000" pitchFamily="2" charset="0"/>
              </a:rPr>
              <a:t>Hiyerarşi ilkesi:</a:t>
            </a:r>
            <a:r>
              <a:rPr lang="tr-TR" sz="2400" dirty="0" smtClean="0">
                <a:latin typeface="Segoe Print" panose="02000600000000000000" pitchFamily="2" charset="0"/>
              </a:rPr>
              <a:t> En üst kademeden an alt kademeye kadar uzanan kumanda zincirini ifade eder.</a:t>
            </a:r>
            <a:endParaRPr lang="tr-TR" sz="2400" dirty="0">
              <a:latin typeface="Segoe Print" panose="02000600000000000000" pitchFamily="2" charset="0"/>
            </a:endParaRPr>
          </a:p>
        </p:txBody>
      </p:sp>
      <p:sp>
        <p:nvSpPr>
          <p:cNvPr id="4" name="Slide Number Placeholder 3"/>
          <p:cNvSpPr>
            <a:spLocks noGrp="1"/>
          </p:cNvSpPr>
          <p:nvPr>
            <p:ph type="sldNum" sz="quarter" idx="12"/>
          </p:nvPr>
        </p:nvSpPr>
        <p:spPr/>
        <p:txBody>
          <a:bodyPr/>
          <a:lstStyle/>
          <a:p>
            <a:fld id="{F1E1AE0F-C1A6-4B18-A7C1-7AA1861F7516}" type="slidenum">
              <a:rPr lang="tr-TR"/>
              <a:pPr/>
              <a:t>11</a:t>
            </a:fld>
            <a:endParaRPr lang="tr-TR"/>
          </a:p>
        </p:txBody>
      </p:sp>
      <p:sp>
        <p:nvSpPr>
          <p:cNvPr id="6" name="Footer Placeholder 4"/>
          <p:cNvSpPr>
            <a:spLocks noGrp="1"/>
          </p:cNvSpPr>
          <p:nvPr>
            <p:ph type="ftr" sz="quarter" idx="11"/>
          </p:nvPr>
        </p:nvSpPr>
        <p:spPr>
          <a:xfrm>
            <a:off x="3059832" y="6304235"/>
            <a:ext cx="2895600" cy="365125"/>
          </a:xfrm>
        </p:spPr>
        <p:txBody>
          <a:bodyPr/>
          <a:lstStyle/>
          <a:p>
            <a:endParaRPr lang="tr-TR" dirty="0">
              <a:solidFill>
                <a:schemeClr val="bg1"/>
              </a:solidFill>
              <a:latin typeface="Segoe Print" panose="02000600000000000000" pitchFamily="2" charset="0"/>
            </a:endParaRPr>
          </a:p>
        </p:txBody>
      </p:sp>
    </p:spTree>
    <p:extLst>
      <p:ext uri="{BB962C8B-B14F-4D97-AF65-F5344CB8AC3E}">
        <p14:creationId xmlns:p14="http://schemas.microsoft.com/office/powerpoint/2010/main" val="35851154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711081"/>
          </a:xfrm>
        </p:spPr>
        <p:txBody>
          <a:bodyPr vert="horz" lIns="121899" tIns="60949" rIns="121899" bIns="60949" rtlCol="0" anchor="ctr">
            <a:noAutofit/>
          </a:bodyPr>
          <a:lstStyle/>
          <a:p>
            <a:pPr marL="995363" indent="-995363">
              <a:tabLst>
                <a:tab pos="630238" algn="l"/>
                <a:tab pos="711200" algn="l"/>
              </a:tabLst>
            </a:pPr>
            <a:r>
              <a:rPr lang="tr-TR" sz="2400" b="1" dirty="0">
                <a:latin typeface="Segoe Print" panose="02000600000000000000" pitchFamily="2" charset="0"/>
              </a:rPr>
              <a:t>1</a:t>
            </a:r>
            <a:r>
              <a:rPr lang="tr-TR" sz="2400" b="1" dirty="0" smtClean="0">
                <a:latin typeface="Segoe Print" panose="02000600000000000000" pitchFamily="2" charset="0"/>
              </a:rPr>
              <a:t>.2 </a:t>
            </a:r>
            <a:r>
              <a:rPr lang="tr-TR" sz="2400" b="1" dirty="0">
                <a:latin typeface="Segoe Print" panose="02000600000000000000" pitchFamily="2" charset="0"/>
              </a:rPr>
              <a:t>Organize Etme (Örgütleme) İşlevi</a:t>
            </a:r>
          </a:p>
        </p:txBody>
      </p:sp>
      <p:sp>
        <p:nvSpPr>
          <p:cNvPr id="3" name="Content Placeholder 2"/>
          <p:cNvSpPr>
            <a:spLocks noGrp="1"/>
          </p:cNvSpPr>
          <p:nvPr>
            <p:ph idx="1"/>
          </p:nvPr>
        </p:nvSpPr>
        <p:spPr>
          <a:xfrm>
            <a:off x="457200" y="875849"/>
            <a:ext cx="8229600" cy="4713391"/>
          </a:xfrm>
        </p:spPr>
        <p:txBody>
          <a:bodyPr vert="horz" lIns="121899" tIns="60949" rIns="121899" bIns="60949" rtlCol="0">
            <a:noAutofit/>
          </a:bodyPr>
          <a:lstStyle/>
          <a:p>
            <a:pPr marL="342900" lvl="1" indent="-342900" algn="just">
              <a:buChar char="•"/>
            </a:pPr>
            <a:r>
              <a:rPr lang="tr-TR" sz="2400" b="1" dirty="0">
                <a:latin typeface="Segoe Print" panose="02000600000000000000" pitchFamily="2" charset="0"/>
              </a:rPr>
              <a:t>Merkezcil Yönetim ilkesi: </a:t>
            </a:r>
            <a:r>
              <a:rPr lang="tr-TR" sz="2400" dirty="0">
                <a:latin typeface="Segoe Print" panose="02000600000000000000" pitchFamily="2" charset="0"/>
              </a:rPr>
              <a:t>Yetkinin merkezde bulunması gerektiğini ifade eder</a:t>
            </a:r>
            <a:r>
              <a:rPr lang="tr-TR" sz="2400" dirty="0" smtClean="0">
                <a:latin typeface="Segoe Print" panose="02000600000000000000" pitchFamily="2" charset="0"/>
              </a:rPr>
              <a:t>.</a:t>
            </a:r>
          </a:p>
          <a:p>
            <a:pPr marL="0" lvl="1" indent="0" algn="just">
              <a:buNone/>
            </a:pPr>
            <a:endParaRPr lang="tr-TR" sz="2400" b="1" dirty="0">
              <a:latin typeface="Segoe Print" panose="02000600000000000000" pitchFamily="2" charset="0"/>
            </a:endParaRPr>
          </a:p>
          <a:p>
            <a:pPr marL="342900" lvl="1" indent="-342900" algn="just">
              <a:buChar char="•"/>
            </a:pPr>
            <a:r>
              <a:rPr lang="tr-TR" sz="2400" b="1" dirty="0">
                <a:latin typeface="Segoe Print" panose="02000600000000000000" pitchFamily="2" charset="0"/>
              </a:rPr>
              <a:t>Kumanda Birliği Etkisi: </a:t>
            </a:r>
            <a:r>
              <a:rPr lang="tr-TR" sz="2400" dirty="0">
                <a:latin typeface="Segoe Print" panose="02000600000000000000" pitchFamily="2" charset="0"/>
              </a:rPr>
              <a:t>Her astın bir üste bağlı olması, bir üstten emir almasını ve bir üste hesap vermekle ilgili yükümlülüğünü ifade eder.</a:t>
            </a:r>
          </a:p>
          <a:p>
            <a:pPr marL="342900" lvl="1" indent="-342900" algn="just">
              <a:buChar char="•"/>
            </a:pPr>
            <a:endParaRPr lang="tr-TR" sz="2400" dirty="0">
              <a:latin typeface="Segoe Print" panose="02000600000000000000" pitchFamily="2" charset="0"/>
            </a:endParaRPr>
          </a:p>
          <a:p>
            <a:pPr marL="342900" lvl="1" indent="-342900" algn="just">
              <a:buChar char="•"/>
            </a:pPr>
            <a:r>
              <a:rPr lang="tr-TR" sz="2400" b="1" dirty="0">
                <a:latin typeface="Segoe Print" panose="02000600000000000000" pitchFamily="2" charset="0"/>
              </a:rPr>
              <a:t>Disiplin: </a:t>
            </a:r>
            <a:r>
              <a:rPr lang="tr-TR" sz="2400" dirty="0">
                <a:latin typeface="Segoe Print" panose="02000600000000000000" pitchFamily="2" charset="0"/>
              </a:rPr>
              <a:t>İtaat, çalışkanlık, işe devamlılık, davranışlarda düzen ve örgütle örgüt mensuplar arasındaki anlaşma hükümlerine saygı gibi hususların ortaya çıkış biçimi olarak ifade edilmiştir.</a:t>
            </a:r>
          </a:p>
          <a:p>
            <a:pPr marL="0" lvl="1" indent="0" algn="just">
              <a:buNone/>
            </a:pPr>
            <a:r>
              <a:rPr lang="tr-TR" sz="2400" dirty="0">
                <a:latin typeface="Segoe Print" panose="02000600000000000000" pitchFamily="2" charset="0"/>
              </a:rPr>
              <a:t>	</a:t>
            </a:r>
          </a:p>
          <a:p>
            <a:pPr marL="342900" lvl="1" indent="-342900" algn="just">
              <a:buChar char="•"/>
            </a:pPr>
            <a:endParaRPr lang="tr-TR" sz="2400" dirty="0">
              <a:latin typeface="Segoe Print" panose="02000600000000000000" pitchFamily="2" charset="0"/>
            </a:endParaRPr>
          </a:p>
        </p:txBody>
      </p:sp>
      <p:sp>
        <p:nvSpPr>
          <p:cNvPr id="4" name="Slide Number Placeholder 3"/>
          <p:cNvSpPr>
            <a:spLocks noGrp="1"/>
          </p:cNvSpPr>
          <p:nvPr>
            <p:ph type="sldNum" sz="quarter" idx="12"/>
          </p:nvPr>
        </p:nvSpPr>
        <p:spPr/>
        <p:txBody>
          <a:bodyPr/>
          <a:lstStyle/>
          <a:p>
            <a:fld id="{F1E1AE0F-C1A6-4B18-A7C1-7AA1861F7516}" type="slidenum">
              <a:rPr lang="tr-TR"/>
              <a:pPr/>
              <a:t>12</a:t>
            </a:fld>
            <a:endParaRPr lang="tr-TR"/>
          </a:p>
        </p:txBody>
      </p:sp>
      <p:sp>
        <p:nvSpPr>
          <p:cNvPr id="6" name="Footer Placeholder 4"/>
          <p:cNvSpPr>
            <a:spLocks noGrp="1"/>
          </p:cNvSpPr>
          <p:nvPr>
            <p:ph type="ftr" sz="quarter" idx="11"/>
          </p:nvPr>
        </p:nvSpPr>
        <p:spPr>
          <a:xfrm>
            <a:off x="3059832" y="6227888"/>
            <a:ext cx="2895600" cy="365125"/>
          </a:xfrm>
        </p:spPr>
        <p:txBody>
          <a:bodyPr/>
          <a:lstStyle/>
          <a:p>
            <a:endParaRPr lang="tr-TR" dirty="0">
              <a:solidFill>
                <a:schemeClr val="bg1"/>
              </a:solidFill>
              <a:latin typeface="Segoe Print" panose="02000600000000000000" pitchFamily="2" charset="0"/>
            </a:endParaRPr>
          </a:p>
        </p:txBody>
      </p:sp>
    </p:spTree>
    <p:extLst>
      <p:ext uri="{BB962C8B-B14F-4D97-AF65-F5344CB8AC3E}">
        <p14:creationId xmlns:p14="http://schemas.microsoft.com/office/powerpoint/2010/main" val="11221198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711081"/>
          </a:xfrm>
        </p:spPr>
        <p:txBody>
          <a:bodyPr vert="horz" lIns="121899" tIns="60949" rIns="121899" bIns="60949" rtlCol="0" anchor="ctr">
            <a:noAutofit/>
          </a:bodyPr>
          <a:lstStyle/>
          <a:p>
            <a:pPr marL="995363" indent="-995363">
              <a:tabLst>
                <a:tab pos="630238" algn="l"/>
                <a:tab pos="711200" algn="l"/>
              </a:tabLst>
            </a:pPr>
            <a:r>
              <a:rPr lang="tr-TR" sz="2400" b="1" dirty="0">
                <a:latin typeface="Segoe Print" panose="02000600000000000000" pitchFamily="2" charset="0"/>
              </a:rPr>
              <a:t>1</a:t>
            </a:r>
            <a:r>
              <a:rPr lang="tr-TR" sz="2400" b="1" dirty="0" smtClean="0">
                <a:latin typeface="Segoe Print" panose="02000600000000000000" pitchFamily="2" charset="0"/>
              </a:rPr>
              <a:t>.2 </a:t>
            </a:r>
            <a:r>
              <a:rPr lang="tr-TR" sz="2400" b="1" dirty="0">
                <a:latin typeface="Segoe Print" panose="02000600000000000000" pitchFamily="2" charset="0"/>
              </a:rPr>
              <a:t>Organize Etme (Örgütleme) İşlevi</a:t>
            </a:r>
          </a:p>
        </p:txBody>
      </p:sp>
      <p:sp>
        <p:nvSpPr>
          <p:cNvPr id="3" name="Content Placeholder 2"/>
          <p:cNvSpPr>
            <a:spLocks noGrp="1"/>
          </p:cNvSpPr>
          <p:nvPr>
            <p:ph idx="1"/>
          </p:nvPr>
        </p:nvSpPr>
        <p:spPr>
          <a:xfrm>
            <a:off x="457200" y="692696"/>
            <a:ext cx="8229600" cy="4713391"/>
          </a:xfrm>
        </p:spPr>
        <p:txBody>
          <a:bodyPr vert="horz" lIns="121899" tIns="60949" rIns="121899" bIns="60949" rtlCol="0">
            <a:noAutofit/>
          </a:bodyPr>
          <a:lstStyle/>
          <a:p>
            <a:pPr marL="342900" lvl="1" indent="-342900" algn="just">
              <a:buFont typeface="Arial" panose="020B0604020202020204" pitchFamily="34" charset="0"/>
              <a:buChar char="•"/>
            </a:pPr>
            <a:r>
              <a:rPr lang="tr-TR" sz="2400" b="1" dirty="0">
                <a:latin typeface="Segoe Print" panose="02000600000000000000" pitchFamily="2" charset="0"/>
              </a:rPr>
              <a:t>Genel Çıkarların Kişisel Çıkarlara Üstünlüğü: Örgüt çıkarlarının kişisel çıkarların üzerinde tutulması gerektiğini ifade eder.</a:t>
            </a:r>
          </a:p>
          <a:p>
            <a:pPr marL="0" lvl="1" indent="0" algn="just">
              <a:buNone/>
            </a:pPr>
            <a:endParaRPr lang="tr-TR" sz="2400" b="1" dirty="0" smtClean="0">
              <a:latin typeface="Segoe Print" panose="02000600000000000000" pitchFamily="2" charset="0"/>
            </a:endParaRPr>
          </a:p>
          <a:p>
            <a:pPr marL="342900" lvl="1" indent="-342900" algn="just">
              <a:buFont typeface="Arial" panose="020B0604020202020204" pitchFamily="34" charset="0"/>
              <a:buChar char="•"/>
            </a:pPr>
            <a:r>
              <a:rPr lang="tr-TR" sz="2400" b="1" dirty="0" smtClean="0">
                <a:latin typeface="Segoe Print" panose="02000600000000000000" pitchFamily="2" charset="0"/>
              </a:rPr>
              <a:t>Çalışan </a:t>
            </a:r>
            <a:r>
              <a:rPr lang="tr-TR" sz="2400" b="1" dirty="0">
                <a:latin typeface="Segoe Print" panose="02000600000000000000" pitchFamily="2" charset="0"/>
              </a:rPr>
              <a:t>Kişilerin Ödüllendirilmesi ve Ücretleri: </a:t>
            </a:r>
            <a:r>
              <a:rPr lang="tr-TR" sz="2400" dirty="0">
                <a:latin typeface="Segoe Print" panose="02000600000000000000" pitchFamily="2" charset="0"/>
              </a:rPr>
              <a:t>Çalışanların emekleri karşılığı ödenen ücretin adil olmasını ifade eder.</a:t>
            </a:r>
          </a:p>
          <a:p>
            <a:pPr marL="342900" lvl="1" indent="-342900" algn="just">
              <a:buChar char="•"/>
            </a:pPr>
            <a:endParaRPr lang="tr-TR" sz="2400" dirty="0">
              <a:latin typeface="Segoe Print" panose="02000600000000000000" pitchFamily="2" charset="0"/>
            </a:endParaRPr>
          </a:p>
          <a:p>
            <a:pPr marL="342900" lvl="1" indent="-342900" algn="just">
              <a:buChar char="•"/>
            </a:pPr>
            <a:r>
              <a:rPr lang="tr-TR" sz="2400" b="1" dirty="0">
                <a:latin typeface="Segoe Print" panose="02000600000000000000" pitchFamily="2" charset="0"/>
              </a:rPr>
              <a:t>Hakkaniyet ilkesi: </a:t>
            </a:r>
            <a:r>
              <a:rPr lang="tr-TR" sz="2400" dirty="0">
                <a:latin typeface="Segoe Print" panose="02000600000000000000" pitchFamily="2" charset="0"/>
              </a:rPr>
              <a:t>Astların sadakatlerini sağlamak için onlara iyilikle ve eşit bir biçimde davranmak gerektiğini ifade eder.</a:t>
            </a:r>
          </a:p>
          <a:p>
            <a:pPr marL="342900" lvl="1" indent="-342900" algn="just">
              <a:buChar char="•"/>
            </a:pPr>
            <a:endParaRPr lang="tr-TR" sz="2400" b="1" dirty="0">
              <a:latin typeface="Segoe Print" panose="02000600000000000000" pitchFamily="2" charset="0"/>
            </a:endParaRPr>
          </a:p>
          <a:p>
            <a:pPr marL="342900" lvl="1" indent="-342900" algn="just">
              <a:buChar char="•"/>
            </a:pPr>
            <a:r>
              <a:rPr lang="tr-TR" sz="2400" b="1" dirty="0">
                <a:latin typeface="Segoe Print" panose="02000600000000000000" pitchFamily="2" charset="0"/>
              </a:rPr>
              <a:t> Düzen ilkesi: </a:t>
            </a:r>
            <a:r>
              <a:rPr lang="tr-TR" sz="2400" dirty="0">
                <a:latin typeface="Segoe Print" panose="02000600000000000000" pitchFamily="2" charset="0"/>
              </a:rPr>
              <a:t>Düzenin, her şeyin yerinin iyi seçilmiş      olmasına bağlı olduğu ifade edilmiştir.</a:t>
            </a:r>
          </a:p>
          <a:p>
            <a:pPr lvl="2"/>
            <a:endParaRPr lang="tr-TR" dirty="0"/>
          </a:p>
        </p:txBody>
      </p:sp>
      <p:sp>
        <p:nvSpPr>
          <p:cNvPr id="4" name="Slide Number Placeholder 3"/>
          <p:cNvSpPr>
            <a:spLocks noGrp="1"/>
          </p:cNvSpPr>
          <p:nvPr>
            <p:ph type="sldNum" sz="quarter" idx="12"/>
          </p:nvPr>
        </p:nvSpPr>
        <p:spPr/>
        <p:txBody>
          <a:bodyPr/>
          <a:lstStyle/>
          <a:p>
            <a:fld id="{F1E1AE0F-C1A6-4B18-A7C1-7AA1861F7516}" type="slidenum">
              <a:rPr lang="tr-TR"/>
              <a:pPr/>
              <a:t>13</a:t>
            </a:fld>
            <a:endParaRPr lang="tr-TR"/>
          </a:p>
        </p:txBody>
      </p:sp>
      <p:sp>
        <p:nvSpPr>
          <p:cNvPr id="6" name="Footer Placeholder 4"/>
          <p:cNvSpPr>
            <a:spLocks noGrp="1"/>
          </p:cNvSpPr>
          <p:nvPr>
            <p:ph type="ftr" sz="quarter" idx="11"/>
          </p:nvPr>
        </p:nvSpPr>
        <p:spPr>
          <a:xfrm>
            <a:off x="3059832" y="6376243"/>
            <a:ext cx="2895600" cy="365125"/>
          </a:xfrm>
        </p:spPr>
        <p:txBody>
          <a:bodyPr/>
          <a:lstStyle/>
          <a:p>
            <a:endParaRPr lang="tr-TR" dirty="0">
              <a:solidFill>
                <a:schemeClr val="bg1"/>
              </a:solidFill>
              <a:latin typeface="Segoe Print" panose="02000600000000000000" pitchFamily="2" charset="0"/>
            </a:endParaRPr>
          </a:p>
        </p:txBody>
      </p:sp>
    </p:spTree>
    <p:extLst>
      <p:ext uri="{BB962C8B-B14F-4D97-AF65-F5344CB8AC3E}">
        <p14:creationId xmlns:p14="http://schemas.microsoft.com/office/powerpoint/2010/main" val="7963679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121899" tIns="60949" rIns="121899" bIns="60949" rtlCol="0" anchor="ctr">
            <a:noAutofit/>
          </a:bodyPr>
          <a:lstStyle/>
          <a:p>
            <a:pPr marL="995363" indent="-995363">
              <a:tabLst>
                <a:tab pos="630238" algn="l"/>
                <a:tab pos="711200" algn="l"/>
              </a:tabLst>
            </a:pPr>
            <a:r>
              <a:rPr lang="tr-TR" sz="2400" b="1" dirty="0">
                <a:latin typeface="Segoe Print" panose="02000600000000000000" pitchFamily="2" charset="0"/>
              </a:rPr>
              <a:t>1</a:t>
            </a:r>
            <a:r>
              <a:rPr lang="tr-TR" sz="2400" b="1" dirty="0" smtClean="0">
                <a:latin typeface="Segoe Print" panose="02000600000000000000" pitchFamily="2" charset="0"/>
              </a:rPr>
              <a:t>.2 </a:t>
            </a:r>
            <a:r>
              <a:rPr lang="tr-TR" sz="2400" b="1" dirty="0">
                <a:latin typeface="Segoe Print" panose="02000600000000000000" pitchFamily="2" charset="0"/>
              </a:rPr>
              <a:t>Organize Etme (Örgütleme) İşlevi</a:t>
            </a:r>
          </a:p>
        </p:txBody>
      </p:sp>
      <p:sp>
        <p:nvSpPr>
          <p:cNvPr id="3" name="Content Placeholder 2"/>
          <p:cNvSpPr>
            <a:spLocks noGrp="1"/>
          </p:cNvSpPr>
          <p:nvPr>
            <p:ph idx="1"/>
          </p:nvPr>
        </p:nvSpPr>
        <p:spPr>
          <a:xfrm>
            <a:off x="457200" y="1196752"/>
            <a:ext cx="8229600" cy="4713391"/>
          </a:xfrm>
        </p:spPr>
        <p:txBody>
          <a:bodyPr vert="horz" lIns="121899" tIns="60949" rIns="121899" bIns="60949" rtlCol="0">
            <a:noAutofit/>
          </a:bodyPr>
          <a:lstStyle/>
          <a:p>
            <a:pPr marL="342900" lvl="1" indent="-342900" algn="just">
              <a:buFont typeface="Arial" panose="020B0604020202020204" pitchFamily="34" charset="0"/>
              <a:buChar char="•"/>
            </a:pPr>
            <a:r>
              <a:rPr lang="tr-TR" sz="2400" b="1" dirty="0" smtClean="0">
                <a:latin typeface="Segoe Print" panose="02000600000000000000" pitchFamily="2" charset="0"/>
              </a:rPr>
              <a:t>Personelde </a:t>
            </a:r>
            <a:r>
              <a:rPr lang="tr-TR" sz="2400" b="1" dirty="0">
                <a:latin typeface="Segoe Print" panose="02000600000000000000" pitchFamily="2" charset="0"/>
              </a:rPr>
              <a:t>Devamlılık ve Denge ilkesi: </a:t>
            </a:r>
            <a:r>
              <a:rPr lang="tr-TR" sz="2400" dirty="0">
                <a:latin typeface="Segoe Print" panose="02000600000000000000" pitchFamily="2" charset="0"/>
              </a:rPr>
              <a:t>Personelin örgüte devamlılığını sağlanması gerektiğini ifade eder.</a:t>
            </a:r>
          </a:p>
          <a:p>
            <a:pPr marL="342900" lvl="1" indent="-342900" algn="just">
              <a:buChar char="•"/>
            </a:pPr>
            <a:endParaRPr lang="tr-TR" sz="2400" b="1" dirty="0">
              <a:latin typeface="Segoe Print" panose="02000600000000000000" pitchFamily="2" charset="0"/>
            </a:endParaRPr>
          </a:p>
          <a:p>
            <a:pPr marL="342900" lvl="1" indent="-342900" algn="just">
              <a:buChar char="•"/>
            </a:pPr>
            <a:r>
              <a:rPr lang="tr-TR" sz="2400" b="1" dirty="0">
                <a:latin typeface="Segoe Print" panose="02000600000000000000" pitchFamily="2" charset="0"/>
              </a:rPr>
              <a:t>İnisiyatif: </a:t>
            </a:r>
            <a:r>
              <a:rPr lang="tr-TR" sz="2400" dirty="0">
                <a:latin typeface="Segoe Print" panose="02000600000000000000" pitchFamily="2" charset="0"/>
              </a:rPr>
              <a:t>Plân yapma ve uygulama yeteneği olup bütün personelde geliştirilmesi gereken bir nitelik ve yetenektir.</a:t>
            </a:r>
          </a:p>
          <a:p>
            <a:pPr marL="342900" lvl="1" indent="-342900" algn="just">
              <a:buChar char="•"/>
            </a:pPr>
            <a:endParaRPr lang="tr-TR" sz="2400" dirty="0">
              <a:latin typeface="Segoe Print" panose="02000600000000000000" pitchFamily="2" charset="0"/>
            </a:endParaRPr>
          </a:p>
          <a:p>
            <a:pPr marL="342900" lvl="1" indent="-342900" algn="just">
              <a:buChar char="•"/>
            </a:pPr>
            <a:r>
              <a:rPr lang="tr-TR" sz="2400" b="1" dirty="0">
                <a:latin typeface="Segoe Print" panose="02000600000000000000" pitchFamily="2" charset="0"/>
              </a:rPr>
              <a:t>Personelde işbirliği ruhu ilkesi: </a:t>
            </a:r>
            <a:r>
              <a:rPr lang="tr-TR" sz="2400" dirty="0">
                <a:latin typeface="Segoe Print" panose="02000600000000000000" pitchFamily="2" charset="0"/>
              </a:rPr>
              <a:t>Çalışanların kuruluşun amacı etrafında birleşmesi olarak ifade edilebilir.</a:t>
            </a:r>
          </a:p>
          <a:p>
            <a:pPr lvl="2"/>
            <a:endParaRPr lang="tr-TR" dirty="0"/>
          </a:p>
          <a:p>
            <a:pPr lvl="2"/>
            <a:endParaRPr lang="tr-TR" dirty="0"/>
          </a:p>
        </p:txBody>
      </p:sp>
      <p:sp>
        <p:nvSpPr>
          <p:cNvPr id="4" name="Slide Number Placeholder 3"/>
          <p:cNvSpPr>
            <a:spLocks noGrp="1"/>
          </p:cNvSpPr>
          <p:nvPr>
            <p:ph type="sldNum" sz="quarter" idx="12"/>
          </p:nvPr>
        </p:nvSpPr>
        <p:spPr/>
        <p:txBody>
          <a:bodyPr/>
          <a:lstStyle/>
          <a:p>
            <a:fld id="{F1E1AE0F-C1A6-4B18-A7C1-7AA1861F7516}" type="slidenum">
              <a:rPr lang="tr-TR"/>
              <a:pPr/>
              <a:t>14</a:t>
            </a:fld>
            <a:endParaRPr lang="tr-TR"/>
          </a:p>
        </p:txBody>
      </p:sp>
      <p:sp>
        <p:nvSpPr>
          <p:cNvPr id="6" name="Footer Placeholder 4"/>
          <p:cNvSpPr>
            <a:spLocks noGrp="1"/>
          </p:cNvSpPr>
          <p:nvPr>
            <p:ph type="ftr" sz="quarter" idx="11"/>
          </p:nvPr>
        </p:nvSpPr>
        <p:spPr>
          <a:xfrm>
            <a:off x="3059832" y="6237312"/>
            <a:ext cx="2895600" cy="365125"/>
          </a:xfrm>
        </p:spPr>
        <p:txBody>
          <a:bodyPr/>
          <a:lstStyle/>
          <a:p>
            <a:endParaRPr lang="tr-TR" dirty="0">
              <a:solidFill>
                <a:schemeClr val="bg1"/>
              </a:solidFill>
              <a:latin typeface="Segoe Print" panose="02000600000000000000" pitchFamily="2" charset="0"/>
            </a:endParaRPr>
          </a:p>
        </p:txBody>
      </p:sp>
    </p:spTree>
    <p:extLst>
      <p:ext uri="{BB962C8B-B14F-4D97-AF65-F5344CB8AC3E}">
        <p14:creationId xmlns:p14="http://schemas.microsoft.com/office/powerpoint/2010/main" val="18424562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711081"/>
          </a:xfrm>
        </p:spPr>
        <p:txBody>
          <a:bodyPr vert="horz" lIns="121899" tIns="60949" rIns="121899" bIns="60949" rtlCol="0" anchor="ctr">
            <a:noAutofit/>
          </a:bodyPr>
          <a:lstStyle/>
          <a:p>
            <a:pPr marL="995363" indent="-995363">
              <a:tabLst>
                <a:tab pos="630238" algn="l"/>
                <a:tab pos="711200" algn="l"/>
              </a:tabLst>
            </a:pPr>
            <a:r>
              <a:rPr lang="tr-TR" sz="2400" b="1" dirty="0">
                <a:latin typeface="Segoe Print" panose="02000600000000000000" pitchFamily="2" charset="0"/>
              </a:rPr>
              <a:t>1</a:t>
            </a:r>
            <a:r>
              <a:rPr lang="tr-TR" sz="2400" b="1" dirty="0" smtClean="0">
                <a:latin typeface="Segoe Print" panose="02000600000000000000" pitchFamily="2" charset="0"/>
              </a:rPr>
              <a:t>.2.1 </a:t>
            </a:r>
            <a:r>
              <a:rPr lang="tr-TR" sz="2400" b="1" dirty="0">
                <a:latin typeface="Segoe Print" panose="02000600000000000000" pitchFamily="2" charset="0"/>
              </a:rPr>
              <a:t>Organizasyon Yapıları</a:t>
            </a:r>
          </a:p>
        </p:txBody>
      </p:sp>
      <p:sp>
        <p:nvSpPr>
          <p:cNvPr id="3" name="Content Placeholder 2"/>
          <p:cNvSpPr>
            <a:spLocks noGrp="1"/>
          </p:cNvSpPr>
          <p:nvPr>
            <p:ph idx="1"/>
          </p:nvPr>
        </p:nvSpPr>
        <p:spPr>
          <a:xfrm>
            <a:off x="457200" y="836712"/>
            <a:ext cx="8229600" cy="4713391"/>
          </a:xfrm>
        </p:spPr>
        <p:txBody>
          <a:bodyPr>
            <a:noAutofit/>
          </a:bodyPr>
          <a:lstStyle/>
          <a:p>
            <a:pPr marL="0" lvl="1" indent="0" algn="just">
              <a:buNone/>
            </a:pPr>
            <a:r>
              <a:rPr lang="tr-TR" sz="2400" dirty="0" smtClean="0">
                <a:latin typeface="Segoe Print" panose="02000600000000000000" pitchFamily="2" charset="0"/>
              </a:rPr>
              <a:t>Örgüt yapılarının ve yönetim uygulamalarının dış çevre koşullarından nasıl etkilendiği konusunda yapılan araştırmalar; örgüt yapılarını mekanik ve organik olmak üzere iki grup altında toplamışlardır. </a:t>
            </a:r>
            <a:r>
              <a:rPr lang="tr-TR" sz="2400" b="1" dirty="0" smtClean="0">
                <a:solidFill>
                  <a:srgbClr val="92D050"/>
                </a:solidFill>
                <a:latin typeface="Segoe Print" panose="02000600000000000000" pitchFamily="2" charset="0"/>
              </a:rPr>
              <a:t>Mekanik örgüt yapılarının özellikleri şu şekilde belirtilebilir:</a:t>
            </a:r>
          </a:p>
          <a:p>
            <a:pPr marL="0" lvl="1" indent="0" algn="just">
              <a:buNone/>
            </a:pPr>
            <a:endParaRPr lang="tr-TR" sz="2400" dirty="0">
              <a:latin typeface="Segoe Print" panose="02000600000000000000" pitchFamily="2" charset="0"/>
            </a:endParaRPr>
          </a:p>
          <a:p>
            <a:pPr marL="342900" lvl="1" indent="-342900" algn="just">
              <a:buFont typeface="Arial" pitchFamily="34" charset="0"/>
              <a:buChar char="•"/>
            </a:pPr>
            <a:r>
              <a:rPr lang="tr-TR" sz="2400" dirty="0" smtClean="0">
                <a:latin typeface="Segoe Print" panose="02000600000000000000" pitchFamily="2" charset="0"/>
              </a:rPr>
              <a:t>Görevlerde ihtisaslaşmaya önem verilmiştir.</a:t>
            </a:r>
            <a:endParaRPr lang="tr-TR" sz="2400" dirty="0">
              <a:latin typeface="Segoe Print" panose="02000600000000000000" pitchFamily="2" charset="0"/>
            </a:endParaRPr>
          </a:p>
          <a:p>
            <a:pPr marL="342900" lvl="1" indent="-342900" algn="just">
              <a:buFont typeface="Arial" pitchFamily="34" charset="0"/>
              <a:buChar char="•"/>
            </a:pPr>
            <a:r>
              <a:rPr lang="tr-TR" sz="2400" dirty="0" smtClean="0">
                <a:latin typeface="Segoe Print" panose="02000600000000000000" pitchFamily="2" charset="0"/>
              </a:rPr>
              <a:t>Her bir fonksiyonel role ilişkin teknik yöntemleri anlatan, yetki ve sorumlulukları belirleyen tanımlar mevcuttur.</a:t>
            </a:r>
            <a:endParaRPr lang="tr-TR" sz="2400" dirty="0">
              <a:latin typeface="Segoe Print" panose="02000600000000000000" pitchFamily="2" charset="0"/>
            </a:endParaRPr>
          </a:p>
          <a:p>
            <a:pPr marL="342900" lvl="1" indent="-342900" algn="just">
              <a:buFont typeface="Arial" pitchFamily="34" charset="0"/>
              <a:buChar char="•"/>
            </a:pPr>
            <a:r>
              <a:rPr lang="tr-TR" sz="2400" dirty="0" smtClean="0">
                <a:latin typeface="Segoe Print" panose="02000600000000000000" pitchFamily="2" charset="0"/>
              </a:rPr>
              <a:t>Her bir fonksiyonel role ilişkin hak ve yükümlülükler ile teknik metotlar dikkatlice tanımlanmıştır.</a:t>
            </a:r>
            <a:endParaRPr lang="tr-TR" sz="2400" dirty="0">
              <a:latin typeface="Segoe Print" panose="02000600000000000000" pitchFamily="2" charset="0"/>
            </a:endParaRPr>
          </a:p>
          <a:p>
            <a:pPr marL="0" lvl="1" indent="0" algn="just">
              <a:buNone/>
            </a:pPr>
            <a:endParaRPr lang="tr-TR" sz="2400" dirty="0">
              <a:latin typeface="Segoe Print" panose="02000600000000000000" pitchFamily="2" charset="0"/>
            </a:endParaRPr>
          </a:p>
        </p:txBody>
      </p:sp>
      <p:sp>
        <p:nvSpPr>
          <p:cNvPr id="4" name="Slide Number Placeholder 3"/>
          <p:cNvSpPr>
            <a:spLocks noGrp="1"/>
          </p:cNvSpPr>
          <p:nvPr>
            <p:ph type="sldNum" sz="quarter" idx="12"/>
          </p:nvPr>
        </p:nvSpPr>
        <p:spPr/>
        <p:txBody>
          <a:bodyPr/>
          <a:lstStyle/>
          <a:p>
            <a:fld id="{F1E1AE0F-C1A6-4B18-A7C1-7AA1861F7516}" type="slidenum">
              <a:rPr lang="tr-TR"/>
              <a:pPr/>
              <a:t>15</a:t>
            </a:fld>
            <a:endParaRPr lang="tr-TR"/>
          </a:p>
        </p:txBody>
      </p:sp>
      <p:sp>
        <p:nvSpPr>
          <p:cNvPr id="6" name="Footer Placeholder 4"/>
          <p:cNvSpPr>
            <a:spLocks noGrp="1"/>
          </p:cNvSpPr>
          <p:nvPr>
            <p:ph type="ftr" sz="quarter" idx="11"/>
          </p:nvPr>
        </p:nvSpPr>
        <p:spPr>
          <a:xfrm>
            <a:off x="3059832" y="6237312"/>
            <a:ext cx="2895600" cy="365125"/>
          </a:xfrm>
        </p:spPr>
        <p:txBody>
          <a:bodyPr/>
          <a:lstStyle/>
          <a:p>
            <a:endParaRPr lang="tr-TR" dirty="0">
              <a:solidFill>
                <a:schemeClr val="bg1"/>
              </a:solidFill>
              <a:latin typeface="Segoe Print" panose="02000600000000000000" pitchFamily="2" charset="0"/>
            </a:endParaRPr>
          </a:p>
        </p:txBody>
      </p:sp>
    </p:spTree>
    <p:extLst>
      <p:ext uri="{BB962C8B-B14F-4D97-AF65-F5344CB8AC3E}">
        <p14:creationId xmlns:p14="http://schemas.microsoft.com/office/powerpoint/2010/main" val="19920659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121899" tIns="60949" rIns="121899" bIns="60949" rtlCol="0" anchor="ctr">
            <a:noAutofit/>
          </a:bodyPr>
          <a:lstStyle/>
          <a:p>
            <a:pPr marL="995363" indent="-995363">
              <a:tabLst>
                <a:tab pos="630238" algn="l"/>
                <a:tab pos="711200" algn="l"/>
              </a:tabLst>
            </a:pPr>
            <a:r>
              <a:rPr lang="tr-TR" sz="2400" b="1" dirty="0">
                <a:latin typeface="Segoe Print" panose="02000600000000000000" pitchFamily="2" charset="0"/>
              </a:rPr>
              <a:t>1</a:t>
            </a:r>
            <a:r>
              <a:rPr lang="tr-TR" sz="2400" b="1" dirty="0" smtClean="0">
                <a:latin typeface="Segoe Print" panose="02000600000000000000" pitchFamily="2" charset="0"/>
              </a:rPr>
              <a:t>.2.1 </a:t>
            </a:r>
            <a:r>
              <a:rPr lang="tr-TR" sz="2400" b="1" dirty="0">
                <a:latin typeface="Segoe Print" panose="02000600000000000000" pitchFamily="2" charset="0"/>
              </a:rPr>
              <a:t>Organizasyon Yapıları</a:t>
            </a:r>
          </a:p>
        </p:txBody>
      </p:sp>
      <p:sp>
        <p:nvSpPr>
          <p:cNvPr id="3" name="Content Placeholder 2"/>
          <p:cNvSpPr>
            <a:spLocks noGrp="1"/>
          </p:cNvSpPr>
          <p:nvPr>
            <p:ph idx="1"/>
          </p:nvPr>
        </p:nvSpPr>
        <p:spPr>
          <a:xfrm>
            <a:off x="457200" y="1052736"/>
            <a:ext cx="8229600" cy="4713391"/>
          </a:xfrm>
        </p:spPr>
        <p:txBody>
          <a:bodyPr>
            <a:noAutofit/>
          </a:bodyPr>
          <a:lstStyle/>
          <a:p>
            <a:pPr marL="342900" lvl="1" indent="-342900" algn="just">
              <a:buFont typeface="Arial" pitchFamily="34" charset="0"/>
              <a:buChar char="•"/>
            </a:pPr>
            <a:r>
              <a:rPr lang="tr-TR" sz="2400" dirty="0" smtClean="0">
                <a:latin typeface="Segoe Print" panose="02000600000000000000" pitchFamily="2" charset="0"/>
              </a:rPr>
              <a:t>Otorite</a:t>
            </a:r>
            <a:r>
              <a:rPr lang="tr-TR" sz="2400" dirty="0">
                <a:latin typeface="Segoe Print" panose="02000600000000000000" pitchFamily="2" charset="0"/>
              </a:rPr>
              <a:t>, kontrol ve haberleşme hiyerarşik bir yapı arz eder</a:t>
            </a:r>
            <a:r>
              <a:rPr lang="tr-TR" sz="2400" dirty="0" smtClean="0">
                <a:latin typeface="Segoe Print" panose="02000600000000000000" pitchFamily="2" charset="0"/>
              </a:rPr>
              <a:t>.</a:t>
            </a:r>
            <a:endParaRPr lang="tr-TR" sz="2400" dirty="0">
              <a:latin typeface="Segoe Print" panose="02000600000000000000" pitchFamily="2" charset="0"/>
            </a:endParaRPr>
          </a:p>
          <a:p>
            <a:pPr marL="342900" lvl="1" indent="-342900" algn="just">
              <a:buFont typeface="Arial" pitchFamily="34" charset="0"/>
              <a:buChar char="•"/>
            </a:pPr>
            <a:r>
              <a:rPr lang="tr-TR" sz="2400" dirty="0">
                <a:latin typeface="Segoe Print" panose="02000600000000000000" pitchFamily="2" charset="0"/>
              </a:rPr>
              <a:t>Örgüt üyeleri ve üst-ast arasında iletişim ve etkileşim dikey yöndedir</a:t>
            </a:r>
            <a:r>
              <a:rPr lang="tr-TR" sz="2400" dirty="0" smtClean="0">
                <a:latin typeface="Segoe Print" panose="02000600000000000000" pitchFamily="2" charset="0"/>
              </a:rPr>
              <a:t>.</a:t>
            </a:r>
            <a:endParaRPr lang="tr-TR" sz="2400" dirty="0">
              <a:latin typeface="Segoe Print" panose="02000600000000000000" pitchFamily="2" charset="0"/>
            </a:endParaRPr>
          </a:p>
          <a:p>
            <a:pPr marL="342900" lvl="1" indent="-342900" algn="just">
              <a:buFont typeface="Arial" pitchFamily="34" charset="0"/>
              <a:buChar char="•"/>
            </a:pPr>
            <a:r>
              <a:rPr lang="tr-TR" sz="2400" dirty="0">
                <a:latin typeface="Segoe Print" panose="02000600000000000000" pitchFamily="2" charset="0"/>
              </a:rPr>
              <a:t>Faaliyetler ve iş davranışları; üstlerin talimatları ve onların kararlarıyla yönetilir</a:t>
            </a:r>
            <a:r>
              <a:rPr lang="tr-TR" sz="2400" dirty="0" smtClean="0">
                <a:latin typeface="Segoe Print" panose="02000600000000000000" pitchFamily="2" charset="0"/>
              </a:rPr>
              <a:t>.</a:t>
            </a:r>
            <a:endParaRPr lang="tr-TR" sz="2400" dirty="0">
              <a:latin typeface="Segoe Print" panose="02000600000000000000" pitchFamily="2" charset="0"/>
            </a:endParaRPr>
          </a:p>
          <a:p>
            <a:pPr marL="342900" lvl="1" indent="-342900" algn="just">
              <a:buFont typeface="Arial" pitchFamily="34" charset="0"/>
              <a:buChar char="•"/>
            </a:pPr>
            <a:r>
              <a:rPr lang="tr-TR" sz="2400" dirty="0">
                <a:latin typeface="Segoe Print" panose="02000600000000000000" pitchFamily="2" charset="0"/>
              </a:rPr>
              <a:t>Yerel bilgi (teknik bilgi), deneyim ve ustalıklar, genel kültür, çevresel ilişki ve deneyimlerden daha önemlidir ve çalışanlara daha çok prestij sağlamaktadır</a:t>
            </a:r>
            <a:r>
              <a:rPr lang="tr-TR" sz="2400" dirty="0" smtClean="0">
                <a:latin typeface="Segoe Print" panose="02000600000000000000" pitchFamily="2" charset="0"/>
              </a:rPr>
              <a:t>.</a:t>
            </a:r>
          </a:p>
          <a:p>
            <a:pPr marL="342900" lvl="1" indent="-342900" algn="just">
              <a:buFont typeface="Arial" pitchFamily="34" charset="0"/>
              <a:buChar char="•"/>
            </a:pPr>
            <a:r>
              <a:rPr lang="tr-TR" sz="2400" dirty="0">
                <a:latin typeface="Segoe Print" panose="02000600000000000000" pitchFamily="2" charset="0"/>
              </a:rPr>
              <a:t>Örgüte üyelik koşulu olarak sorunlara sahip çıkma ve üstlere bağımlılık önem kazanmıştır.</a:t>
            </a:r>
          </a:p>
          <a:p>
            <a:pPr marL="0" lvl="1" indent="0" algn="just">
              <a:buNone/>
            </a:pPr>
            <a:endParaRPr lang="tr-TR" sz="2400" dirty="0">
              <a:latin typeface="Segoe Print" panose="02000600000000000000" pitchFamily="2" charset="0"/>
            </a:endParaRPr>
          </a:p>
        </p:txBody>
      </p:sp>
      <p:sp>
        <p:nvSpPr>
          <p:cNvPr id="4" name="Slide Number Placeholder 3"/>
          <p:cNvSpPr>
            <a:spLocks noGrp="1"/>
          </p:cNvSpPr>
          <p:nvPr>
            <p:ph type="sldNum" sz="quarter" idx="12"/>
          </p:nvPr>
        </p:nvSpPr>
        <p:spPr/>
        <p:txBody>
          <a:bodyPr/>
          <a:lstStyle/>
          <a:p>
            <a:fld id="{F1E1AE0F-C1A6-4B18-A7C1-7AA1861F7516}" type="slidenum">
              <a:rPr lang="tr-TR"/>
              <a:pPr/>
              <a:t>16</a:t>
            </a:fld>
            <a:endParaRPr lang="tr-TR"/>
          </a:p>
        </p:txBody>
      </p:sp>
      <p:sp>
        <p:nvSpPr>
          <p:cNvPr id="6" name="Footer Placeholder 4"/>
          <p:cNvSpPr>
            <a:spLocks noGrp="1"/>
          </p:cNvSpPr>
          <p:nvPr>
            <p:ph type="ftr" sz="quarter" idx="11"/>
          </p:nvPr>
        </p:nvSpPr>
        <p:spPr>
          <a:xfrm>
            <a:off x="3059832" y="6237312"/>
            <a:ext cx="2895600" cy="365125"/>
          </a:xfrm>
        </p:spPr>
        <p:txBody>
          <a:bodyPr/>
          <a:lstStyle/>
          <a:p>
            <a:endParaRPr lang="tr-TR" dirty="0">
              <a:solidFill>
                <a:schemeClr val="bg1"/>
              </a:solidFill>
              <a:latin typeface="Segoe Print" panose="02000600000000000000" pitchFamily="2" charset="0"/>
            </a:endParaRPr>
          </a:p>
        </p:txBody>
      </p:sp>
    </p:spTree>
    <p:extLst>
      <p:ext uri="{BB962C8B-B14F-4D97-AF65-F5344CB8AC3E}">
        <p14:creationId xmlns:p14="http://schemas.microsoft.com/office/powerpoint/2010/main" val="18388564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121899" tIns="60949" rIns="121899" bIns="60949" rtlCol="0" anchor="ctr">
            <a:noAutofit/>
          </a:bodyPr>
          <a:lstStyle/>
          <a:p>
            <a:pPr marL="995363" indent="-995363">
              <a:tabLst>
                <a:tab pos="630238" algn="l"/>
                <a:tab pos="711200" algn="l"/>
              </a:tabLst>
            </a:pPr>
            <a:r>
              <a:rPr lang="tr-TR" sz="2400" b="1" dirty="0">
                <a:latin typeface="Segoe Print" panose="02000600000000000000" pitchFamily="2" charset="0"/>
              </a:rPr>
              <a:t>1</a:t>
            </a:r>
            <a:r>
              <a:rPr lang="tr-TR" sz="2400" b="1" dirty="0" smtClean="0">
                <a:latin typeface="Segoe Print" panose="02000600000000000000" pitchFamily="2" charset="0"/>
              </a:rPr>
              <a:t>.2.1 </a:t>
            </a:r>
            <a:r>
              <a:rPr lang="tr-TR" sz="2400" b="1" dirty="0">
                <a:latin typeface="Segoe Print" panose="02000600000000000000" pitchFamily="2" charset="0"/>
              </a:rPr>
              <a:t>Organizasyon Yapıları</a:t>
            </a:r>
          </a:p>
        </p:txBody>
      </p:sp>
      <p:sp>
        <p:nvSpPr>
          <p:cNvPr id="3" name="Content Placeholder 2"/>
          <p:cNvSpPr>
            <a:spLocks noGrp="1"/>
          </p:cNvSpPr>
          <p:nvPr>
            <p:ph idx="1"/>
          </p:nvPr>
        </p:nvSpPr>
        <p:spPr>
          <a:xfrm>
            <a:off x="457200" y="908720"/>
            <a:ext cx="8229600" cy="4713391"/>
          </a:xfrm>
        </p:spPr>
        <p:txBody>
          <a:bodyPr vert="horz" lIns="121899" tIns="60949" rIns="121899" bIns="60949" rtlCol="0">
            <a:noAutofit/>
          </a:bodyPr>
          <a:lstStyle/>
          <a:p>
            <a:pPr marL="342900" lvl="1" indent="-342900" algn="just">
              <a:buChar char="•"/>
            </a:pPr>
            <a:endParaRPr lang="tr-TR" sz="2400" dirty="0">
              <a:latin typeface="Segoe Print" panose="02000600000000000000" pitchFamily="2" charset="0"/>
            </a:endParaRPr>
          </a:p>
          <a:p>
            <a:pPr marL="342900" lvl="1" indent="-342900" algn="just">
              <a:buChar char="•"/>
            </a:pPr>
            <a:r>
              <a:rPr lang="tr-TR" sz="2400" dirty="0">
                <a:latin typeface="Segoe Print" panose="02000600000000000000" pitchFamily="2" charset="0"/>
              </a:rPr>
              <a:t>Yönetici, uzmanlaşarak birbirinden ayrı gibi gözüken ihtisas ve görev yerlerinin bağlantısı ve koordinasyonunu sağlar</a:t>
            </a:r>
            <a:r>
              <a:rPr lang="tr-TR" sz="2400" dirty="0" smtClean="0">
                <a:latin typeface="Segoe Print" panose="02000600000000000000" pitchFamily="2" charset="0"/>
              </a:rPr>
              <a:t>.</a:t>
            </a:r>
            <a:endParaRPr lang="tr-TR" sz="2400" dirty="0">
              <a:latin typeface="Segoe Print" panose="02000600000000000000" pitchFamily="2" charset="0"/>
            </a:endParaRPr>
          </a:p>
          <a:p>
            <a:pPr marL="342900" lvl="1" indent="-342900" algn="just">
              <a:buChar char="•"/>
            </a:pPr>
            <a:r>
              <a:rPr lang="tr-TR" sz="2400" dirty="0">
                <a:latin typeface="Segoe Print" panose="02000600000000000000" pitchFamily="2" charset="0"/>
              </a:rPr>
              <a:t>Örgüt hedefleri hakkında bilgiye üst kademe yönetimi sahiptir</a:t>
            </a:r>
            <a:r>
              <a:rPr lang="tr-TR" sz="2400" dirty="0" smtClean="0">
                <a:latin typeface="Segoe Print" panose="02000600000000000000" pitchFamily="2" charset="0"/>
              </a:rPr>
              <a:t>.</a:t>
            </a:r>
            <a:endParaRPr lang="tr-TR" sz="2400" dirty="0">
              <a:latin typeface="Segoe Print" panose="02000600000000000000" pitchFamily="2" charset="0"/>
            </a:endParaRPr>
          </a:p>
          <a:p>
            <a:pPr marL="342900" lvl="1" indent="-342900" algn="just">
              <a:buChar char="•"/>
            </a:pPr>
            <a:r>
              <a:rPr lang="tr-TR" sz="2400" dirty="0">
                <a:latin typeface="Segoe Print" panose="02000600000000000000" pitchFamily="2" charset="0"/>
              </a:rPr>
              <a:t>Yönetim karmaşık bir hiyerarşi olarak algılanır. Yönetim merkeziyetçi bir nitelik gösterir.</a:t>
            </a:r>
          </a:p>
        </p:txBody>
      </p:sp>
      <p:sp>
        <p:nvSpPr>
          <p:cNvPr id="4" name="Slide Number Placeholder 3"/>
          <p:cNvSpPr>
            <a:spLocks noGrp="1"/>
          </p:cNvSpPr>
          <p:nvPr>
            <p:ph type="sldNum" sz="quarter" idx="12"/>
          </p:nvPr>
        </p:nvSpPr>
        <p:spPr/>
        <p:txBody>
          <a:bodyPr/>
          <a:lstStyle/>
          <a:p>
            <a:fld id="{F1E1AE0F-C1A6-4B18-A7C1-7AA1861F7516}" type="slidenum">
              <a:rPr lang="tr-TR"/>
              <a:pPr/>
              <a:t>17</a:t>
            </a:fld>
            <a:endParaRPr lang="tr-TR"/>
          </a:p>
        </p:txBody>
      </p:sp>
      <p:sp>
        <p:nvSpPr>
          <p:cNvPr id="6" name="Footer Placeholder 4"/>
          <p:cNvSpPr>
            <a:spLocks noGrp="1"/>
          </p:cNvSpPr>
          <p:nvPr>
            <p:ph type="ftr" sz="quarter" idx="11"/>
          </p:nvPr>
        </p:nvSpPr>
        <p:spPr>
          <a:xfrm>
            <a:off x="3059832" y="6237312"/>
            <a:ext cx="2895600" cy="365125"/>
          </a:xfrm>
        </p:spPr>
        <p:txBody>
          <a:bodyPr/>
          <a:lstStyle/>
          <a:p>
            <a:endParaRPr lang="tr-TR" dirty="0">
              <a:solidFill>
                <a:schemeClr val="bg1"/>
              </a:solidFill>
              <a:latin typeface="Segoe Print" panose="02000600000000000000" pitchFamily="2" charset="0"/>
            </a:endParaRPr>
          </a:p>
        </p:txBody>
      </p:sp>
    </p:spTree>
    <p:extLst>
      <p:ext uri="{BB962C8B-B14F-4D97-AF65-F5344CB8AC3E}">
        <p14:creationId xmlns:p14="http://schemas.microsoft.com/office/powerpoint/2010/main" val="27579060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711081"/>
          </a:xfrm>
        </p:spPr>
        <p:txBody>
          <a:bodyPr vert="horz" lIns="121899" tIns="60949" rIns="121899" bIns="60949" rtlCol="0" anchor="ctr">
            <a:noAutofit/>
          </a:bodyPr>
          <a:lstStyle/>
          <a:p>
            <a:pPr marL="995363" indent="-995363">
              <a:tabLst>
                <a:tab pos="630238" algn="l"/>
                <a:tab pos="711200" algn="l"/>
              </a:tabLst>
            </a:pPr>
            <a:r>
              <a:rPr lang="tr-TR" sz="2400" b="1" dirty="0">
                <a:latin typeface="Segoe Print" panose="02000600000000000000" pitchFamily="2" charset="0"/>
              </a:rPr>
              <a:t>1</a:t>
            </a:r>
            <a:r>
              <a:rPr lang="tr-TR" sz="2400" b="1" dirty="0" smtClean="0">
                <a:latin typeface="Segoe Print" panose="02000600000000000000" pitchFamily="2" charset="0"/>
              </a:rPr>
              <a:t>.2.1 </a:t>
            </a:r>
            <a:r>
              <a:rPr lang="tr-TR" sz="2400" b="1" dirty="0">
                <a:latin typeface="Segoe Print" panose="02000600000000000000" pitchFamily="2" charset="0"/>
              </a:rPr>
              <a:t>Organizasyon Yapıları</a:t>
            </a:r>
          </a:p>
        </p:txBody>
      </p:sp>
      <p:sp>
        <p:nvSpPr>
          <p:cNvPr id="3" name="Content Placeholder 2"/>
          <p:cNvSpPr>
            <a:spLocks noGrp="1"/>
          </p:cNvSpPr>
          <p:nvPr>
            <p:ph idx="1"/>
          </p:nvPr>
        </p:nvSpPr>
        <p:spPr>
          <a:xfrm>
            <a:off x="457200" y="1019865"/>
            <a:ext cx="8229600" cy="4713391"/>
          </a:xfrm>
        </p:spPr>
        <p:txBody>
          <a:bodyPr>
            <a:noAutofit/>
          </a:bodyPr>
          <a:lstStyle/>
          <a:p>
            <a:pPr marL="0" lvl="1" indent="0" algn="just">
              <a:buNone/>
            </a:pPr>
            <a:r>
              <a:rPr lang="tr-TR" sz="2400" b="1" dirty="0" smtClean="0">
                <a:solidFill>
                  <a:srgbClr val="FFC000"/>
                </a:solidFill>
                <a:latin typeface="Segoe Print" panose="02000600000000000000" pitchFamily="2" charset="0"/>
              </a:rPr>
              <a:t>Organik örgüt yapılarının özellikleri şu şekilde belirtilebilir:</a:t>
            </a:r>
            <a:endParaRPr lang="tr-TR" sz="2400" dirty="0">
              <a:latin typeface="Segoe Print" panose="02000600000000000000" pitchFamily="2" charset="0"/>
            </a:endParaRPr>
          </a:p>
          <a:p>
            <a:pPr marL="342900" lvl="1" indent="-342900" algn="just">
              <a:buFont typeface="Arial" pitchFamily="34" charset="0"/>
              <a:buChar char="•"/>
            </a:pPr>
            <a:r>
              <a:rPr lang="tr-TR" sz="2400" dirty="0" smtClean="0">
                <a:latin typeface="Segoe Print" panose="02000600000000000000" pitchFamily="2" charset="0"/>
              </a:rPr>
              <a:t>Bireylerin özel bilgi ve deneyimlerinin yaptıkları işe katkı sağlayacağı kabul edilir.</a:t>
            </a:r>
          </a:p>
          <a:p>
            <a:pPr marL="342900" lvl="1" indent="-342900" algn="just">
              <a:buFont typeface="Arial" pitchFamily="34" charset="0"/>
              <a:buChar char="•"/>
            </a:pPr>
            <a:r>
              <a:rPr lang="tr-TR" sz="2400" dirty="0" smtClean="0">
                <a:latin typeface="Segoe Print" panose="02000600000000000000" pitchFamily="2" charset="0"/>
              </a:rPr>
              <a:t>Kişilerarası iletişim ile bireysel işlerde sürekli düzenlemeler yaparak işler sıklıkla yeniden tanımlanır.</a:t>
            </a:r>
          </a:p>
          <a:p>
            <a:pPr marL="342900" lvl="1" indent="-342900" algn="just">
              <a:buFont typeface="Arial" pitchFamily="34" charset="0"/>
              <a:buChar char="•"/>
            </a:pPr>
            <a:r>
              <a:rPr lang="tr-TR" sz="2400" dirty="0" smtClean="0">
                <a:latin typeface="Segoe Print" panose="02000600000000000000" pitchFamily="2" charset="0"/>
              </a:rPr>
              <a:t>Dikey iletişimden çok yatay iletişime önem verilir. Farklı düzeylerdeki çalışanlar birbirleriyle iletişim kurabilirler. Bu nedenle kişilerarası ilişkiler emir komutadan çok danışma niteliğindedir.</a:t>
            </a:r>
          </a:p>
          <a:p>
            <a:pPr marL="0" lvl="1" indent="400050" algn="just">
              <a:buNone/>
            </a:pPr>
            <a:endParaRPr lang="tr-TR" sz="2400" dirty="0">
              <a:latin typeface="Segoe Print" panose="02000600000000000000" pitchFamily="2" charset="0"/>
            </a:endParaRPr>
          </a:p>
          <a:p>
            <a:pPr marL="0" lvl="1" indent="400050" algn="just">
              <a:buNone/>
            </a:pPr>
            <a:endParaRPr lang="tr-TR" sz="2400" dirty="0">
              <a:latin typeface="Segoe Print" panose="02000600000000000000" pitchFamily="2" charset="0"/>
            </a:endParaRPr>
          </a:p>
        </p:txBody>
      </p:sp>
      <p:sp>
        <p:nvSpPr>
          <p:cNvPr id="4" name="Slide Number Placeholder 3"/>
          <p:cNvSpPr>
            <a:spLocks noGrp="1"/>
          </p:cNvSpPr>
          <p:nvPr>
            <p:ph type="sldNum" sz="quarter" idx="12"/>
          </p:nvPr>
        </p:nvSpPr>
        <p:spPr/>
        <p:txBody>
          <a:bodyPr/>
          <a:lstStyle/>
          <a:p>
            <a:fld id="{F1E1AE0F-C1A6-4B18-A7C1-7AA1861F7516}" type="slidenum">
              <a:rPr lang="tr-TR"/>
              <a:pPr/>
              <a:t>18</a:t>
            </a:fld>
            <a:endParaRPr lang="tr-TR"/>
          </a:p>
        </p:txBody>
      </p:sp>
      <p:sp>
        <p:nvSpPr>
          <p:cNvPr id="6" name="Footer Placeholder 4"/>
          <p:cNvSpPr>
            <a:spLocks noGrp="1"/>
          </p:cNvSpPr>
          <p:nvPr>
            <p:ph type="ftr" sz="quarter" idx="11"/>
          </p:nvPr>
        </p:nvSpPr>
        <p:spPr>
          <a:xfrm>
            <a:off x="3059832" y="6237312"/>
            <a:ext cx="2895600" cy="365125"/>
          </a:xfrm>
        </p:spPr>
        <p:txBody>
          <a:bodyPr/>
          <a:lstStyle/>
          <a:p>
            <a:endParaRPr lang="tr-TR" dirty="0">
              <a:solidFill>
                <a:schemeClr val="bg1"/>
              </a:solidFill>
              <a:latin typeface="Segoe Print" panose="02000600000000000000" pitchFamily="2" charset="0"/>
            </a:endParaRPr>
          </a:p>
        </p:txBody>
      </p:sp>
    </p:spTree>
    <p:extLst>
      <p:ext uri="{BB962C8B-B14F-4D97-AF65-F5344CB8AC3E}">
        <p14:creationId xmlns:p14="http://schemas.microsoft.com/office/powerpoint/2010/main" val="12170087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121899" tIns="60949" rIns="121899" bIns="60949" rtlCol="0" anchor="ctr">
            <a:noAutofit/>
          </a:bodyPr>
          <a:lstStyle/>
          <a:p>
            <a:pPr marL="995363" indent="-995363">
              <a:tabLst>
                <a:tab pos="630238" algn="l"/>
                <a:tab pos="711200" algn="l"/>
              </a:tabLst>
            </a:pPr>
            <a:r>
              <a:rPr lang="tr-TR" sz="2400" b="1" dirty="0">
                <a:latin typeface="Segoe Print" panose="02000600000000000000" pitchFamily="2" charset="0"/>
              </a:rPr>
              <a:t>1</a:t>
            </a:r>
            <a:r>
              <a:rPr lang="tr-TR" sz="2400" b="1" dirty="0" smtClean="0">
                <a:latin typeface="Segoe Print" panose="02000600000000000000" pitchFamily="2" charset="0"/>
              </a:rPr>
              <a:t>.2.1 </a:t>
            </a:r>
            <a:r>
              <a:rPr lang="tr-TR" sz="2400" b="1" dirty="0">
                <a:latin typeface="Segoe Print" panose="02000600000000000000" pitchFamily="2" charset="0"/>
              </a:rPr>
              <a:t>Organizasyon Yapıları</a:t>
            </a:r>
          </a:p>
        </p:txBody>
      </p:sp>
      <p:sp>
        <p:nvSpPr>
          <p:cNvPr id="3" name="Content Placeholder 2"/>
          <p:cNvSpPr>
            <a:spLocks noGrp="1"/>
          </p:cNvSpPr>
          <p:nvPr>
            <p:ph idx="1"/>
          </p:nvPr>
        </p:nvSpPr>
        <p:spPr>
          <a:xfrm>
            <a:off x="457200" y="1052736"/>
            <a:ext cx="8229600" cy="4713391"/>
          </a:xfrm>
        </p:spPr>
        <p:txBody>
          <a:bodyPr vert="horz" lIns="121899" tIns="60949" rIns="121899" bIns="60949" rtlCol="0">
            <a:noAutofit/>
          </a:bodyPr>
          <a:lstStyle/>
          <a:p>
            <a:pPr marL="342900" lvl="1" indent="-342900" algn="just">
              <a:buFont typeface="Arial" panose="020B0604020202020204" pitchFamily="34" charset="0"/>
              <a:buChar char="•"/>
            </a:pPr>
            <a:r>
              <a:rPr lang="tr-TR" sz="2400" dirty="0">
                <a:latin typeface="Segoe Print" panose="02000600000000000000" pitchFamily="2" charset="0"/>
              </a:rPr>
              <a:t>İletişimin kapsamını emir verme, rapor vermeden ziyade bilgi alışverişinde bulunma oluşturur</a:t>
            </a:r>
            <a:r>
              <a:rPr lang="tr-TR" sz="2400" dirty="0" smtClean="0">
                <a:latin typeface="Segoe Print" panose="02000600000000000000" pitchFamily="2" charset="0"/>
              </a:rPr>
              <a:t>.</a:t>
            </a:r>
            <a:endParaRPr lang="tr-TR" sz="2400" dirty="0">
              <a:latin typeface="Segoe Print" panose="02000600000000000000" pitchFamily="2" charset="0"/>
            </a:endParaRPr>
          </a:p>
          <a:p>
            <a:pPr marL="342900" lvl="1" indent="-342900" algn="just">
              <a:buFont typeface="Arial" panose="020B0604020202020204" pitchFamily="34" charset="0"/>
              <a:buChar char="•"/>
            </a:pPr>
            <a:r>
              <a:rPr lang="tr-TR" sz="2400" dirty="0">
                <a:latin typeface="Segoe Print" panose="02000600000000000000" pitchFamily="2" charset="0"/>
              </a:rPr>
              <a:t>Çalışanların ticari, teknik ve endüstriyel konularda sahip oldukları bilgi ve uzmanlıklarına da önem verilmektedir</a:t>
            </a:r>
            <a:r>
              <a:rPr lang="tr-TR" sz="2400" dirty="0" smtClean="0">
                <a:latin typeface="Segoe Print" panose="02000600000000000000" pitchFamily="2" charset="0"/>
              </a:rPr>
              <a:t>.</a:t>
            </a:r>
            <a:endParaRPr lang="tr-TR" sz="2400" dirty="0">
              <a:latin typeface="Segoe Print" panose="02000600000000000000" pitchFamily="2" charset="0"/>
            </a:endParaRPr>
          </a:p>
          <a:p>
            <a:pPr marL="342900" lvl="1" indent="-342900" algn="just">
              <a:buFont typeface="Arial" panose="020B0604020202020204" pitchFamily="34" charset="0"/>
              <a:buChar char="•"/>
            </a:pPr>
            <a:r>
              <a:rPr lang="tr-TR" sz="2400" dirty="0">
                <a:latin typeface="Segoe Print" panose="02000600000000000000" pitchFamily="2" charset="0"/>
              </a:rPr>
              <a:t>Çalışanlar işlerini belirlenmiş kurallar çerçevesinde değil, tüm örgüt gerçeği ve hedeflerinin göz önünde tutulması bilinci ile yaparlar</a:t>
            </a:r>
            <a:r>
              <a:rPr lang="tr-TR" sz="2400" dirty="0" smtClean="0">
                <a:latin typeface="Segoe Print" panose="02000600000000000000" pitchFamily="2" charset="0"/>
              </a:rPr>
              <a:t>.</a:t>
            </a:r>
            <a:endParaRPr lang="tr-TR" sz="2400" dirty="0">
              <a:latin typeface="Segoe Print" panose="02000600000000000000" pitchFamily="2" charset="0"/>
            </a:endParaRPr>
          </a:p>
          <a:p>
            <a:pPr marL="342900" lvl="1" indent="-342900" algn="just">
              <a:buFont typeface="Arial" panose="020B0604020202020204" pitchFamily="34" charset="0"/>
              <a:buChar char="•"/>
            </a:pPr>
            <a:r>
              <a:rPr lang="tr-TR" sz="2400" dirty="0">
                <a:latin typeface="Segoe Print" panose="02000600000000000000" pitchFamily="2" charset="0"/>
              </a:rPr>
              <a:t>Üst kademe yöneticiler her konuda en doğru olanı bilen ve bütün kararları almada tam yetkili kişiler olarak görülmezler.</a:t>
            </a:r>
          </a:p>
          <a:p>
            <a:pPr marL="0" lvl="1" indent="0" algn="just">
              <a:buNone/>
            </a:pPr>
            <a:endParaRPr lang="tr-TR" sz="2400" dirty="0">
              <a:latin typeface="Segoe Print" panose="02000600000000000000" pitchFamily="2" charset="0"/>
            </a:endParaRPr>
          </a:p>
        </p:txBody>
      </p:sp>
      <p:sp>
        <p:nvSpPr>
          <p:cNvPr id="4" name="Slide Number Placeholder 3"/>
          <p:cNvSpPr>
            <a:spLocks noGrp="1"/>
          </p:cNvSpPr>
          <p:nvPr>
            <p:ph type="sldNum" sz="quarter" idx="12"/>
          </p:nvPr>
        </p:nvSpPr>
        <p:spPr/>
        <p:txBody>
          <a:bodyPr/>
          <a:lstStyle/>
          <a:p>
            <a:fld id="{F1E1AE0F-C1A6-4B18-A7C1-7AA1861F7516}" type="slidenum">
              <a:rPr lang="tr-TR"/>
              <a:pPr/>
              <a:t>19</a:t>
            </a:fld>
            <a:endParaRPr lang="tr-TR"/>
          </a:p>
        </p:txBody>
      </p:sp>
      <p:sp>
        <p:nvSpPr>
          <p:cNvPr id="6" name="Footer Placeholder 4"/>
          <p:cNvSpPr>
            <a:spLocks noGrp="1"/>
          </p:cNvSpPr>
          <p:nvPr>
            <p:ph type="ftr" sz="quarter" idx="11"/>
          </p:nvPr>
        </p:nvSpPr>
        <p:spPr>
          <a:xfrm>
            <a:off x="3059832" y="6237312"/>
            <a:ext cx="2895600" cy="365125"/>
          </a:xfrm>
        </p:spPr>
        <p:txBody>
          <a:bodyPr/>
          <a:lstStyle/>
          <a:p>
            <a:endParaRPr lang="tr-TR" dirty="0">
              <a:solidFill>
                <a:schemeClr val="bg1"/>
              </a:solidFill>
              <a:latin typeface="Segoe Print" panose="02000600000000000000" pitchFamily="2" charset="0"/>
            </a:endParaRPr>
          </a:p>
        </p:txBody>
      </p:sp>
    </p:spTree>
    <p:extLst>
      <p:ext uri="{BB962C8B-B14F-4D97-AF65-F5344CB8AC3E}">
        <p14:creationId xmlns:p14="http://schemas.microsoft.com/office/powerpoint/2010/main" val="2880244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121899" tIns="60949" rIns="121899" bIns="60949" rtlCol="0" anchor="ctr">
            <a:noAutofit/>
          </a:bodyPr>
          <a:lstStyle/>
          <a:p>
            <a:pPr marL="995363" indent="-995363">
              <a:tabLst>
                <a:tab pos="630238" algn="l"/>
                <a:tab pos="711200" algn="l"/>
              </a:tabLst>
            </a:pPr>
            <a:r>
              <a:rPr lang="tr-TR" sz="2400" b="1" dirty="0">
                <a:latin typeface="Segoe Print" panose="02000600000000000000" pitchFamily="2" charset="0"/>
              </a:rPr>
              <a:t>1</a:t>
            </a:r>
            <a:r>
              <a:rPr lang="tr-TR" sz="2400" b="1" dirty="0" smtClean="0">
                <a:latin typeface="Segoe Print" panose="02000600000000000000" pitchFamily="2" charset="0"/>
              </a:rPr>
              <a:t>.1 </a:t>
            </a:r>
            <a:r>
              <a:rPr lang="tr-TR" sz="2400" b="1" dirty="0">
                <a:latin typeface="Segoe Print" panose="02000600000000000000" pitchFamily="2" charset="0"/>
              </a:rPr>
              <a:t>Planlama İşlevi</a:t>
            </a:r>
          </a:p>
        </p:txBody>
      </p:sp>
      <p:sp>
        <p:nvSpPr>
          <p:cNvPr id="3" name="Content Placeholder 2"/>
          <p:cNvSpPr>
            <a:spLocks noGrp="1"/>
          </p:cNvSpPr>
          <p:nvPr>
            <p:ph idx="1"/>
          </p:nvPr>
        </p:nvSpPr>
        <p:spPr>
          <a:xfrm>
            <a:off x="457200" y="1124744"/>
            <a:ext cx="8229600" cy="4713391"/>
          </a:xfrm>
        </p:spPr>
        <p:txBody>
          <a:bodyPr>
            <a:normAutofit/>
          </a:bodyPr>
          <a:lstStyle/>
          <a:p>
            <a:pPr marL="0" lvl="1" indent="0" algn="just">
              <a:buNone/>
            </a:pPr>
            <a:r>
              <a:rPr lang="tr-TR" sz="2400" dirty="0" smtClean="0">
                <a:latin typeface="Segoe Print" panose="02000600000000000000" pitchFamily="2" charset="0"/>
              </a:rPr>
              <a:t>Plân, plânlama süreci içinde amaçlara varmak için ne yapılması gerektiğini belirten araçtır. Plânlama, önceden ne yapılacağına, nasıl yapılacağına, neden, ne zaman ve nerede yapılacağına ve bunları kimin yapacağına karar vermektir. Şu halde plânlama bir süreci, plân ise bir sonucu ifade eder.</a:t>
            </a:r>
          </a:p>
          <a:p>
            <a:pPr marL="0" lvl="1" indent="0" algn="just">
              <a:buNone/>
            </a:pPr>
            <a:endParaRPr lang="tr-TR" sz="2400" dirty="0">
              <a:latin typeface="Segoe Print" panose="02000600000000000000" pitchFamily="2" charset="0"/>
            </a:endParaRPr>
          </a:p>
          <a:p>
            <a:pPr marL="0" lvl="1" indent="0" algn="just">
              <a:buNone/>
            </a:pPr>
            <a:r>
              <a:rPr lang="tr-TR" sz="2400" dirty="0" smtClean="0">
                <a:latin typeface="Segoe Print" panose="02000600000000000000" pitchFamily="2" charset="0"/>
              </a:rPr>
              <a:t>Plânlama işlevinde bilgi toplama, analiz yapma, varsayımların kurulması, tahmin ve öngörülerin yapılması, seçeneklerin belirlenmesi, karar verme, vb. konular ön plâna çıkmaktadır.</a:t>
            </a:r>
          </a:p>
          <a:p>
            <a:pPr marL="400050" lvl="1" indent="0" algn="just">
              <a:buNone/>
            </a:pPr>
            <a:endParaRPr lang="tr-TR" sz="2000" dirty="0"/>
          </a:p>
        </p:txBody>
      </p:sp>
      <p:sp>
        <p:nvSpPr>
          <p:cNvPr id="4" name="Slide Number Placeholder 3"/>
          <p:cNvSpPr>
            <a:spLocks noGrp="1"/>
          </p:cNvSpPr>
          <p:nvPr>
            <p:ph type="sldNum" sz="quarter" idx="12"/>
          </p:nvPr>
        </p:nvSpPr>
        <p:spPr/>
        <p:txBody>
          <a:bodyPr/>
          <a:lstStyle/>
          <a:p>
            <a:fld id="{F1E1AE0F-C1A6-4B18-A7C1-7AA1861F7516}" type="slidenum">
              <a:rPr lang="tr-TR"/>
              <a:pPr/>
              <a:t>2</a:t>
            </a:fld>
            <a:endParaRPr lang="tr-TR"/>
          </a:p>
        </p:txBody>
      </p:sp>
      <p:sp>
        <p:nvSpPr>
          <p:cNvPr id="6" name="Footer Placeholder 4"/>
          <p:cNvSpPr>
            <a:spLocks noGrp="1"/>
          </p:cNvSpPr>
          <p:nvPr>
            <p:ph type="ftr" sz="quarter" idx="11"/>
          </p:nvPr>
        </p:nvSpPr>
        <p:spPr>
          <a:xfrm>
            <a:off x="3059832" y="6227888"/>
            <a:ext cx="2895600" cy="365125"/>
          </a:xfrm>
        </p:spPr>
        <p:txBody>
          <a:bodyPr/>
          <a:lstStyle/>
          <a:p>
            <a:endParaRPr lang="tr-TR" dirty="0">
              <a:solidFill>
                <a:schemeClr val="bg1"/>
              </a:solidFill>
              <a:latin typeface="Segoe Print" panose="02000600000000000000" pitchFamily="2" charset="0"/>
            </a:endParaRPr>
          </a:p>
        </p:txBody>
      </p:sp>
    </p:spTree>
    <p:extLst>
      <p:ext uri="{BB962C8B-B14F-4D97-AF65-F5344CB8AC3E}">
        <p14:creationId xmlns:p14="http://schemas.microsoft.com/office/powerpoint/2010/main" val="225366425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711081"/>
          </a:xfrm>
        </p:spPr>
        <p:txBody>
          <a:bodyPr vert="horz" lIns="121899" tIns="60949" rIns="121899" bIns="60949" rtlCol="0" anchor="ctr">
            <a:noAutofit/>
          </a:bodyPr>
          <a:lstStyle/>
          <a:p>
            <a:pPr marL="995363" indent="-995363">
              <a:tabLst>
                <a:tab pos="630238" algn="l"/>
                <a:tab pos="711200" algn="l"/>
              </a:tabLst>
            </a:pPr>
            <a:r>
              <a:rPr lang="tr-TR" sz="2400" b="1" dirty="0">
                <a:latin typeface="Segoe Print" panose="02000600000000000000" pitchFamily="2" charset="0"/>
              </a:rPr>
              <a:t>1</a:t>
            </a:r>
            <a:r>
              <a:rPr lang="tr-TR" sz="2400" b="1" dirty="0" smtClean="0">
                <a:latin typeface="Segoe Print" panose="02000600000000000000" pitchFamily="2" charset="0"/>
              </a:rPr>
              <a:t>.2.2 </a:t>
            </a:r>
            <a:r>
              <a:rPr lang="tr-TR" sz="2400" b="1" dirty="0">
                <a:latin typeface="Segoe Print" panose="02000600000000000000" pitchFamily="2" charset="0"/>
              </a:rPr>
              <a:t>Biçimselleşme </a:t>
            </a:r>
          </a:p>
        </p:txBody>
      </p:sp>
      <p:sp>
        <p:nvSpPr>
          <p:cNvPr id="3" name="Content Placeholder 2"/>
          <p:cNvSpPr>
            <a:spLocks noGrp="1"/>
          </p:cNvSpPr>
          <p:nvPr>
            <p:ph idx="1"/>
          </p:nvPr>
        </p:nvSpPr>
        <p:spPr>
          <a:xfrm>
            <a:off x="457200" y="692696"/>
            <a:ext cx="8229600" cy="2448271"/>
          </a:xfrm>
        </p:spPr>
        <p:txBody>
          <a:bodyPr>
            <a:noAutofit/>
          </a:bodyPr>
          <a:lstStyle/>
          <a:p>
            <a:pPr marL="0" lvl="1" indent="0" algn="just">
              <a:buNone/>
            </a:pPr>
            <a:r>
              <a:rPr lang="tr-TR" sz="2400" b="1" dirty="0" smtClean="0">
                <a:solidFill>
                  <a:srgbClr val="FFC000"/>
                </a:solidFill>
                <a:latin typeface="Segoe Print" panose="02000600000000000000" pitchFamily="2" charset="0"/>
              </a:rPr>
              <a:t>Biçimselleşme, bir örgütte neyin ne zaman, nerede ve kim tarafından yapılacağının önceden belirlenmesi ve bunlara uyulmasının zorunlu hale getirilmesi</a:t>
            </a:r>
            <a:r>
              <a:rPr lang="tr-TR" sz="2400" dirty="0" smtClean="0">
                <a:latin typeface="Segoe Print" panose="02000600000000000000" pitchFamily="2" charset="0"/>
              </a:rPr>
              <a:t> olarak tanımlanabilir.</a:t>
            </a:r>
            <a:endParaRPr lang="tr-TR" sz="2400" b="1" dirty="0">
              <a:solidFill>
                <a:srgbClr val="00B0F0"/>
              </a:solidFill>
              <a:latin typeface="Segoe Print" panose="02000600000000000000" pitchFamily="2" charset="0"/>
            </a:endParaRPr>
          </a:p>
          <a:p>
            <a:pPr marL="0" lvl="1" indent="0" algn="just">
              <a:buNone/>
            </a:pPr>
            <a:r>
              <a:rPr lang="tr-TR" sz="2400" b="1" dirty="0" smtClean="0">
                <a:solidFill>
                  <a:srgbClr val="00B0F0"/>
                </a:solidFill>
                <a:latin typeface="Segoe Print" panose="02000600000000000000" pitchFamily="2" charset="0"/>
              </a:rPr>
              <a:t>Biçimselleşmenin başlıca amaçları</a:t>
            </a:r>
            <a:r>
              <a:rPr lang="tr-TR" sz="2400" dirty="0" smtClean="0">
                <a:latin typeface="Segoe Print" panose="02000600000000000000" pitchFamily="2" charset="0"/>
              </a:rPr>
              <a:t>, şu şekilde ifade edilebilir:</a:t>
            </a:r>
          </a:p>
          <a:p>
            <a:pPr marL="342900" lvl="1" indent="-342900" algn="just">
              <a:buFont typeface="Arial" panose="020B0604020202020204" pitchFamily="34" charset="0"/>
              <a:buChar char="•"/>
            </a:pPr>
            <a:r>
              <a:rPr lang="tr-TR" sz="2400" dirty="0">
                <a:latin typeface="Segoe Print" panose="02000600000000000000" pitchFamily="2" charset="0"/>
              </a:rPr>
              <a:t>Kontrolü </a:t>
            </a:r>
            <a:r>
              <a:rPr lang="tr-TR" sz="2400" dirty="0" smtClean="0">
                <a:latin typeface="Segoe Print" panose="02000600000000000000" pitchFamily="2" charset="0"/>
              </a:rPr>
              <a:t>kolaylaştırmak,</a:t>
            </a:r>
          </a:p>
          <a:p>
            <a:pPr marL="342900" lvl="1" indent="-342900" algn="just">
              <a:buFont typeface="Arial" panose="020B0604020202020204" pitchFamily="34" charset="0"/>
              <a:buChar char="•"/>
            </a:pPr>
            <a:r>
              <a:rPr lang="tr-TR" sz="2400" dirty="0" smtClean="0">
                <a:latin typeface="Segoe Print" panose="02000600000000000000" pitchFamily="2" charset="0"/>
              </a:rPr>
              <a:t>Çalışan </a:t>
            </a:r>
            <a:r>
              <a:rPr lang="tr-TR" sz="2400" dirty="0">
                <a:latin typeface="Segoe Print" panose="02000600000000000000" pitchFamily="2" charset="0"/>
              </a:rPr>
              <a:t>davranışlarını belli bir kalıp içine </a:t>
            </a:r>
            <a:r>
              <a:rPr lang="tr-TR" sz="2400" dirty="0" smtClean="0">
                <a:latin typeface="Segoe Print" panose="02000600000000000000" pitchFamily="2" charset="0"/>
              </a:rPr>
              <a:t>sokmak,</a:t>
            </a:r>
          </a:p>
          <a:p>
            <a:pPr marL="342900" lvl="1" indent="-342900" algn="just">
              <a:buFont typeface="Arial" panose="020B0604020202020204" pitchFamily="34" charset="0"/>
              <a:buChar char="•"/>
            </a:pPr>
            <a:r>
              <a:rPr lang="tr-TR" sz="2400" dirty="0" smtClean="0">
                <a:latin typeface="Segoe Print" panose="02000600000000000000" pitchFamily="2" charset="0"/>
              </a:rPr>
              <a:t>Örgütte </a:t>
            </a:r>
            <a:r>
              <a:rPr lang="tr-TR" sz="2400" dirty="0">
                <a:latin typeface="Segoe Print" panose="02000600000000000000" pitchFamily="2" charset="0"/>
              </a:rPr>
              <a:t>düzeni </a:t>
            </a:r>
            <a:r>
              <a:rPr lang="tr-TR" sz="2400" dirty="0" smtClean="0">
                <a:latin typeface="Segoe Print" panose="02000600000000000000" pitchFamily="2" charset="0"/>
              </a:rPr>
              <a:t>sağlamak,</a:t>
            </a:r>
          </a:p>
          <a:p>
            <a:pPr marL="342900" lvl="1" indent="-342900" algn="just">
              <a:buFont typeface="Arial" panose="020B0604020202020204" pitchFamily="34" charset="0"/>
              <a:buChar char="•"/>
            </a:pPr>
            <a:r>
              <a:rPr lang="tr-TR" sz="2400" dirty="0" smtClean="0">
                <a:latin typeface="Segoe Print" panose="02000600000000000000" pitchFamily="2" charset="0"/>
              </a:rPr>
              <a:t>Sonuçları </a:t>
            </a:r>
            <a:r>
              <a:rPr lang="tr-TR" sz="2400" dirty="0">
                <a:latin typeface="Segoe Print" panose="02000600000000000000" pitchFamily="2" charset="0"/>
              </a:rPr>
              <a:t>önceden tahmin </a:t>
            </a:r>
            <a:r>
              <a:rPr lang="tr-TR" sz="2400" dirty="0" smtClean="0">
                <a:latin typeface="Segoe Print" panose="02000600000000000000" pitchFamily="2" charset="0"/>
              </a:rPr>
              <a:t>edebilmek,</a:t>
            </a:r>
          </a:p>
          <a:p>
            <a:pPr marL="342900" lvl="1" indent="-342900" algn="just">
              <a:buFont typeface="Arial" panose="020B0604020202020204" pitchFamily="34" charset="0"/>
              <a:buChar char="•"/>
            </a:pPr>
            <a:r>
              <a:rPr lang="tr-TR" sz="2400" dirty="0" smtClean="0">
                <a:latin typeface="Segoe Print" panose="02000600000000000000" pitchFamily="2" charset="0"/>
              </a:rPr>
              <a:t>Çalışanların </a:t>
            </a:r>
            <a:r>
              <a:rPr lang="tr-TR" sz="2400" dirty="0">
                <a:latin typeface="Segoe Print" panose="02000600000000000000" pitchFamily="2" charset="0"/>
              </a:rPr>
              <a:t>ve de tüketicilerin eşit davranış görmelerini sağlamak </a:t>
            </a:r>
            <a:endParaRPr lang="tr-TR" sz="2400" dirty="0" smtClean="0">
              <a:latin typeface="Segoe Print" panose="02000600000000000000" pitchFamily="2" charset="0"/>
            </a:endParaRPr>
          </a:p>
          <a:p>
            <a:pPr marL="342900" lvl="1" indent="-342900" algn="just">
              <a:buFont typeface="Arial" panose="020B0604020202020204" pitchFamily="34" charset="0"/>
              <a:buChar char="•"/>
            </a:pPr>
            <a:r>
              <a:rPr lang="tr-TR" sz="2400" dirty="0" smtClean="0">
                <a:latin typeface="Segoe Print" panose="02000600000000000000" pitchFamily="2" charset="0"/>
              </a:rPr>
              <a:t>Koordinasyonu </a:t>
            </a:r>
            <a:r>
              <a:rPr lang="tr-TR" sz="2400" dirty="0">
                <a:latin typeface="Segoe Print" panose="02000600000000000000" pitchFamily="2" charset="0"/>
              </a:rPr>
              <a:t>kolaylaştırmaktır.</a:t>
            </a:r>
          </a:p>
          <a:p>
            <a:pPr marL="0" lvl="1" indent="0" algn="just">
              <a:buNone/>
            </a:pPr>
            <a:endParaRPr lang="tr-TR" sz="2400" dirty="0" smtClean="0">
              <a:latin typeface="Segoe Print" panose="02000600000000000000" pitchFamily="2" charset="0"/>
            </a:endParaRPr>
          </a:p>
          <a:p>
            <a:pPr marL="0" lvl="1" indent="400050" algn="just">
              <a:buNone/>
            </a:pPr>
            <a:endParaRPr lang="tr-TR" sz="2400" b="1" dirty="0">
              <a:solidFill>
                <a:srgbClr val="00B0F0"/>
              </a:solidFill>
              <a:latin typeface="Segoe Print" panose="02000600000000000000" pitchFamily="2" charset="0"/>
            </a:endParaRPr>
          </a:p>
          <a:p>
            <a:pPr marL="400050" lvl="1" indent="0" algn="just">
              <a:buNone/>
            </a:pPr>
            <a:endParaRPr lang="tr-TR" sz="2400" b="1" dirty="0">
              <a:solidFill>
                <a:srgbClr val="00B0F0"/>
              </a:solidFill>
              <a:latin typeface="Segoe Print" panose="02000600000000000000" pitchFamily="2" charset="0"/>
            </a:endParaRPr>
          </a:p>
        </p:txBody>
      </p:sp>
      <p:sp>
        <p:nvSpPr>
          <p:cNvPr id="4" name="Slide Number Placeholder 3"/>
          <p:cNvSpPr>
            <a:spLocks noGrp="1"/>
          </p:cNvSpPr>
          <p:nvPr>
            <p:ph type="sldNum" sz="quarter" idx="12"/>
          </p:nvPr>
        </p:nvSpPr>
        <p:spPr/>
        <p:txBody>
          <a:bodyPr/>
          <a:lstStyle/>
          <a:p>
            <a:fld id="{F1E1AE0F-C1A6-4B18-A7C1-7AA1861F7516}" type="slidenum">
              <a:rPr lang="tr-TR"/>
              <a:pPr/>
              <a:t>20</a:t>
            </a:fld>
            <a:endParaRPr lang="tr-TR"/>
          </a:p>
        </p:txBody>
      </p:sp>
      <p:sp>
        <p:nvSpPr>
          <p:cNvPr id="5" name="Dikdörtgen 4"/>
          <p:cNvSpPr/>
          <p:nvPr/>
        </p:nvSpPr>
        <p:spPr>
          <a:xfrm>
            <a:off x="1619672" y="6093297"/>
            <a:ext cx="6005362" cy="461665"/>
          </a:xfrm>
          <a:prstGeom prst="rect">
            <a:avLst/>
          </a:prstGeom>
        </p:spPr>
        <p:txBody>
          <a:bodyPr wrap="square">
            <a:spAutoFit/>
          </a:bodyPr>
          <a:lstStyle/>
          <a:p>
            <a:pPr algn="ctr"/>
            <a:r>
              <a:rPr lang="tr-TR" dirty="0">
                <a:solidFill>
                  <a:schemeClr val="bg1"/>
                </a:solidFill>
                <a:latin typeface="Segoe Print" panose="02000600000000000000" pitchFamily="2" charset="0"/>
              </a:rPr>
              <a:t>Şekil 1-6: Biçimselleşmenin Amaçları</a:t>
            </a:r>
          </a:p>
        </p:txBody>
      </p:sp>
    </p:spTree>
    <p:extLst>
      <p:ext uri="{BB962C8B-B14F-4D97-AF65-F5344CB8AC3E}">
        <p14:creationId xmlns:p14="http://schemas.microsoft.com/office/powerpoint/2010/main" val="256280984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121899" tIns="60949" rIns="121899" bIns="60949" rtlCol="0" anchor="ctr">
            <a:noAutofit/>
          </a:bodyPr>
          <a:lstStyle/>
          <a:p>
            <a:pPr marL="995363" indent="-995363">
              <a:tabLst>
                <a:tab pos="630238" algn="l"/>
                <a:tab pos="711200" algn="l"/>
              </a:tabLst>
            </a:pPr>
            <a:r>
              <a:rPr lang="tr-TR" sz="2400" b="1" dirty="0">
                <a:latin typeface="Segoe Print" panose="02000600000000000000" pitchFamily="2" charset="0"/>
              </a:rPr>
              <a:t>1</a:t>
            </a:r>
            <a:r>
              <a:rPr lang="tr-TR" sz="2400" b="1" dirty="0" smtClean="0">
                <a:latin typeface="Segoe Print" panose="02000600000000000000" pitchFamily="2" charset="0"/>
              </a:rPr>
              <a:t>.2.2 </a:t>
            </a:r>
            <a:r>
              <a:rPr lang="tr-TR" sz="2400" b="1" dirty="0">
                <a:latin typeface="Segoe Print" panose="02000600000000000000" pitchFamily="2" charset="0"/>
              </a:rPr>
              <a:t>Biçimselleşme </a:t>
            </a:r>
          </a:p>
        </p:txBody>
      </p:sp>
      <p:sp>
        <p:nvSpPr>
          <p:cNvPr id="3" name="Content Placeholder 2"/>
          <p:cNvSpPr>
            <a:spLocks noGrp="1"/>
          </p:cNvSpPr>
          <p:nvPr>
            <p:ph idx="1"/>
          </p:nvPr>
        </p:nvSpPr>
        <p:spPr/>
        <p:txBody>
          <a:bodyPr>
            <a:normAutofit/>
          </a:bodyPr>
          <a:lstStyle/>
          <a:p>
            <a:pPr marL="0" lvl="1" indent="0" algn="just">
              <a:buNone/>
            </a:pPr>
            <a:endParaRPr lang="tr-TR" sz="2400" dirty="0">
              <a:latin typeface="Segoe Print" panose="02000600000000000000" pitchFamily="2" charset="0"/>
            </a:endParaRPr>
          </a:p>
          <a:p>
            <a:pPr marL="0" lvl="1" indent="0" algn="just">
              <a:buNone/>
            </a:pPr>
            <a:r>
              <a:rPr lang="tr-TR" sz="2400" dirty="0" smtClean="0">
                <a:latin typeface="Segoe Print" panose="02000600000000000000" pitchFamily="2" charset="0"/>
              </a:rPr>
              <a:t>Biçimsel örgüt, işletmenin resmi yapısını ifade etmektedir. Bu tür örgütlerde hiyerarşik bir yapı mevcuttur. </a:t>
            </a:r>
            <a:r>
              <a:rPr lang="tr-TR" sz="2400" b="1" dirty="0" smtClean="0">
                <a:solidFill>
                  <a:schemeClr val="accent2">
                    <a:lumMod val="40000"/>
                    <a:lumOff val="60000"/>
                  </a:schemeClr>
                </a:solidFill>
                <a:latin typeface="Segoe Print" panose="02000600000000000000" pitchFamily="2" charset="0"/>
              </a:rPr>
              <a:t>Biçimsel olmayan örgütlerde ise; hiyerarşik temellere dayanmayan ilişkiler esastır. Bireylerin birbirleriyle olan ilişkisi biçimsel olmayan tarzdadır.</a:t>
            </a:r>
            <a:endParaRPr lang="tr-TR" sz="2400" b="1" dirty="0">
              <a:solidFill>
                <a:schemeClr val="accent2">
                  <a:lumMod val="40000"/>
                  <a:lumOff val="60000"/>
                </a:schemeClr>
              </a:solidFill>
              <a:latin typeface="Segoe Print" panose="02000600000000000000" pitchFamily="2" charset="0"/>
            </a:endParaRPr>
          </a:p>
        </p:txBody>
      </p:sp>
      <p:sp>
        <p:nvSpPr>
          <p:cNvPr id="4" name="Slide Number Placeholder 3"/>
          <p:cNvSpPr>
            <a:spLocks noGrp="1"/>
          </p:cNvSpPr>
          <p:nvPr>
            <p:ph type="sldNum" sz="quarter" idx="12"/>
          </p:nvPr>
        </p:nvSpPr>
        <p:spPr/>
        <p:txBody>
          <a:bodyPr/>
          <a:lstStyle/>
          <a:p>
            <a:fld id="{F1E1AE0F-C1A6-4B18-A7C1-7AA1861F7516}" type="slidenum">
              <a:rPr lang="tr-TR"/>
              <a:pPr/>
              <a:t>21</a:t>
            </a:fld>
            <a:endParaRPr lang="tr-TR"/>
          </a:p>
        </p:txBody>
      </p:sp>
      <p:sp>
        <p:nvSpPr>
          <p:cNvPr id="6" name="Footer Placeholder 4"/>
          <p:cNvSpPr>
            <a:spLocks noGrp="1"/>
          </p:cNvSpPr>
          <p:nvPr>
            <p:ph type="ftr" sz="quarter" idx="11"/>
          </p:nvPr>
        </p:nvSpPr>
        <p:spPr>
          <a:xfrm>
            <a:off x="3059832" y="6237312"/>
            <a:ext cx="2895600" cy="365125"/>
          </a:xfrm>
        </p:spPr>
        <p:txBody>
          <a:bodyPr/>
          <a:lstStyle/>
          <a:p>
            <a:endParaRPr lang="tr-TR" dirty="0">
              <a:solidFill>
                <a:schemeClr val="bg1"/>
              </a:solidFill>
              <a:latin typeface="Segoe Print" panose="02000600000000000000" pitchFamily="2" charset="0"/>
            </a:endParaRPr>
          </a:p>
        </p:txBody>
      </p:sp>
    </p:spTree>
    <p:extLst>
      <p:ext uri="{BB962C8B-B14F-4D97-AF65-F5344CB8AC3E}">
        <p14:creationId xmlns:p14="http://schemas.microsoft.com/office/powerpoint/2010/main" val="360408473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121899" tIns="60949" rIns="121899" bIns="60949" rtlCol="0" anchor="ctr">
            <a:noAutofit/>
          </a:bodyPr>
          <a:lstStyle/>
          <a:p>
            <a:pPr marL="995363" indent="-995363">
              <a:tabLst>
                <a:tab pos="630238" algn="l"/>
                <a:tab pos="711200" algn="l"/>
              </a:tabLst>
            </a:pPr>
            <a:r>
              <a:rPr lang="tr-TR" sz="2400" b="1" dirty="0">
                <a:latin typeface="Segoe Print" panose="02000600000000000000" pitchFamily="2" charset="0"/>
              </a:rPr>
              <a:t>1</a:t>
            </a:r>
            <a:r>
              <a:rPr lang="tr-TR" sz="2400" b="1" dirty="0" smtClean="0">
                <a:latin typeface="Segoe Print" panose="02000600000000000000" pitchFamily="2" charset="0"/>
              </a:rPr>
              <a:t>.2.3 </a:t>
            </a:r>
            <a:r>
              <a:rPr lang="tr-TR" sz="2400" b="1" dirty="0">
                <a:latin typeface="Segoe Print" panose="02000600000000000000" pitchFamily="2" charset="0"/>
              </a:rPr>
              <a:t>Yetki Devri </a:t>
            </a:r>
          </a:p>
        </p:txBody>
      </p:sp>
      <p:sp>
        <p:nvSpPr>
          <p:cNvPr id="3" name="Content Placeholder 2"/>
          <p:cNvSpPr>
            <a:spLocks noGrp="1"/>
          </p:cNvSpPr>
          <p:nvPr>
            <p:ph idx="1"/>
          </p:nvPr>
        </p:nvSpPr>
        <p:spPr>
          <a:xfrm>
            <a:off x="457200" y="1124744"/>
            <a:ext cx="8229600" cy="4713391"/>
          </a:xfrm>
        </p:spPr>
        <p:txBody>
          <a:bodyPr>
            <a:noAutofit/>
          </a:bodyPr>
          <a:lstStyle/>
          <a:p>
            <a:pPr marL="0" lvl="1" indent="0" algn="just">
              <a:buNone/>
            </a:pPr>
            <a:r>
              <a:rPr lang="tr-TR" sz="2400" dirty="0" smtClean="0">
                <a:latin typeface="Segoe Print" panose="02000600000000000000" pitchFamily="2" charset="0"/>
              </a:rPr>
              <a:t>Örgütleme, örgütsel birimlerin belirlenmesi, fiziksel elemanların temini ve bölümlere çalışanların görevlendirilmesi ile son bulmamaktadır. Çalışanların </a:t>
            </a:r>
            <a:r>
              <a:rPr lang="tr-TR" sz="2400" b="1" dirty="0" smtClean="0">
                <a:solidFill>
                  <a:srgbClr val="FF9933"/>
                </a:solidFill>
                <a:latin typeface="Segoe Print" panose="02000600000000000000" pitchFamily="2" charset="0"/>
              </a:rPr>
              <a:t>etkili ve verimli şekilde görevlerini yerine getirebilmeleri için örgütsel bölümler yatay ve dikey şekilde yetki bağlarıyla bağlanmalıdır.</a:t>
            </a:r>
          </a:p>
          <a:p>
            <a:pPr marL="0" lvl="1" indent="400050" algn="just">
              <a:buNone/>
            </a:pPr>
            <a:endParaRPr lang="tr-TR" sz="2400" dirty="0">
              <a:latin typeface="Segoe Print" panose="02000600000000000000" pitchFamily="2" charset="0"/>
            </a:endParaRPr>
          </a:p>
          <a:p>
            <a:pPr marL="0" lvl="1" indent="0" algn="just">
              <a:buNone/>
            </a:pPr>
            <a:r>
              <a:rPr lang="tr-TR" sz="2400" b="1" dirty="0" smtClean="0">
                <a:solidFill>
                  <a:srgbClr val="CC00FF"/>
                </a:solidFill>
                <a:latin typeface="Segoe Print" panose="02000600000000000000" pitchFamily="2" charset="0"/>
              </a:rPr>
              <a:t>Yetki, çeşitli kademelerde belirlenen amaçların gerçekleşmesi için belirli görevleri yaptırma, denetleme, düzene koyma ve karar verme hakkı</a:t>
            </a:r>
            <a:r>
              <a:rPr lang="tr-TR" sz="2400" dirty="0" smtClean="0">
                <a:latin typeface="Segoe Print" panose="02000600000000000000" pitchFamily="2" charset="0"/>
              </a:rPr>
              <a:t> olarak ifade edilebilir.</a:t>
            </a:r>
            <a:endParaRPr lang="tr-TR" sz="2400" dirty="0">
              <a:latin typeface="Segoe Print" panose="02000600000000000000" pitchFamily="2" charset="0"/>
            </a:endParaRPr>
          </a:p>
          <a:p>
            <a:pPr marL="0" lvl="1" indent="400050" algn="just">
              <a:buNone/>
            </a:pPr>
            <a:endParaRPr lang="tr-TR" sz="2400" dirty="0">
              <a:latin typeface="Segoe Print" panose="02000600000000000000" pitchFamily="2" charset="0"/>
            </a:endParaRPr>
          </a:p>
          <a:p>
            <a:pPr marL="0" lvl="1" indent="400050" algn="just"/>
            <a:endParaRPr lang="tr-TR" sz="2400" dirty="0">
              <a:latin typeface="Segoe Print" panose="02000600000000000000" pitchFamily="2" charset="0"/>
            </a:endParaRPr>
          </a:p>
        </p:txBody>
      </p:sp>
      <p:sp>
        <p:nvSpPr>
          <p:cNvPr id="4" name="Slide Number Placeholder 3"/>
          <p:cNvSpPr>
            <a:spLocks noGrp="1"/>
          </p:cNvSpPr>
          <p:nvPr>
            <p:ph type="sldNum" sz="quarter" idx="12"/>
          </p:nvPr>
        </p:nvSpPr>
        <p:spPr/>
        <p:txBody>
          <a:bodyPr/>
          <a:lstStyle/>
          <a:p>
            <a:fld id="{F1E1AE0F-C1A6-4B18-A7C1-7AA1861F7516}" type="slidenum">
              <a:rPr lang="tr-TR"/>
              <a:pPr/>
              <a:t>22</a:t>
            </a:fld>
            <a:endParaRPr lang="tr-TR"/>
          </a:p>
        </p:txBody>
      </p:sp>
      <p:sp>
        <p:nvSpPr>
          <p:cNvPr id="6" name="Footer Placeholder 4"/>
          <p:cNvSpPr>
            <a:spLocks noGrp="1"/>
          </p:cNvSpPr>
          <p:nvPr>
            <p:ph type="ftr" sz="quarter" idx="11"/>
          </p:nvPr>
        </p:nvSpPr>
        <p:spPr>
          <a:xfrm>
            <a:off x="3059832" y="6237312"/>
            <a:ext cx="2895600" cy="365125"/>
          </a:xfrm>
        </p:spPr>
        <p:txBody>
          <a:bodyPr/>
          <a:lstStyle/>
          <a:p>
            <a:endParaRPr lang="tr-TR" dirty="0">
              <a:solidFill>
                <a:schemeClr val="bg1"/>
              </a:solidFill>
              <a:latin typeface="Segoe Print" panose="02000600000000000000" pitchFamily="2" charset="0"/>
            </a:endParaRPr>
          </a:p>
        </p:txBody>
      </p:sp>
    </p:spTree>
    <p:extLst>
      <p:ext uri="{BB962C8B-B14F-4D97-AF65-F5344CB8AC3E}">
        <p14:creationId xmlns:p14="http://schemas.microsoft.com/office/powerpoint/2010/main" val="368419165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121899" tIns="60949" rIns="121899" bIns="60949" rtlCol="0" anchor="ctr">
            <a:noAutofit/>
          </a:bodyPr>
          <a:lstStyle/>
          <a:p>
            <a:pPr marL="995363" indent="-995363">
              <a:tabLst>
                <a:tab pos="630238" algn="l"/>
                <a:tab pos="711200" algn="l"/>
              </a:tabLst>
            </a:pPr>
            <a:r>
              <a:rPr lang="tr-TR" sz="2400" b="1" dirty="0">
                <a:latin typeface="Segoe Print" panose="02000600000000000000" pitchFamily="2" charset="0"/>
              </a:rPr>
              <a:t>1</a:t>
            </a:r>
            <a:r>
              <a:rPr lang="tr-TR" sz="2400" b="1" dirty="0" smtClean="0">
                <a:latin typeface="Segoe Print" panose="02000600000000000000" pitchFamily="2" charset="0"/>
              </a:rPr>
              <a:t>.2.3 </a:t>
            </a:r>
            <a:r>
              <a:rPr lang="tr-TR" sz="2400" b="1" dirty="0">
                <a:latin typeface="Segoe Print" panose="02000600000000000000" pitchFamily="2" charset="0"/>
              </a:rPr>
              <a:t>Yetki Devri </a:t>
            </a:r>
          </a:p>
        </p:txBody>
      </p:sp>
      <p:sp>
        <p:nvSpPr>
          <p:cNvPr id="3" name="Content Placeholder 2"/>
          <p:cNvSpPr>
            <a:spLocks noGrp="1"/>
          </p:cNvSpPr>
          <p:nvPr>
            <p:ph idx="1"/>
          </p:nvPr>
        </p:nvSpPr>
        <p:spPr>
          <a:xfrm>
            <a:off x="457200" y="1124744"/>
            <a:ext cx="8229600" cy="4680519"/>
          </a:xfrm>
        </p:spPr>
        <p:txBody>
          <a:bodyPr>
            <a:noAutofit/>
          </a:bodyPr>
          <a:lstStyle/>
          <a:p>
            <a:pPr marL="0" lvl="1" indent="0" algn="just">
              <a:buNone/>
            </a:pPr>
            <a:r>
              <a:rPr lang="tr-TR" sz="2400" dirty="0" smtClean="0">
                <a:latin typeface="Segoe Print" panose="02000600000000000000" pitchFamily="2" charset="0"/>
              </a:rPr>
              <a:t>Yetki devri, bir yöneticinin kendi işini yapması konusunda astına yetki vermesi olarak tanımlanabilir. Yetki devrinin üç özelliği bulunmaktadır. Bu özellikler şunlardır:</a:t>
            </a:r>
          </a:p>
          <a:p>
            <a:pPr marL="342900" lvl="1" indent="-342900" algn="just">
              <a:buFont typeface="Arial" panose="020B0604020202020204" pitchFamily="34" charset="0"/>
              <a:buChar char="•"/>
            </a:pPr>
            <a:r>
              <a:rPr lang="tr-TR" sz="2400" dirty="0">
                <a:latin typeface="Segoe Print" panose="02000600000000000000" pitchFamily="2" charset="0"/>
              </a:rPr>
              <a:t>Görevin asta </a:t>
            </a:r>
            <a:r>
              <a:rPr lang="tr-TR" sz="2400" dirty="0" smtClean="0">
                <a:latin typeface="Segoe Print" panose="02000600000000000000" pitchFamily="2" charset="0"/>
              </a:rPr>
              <a:t>devredilmesi,</a:t>
            </a:r>
          </a:p>
          <a:p>
            <a:pPr marL="342900" lvl="1" indent="-342900" algn="just">
              <a:buFont typeface="Arial" panose="020B0604020202020204" pitchFamily="34" charset="0"/>
              <a:buChar char="•"/>
            </a:pPr>
            <a:r>
              <a:rPr lang="tr-TR" sz="2400" dirty="0" smtClean="0">
                <a:latin typeface="Segoe Print" panose="02000600000000000000" pitchFamily="2" charset="0"/>
              </a:rPr>
              <a:t>Yetki </a:t>
            </a:r>
            <a:r>
              <a:rPr lang="tr-TR" sz="2400" dirty="0">
                <a:latin typeface="Segoe Print" panose="02000600000000000000" pitchFamily="2" charset="0"/>
              </a:rPr>
              <a:t>verme ya da karar verme hakkının asta devredilmesi </a:t>
            </a:r>
            <a:r>
              <a:rPr lang="tr-TR" sz="2400" dirty="0" smtClean="0">
                <a:latin typeface="Segoe Print" panose="02000600000000000000" pitchFamily="2" charset="0"/>
              </a:rPr>
              <a:t>ve</a:t>
            </a:r>
          </a:p>
          <a:p>
            <a:pPr marL="342900" lvl="1" indent="-342900" algn="just">
              <a:buFont typeface="Arial" panose="020B0604020202020204" pitchFamily="34" charset="0"/>
              <a:buChar char="•"/>
            </a:pPr>
            <a:r>
              <a:rPr lang="tr-TR" sz="2400" dirty="0" smtClean="0">
                <a:latin typeface="Segoe Print" panose="02000600000000000000" pitchFamily="2" charset="0"/>
              </a:rPr>
              <a:t>İşle </a:t>
            </a:r>
            <a:r>
              <a:rPr lang="tr-TR" sz="2400" dirty="0">
                <a:latin typeface="Segoe Print" panose="02000600000000000000" pitchFamily="2" charset="0"/>
              </a:rPr>
              <a:t>ilgili sorumluluğun taşınmasıdır.</a:t>
            </a:r>
          </a:p>
          <a:p>
            <a:pPr marL="0" lvl="1" indent="0" algn="just">
              <a:buNone/>
            </a:pPr>
            <a:endParaRPr lang="tr-TR" sz="2400" dirty="0" smtClean="0">
              <a:latin typeface="Segoe Print" panose="02000600000000000000" pitchFamily="2" charset="0"/>
            </a:endParaRPr>
          </a:p>
          <a:p>
            <a:pPr marL="400050" lvl="1" indent="0" algn="just">
              <a:buNone/>
            </a:pPr>
            <a:endParaRPr lang="tr-TR" sz="2400" dirty="0">
              <a:solidFill>
                <a:schemeClr val="accent2">
                  <a:lumMod val="40000"/>
                  <a:lumOff val="60000"/>
                </a:schemeClr>
              </a:solidFill>
            </a:endParaRPr>
          </a:p>
          <a:p>
            <a:pPr marL="400050" lvl="1" indent="0" algn="just">
              <a:buNone/>
            </a:pPr>
            <a:endParaRPr lang="tr-TR" sz="2400" dirty="0">
              <a:solidFill>
                <a:schemeClr val="accent2">
                  <a:lumMod val="40000"/>
                  <a:lumOff val="60000"/>
                </a:schemeClr>
              </a:solidFill>
            </a:endParaRPr>
          </a:p>
        </p:txBody>
      </p:sp>
      <p:sp>
        <p:nvSpPr>
          <p:cNvPr id="4" name="Slide Number Placeholder 3"/>
          <p:cNvSpPr>
            <a:spLocks noGrp="1"/>
          </p:cNvSpPr>
          <p:nvPr>
            <p:ph type="sldNum" sz="quarter" idx="12"/>
          </p:nvPr>
        </p:nvSpPr>
        <p:spPr/>
        <p:txBody>
          <a:bodyPr/>
          <a:lstStyle/>
          <a:p>
            <a:fld id="{F1E1AE0F-C1A6-4B18-A7C1-7AA1861F7516}" type="slidenum">
              <a:rPr lang="tr-TR"/>
              <a:pPr/>
              <a:t>23</a:t>
            </a:fld>
            <a:endParaRPr lang="tr-TR"/>
          </a:p>
        </p:txBody>
      </p:sp>
      <p:sp>
        <p:nvSpPr>
          <p:cNvPr id="6" name="Footer Placeholder 4"/>
          <p:cNvSpPr>
            <a:spLocks noGrp="1"/>
          </p:cNvSpPr>
          <p:nvPr>
            <p:ph type="ftr" sz="quarter" idx="11"/>
          </p:nvPr>
        </p:nvSpPr>
        <p:spPr>
          <a:xfrm>
            <a:off x="3059832" y="6237312"/>
            <a:ext cx="2895600" cy="365125"/>
          </a:xfrm>
        </p:spPr>
        <p:txBody>
          <a:bodyPr/>
          <a:lstStyle/>
          <a:p>
            <a:endParaRPr lang="tr-TR" dirty="0">
              <a:solidFill>
                <a:schemeClr val="bg1"/>
              </a:solidFill>
              <a:latin typeface="Segoe Print" panose="02000600000000000000" pitchFamily="2" charset="0"/>
            </a:endParaRPr>
          </a:p>
        </p:txBody>
      </p:sp>
    </p:spTree>
    <p:extLst>
      <p:ext uri="{BB962C8B-B14F-4D97-AF65-F5344CB8AC3E}">
        <p14:creationId xmlns:p14="http://schemas.microsoft.com/office/powerpoint/2010/main" val="428417054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121899" tIns="60949" rIns="121899" bIns="60949" rtlCol="0" anchor="ctr">
            <a:noAutofit/>
          </a:bodyPr>
          <a:lstStyle/>
          <a:p>
            <a:pPr marL="995363" indent="-995363">
              <a:tabLst>
                <a:tab pos="630238" algn="l"/>
                <a:tab pos="711200" algn="l"/>
              </a:tabLst>
            </a:pPr>
            <a:r>
              <a:rPr lang="tr-TR" sz="2400" b="1" dirty="0">
                <a:latin typeface="Segoe Print" panose="02000600000000000000" pitchFamily="2" charset="0"/>
              </a:rPr>
              <a:t>1</a:t>
            </a:r>
            <a:r>
              <a:rPr lang="tr-TR" sz="2400" b="1" dirty="0" smtClean="0">
                <a:latin typeface="Segoe Print" panose="02000600000000000000" pitchFamily="2" charset="0"/>
              </a:rPr>
              <a:t>.2.3 </a:t>
            </a:r>
            <a:r>
              <a:rPr lang="tr-TR" sz="2400" b="1" dirty="0">
                <a:latin typeface="Segoe Print" panose="02000600000000000000" pitchFamily="2" charset="0"/>
              </a:rPr>
              <a:t>Yetki Devri </a:t>
            </a:r>
          </a:p>
        </p:txBody>
      </p:sp>
      <p:sp>
        <p:nvSpPr>
          <p:cNvPr id="3" name="Content Placeholder 2"/>
          <p:cNvSpPr>
            <a:spLocks noGrp="1"/>
          </p:cNvSpPr>
          <p:nvPr>
            <p:ph idx="1"/>
          </p:nvPr>
        </p:nvSpPr>
        <p:spPr>
          <a:xfrm>
            <a:off x="457200" y="1235889"/>
            <a:ext cx="8229600" cy="4713391"/>
          </a:xfrm>
        </p:spPr>
        <p:txBody>
          <a:bodyPr>
            <a:normAutofit/>
          </a:bodyPr>
          <a:lstStyle/>
          <a:p>
            <a:pPr marL="0" lvl="1" indent="0" algn="just">
              <a:buNone/>
            </a:pPr>
            <a:r>
              <a:rPr lang="tr-TR" sz="2400" b="1" dirty="0" smtClean="0">
                <a:solidFill>
                  <a:srgbClr val="33CCFF"/>
                </a:solidFill>
                <a:latin typeface="Segoe Print" panose="02000600000000000000" pitchFamily="2" charset="0"/>
              </a:rPr>
              <a:t>Sorumluluk</a:t>
            </a:r>
            <a:r>
              <a:rPr lang="tr-TR" sz="2400" dirty="0" smtClean="0">
                <a:latin typeface="Segoe Print" panose="02000600000000000000" pitchFamily="2" charset="0"/>
              </a:rPr>
              <a:t>, bir şeyi yapma gereği olarak tanımlanabilir</a:t>
            </a:r>
            <a:r>
              <a:rPr lang="tr-TR" sz="2400" b="1" dirty="0" smtClean="0">
                <a:solidFill>
                  <a:srgbClr val="99CCFF"/>
                </a:solidFill>
                <a:latin typeface="Segoe Print" panose="02000600000000000000" pitchFamily="2" charset="0"/>
              </a:rPr>
              <a:t>. Bir yönetici yetkisini devrederken sorumluluğunu da devredemez. Yetkisini devreden yönetici o işten birinci derecede sorumludur.</a:t>
            </a:r>
          </a:p>
          <a:p>
            <a:pPr marL="0" lvl="1" indent="0" algn="just">
              <a:buNone/>
            </a:pPr>
            <a:endParaRPr lang="tr-TR" sz="2400" dirty="0">
              <a:latin typeface="Segoe Print" panose="02000600000000000000" pitchFamily="2" charset="0"/>
            </a:endParaRPr>
          </a:p>
          <a:p>
            <a:pPr marL="0" lvl="1" indent="0" algn="just">
              <a:buNone/>
            </a:pPr>
            <a:r>
              <a:rPr lang="tr-TR" sz="2400" b="1" dirty="0" smtClean="0">
                <a:solidFill>
                  <a:schemeClr val="accent2">
                    <a:lumMod val="40000"/>
                    <a:lumOff val="60000"/>
                  </a:schemeClr>
                </a:solidFill>
                <a:latin typeface="Segoe Print" panose="02000600000000000000" pitchFamily="2" charset="0"/>
              </a:rPr>
              <a:t>Yetki devrinin gerçekleşmesinde bazı sorunlar ortaya çıkabilmektedir. Bu sorunlar şu şekilde ifade edilebilir.</a:t>
            </a:r>
            <a:endParaRPr lang="tr-TR" sz="2400" b="1" dirty="0">
              <a:solidFill>
                <a:schemeClr val="accent2">
                  <a:lumMod val="40000"/>
                  <a:lumOff val="60000"/>
                </a:schemeClr>
              </a:solidFill>
              <a:latin typeface="Segoe Print" panose="02000600000000000000" pitchFamily="2" charset="0"/>
            </a:endParaRPr>
          </a:p>
        </p:txBody>
      </p:sp>
      <p:sp>
        <p:nvSpPr>
          <p:cNvPr id="4" name="Slide Number Placeholder 3"/>
          <p:cNvSpPr>
            <a:spLocks noGrp="1"/>
          </p:cNvSpPr>
          <p:nvPr>
            <p:ph type="sldNum" sz="quarter" idx="12"/>
          </p:nvPr>
        </p:nvSpPr>
        <p:spPr/>
        <p:txBody>
          <a:bodyPr/>
          <a:lstStyle/>
          <a:p>
            <a:fld id="{F1E1AE0F-C1A6-4B18-A7C1-7AA1861F7516}" type="slidenum">
              <a:rPr lang="tr-TR"/>
              <a:pPr/>
              <a:t>24</a:t>
            </a:fld>
            <a:endParaRPr lang="tr-TR"/>
          </a:p>
        </p:txBody>
      </p:sp>
      <p:sp>
        <p:nvSpPr>
          <p:cNvPr id="6" name="Footer Placeholder 4"/>
          <p:cNvSpPr>
            <a:spLocks noGrp="1"/>
          </p:cNvSpPr>
          <p:nvPr>
            <p:ph type="ftr" sz="quarter" idx="11"/>
          </p:nvPr>
        </p:nvSpPr>
        <p:spPr>
          <a:xfrm>
            <a:off x="3059832" y="6237312"/>
            <a:ext cx="2895600" cy="365125"/>
          </a:xfrm>
        </p:spPr>
        <p:txBody>
          <a:bodyPr/>
          <a:lstStyle/>
          <a:p>
            <a:endParaRPr lang="tr-TR" dirty="0">
              <a:solidFill>
                <a:schemeClr val="bg1"/>
              </a:solidFill>
              <a:latin typeface="Segoe Print" panose="02000600000000000000" pitchFamily="2" charset="0"/>
            </a:endParaRPr>
          </a:p>
        </p:txBody>
      </p:sp>
    </p:spTree>
    <p:extLst>
      <p:ext uri="{BB962C8B-B14F-4D97-AF65-F5344CB8AC3E}">
        <p14:creationId xmlns:p14="http://schemas.microsoft.com/office/powerpoint/2010/main" val="2077868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121899" tIns="60949" rIns="121899" bIns="60949" rtlCol="0" anchor="ctr">
            <a:noAutofit/>
          </a:bodyPr>
          <a:lstStyle/>
          <a:p>
            <a:pPr marL="995363" indent="-995363">
              <a:tabLst>
                <a:tab pos="630238" algn="l"/>
                <a:tab pos="711200" algn="l"/>
              </a:tabLst>
            </a:pPr>
            <a:r>
              <a:rPr lang="tr-TR" sz="2400" b="1" dirty="0">
                <a:latin typeface="Segoe Print" panose="02000600000000000000" pitchFamily="2" charset="0"/>
              </a:rPr>
              <a:t>1</a:t>
            </a:r>
            <a:r>
              <a:rPr lang="tr-TR" sz="2400" b="1" dirty="0" smtClean="0">
                <a:latin typeface="Segoe Print" panose="02000600000000000000" pitchFamily="2" charset="0"/>
              </a:rPr>
              <a:t>.2.3 </a:t>
            </a:r>
            <a:r>
              <a:rPr lang="tr-TR" sz="2400" b="1" dirty="0">
                <a:latin typeface="Segoe Print" panose="02000600000000000000" pitchFamily="2" charset="0"/>
              </a:rPr>
              <a:t>Yetki Devri </a:t>
            </a:r>
          </a:p>
        </p:txBody>
      </p:sp>
      <p:sp>
        <p:nvSpPr>
          <p:cNvPr id="3" name="Content Placeholder 2"/>
          <p:cNvSpPr>
            <a:spLocks noGrp="1"/>
          </p:cNvSpPr>
          <p:nvPr>
            <p:ph idx="1"/>
          </p:nvPr>
        </p:nvSpPr>
        <p:spPr>
          <a:xfrm>
            <a:off x="457200" y="1124744"/>
            <a:ext cx="8435280" cy="5040560"/>
          </a:xfrm>
        </p:spPr>
        <p:txBody>
          <a:bodyPr>
            <a:normAutofit/>
          </a:bodyPr>
          <a:lstStyle/>
          <a:p>
            <a:pPr marL="400050" lvl="1" indent="-400050" algn="just">
              <a:buNone/>
            </a:pPr>
            <a:r>
              <a:rPr lang="tr-TR" sz="2400" b="1" dirty="0" smtClean="0">
                <a:solidFill>
                  <a:srgbClr val="00CC00"/>
                </a:solidFill>
                <a:latin typeface="Segoe Print" panose="02000600000000000000" pitchFamily="2" charset="0"/>
              </a:rPr>
              <a:t>Yöneticiden kaynaklanan nedenler:</a:t>
            </a:r>
            <a:endParaRPr lang="tr-TR" sz="2400" dirty="0" smtClean="0">
              <a:latin typeface="Segoe Print" panose="02000600000000000000" pitchFamily="2" charset="0"/>
            </a:endParaRPr>
          </a:p>
          <a:p>
            <a:pPr marL="400050" lvl="1" indent="-400050" algn="just">
              <a:buFont typeface="Arial" pitchFamily="34" charset="0"/>
              <a:buChar char="•"/>
            </a:pPr>
            <a:r>
              <a:rPr lang="tr-TR" sz="2400" dirty="0" smtClean="0">
                <a:latin typeface="Segoe Print" panose="02000600000000000000" pitchFamily="2" charset="0"/>
              </a:rPr>
              <a:t>Yönetici işi daha iyi yapabileceğini düşünür.</a:t>
            </a:r>
          </a:p>
          <a:p>
            <a:pPr marL="400050" lvl="1" indent="-400050" algn="just">
              <a:buFont typeface="Arial" pitchFamily="34" charset="0"/>
              <a:buChar char="•"/>
            </a:pPr>
            <a:r>
              <a:rPr lang="tr-TR" sz="2400" dirty="0" smtClean="0">
                <a:latin typeface="Segoe Print" panose="02000600000000000000" pitchFamily="2" charset="0"/>
              </a:rPr>
              <a:t>Yönetici bu duruma psikolojik olarak hazır olmayabilir.</a:t>
            </a:r>
          </a:p>
          <a:p>
            <a:pPr marL="400050" lvl="1" indent="-400050" algn="just">
              <a:buFont typeface="Arial" pitchFamily="34" charset="0"/>
              <a:buChar char="•"/>
            </a:pPr>
            <a:r>
              <a:rPr lang="tr-TR" sz="2400" dirty="0" smtClean="0">
                <a:latin typeface="Segoe Print" panose="02000600000000000000" pitchFamily="2" charset="0"/>
              </a:rPr>
              <a:t>Yönetici denetimini kaybetmekten korkabilir.</a:t>
            </a:r>
          </a:p>
          <a:p>
            <a:pPr marL="400050" lvl="1" indent="-400050" algn="just">
              <a:buFont typeface="Arial" pitchFamily="34" charset="0"/>
              <a:buChar char="•"/>
            </a:pPr>
            <a:r>
              <a:rPr lang="tr-TR" sz="2400" dirty="0" smtClean="0">
                <a:latin typeface="Segoe Print" panose="02000600000000000000" pitchFamily="2" charset="0"/>
              </a:rPr>
              <a:t>Yöneticinin kişisel özellikleri ve nitelikleri etkide bulunabilir.</a:t>
            </a:r>
            <a:endParaRPr lang="tr-TR" sz="2400" dirty="0">
              <a:latin typeface="Segoe Print" panose="02000600000000000000" pitchFamily="2" charset="0"/>
            </a:endParaRPr>
          </a:p>
          <a:p>
            <a:pPr marL="400050" lvl="1" indent="-400050" algn="just">
              <a:buFont typeface="Arial" pitchFamily="34" charset="0"/>
              <a:buChar char="•"/>
            </a:pPr>
            <a:r>
              <a:rPr lang="tr-TR" sz="2400" dirty="0">
                <a:latin typeface="Segoe Print" panose="02000600000000000000" pitchFamily="2" charset="0"/>
              </a:rPr>
              <a:t>Yönetici astın kendisini göstermesini istemeyebilir</a:t>
            </a:r>
            <a:r>
              <a:rPr lang="tr-TR" sz="2400" dirty="0" smtClean="0">
                <a:latin typeface="Segoe Print" panose="02000600000000000000" pitchFamily="2" charset="0"/>
              </a:rPr>
              <a:t>,</a:t>
            </a:r>
            <a:endParaRPr lang="tr-TR" sz="2400" dirty="0">
              <a:latin typeface="Segoe Print" panose="02000600000000000000" pitchFamily="2" charset="0"/>
            </a:endParaRPr>
          </a:p>
          <a:p>
            <a:pPr marL="400050" lvl="1" indent="-400050" algn="just">
              <a:buFont typeface="Arial" pitchFamily="34" charset="0"/>
              <a:buChar char="•"/>
            </a:pPr>
            <a:r>
              <a:rPr lang="tr-TR" sz="2400" dirty="0">
                <a:latin typeface="Segoe Print" panose="02000600000000000000" pitchFamily="2" charset="0"/>
              </a:rPr>
              <a:t>Yönetici sorumluluğu devredemediği için riske girmek </a:t>
            </a:r>
            <a:r>
              <a:rPr lang="tr-TR" sz="2400" dirty="0" smtClean="0">
                <a:latin typeface="Segoe Print" panose="02000600000000000000" pitchFamily="2" charset="0"/>
              </a:rPr>
              <a:t>istemeyebilir</a:t>
            </a:r>
            <a:endParaRPr lang="tr-TR" sz="2400" dirty="0">
              <a:latin typeface="Segoe Print" panose="02000600000000000000" pitchFamily="2" charset="0"/>
            </a:endParaRPr>
          </a:p>
          <a:p>
            <a:pPr marL="400050" lvl="1" indent="-400050" algn="just">
              <a:buFont typeface="Arial" pitchFamily="34" charset="0"/>
              <a:buChar char="•"/>
            </a:pPr>
            <a:r>
              <a:rPr lang="tr-TR" sz="2400" dirty="0">
                <a:latin typeface="Segoe Print" panose="02000600000000000000" pitchFamily="2" charset="0"/>
              </a:rPr>
              <a:t>Yönetici astına güvenmeyebilir.</a:t>
            </a:r>
          </a:p>
          <a:p>
            <a:pPr marL="400050" lvl="1" indent="-400050" algn="just">
              <a:buFont typeface="Arial" pitchFamily="34" charset="0"/>
              <a:buChar char="•"/>
            </a:pPr>
            <a:endParaRPr lang="tr-TR" sz="2400" dirty="0" smtClean="0">
              <a:latin typeface="Segoe Print" panose="02000600000000000000" pitchFamily="2" charset="0"/>
            </a:endParaRPr>
          </a:p>
          <a:p>
            <a:pPr lvl="1" algn="just">
              <a:buNone/>
            </a:pPr>
            <a:endParaRPr lang="tr-TR" sz="2400" dirty="0" smtClean="0">
              <a:latin typeface="Segoe Print" panose="02000600000000000000" pitchFamily="2" charset="0"/>
            </a:endParaRPr>
          </a:p>
        </p:txBody>
      </p:sp>
      <p:sp>
        <p:nvSpPr>
          <p:cNvPr id="4" name="Slide Number Placeholder 3"/>
          <p:cNvSpPr>
            <a:spLocks noGrp="1"/>
          </p:cNvSpPr>
          <p:nvPr>
            <p:ph type="sldNum" sz="quarter" idx="12"/>
          </p:nvPr>
        </p:nvSpPr>
        <p:spPr/>
        <p:txBody>
          <a:bodyPr/>
          <a:lstStyle/>
          <a:p>
            <a:fld id="{F1E1AE0F-C1A6-4B18-A7C1-7AA1861F7516}" type="slidenum">
              <a:rPr lang="tr-TR"/>
              <a:pPr/>
              <a:t>25</a:t>
            </a:fld>
            <a:endParaRPr lang="tr-TR" dirty="0"/>
          </a:p>
        </p:txBody>
      </p:sp>
      <p:sp>
        <p:nvSpPr>
          <p:cNvPr id="6" name="Footer Placeholder 4"/>
          <p:cNvSpPr>
            <a:spLocks noGrp="1"/>
          </p:cNvSpPr>
          <p:nvPr>
            <p:ph type="ftr" sz="quarter" idx="11"/>
          </p:nvPr>
        </p:nvSpPr>
        <p:spPr>
          <a:xfrm>
            <a:off x="3059832" y="6237312"/>
            <a:ext cx="2895600" cy="365125"/>
          </a:xfrm>
        </p:spPr>
        <p:txBody>
          <a:bodyPr/>
          <a:lstStyle/>
          <a:p>
            <a:endParaRPr lang="tr-TR" dirty="0">
              <a:solidFill>
                <a:schemeClr val="bg1"/>
              </a:solidFill>
              <a:latin typeface="Segoe Print" panose="02000600000000000000" pitchFamily="2" charset="0"/>
            </a:endParaRPr>
          </a:p>
        </p:txBody>
      </p:sp>
    </p:spTree>
    <p:extLst>
      <p:ext uri="{BB962C8B-B14F-4D97-AF65-F5344CB8AC3E}">
        <p14:creationId xmlns:p14="http://schemas.microsoft.com/office/powerpoint/2010/main" val="428129149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121899" tIns="60949" rIns="121899" bIns="60949" rtlCol="0" anchor="ctr">
            <a:noAutofit/>
          </a:bodyPr>
          <a:lstStyle/>
          <a:p>
            <a:pPr marL="995363" indent="-995363">
              <a:tabLst>
                <a:tab pos="630238" algn="l"/>
                <a:tab pos="711200" algn="l"/>
              </a:tabLst>
            </a:pPr>
            <a:r>
              <a:rPr lang="tr-TR" sz="2400" b="1" dirty="0">
                <a:latin typeface="Segoe Print" panose="02000600000000000000" pitchFamily="2" charset="0"/>
              </a:rPr>
              <a:t>1</a:t>
            </a:r>
            <a:r>
              <a:rPr lang="tr-TR" sz="2400" b="1" dirty="0" smtClean="0">
                <a:latin typeface="Segoe Print" panose="02000600000000000000" pitchFamily="2" charset="0"/>
              </a:rPr>
              <a:t>.2.3 </a:t>
            </a:r>
            <a:r>
              <a:rPr lang="tr-TR" sz="2400" b="1" dirty="0">
                <a:latin typeface="Segoe Print" panose="02000600000000000000" pitchFamily="2" charset="0"/>
              </a:rPr>
              <a:t>Yetki Devri </a:t>
            </a:r>
          </a:p>
        </p:txBody>
      </p:sp>
      <p:sp>
        <p:nvSpPr>
          <p:cNvPr id="3" name="Content Placeholder 2"/>
          <p:cNvSpPr>
            <a:spLocks noGrp="1"/>
          </p:cNvSpPr>
          <p:nvPr>
            <p:ph idx="1"/>
          </p:nvPr>
        </p:nvSpPr>
        <p:spPr>
          <a:xfrm>
            <a:off x="457200" y="1124744"/>
            <a:ext cx="8219256" cy="4896544"/>
          </a:xfrm>
        </p:spPr>
        <p:txBody>
          <a:bodyPr>
            <a:noAutofit/>
          </a:bodyPr>
          <a:lstStyle/>
          <a:p>
            <a:pPr marL="0" lvl="1" indent="0" algn="just">
              <a:buNone/>
            </a:pPr>
            <a:r>
              <a:rPr lang="tr-TR" sz="2400" b="1" dirty="0" smtClean="0">
                <a:solidFill>
                  <a:schemeClr val="accent2">
                    <a:lumMod val="40000"/>
                    <a:lumOff val="60000"/>
                  </a:schemeClr>
                </a:solidFill>
                <a:latin typeface="Segoe Print" panose="02000600000000000000" pitchFamily="2" charset="0"/>
              </a:rPr>
              <a:t>Çalışandan kaynaklanan nedenler:</a:t>
            </a:r>
            <a:endParaRPr lang="tr-TR" sz="2400" dirty="0">
              <a:latin typeface="Segoe Print" panose="02000600000000000000" pitchFamily="2" charset="0"/>
            </a:endParaRPr>
          </a:p>
          <a:p>
            <a:pPr marL="342900" lvl="1" indent="-342900" algn="just">
              <a:buFont typeface="Arial" pitchFamily="34" charset="0"/>
              <a:buChar char="•"/>
            </a:pPr>
            <a:r>
              <a:rPr lang="tr-TR" sz="2400" dirty="0" smtClean="0">
                <a:latin typeface="Segoe Print" panose="02000600000000000000" pitchFamily="2" charset="0"/>
              </a:rPr>
              <a:t>Ast kendi becerisine güvenmeyebilir</a:t>
            </a:r>
            <a:r>
              <a:rPr lang="tr-TR" sz="2400" dirty="0">
                <a:latin typeface="Segoe Print" panose="02000600000000000000" pitchFamily="2" charset="0"/>
              </a:rPr>
              <a:t>.</a:t>
            </a:r>
            <a:endParaRPr lang="tr-TR" sz="2400" dirty="0" smtClean="0">
              <a:latin typeface="Segoe Print" panose="02000600000000000000" pitchFamily="2" charset="0"/>
            </a:endParaRPr>
          </a:p>
          <a:p>
            <a:pPr marL="342900" lvl="1" indent="-342900" algn="just">
              <a:buFont typeface="Arial" pitchFamily="34" charset="0"/>
              <a:buChar char="•"/>
            </a:pPr>
            <a:r>
              <a:rPr lang="tr-TR" sz="2400" dirty="0" smtClean="0">
                <a:latin typeface="Segoe Print" panose="02000600000000000000" pitchFamily="2" charset="0"/>
              </a:rPr>
              <a:t>Ast eleştiriye uğrayacağı endişesi ile tek başına karar almak istemeyebilir.</a:t>
            </a:r>
          </a:p>
          <a:p>
            <a:pPr marL="342900" lvl="1" indent="-342900" algn="just">
              <a:buFont typeface="Arial" pitchFamily="34" charset="0"/>
              <a:buChar char="•"/>
            </a:pPr>
            <a:r>
              <a:rPr lang="tr-TR" sz="2400" dirty="0" smtClean="0">
                <a:latin typeface="Segoe Print" panose="02000600000000000000" pitchFamily="2" charset="0"/>
              </a:rPr>
              <a:t>Yetki, devrinin yetersiz ve belirsiz olabilir.</a:t>
            </a:r>
          </a:p>
          <a:p>
            <a:pPr marL="342900" lvl="1" indent="-342900" algn="just">
              <a:buFont typeface="Arial" pitchFamily="34" charset="0"/>
              <a:buChar char="•"/>
            </a:pPr>
            <a:r>
              <a:rPr lang="tr-TR" sz="2400" dirty="0" smtClean="0">
                <a:latin typeface="Segoe Print" panose="02000600000000000000" pitchFamily="2" charset="0"/>
              </a:rPr>
              <a:t>Ast yeterli bilgi ve kaynağa sahip olmadığını düşünebilir.</a:t>
            </a:r>
          </a:p>
          <a:p>
            <a:pPr marL="342900" lvl="1" indent="-342900" algn="just">
              <a:buFont typeface="Arial" pitchFamily="34" charset="0"/>
              <a:buChar char="•"/>
            </a:pPr>
            <a:r>
              <a:rPr lang="tr-TR" sz="2400" dirty="0" smtClean="0">
                <a:latin typeface="Segoe Print" panose="02000600000000000000" pitchFamily="2" charset="0"/>
              </a:rPr>
              <a:t>Ast gerekli teşvik unsurları yoksa yeni görevler yüklenmek istemeyebilir.</a:t>
            </a:r>
          </a:p>
          <a:p>
            <a:pPr marL="0" lvl="1" indent="0" algn="just">
              <a:buNone/>
            </a:pPr>
            <a:endParaRPr lang="tr-TR" sz="2400" dirty="0"/>
          </a:p>
        </p:txBody>
      </p:sp>
      <p:sp>
        <p:nvSpPr>
          <p:cNvPr id="4" name="Slide Number Placeholder 3"/>
          <p:cNvSpPr>
            <a:spLocks noGrp="1"/>
          </p:cNvSpPr>
          <p:nvPr>
            <p:ph type="sldNum" sz="quarter" idx="12"/>
          </p:nvPr>
        </p:nvSpPr>
        <p:spPr/>
        <p:txBody>
          <a:bodyPr/>
          <a:lstStyle/>
          <a:p>
            <a:fld id="{F1E1AE0F-C1A6-4B18-A7C1-7AA1861F7516}" type="slidenum">
              <a:rPr lang="tr-TR"/>
              <a:pPr/>
              <a:t>26</a:t>
            </a:fld>
            <a:endParaRPr lang="tr-TR"/>
          </a:p>
        </p:txBody>
      </p:sp>
      <p:sp>
        <p:nvSpPr>
          <p:cNvPr id="6" name="Footer Placeholder 4"/>
          <p:cNvSpPr>
            <a:spLocks noGrp="1"/>
          </p:cNvSpPr>
          <p:nvPr>
            <p:ph type="ftr" sz="quarter" idx="11"/>
          </p:nvPr>
        </p:nvSpPr>
        <p:spPr>
          <a:xfrm>
            <a:off x="3059832" y="6237312"/>
            <a:ext cx="2895600" cy="365125"/>
          </a:xfrm>
        </p:spPr>
        <p:txBody>
          <a:bodyPr/>
          <a:lstStyle/>
          <a:p>
            <a:endParaRPr lang="tr-TR" dirty="0">
              <a:solidFill>
                <a:schemeClr val="bg1"/>
              </a:solidFill>
              <a:latin typeface="Segoe Print" panose="02000600000000000000" pitchFamily="2" charset="0"/>
            </a:endParaRPr>
          </a:p>
        </p:txBody>
      </p:sp>
    </p:spTree>
    <p:extLst>
      <p:ext uri="{BB962C8B-B14F-4D97-AF65-F5344CB8AC3E}">
        <p14:creationId xmlns:p14="http://schemas.microsoft.com/office/powerpoint/2010/main" val="26003984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121899" tIns="60949" rIns="121899" bIns="60949" rtlCol="0" anchor="ctr">
            <a:noAutofit/>
          </a:bodyPr>
          <a:lstStyle/>
          <a:p>
            <a:pPr marL="995363" indent="-995363">
              <a:tabLst>
                <a:tab pos="630238" algn="l"/>
                <a:tab pos="711200" algn="l"/>
              </a:tabLst>
            </a:pPr>
            <a:r>
              <a:rPr lang="tr-TR" sz="2400" b="1" dirty="0">
                <a:latin typeface="Segoe Print" panose="02000600000000000000" pitchFamily="2" charset="0"/>
              </a:rPr>
              <a:t>1</a:t>
            </a:r>
            <a:r>
              <a:rPr lang="tr-TR" sz="2400" b="1" dirty="0" smtClean="0">
                <a:latin typeface="Segoe Print" panose="02000600000000000000" pitchFamily="2" charset="0"/>
              </a:rPr>
              <a:t>.2.3 </a:t>
            </a:r>
            <a:r>
              <a:rPr lang="tr-TR" sz="2400" b="1" dirty="0">
                <a:latin typeface="Segoe Print" panose="02000600000000000000" pitchFamily="2" charset="0"/>
              </a:rPr>
              <a:t>Yetki Devri </a:t>
            </a:r>
          </a:p>
        </p:txBody>
      </p:sp>
      <p:sp>
        <p:nvSpPr>
          <p:cNvPr id="3" name="Content Placeholder 2"/>
          <p:cNvSpPr>
            <a:spLocks noGrp="1"/>
          </p:cNvSpPr>
          <p:nvPr>
            <p:ph idx="1"/>
          </p:nvPr>
        </p:nvSpPr>
        <p:spPr/>
        <p:txBody>
          <a:bodyPr>
            <a:normAutofit/>
          </a:bodyPr>
          <a:lstStyle/>
          <a:p>
            <a:pPr marL="0" lvl="1" indent="0" algn="just">
              <a:buNone/>
            </a:pPr>
            <a:r>
              <a:rPr lang="tr-TR" sz="2400" dirty="0" smtClean="0">
                <a:latin typeface="Segoe Print" panose="02000600000000000000" pitchFamily="2" charset="0"/>
              </a:rPr>
              <a:t>Yetki bazen örgütün üst basamaklarında bazen ise alt basamaklarında yoğunlaşmaktadır. </a:t>
            </a:r>
          </a:p>
          <a:p>
            <a:pPr marL="0" lvl="1" indent="0" algn="just">
              <a:buNone/>
            </a:pPr>
            <a:r>
              <a:rPr lang="tr-TR" sz="2400" b="1" dirty="0" smtClean="0">
                <a:solidFill>
                  <a:srgbClr val="00CC66"/>
                </a:solidFill>
                <a:latin typeface="Segoe Print" panose="02000600000000000000" pitchFamily="2" charset="0"/>
              </a:rPr>
              <a:t>Merkezileşme söz konusu olduğunda yetki bilinçli ve sistemli olarak üst kademelerde toplanırken, merkezileşmeme (adem-i merkeziyet) durumunda faaliyet birimlerindeki alt kademe yöneticiler de karar verebilmektedir.</a:t>
            </a:r>
            <a:endParaRPr lang="tr-TR" sz="2400" b="1" dirty="0">
              <a:solidFill>
                <a:srgbClr val="00CC66"/>
              </a:solidFill>
              <a:latin typeface="Segoe Print" panose="02000600000000000000" pitchFamily="2" charset="0"/>
            </a:endParaRPr>
          </a:p>
        </p:txBody>
      </p:sp>
      <p:sp>
        <p:nvSpPr>
          <p:cNvPr id="4" name="Slide Number Placeholder 3"/>
          <p:cNvSpPr>
            <a:spLocks noGrp="1"/>
          </p:cNvSpPr>
          <p:nvPr>
            <p:ph type="sldNum" sz="quarter" idx="12"/>
          </p:nvPr>
        </p:nvSpPr>
        <p:spPr/>
        <p:txBody>
          <a:bodyPr/>
          <a:lstStyle/>
          <a:p>
            <a:fld id="{F1E1AE0F-C1A6-4B18-A7C1-7AA1861F7516}" type="slidenum">
              <a:rPr lang="tr-TR"/>
              <a:pPr/>
              <a:t>27</a:t>
            </a:fld>
            <a:endParaRPr lang="tr-TR"/>
          </a:p>
        </p:txBody>
      </p:sp>
      <p:sp>
        <p:nvSpPr>
          <p:cNvPr id="6" name="Footer Placeholder 4"/>
          <p:cNvSpPr>
            <a:spLocks noGrp="1"/>
          </p:cNvSpPr>
          <p:nvPr>
            <p:ph type="ftr" sz="quarter" idx="11"/>
          </p:nvPr>
        </p:nvSpPr>
        <p:spPr>
          <a:xfrm>
            <a:off x="3059832" y="6237312"/>
            <a:ext cx="2895600" cy="365125"/>
          </a:xfrm>
        </p:spPr>
        <p:txBody>
          <a:bodyPr/>
          <a:lstStyle/>
          <a:p>
            <a:endParaRPr lang="tr-TR" dirty="0">
              <a:solidFill>
                <a:schemeClr val="bg1"/>
              </a:solidFill>
              <a:latin typeface="Segoe Print" panose="02000600000000000000" pitchFamily="2" charset="0"/>
            </a:endParaRPr>
          </a:p>
        </p:txBody>
      </p:sp>
    </p:spTree>
    <p:extLst>
      <p:ext uri="{BB962C8B-B14F-4D97-AF65-F5344CB8AC3E}">
        <p14:creationId xmlns:p14="http://schemas.microsoft.com/office/powerpoint/2010/main" val="327872652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121899" tIns="60949" rIns="121899" bIns="60949" rtlCol="0" anchor="ctr">
            <a:noAutofit/>
          </a:bodyPr>
          <a:lstStyle/>
          <a:p>
            <a:pPr marL="995363" indent="-995363">
              <a:tabLst>
                <a:tab pos="630238" algn="l"/>
                <a:tab pos="711200" algn="l"/>
              </a:tabLst>
            </a:pPr>
            <a:r>
              <a:rPr lang="tr-TR" sz="2400" b="1" dirty="0">
                <a:latin typeface="Segoe Print" panose="02000600000000000000" pitchFamily="2" charset="0"/>
              </a:rPr>
              <a:t>1</a:t>
            </a:r>
            <a:r>
              <a:rPr lang="tr-TR" sz="2400" b="1" dirty="0" smtClean="0">
                <a:latin typeface="Segoe Print" panose="02000600000000000000" pitchFamily="2" charset="0"/>
              </a:rPr>
              <a:t>.3 </a:t>
            </a:r>
            <a:r>
              <a:rPr lang="tr-TR" sz="2400" b="1" dirty="0">
                <a:latin typeface="Segoe Print" panose="02000600000000000000" pitchFamily="2" charset="0"/>
              </a:rPr>
              <a:t>Yürütme İşlevi </a:t>
            </a:r>
          </a:p>
        </p:txBody>
      </p:sp>
      <p:sp>
        <p:nvSpPr>
          <p:cNvPr id="3" name="Content Placeholder 2"/>
          <p:cNvSpPr>
            <a:spLocks noGrp="1"/>
          </p:cNvSpPr>
          <p:nvPr>
            <p:ph idx="1"/>
          </p:nvPr>
        </p:nvSpPr>
        <p:spPr>
          <a:xfrm>
            <a:off x="457200" y="1196752"/>
            <a:ext cx="8229600" cy="4713391"/>
          </a:xfrm>
        </p:spPr>
        <p:txBody>
          <a:bodyPr>
            <a:noAutofit/>
          </a:bodyPr>
          <a:lstStyle/>
          <a:p>
            <a:pPr marL="0" lvl="1" indent="0" algn="just">
              <a:buNone/>
            </a:pPr>
            <a:r>
              <a:rPr lang="tr-TR" sz="2400" smtClean="0">
                <a:latin typeface="Segoe Print" panose="02000600000000000000" pitchFamily="2" charset="0"/>
              </a:rPr>
              <a:t>Yürütme</a:t>
            </a:r>
            <a:r>
              <a:rPr lang="tr-TR" sz="2400" dirty="0" smtClean="0">
                <a:latin typeface="Segoe Print" panose="02000600000000000000" pitchFamily="2" charset="0"/>
              </a:rPr>
              <a:t>, düğmeye basma ve amaçlara uygun olarak örgütü harekete geçirme aşamasıdır. </a:t>
            </a:r>
            <a:r>
              <a:rPr lang="tr-TR" sz="2400" b="1" dirty="0" smtClean="0">
                <a:solidFill>
                  <a:schemeClr val="accent2">
                    <a:lumMod val="40000"/>
                    <a:lumOff val="60000"/>
                  </a:schemeClr>
                </a:solidFill>
                <a:latin typeface="Segoe Print" panose="02000600000000000000" pitchFamily="2" charset="0"/>
              </a:rPr>
              <a:t>İşi yapacak kişiler harekete geçirilir</a:t>
            </a:r>
            <a:r>
              <a:rPr lang="tr-TR" sz="2400" dirty="0" smtClean="0">
                <a:latin typeface="Segoe Print" panose="02000600000000000000" pitchFamily="2" charset="0"/>
              </a:rPr>
              <a:t>. Yürütme süreci işi yapacak olan çalışanlarla ile ilgilidir. Plânlar ne kadar iyi olursa olsun, yapı ne kadar iyi kurulursa kurulsun, </a:t>
            </a:r>
            <a:r>
              <a:rPr lang="tr-TR" sz="2400" b="1" dirty="0" smtClean="0">
                <a:solidFill>
                  <a:srgbClr val="00CC00"/>
                </a:solidFill>
                <a:latin typeface="Segoe Print" panose="02000600000000000000" pitchFamily="2" charset="0"/>
              </a:rPr>
              <a:t>işi yapacak çalışanlar doğru seçilmez ve iyi yönetilmezse amaçlara etkili ve verimli şekilde varabilmek zorlaşır</a:t>
            </a:r>
            <a:r>
              <a:rPr lang="tr-TR" sz="2400" dirty="0" smtClean="0">
                <a:latin typeface="Segoe Print" panose="02000600000000000000" pitchFamily="2" charset="0"/>
              </a:rPr>
              <a:t>. Dolayısıyla </a:t>
            </a:r>
            <a:r>
              <a:rPr lang="tr-TR" sz="2400" b="1" dirty="0" smtClean="0">
                <a:solidFill>
                  <a:srgbClr val="FFFF66"/>
                </a:solidFill>
                <a:latin typeface="Segoe Print" panose="02000600000000000000" pitchFamily="2" charset="0"/>
              </a:rPr>
              <a:t>motivasyonu sağlayabilmek, insanı anlamak ve iyi yöneticilik becerilerine sahip olmak, etkili iletişimi gerçekleştirmek</a:t>
            </a:r>
            <a:r>
              <a:rPr lang="tr-TR" sz="2400" dirty="0" smtClean="0">
                <a:latin typeface="Segoe Print" panose="02000600000000000000" pitchFamily="2" charset="0"/>
              </a:rPr>
              <a:t>; bu evrede yapılması gerekenler arasında sayılabilir.</a:t>
            </a:r>
            <a:endParaRPr lang="tr-TR" sz="2400" dirty="0">
              <a:latin typeface="Segoe Print" panose="02000600000000000000" pitchFamily="2" charset="0"/>
            </a:endParaRPr>
          </a:p>
        </p:txBody>
      </p:sp>
      <p:sp>
        <p:nvSpPr>
          <p:cNvPr id="4" name="Slide Number Placeholder 3"/>
          <p:cNvSpPr>
            <a:spLocks noGrp="1"/>
          </p:cNvSpPr>
          <p:nvPr>
            <p:ph type="sldNum" sz="quarter" idx="12"/>
          </p:nvPr>
        </p:nvSpPr>
        <p:spPr/>
        <p:txBody>
          <a:bodyPr/>
          <a:lstStyle/>
          <a:p>
            <a:fld id="{F1E1AE0F-C1A6-4B18-A7C1-7AA1861F7516}" type="slidenum">
              <a:rPr lang="tr-TR"/>
              <a:pPr/>
              <a:t>28</a:t>
            </a:fld>
            <a:endParaRPr lang="tr-TR"/>
          </a:p>
        </p:txBody>
      </p:sp>
      <p:sp>
        <p:nvSpPr>
          <p:cNvPr id="6" name="Footer Placeholder 4"/>
          <p:cNvSpPr>
            <a:spLocks noGrp="1"/>
          </p:cNvSpPr>
          <p:nvPr>
            <p:ph type="ftr" sz="quarter" idx="11"/>
          </p:nvPr>
        </p:nvSpPr>
        <p:spPr>
          <a:xfrm>
            <a:off x="3059832" y="6237312"/>
            <a:ext cx="2895600" cy="365125"/>
          </a:xfrm>
        </p:spPr>
        <p:txBody>
          <a:bodyPr/>
          <a:lstStyle/>
          <a:p>
            <a:endParaRPr lang="tr-TR" dirty="0">
              <a:solidFill>
                <a:schemeClr val="bg1"/>
              </a:solidFill>
              <a:latin typeface="Segoe Print" panose="02000600000000000000" pitchFamily="2" charset="0"/>
            </a:endParaRPr>
          </a:p>
        </p:txBody>
      </p:sp>
    </p:spTree>
    <p:extLst>
      <p:ext uri="{BB962C8B-B14F-4D97-AF65-F5344CB8AC3E}">
        <p14:creationId xmlns:p14="http://schemas.microsoft.com/office/powerpoint/2010/main" val="153089616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121899" tIns="60949" rIns="121899" bIns="60949" rtlCol="0" anchor="ctr">
            <a:noAutofit/>
          </a:bodyPr>
          <a:lstStyle/>
          <a:p>
            <a:pPr marL="995363" indent="-995363">
              <a:tabLst>
                <a:tab pos="630238" algn="l"/>
                <a:tab pos="711200" algn="l"/>
              </a:tabLst>
            </a:pPr>
            <a:r>
              <a:rPr lang="tr-TR" sz="2400" b="1" dirty="0">
                <a:latin typeface="Segoe Print" panose="02000600000000000000" pitchFamily="2" charset="0"/>
              </a:rPr>
              <a:t>1</a:t>
            </a:r>
            <a:r>
              <a:rPr lang="tr-TR" sz="2400" b="1" dirty="0" smtClean="0">
                <a:latin typeface="Segoe Print" panose="02000600000000000000" pitchFamily="2" charset="0"/>
              </a:rPr>
              <a:t>.3 </a:t>
            </a:r>
            <a:r>
              <a:rPr lang="tr-TR" sz="2400" b="1" dirty="0">
                <a:latin typeface="Segoe Print" panose="02000600000000000000" pitchFamily="2" charset="0"/>
              </a:rPr>
              <a:t>Yürütme İşlevi </a:t>
            </a:r>
          </a:p>
        </p:txBody>
      </p:sp>
      <p:sp>
        <p:nvSpPr>
          <p:cNvPr id="3" name="Content Placeholder 2"/>
          <p:cNvSpPr>
            <a:spLocks noGrp="1"/>
          </p:cNvSpPr>
          <p:nvPr>
            <p:ph idx="1"/>
          </p:nvPr>
        </p:nvSpPr>
        <p:spPr>
          <a:xfrm>
            <a:off x="457200" y="1196752"/>
            <a:ext cx="8229600" cy="4713391"/>
          </a:xfrm>
        </p:spPr>
        <p:txBody>
          <a:bodyPr>
            <a:normAutofit/>
          </a:bodyPr>
          <a:lstStyle/>
          <a:p>
            <a:pPr marL="0" indent="0" algn="just">
              <a:buNone/>
            </a:pPr>
            <a:r>
              <a:rPr lang="tr-TR" sz="2400" dirty="0" smtClean="0">
                <a:latin typeface="Segoe Print" panose="02000600000000000000" pitchFamily="2" charset="0"/>
              </a:rPr>
              <a:t>İşletme yöneticisi, örgütte yer alan psiko-sosyal yapıları farklı olan insanları yönetmek zorundadır. Burada yöneticilerin astlarına emir vermesi ve bu şekilde astlarına ne yapmaları gerektiğini iletmeleri gerekir. </a:t>
            </a:r>
          </a:p>
          <a:p>
            <a:pPr marL="0" indent="0" algn="just">
              <a:buNone/>
            </a:pPr>
            <a:endParaRPr lang="tr-TR" sz="2400" dirty="0">
              <a:latin typeface="Segoe Print" panose="02000600000000000000" pitchFamily="2" charset="0"/>
            </a:endParaRPr>
          </a:p>
          <a:p>
            <a:pPr marL="0" indent="0" algn="just">
              <a:buNone/>
            </a:pPr>
            <a:r>
              <a:rPr lang="tr-TR" sz="2400" dirty="0" smtClean="0">
                <a:latin typeface="Segoe Print" panose="02000600000000000000" pitchFamily="2" charset="0"/>
              </a:rPr>
              <a:t>Genel olarak </a:t>
            </a:r>
            <a:r>
              <a:rPr lang="tr-TR" sz="2400" b="1" dirty="0" smtClean="0">
                <a:solidFill>
                  <a:srgbClr val="FF9900"/>
                </a:solidFill>
                <a:latin typeface="Segoe Print" panose="02000600000000000000" pitchFamily="2" charset="0"/>
              </a:rPr>
              <a:t>emir, üstlerin astlarından bekledikleri şartlar altında harekete geçmelerini veya eylemlerini yönlendirmelerini ya da durdurmalarını talep etmek </a:t>
            </a:r>
            <a:r>
              <a:rPr lang="tr-TR" sz="2400" dirty="0" smtClean="0">
                <a:latin typeface="Segoe Print" panose="02000600000000000000" pitchFamily="2" charset="0"/>
              </a:rPr>
              <a:t>olarak ifade edilebilir.</a:t>
            </a:r>
          </a:p>
          <a:p>
            <a:pPr marL="400050" lvl="1" indent="0" algn="just">
              <a:buNone/>
            </a:pPr>
            <a:endParaRPr lang="tr-TR" sz="2400" dirty="0">
              <a:latin typeface="Segoe Print" panose="02000600000000000000" pitchFamily="2" charset="0"/>
            </a:endParaRPr>
          </a:p>
        </p:txBody>
      </p:sp>
      <p:sp>
        <p:nvSpPr>
          <p:cNvPr id="4" name="Slide Number Placeholder 3"/>
          <p:cNvSpPr>
            <a:spLocks noGrp="1"/>
          </p:cNvSpPr>
          <p:nvPr>
            <p:ph type="sldNum" sz="quarter" idx="12"/>
          </p:nvPr>
        </p:nvSpPr>
        <p:spPr/>
        <p:txBody>
          <a:bodyPr/>
          <a:lstStyle/>
          <a:p>
            <a:fld id="{F1E1AE0F-C1A6-4B18-A7C1-7AA1861F7516}" type="slidenum">
              <a:rPr lang="tr-TR"/>
              <a:pPr/>
              <a:t>29</a:t>
            </a:fld>
            <a:endParaRPr lang="tr-TR"/>
          </a:p>
        </p:txBody>
      </p:sp>
      <p:sp>
        <p:nvSpPr>
          <p:cNvPr id="6" name="Footer Placeholder 4"/>
          <p:cNvSpPr>
            <a:spLocks noGrp="1"/>
          </p:cNvSpPr>
          <p:nvPr>
            <p:ph type="ftr" sz="quarter" idx="11"/>
          </p:nvPr>
        </p:nvSpPr>
        <p:spPr>
          <a:xfrm>
            <a:off x="3059832" y="6237312"/>
            <a:ext cx="2895600" cy="365125"/>
          </a:xfrm>
        </p:spPr>
        <p:txBody>
          <a:bodyPr/>
          <a:lstStyle/>
          <a:p>
            <a:endParaRPr lang="tr-TR" dirty="0">
              <a:solidFill>
                <a:schemeClr val="bg1"/>
              </a:solidFill>
              <a:latin typeface="Segoe Print" panose="02000600000000000000" pitchFamily="2" charset="0"/>
            </a:endParaRPr>
          </a:p>
        </p:txBody>
      </p:sp>
    </p:spTree>
    <p:extLst>
      <p:ext uri="{BB962C8B-B14F-4D97-AF65-F5344CB8AC3E}">
        <p14:creationId xmlns:p14="http://schemas.microsoft.com/office/powerpoint/2010/main" val="27684992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121899" tIns="60949" rIns="121899" bIns="60949" rtlCol="0" anchor="ctr">
            <a:noAutofit/>
          </a:bodyPr>
          <a:lstStyle/>
          <a:p>
            <a:pPr marL="995363" indent="-995363">
              <a:tabLst>
                <a:tab pos="630238" algn="l"/>
                <a:tab pos="711200" algn="l"/>
              </a:tabLst>
            </a:pPr>
            <a:r>
              <a:rPr lang="tr-TR" sz="2400" b="1" dirty="0">
                <a:latin typeface="Segoe Print" panose="02000600000000000000" pitchFamily="2" charset="0"/>
              </a:rPr>
              <a:t>1</a:t>
            </a:r>
            <a:r>
              <a:rPr lang="tr-TR" sz="2400" b="1" dirty="0" smtClean="0">
                <a:latin typeface="Segoe Print" panose="02000600000000000000" pitchFamily="2" charset="0"/>
              </a:rPr>
              <a:t>.1 </a:t>
            </a:r>
            <a:r>
              <a:rPr lang="tr-TR" sz="2400" b="1" dirty="0">
                <a:latin typeface="Segoe Print" panose="02000600000000000000" pitchFamily="2" charset="0"/>
              </a:rPr>
              <a:t>Planlama İşlevi</a:t>
            </a:r>
          </a:p>
        </p:txBody>
      </p:sp>
      <p:sp>
        <p:nvSpPr>
          <p:cNvPr id="3" name="Content Placeholder 2"/>
          <p:cNvSpPr>
            <a:spLocks noGrp="1"/>
          </p:cNvSpPr>
          <p:nvPr>
            <p:ph idx="1"/>
          </p:nvPr>
        </p:nvSpPr>
        <p:spPr>
          <a:xfrm>
            <a:off x="457200" y="1052736"/>
            <a:ext cx="8229600" cy="4713391"/>
          </a:xfrm>
        </p:spPr>
        <p:txBody>
          <a:bodyPr>
            <a:noAutofit/>
          </a:bodyPr>
          <a:lstStyle/>
          <a:p>
            <a:pPr marL="0" lvl="1" indent="0" algn="just">
              <a:buNone/>
            </a:pPr>
            <a:r>
              <a:rPr lang="tr-TR" sz="2400" dirty="0" smtClean="0">
                <a:latin typeface="Segoe Print" panose="02000600000000000000" pitchFamily="2" charset="0"/>
              </a:rPr>
              <a:t>Plânlamanın Özellikleri: Plânlama aşağıdaki özelliklere sahip olmalıdır:</a:t>
            </a:r>
          </a:p>
          <a:p>
            <a:pPr marL="400050" lvl="1" indent="-400050" algn="just">
              <a:buNone/>
            </a:pPr>
            <a:endParaRPr lang="tr-TR" sz="2400" dirty="0">
              <a:latin typeface="Segoe Print" panose="02000600000000000000" pitchFamily="2" charset="0"/>
            </a:endParaRPr>
          </a:p>
          <a:p>
            <a:pPr marL="400050" lvl="1" indent="-400050">
              <a:buFont typeface="Arial" pitchFamily="34" charset="0"/>
              <a:buChar char="•"/>
            </a:pPr>
            <a:r>
              <a:rPr lang="tr-TR" sz="2400" dirty="0" smtClean="0">
                <a:latin typeface="Segoe Print" panose="02000600000000000000" pitchFamily="2" charset="0"/>
              </a:rPr>
              <a:t>Plânlama kaynakların verimli bir biçimde kullanılmasını sağlar.</a:t>
            </a:r>
          </a:p>
          <a:p>
            <a:pPr marL="400050" lvl="1" indent="-400050" algn="just">
              <a:buFont typeface="Arial" pitchFamily="34" charset="0"/>
              <a:buChar char="•"/>
            </a:pPr>
            <a:r>
              <a:rPr lang="tr-TR" sz="2400" dirty="0" smtClean="0">
                <a:latin typeface="Segoe Print" panose="02000600000000000000" pitchFamily="2" charset="0"/>
              </a:rPr>
              <a:t>Plânlama bir seçim ve karar sürecidir.</a:t>
            </a:r>
          </a:p>
          <a:p>
            <a:pPr marL="400050" lvl="1" indent="-400050" algn="just">
              <a:buFont typeface="Arial" pitchFamily="34" charset="0"/>
              <a:buChar char="•"/>
            </a:pPr>
            <a:r>
              <a:rPr lang="tr-TR" sz="2400" dirty="0" smtClean="0">
                <a:latin typeface="Segoe Print" panose="02000600000000000000" pitchFamily="2" charset="0"/>
              </a:rPr>
              <a:t>Plânlama geleceğe dönük bir süreçtir.</a:t>
            </a:r>
          </a:p>
          <a:p>
            <a:pPr marL="400050" lvl="1" indent="-400050">
              <a:buFont typeface="Arial" pitchFamily="34" charset="0"/>
              <a:buChar char="•"/>
            </a:pPr>
            <a:r>
              <a:rPr lang="tr-TR" sz="2400" dirty="0" smtClean="0">
                <a:latin typeface="Segoe Print" panose="02000600000000000000" pitchFamily="2" charset="0"/>
              </a:rPr>
              <a:t>Plân esnek ve dinamiktir.</a:t>
            </a:r>
          </a:p>
          <a:p>
            <a:pPr marL="0" lvl="1" indent="0" algn="just">
              <a:buNone/>
            </a:pPr>
            <a:endParaRPr lang="tr-TR" sz="2400" dirty="0">
              <a:latin typeface="Segoe Print" panose="02000600000000000000" pitchFamily="2" charset="0"/>
            </a:endParaRPr>
          </a:p>
          <a:p>
            <a:pPr marL="0" lvl="1" indent="0" algn="just">
              <a:buNone/>
            </a:pPr>
            <a:r>
              <a:rPr lang="tr-TR" sz="2400" dirty="0" smtClean="0">
                <a:latin typeface="Segoe Print" panose="02000600000000000000" pitchFamily="2" charset="0"/>
              </a:rPr>
              <a:t>Plânlama, yöneticiler arasında düzenli bir haberleşme ve koordinasyon sağlar; en iyi kararları almaya ve uygulamaya yöneltir; yetki devrini kolaylaştırır.</a:t>
            </a:r>
            <a:endParaRPr lang="tr-TR" sz="2400" dirty="0">
              <a:latin typeface="Segoe Print" panose="02000600000000000000" pitchFamily="2" charset="0"/>
            </a:endParaRPr>
          </a:p>
          <a:p>
            <a:pPr lvl="1" algn="just">
              <a:buNone/>
            </a:pPr>
            <a:endParaRPr lang="tr-TR" sz="2000" dirty="0"/>
          </a:p>
        </p:txBody>
      </p:sp>
      <p:sp>
        <p:nvSpPr>
          <p:cNvPr id="4" name="Slide Number Placeholder 3"/>
          <p:cNvSpPr>
            <a:spLocks noGrp="1"/>
          </p:cNvSpPr>
          <p:nvPr>
            <p:ph type="sldNum" sz="quarter" idx="12"/>
          </p:nvPr>
        </p:nvSpPr>
        <p:spPr/>
        <p:txBody>
          <a:bodyPr/>
          <a:lstStyle/>
          <a:p>
            <a:fld id="{F1E1AE0F-C1A6-4B18-A7C1-7AA1861F7516}" type="slidenum">
              <a:rPr lang="tr-TR"/>
              <a:pPr/>
              <a:t>3</a:t>
            </a:fld>
            <a:endParaRPr lang="tr-TR"/>
          </a:p>
        </p:txBody>
      </p:sp>
      <p:sp>
        <p:nvSpPr>
          <p:cNvPr id="6" name="Footer Placeholder 4"/>
          <p:cNvSpPr>
            <a:spLocks noGrp="1"/>
          </p:cNvSpPr>
          <p:nvPr>
            <p:ph type="ftr" sz="quarter" idx="11"/>
          </p:nvPr>
        </p:nvSpPr>
        <p:spPr>
          <a:xfrm>
            <a:off x="3059832" y="6227888"/>
            <a:ext cx="2895600" cy="365125"/>
          </a:xfrm>
        </p:spPr>
        <p:txBody>
          <a:bodyPr/>
          <a:lstStyle/>
          <a:p>
            <a:endParaRPr lang="tr-TR" dirty="0">
              <a:solidFill>
                <a:schemeClr val="bg1"/>
              </a:solidFill>
              <a:latin typeface="Segoe Print" panose="02000600000000000000" pitchFamily="2" charset="0"/>
            </a:endParaRPr>
          </a:p>
        </p:txBody>
      </p:sp>
    </p:spTree>
    <p:extLst>
      <p:ext uri="{BB962C8B-B14F-4D97-AF65-F5344CB8AC3E}">
        <p14:creationId xmlns:p14="http://schemas.microsoft.com/office/powerpoint/2010/main" val="425827368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121899" tIns="60949" rIns="121899" bIns="60949" rtlCol="0" anchor="ctr">
            <a:noAutofit/>
          </a:bodyPr>
          <a:lstStyle/>
          <a:p>
            <a:pPr marL="995363" indent="-995363">
              <a:tabLst>
                <a:tab pos="630238" algn="l"/>
                <a:tab pos="711200" algn="l"/>
              </a:tabLst>
            </a:pPr>
            <a:r>
              <a:rPr lang="tr-TR" sz="2400" b="1" dirty="0">
                <a:latin typeface="Segoe Print" panose="02000600000000000000" pitchFamily="2" charset="0"/>
              </a:rPr>
              <a:t>1</a:t>
            </a:r>
            <a:r>
              <a:rPr lang="tr-TR" sz="2400" b="1" dirty="0" smtClean="0">
                <a:latin typeface="Segoe Print" panose="02000600000000000000" pitchFamily="2" charset="0"/>
              </a:rPr>
              <a:t>.3 </a:t>
            </a:r>
            <a:r>
              <a:rPr lang="tr-TR" sz="2400" b="1" dirty="0">
                <a:latin typeface="Segoe Print" panose="02000600000000000000" pitchFamily="2" charset="0"/>
              </a:rPr>
              <a:t>Yürütme İşlevi </a:t>
            </a:r>
          </a:p>
        </p:txBody>
      </p:sp>
      <p:sp>
        <p:nvSpPr>
          <p:cNvPr id="3" name="Content Placeholder 2"/>
          <p:cNvSpPr>
            <a:spLocks noGrp="1"/>
          </p:cNvSpPr>
          <p:nvPr>
            <p:ph idx="1"/>
          </p:nvPr>
        </p:nvSpPr>
        <p:spPr>
          <a:xfrm>
            <a:off x="446856" y="1412776"/>
            <a:ext cx="8229600" cy="4608512"/>
          </a:xfrm>
        </p:spPr>
        <p:txBody>
          <a:bodyPr>
            <a:normAutofit/>
          </a:bodyPr>
          <a:lstStyle/>
          <a:p>
            <a:pPr marL="0" lvl="1" indent="0" algn="just">
              <a:buNone/>
            </a:pPr>
            <a:r>
              <a:rPr lang="tr-TR" sz="2400" dirty="0" smtClean="0">
                <a:latin typeface="Segoe Print" panose="02000600000000000000" pitchFamily="2" charset="0"/>
              </a:rPr>
              <a:t>İyi bir emirde bulunması gereken özellikler özetle</a:t>
            </a:r>
            <a:r>
              <a:rPr lang="tr-TR" sz="2400" b="1" dirty="0">
                <a:latin typeface="Segoe Print" panose="02000600000000000000" pitchFamily="2" charset="0"/>
              </a:rPr>
              <a:t>; </a:t>
            </a:r>
            <a:r>
              <a:rPr lang="tr-TR" sz="2400" dirty="0">
                <a:latin typeface="Segoe Print" panose="02000600000000000000" pitchFamily="2" charset="0"/>
              </a:rPr>
              <a:t>iyi bir emir astlar tarafından tam olarak anlaşılır olmasıdır. Bu açıdan emir ve yönergelerin açık, akla uygun ve </a:t>
            </a:r>
            <a:r>
              <a:rPr lang="tr-TR" sz="2400" dirty="0" smtClean="0">
                <a:latin typeface="Segoe Print" panose="02000600000000000000" pitchFamily="2" charset="0"/>
              </a:rPr>
              <a:t>eksiksiz </a:t>
            </a:r>
            <a:r>
              <a:rPr lang="tr-TR" sz="2400" dirty="0">
                <a:latin typeface="Segoe Print" panose="02000600000000000000" pitchFamily="2" charset="0"/>
              </a:rPr>
              <a:t>olması gerekmektedir. Emir astlarda tereddüt bırakmayacak şekilde düzenlenmelidir. Bunlarla birlikte iyi bir emir yerine getirilebilir olmalı, astın gücünü ve yeteneğini aşmamalıdır. Emirlerin yerine getirilip getirilmediği yönetici tarafından </a:t>
            </a:r>
            <a:r>
              <a:rPr lang="tr-TR" sz="2400" dirty="0" smtClean="0">
                <a:latin typeface="Segoe Print" panose="02000600000000000000" pitchFamily="2" charset="0"/>
              </a:rPr>
              <a:t>denetlenmelidir. </a:t>
            </a:r>
            <a:endParaRPr lang="tr-TR" sz="2400" dirty="0">
              <a:latin typeface="Segoe Print" panose="02000600000000000000" pitchFamily="2" charset="0"/>
            </a:endParaRPr>
          </a:p>
        </p:txBody>
      </p:sp>
      <p:sp>
        <p:nvSpPr>
          <p:cNvPr id="4" name="Slide Number Placeholder 3"/>
          <p:cNvSpPr>
            <a:spLocks noGrp="1"/>
          </p:cNvSpPr>
          <p:nvPr>
            <p:ph type="sldNum" sz="quarter" idx="12"/>
          </p:nvPr>
        </p:nvSpPr>
        <p:spPr/>
        <p:txBody>
          <a:bodyPr/>
          <a:lstStyle/>
          <a:p>
            <a:fld id="{F1E1AE0F-C1A6-4B18-A7C1-7AA1861F7516}" type="slidenum">
              <a:rPr lang="tr-TR"/>
              <a:pPr/>
              <a:t>30</a:t>
            </a:fld>
            <a:endParaRPr lang="tr-TR"/>
          </a:p>
        </p:txBody>
      </p:sp>
      <p:sp>
        <p:nvSpPr>
          <p:cNvPr id="7" name="Footer Placeholder 4"/>
          <p:cNvSpPr>
            <a:spLocks noGrp="1"/>
          </p:cNvSpPr>
          <p:nvPr>
            <p:ph type="ftr" sz="quarter" idx="11"/>
          </p:nvPr>
        </p:nvSpPr>
        <p:spPr>
          <a:xfrm>
            <a:off x="3059832" y="6237312"/>
            <a:ext cx="2895600" cy="365125"/>
          </a:xfrm>
        </p:spPr>
        <p:txBody>
          <a:bodyPr/>
          <a:lstStyle/>
          <a:p>
            <a:endParaRPr lang="tr-TR" dirty="0">
              <a:solidFill>
                <a:schemeClr val="bg1"/>
              </a:solidFill>
              <a:latin typeface="Segoe Print" panose="02000600000000000000" pitchFamily="2" charset="0"/>
            </a:endParaRPr>
          </a:p>
        </p:txBody>
      </p:sp>
    </p:spTree>
    <p:extLst>
      <p:ext uri="{BB962C8B-B14F-4D97-AF65-F5344CB8AC3E}">
        <p14:creationId xmlns:p14="http://schemas.microsoft.com/office/powerpoint/2010/main" val="324409068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121899" tIns="60949" rIns="121899" bIns="60949" rtlCol="0" anchor="ctr">
            <a:noAutofit/>
          </a:bodyPr>
          <a:lstStyle/>
          <a:p>
            <a:pPr marL="995363" indent="-995363">
              <a:tabLst>
                <a:tab pos="630238" algn="l"/>
                <a:tab pos="711200" algn="l"/>
              </a:tabLst>
            </a:pPr>
            <a:r>
              <a:rPr lang="tr-TR" sz="2400" b="1" dirty="0">
                <a:latin typeface="Segoe Print" panose="02000600000000000000" pitchFamily="2" charset="0"/>
              </a:rPr>
              <a:t>1</a:t>
            </a:r>
            <a:r>
              <a:rPr lang="tr-TR" sz="2400" b="1" dirty="0" smtClean="0">
                <a:latin typeface="Segoe Print" panose="02000600000000000000" pitchFamily="2" charset="0"/>
              </a:rPr>
              <a:t>.4 </a:t>
            </a:r>
            <a:r>
              <a:rPr lang="tr-TR" sz="2400" b="1" dirty="0">
                <a:latin typeface="Segoe Print" panose="02000600000000000000" pitchFamily="2" charset="0"/>
              </a:rPr>
              <a:t>Koordinasyon (Eşgüdümleme) İşlevi </a:t>
            </a:r>
          </a:p>
        </p:txBody>
      </p:sp>
      <p:sp>
        <p:nvSpPr>
          <p:cNvPr id="3" name="Content Placeholder 2"/>
          <p:cNvSpPr>
            <a:spLocks noGrp="1"/>
          </p:cNvSpPr>
          <p:nvPr>
            <p:ph idx="1"/>
          </p:nvPr>
        </p:nvSpPr>
        <p:spPr>
          <a:xfrm>
            <a:off x="457200" y="1235889"/>
            <a:ext cx="8229600" cy="4713391"/>
          </a:xfrm>
        </p:spPr>
        <p:txBody>
          <a:bodyPr>
            <a:noAutofit/>
          </a:bodyPr>
          <a:lstStyle/>
          <a:p>
            <a:pPr marL="0" lvl="1" indent="0" algn="just">
              <a:buNone/>
            </a:pPr>
            <a:r>
              <a:rPr lang="tr-TR" sz="2400" b="1" dirty="0" smtClean="0">
                <a:solidFill>
                  <a:srgbClr val="99CCFF"/>
                </a:solidFill>
                <a:latin typeface="Segoe Print" panose="02000600000000000000" pitchFamily="2" charset="0"/>
              </a:rPr>
              <a:t>Koordinasyon, işletmede çalışmayı kolaylaştıracak ve başarıyı sağlayacak biçimde tüm faaliyetlerin uyumlaştırılması</a:t>
            </a:r>
            <a:r>
              <a:rPr lang="tr-TR" sz="2400" dirty="0" smtClean="0">
                <a:latin typeface="Segoe Print" panose="02000600000000000000" pitchFamily="2" charset="0"/>
              </a:rPr>
              <a:t>nı ifade eder. </a:t>
            </a:r>
          </a:p>
          <a:p>
            <a:pPr marL="0" lvl="1" indent="0" algn="just">
              <a:buNone/>
            </a:pPr>
            <a:endParaRPr lang="tr-TR" sz="2400" b="1" dirty="0">
              <a:solidFill>
                <a:srgbClr val="00B0F0"/>
              </a:solidFill>
              <a:latin typeface="Segoe Print" panose="02000600000000000000" pitchFamily="2" charset="0"/>
            </a:endParaRPr>
          </a:p>
          <a:p>
            <a:pPr marL="0" lvl="1" indent="0" algn="just">
              <a:buNone/>
            </a:pPr>
            <a:r>
              <a:rPr lang="tr-TR" sz="2400" b="1" dirty="0" smtClean="0">
                <a:solidFill>
                  <a:srgbClr val="00B0F0"/>
                </a:solidFill>
                <a:latin typeface="Segoe Print" panose="02000600000000000000" pitchFamily="2" charset="0"/>
              </a:rPr>
              <a:t>Yönetimde koordinasyon insanların çabalarını birleştirmeyi, zaman açısından ayarlamayı, ortak amaca ulaşmak için faaliyetlerin ardı ardına gelmesini ve birbirleri ile iç içe geçmesini kapsar.</a:t>
            </a:r>
            <a:endParaRPr lang="tr-TR" sz="2400" b="1" dirty="0">
              <a:solidFill>
                <a:srgbClr val="00B0F0"/>
              </a:solidFill>
              <a:latin typeface="Segoe Print" panose="02000600000000000000" pitchFamily="2" charset="0"/>
            </a:endParaRPr>
          </a:p>
          <a:p>
            <a:pPr marL="0" lvl="1" indent="0" algn="just">
              <a:buNone/>
            </a:pPr>
            <a:endParaRPr lang="tr-TR" sz="2400" dirty="0">
              <a:latin typeface="Segoe Print" panose="02000600000000000000" pitchFamily="2" charset="0"/>
            </a:endParaRPr>
          </a:p>
          <a:p>
            <a:pPr marL="400050" lvl="1" indent="0" algn="just">
              <a:buNone/>
            </a:pPr>
            <a:endParaRPr lang="tr-TR" sz="2400" dirty="0">
              <a:latin typeface="Segoe Print" panose="02000600000000000000" pitchFamily="2" charset="0"/>
            </a:endParaRPr>
          </a:p>
        </p:txBody>
      </p:sp>
      <p:sp>
        <p:nvSpPr>
          <p:cNvPr id="4" name="Slide Number Placeholder 3"/>
          <p:cNvSpPr>
            <a:spLocks noGrp="1"/>
          </p:cNvSpPr>
          <p:nvPr>
            <p:ph type="sldNum" sz="quarter" idx="12"/>
          </p:nvPr>
        </p:nvSpPr>
        <p:spPr/>
        <p:txBody>
          <a:bodyPr/>
          <a:lstStyle/>
          <a:p>
            <a:fld id="{F1E1AE0F-C1A6-4B18-A7C1-7AA1861F7516}" type="slidenum">
              <a:rPr lang="tr-TR"/>
              <a:pPr/>
              <a:t>31</a:t>
            </a:fld>
            <a:endParaRPr lang="tr-TR"/>
          </a:p>
        </p:txBody>
      </p:sp>
      <p:sp>
        <p:nvSpPr>
          <p:cNvPr id="6" name="Footer Placeholder 4"/>
          <p:cNvSpPr>
            <a:spLocks noGrp="1"/>
          </p:cNvSpPr>
          <p:nvPr>
            <p:ph type="ftr" sz="quarter" idx="11"/>
          </p:nvPr>
        </p:nvSpPr>
        <p:spPr>
          <a:xfrm>
            <a:off x="3059832" y="6237312"/>
            <a:ext cx="2895600" cy="365125"/>
          </a:xfrm>
        </p:spPr>
        <p:txBody>
          <a:bodyPr/>
          <a:lstStyle/>
          <a:p>
            <a:endParaRPr lang="tr-TR" dirty="0">
              <a:solidFill>
                <a:schemeClr val="bg1"/>
              </a:solidFill>
              <a:latin typeface="Segoe Print" panose="02000600000000000000" pitchFamily="2" charset="0"/>
            </a:endParaRPr>
          </a:p>
        </p:txBody>
      </p:sp>
    </p:spTree>
    <p:extLst>
      <p:ext uri="{BB962C8B-B14F-4D97-AF65-F5344CB8AC3E}">
        <p14:creationId xmlns:p14="http://schemas.microsoft.com/office/powerpoint/2010/main" val="176314132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121899" tIns="60949" rIns="121899" bIns="60949" rtlCol="0" anchor="ctr">
            <a:noAutofit/>
          </a:bodyPr>
          <a:lstStyle/>
          <a:p>
            <a:pPr marL="995363" indent="-995363">
              <a:tabLst>
                <a:tab pos="630238" algn="l"/>
                <a:tab pos="711200" algn="l"/>
              </a:tabLst>
            </a:pPr>
            <a:r>
              <a:rPr lang="tr-TR" sz="2400" b="1" dirty="0">
                <a:latin typeface="Segoe Print" panose="02000600000000000000" pitchFamily="2" charset="0"/>
              </a:rPr>
              <a:t>1</a:t>
            </a:r>
            <a:r>
              <a:rPr lang="tr-TR" sz="2400" b="1" dirty="0" smtClean="0">
                <a:latin typeface="Segoe Print" panose="02000600000000000000" pitchFamily="2" charset="0"/>
              </a:rPr>
              <a:t>.4 </a:t>
            </a:r>
            <a:r>
              <a:rPr lang="tr-TR" sz="2400" b="1" dirty="0">
                <a:latin typeface="Segoe Print" panose="02000600000000000000" pitchFamily="2" charset="0"/>
              </a:rPr>
              <a:t>Koordinasyon (Eşgüdümleme) İşlevi </a:t>
            </a:r>
          </a:p>
        </p:txBody>
      </p:sp>
      <p:sp>
        <p:nvSpPr>
          <p:cNvPr id="3" name="Content Placeholder 2"/>
          <p:cNvSpPr>
            <a:spLocks noGrp="1"/>
          </p:cNvSpPr>
          <p:nvPr>
            <p:ph idx="1"/>
          </p:nvPr>
        </p:nvSpPr>
        <p:spPr>
          <a:xfrm>
            <a:off x="457200" y="1196752"/>
            <a:ext cx="8229600" cy="4713391"/>
          </a:xfrm>
        </p:spPr>
        <p:txBody>
          <a:bodyPr>
            <a:normAutofit/>
          </a:bodyPr>
          <a:lstStyle/>
          <a:p>
            <a:pPr marL="0" lvl="1" indent="0" algn="just">
              <a:buNone/>
            </a:pPr>
            <a:r>
              <a:rPr lang="tr-TR" sz="2400" b="1" dirty="0">
                <a:solidFill>
                  <a:srgbClr val="CC00FF"/>
                </a:solidFill>
                <a:latin typeface="Segoe Print" panose="02000600000000000000" pitchFamily="2" charset="0"/>
              </a:rPr>
              <a:t>Koordinasyon işlevinin örgütsel amaçlar açısından etkili olarak yerine getirilmesi için </a:t>
            </a:r>
            <a:r>
              <a:rPr lang="tr-TR" sz="2400" dirty="0">
                <a:latin typeface="Segoe Print" panose="02000600000000000000" pitchFamily="2" charset="0"/>
              </a:rPr>
              <a:t>aşağıdaki konulara dikkat edilmesi gerekir:</a:t>
            </a:r>
          </a:p>
          <a:p>
            <a:pPr marL="0" lvl="1" indent="0" algn="just">
              <a:buNone/>
            </a:pPr>
            <a:endParaRPr lang="tr-TR" sz="2400" dirty="0" smtClean="0">
              <a:latin typeface="Segoe Print" panose="02000600000000000000" pitchFamily="2" charset="0"/>
            </a:endParaRPr>
          </a:p>
          <a:p>
            <a:pPr marL="342900" lvl="1" indent="-342900" algn="just">
              <a:buFont typeface="Arial" panose="020B0604020202020204" pitchFamily="34" charset="0"/>
              <a:buChar char="•"/>
            </a:pPr>
            <a:r>
              <a:rPr lang="tr-TR" sz="2400" dirty="0" smtClean="0">
                <a:latin typeface="Segoe Print" panose="02000600000000000000" pitchFamily="2" charset="0"/>
              </a:rPr>
              <a:t>İşletmede </a:t>
            </a:r>
            <a:r>
              <a:rPr lang="tr-TR" sz="2400" dirty="0">
                <a:latin typeface="Segoe Print" panose="02000600000000000000" pitchFamily="2" charset="0"/>
              </a:rPr>
              <a:t>iyi ve basit bir örgüt yapısı </a:t>
            </a:r>
            <a:r>
              <a:rPr lang="tr-TR" sz="2400" dirty="0" smtClean="0">
                <a:latin typeface="Segoe Print" panose="02000600000000000000" pitchFamily="2" charset="0"/>
              </a:rPr>
              <a:t>oluşturulmalıdır</a:t>
            </a:r>
            <a:r>
              <a:rPr lang="tr-TR" sz="2400" dirty="0">
                <a:latin typeface="Segoe Print" panose="02000600000000000000" pitchFamily="2" charset="0"/>
              </a:rPr>
              <a:t>.</a:t>
            </a:r>
            <a:endParaRPr lang="tr-TR" sz="2400" dirty="0" smtClean="0">
              <a:latin typeface="Segoe Print" panose="02000600000000000000" pitchFamily="2" charset="0"/>
            </a:endParaRPr>
          </a:p>
          <a:p>
            <a:pPr marL="342900" lvl="1" indent="-342900" algn="just">
              <a:buFont typeface="Arial" panose="020B0604020202020204" pitchFamily="34" charset="0"/>
              <a:buChar char="•"/>
            </a:pPr>
            <a:r>
              <a:rPr lang="tr-TR" sz="2400" dirty="0" smtClean="0">
                <a:latin typeface="Segoe Print" panose="02000600000000000000" pitchFamily="2" charset="0"/>
              </a:rPr>
              <a:t>İşletme plân ve programları uyumlaştırılmalıdır.</a:t>
            </a:r>
          </a:p>
          <a:p>
            <a:pPr marL="342900" lvl="1" indent="-342900" algn="just">
              <a:buFont typeface="Arial" panose="020B0604020202020204" pitchFamily="34" charset="0"/>
              <a:buChar char="•"/>
            </a:pPr>
            <a:r>
              <a:rPr lang="tr-TR" sz="2400" dirty="0" smtClean="0">
                <a:latin typeface="Segoe Print" panose="02000600000000000000" pitchFamily="2" charset="0"/>
              </a:rPr>
              <a:t>İyi bir iletişim sistemi kurulmalıdır.</a:t>
            </a:r>
          </a:p>
          <a:p>
            <a:pPr marL="342900" lvl="1" indent="-342900" algn="just">
              <a:buFont typeface="Arial" panose="020B0604020202020204" pitchFamily="34" charset="0"/>
              <a:buChar char="•"/>
            </a:pPr>
            <a:r>
              <a:rPr lang="tr-TR" sz="2400" dirty="0" smtClean="0">
                <a:latin typeface="Segoe Print" panose="02000600000000000000" pitchFamily="2" charset="0"/>
              </a:rPr>
              <a:t>Örgüt içinde işbirliği anlayışı geliştirilmelidir.</a:t>
            </a:r>
          </a:p>
          <a:p>
            <a:pPr marL="342900" lvl="1" indent="-342900" algn="just">
              <a:buFont typeface="Arial" panose="020B0604020202020204" pitchFamily="34" charset="0"/>
              <a:buChar char="•"/>
            </a:pPr>
            <a:r>
              <a:rPr lang="tr-TR" sz="2400" dirty="0" smtClean="0">
                <a:latin typeface="Segoe Print" panose="02000600000000000000" pitchFamily="2" charset="0"/>
              </a:rPr>
              <a:t>Hiyerarşik yapı içinde her kademede gönüllü olarak koordinasyon özendirilmelidir.</a:t>
            </a:r>
          </a:p>
          <a:p>
            <a:pPr lvl="1" indent="-342900">
              <a:buFont typeface="Arial" pitchFamily="34" charset="0"/>
              <a:buChar char="•"/>
            </a:pPr>
            <a:endParaRPr lang="tr-TR" sz="2400" dirty="0">
              <a:latin typeface="Segoe Print" panose="02000600000000000000" pitchFamily="2" charset="0"/>
            </a:endParaRPr>
          </a:p>
        </p:txBody>
      </p:sp>
      <p:sp>
        <p:nvSpPr>
          <p:cNvPr id="4" name="Slide Number Placeholder 3"/>
          <p:cNvSpPr>
            <a:spLocks noGrp="1"/>
          </p:cNvSpPr>
          <p:nvPr>
            <p:ph type="sldNum" sz="quarter" idx="12"/>
          </p:nvPr>
        </p:nvSpPr>
        <p:spPr/>
        <p:txBody>
          <a:bodyPr/>
          <a:lstStyle/>
          <a:p>
            <a:fld id="{F1E1AE0F-C1A6-4B18-A7C1-7AA1861F7516}" type="slidenum">
              <a:rPr lang="tr-TR"/>
              <a:pPr/>
              <a:t>32</a:t>
            </a:fld>
            <a:endParaRPr lang="tr-TR"/>
          </a:p>
        </p:txBody>
      </p:sp>
      <p:sp>
        <p:nvSpPr>
          <p:cNvPr id="6" name="Footer Placeholder 4"/>
          <p:cNvSpPr>
            <a:spLocks noGrp="1"/>
          </p:cNvSpPr>
          <p:nvPr>
            <p:ph type="ftr" sz="quarter" idx="11"/>
          </p:nvPr>
        </p:nvSpPr>
        <p:spPr>
          <a:xfrm>
            <a:off x="3059832" y="6237312"/>
            <a:ext cx="2895600" cy="365125"/>
          </a:xfrm>
        </p:spPr>
        <p:txBody>
          <a:bodyPr/>
          <a:lstStyle/>
          <a:p>
            <a:endParaRPr lang="tr-TR" dirty="0">
              <a:solidFill>
                <a:schemeClr val="bg1"/>
              </a:solidFill>
              <a:latin typeface="Segoe Print" panose="02000600000000000000" pitchFamily="2" charset="0"/>
            </a:endParaRPr>
          </a:p>
        </p:txBody>
      </p:sp>
    </p:spTree>
    <p:extLst>
      <p:ext uri="{BB962C8B-B14F-4D97-AF65-F5344CB8AC3E}">
        <p14:creationId xmlns:p14="http://schemas.microsoft.com/office/powerpoint/2010/main" val="404329200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121899" tIns="60949" rIns="121899" bIns="60949" rtlCol="0" anchor="ctr">
            <a:noAutofit/>
          </a:bodyPr>
          <a:lstStyle/>
          <a:p>
            <a:pPr marL="995363" indent="-995363">
              <a:tabLst>
                <a:tab pos="630238" algn="l"/>
                <a:tab pos="711200" algn="l"/>
              </a:tabLst>
            </a:pPr>
            <a:r>
              <a:rPr lang="tr-TR" sz="2400" b="1" dirty="0">
                <a:latin typeface="Segoe Print" panose="02000600000000000000" pitchFamily="2" charset="0"/>
              </a:rPr>
              <a:t>1</a:t>
            </a:r>
            <a:r>
              <a:rPr lang="tr-TR" sz="2400" b="1" dirty="0" smtClean="0">
                <a:latin typeface="Segoe Print" panose="02000600000000000000" pitchFamily="2" charset="0"/>
              </a:rPr>
              <a:t>.4 </a:t>
            </a:r>
            <a:r>
              <a:rPr lang="tr-TR" sz="2400" b="1" dirty="0">
                <a:latin typeface="Segoe Print" panose="02000600000000000000" pitchFamily="2" charset="0"/>
              </a:rPr>
              <a:t>Koordinasyon (Eşgüdümleme) İşlevi </a:t>
            </a:r>
          </a:p>
        </p:txBody>
      </p:sp>
      <p:sp>
        <p:nvSpPr>
          <p:cNvPr id="3" name="Content Placeholder 2"/>
          <p:cNvSpPr>
            <a:spLocks noGrp="1"/>
          </p:cNvSpPr>
          <p:nvPr>
            <p:ph idx="1"/>
          </p:nvPr>
        </p:nvSpPr>
        <p:spPr>
          <a:xfrm>
            <a:off x="457200" y="1124744"/>
            <a:ext cx="8229600" cy="4896544"/>
          </a:xfrm>
        </p:spPr>
        <p:txBody>
          <a:bodyPr>
            <a:noAutofit/>
          </a:bodyPr>
          <a:lstStyle/>
          <a:p>
            <a:pPr marL="379413" lvl="1" indent="-379413">
              <a:buNone/>
            </a:pPr>
            <a:r>
              <a:rPr lang="tr-TR" sz="2400" b="1" dirty="0" smtClean="0">
                <a:solidFill>
                  <a:srgbClr val="CC00FF"/>
                </a:solidFill>
                <a:latin typeface="Segoe Print" panose="02000600000000000000" pitchFamily="2" charset="0"/>
              </a:rPr>
              <a:t>Koordinasyonun ilkeleri </a:t>
            </a:r>
            <a:r>
              <a:rPr lang="tr-TR" sz="2400" dirty="0" smtClean="0">
                <a:latin typeface="Segoe Print" panose="02000600000000000000" pitchFamily="2" charset="0"/>
              </a:rPr>
              <a:t>şu şekilde belirtilebilir:</a:t>
            </a:r>
            <a:endParaRPr lang="tr-TR" sz="2400" dirty="0">
              <a:latin typeface="Segoe Print" panose="02000600000000000000" pitchFamily="2" charset="0"/>
            </a:endParaRPr>
          </a:p>
          <a:p>
            <a:pPr marL="379413" lvl="1" indent="-379413" algn="just">
              <a:buFont typeface="Arial" pitchFamily="34" charset="0"/>
              <a:buChar char="•"/>
            </a:pPr>
            <a:r>
              <a:rPr lang="tr-TR" sz="2400" dirty="0" smtClean="0">
                <a:latin typeface="Segoe Print" panose="02000600000000000000" pitchFamily="2" charset="0"/>
              </a:rPr>
              <a:t>İlgili sorumlu kişiler arasında doğrudan görüşme ile koordinasyon sağlanmalıdır.</a:t>
            </a:r>
          </a:p>
          <a:p>
            <a:pPr marL="379413" lvl="1" indent="-379413" algn="just">
              <a:buFont typeface="Arial" pitchFamily="34" charset="0"/>
              <a:buChar char="•"/>
            </a:pPr>
            <a:r>
              <a:rPr lang="tr-TR" sz="2400" dirty="0" smtClean="0">
                <a:latin typeface="Segoe Print" panose="02000600000000000000" pitchFamily="2" charset="0"/>
              </a:rPr>
              <a:t>Plânlama yapılırken ve politikalar karşılaştırılırken daha başlangıçta koordinasyon temin edilmelidir.</a:t>
            </a:r>
          </a:p>
          <a:p>
            <a:pPr marL="379413" lvl="1" indent="-379413" algn="just">
              <a:buFont typeface="Arial" pitchFamily="34" charset="0"/>
              <a:buChar char="•"/>
            </a:pPr>
            <a:r>
              <a:rPr lang="tr-TR" sz="2400" dirty="0" smtClean="0">
                <a:latin typeface="Segoe Print" panose="02000600000000000000" pitchFamily="2" charset="0"/>
              </a:rPr>
              <a:t>Bir sorun ile ilgili bütün etkenlerin karşılıklı olarak birbirleri üzerine olan etkileri göz önüne alınarak koordinasyon yapılmalıdır.</a:t>
            </a:r>
          </a:p>
          <a:p>
            <a:pPr marL="379413" lvl="1" indent="-379413" algn="just">
              <a:buFont typeface="Arial" pitchFamily="34" charset="0"/>
              <a:buChar char="•"/>
            </a:pPr>
            <a:r>
              <a:rPr lang="tr-TR" sz="2400" dirty="0" smtClean="0">
                <a:latin typeface="Segoe Print" panose="02000600000000000000" pitchFamily="2" charset="0"/>
              </a:rPr>
              <a:t> Koordinasyon sürekli bir işlem olarak düşünülmelidir.</a:t>
            </a:r>
          </a:p>
          <a:p>
            <a:pPr marL="379413" indent="-379413">
              <a:buNone/>
            </a:pPr>
            <a:endParaRPr lang="tr-TR" sz="2400" dirty="0">
              <a:latin typeface="Segoe Print" panose="02000600000000000000" pitchFamily="2" charset="0"/>
            </a:endParaRPr>
          </a:p>
        </p:txBody>
      </p:sp>
      <p:sp>
        <p:nvSpPr>
          <p:cNvPr id="4" name="Slide Number Placeholder 3"/>
          <p:cNvSpPr>
            <a:spLocks noGrp="1"/>
          </p:cNvSpPr>
          <p:nvPr>
            <p:ph type="sldNum" sz="quarter" idx="12"/>
          </p:nvPr>
        </p:nvSpPr>
        <p:spPr/>
        <p:txBody>
          <a:bodyPr/>
          <a:lstStyle/>
          <a:p>
            <a:fld id="{F1E1AE0F-C1A6-4B18-A7C1-7AA1861F7516}" type="slidenum">
              <a:rPr lang="tr-TR"/>
              <a:pPr/>
              <a:t>33</a:t>
            </a:fld>
            <a:endParaRPr lang="tr-TR"/>
          </a:p>
        </p:txBody>
      </p:sp>
      <p:sp>
        <p:nvSpPr>
          <p:cNvPr id="6" name="Footer Placeholder 4"/>
          <p:cNvSpPr>
            <a:spLocks noGrp="1"/>
          </p:cNvSpPr>
          <p:nvPr>
            <p:ph type="ftr" sz="quarter" idx="11"/>
          </p:nvPr>
        </p:nvSpPr>
        <p:spPr>
          <a:xfrm>
            <a:off x="3059832" y="6237312"/>
            <a:ext cx="2895600" cy="365125"/>
          </a:xfrm>
        </p:spPr>
        <p:txBody>
          <a:bodyPr/>
          <a:lstStyle/>
          <a:p>
            <a:endParaRPr lang="tr-TR" dirty="0">
              <a:solidFill>
                <a:schemeClr val="bg1"/>
              </a:solidFill>
              <a:latin typeface="Segoe Print" panose="02000600000000000000" pitchFamily="2" charset="0"/>
            </a:endParaRPr>
          </a:p>
        </p:txBody>
      </p:sp>
    </p:spTree>
    <p:extLst>
      <p:ext uri="{BB962C8B-B14F-4D97-AF65-F5344CB8AC3E}">
        <p14:creationId xmlns:p14="http://schemas.microsoft.com/office/powerpoint/2010/main" val="229274629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711081"/>
          </a:xfrm>
        </p:spPr>
        <p:txBody>
          <a:bodyPr vert="horz" lIns="121899" tIns="60949" rIns="121899" bIns="60949" rtlCol="0" anchor="ctr">
            <a:noAutofit/>
          </a:bodyPr>
          <a:lstStyle/>
          <a:p>
            <a:pPr marL="995363" indent="-995363">
              <a:tabLst>
                <a:tab pos="630238" algn="l"/>
                <a:tab pos="711200" algn="l"/>
              </a:tabLst>
            </a:pPr>
            <a:r>
              <a:rPr lang="tr-TR" sz="2400" b="1" dirty="0">
                <a:latin typeface="Segoe Print" panose="02000600000000000000" pitchFamily="2" charset="0"/>
              </a:rPr>
              <a:t>1</a:t>
            </a:r>
            <a:r>
              <a:rPr lang="tr-TR" sz="2400" b="1" dirty="0" smtClean="0">
                <a:latin typeface="Segoe Print" panose="02000600000000000000" pitchFamily="2" charset="0"/>
              </a:rPr>
              <a:t>.4 </a:t>
            </a:r>
            <a:r>
              <a:rPr lang="tr-TR" sz="2400" b="1" dirty="0">
                <a:latin typeface="Segoe Print" panose="02000600000000000000" pitchFamily="2" charset="0"/>
              </a:rPr>
              <a:t>Koordinasyon (Eşgüdümleme) İşlevi </a:t>
            </a:r>
          </a:p>
        </p:txBody>
      </p:sp>
      <p:sp>
        <p:nvSpPr>
          <p:cNvPr id="3" name="Content Placeholder 2"/>
          <p:cNvSpPr>
            <a:spLocks noGrp="1"/>
          </p:cNvSpPr>
          <p:nvPr>
            <p:ph idx="1"/>
          </p:nvPr>
        </p:nvSpPr>
        <p:spPr>
          <a:xfrm>
            <a:off x="457200" y="952128"/>
            <a:ext cx="8229600" cy="4781128"/>
          </a:xfrm>
        </p:spPr>
        <p:txBody>
          <a:bodyPr>
            <a:noAutofit/>
          </a:bodyPr>
          <a:lstStyle/>
          <a:p>
            <a:pPr marL="0" lvl="1" indent="0" algn="just">
              <a:buNone/>
            </a:pPr>
            <a:r>
              <a:rPr lang="tr-TR" sz="2400" dirty="0" smtClean="0">
                <a:latin typeface="Segoe Print" panose="02000600000000000000" pitchFamily="2" charset="0"/>
              </a:rPr>
              <a:t>Dikey, yatay ve merkezi koordinasyon; koordinasyon çeşitleridir.</a:t>
            </a:r>
          </a:p>
          <a:p>
            <a:pPr marL="0" lvl="1" indent="0" algn="just">
              <a:buNone/>
            </a:pPr>
            <a:endParaRPr lang="tr-TR" sz="2400" dirty="0">
              <a:latin typeface="Segoe Print" panose="02000600000000000000" pitchFamily="2" charset="0"/>
            </a:endParaRPr>
          </a:p>
          <a:p>
            <a:pPr marL="0" lvl="1" indent="0" algn="just">
              <a:buNone/>
            </a:pPr>
            <a:r>
              <a:rPr lang="tr-TR" sz="2400" b="1" dirty="0" smtClean="0">
                <a:solidFill>
                  <a:srgbClr val="FF99CC"/>
                </a:solidFill>
                <a:latin typeface="Segoe Print" panose="02000600000000000000" pitchFamily="2" charset="0"/>
              </a:rPr>
              <a:t>Dikey koordinasyon: Örgüt içinde farklı kademelerde olan, ast ve üstlerin arasındaki koordinasyondur. Yöneticiler astlarına belli konularda yetki verip belli gelişmeler hakkında bilgi alarak koordinasyonu sağlarlar.</a:t>
            </a:r>
          </a:p>
          <a:p>
            <a:pPr marL="0" lvl="1" indent="0" algn="just">
              <a:buNone/>
            </a:pPr>
            <a:endParaRPr lang="tr-TR" sz="2400" dirty="0">
              <a:latin typeface="Segoe Print" panose="02000600000000000000" pitchFamily="2" charset="0"/>
            </a:endParaRPr>
          </a:p>
        </p:txBody>
      </p:sp>
      <p:sp>
        <p:nvSpPr>
          <p:cNvPr id="4" name="Slide Number Placeholder 3"/>
          <p:cNvSpPr>
            <a:spLocks noGrp="1"/>
          </p:cNvSpPr>
          <p:nvPr>
            <p:ph type="sldNum" sz="quarter" idx="12"/>
          </p:nvPr>
        </p:nvSpPr>
        <p:spPr/>
        <p:txBody>
          <a:bodyPr/>
          <a:lstStyle/>
          <a:p>
            <a:fld id="{F1E1AE0F-C1A6-4B18-A7C1-7AA1861F7516}" type="slidenum">
              <a:rPr lang="tr-TR"/>
              <a:pPr/>
              <a:t>34</a:t>
            </a:fld>
            <a:endParaRPr lang="tr-TR"/>
          </a:p>
        </p:txBody>
      </p:sp>
      <p:sp>
        <p:nvSpPr>
          <p:cNvPr id="6" name="Footer Placeholder 4"/>
          <p:cNvSpPr>
            <a:spLocks noGrp="1"/>
          </p:cNvSpPr>
          <p:nvPr>
            <p:ph type="ftr" sz="quarter" idx="11"/>
          </p:nvPr>
        </p:nvSpPr>
        <p:spPr>
          <a:xfrm>
            <a:off x="3059832" y="6237312"/>
            <a:ext cx="2895600" cy="365125"/>
          </a:xfrm>
        </p:spPr>
        <p:txBody>
          <a:bodyPr/>
          <a:lstStyle/>
          <a:p>
            <a:endParaRPr lang="tr-TR" dirty="0">
              <a:solidFill>
                <a:schemeClr val="bg1"/>
              </a:solidFill>
              <a:latin typeface="Segoe Print" panose="02000600000000000000" pitchFamily="2" charset="0"/>
            </a:endParaRPr>
          </a:p>
        </p:txBody>
      </p:sp>
    </p:spTree>
    <p:extLst>
      <p:ext uri="{BB962C8B-B14F-4D97-AF65-F5344CB8AC3E}">
        <p14:creationId xmlns:p14="http://schemas.microsoft.com/office/powerpoint/2010/main" val="261345415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121899" tIns="60949" rIns="121899" bIns="60949" rtlCol="0" anchor="ctr">
            <a:noAutofit/>
          </a:bodyPr>
          <a:lstStyle/>
          <a:p>
            <a:pPr marL="995363" indent="-995363">
              <a:tabLst>
                <a:tab pos="630238" algn="l"/>
                <a:tab pos="711200" algn="l"/>
              </a:tabLst>
            </a:pPr>
            <a:r>
              <a:rPr lang="tr-TR" sz="2400" b="1" dirty="0">
                <a:latin typeface="Segoe Print" panose="02000600000000000000" pitchFamily="2" charset="0"/>
              </a:rPr>
              <a:t>1</a:t>
            </a:r>
            <a:r>
              <a:rPr lang="tr-TR" sz="2400" b="1" dirty="0" smtClean="0">
                <a:latin typeface="Segoe Print" panose="02000600000000000000" pitchFamily="2" charset="0"/>
              </a:rPr>
              <a:t>.4 </a:t>
            </a:r>
            <a:r>
              <a:rPr lang="tr-TR" sz="2400" b="1" dirty="0">
                <a:latin typeface="Segoe Print" panose="02000600000000000000" pitchFamily="2" charset="0"/>
              </a:rPr>
              <a:t>Koordinasyon (Eşgüdümleme) İşlevi </a:t>
            </a:r>
          </a:p>
        </p:txBody>
      </p:sp>
      <p:sp>
        <p:nvSpPr>
          <p:cNvPr id="3" name="Content Placeholder 2"/>
          <p:cNvSpPr>
            <a:spLocks noGrp="1"/>
          </p:cNvSpPr>
          <p:nvPr>
            <p:ph idx="1"/>
          </p:nvPr>
        </p:nvSpPr>
        <p:spPr>
          <a:xfrm>
            <a:off x="457200" y="1124744"/>
            <a:ext cx="8229600" cy="4713391"/>
          </a:xfrm>
        </p:spPr>
        <p:txBody>
          <a:bodyPr>
            <a:noAutofit/>
          </a:bodyPr>
          <a:lstStyle/>
          <a:p>
            <a:pPr marL="0" lvl="1" indent="0" algn="just">
              <a:buNone/>
            </a:pPr>
            <a:r>
              <a:rPr lang="tr-TR" sz="2400" b="1" dirty="0" smtClean="0">
                <a:latin typeface="Segoe Print" panose="02000600000000000000" pitchFamily="2" charset="0"/>
              </a:rPr>
              <a:t>Merkezi koordinasyon:</a:t>
            </a:r>
            <a:r>
              <a:rPr lang="tr-TR" sz="2400" dirty="0" smtClean="0">
                <a:latin typeface="Segoe Print" panose="02000600000000000000" pitchFamily="2" charset="0"/>
              </a:rPr>
              <a:t> Bazı durumlarda merkezi koordinasyon birimi kurulabilir. </a:t>
            </a:r>
            <a:r>
              <a:rPr lang="tr-TR" sz="2400" b="1" dirty="0" smtClean="0">
                <a:solidFill>
                  <a:schemeClr val="bg2">
                    <a:lumMod val="40000"/>
                    <a:lumOff val="60000"/>
                  </a:schemeClr>
                </a:solidFill>
                <a:latin typeface="Segoe Print" panose="02000600000000000000" pitchFamily="2" charset="0"/>
              </a:rPr>
              <a:t>Değişik birimlerdeki görevliler bir üst birimlerine başvurmadan merkezi koordinasyon birimleriyle ilişki kurabilirler.</a:t>
            </a:r>
            <a:br>
              <a:rPr lang="tr-TR" sz="2400" b="1" dirty="0" smtClean="0">
                <a:solidFill>
                  <a:schemeClr val="bg2">
                    <a:lumMod val="40000"/>
                    <a:lumOff val="60000"/>
                  </a:schemeClr>
                </a:solidFill>
                <a:latin typeface="Segoe Print" panose="02000600000000000000" pitchFamily="2" charset="0"/>
              </a:rPr>
            </a:br>
            <a:r>
              <a:rPr lang="tr-TR" sz="2400" b="1" dirty="0" smtClean="0">
                <a:solidFill>
                  <a:schemeClr val="bg2">
                    <a:lumMod val="40000"/>
                    <a:lumOff val="60000"/>
                  </a:schemeClr>
                </a:solidFill>
                <a:latin typeface="Segoe Print" panose="02000600000000000000" pitchFamily="2" charset="0"/>
              </a:rPr>
              <a:t/>
            </a:r>
            <a:br>
              <a:rPr lang="tr-TR" sz="2400" b="1" dirty="0" smtClean="0">
                <a:solidFill>
                  <a:schemeClr val="bg2">
                    <a:lumMod val="40000"/>
                    <a:lumOff val="60000"/>
                  </a:schemeClr>
                </a:solidFill>
                <a:latin typeface="Segoe Print" panose="02000600000000000000" pitchFamily="2" charset="0"/>
              </a:rPr>
            </a:br>
            <a:r>
              <a:rPr lang="tr-TR" sz="2400" dirty="0">
                <a:solidFill>
                  <a:srgbClr val="CC00FF"/>
                </a:solidFill>
                <a:latin typeface="Segoe Print" panose="02000600000000000000" pitchFamily="2" charset="0"/>
              </a:rPr>
              <a:t>Yatay koordinasyon: Örgüt içinde aynı seviyede yer alan birimlerin ve görevlilerin arasındaki iletişim bağlantısı yatay koordinasyon olarak ifade edilebilir. Burada belli bir yöneticinin başka bir yönetici üzerinde yetki kullanma hakkı bulunmamaktadır.</a:t>
            </a:r>
          </a:p>
          <a:p>
            <a:pPr marL="0" lvl="1" indent="0" algn="just">
              <a:buNone/>
            </a:pPr>
            <a:endParaRPr lang="tr-TR" sz="2400" b="1" dirty="0">
              <a:solidFill>
                <a:schemeClr val="bg2">
                  <a:lumMod val="40000"/>
                  <a:lumOff val="60000"/>
                </a:schemeClr>
              </a:solidFill>
              <a:latin typeface="Segoe Print" panose="02000600000000000000" pitchFamily="2" charset="0"/>
            </a:endParaRPr>
          </a:p>
        </p:txBody>
      </p:sp>
      <p:sp>
        <p:nvSpPr>
          <p:cNvPr id="4" name="Slide Number Placeholder 3"/>
          <p:cNvSpPr>
            <a:spLocks noGrp="1"/>
          </p:cNvSpPr>
          <p:nvPr>
            <p:ph type="sldNum" sz="quarter" idx="12"/>
          </p:nvPr>
        </p:nvSpPr>
        <p:spPr/>
        <p:txBody>
          <a:bodyPr/>
          <a:lstStyle/>
          <a:p>
            <a:fld id="{F1E1AE0F-C1A6-4B18-A7C1-7AA1861F7516}" type="slidenum">
              <a:rPr lang="tr-TR"/>
              <a:pPr/>
              <a:t>35</a:t>
            </a:fld>
            <a:endParaRPr lang="tr-TR"/>
          </a:p>
        </p:txBody>
      </p:sp>
      <p:sp>
        <p:nvSpPr>
          <p:cNvPr id="6" name="Footer Placeholder 4"/>
          <p:cNvSpPr>
            <a:spLocks noGrp="1"/>
          </p:cNvSpPr>
          <p:nvPr>
            <p:ph type="ftr" sz="quarter" idx="11"/>
          </p:nvPr>
        </p:nvSpPr>
        <p:spPr>
          <a:xfrm>
            <a:off x="3059832" y="6237312"/>
            <a:ext cx="2895600" cy="365125"/>
          </a:xfrm>
        </p:spPr>
        <p:txBody>
          <a:bodyPr/>
          <a:lstStyle/>
          <a:p>
            <a:endParaRPr lang="tr-TR" dirty="0">
              <a:solidFill>
                <a:schemeClr val="bg1"/>
              </a:solidFill>
              <a:latin typeface="Segoe Print" panose="02000600000000000000" pitchFamily="2" charset="0"/>
            </a:endParaRPr>
          </a:p>
        </p:txBody>
      </p:sp>
    </p:spTree>
    <p:extLst>
      <p:ext uri="{BB962C8B-B14F-4D97-AF65-F5344CB8AC3E}">
        <p14:creationId xmlns:p14="http://schemas.microsoft.com/office/powerpoint/2010/main" val="89715373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121899" tIns="60949" rIns="121899" bIns="60949" rtlCol="0" anchor="ctr">
            <a:noAutofit/>
          </a:bodyPr>
          <a:lstStyle/>
          <a:p>
            <a:pPr marL="995363" indent="-995363">
              <a:tabLst>
                <a:tab pos="630238" algn="l"/>
                <a:tab pos="711200" algn="l"/>
              </a:tabLst>
            </a:pPr>
            <a:r>
              <a:rPr lang="tr-TR" sz="2400" b="1" dirty="0">
                <a:latin typeface="Segoe Print" panose="02000600000000000000" pitchFamily="2" charset="0"/>
              </a:rPr>
              <a:t>1</a:t>
            </a:r>
            <a:r>
              <a:rPr lang="tr-TR" sz="2400" b="1" dirty="0" smtClean="0">
                <a:latin typeface="Segoe Print" panose="02000600000000000000" pitchFamily="2" charset="0"/>
              </a:rPr>
              <a:t>.5 </a:t>
            </a:r>
            <a:r>
              <a:rPr lang="tr-TR" sz="2400" b="1" dirty="0">
                <a:latin typeface="Segoe Print" panose="02000600000000000000" pitchFamily="2" charset="0"/>
              </a:rPr>
              <a:t>Kontrol İşlevi</a:t>
            </a:r>
          </a:p>
        </p:txBody>
      </p:sp>
      <p:sp>
        <p:nvSpPr>
          <p:cNvPr id="3" name="Content Placeholder 2"/>
          <p:cNvSpPr>
            <a:spLocks noGrp="1"/>
          </p:cNvSpPr>
          <p:nvPr>
            <p:ph idx="1"/>
          </p:nvPr>
        </p:nvSpPr>
        <p:spPr>
          <a:xfrm>
            <a:off x="457200" y="1124744"/>
            <a:ext cx="8229600" cy="4713391"/>
          </a:xfrm>
        </p:spPr>
        <p:txBody>
          <a:bodyPr>
            <a:normAutofit/>
          </a:bodyPr>
          <a:lstStyle/>
          <a:p>
            <a:pPr marL="0" lvl="1" indent="0" algn="just">
              <a:buNone/>
            </a:pPr>
            <a:r>
              <a:rPr lang="tr-TR" sz="2400" dirty="0" smtClean="0">
                <a:latin typeface="Segoe Print" panose="02000600000000000000" pitchFamily="2" charset="0"/>
              </a:rPr>
              <a:t>Kontrol, işletmede yerine getirilen tüm faaliyetlerin plâna, verilen emirlere ve kabul edilen ilkelere uygun olarak gerçekleşip gerçekleşmediğinin incelenmesiyle ilgilidir.</a:t>
            </a:r>
          </a:p>
          <a:p>
            <a:pPr marL="0" lvl="1" indent="400050" algn="just">
              <a:buNone/>
            </a:pPr>
            <a:endParaRPr lang="tr-TR" sz="2400" dirty="0">
              <a:latin typeface="Segoe Print" panose="02000600000000000000" pitchFamily="2" charset="0"/>
            </a:endParaRPr>
          </a:p>
          <a:p>
            <a:pPr marL="0" lvl="1" indent="0" algn="just">
              <a:buNone/>
            </a:pPr>
            <a:r>
              <a:rPr lang="tr-TR" sz="2400" b="1" dirty="0" smtClean="0">
                <a:solidFill>
                  <a:srgbClr val="FFFF00"/>
                </a:solidFill>
                <a:latin typeface="Segoe Print" panose="02000600000000000000" pitchFamily="2" charset="0"/>
              </a:rPr>
              <a:t>Kontrol fonksiyonu, yöneticilerin örgüt amaçlarının başarılıp başarılmadığını değerlendirmesi ve performansın iyileştirilmesi için eyleme geçmesi olarak tanımlanabilir.</a:t>
            </a:r>
            <a:endParaRPr lang="tr-TR" sz="2400" b="1" dirty="0">
              <a:solidFill>
                <a:srgbClr val="FFFF00"/>
              </a:solidFill>
              <a:latin typeface="Segoe Print" panose="02000600000000000000" pitchFamily="2" charset="0"/>
            </a:endParaRPr>
          </a:p>
          <a:p>
            <a:pPr marL="400050" lvl="1" indent="0">
              <a:buNone/>
            </a:pPr>
            <a:endParaRPr lang="tr-TR" sz="2400" b="1" dirty="0">
              <a:solidFill>
                <a:srgbClr val="FFFF00"/>
              </a:solidFill>
              <a:latin typeface="Segoe Print" panose="02000600000000000000" pitchFamily="2" charset="0"/>
            </a:endParaRPr>
          </a:p>
        </p:txBody>
      </p:sp>
      <p:sp>
        <p:nvSpPr>
          <p:cNvPr id="4" name="Slide Number Placeholder 3"/>
          <p:cNvSpPr>
            <a:spLocks noGrp="1"/>
          </p:cNvSpPr>
          <p:nvPr>
            <p:ph type="sldNum" sz="quarter" idx="12"/>
          </p:nvPr>
        </p:nvSpPr>
        <p:spPr/>
        <p:txBody>
          <a:bodyPr/>
          <a:lstStyle/>
          <a:p>
            <a:fld id="{F1E1AE0F-C1A6-4B18-A7C1-7AA1861F7516}" type="slidenum">
              <a:rPr lang="tr-TR"/>
              <a:pPr/>
              <a:t>36</a:t>
            </a:fld>
            <a:endParaRPr lang="tr-TR"/>
          </a:p>
        </p:txBody>
      </p:sp>
      <p:sp>
        <p:nvSpPr>
          <p:cNvPr id="6" name="Footer Placeholder 4"/>
          <p:cNvSpPr>
            <a:spLocks noGrp="1"/>
          </p:cNvSpPr>
          <p:nvPr>
            <p:ph type="ftr" sz="quarter" idx="11"/>
          </p:nvPr>
        </p:nvSpPr>
        <p:spPr>
          <a:xfrm>
            <a:off x="3059832" y="6237312"/>
            <a:ext cx="2895600" cy="365125"/>
          </a:xfrm>
        </p:spPr>
        <p:txBody>
          <a:bodyPr/>
          <a:lstStyle/>
          <a:p>
            <a:endParaRPr lang="tr-TR" dirty="0">
              <a:solidFill>
                <a:schemeClr val="bg1"/>
              </a:solidFill>
              <a:latin typeface="Segoe Print" panose="02000600000000000000" pitchFamily="2" charset="0"/>
            </a:endParaRPr>
          </a:p>
        </p:txBody>
      </p:sp>
    </p:spTree>
    <p:extLst>
      <p:ext uri="{BB962C8B-B14F-4D97-AF65-F5344CB8AC3E}">
        <p14:creationId xmlns:p14="http://schemas.microsoft.com/office/powerpoint/2010/main" val="23180912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121899" tIns="60949" rIns="121899" bIns="60949" rtlCol="0" anchor="ctr">
            <a:noAutofit/>
          </a:bodyPr>
          <a:lstStyle/>
          <a:p>
            <a:pPr marL="995363" indent="-995363">
              <a:tabLst>
                <a:tab pos="630238" algn="l"/>
                <a:tab pos="711200" algn="l"/>
              </a:tabLst>
            </a:pPr>
            <a:r>
              <a:rPr lang="tr-TR" sz="2400" b="1" dirty="0">
                <a:latin typeface="Segoe Print" panose="02000600000000000000" pitchFamily="2" charset="0"/>
              </a:rPr>
              <a:t>1</a:t>
            </a:r>
            <a:r>
              <a:rPr lang="tr-TR" sz="2400" b="1" dirty="0" smtClean="0">
                <a:latin typeface="Segoe Print" panose="02000600000000000000" pitchFamily="2" charset="0"/>
              </a:rPr>
              <a:t>.5 </a:t>
            </a:r>
            <a:r>
              <a:rPr lang="tr-TR" sz="2400" b="1" dirty="0">
                <a:latin typeface="Segoe Print" panose="02000600000000000000" pitchFamily="2" charset="0"/>
              </a:rPr>
              <a:t>Kontrol İşlevi</a:t>
            </a:r>
          </a:p>
        </p:txBody>
      </p:sp>
      <p:sp>
        <p:nvSpPr>
          <p:cNvPr id="3" name="Content Placeholder 2"/>
          <p:cNvSpPr>
            <a:spLocks noGrp="1"/>
          </p:cNvSpPr>
          <p:nvPr>
            <p:ph idx="1"/>
          </p:nvPr>
        </p:nvSpPr>
        <p:spPr>
          <a:xfrm>
            <a:off x="457200" y="1268760"/>
            <a:ext cx="8229600" cy="4680520"/>
          </a:xfrm>
        </p:spPr>
        <p:txBody>
          <a:bodyPr>
            <a:normAutofit/>
          </a:bodyPr>
          <a:lstStyle/>
          <a:p>
            <a:pPr marL="0" lvl="1" indent="0">
              <a:buNone/>
            </a:pPr>
            <a:r>
              <a:rPr lang="tr-TR" sz="2400" b="1" dirty="0" smtClean="0">
                <a:solidFill>
                  <a:srgbClr val="FF9900"/>
                </a:solidFill>
                <a:latin typeface="Segoe Print" panose="02000600000000000000" pitchFamily="2" charset="0"/>
              </a:rPr>
              <a:t>Kontrol sürecinin temel unsurları şunlardır:</a:t>
            </a:r>
            <a:endParaRPr lang="tr-TR" sz="2400" b="1" dirty="0">
              <a:solidFill>
                <a:srgbClr val="FF9900"/>
              </a:solidFill>
              <a:latin typeface="Segoe Print" panose="02000600000000000000" pitchFamily="2" charset="0"/>
            </a:endParaRPr>
          </a:p>
          <a:p>
            <a:pPr marL="342900" lvl="1" indent="-342900">
              <a:buFont typeface="Arial" panose="020B0604020202020204" pitchFamily="34" charset="0"/>
              <a:buChar char="•"/>
            </a:pPr>
            <a:r>
              <a:rPr lang="tr-TR" sz="2400" b="1" dirty="0">
                <a:solidFill>
                  <a:srgbClr val="FF9900"/>
                </a:solidFill>
                <a:latin typeface="Segoe Print" panose="02000600000000000000" pitchFamily="2" charset="0"/>
              </a:rPr>
              <a:t>Standartların </a:t>
            </a:r>
            <a:r>
              <a:rPr lang="tr-TR" sz="2400" b="1" dirty="0" smtClean="0">
                <a:solidFill>
                  <a:srgbClr val="FF9900"/>
                </a:solidFill>
                <a:latin typeface="Segoe Print" panose="02000600000000000000" pitchFamily="2" charset="0"/>
              </a:rPr>
              <a:t>belirlenmesi,</a:t>
            </a:r>
          </a:p>
          <a:p>
            <a:pPr marL="342900" lvl="1" indent="-342900">
              <a:buFont typeface="Arial" panose="020B0604020202020204" pitchFamily="34" charset="0"/>
              <a:buChar char="•"/>
            </a:pPr>
            <a:r>
              <a:rPr lang="tr-TR" sz="2400" b="1" dirty="0" smtClean="0">
                <a:solidFill>
                  <a:srgbClr val="FF9900"/>
                </a:solidFill>
                <a:latin typeface="Segoe Print" panose="02000600000000000000" pitchFamily="2" charset="0"/>
              </a:rPr>
              <a:t>Performansın ölçülmesi,</a:t>
            </a:r>
          </a:p>
          <a:p>
            <a:pPr marL="342900" lvl="1" indent="-342900">
              <a:buFont typeface="Arial" panose="020B0604020202020204" pitchFamily="34" charset="0"/>
              <a:buChar char="•"/>
            </a:pPr>
            <a:r>
              <a:rPr lang="tr-TR" sz="2400" b="1" dirty="0" smtClean="0">
                <a:solidFill>
                  <a:srgbClr val="FF9900"/>
                </a:solidFill>
                <a:latin typeface="Segoe Print" panose="02000600000000000000" pitchFamily="2" charset="0"/>
              </a:rPr>
              <a:t>Performansın </a:t>
            </a:r>
            <a:r>
              <a:rPr lang="tr-TR" sz="2400" b="1" dirty="0">
                <a:solidFill>
                  <a:srgbClr val="FF9900"/>
                </a:solidFill>
                <a:latin typeface="Segoe Print" panose="02000600000000000000" pitchFamily="2" charset="0"/>
              </a:rPr>
              <a:t>standartlarla </a:t>
            </a:r>
            <a:r>
              <a:rPr lang="tr-TR" sz="2400" b="1" dirty="0" smtClean="0">
                <a:solidFill>
                  <a:srgbClr val="FF9900"/>
                </a:solidFill>
                <a:latin typeface="Segoe Print" panose="02000600000000000000" pitchFamily="2" charset="0"/>
              </a:rPr>
              <a:t>karşılaştırılması,</a:t>
            </a:r>
          </a:p>
          <a:p>
            <a:pPr marL="342900" lvl="1" indent="-342900">
              <a:buFont typeface="Arial" panose="020B0604020202020204" pitchFamily="34" charset="0"/>
              <a:buChar char="•"/>
            </a:pPr>
            <a:r>
              <a:rPr lang="tr-TR" sz="2400" b="1" dirty="0" smtClean="0">
                <a:solidFill>
                  <a:srgbClr val="FF9900"/>
                </a:solidFill>
                <a:latin typeface="Segoe Print" panose="02000600000000000000" pitchFamily="2" charset="0"/>
              </a:rPr>
              <a:t>Sonuçların </a:t>
            </a:r>
            <a:r>
              <a:rPr lang="tr-TR" sz="2400" b="1" dirty="0">
                <a:solidFill>
                  <a:srgbClr val="FF9900"/>
                </a:solidFill>
                <a:latin typeface="Segoe Print" panose="02000600000000000000" pitchFamily="2" charset="0"/>
              </a:rPr>
              <a:t>değerlendirilmesi ve gerekirse eyleme geçilmesi.</a:t>
            </a:r>
          </a:p>
          <a:p>
            <a:pPr marL="0" lvl="1" indent="0">
              <a:buNone/>
            </a:pPr>
            <a:endParaRPr lang="tr-TR" sz="2400" b="1" dirty="0" smtClean="0">
              <a:solidFill>
                <a:srgbClr val="FF9900"/>
              </a:solidFill>
              <a:latin typeface="Segoe Print" panose="02000600000000000000" pitchFamily="2" charset="0"/>
            </a:endParaRPr>
          </a:p>
          <a:p>
            <a:pPr marL="400050" lvl="1" indent="0">
              <a:buNone/>
            </a:pPr>
            <a:endParaRPr lang="tr-TR" sz="2200" dirty="0"/>
          </a:p>
          <a:p>
            <a:pPr marL="800100" lvl="2" indent="0">
              <a:buNone/>
            </a:pPr>
            <a:endParaRPr lang="tr-TR" sz="2200" dirty="0"/>
          </a:p>
        </p:txBody>
      </p:sp>
      <p:sp>
        <p:nvSpPr>
          <p:cNvPr id="4" name="Slide Number Placeholder 3"/>
          <p:cNvSpPr>
            <a:spLocks noGrp="1"/>
          </p:cNvSpPr>
          <p:nvPr>
            <p:ph type="sldNum" sz="quarter" idx="12"/>
          </p:nvPr>
        </p:nvSpPr>
        <p:spPr/>
        <p:txBody>
          <a:bodyPr/>
          <a:lstStyle/>
          <a:p>
            <a:fld id="{F1E1AE0F-C1A6-4B18-A7C1-7AA1861F7516}" type="slidenum">
              <a:rPr lang="tr-TR"/>
              <a:pPr/>
              <a:t>37</a:t>
            </a:fld>
            <a:endParaRPr lang="tr-TR"/>
          </a:p>
        </p:txBody>
      </p:sp>
      <p:sp>
        <p:nvSpPr>
          <p:cNvPr id="6" name="Footer Placeholder 4"/>
          <p:cNvSpPr>
            <a:spLocks noGrp="1"/>
          </p:cNvSpPr>
          <p:nvPr>
            <p:ph type="ftr" sz="quarter" idx="11"/>
          </p:nvPr>
        </p:nvSpPr>
        <p:spPr>
          <a:xfrm>
            <a:off x="3059832" y="6237312"/>
            <a:ext cx="2895600" cy="365125"/>
          </a:xfrm>
        </p:spPr>
        <p:txBody>
          <a:bodyPr/>
          <a:lstStyle/>
          <a:p>
            <a:endParaRPr lang="tr-TR" dirty="0">
              <a:solidFill>
                <a:schemeClr val="bg1"/>
              </a:solidFill>
              <a:latin typeface="Segoe Print" panose="02000600000000000000" pitchFamily="2" charset="0"/>
            </a:endParaRPr>
          </a:p>
        </p:txBody>
      </p:sp>
    </p:spTree>
    <p:extLst>
      <p:ext uri="{BB962C8B-B14F-4D97-AF65-F5344CB8AC3E}">
        <p14:creationId xmlns:p14="http://schemas.microsoft.com/office/powerpoint/2010/main" val="419608053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121899" tIns="60949" rIns="121899" bIns="60949" rtlCol="0" anchor="ctr">
            <a:noAutofit/>
          </a:bodyPr>
          <a:lstStyle/>
          <a:p>
            <a:pPr marL="995363" indent="-995363">
              <a:tabLst>
                <a:tab pos="630238" algn="l"/>
                <a:tab pos="711200" algn="l"/>
              </a:tabLst>
            </a:pPr>
            <a:r>
              <a:rPr lang="tr-TR" sz="2400" b="1" dirty="0" smtClean="0">
                <a:latin typeface="Segoe Print" panose="02000600000000000000" pitchFamily="2" charset="0"/>
              </a:rPr>
              <a:t>1.</a:t>
            </a:r>
            <a:r>
              <a:rPr lang="tr-TR" sz="2400" b="1" dirty="0" smtClean="0">
                <a:latin typeface="Segoe Print" panose="02000600000000000000" pitchFamily="2" charset="0"/>
              </a:rPr>
              <a:t>5 </a:t>
            </a:r>
            <a:r>
              <a:rPr lang="tr-TR" sz="2400" b="1" dirty="0">
                <a:latin typeface="Segoe Print" panose="02000600000000000000" pitchFamily="2" charset="0"/>
              </a:rPr>
              <a:t>Kontrol İşlevi</a:t>
            </a:r>
          </a:p>
        </p:txBody>
      </p:sp>
      <p:sp>
        <p:nvSpPr>
          <p:cNvPr id="3" name="Content Placeholder 2"/>
          <p:cNvSpPr>
            <a:spLocks noGrp="1"/>
          </p:cNvSpPr>
          <p:nvPr>
            <p:ph idx="1"/>
          </p:nvPr>
        </p:nvSpPr>
        <p:spPr>
          <a:xfrm>
            <a:off x="457200" y="1124744"/>
            <a:ext cx="8229600" cy="4713391"/>
          </a:xfrm>
        </p:spPr>
        <p:txBody>
          <a:bodyPr>
            <a:noAutofit/>
          </a:bodyPr>
          <a:lstStyle/>
          <a:p>
            <a:pPr marL="0" lvl="1" indent="0" algn="just">
              <a:buNone/>
            </a:pPr>
            <a:r>
              <a:rPr lang="tr-TR" sz="2400" dirty="0" smtClean="0">
                <a:latin typeface="Segoe Print" panose="02000600000000000000" pitchFamily="2" charset="0"/>
              </a:rPr>
              <a:t>Kontrol sürecinin ilk aşaması standartların belirlenmesidir. Standartlar birçok farklı konuda belirlenebilirler. </a:t>
            </a:r>
            <a:r>
              <a:rPr lang="tr-TR" sz="2400" b="1" dirty="0" smtClean="0">
                <a:solidFill>
                  <a:schemeClr val="accent2">
                    <a:lumMod val="20000"/>
                    <a:lumOff val="80000"/>
                  </a:schemeClr>
                </a:solidFill>
                <a:latin typeface="Segoe Print" panose="02000600000000000000" pitchFamily="2" charset="0"/>
              </a:rPr>
              <a:t>Örgütlerde kullanılan kontrol standartları aşağıdaki şekilde sınıflandırılır.</a:t>
            </a:r>
          </a:p>
          <a:p>
            <a:pPr marL="0" lvl="1" indent="400050" algn="just">
              <a:buNone/>
            </a:pPr>
            <a:endParaRPr lang="tr-TR" sz="2400" dirty="0">
              <a:latin typeface="Segoe Print" panose="02000600000000000000" pitchFamily="2" charset="0"/>
            </a:endParaRPr>
          </a:p>
          <a:p>
            <a:pPr marL="342900" lvl="1" indent="-342900" algn="just">
              <a:buFont typeface="Arial" panose="020B0604020202020204" pitchFamily="34" charset="0"/>
              <a:buChar char="•"/>
            </a:pPr>
            <a:r>
              <a:rPr lang="tr-TR" sz="2400" b="1" dirty="0" smtClean="0">
                <a:solidFill>
                  <a:schemeClr val="accent2">
                    <a:lumMod val="20000"/>
                    <a:lumOff val="80000"/>
                  </a:schemeClr>
                </a:solidFill>
                <a:latin typeface="Segoe Print" panose="02000600000000000000" pitchFamily="2" charset="0"/>
              </a:rPr>
              <a:t>Organizasyon Standartları</a:t>
            </a:r>
            <a:r>
              <a:rPr lang="tr-TR" sz="2400" dirty="0" smtClean="0">
                <a:latin typeface="Segoe Print" panose="02000600000000000000" pitchFamily="2" charset="0"/>
              </a:rPr>
              <a:t>: İlk olarak </a:t>
            </a:r>
            <a:r>
              <a:rPr lang="tr-TR" sz="2400" b="1" dirty="0" smtClean="0">
                <a:solidFill>
                  <a:srgbClr val="FF0000"/>
                </a:solidFill>
                <a:latin typeface="Segoe Print" panose="02000600000000000000" pitchFamily="2" charset="0"/>
              </a:rPr>
              <a:t>örgüt için temel olan standartlar geliştirilir</a:t>
            </a:r>
            <a:r>
              <a:rPr lang="tr-TR" sz="2400" dirty="0" smtClean="0">
                <a:solidFill>
                  <a:srgbClr val="FF0000"/>
                </a:solidFill>
                <a:latin typeface="Segoe Print" panose="02000600000000000000" pitchFamily="2" charset="0"/>
              </a:rPr>
              <a:t>. </a:t>
            </a:r>
            <a:r>
              <a:rPr lang="tr-TR" sz="2400" dirty="0" smtClean="0">
                <a:latin typeface="Segoe Print" panose="02000600000000000000" pitchFamily="2" charset="0"/>
              </a:rPr>
              <a:t>Örgüt amaçları açık ve belirli konulara ilişkinse yıllık ve bir bütün olarak kullanılabilir. Bunlar üst kademe yönetimde bulunan kişilerin performanslarını ölçmek için de kullanılabilir.</a:t>
            </a:r>
            <a:endParaRPr lang="tr-TR" sz="2400" dirty="0">
              <a:latin typeface="Segoe Print" panose="02000600000000000000" pitchFamily="2" charset="0"/>
            </a:endParaRPr>
          </a:p>
        </p:txBody>
      </p:sp>
      <p:sp>
        <p:nvSpPr>
          <p:cNvPr id="4" name="Slide Number Placeholder 3"/>
          <p:cNvSpPr>
            <a:spLocks noGrp="1"/>
          </p:cNvSpPr>
          <p:nvPr>
            <p:ph type="sldNum" sz="quarter" idx="12"/>
          </p:nvPr>
        </p:nvSpPr>
        <p:spPr/>
        <p:txBody>
          <a:bodyPr/>
          <a:lstStyle/>
          <a:p>
            <a:fld id="{F1E1AE0F-C1A6-4B18-A7C1-7AA1861F7516}" type="slidenum">
              <a:rPr lang="tr-TR"/>
              <a:pPr/>
              <a:t>38</a:t>
            </a:fld>
            <a:endParaRPr lang="tr-TR"/>
          </a:p>
        </p:txBody>
      </p:sp>
      <p:sp>
        <p:nvSpPr>
          <p:cNvPr id="6" name="Footer Placeholder 4"/>
          <p:cNvSpPr>
            <a:spLocks noGrp="1"/>
          </p:cNvSpPr>
          <p:nvPr>
            <p:ph type="ftr" sz="quarter" idx="11"/>
          </p:nvPr>
        </p:nvSpPr>
        <p:spPr>
          <a:xfrm>
            <a:off x="3059832" y="6237312"/>
            <a:ext cx="2895600" cy="365125"/>
          </a:xfrm>
        </p:spPr>
        <p:txBody>
          <a:bodyPr/>
          <a:lstStyle/>
          <a:p>
            <a:endParaRPr lang="tr-TR" dirty="0">
              <a:solidFill>
                <a:schemeClr val="bg1"/>
              </a:solidFill>
              <a:latin typeface="Segoe Print" panose="02000600000000000000" pitchFamily="2" charset="0"/>
            </a:endParaRPr>
          </a:p>
        </p:txBody>
      </p:sp>
    </p:spTree>
    <p:extLst>
      <p:ext uri="{BB962C8B-B14F-4D97-AF65-F5344CB8AC3E}">
        <p14:creationId xmlns:p14="http://schemas.microsoft.com/office/powerpoint/2010/main" val="143836023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121899" tIns="60949" rIns="121899" bIns="60949" rtlCol="0" anchor="ctr">
            <a:noAutofit/>
          </a:bodyPr>
          <a:lstStyle/>
          <a:p>
            <a:pPr marL="995363" indent="-995363">
              <a:tabLst>
                <a:tab pos="630238" algn="l"/>
                <a:tab pos="711200" algn="l"/>
              </a:tabLst>
            </a:pPr>
            <a:r>
              <a:rPr lang="tr-TR" sz="2400" b="1" dirty="0">
                <a:latin typeface="Segoe Print" panose="02000600000000000000" pitchFamily="2" charset="0"/>
              </a:rPr>
              <a:t>1</a:t>
            </a:r>
            <a:r>
              <a:rPr lang="tr-TR" sz="2400" b="1" dirty="0" smtClean="0">
                <a:latin typeface="Segoe Print" panose="02000600000000000000" pitchFamily="2" charset="0"/>
              </a:rPr>
              <a:t>.5 </a:t>
            </a:r>
            <a:r>
              <a:rPr lang="tr-TR" sz="2400" b="1" dirty="0">
                <a:latin typeface="Segoe Print" panose="02000600000000000000" pitchFamily="2" charset="0"/>
              </a:rPr>
              <a:t>Kontrol İşlevi</a:t>
            </a:r>
          </a:p>
        </p:txBody>
      </p:sp>
      <p:sp>
        <p:nvSpPr>
          <p:cNvPr id="3" name="Content Placeholder 2"/>
          <p:cNvSpPr>
            <a:spLocks noGrp="1"/>
          </p:cNvSpPr>
          <p:nvPr>
            <p:ph idx="1"/>
          </p:nvPr>
        </p:nvSpPr>
        <p:spPr>
          <a:xfrm>
            <a:off x="457200" y="1124744"/>
            <a:ext cx="8229600" cy="4713391"/>
          </a:xfrm>
        </p:spPr>
        <p:txBody>
          <a:bodyPr vert="horz" lIns="121899" tIns="60949" rIns="121899" bIns="60949" rtlCol="0">
            <a:noAutofit/>
          </a:bodyPr>
          <a:lstStyle/>
          <a:p>
            <a:pPr marL="342900" lvl="1" indent="-342900" algn="just">
              <a:buFont typeface="Arial" panose="020B0604020202020204" pitchFamily="34" charset="0"/>
              <a:buChar char="•"/>
            </a:pPr>
            <a:r>
              <a:rPr lang="tr-TR" sz="2400" b="1" dirty="0" smtClean="0">
                <a:latin typeface="Segoe Print" panose="02000600000000000000" pitchFamily="2" charset="0"/>
              </a:rPr>
              <a:t>Fonksiyonel </a:t>
            </a:r>
            <a:r>
              <a:rPr lang="tr-TR" sz="2400" b="1" dirty="0">
                <a:latin typeface="Segoe Print" panose="02000600000000000000" pitchFamily="2" charset="0"/>
              </a:rPr>
              <a:t>Standartlar: </a:t>
            </a:r>
            <a:r>
              <a:rPr lang="tr-TR" sz="2400" dirty="0">
                <a:latin typeface="Segoe Print" panose="02000600000000000000" pitchFamily="2" charset="0"/>
              </a:rPr>
              <a:t>Örgütte her bir temel fonksiyon için standartlar geliştirilebilir.</a:t>
            </a:r>
          </a:p>
          <a:p>
            <a:pPr marL="342900" lvl="1" indent="-342900" algn="just">
              <a:buFont typeface="Arial" panose="020B0604020202020204" pitchFamily="34" charset="0"/>
              <a:buChar char="•"/>
            </a:pPr>
            <a:endParaRPr lang="tr-TR" sz="2400" b="1" dirty="0">
              <a:latin typeface="Segoe Print" panose="02000600000000000000" pitchFamily="2" charset="0"/>
            </a:endParaRPr>
          </a:p>
          <a:p>
            <a:pPr marL="342900" lvl="1" indent="-342900" algn="just">
              <a:buFont typeface="Arial" panose="020B0604020202020204" pitchFamily="34" charset="0"/>
              <a:buChar char="•"/>
            </a:pPr>
            <a:r>
              <a:rPr lang="tr-TR" sz="2400" b="1" dirty="0">
                <a:latin typeface="Segoe Print" panose="02000600000000000000" pitchFamily="2" charset="0"/>
              </a:rPr>
              <a:t>Bölüm Standartları: </a:t>
            </a:r>
            <a:r>
              <a:rPr lang="tr-TR" sz="2400" dirty="0">
                <a:latin typeface="Segoe Print" panose="02000600000000000000" pitchFamily="2" charset="0"/>
              </a:rPr>
              <a:t>Fonksiyonel standartlardan sonra örgütün her bölümü için ayrı standart belirlenir. Burada her örgüt fonksiyonu içindeki bölümlerin, fonksiyonel standarda ne ölçüde katkı sağladıkları belirlenmiş olur.</a:t>
            </a:r>
          </a:p>
          <a:p>
            <a:pPr marL="342900" lvl="1" indent="-342900" algn="just">
              <a:buFont typeface="Arial" panose="020B0604020202020204" pitchFamily="34" charset="0"/>
              <a:buChar char="•"/>
            </a:pPr>
            <a:endParaRPr lang="tr-TR" sz="2400" b="1" dirty="0">
              <a:latin typeface="Segoe Print" panose="02000600000000000000" pitchFamily="2" charset="0"/>
            </a:endParaRPr>
          </a:p>
          <a:p>
            <a:pPr marL="342900" lvl="1" indent="-342900" algn="just">
              <a:buFont typeface="Arial" panose="020B0604020202020204" pitchFamily="34" charset="0"/>
              <a:buChar char="•"/>
            </a:pPr>
            <a:r>
              <a:rPr lang="tr-TR" sz="2400" b="1" dirty="0">
                <a:latin typeface="Segoe Print" panose="02000600000000000000" pitchFamily="2" charset="0"/>
              </a:rPr>
              <a:t>İş Standartları: </a:t>
            </a:r>
            <a:r>
              <a:rPr lang="tr-TR" sz="2400" dirty="0">
                <a:latin typeface="Segoe Print" panose="02000600000000000000" pitchFamily="2" charset="0"/>
              </a:rPr>
              <a:t>Her bölümde görev yapan çalışanların bölüm standardının gerçekleşmesi için ne kadar iş yapması gerektiğini belirtir.</a:t>
            </a:r>
          </a:p>
          <a:p>
            <a:pPr lvl="2"/>
            <a:endParaRPr lang="tr-TR" dirty="0"/>
          </a:p>
        </p:txBody>
      </p:sp>
      <p:sp>
        <p:nvSpPr>
          <p:cNvPr id="4" name="Slide Number Placeholder 3"/>
          <p:cNvSpPr>
            <a:spLocks noGrp="1"/>
          </p:cNvSpPr>
          <p:nvPr>
            <p:ph type="sldNum" sz="quarter" idx="12"/>
          </p:nvPr>
        </p:nvSpPr>
        <p:spPr/>
        <p:txBody>
          <a:bodyPr/>
          <a:lstStyle/>
          <a:p>
            <a:fld id="{F1E1AE0F-C1A6-4B18-A7C1-7AA1861F7516}" type="slidenum">
              <a:rPr lang="tr-TR"/>
              <a:pPr/>
              <a:t>39</a:t>
            </a:fld>
            <a:endParaRPr lang="tr-TR"/>
          </a:p>
        </p:txBody>
      </p:sp>
      <p:sp>
        <p:nvSpPr>
          <p:cNvPr id="6" name="Footer Placeholder 4"/>
          <p:cNvSpPr>
            <a:spLocks noGrp="1"/>
          </p:cNvSpPr>
          <p:nvPr>
            <p:ph type="ftr" sz="quarter" idx="11"/>
          </p:nvPr>
        </p:nvSpPr>
        <p:spPr>
          <a:xfrm>
            <a:off x="3059832" y="6237312"/>
            <a:ext cx="2895600" cy="365125"/>
          </a:xfrm>
        </p:spPr>
        <p:txBody>
          <a:bodyPr/>
          <a:lstStyle/>
          <a:p>
            <a:endParaRPr lang="tr-TR" dirty="0">
              <a:solidFill>
                <a:schemeClr val="bg1"/>
              </a:solidFill>
              <a:latin typeface="Segoe Print" panose="02000600000000000000" pitchFamily="2" charset="0"/>
            </a:endParaRPr>
          </a:p>
        </p:txBody>
      </p:sp>
    </p:spTree>
    <p:extLst>
      <p:ext uri="{BB962C8B-B14F-4D97-AF65-F5344CB8AC3E}">
        <p14:creationId xmlns:p14="http://schemas.microsoft.com/office/powerpoint/2010/main" val="20335961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121899" tIns="60949" rIns="121899" bIns="60949" rtlCol="0" anchor="ctr">
            <a:noAutofit/>
          </a:bodyPr>
          <a:lstStyle/>
          <a:p>
            <a:pPr marL="995363" indent="-995363">
              <a:tabLst>
                <a:tab pos="630238" algn="l"/>
                <a:tab pos="711200" algn="l"/>
              </a:tabLst>
            </a:pPr>
            <a:r>
              <a:rPr lang="tr-TR" sz="2400" b="1" dirty="0">
                <a:latin typeface="Segoe Print" panose="02000600000000000000" pitchFamily="2" charset="0"/>
              </a:rPr>
              <a:t>1</a:t>
            </a:r>
            <a:r>
              <a:rPr lang="tr-TR" sz="2400" b="1" dirty="0" smtClean="0">
                <a:latin typeface="Segoe Print" panose="02000600000000000000" pitchFamily="2" charset="0"/>
              </a:rPr>
              <a:t>.1.1 </a:t>
            </a:r>
            <a:r>
              <a:rPr lang="tr-TR" sz="2400" b="1" dirty="0">
                <a:latin typeface="Segoe Print" panose="02000600000000000000" pitchFamily="2" charset="0"/>
              </a:rPr>
              <a:t>Planlama Süreci </a:t>
            </a:r>
          </a:p>
        </p:txBody>
      </p:sp>
      <p:sp>
        <p:nvSpPr>
          <p:cNvPr id="3" name="Content Placeholder 2"/>
          <p:cNvSpPr>
            <a:spLocks noGrp="1"/>
          </p:cNvSpPr>
          <p:nvPr>
            <p:ph idx="1"/>
          </p:nvPr>
        </p:nvSpPr>
        <p:spPr>
          <a:xfrm>
            <a:off x="457200" y="1124744"/>
            <a:ext cx="8229600" cy="4713391"/>
          </a:xfrm>
        </p:spPr>
        <p:txBody>
          <a:bodyPr>
            <a:noAutofit/>
          </a:bodyPr>
          <a:lstStyle/>
          <a:p>
            <a:pPr marL="0" lvl="1" indent="0">
              <a:buNone/>
            </a:pPr>
            <a:r>
              <a:rPr lang="tr-TR" sz="2400" dirty="0" smtClean="0">
                <a:latin typeface="Segoe Print" panose="02000600000000000000" pitchFamily="2" charset="0"/>
              </a:rPr>
              <a:t>Plânlama süreci dört aşamadan oluşmaktadır:</a:t>
            </a:r>
          </a:p>
          <a:p>
            <a:pPr marL="342900" lvl="1" indent="-342900" algn="just">
              <a:buFont typeface="Arial" panose="020B0604020202020204" pitchFamily="34" charset="0"/>
              <a:buChar char="•"/>
            </a:pPr>
            <a:r>
              <a:rPr lang="tr-TR" sz="2400" b="1" dirty="0" smtClean="0">
                <a:latin typeface="Segoe Print" panose="02000600000000000000" pitchFamily="2" charset="0"/>
              </a:rPr>
              <a:t>Misyon açıklamaları ve vizyon: </a:t>
            </a:r>
            <a:r>
              <a:rPr lang="tr-TR" sz="2400" dirty="0" smtClean="0">
                <a:latin typeface="Segoe Print" panose="02000600000000000000" pitchFamily="2" charset="0"/>
              </a:rPr>
              <a:t>Misyon, örgütün yaptığı işin tanımını ve örgütü aynı işi yapan diğer örgütlerden ayıran özellikleri kapsar. Örgütün yaptığı iş tanımlanırken; üretilen mal ve hizmetler, kullanılan teknoloji ve süreçler, arz edilen pazar tanımlanır. Örgütü diğer örgütlerden ayırırken ise; örgütün iş felsefesi, işe yaklaşım biçimi, iş değerleri, müşteriye yaklaşım ve vermek istediği imaj </a:t>
            </a:r>
            <a:r>
              <a:rPr lang="tr-TR" sz="2400" dirty="0">
                <a:latin typeface="Segoe Print" panose="02000600000000000000" pitchFamily="2" charset="0"/>
              </a:rPr>
              <a:t>belirtilir. </a:t>
            </a:r>
            <a:endParaRPr lang="tr-TR" sz="2400" dirty="0"/>
          </a:p>
        </p:txBody>
      </p:sp>
      <p:sp>
        <p:nvSpPr>
          <p:cNvPr id="4" name="Slide Number Placeholder 3"/>
          <p:cNvSpPr>
            <a:spLocks noGrp="1"/>
          </p:cNvSpPr>
          <p:nvPr>
            <p:ph type="sldNum" sz="quarter" idx="12"/>
          </p:nvPr>
        </p:nvSpPr>
        <p:spPr/>
        <p:txBody>
          <a:bodyPr/>
          <a:lstStyle/>
          <a:p>
            <a:fld id="{F1E1AE0F-C1A6-4B18-A7C1-7AA1861F7516}" type="slidenum">
              <a:rPr lang="tr-TR"/>
              <a:pPr/>
              <a:t>4</a:t>
            </a:fld>
            <a:endParaRPr lang="tr-TR"/>
          </a:p>
        </p:txBody>
      </p:sp>
      <p:sp>
        <p:nvSpPr>
          <p:cNvPr id="6" name="Footer Placeholder 4"/>
          <p:cNvSpPr>
            <a:spLocks noGrp="1"/>
          </p:cNvSpPr>
          <p:nvPr>
            <p:ph type="ftr" sz="quarter" idx="11"/>
          </p:nvPr>
        </p:nvSpPr>
        <p:spPr>
          <a:xfrm>
            <a:off x="3059832" y="6227888"/>
            <a:ext cx="2895600" cy="365125"/>
          </a:xfrm>
        </p:spPr>
        <p:txBody>
          <a:bodyPr/>
          <a:lstStyle/>
          <a:p>
            <a:endParaRPr lang="tr-TR" dirty="0">
              <a:solidFill>
                <a:schemeClr val="bg1"/>
              </a:solidFill>
              <a:latin typeface="Segoe Print" panose="02000600000000000000" pitchFamily="2" charset="0"/>
            </a:endParaRPr>
          </a:p>
        </p:txBody>
      </p:sp>
    </p:spTree>
    <p:extLst>
      <p:ext uri="{BB962C8B-B14F-4D97-AF65-F5344CB8AC3E}">
        <p14:creationId xmlns:p14="http://schemas.microsoft.com/office/powerpoint/2010/main" val="20495509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121899" tIns="60949" rIns="121899" bIns="60949" rtlCol="0" anchor="ctr">
            <a:noAutofit/>
          </a:bodyPr>
          <a:lstStyle/>
          <a:p>
            <a:pPr marL="995363" indent="-995363">
              <a:tabLst>
                <a:tab pos="630238" algn="l"/>
                <a:tab pos="711200" algn="l"/>
              </a:tabLst>
            </a:pPr>
            <a:r>
              <a:rPr lang="tr-TR" sz="2400" b="1" dirty="0">
                <a:latin typeface="Segoe Print" panose="02000600000000000000" pitchFamily="2" charset="0"/>
              </a:rPr>
              <a:t>1</a:t>
            </a:r>
            <a:r>
              <a:rPr lang="tr-TR" sz="2400" b="1" dirty="0" smtClean="0">
                <a:latin typeface="Segoe Print" panose="02000600000000000000" pitchFamily="2" charset="0"/>
              </a:rPr>
              <a:t>.5 </a:t>
            </a:r>
            <a:r>
              <a:rPr lang="tr-TR" sz="2400" b="1" dirty="0">
                <a:latin typeface="Segoe Print" panose="02000600000000000000" pitchFamily="2" charset="0"/>
              </a:rPr>
              <a:t>Kontrol İşlevi</a:t>
            </a:r>
          </a:p>
        </p:txBody>
      </p:sp>
      <p:sp>
        <p:nvSpPr>
          <p:cNvPr id="3" name="Content Placeholder 2"/>
          <p:cNvSpPr>
            <a:spLocks noGrp="1"/>
          </p:cNvSpPr>
          <p:nvPr>
            <p:ph idx="1"/>
          </p:nvPr>
        </p:nvSpPr>
        <p:spPr>
          <a:xfrm>
            <a:off x="457200" y="1052736"/>
            <a:ext cx="8229600" cy="4713391"/>
          </a:xfrm>
        </p:spPr>
        <p:txBody>
          <a:bodyPr>
            <a:noAutofit/>
          </a:bodyPr>
          <a:lstStyle/>
          <a:p>
            <a:pPr marL="0" lvl="1" indent="0" algn="just">
              <a:buNone/>
            </a:pPr>
            <a:r>
              <a:rPr lang="tr-TR" sz="2400" dirty="0" smtClean="0">
                <a:latin typeface="Segoe Print" panose="02000600000000000000" pitchFamily="2" charset="0"/>
              </a:rPr>
              <a:t>Kontrol sürecinin ikinci aşaması performansın ölçülmesi aşamasıdır. Bu aşama uygulamadan elde edilen sonuçların değerlendirilmesiyle ilgilidir. Mevcut durum ya da performansın belirlenmesi birinci aşamada elde edilen standartlarla karşılaştırma yapma açısından önemlidir. </a:t>
            </a:r>
          </a:p>
          <a:p>
            <a:pPr marL="0" lvl="1" indent="0" algn="just">
              <a:buNone/>
            </a:pPr>
            <a:endParaRPr lang="tr-TR" sz="2400" dirty="0">
              <a:latin typeface="Segoe Print" panose="02000600000000000000" pitchFamily="2" charset="0"/>
            </a:endParaRPr>
          </a:p>
          <a:p>
            <a:pPr marL="0" lvl="1" indent="0" algn="just">
              <a:buNone/>
            </a:pPr>
            <a:r>
              <a:rPr lang="tr-TR" sz="2400" dirty="0" smtClean="0">
                <a:latin typeface="Segoe Print" panose="02000600000000000000" pitchFamily="2" charset="0"/>
              </a:rPr>
              <a:t>Kontrol sürecinin üçüncü aşaması; performansın standartlarla karşılaştırılması aşamasıdır. Farkın olumlu olması belirlenen standardın üstüne çıkıldığını, olumsuz olması durumunda ise, altında kalındığını ifade eder. </a:t>
            </a:r>
            <a:endParaRPr lang="tr-TR" sz="2400" dirty="0">
              <a:latin typeface="Segoe Print" panose="02000600000000000000" pitchFamily="2" charset="0"/>
            </a:endParaRPr>
          </a:p>
        </p:txBody>
      </p:sp>
      <p:sp>
        <p:nvSpPr>
          <p:cNvPr id="4" name="Slide Number Placeholder 3"/>
          <p:cNvSpPr>
            <a:spLocks noGrp="1"/>
          </p:cNvSpPr>
          <p:nvPr>
            <p:ph type="sldNum" sz="quarter" idx="12"/>
          </p:nvPr>
        </p:nvSpPr>
        <p:spPr/>
        <p:txBody>
          <a:bodyPr/>
          <a:lstStyle/>
          <a:p>
            <a:fld id="{F1E1AE0F-C1A6-4B18-A7C1-7AA1861F7516}" type="slidenum">
              <a:rPr lang="tr-TR"/>
              <a:pPr/>
              <a:t>40</a:t>
            </a:fld>
            <a:endParaRPr lang="tr-TR"/>
          </a:p>
        </p:txBody>
      </p:sp>
      <p:sp>
        <p:nvSpPr>
          <p:cNvPr id="6" name="Footer Placeholder 4"/>
          <p:cNvSpPr>
            <a:spLocks noGrp="1"/>
          </p:cNvSpPr>
          <p:nvPr>
            <p:ph type="ftr" sz="quarter" idx="11"/>
          </p:nvPr>
        </p:nvSpPr>
        <p:spPr>
          <a:xfrm>
            <a:off x="3059832" y="6237312"/>
            <a:ext cx="2895600" cy="365125"/>
          </a:xfrm>
        </p:spPr>
        <p:txBody>
          <a:bodyPr/>
          <a:lstStyle/>
          <a:p>
            <a:endParaRPr lang="tr-TR" dirty="0">
              <a:solidFill>
                <a:schemeClr val="bg1"/>
              </a:solidFill>
              <a:latin typeface="Segoe Print" panose="02000600000000000000" pitchFamily="2" charset="0"/>
            </a:endParaRPr>
          </a:p>
        </p:txBody>
      </p:sp>
    </p:spTree>
    <p:extLst>
      <p:ext uri="{BB962C8B-B14F-4D97-AF65-F5344CB8AC3E}">
        <p14:creationId xmlns:p14="http://schemas.microsoft.com/office/powerpoint/2010/main" val="155078633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121899" tIns="60949" rIns="121899" bIns="60949" rtlCol="0" anchor="ctr">
            <a:noAutofit/>
          </a:bodyPr>
          <a:lstStyle/>
          <a:p>
            <a:pPr marL="995363" indent="-995363">
              <a:tabLst>
                <a:tab pos="630238" algn="l"/>
                <a:tab pos="711200" algn="l"/>
              </a:tabLst>
            </a:pPr>
            <a:r>
              <a:rPr lang="tr-TR" sz="2400" b="1" dirty="0">
                <a:latin typeface="Segoe Print" panose="02000600000000000000" pitchFamily="2" charset="0"/>
              </a:rPr>
              <a:t>1</a:t>
            </a:r>
            <a:r>
              <a:rPr lang="tr-TR" sz="2400" b="1" dirty="0" smtClean="0">
                <a:latin typeface="Segoe Print" panose="02000600000000000000" pitchFamily="2" charset="0"/>
              </a:rPr>
              <a:t>.5 </a:t>
            </a:r>
            <a:r>
              <a:rPr lang="tr-TR" sz="2400" b="1" dirty="0">
                <a:latin typeface="Segoe Print" panose="02000600000000000000" pitchFamily="2" charset="0"/>
              </a:rPr>
              <a:t>Kontrol İşlevi</a:t>
            </a:r>
          </a:p>
        </p:txBody>
      </p:sp>
      <p:sp>
        <p:nvSpPr>
          <p:cNvPr id="3" name="Content Placeholder 2"/>
          <p:cNvSpPr>
            <a:spLocks noGrp="1"/>
          </p:cNvSpPr>
          <p:nvPr>
            <p:ph idx="1"/>
          </p:nvPr>
        </p:nvSpPr>
        <p:spPr/>
        <p:txBody>
          <a:bodyPr>
            <a:normAutofit/>
          </a:bodyPr>
          <a:lstStyle/>
          <a:p>
            <a:pPr marL="0" indent="0" algn="just">
              <a:buNone/>
            </a:pPr>
            <a:r>
              <a:rPr lang="tr-TR" sz="2400" dirty="0" smtClean="0">
                <a:latin typeface="Segoe Print" panose="02000600000000000000" pitchFamily="2" charset="0"/>
              </a:rPr>
              <a:t>Eğer </a:t>
            </a:r>
            <a:r>
              <a:rPr lang="tr-TR" sz="2400" b="1" dirty="0" smtClean="0">
                <a:solidFill>
                  <a:srgbClr val="00CC66"/>
                </a:solidFill>
                <a:latin typeface="Segoe Print" panose="02000600000000000000" pitchFamily="2" charset="0"/>
              </a:rPr>
              <a:t>fark olumsuz ise bu farkın anlam ve önem derecesi belirlenmelidir</a:t>
            </a:r>
            <a:r>
              <a:rPr lang="tr-TR" sz="2400" dirty="0" smtClean="0">
                <a:latin typeface="Segoe Print" panose="02000600000000000000" pitchFamily="2" charset="0"/>
              </a:rPr>
              <a:t>. Kontrol sürecinin son aşaması; ise sonuçların değerlendirilmesi ve </a:t>
            </a:r>
            <a:r>
              <a:rPr lang="tr-TR" sz="2400" b="1" dirty="0" smtClean="0">
                <a:solidFill>
                  <a:srgbClr val="FF0066"/>
                </a:solidFill>
                <a:latin typeface="Segoe Print" panose="02000600000000000000" pitchFamily="2" charset="0"/>
              </a:rPr>
              <a:t>düzeltici tavır alma </a:t>
            </a:r>
            <a:r>
              <a:rPr lang="tr-TR" sz="2400" dirty="0" smtClean="0">
                <a:latin typeface="Segoe Print" panose="02000600000000000000" pitchFamily="2" charset="0"/>
              </a:rPr>
              <a:t>olarak ifade edilebilir. Bu aşama kontrol işlevinin en önemli aşamasıdır. Eğer yönetici bu aşamada arzu edilenle gerçekleşen performans arasında bir fark tespit ederse bu durumu düzeltici yönde kararlar almalıdır.</a:t>
            </a:r>
          </a:p>
          <a:p>
            <a:pPr marL="400050" lvl="1" indent="0" algn="just">
              <a:buNone/>
            </a:pPr>
            <a:endParaRPr lang="tr-TR" sz="2400" dirty="0">
              <a:latin typeface="Segoe Print" panose="02000600000000000000" pitchFamily="2" charset="0"/>
            </a:endParaRPr>
          </a:p>
        </p:txBody>
      </p:sp>
      <p:sp>
        <p:nvSpPr>
          <p:cNvPr id="4" name="Slide Number Placeholder 3"/>
          <p:cNvSpPr>
            <a:spLocks noGrp="1"/>
          </p:cNvSpPr>
          <p:nvPr>
            <p:ph type="sldNum" sz="quarter" idx="12"/>
          </p:nvPr>
        </p:nvSpPr>
        <p:spPr/>
        <p:txBody>
          <a:bodyPr/>
          <a:lstStyle/>
          <a:p>
            <a:fld id="{F1E1AE0F-C1A6-4B18-A7C1-7AA1861F7516}" type="slidenum">
              <a:rPr lang="tr-TR"/>
              <a:pPr/>
              <a:t>41</a:t>
            </a:fld>
            <a:endParaRPr lang="tr-TR"/>
          </a:p>
        </p:txBody>
      </p:sp>
      <p:sp>
        <p:nvSpPr>
          <p:cNvPr id="6" name="Footer Placeholder 4"/>
          <p:cNvSpPr>
            <a:spLocks noGrp="1"/>
          </p:cNvSpPr>
          <p:nvPr>
            <p:ph type="ftr" sz="quarter" idx="11"/>
          </p:nvPr>
        </p:nvSpPr>
        <p:spPr>
          <a:xfrm>
            <a:off x="3059832" y="6093296"/>
            <a:ext cx="2895600" cy="365125"/>
          </a:xfrm>
        </p:spPr>
        <p:txBody>
          <a:bodyPr/>
          <a:lstStyle/>
          <a:p>
            <a:endParaRPr lang="tr-TR" dirty="0">
              <a:solidFill>
                <a:schemeClr val="bg1"/>
              </a:solidFill>
              <a:latin typeface="Segoe Print" panose="02000600000000000000" pitchFamily="2" charset="0"/>
            </a:endParaRPr>
          </a:p>
        </p:txBody>
      </p:sp>
    </p:spTree>
    <p:extLst>
      <p:ext uri="{BB962C8B-B14F-4D97-AF65-F5344CB8AC3E}">
        <p14:creationId xmlns:p14="http://schemas.microsoft.com/office/powerpoint/2010/main" val="32801177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121899" tIns="60949" rIns="121899" bIns="60949" rtlCol="0" anchor="ctr">
            <a:noAutofit/>
          </a:bodyPr>
          <a:lstStyle/>
          <a:p>
            <a:pPr marL="995363" indent="-995363">
              <a:tabLst>
                <a:tab pos="630238" algn="l"/>
                <a:tab pos="711200" algn="l"/>
              </a:tabLst>
            </a:pPr>
            <a:r>
              <a:rPr lang="tr-TR" sz="2400" b="1" dirty="0" smtClean="0">
                <a:latin typeface="Segoe Print" panose="02000600000000000000" pitchFamily="2" charset="0"/>
              </a:rPr>
              <a:t>1.1.1 </a:t>
            </a:r>
            <a:r>
              <a:rPr lang="tr-TR" sz="2400" b="1" dirty="0">
                <a:latin typeface="Segoe Print" panose="02000600000000000000" pitchFamily="2" charset="0"/>
              </a:rPr>
              <a:t>Planlama Süreci </a:t>
            </a:r>
          </a:p>
        </p:txBody>
      </p:sp>
      <p:sp>
        <p:nvSpPr>
          <p:cNvPr id="3" name="Content Placeholder 2"/>
          <p:cNvSpPr>
            <a:spLocks noGrp="1"/>
          </p:cNvSpPr>
          <p:nvPr>
            <p:ph idx="1"/>
          </p:nvPr>
        </p:nvSpPr>
        <p:spPr>
          <a:xfrm>
            <a:off x="457200" y="1124744"/>
            <a:ext cx="8229600" cy="4713391"/>
          </a:xfrm>
        </p:spPr>
        <p:txBody>
          <a:bodyPr>
            <a:noAutofit/>
          </a:bodyPr>
          <a:lstStyle/>
          <a:p>
            <a:pPr marL="0" lvl="1" indent="0" algn="just">
              <a:buNone/>
            </a:pPr>
            <a:endParaRPr lang="tr-TR" sz="2400" dirty="0" smtClean="0">
              <a:latin typeface="Segoe Print" panose="02000600000000000000" pitchFamily="2" charset="0"/>
            </a:endParaRPr>
          </a:p>
          <a:p>
            <a:pPr marL="0" lvl="1" indent="0" algn="just">
              <a:buNone/>
            </a:pPr>
            <a:r>
              <a:rPr lang="tr-TR" sz="2400" dirty="0" smtClean="0">
                <a:latin typeface="Segoe Print" panose="02000600000000000000" pitchFamily="2" charset="0"/>
              </a:rPr>
              <a:t>Mevcut gerçekler ile gelecekte beklenen koşulları birleştirerek, örgüt için arzu edilen bir gelecek imajı yaratmak şeklinde tanımlanan vizyon; bir başka tanımlamaya göre örgü-tün gelecekte hayal ettiği durum olarak ifade edilmektedir. Vizyon; çalışanları bir arada tutan ve motive eden, paylaşılması gereken, heyecan verici, doğru ya da yanlış olarak değerlendirilmeyen, özgün bir özellik arz eder.</a:t>
            </a:r>
          </a:p>
          <a:p>
            <a:pPr marL="342900" lvl="1" indent="-342900" algn="just">
              <a:buFont typeface="Arial" panose="020B0604020202020204" pitchFamily="34" charset="0"/>
              <a:buChar char="•"/>
            </a:pPr>
            <a:endParaRPr lang="tr-TR" sz="2400" dirty="0" smtClean="0">
              <a:latin typeface="Segoe Print" panose="02000600000000000000" pitchFamily="2" charset="0"/>
            </a:endParaRPr>
          </a:p>
          <a:p>
            <a:pPr lvl="1" indent="-342900" algn="just">
              <a:buFont typeface="Arial" pitchFamily="34" charset="0"/>
              <a:buChar char="•"/>
            </a:pPr>
            <a:endParaRPr lang="tr-TR" sz="2400" dirty="0" smtClean="0"/>
          </a:p>
          <a:p>
            <a:pPr marL="400050" lvl="1" indent="0">
              <a:buNone/>
            </a:pPr>
            <a:endParaRPr lang="tr-TR" sz="2400" dirty="0"/>
          </a:p>
        </p:txBody>
      </p:sp>
      <p:sp>
        <p:nvSpPr>
          <p:cNvPr id="4" name="Slide Number Placeholder 3"/>
          <p:cNvSpPr>
            <a:spLocks noGrp="1"/>
          </p:cNvSpPr>
          <p:nvPr>
            <p:ph type="sldNum" sz="quarter" idx="12"/>
          </p:nvPr>
        </p:nvSpPr>
        <p:spPr/>
        <p:txBody>
          <a:bodyPr/>
          <a:lstStyle/>
          <a:p>
            <a:fld id="{F1E1AE0F-C1A6-4B18-A7C1-7AA1861F7516}" type="slidenum">
              <a:rPr lang="tr-TR"/>
              <a:pPr/>
              <a:t>5</a:t>
            </a:fld>
            <a:endParaRPr lang="tr-TR"/>
          </a:p>
        </p:txBody>
      </p:sp>
      <p:sp>
        <p:nvSpPr>
          <p:cNvPr id="6" name="Footer Placeholder 4"/>
          <p:cNvSpPr>
            <a:spLocks noGrp="1"/>
          </p:cNvSpPr>
          <p:nvPr>
            <p:ph type="ftr" sz="quarter" idx="11"/>
          </p:nvPr>
        </p:nvSpPr>
        <p:spPr>
          <a:xfrm>
            <a:off x="3059832" y="6227888"/>
            <a:ext cx="2895600" cy="365125"/>
          </a:xfrm>
        </p:spPr>
        <p:txBody>
          <a:bodyPr/>
          <a:lstStyle/>
          <a:p>
            <a:endParaRPr lang="tr-TR" dirty="0">
              <a:solidFill>
                <a:schemeClr val="bg1"/>
              </a:solidFill>
              <a:latin typeface="Segoe Print" panose="02000600000000000000" pitchFamily="2" charset="0"/>
            </a:endParaRPr>
          </a:p>
        </p:txBody>
      </p:sp>
    </p:spTree>
    <p:extLst>
      <p:ext uri="{BB962C8B-B14F-4D97-AF65-F5344CB8AC3E}">
        <p14:creationId xmlns:p14="http://schemas.microsoft.com/office/powerpoint/2010/main" val="483413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121899" tIns="60949" rIns="121899" bIns="60949" rtlCol="0" anchor="ctr">
            <a:noAutofit/>
          </a:bodyPr>
          <a:lstStyle/>
          <a:p>
            <a:pPr marL="995363" indent="-995363">
              <a:tabLst>
                <a:tab pos="630238" algn="l"/>
                <a:tab pos="711200" algn="l"/>
              </a:tabLst>
            </a:pPr>
            <a:r>
              <a:rPr lang="tr-TR" sz="2400" b="1" dirty="0">
                <a:latin typeface="Segoe Print" panose="02000600000000000000" pitchFamily="2" charset="0"/>
              </a:rPr>
              <a:t>1</a:t>
            </a:r>
            <a:r>
              <a:rPr lang="tr-TR" sz="2400" b="1" dirty="0" smtClean="0">
                <a:latin typeface="Segoe Print" panose="02000600000000000000" pitchFamily="2" charset="0"/>
              </a:rPr>
              <a:t>.1.1 </a:t>
            </a:r>
            <a:r>
              <a:rPr lang="tr-TR" sz="2400" b="1" dirty="0">
                <a:latin typeface="Segoe Print" panose="02000600000000000000" pitchFamily="2" charset="0"/>
              </a:rPr>
              <a:t>Planlama Süreci </a:t>
            </a:r>
          </a:p>
        </p:txBody>
      </p:sp>
      <p:sp>
        <p:nvSpPr>
          <p:cNvPr id="3" name="Content Placeholder 2"/>
          <p:cNvSpPr>
            <a:spLocks noGrp="1"/>
          </p:cNvSpPr>
          <p:nvPr>
            <p:ph idx="1"/>
          </p:nvPr>
        </p:nvSpPr>
        <p:spPr>
          <a:xfrm>
            <a:off x="457200" y="1124744"/>
            <a:ext cx="8229600" cy="4713391"/>
          </a:xfrm>
        </p:spPr>
        <p:txBody>
          <a:bodyPr vert="horz" lIns="121899" tIns="60949" rIns="121899" bIns="60949" rtlCol="0">
            <a:noAutofit/>
          </a:bodyPr>
          <a:lstStyle/>
          <a:p>
            <a:pPr marL="342900" lvl="1" indent="-342900" algn="just">
              <a:buFont typeface="Arial" panose="020B0604020202020204" pitchFamily="34" charset="0"/>
              <a:buChar char="•"/>
            </a:pPr>
            <a:r>
              <a:rPr lang="tr-TR" sz="2400" dirty="0" smtClean="0">
                <a:latin typeface="Segoe Print" panose="02000600000000000000" pitchFamily="2" charset="0"/>
              </a:rPr>
              <a:t>Amaç </a:t>
            </a:r>
            <a:r>
              <a:rPr lang="tr-TR" sz="2400" dirty="0">
                <a:latin typeface="Segoe Print" panose="02000600000000000000" pitchFamily="2" charset="0"/>
              </a:rPr>
              <a:t>ve hedeflerin belirlenmesi: Amaç, belli bir sürede örgütün ulaşmak istediği sonucu ifade eder. Ulaşılmak istenen sonuçları net olarak belirtse de bunlara nasıl ulaşıla-bileceği ayrıntılı olarak açıklanamaz. Hedef ise ölçülebilir, zaman boyutuna sahip olan, gerçekçi ve aksiyona işaret eden bir kavramdır. Amaçlar bir örgütün tüm kaynaklarının kullanım biçimini belirlediği için, amaçların tespit edilmesinde aşağıdaki hususlara dikkat edilmesi gerekir:</a:t>
            </a:r>
          </a:p>
          <a:p>
            <a:pPr marL="342900" lvl="1" indent="-342900" algn="just">
              <a:buFont typeface="Arial" panose="020B0604020202020204" pitchFamily="34" charset="0"/>
              <a:buChar char="•"/>
            </a:pPr>
            <a:endParaRPr lang="tr-TR" sz="2400" dirty="0">
              <a:latin typeface="Segoe Print" panose="02000600000000000000" pitchFamily="2" charset="0"/>
            </a:endParaRPr>
          </a:p>
        </p:txBody>
      </p:sp>
      <p:sp>
        <p:nvSpPr>
          <p:cNvPr id="4" name="Slide Number Placeholder 3"/>
          <p:cNvSpPr>
            <a:spLocks noGrp="1"/>
          </p:cNvSpPr>
          <p:nvPr>
            <p:ph type="sldNum" sz="quarter" idx="12"/>
          </p:nvPr>
        </p:nvSpPr>
        <p:spPr/>
        <p:txBody>
          <a:bodyPr/>
          <a:lstStyle/>
          <a:p>
            <a:fld id="{F1E1AE0F-C1A6-4B18-A7C1-7AA1861F7516}" type="slidenum">
              <a:rPr lang="tr-TR"/>
              <a:pPr/>
              <a:t>6</a:t>
            </a:fld>
            <a:endParaRPr lang="tr-TR"/>
          </a:p>
        </p:txBody>
      </p:sp>
      <p:sp>
        <p:nvSpPr>
          <p:cNvPr id="6" name="Footer Placeholder 4"/>
          <p:cNvSpPr>
            <a:spLocks noGrp="1"/>
          </p:cNvSpPr>
          <p:nvPr>
            <p:ph type="ftr" sz="quarter" idx="11"/>
          </p:nvPr>
        </p:nvSpPr>
        <p:spPr>
          <a:xfrm>
            <a:off x="3059832" y="6227888"/>
            <a:ext cx="2895600" cy="365125"/>
          </a:xfrm>
        </p:spPr>
        <p:txBody>
          <a:bodyPr/>
          <a:lstStyle/>
          <a:p>
            <a:endParaRPr lang="tr-TR" dirty="0">
              <a:solidFill>
                <a:schemeClr val="bg1"/>
              </a:solidFill>
              <a:latin typeface="Segoe Print" panose="02000600000000000000" pitchFamily="2" charset="0"/>
            </a:endParaRPr>
          </a:p>
        </p:txBody>
      </p:sp>
    </p:spTree>
    <p:extLst>
      <p:ext uri="{BB962C8B-B14F-4D97-AF65-F5344CB8AC3E}">
        <p14:creationId xmlns:p14="http://schemas.microsoft.com/office/powerpoint/2010/main" val="21925841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121899" tIns="60949" rIns="121899" bIns="60949" rtlCol="0" anchor="ctr">
            <a:noAutofit/>
          </a:bodyPr>
          <a:lstStyle/>
          <a:p>
            <a:pPr marL="995363" indent="-995363">
              <a:tabLst>
                <a:tab pos="630238" algn="l"/>
                <a:tab pos="711200" algn="l"/>
              </a:tabLst>
            </a:pPr>
            <a:r>
              <a:rPr lang="tr-TR" sz="2400" b="1" dirty="0">
                <a:latin typeface="Segoe Print" panose="02000600000000000000" pitchFamily="2" charset="0"/>
              </a:rPr>
              <a:t>1</a:t>
            </a:r>
            <a:r>
              <a:rPr lang="tr-TR" sz="2400" b="1" dirty="0" smtClean="0">
                <a:latin typeface="Segoe Print" panose="02000600000000000000" pitchFamily="2" charset="0"/>
              </a:rPr>
              <a:t>.1.1 </a:t>
            </a:r>
            <a:r>
              <a:rPr lang="tr-TR" sz="2400" b="1" dirty="0">
                <a:latin typeface="Segoe Print" panose="02000600000000000000" pitchFamily="2" charset="0"/>
              </a:rPr>
              <a:t>Planlama Süreci </a:t>
            </a:r>
          </a:p>
        </p:txBody>
      </p:sp>
      <p:sp>
        <p:nvSpPr>
          <p:cNvPr id="3" name="Content Placeholder 2"/>
          <p:cNvSpPr>
            <a:spLocks noGrp="1"/>
          </p:cNvSpPr>
          <p:nvPr>
            <p:ph idx="1"/>
          </p:nvPr>
        </p:nvSpPr>
        <p:spPr>
          <a:xfrm>
            <a:off x="457200" y="1124744"/>
            <a:ext cx="8229600" cy="4713391"/>
          </a:xfrm>
        </p:spPr>
        <p:txBody>
          <a:bodyPr>
            <a:noAutofit/>
          </a:bodyPr>
          <a:lstStyle/>
          <a:p>
            <a:pPr marL="342900" lvl="1" indent="-342900" algn="just">
              <a:buFont typeface="Arial" panose="020B0604020202020204" pitchFamily="34" charset="0"/>
              <a:buChar char="•"/>
            </a:pPr>
            <a:r>
              <a:rPr lang="tr-TR" sz="2400" dirty="0" smtClean="0">
                <a:latin typeface="Segoe Print" panose="02000600000000000000" pitchFamily="2" charset="0"/>
              </a:rPr>
              <a:t>Amaçlar açık ve kesin olmalıdır.</a:t>
            </a:r>
          </a:p>
          <a:p>
            <a:pPr marL="342900" lvl="1" indent="-342900" algn="just">
              <a:buFont typeface="Arial" panose="020B0604020202020204" pitchFamily="34" charset="0"/>
              <a:buChar char="•"/>
            </a:pPr>
            <a:r>
              <a:rPr lang="tr-TR" sz="2400" dirty="0" smtClean="0">
                <a:latin typeface="Segoe Print" panose="02000600000000000000" pitchFamily="2" charset="0"/>
              </a:rPr>
              <a:t>Amaçlar belirlenirken astların da katılımı sağlanmalıdır.</a:t>
            </a:r>
          </a:p>
          <a:p>
            <a:pPr marL="342900" lvl="1" indent="-342900" algn="just">
              <a:buFont typeface="Arial" panose="020B0604020202020204" pitchFamily="34" charset="0"/>
              <a:buChar char="•"/>
            </a:pPr>
            <a:r>
              <a:rPr lang="tr-TR" sz="2400" dirty="0" smtClean="0">
                <a:latin typeface="Segoe Print" panose="02000600000000000000" pitchFamily="2" charset="0"/>
              </a:rPr>
              <a:t>Sorun ve engellere önceden önlem alabilmek için gelişmeler sık sık gözden geçirilmelidir.</a:t>
            </a:r>
          </a:p>
          <a:p>
            <a:pPr marL="342900" lvl="1" indent="-342900" algn="just">
              <a:buFont typeface="Arial" panose="020B0604020202020204" pitchFamily="34" charset="0"/>
              <a:buChar char="•"/>
            </a:pPr>
            <a:r>
              <a:rPr lang="tr-TR" sz="2400" dirty="0" smtClean="0">
                <a:latin typeface="Segoe Print" panose="02000600000000000000" pitchFamily="2" charset="0"/>
              </a:rPr>
              <a:t>Amaçlar gerçekçi ama iddialı olmalıdır.</a:t>
            </a:r>
          </a:p>
          <a:p>
            <a:pPr marL="342900" lvl="1" indent="-342900" algn="just">
              <a:buFont typeface="Arial" panose="020B0604020202020204" pitchFamily="34" charset="0"/>
              <a:buChar char="•"/>
            </a:pPr>
            <a:r>
              <a:rPr lang="tr-TR" sz="2400" dirty="0">
                <a:latin typeface="Segoe Print" panose="02000600000000000000" pitchFamily="2" charset="0"/>
              </a:rPr>
              <a:t>Örgütün her düzeyinde belirlenen amaçlar arasında, genel amacı elde etmek için eşgüdüm </a:t>
            </a:r>
            <a:r>
              <a:rPr lang="tr-TR" sz="2400" dirty="0" smtClean="0">
                <a:latin typeface="Segoe Print" panose="02000600000000000000" pitchFamily="2" charset="0"/>
              </a:rPr>
              <a:t>bulunmalıdır.</a:t>
            </a:r>
            <a:endParaRPr lang="tr-TR" sz="2400" dirty="0">
              <a:latin typeface="Segoe Print" panose="02000600000000000000" pitchFamily="2" charset="0"/>
            </a:endParaRPr>
          </a:p>
          <a:p>
            <a:pPr marL="342900" lvl="1" indent="-342900" algn="just">
              <a:buFont typeface="Arial" panose="020B0604020202020204" pitchFamily="34" charset="0"/>
              <a:buChar char="•"/>
            </a:pPr>
            <a:r>
              <a:rPr lang="tr-TR" sz="2400" dirty="0">
                <a:latin typeface="Segoe Print" panose="02000600000000000000" pitchFamily="2" charset="0"/>
              </a:rPr>
              <a:t> Amaçlar değişen koşullara uyum sağlayabilmek için esnek </a:t>
            </a:r>
            <a:r>
              <a:rPr lang="tr-TR" sz="2400" dirty="0" smtClean="0">
                <a:latin typeface="Segoe Print" panose="02000600000000000000" pitchFamily="2" charset="0"/>
              </a:rPr>
              <a:t>olmalıdır.</a:t>
            </a:r>
            <a:endParaRPr lang="tr-TR" sz="2400" dirty="0">
              <a:latin typeface="Segoe Print" panose="02000600000000000000" pitchFamily="2" charset="0"/>
            </a:endParaRPr>
          </a:p>
          <a:p>
            <a:pPr marL="342900" lvl="1" indent="-342900" algn="just">
              <a:buFont typeface="Arial" panose="020B0604020202020204" pitchFamily="34" charset="0"/>
              <a:buChar char="•"/>
            </a:pPr>
            <a:endParaRPr lang="tr-TR" sz="2400" dirty="0" smtClean="0">
              <a:latin typeface="Segoe Print" panose="02000600000000000000" pitchFamily="2" charset="0"/>
            </a:endParaRPr>
          </a:p>
          <a:p>
            <a:pPr lvl="1" indent="-342900" algn="just">
              <a:buFont typeface="Arial" pitchFamily="34" charset="0"/>
              <a:buChar char="•"/>
            </a:pPr>
            <a:endParaRPr lang="tr-TR" sz="2200" dirty="0"/>
          </a:p>
          <a:p>
            <a:pPr marL="400050" lvl="1" indent="0" algn="just">
              <a:buNone/>
            </a:pPr>
            <a:endParaRPr lang="tr-TR" sz="2200" dirty="0"/>
          </a:p>
          <a:p>
            <a:pPr marL="400050" lvl="1" indent="0" algn="just">
              <a:buNone/>
            </a:pPr>
            <a:endParaRPr lang="tr-TR" sz="2200" dirty="0"/>
          </a:p>
        </p:txBody>
      </p:sp>
      <p:sp>
        <p:nvSpPr>
          <p:cNvPr id="4" name="Slide Number Placeholder 3"/>
          <p:cNvSpPr>
            <a:spLocks noGrp="1"/>
          </p:cNvSpPr>
          <p:nvPr>
            <p:ph type="sldNum" sz="quarter" idx="12"/>
          </p:nvPr>
        </p:nvSpPr>
        <p:spPr/>
        <p:txBody>
          <a:bodyPr/>
          <a:lstStyle/>
          <a:p>
            <a:fld id="{F1E1AE0F-C1A6-4B18-A7C1-7AA1861F7516}" type="slidenum">
              <a:rPr lang="tr-TR"/>
              <a:pPr/>
              <a:t>7</a:t>
            </a:fld>
            <a:endParaRPr lang="tr-TR"/>
          </a:p>
        </p:txBody>
      </p:sp>
      <p:sp>
        <p:nvSpPr>
          <p:cNvPr id="6" name="Footer Placeholder 4"/>
          <p:cNvSpPr>
            <a:spLocks noGrp="1"/>
          </p:cNvSpPr>
          <p:nvPr>
            <p:ph type="ftr" sz="quarter" idx="11"/>
          </p:nvPr>
        </p:nvSpPr>
        <p:spPr>
          <a:xfrm>
            <a:off x="3059832" y="6227888"/>
            <a:ext cx="2895600" cy="365125"/>
          </a:xfrm>
        </p:spPr>
        <p:txBody>
          <a:bodyPr/>
          <a:lstStyle/>
          <a:p>
            <a:endParaRPr lang="tr-TR" dirty="0">
              <a:solidFill>
                <a:schemeClr val="bg1"/>
              </a:solidFill>
              <a:latin typeface="Segoe Print" panose="02000600000000000000" pitchFamily="2" charset="0"/>
            </a:endParaRPr>
          </a:p>
        </p:txBody>
      </p:sp>
    </p:spTree>
    <p:extLst>
      <p:ext uri="{BB962C8B-B14F-4D97-AF65-F5344CB8AC3E}">
        <p14:creationId xmlns:p14="http://schemas.microsoft.com/office/powerpoint/2010/main" val="20285950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121899" tIns="60949" rIns="121899" bIns="60949" rtlCol="0" anchor="ctr">
            <a:noAutofit/>
          </a:bodyPr>
          <a:lstStyle/>
          <a:p>
            <a:pPr marL="995363" indent="-995363">
              <a:tabLst>
                <a:tab pos="630238" algn="l"/>
                <a:tab pos="711200" algn="l"/>
              </a:tabLst>
            </a:pPr>
            <a:r>
              <a:rPr lang="tr-TR" sz="2400" b="1" dirty="0">
                <a:latin typeface="Segoe Print" panose="02000600000000000000" pitchFamily="2" charset="0"/>
              </a:rPr>
              <a:t>1</a:t>
            </a:r>
            <a:r>
              <a:rPr lang="tr-TR" sz="2400" b="1" dirty="0" smtClean="0">
                <a:latin typeface="Segoe Print" panose="02000600000000000000" pitchFamily="2" charset="0"/>
              </a:rPr>
              <a:t>.1.1 </a:t>
            </a:r>
            <a:r>
              <a:rPr lang="tr-TR" sz="2400" b="1" dirty="0">
                <a:latin typeface="Segoe Print" panose="02000600000000000000" pitchFamily="2" charset="0"/>
              </a:rPr>
              <a:t>Planlama Süreci </a:t>
            </a:r>
          </a:p>
        </p:txBody>
      </p:sp>
      <p:sp>
        <p:nvSpPr>
          <p:cNvPr id="3" name="Content Placeholder 2"/>
          <p:cNvSpPr>
            <a:spLocks noGrp="1"/>
          </p:cNvSpPr>
          <p:nvPr>
            <p:ph idx="1"/>
          </p:nvPr>
        </p:nvSpPr>
        <p:spPr>
          <a:xfrm>
            <a:off x="457200" y="1091873"/>
            <a:ext cx="8229600" cy="4713391"/>
          </a:xfrm>
        </p:spPr>
        <p:txBody>
          <a:bodyPr vert="horz" lIns="121899" tIns="60949" rIns="121899" bIns="60949" rtlCol="0">
            <a:noAutofit/>
          </a:bodyPr>
          <a:lstStyle/>
          <a:p>
            <a:pPr marL="342900" lvl="1" indent="-342900" algn="just">
              <a:buFont typeface="Arial" panose="020B0604020202020204" pitchFamily="34" charset="0"/>
              <a:buChar char="•"/>
            </a:pPr>
            <a:r>
              <a:rPr lang="tr-TR" sz="2400" dirty="0" smtClean="0">
                <a:latin typeface="Segoe Print" panose="02000600000000000000" pitchFamily="2" charset="0"/>
              </a:rPr>
              <a:t>Amaçlar </a:t>
            </a:r>
            <a:r>
              <a:rPr lang="tr-TR" sz="2400" dirty="0">
                <a:latin typeface="Segoe Print" panose="02000600000000000000" pitchFamily="2" charset="0"/>
              </a:rPr>
              <a:t>ölçülebilir olmalıdır.</a:t>
            </a:r>
          </a:p>
          <a:p>
            <a:pPr marL="342900" lvl="1" indent="-342900" algn="just">
              <a:buChar char="•"/>
            </a:pPr>
            <a:r>
              <a:rPr lang="tr-TR" sz="2400" dirty="0">
                <a:latin typeface="Segoe Print" panose="02000600000000000000" pitchFamily="2" charset="0"/>
              </a:rPr>
              <a:t>Amaçlara ulaştıracak alternatif yolların belirlenmesi: Bu aşamada gelecekte ulaşılması kararlaştırılmış durum veya sonuca nasıl ve ne yaparak ulaşılabileceğinin yolları belirlenir.</a:t>
            </a:r>
          </a:p>
          <a:p>
            <a:pPr marL="342900" lvl="1" indent="-342900" algn="just">
              <a:buChar char="•"/>
            </a:pPr>
            <a:r>
              <a:rPr lang="tr-TR" sz="2400" dirty="0">
                <a:latin typeface="Segoe Print" panose="02000600000000000000" pitchFamily="2" charset="0"/>
              </a:rPr>
              <a:t>Alternatifler arasından seçim yapma: Alternatif yollardan biri seçilir. </a:t>
            </a:r>
          </a:p>
          <a:p>
            <a:pPr marL="342900" lvl="1" indent="-342900" algn="just">
              <a:buChar char="•"/>
            </a:pPr>
            <a:endParaRPr lang="tr-TR" sz="2400" dirty="0">
              <a:latin typeface="Segoe Print" panose="02000600000000000000" pitchFamily="2" charset="0"/>
            </a:endParaRPr>
          </a:p>
        </p:txBody>
      </p:sp>
      <p:sp>
        <p:nvSpPr>
          <p:cNvPr id="4" name="Slide Number Placeholder 3"/>
          <p:cNvSpPr>
            <a:spLocks noGrp="1"/>
          </p:cNvSpPr>
          <p:nvPr>
            <p:ph type="sldNum" sz="quarter" idx="12"/>
          </p:nvPr>
        </p:nvSpPr>
        <p:spPr/>
        <p:txBody>
          <a:bodyPr/>
          <a:lstStyle/>
          <a:p>
            <a:fld id="{F1E1AE0F-C1A6-4B18-A7C1-7AA1861F7516}" type="slidenum">
              <a:rPr lang="tr-TR"/>
              <a:pPr/>
              <a:t>8</a:t>
            </a:fld>
            <a:endParaRPr lang="tr-TR"/>
          </a:p>
        </p:txBody>
      </p:sp>
      <p:sp>
        <p:nvSpPr>
          <p:cNvPr id="6" name="Footer Placeholder 4"/>
          <p:cNvSpPr>
            <a:spLocks noGrp="1"/>
          </p:cNvSpPr>
          <p:nvPr>
            <p:ph type="ftr" sz="quarter" idx="11"/>
          </p:nvPr>
        </p:nvSpPr>
        <p:spPr>
          <a:xfrm>
            <a:off x="3059832" y="6227888"/>
            <a:ext cx="2895600" cy="365125"/>
          </a:xfrm>
        </p:spPr>
        <p:txBody>
          <a:bodyPr/>
          <a:lstStyle/>
          <a:p>
            <a:endParaRPr lang="tr-TR" dirty="0">
              <a:solidFill>
                <a:schemeClr val="bg1"/>
              </a:solidFill>
              <a:latin typeface="Segoe Print" panose="02000600000000000000" pitchFamily="2" charset="0"/>
            </a:endParaRPr>
          </a:p>
        </p:txBody>
      </p:sp>
    </p:spTree>
    <p:extLst>
      <p:ext uri="{BB962C8B-B14F-4D97-AF65-F5344CB8AC3E}">
        <p14:creationId xmlns:p14="http://schemas.microsoft.com/office/powerpoint/2010/main" val="2319001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121899" tIns="60949" rIns="121899" bIns="60949" rtlCol="0" anchor="ctr">
            <a:noAutofit/>
          </a:bodyPr>
          <a:lstStyle/>
          <a:p>
            <a:pPr marL="995363" indent="-995363">
              <a:tabLst>
                <a:tab pos="630238" algn="l"/>
                <a:tab pos="711200" algn="l"/>
              </a:tabLst>
            </a:pPr>
            <a:r>
              <a:rPr lang="tr-TR" sz="2400" b="1" dirty="0">
                <a:latin typeface="Segoe Print" panose="02000600000000000000" pitchFamily="2" charset="0"/>
              </a:rPr>
              <a:t>1</a:t>
            </a:r>
            <a:r>
              <a:rPr lang="tr-TR" sz="2400" b="1" dirty="0" smtClean="0">
                <a:latin typeface="Segoe Print" panose="02000600000000000000" pitchFamily="2" charset="0"/>
              </a:rPr>
              <a:t>.2 </a:t>
            </a:r>
            <a:r>
              <a:rPr lang="tr-TR" sz="2400" b="1" dirty="0">
                <a:latin typeface="Segoe Print" panose="02000600000000000000" pitchFamily="2" charset="0"/>
              </a:rPr>
              <a:t>Organize Etme (Örgütleme) İşlevi</a:t>
            </a:r>
          </a:p>
        </p:txBody>
      </p:sp>
      <p:sp>
        <p:nvSpPr>
          <p:cNvPr id="3" name="Content Placeholder 2"/>
          <p:cNvSpPr>
            <a:spLocks noGrp="1"/>
          </p:cNvSpPr>
          <p:nvPr>
            <p:ph idx="1"/>
          </p:nvPr>
        </p:nvSpPr>
        <p:spPr>
          <a:xfrm>
            <a:off x="457200" y="1196752"/>
            <a:ext cx="8229600" cy="4713391"/>
          </a:xfrm>
        </p:spPr>
        <p:txBody>
          <a:bodyPr>
            <a:noAutofit/>
          </a:bodyPr>
          <a:lstStyle/>
          <a:p>
            <a:pPr marL="0" lvl="1" indent="0" algn="just">
              <a:buNone/>
            </a:pPr>
            <a:r>
              <a:rPr lang="tr-TR" sz="2400" dirty="0" smtClean="0">
                <a:latin typeface="Segoe Print" panose="02000600000000000000" pitchFamily="2" charset="0"/>
              </a:rPr>
              <a:t>Plânlama faaliyetlerinin sonucunda organize etme süreci; amaçlara uygun olarak </a:t>
            </a:r>
            <a:r>
              <a:rPr lang="tr-TR" sz="2400" dirty="0" smtClean="0">
                <a:solidFill>
                  <a:srgbClr val="92D050"/>
                </a:solidFill>
                <a:latin typeface="Segoe Print" panose="02000600000000000000" pitchFamily="2" charset="0"/>
              </a:rPr>
              <a:t>işlerin gruplandırılması</a:t>
            </a:r>
            <a:r>
              <a:rPr lang="tr-TR" sz="2400" dirty="0" smtClean="0">
                <a:latin typeface="Segoe Print" panose="02000600000000000000" pitchFamily="2" charset="0"/>
              </a:rPr>
              <a:t>, </a:t>
            </a:r>
            <a:r>
              <a:rPr lang="tr-TR" sz="2400" dirty="0" smtClean="0">
                <a:solidFill>
                  <a:srgbClr val="92D050"/>
                </a:solidFill>
                <a:latin typeface="Segoe Print" panose="02000600000000000000" pitchFamily="2" charset="0"/>
              </a:rPr>
              <a:t>bölüm ve departmanların kurulması, yetki ve sorumlulukların belirlenerek verimli çalışmaya uygun bir yapının oluşturulması </a:t>
            </a:r>
            <a:r>
              <a:rPr lang="tr-TR" sz="2400" dirty="0" smtClean="0">
                <a:latin typeface="Segoe Print" panose="02000600000000000000" pitchFamily="2" charset="0"/>
              </a:rPr>
              <a:t>olarak tanımlanabilir.</a:t>
            </a:r>
          </a:p>
          <a:p>
            <a:pPr marL="0" lvl="1" indent="400050" algn="just">
              <a:buNone/>
            </a:pPr>
            <a:endParaRPr lang="tr-TR" sz="2400" dirty="0">
              <a:latin typeface="Segoe Print" panose="02000600000000000000" pitchFamily="2" charset="0"/>
            </a:endParaRPr>
          </a:p>
          <a:p>
            <a:pPr marL="0" lvl="1" indent="0" algn="just">
              <a:buNone/>
            </a:pPr>
            <a:r>
              <a:rPr lang="tr-TR" sz="2400" dirty="0" smtClean="0">
                <a:latin typeface="Segoe Print" panose="02000600000000000000" pitchFamily="2" charset="0"/>
              </a:rPr>
              <a:t>Organize etme, iş ilişkilerinin yapılandırılması ve örgüt üyelerinin örgüt amaçlarının başarılması için birlikte çalışmasını sağlayan bir fonksiyon olarak da ifade edilebilir.</a:t>
            </a:r>
            <a:endParaRPr lang="tr-TR" sz="2400" dirty="0">
              <a:latin typeface="Segoe Print" panose="02000600000000000000" pitchFamily="2" charset="0"/>
            </a:endParaRPr>
          </a:p>
        </p:txBody>
      </p:sp>
      <p:sp>
        <p:nvSpPr>
          <p:cNvPr id="4" name="Slide Number Placeholder 3"/>
          <p:cNvSpPr>
            <a:spLocks noGrp="1"/>
          </p:cNvSpPr>
          <p:nvPr>
            <p:ph type="sldNum" sz="quarter" idx="12"/>
          </p:nvPr>
        </p:nvSpPr>
        <p:spPr/>
        <p:txBody>
          <a:bodyPr/>
          <a:lstStyle/>
          <a:p>
            <a:fld id="{F1E1AE0F-C1A6-4B18-A7C1-7AA1861F7516}" type="slidenum">
              <a:rPr lang="tr-TR"/>
              <a:pPr/>
              <a:t>9</a:t>
            </a:fld>
            <a:endParaRPr lang="tr-TR"/>
          </a:p>
        </p:txBody>
      </p:sp>
      <p:sp>
        <p:nvSpPr>
          <p:cNvPr id="6" name="Footer Placeholder 4"/>
          <p:cNvSpPr>
            <a:spLocks noGrp="1"/>
          </p:cNvSpPr>
          <p:nvPr>
            <p:ph type="ftr" sz="quarter" idx="11"/>
          </p:nvPr>
        </p:nvSpPr>
        <p:spPr>
          <a:xfrm>
            <a:off x="3059832" y="6227888"/>
            <a:ext cx="2895600" cy="365125"/>
          </a:xfrm>
        </p:spPr>
        <p:txBody>
          <a:bodyPr/>
          <a:lstStyle/>
          <a:p>
            <a:endParaRPr lang="tr-TR" dirty="0">
              <a:solidFill>
                <a:schemeClr val="bg1"/>
              </a:solidFill>
              <a:latin typeface="Segoe Print" panose="02000600000000000000" pitchFamily="2" charset="0"/>
            </a:endParaRPr>
          </a:p>
        </p:txBody>
      </p:sp>
    </p:spTree>
    <p:extLst>
      <p:ext uri="{BB962C8B-B14F-4D97-AF65-F5344CB8AC3E}">
        <p14:creationId xmlns:p14="http://schemas.microsoft.com/office/powerpoint/2010/main" val="118977045"/>
      </p:ext>
    </p:extLst>
  </p:cSld>
  <p:clrMapOvr>
    <a:masterClrMapping/>
  </p:clrMapOvr>
  <p:timing>
    <p:tnLst>
      <p:par>
        <p:cTn id="1" dur="indefinite" restart="never" nodeType="tmRoot"/>
      </p:par>
    </p:tnLst>
  </p:timing>
</p:sld>
</file>

<file path=ppt/theme/theme1.xml><?xml version="1.0" encoding="utf-8"?>
<a:theme xmlns:a="http://schemas.openxmlformats.org/drawingml/2006/main" name="CC">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531708A7AE0B745AC6BAE5BC44BDC33" ma:contentTypeVersion="" ma:contentTypeDescription="Create a new document." ma:contentTypeScope="" ma:versionID="f50d9f13218134b32336e425e25a8817">
  <xsd:schema xmlns:xsd="http://www.w3.org/2001/XMLSchema" xmlns:xs="http://www.w3.org/2001/XMLSchema" xmlns:p="http://schemas.microsoft.com/office/2006/metadata/properties" xmlns:ns1="http://schemas.microsoft.com/sharepoint/v3" targetNamespace="http://schemas.microsoft.com/office/2006/metadata/properties" ma:root="true" ma:fieldsID="53aad9280c7bc17f35f657eabd183f16"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6EBF8C61-B04B-4C9A-9222-ED9CA99A07F1}"/>
</file>

<file path=customXml/itemProps2.xml><?xml version="1.0" encoding="utf-8"?>
<ds:datastoreItem xmlns:ds="http://schemas.openxmlformats.org/officeDocument/2006/customXml" ds:itemID="{D691874C-9EB9-47E5-8647-45500AFF12BD}"/>
</file>

<file path=customXml/itemProps3.xml><?xml version="1.0" encoding="utf-8"?>
<ds:datastoreItem xmlns:ds="http://schemas.openxmlformats.org/officeDocument/2006/customXml" ds:itemID="{B13BEC0F-401A-4B2B-AB20-5B1225F5FD85}"/>
</file>

<file path=docProps/app.xml><?xml version="1.0" encoding="utf-8"?>
<Properties xmlns="http://schemas.openxmlformats.org/officeDocument/2006/extended-properties" xmlns:vt="http://schemas.openxmlformats.org/officeDocument/2006/docPropsVTypes">
  <Template>CC</Template>
  <TotalTime>0</TotalTime>
  <Words>2426</Words>
  <Application>Microsoft Office PowerPoint</Application>
  <PresentationFormat>On-screen Show (4:3)</PresentationFormat>
  <Paragraphs>250</Paragraphs>
  <Slides>41</Slides>
  <Notes>0</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CC</vt:lpstr>
      <vt:lpstr>1. YÖNETİMİN İŞLEVLERİ (FONKSİYONLARI)</vt:lpstr>
      <vt:lpstr>1.1 Planlama İşlevi</vt:lpstr>
      <vt:lpstr>1.1 Planlama İşlevi</vt:lpstr>
      <vt:lpstr>1.1.1 Planlama Süreci </vt:lpstr>
      <vt:lpstr>1.1.1 Planlama Süreci </vt:lpstr>
      <vt:lpstr>1.1.1 Planlama Süreci </vt:lpstr>
      <vt:lpstr>1.1.1 Planlama Süreci </vt:lpstr>
      <vt:lpstr>1.1.1 Planlama Süreci </vt:lpstr>
      <vt:lpstr>1.2 Organize Etme (Örgütleme) İşlevi</vt:lpstr>
      <vt:lpstr>1.2 Organize Etme (Örgütleme) İşlevi</vt:lpstr>
      <vt:lpstr>1.2 Organize Etme (Örgütleme) İşlevi</vt:lpstr>
      <vt:lpstr>1.2 Organize Etme (Örgütleme) İşlevi</vt:lpstr>
      <vt:lpstr>1.2 Organize Etme (Örgütleme) İşlevi</vt:lpstr>
      <vt:lpstr>1.2 Organize Etme (Örgütleme) İşlevi</vt:lpstr>
      <vt:lpstr>1.2.1 Organizasyon Yapıları</vt:lpstr>
      <vt:lpstr>1.2.1 Organizasyon Yapıları</vt:lpstr>
      <vt:lpstr>1.2.1 Organizasyon Yapıları</vt:lpstr>
      <vt:lpstr>1.2.1 Organizasyon Yapıları</vt:lpstr>
      <vt:lpstr>1.2.1 Organizasyon Yapıları</vt:lpstr>
      <vt:lpstr>1.2.2 Biçimselleşme </vt:lpstr>
      <vt:lpstr>1.2.2 Biçimselleşme </vt:lpstr>
      <vt:lpstr>1.2.3 Yetki Devri </vt:lpstr>
      <vt:lpstr>1.2.3 Yetki Devri </vt:lpstr>
      <vt:lpstr>1.2.3 Yetki Devri </vt:lpstr>
      <vt:lpstr>1.2.3 Yetki Devri </vt:lpstr>
      <vt:lpstr>1.2.3 Yetki Devri </vt:lpstr>
      <vt:lpstr>1.2.3 Yetki Devri </vt:lpstr>
      <vt:lpstr>1.3 Yürütme İşlevi </vt:lpstr>
      <vt:lpstr>1.3 Yürütme İşlevi </vt:lpstr>
      <vt:lpstr>1.3 Yürütme İşlevi </vt:lpstr>
      <vt:lpstr>1.4 Koordinasyon (Eşgüdümleme) İşlevi </vt:lpstr>
      <vt:lpstr>1.4 Koordinasyon (Eşgüdümleme) İşlevi </vt:lpstr>
      <vt:lpstr>1.4 Koordinasyon (Eşgüdümleme) İşlevi </vt:lpstr>
      <vt:lpstr>1.4 Koordinasyon (Eşgüdümleme) İşlevi </vt:lpstr>
      <vt:lpstr>1.4 Koordinasyon (Eşgüdümleme) İşlevi </vt:lpstr>
      <vt:lpstr>1.5 Kontrol İşlevi</vt:lpstr>
      <vt:lpstr>1.5 Kontrol İşlevi</vt:lpstr>
      <vt:lpstr>1.5 Kontrol İşlevi</vt:lpstr>
      <vt:lpstr>1.5 Kontrol İşlevi</vt:lpstr>
      <vt:lpstr>1.5 Kontrol İşlevi</vt:lpstr>
      <vt:lpstr>1.5 Kontrol İşlevi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2014-02-21T02:04:43Z</dcterms:created>
  <dcterms:modified xsi:type="dcterms:W3CDTF">2016-04-05T11:50:41Z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0x010100F531708A7AE0B745AC6BAE5BC44BDC33</vt:lpwstr>
  </property>
</Properties>
</file>