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6"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8" d="100"/>
          <a:sy n="78" d="100"/>
        </p:scale>
        <p:origin x="8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DACC84-9799-40EA-A479-2A9BA606DFA5}"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3591038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DACC84-9799-40EA-A479-2A9BA606DFA5}"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1955541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DACC84-9799-40EA-A479-2A9BA606DFA5}"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3027653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DACC84-9799-40EA-A479-2A9BA606DFA5}"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2529579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DACC84-9799-40EA-A479-2A9BA606DFA5}" type="datetimeFigureOut">
              <a:rPr lang="en-US" smtClean="0"/>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79266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DACC84-9799-40EA-A479-2A9BA606DFA5}"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840761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DACC84-9799-40EA-A479-2A9BA606DFA5}" type="datetimeFigureOut">
              <a:rPr lang="en-US" smtClean="0"/>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3942539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DACC84-9799-40EA-A479-2A9BA606DFA5}" type="datetimeFigureOut">
              <a:rPr lang="en-US" smtClean="0"/>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3771781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ACC84-9799-40EA-A479-2A9BA606DFA5}" type="datetimeFigureOut">
              <a:rPr lang="en-US" smtClean="0"/>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137342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DACC84-9799-40EA-A479-2A9BA606DFA5}"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2692398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DACC84-9799-40EA-A479-2A9BA606DFA5}" type="datetimeFigureOut">
              <a:rPr lang="en-US" smtClean="0"/>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211E2-7FEF-47EA-A08A-C2C5C7EDDCD3}" type="slidenum">
              <a:rPr lang="en-US" smtClean="0"/>
              <a:t>‹#›</a:t>
            </a:fld>
            <a:endParaRPr lang="en-US"/>
          </a:p>
        </p:txBody>
      </p:sp>
    </p:spTree>
    <p:extLst>
      <p:ext uri="{BB962C8B-B14F-4D97-AF65-F5344CB8AC3E}">
        <p14:creationId xmlns:p14="http://schemas.microsoft.com/office/powerpoint/2010/main" val="2656662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ACC84-9799-40EA-A479-2A9BA606DFA5}" type="datetimeFigureOut">
              <a:rPr lang="en-US" smtClean="0"/>
              <a:t>4/8/2026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B211E2-7FEF-47EA-A08A-C2C5C7EDDCD3}" type="slidenum">
              <a:rPr lang="en-US" smtClean="0"/>
              <a:t>‹#›</a:t>
            </a:fld>
            <a:endParaRPr lang="en-US"/>
          </a:p>
        </p:txBody>
      </p:sp>
    </p:spTree>
    <p:extLst>
      <p:ext uri="{BB962C8B-B14F-4D97-AF65-F5344CB8AC3E}">
        <p14:creationId xmlns:p14="http://schemas.microsoft.com/office/powerpoint/2010/main" val="3426688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a:t>CMPE/CMSE318</a:t>
            </a:r>
            <a:br>
              <a:rPr lang="tr-TR" dirty="0"/>
            </a:br>
            <a:r>
              <a:rPr lang="tr-TR" dirty="0"/>
              <a:t>Principles of Programming Languages</a:t>
            </a:r>
            <a:endParaRPr lang="en-US" dirty="0"/>
          </a:p>
        </p:txBody>
      </p:sp>
      <p:sp>
        <p:nvSpPr>
          <p:cNvPr id="3" name="Subtitle 2"/>
          <p:cNvSpPr>
            <a:spLocks noGrp="1"/>
          </p:cNvSpPr>
          <p:nvPr>
            <p:ph type="subTitle" idx="1"/>
          </p:nvPr>
        </p:nvSpPr>
        <p:spPr/>
        <p:txBody>
          <a:bodyPr>
            <a:normAutofit lnSpcReduction="10000"/>
          </a:bodyPr>
          <a:lstStyle/>
          <a:p>
            <a:endParaRPr lang="tr-TR" dirty="0"/>
          </a:p>
          <a:p>
            <a:r>
              <a:rPr lang="tr-TR" dirty="0"/>
              <a:t>Tutorial Notes</a:t>
            </a:r>
          </a:p>
          <a:p>
            <a:r>
              <a:rPr lang="tr-TR" dirty="0"/>
              <a:t>2025-2026</a:t>
            </a:r>
          </a:p>
          <a:p>
            <a:r>
              <a:rPr lang="tr-TR" dirty="0"/>
              <a:t>Spring</a:t>
            </a:r>
            <a:endParaRPr lang="en-US" dirty="0"/>
          </a:p>
        </p:txBody>
      </p:sp>
    </p:spTree>
    <p:extLst>
      <p:ext uri="{BB962C8B-B14F-4D97-AF65-F5344CB8AC3E}">
        <p14:creationId xmlns:p14="http://schemas.microsoft.com/office/powerpoint/2010/main" val="823016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6651" y="1471974"/>
            <a:ext cx="9953898" cy="1200329"/>
          </a:xfrm>
          <a:prstGeom prst="rect">
            <a:avLst/>
          </a:prstGeom>
        </p:spPr>
        <p:txBody>
          <a:bodyPr wrap="square">
            <a:spAutoFit/>
          </a:bodyPr>
          <a:lstStyle/>
          <a:p>
            <a:r>
              <a:rPr lang="tr-TR" b="1" i="0" dirty="0">
                <a:solidFill>
                  <a:srgbClr val="273239"/>
                </a:solidFill>
                <a:effectLst/>
                <a:latin typeface="Nunito"/>
              </a:rPr>
              <a:t>Answer: </a:t>
            </a:r>
            <a:r>
              <a:rPr lang="en-US" b="0" i="0" dirty="0">
                <a:solidFill>
                  <a:srgbClr val="273239"/>
                </a:solidFill>
                <a:effectLst/>
                <a:latin typeface="Nunito"/>
              </a:rPr>
              <a:t>Efficiency and Readability, Application oriented features and Software development are regarding to the evaluation of computer programming languages. But Hardware maintenance costs not regarding to the evaluation of computer programming languages. </a:t>
            </a:r>
          </a:p>
          <a:p>
            <a:r>
              <a:rPr lang="en-US" b="0" i="0" dirty="0">
                <a:solidFill>
                  <a:srgbClr val="273239"/>
                </a:solidFill>
                <a:effectLst/>
                <a:latin typeface="Nunito"/>
              </a:rPr>
              <a:t>So, option (D) is correct.</a:t>
            </a:r>
          </a:p>
        </p:txBody>
      </p:sp>
    </p:spTree>
    <p:extLst>
      <p:ext uri="{BB962C8B-B14F-4D97-AF65-F5344CB8AC3E}">
        <p14:creationId xmlns:p14="http://schemas.microsoft.com/office/powerpoint/2010/main" val="999700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75657" y="898941"/>
            <a:ext cx="9744891" cy="5060118"/>
          </a:xfrm>
          <a:prstGeom prst="rect">
            <a:avLst/>
          </a:prstGeom>
        </p:spPr>
      </p:pic>
      <p:sp>
        <p:nvSpPr>
          <p:cNvPr id="3" name="TextBox 2"/>
          <p:cNvSpPr txBox="1"/>
          <p:nvPr/>
        </p:nvSpPr>
        <p:spPr>
          <a:xfrm>
            <a:off x="1175657" y="322217"/>
            <a:ext cx="1410789" cy="369332"/>
          </a:xfrm>
          <a:prstGeom prst="rect">
            <a:avLst/>
          </a:prstGeom>
          <a:noFill/>
        </p:spPr>
        <p:txBody>
          <a:bodyPr wrap="square" rtlCol="0">
            <a:spAutoFit/>
          </a:bodyPr>
          <a:lstStyle/>
          <a:p>
            <a:r>
              <a:rPr lang="tr-TR" dirty="0"/>
              <a:t>Q5.</a:t>
            </a:r>
            <a:endParaRPr lang="en-US" dirty="0"/>
          </a:p>
        </p:txBody>
      </p:sp>
    </p:spTree>
    <p:extLst>
      <p:ext uri="{BB962C8B-B14F-4D97-AF65-F5344CB8AC3E}">
        <p14:creationId xmlns:p14="http://schemas.microsoft.com/office/powerpoint/2010/main" val="2021495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6354" y="722811"/>
            <a:ext cx="8038012" cy="369332"/>
          </a:xfrm>
          <a:prstGeom prst="rect">
            <a:avLst/>
          </a:prstGeom>
          <a:noFill/>
        </p:spPr>
        <p:txBody>
          <a:bodyPr wrap="square" rtlCol="0">
            <a:spAutoFit/>
          </a:bodyPr>
          <a:lstStyle/>
          <a:p>
            <a:r>
              <a:rPr lang="tr-TR" b="1" dirty="0"/>
              <a:t>Answer:</a:t>
            </a:r>
            <a:r>
              <a:rPr lang="tr-TR" dirty="0"/>
              <a:t> Correct option is B</a:t>
            </a:r>
            <a:endParaRPr lang="en-US" dirty="0"/>
          </a:p>
        </p:txBody>
      </p:sp>
    </p:spTree>
    <p:extLst>
      <p:ext uri="{BB962C8B-B14F-4D97-AF65-F5344CB8AC3E}">
        <p14:creationId xmlns:p14="http://schemas.microsoft.com/office/powerpoint/2010/main" val="3223051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44137" y="1509198"/>
            <a:ext cx="6705600" cy="3942367"/>
          </a:xfrm>
          <a:prstGeom prst="rect">
            <a:avLst/>
          </a:prstGeom>
        </p:spPr>
      </p:pic>
      <p:sp>
        <p:nvSpPr>
          <p:cNvPr id="3" name="TextBox 2"/>
          <p:cNvSpPr txBox="1"/>
          <p:nvPr/>
        </p:nvSpPr>
        <p:spPr>
          <a:xfrm>
            <a:off x="844731" y="862149"/>
            <a:ext cx="1820092" cy="369332"/>
          </a:xfrm>
          <a:prstGeom prst="rect">
            <a:avLst/>
          </a:prstGeom>
          <a:noFill/>
        </p:spPr>
        <p:txBody>
          <a:bodyPr wrap="square" rtlCol="0">
            <a:spAutoFit/>
          </a:bodyPr>
          <a:lstStyle/>
          <a:p>
            <a:r>
              <a:rPr lang="tr-TR" dirty="0"/>
              <a:t>Q6.</a:t>
            </a:r>
            <a:endParaRPr lang="en-US" dirty="0"/>
          </a:p>
        </p:txBody>
      </p:sp>
    </p:spTree>
    <p:extLst>
      <p:ext uri="{BB962C8B-B14F-4D97-AF65-F5344CB8AC3E}">
        <p14:creationId xmlns:p14="http://schemas.microsoft.com/office/powerpoint/2010/main" val="1611669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6226" y="1128151"/>
            <a:ext cx="7206586" cy="646331"/>
          </a:xfrm>
          <a:prstGeom prst="rect">
            <a:avLst/>
          </a:prstGeom>
        </p:spPr>
        <p:txBody>
          <a:bodyPr wrap="square">
            <a:spAutoFit/>
          </a:bodyPr>
          <a:lstStyle/>
          <a:p>
            <a:r>
              <a:rPr lang="tr-TR" b="1" i="0" dirty="0">
                <a:solidFill>
                  <a:srgbClr val="273239"/>
                </a:solidFill>
                <a:effectLst/>
                <a:latin typeface="Nunito"/>
              </a:rPr>
              <a:t>Answer:</a:t>
            </a:r>
            <a:r>
              <a:rPr lang="tr-TR" b="0" i="0" dirty="0">
                <a:solidFill>
                  <a:srgbClr val="273239"/>
                </a:solidFill>
                <a:effectLst/>
                <a:latin typeface="Nunito"/>
              </a:rPr>
              <a:t> </a:t>
            </a:r>
            <a:r>
              <a:rPr lang="en-US" b="0" i="0" dirty="0">
                <a:solidFill>
                  <a:srgbClr val="273239"/>
                </a:solidFill>
                <a:effectLst/>
                <a:latin typeface="Nunito"/>
              </a:rPr>
              <a:t>Language model used in LISP is functional programming.</a:t>
            </a:r>
            <a:r>
              <a:rPr lang="tr-TR" b="0" i="0" dirty="0">
                <a:solidFill>
                  <a:srgbClr val="273239"/>
                </a:solidFill>
                <a:effectLst/>
                <a:latin typeface="Nunito"/>
              </a:rPr>
              <a:t> Option A is the correct  answer.</a:t>
            </a:r>
            <a:r>
              <a:rPr lang="en-US" b="0" i="0" dirty="0">
                <a:solidFill>
                  <a:srgbClr val="273239"/>
                </a:solidFill>
                <a:effectLst/>
                <a:latin typeface="Nunito"/>
              </a:rPr>
              <a:t> </a:t>
            </a:r>
            <a:endParaRPr lang="en-US" dirty="0"/>
          </a:p>
        </p:txBody>
      </p:sp>
    </p:spTree>
    <p:extLst>
      <p:ext uri="{BB962C8B-B14F-4D97-AF65-F5344CB8AC3E}">
        <p14:creationId xmlns:p14="http://schemas.microsoft.com/office/powerpoint/2010/main" val="546960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40499" y="845717"/>
            <a:ext cx="8037741" cy="3395357"/>
          </a:xfrm>
          <a:prstGeom prst="rect">
            <a:avLst/>
          </a:prstGeom>
        </p:spPr>
      </p:pic>
      <p:sp>
        <p:nvSpPr>
          <p:cNvPr id="3" name="TextBox 2"/>
          <p:cNvSpPr txBox="1"/>
          <p:nvPr/>
        </p:nvSpPr>
        <p:spPr>
          <a:xfrm>
            <a:off x="722811" y="243840"/>
            <a:ext cx="1349829" cy="369332"/>
          </a:xfrm>
          <a:prstGeom prst="rect">
            <a:avLst/>
          </a:prstGeom>
          <a:noFill/>
        </p:spPr>
        <p:txBody>
          <a:bodyPr wrap="square" rtlCol="0">
            <a:spAutoFit/>
          </a:bodyPr>
          <a:lstStyle/>
          <a:p>
            <a:r>
              <a:rPr lang="tr-TR" dirty="0"/>
              <a:t>Q6.</a:t>
            </a:r>
            <a:endParaRPr lang="en-US" dirty="0"/>
          </a:p>
        </p:txBody>
      </p:sp>
    </p:spTree>
    <p:extLst>
      <p:ext uri="{BB962C8B-B14F-4D97-AF65-F5344CB8AC3E}">
        <p14:creationId xmlns:p14="http://schemas.microsoft.com/office/powerpoint/2010/main" val="2110046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31817" y="775288"/>
            <a:ext cx="10023566" cy="1200329"/>
          </a:xfrm>
          <a:prstGeom prst="rect">
            <a:avLst/>
          </a:prstGeom>
        </p:spPr>
        <p:txBody>
          <a:bodyPr wrap="square">
            <a:spAutoFit/>
          </a:bodyPr>
          <a:lstStyle/>
          <a:p>
            <a:r>
              <a:rPr lang="tr-TR" b="1" i="0" dirty="0">
                <a:solidFill>
                  <a:srgbClr val="273239"/>
                </a:solidFill>
                <a:effectLst/>
                <a:latin typeface="Nunito"/>
              </a:rPr>
              <a:t>Answer. </a:t>
            </a:r>
            <a:r>
              <a:rPr lang="en-US" b="0" i="0" dirty="0">
                <a:solidFill>
                  <a:srgbClr val="273239"/>
                </a:solidFill>
                <a:effectLst/>
                <a:latin typeface="Nunito"/>
              </a:rPr>
              <a:t>Lisp is the first high-level programming language to introduce automatic garbage collection to simplify the concept of manual garbage collection. Rest of these languages- C, C++, FORTRAN do not perform automatic garbage collection but are capable of doing it manually. Option (A) is correct.</a:t>
            </a:r>
            <a:endParaRPr lang="en-US" dirty="0"/>
          </a:p>
        </p:txBody>
      </p:sp>
    </p:spTree>
    <p:extLst>
      <p:ext uri="{BB962C8B-B14F-4D97-AF65-F5344CB8AC3E}">
        <p14:creationId xmlns:p14="http://schemas.microsoft.com/office/powerpoint/2010/main" val="2259738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48619" y="1057440"/>
            <a:ext cx="9257529" cy="3436183"/>
          </a:xfrm>
          <a:prstGeom prst="rect">
            <a:avLst/>
          </a:prstGeom>
        </p:spPr>
      </p:pic>
      <p:sp>
        <p:nvSpPr>
          <p:cNvPr id="3" name="TextBox 2"/>
          <p:cNvSpPr txBox="1"/>
          <p:nvPr/>
        </p:nvSpPr>
        <p:spPr>
          <a:xfrm>
            <a:off x="722811" y="391886"/>
            <a:ext cx="1489166" cy="369332"/>
          </a:xfrm>
          <a:prstGeom prst="rect">
            <a:avLst/>
          </a:prstGeom>
          <a:noFill/>
        </p:spPr>
        <p:txBody>
          <a:bodyPr wrap="square" rtlCol="0">
            <a:spAutoFit/>
          </a:bodyPr>
          <a:lstStyle/>
          <a:p>
            <a:r>
              <a:rPr lang="tr-TR" dirty="0"/>
              <a:t>Q7.</a:t>
            </a:r>
            <a:endParaRPr lang="en-US" dirty="0"/>
          </a:p>
        </p:txBody>
      </p:sp>
    </p:spTree>
    <p:extLst>
      <p:ext uri="{BB962C8B-B14F-4D97-AF65-F5344CB8AC3E}">
        <p14:creationId xmlns:p14="http://schemas.microsoft.com/office/powerpoint/2010/main" val="2314153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6023" y="587050"/>
            <a:ext cx="9997440" cy="1754326"/>
          </a:xfrm>
          <a:prstGeom prst="rect">
            <a:avLst/>
          </a:prstGeom>
        </p:spPr>
        <p:txBody>
          <a:bodyPr wrap="square">
            <a:spAutoFit/>
          </a:bodyPr>
          <a:lstStyle/>
          <a:p>
            <a:r>
              <a:rPr lang="tr-TR" b="1" i="0" dirty="0">
                <a:solidFill>
                  <a:srgbClr val="273239"/>
                </a:solidFill>
                <a:effectLst/>
                <a:latin typeface="Nunito"/>
              </a:rPr>
              <a:t>Answer: </a:t>
            </a:r>
            <a:r>
              <a:rPr lang="en-US" b="0" i="0" dirty="0">
                <a:solidFill>
                  <a:srgbClr val="273239"/>
                </a:solidFill>
                <a:effectLst/>
                <a:latin typeface="Nunito"/>
              </a:rPr>
              <a:t>All the objects which are created dynamically are allocated memory in the heap. On continuous creation of these objects, memory might get overflow. So we need to clear heap memory by releasing memory for all those objects which are no longer referenced by the program (or the unreachable objects) so that the space is made available for subsequent new objects. This memory can be released by garbage collection, it releases the heap memory for all the unreferenced objects. Option (B) is correct.</a:t>
            </a:r>
            <a:endParaRPr lang="en-US" dirty="0"/>
          </a:p>
        </p:txBody>
      </p:sp>
    </p:spTree>
    <p:extLst>
      <p:ext uri="{BB962C8B-B14F-4D97-AF65-F5344CB8AC3E}">
        <p14:creationId xmlns:p14="http://schemas.microsoft.com/office/powerpoint/2010/main" val="2151266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1851" y="642146"/>
            <a:ext cx="10450285" cy="1200329"/>
          </a:xfrm>
          <a:prstGeom prst="rect">
            <a:avLst/>
          </a:prstGeom>
        </p:spPr>
        <p:txBody>
          <a:bodyPr wrap="square">
            <a:spAutoFit/>
          </a:bodyPr>
          <a:lstStyle/>
          <a:p>
            <a:endParaRPr lang="tr-TR" b="0" i="0" dirty="0">
              <a:solidFill>
                <a:srgbClr val="273239"/>
              </a:solidFill>
              <a:effectLst/>
              <a:latin typeface="Source Sans 3"/>
            </a:endParaRPr>
          </a:p>
          <a:p>
            <a:r>
              <a:rPr lang="tr-TR" dirty="0">
                <a:solidFill>
                  <a:srgbClr val="273239"/>
                </a:solidFill>
                <a:latin typeface="Source Sans 3"/>
              </a:rPr>
              <a:t>Q8.</a:t>
            </a:r>
          </a:p>
          <a:p>
            <a:r>
              <a:rPr lang="en-US" dirty="0"/>
              <a:t>The following program fragment is written in a programming language that allows variables and does not allow nested declarations of functions.</a:t>
            </a:r>
            <a:endParaRPr lang="tr-TR" b="0" i="0" dirty="0">
              <a:solidFill>
                <a:srgbClr val="273239"/>
              </a:solidFill>
              <a:effectLst/>
              <a:latin typeface="Source Sans 3"/>
            </a:endParaRPr>
          </a:p>
        </p:txBody>
      </p:sp>
      <p:pic>
        <p:nvPicPr>
          <p:cNvPr id="3" name="Picture 2"/>
          <p:cNvPicPr>
            <a:picLocks noChangeAspect="1"/>
          </p:cNvPicPr>
          <p:nvPr/>
        </p:nvPicPr>
        <p:blipFill>
          <a:blip r:embed="rId2"/>
          <a:stretch>
            <a:fillRect/>
          </a:stretch>
        </p:blipFill>
        <p:spPr>
          <a:xfrm>
            <a:off x="661851" y="2049836"/>
            <a:ext cx="5592219" cy="3681657"/>
          </a:xfrm>
          <a:prstGeom prst="rect">
            <a:avLst/>
          </a:prstGeom>
        </p:spPr>
      </p:pic>
      <p:sp>
        <p:nvSpPr>
          <p:cNvPr id="4" name="Rectangle 3"/>
          <p:cNvSpPr/>
          <p:nvPr/>
        </p:nvSpPr>
        <p:spPr>
          <a:xfrm>
            <a:off x="6548844" y="2049836"/>
            <a:ext cx="4850675" cy="1200329"/>
          </a:xfrm>
          <a:prstGeom prst="rect">
            <a:avLst/>
          </a:prstGeom>
        </p:spPr>
        <p:txBody>
          <a:bodyPr wrap="square">
            <a:spAutoFit/>
          </a:bodyPr>
          <a:lstStyle/>
          <a:p>
            <a:r>
              <a:rPr lang="en-US" b="0" i="0" dirty="0">
                <a:solidFill>
                  <a:srgbClr val="273239"/>
                </a:solidFill>
                <a:effectLst/>
                <a:latin typeface="Source Sans 3"/>
              </a:rPr>
              <a:t>If the programming language uses static scoping and call by parameter passing mechanism, the values printed by the above program are</a:t>
            </a:r>
            <a:endParaRPr lang="en-US" dirty="0"/>
          </a:p>
        </p:txBody>
      </p:sp>
      <p:pic>
        <p:nvPicPr>
          <p:cNvPr id="5" name="Picture 4"/>
          <p:cNvPicPr>
            <a:picLocks noChangeAspect="1"/>
          </p:cNvPicPr>
          <p:nvPr/>
        </p:nvPicPr>
        <p:blipFill>
          <a:blip r:embed="rId3"/>
          <a:stretch>
            <a:fillRect/>
          </a:stretch>
        </p:blipFill>
        <p:spPr>
          <a:xfrm>
            <a:off x="6531425" y="3604175"/>
            <a:ext cx="2516781" cy="2413448"/>
          </a:xfrm>
          <a:prstGeom prst="rect">
            <a:avLst/>
          </a:prstGeom>
        </p:spPr>
      </p:pic>
    </p:spTree>
    <p:extLst>
      <p:ext uri="{BB962C8B-B14F-4D97-AF65-F5344CB8AC3E}">
        <p14:creationId xmlns:p14="http://schemas.microsoft.com/office/powerpoint/2010/main" val="3897651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869457" y="904931"/>
            <a:ext cx="9485033" cy="5417491"/>
          </a:xfrm>
          <a:prstGeom prst="rect">
            <a:avLst/>
          </a:prstGeom>
        </p:spPr>
      </p:pic>
      <p:sp>
        <p:nvSpPr>
          <p:cNvPr id="3" name="TextBox 2"/>
          <p:cNvSpPr txBox="1"/>
          <p:nvPr/>
        </p:nvSpPr>
        <p:spPr>
          <a:xfrm>
            <a:off x="679269" y="461554"/>
            <a:ext cx="836022" cy="369332"/>
          </a:xfrm>
          <a:prstGeom prst="rect">
            <a:avLst/>
          </a:prstGeom>
          <a:noFill/>
        </p:spPr>
        <p:txBody>
          <a:bodyPr wrap="square" rtlCol="0">
            <a:spAutoFit/>
          </a:bodyPr>
          <a:lstStyle/>
          <a:p>
            <a:r>
              <a:rPr lang="tr-TR" dirty="0"/>
              <a:t>Q1.</a:t>
            </a:r>
            <a:endParaRPr lang="en-US" dirty="0"/>
          </a:p>
        </p:txBody>
      </p:sp>
    </p:spTree>
    <p:extLst>
      <p:ext uri="{BB962C8B-B14F-4D97-AF65-F5344CB8AC3E}">
        <p14:creationId xmlns:p14="http://schemas.microsoft.com/office/powerpoint/2010/main" val="2271091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1188" y="870245"/>
            <a:ext cx="10145486" cy="923330"/>
          </a:xfrm>
          <a:prstGeom prst="rect">
            <a:avLst/>
          </a:prstGeom>
        </p:spPr>
        <p:txBody>
          <a:bodyPr wrap="square">
            <a:spAutoFit/>
          </a:bodyPr>
          <a:lstStyle/>
          <a:p>
            <a:r>
              <a:rPr lang="tr-TR" b="1" i="0" dirty="0">
                <a:solidFill>
                  <a:srgbClr val="273239"/>
                </a:solidFill>
                <a:effectLst/>
                <a:latin typeface="Nunito"/>
              </a:rPr>
              <a:t>Answer: </a:t>
            </a:r>
            <a:r>
              <a:rPr lang="en-US" b="0" i="0" dirty="0">
                <a:solidFill>
                  <a:srgbClr val="273239"/>
                </a:solidFill>
                <a:effectLst/>
                <a:latin typeface="Nunito"/>
              </a:rPr>
              <a:t>Value of variable x doesn’t change anytime in the function P(x). Hence, whatever its value is when this function is called, only that will be used in all the print statements. Clearly, 100+5+10, 100+5 i.e. 115, 105 will be printed by the program.</a:t>
            </a:r>
            <a:r>
              <a:rPr lang="tr-TR" b="0" i="0" dirty="0">
                <a:solidFill>
                  <a:srgbClr val="273239"/>
                </a:solidFill>
                <a:effectLst/>
                <a:latin typeface="Nunito"/>
              </a:rPr>
              <a:t> Option D is the correct answer.</a:t>
            </a:r>
            <a:endParaRPr lang="en-US" dirty="0"/>
          </a:p>
        </p:txBody>
      </p:sp>
    </p:spTree>
    <p:extLst>
      <p:ext uri="{BB962C8B-B14F-4D97-AF65-F5344CB8AC3E}">
        <p14:creationId xmlns:p14="http://schemas.microsoft.com/office/powerpoint/2010/main" val="3938636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35726" y="1022599"/>
            <a:ext cx="6627223" cy="3471023"/>
          </a:xfrm>
          <a:prstGeom prst="rect">
            <a:avLst/>
          </a:prstGeom>
        </p:spPr>
      </p:pic>
      <p:sp>
        <p:nvSpPr>
          <p:cNvPr id="3" name="TextBox 2"/>
          <p:cNvSpPr txBox="1"/>
          <p:nvPr/>
        </p:nvSpPr>
        <p:spPr>
          <a:xfrm>
            <a:off x="557349" y="296091"/>
            <a:ext cx="1942011" cy="369332"/>
          </a:xfrm>
          <a:prstGeom prst="rect">
            <a:avLst/>
          </a:prstGeom>
          <a:noFill/>
        </p:spPr>
        <p:txBody>
          <a:bodyPr wrap="square" rtlCol="0">
            <a:spAutoFit/>
          </a:bodyPr>
          <a:lstStyle/>
          <a:p>
            <a:r>
              <a:rPr lang="tr-TR" dirty="0"/>
              <a:t>Q9.</a:t>
            </a:r>
            <a:endParaRPr lang="en-US" dirty="0"/>
          </a:p>
        </p:txBody>
      </p:sp>
      <p:sp>
        <p:nvSpPr>
          <p:cNvPr id="4" name="Rectangle 3"/>
          <p:cNvSpPr/>
          <p:nvPr/>
        </p:nvSpPr>
        <p:spPr>
          <a:xfrm>
            <a:off x="635725" y="4691632"/>
            <a:ext cx="6627223" cy="923330"/>
          </a:xfrm>
          <a:prstGeom prst="rect">
            <a:avLst/>
          </a:prstGeom>
        </p:spPr>
        <p:txBody>
          <a:bodyPr wrap="square">
            <a:spAutoFit/>
          </a:bodyPr>
          <a:lstStyle/>
          <a:p>
            <a:r>
              <a:rPr lang="tr-TR" b="1" i="0" dirty="0">
                <a:solidFill>
                  <a:srgbClr val="202122"/>
                </a:solidFill>
                <a:effectLst/>
                <a:latin typeface="Arial" panose="020B0604020202020204" pitchFamily="34" charset="0"/>
              </a:rPr>
              <a:t>Note: </a:t>
            </a:r>
            <a:r>
              <a:rPr lang="en-US" i="0" dirty="0">
                <a:solidFill>
                  <a:srgbClr val="002060"/>
                </a:solidFill>
                <a:effectLst/>
                <a:latin typeface="Arial" panose="020B0604020202020204" pitchFamily="34" charset="0"/>
              </a:rPr>
              <a:t>inline expansion, or </a:t>
            </a:r>
            <a:r>
              <a:rPr lang="en-US" i="0" dirty="0" err="1">
                <a:solidFill>
                  <a:srgbClr val="002060"/>
                </a:solidFill>
                <a:effectLst/>
                <a:latin typeface="Arial" panose="020B0604020202020204" pitchFamily="34" charset="0"/>
              </a:rPr>
              <a:t>inlining</a:t>
            </a:r>
            <a:r>
              <a:rPr lang="en-US" i="0" dirty="0">
                <a:solidFill>
                  <a:srgbClr val="002060"/>
                </a:solidFill>
                <a:effectLst/>
                <a:latin typeface="Arial" panose="020B0604020202020204" pitchFamily="34" charset="0"/>
              </a:rPr>
              <a:t>, is a manual or </a:t>
            </a:r>
            <a:r>
              <a:rPr lang="en-US" i="0" u="none" strike="noStrike" dirty="0">
                <a:solidFill>
                  <a:srgbClr val="002060"/>
                </a:solidFill>
                <a:effectLst/>
                <a:latin typeface="Arial" panose="020B0604020202020204" pitchFamily="34" charset="0"/>
              </a:rPr>
              <a:t>compiler optimization</a:t>
            </a:r>
            <a:r>
              <a:rPr lang="en-US" i="0" dirty="0">
                <a:solidFill>
                  <a:srgbClr val="002060"/>
                </a:solidFill>
                <a:effectLst/>
                <a:latin typeface="Arial" panose="020B0604020202020204" pitchFamily="34" charset="0"/>
              </a:rPr>
              <a:t> that replaces a function </a:t>
            </a:r>
            <a:r>
              <a:rPr lang="en-US" i="0" u="none" strike="noStrike" dirty="0">
                <a:solidFill>
                  <a:srgbClr val="002060"/>
                </a:solidFill>
                <a:effectLst/>
                <a:latin typeface="Arial" panose="020B0604020202020204" pitchFamily="34" charset="0"/>
              </a:rPr>
              <a:t>call site</a:t>
            </a:r>
            <a:r>
              <a:rPr lang="en-US" i="0" dirty="0">
                <a:solidFill>
                  <a:srgbClr val="002060"/>
                </a:solidFill>
                <a:effectLst/>
                <a:latin typeface="Arial" panose="020B0604020202020204" pitchFamily="34" charset="0"/>
              </a:rPr>
              <a:t> with the body of the called function.</a:t>
            </a:r>
            <a:endParaRPr lang="en-US" dirty="0">
              <a:solidFill>
                <a:srgbClr val="002060"/>
              </a:solidFill>
            </a:endParaRPr>
          </a:p>
        </p:txBody>
      </p:sp>
    </p:spTree>
    <p:extLst>
      <p:ext uri="{BB962C8B-B14F-4D97-AF65-F5344CB8AC3E}">
        <p14:creationId xmlns:p14="http://schemas.microsoft.com/office/powerpoint/2010/main" val="3419529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5725" y="955655"/>
            <a:ext cx="9013371" cy="923330"/>
          </a:xfrm>
          <a:prstGeom prst="rect">
            <a:avLst/>
          </a:prstGeom>
        </p:spPr>
        <p:txBody>
          <a:bodyPr wrap="square">
            <a:spAutoFit/>
          </a:bodyPr>
          <a:lstStyle/>
          <a:p>
            <a:r>
              <a:rPr lang="tr-TR" b="1" i="0" dirty="0">
                <a:solidFill>
                  <a:srgbClr val="273239"/>
                </a:solidFill>
                <a:effectLst/>
                <a:latin typeface="Nunito"/>
              </a:rPr>
              <a:t>Answer.</a:t>
            </a:r>
            <a:r>
              <a:rPr lang="tr-TR" b="0" i="0" dirty="0">
                <a:solidFill>
                  <a:srgbClr val="273239"/>
                </a:solidFill>
                <a:effectLst/>
                <a:latin typeface="Nunito"/>
              </a:rPr>
              <a:t> </a:t>
            </a:r>
            <a:r>
              <a:rPr lang="en-US" b="0" i="0" dirty="0">
                <a:solidFill>
                  <a:srgbClr val="273239"/>
                </a:solidFill>
                <a:effectLst/>
                <a:latin typeface="Nunito"/>
              </a:rPr>
              <a:t>Dynamic memory allocation happens at run time only. Compiler only compiles instructions for dynamic memory allocation like </a:t>
            </a:r>
            <a:r>
              <a:rPr lang="en-US" b="0" i="0" dirty="0" err="1">
                <a:solidFill>
                  <a:srgbClr val="273239"/>
                </a:solidFill>
                <a:effectLst/>
                <a:latin typeface="Nunito"/>
              </a:rPr>
              <a:t>malloc</a:t>
            </a:r>
            <a:r>
              <a:rPr lang="en-US" b="0" i="0" dirty="0">
                <a:solidFill>
                  <a:srgbClr val="273239"/>
                </a:solidFill>
                <a:effectLst/>
                <a:latin typeface="Nunito"/>
              </a:rPr>
              <a:t>(), </a:t>
            </a:r>
            <a:r>
              <a:rPr lang="en-US" b="0" i="0" dirty="0" err="1">
                <a:solidFill>
                  <a:srgbClr val="273239"/>
                </a:solidFill>
                <a:effectLst/>
                <a:latin typeface="Nunito"/>
              </a:rPr>
              <a:t>calloc</a:t>
            </a:r>
            <a:r>
              <a:rPr lang="en-US" b="0" i="0" dirty="0">
                <a:solidFill>
                  <a:srgbClr val="273239"/>
                </a:solidFill>
                <a:effectLst/>
                <a:latin typeface="Nunito"/>
              </a:rPr>
              <a:t>().</a:t>
            </a:r>
            <a:r>
              <a:rPr lang="tr-TR" b="0" i="0" dirty="0">
                <a:solidFill>
                  <a:srgbClr val="273239"/>
                </a:solidFill>
                <a:effectLst/>
                <a:latin typeface="Nunito"/>
              </a:rPr>
              <a:t> Option A is the correct answer.</a:t>
            </a:r>
            <a:endParaRPr lang="en-US" dirty="0"/>
          </a:p>
        </p:txBody>
      </p:sp>
    </p:spTree>
    <p:extLst>
      <p:ext uri="{BB962C8B-B14F-4D97-AF65-F5344CB8AC3E}">
        <p14:creationId xmlns:p14="http://schemas.microsoft.com/office/powerpoint/2010/main" val="36180938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0560" y="209006"/>
            <a:ext cx="1471749" cy="369332"/>
          </a:xfrm>
          <a:prstGeom prst="rect">
            <a:avLst/>
          </a:prstGeom>
          <a:noFill/>
        </p:spPr>
        <p:txBody>
          <a:bodyPr wrap="square" rtlCol="0">
            <a:spAutoFit/>
          </a:bodyPr>
          <a:lstStyle/>
          <a:p>
            <a:r>
              <a:rPr lang="tr-TR" dirty="0"/>
              <a:t>Q10.</a:t>
            </a:r>
            <a:endParaRPr lang="en-US" dirty="0"/>
          </a:p>
        </p:txBody>
      </p:sp>
      <p:pic>
        <p:nvPicPr>
          <p:cNvPr id="4" name="Picture 3"/>
          <p:cNvPicPr>
            <a:picLocks noChangeAspect="1"/>
          </p:cNvPicPr>
          <p:nvPr/>
        </p:nvPicPr>
        <p:blipFill>
          <a:blip r:embed="rId2"/>
          <a:stretch>
            <a:fillRect/>
          </a:stretch>
        </p:blipFill>
        <p:spPr>
          <a:xfrm>
            <a:off x="670560" y="999228"/>
            <a:ext cx="7056732" cy="3633731"/>
          </a:xfrm>
          <a:prstGeom prst="rect">
            <a:avLst/>
          </a:prstGeom>
        </p:spPr>
      </p:pic>
    </p:spTree>
    <p:extLst>
      <p:ext uri="{BB962C8B-B14F-4D97-AF65-F5344CB8AC3E}">
        <p14:creationId xmlns:p14="http://schemas.microsoft.com/office/powerpoint/2010/main" val="3600127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1519" y="1037384"/>
            <a:ext cx="9858103" cy="3693319"/>
          </a:xfrm>
          <a:prstGeom prst="rect">
            <a:avLst/>
          </a:prstGeom>
        </p:spPr>
        <p:txBody>
          <a:bodyPr wrap="square">
            <a:spAutoFit/>
          </a:bodyPr>
          <a:lstStyle/>
          <a:p>
            <a:r>
              <a:rPr lang="tr-TR" b="1" i="0" dirty="0">
                <a:solidFill>
                  <a:srgbClr val="273239"/>
                </a:solidFill>
                <a:effectLst/>
                <a:latin typeface="Nunito"/>
              </a:rPr>
              <a:t>Answer:</a:t>
            </a:r>
          </a:p>
          <a:p>
            <a:endParaRPr lang="tr-TR" b="0" i="0" dirty="0">
              <a:solidFill>
                <a:srgbClr val="273239"/>
              </a:solidFill>
              <a:effectLst/>
              <a:latin typeface="Nunito"/>
            </a:endParaRPr>
          </a:p>
          <a:p>
            <a:r>
              <a:rPr lang="en-US" b="0" i="0" dirty="0">
                <a:solidFill>
                  <a:srgbClr val="273239"/>
                </a:solidFill>
                <a:effectLst/>
                <a:latin typeface="Nunito"/>
              </a:rPr>
              <a:t>P: Functional Programming is declarative in nature, involves expression evaluation, &amp; side effect free. </a:t>
            </a:r>
            <a:endParaRPr lang="tr-TR" b="0" i="0" dirty="0">
              <a:solidFill>
                <a:srgbClr val="273239"/>
              </a:solidFill>
              <a:effectLst/>
              <a:latin typeface="Nunito"/>
            </a:endParaRPr>
          </a:p>
          <a:p>
            <a:endParaRPr lang="tr-TR" dirty="0">
              <a:solidFill>
                <a:srgbClr val="273239"/>
              </a:solidFill>
              <a:latin typeface="Nunito"/>
            </a:endParaRPr>
          </a:p>
          <a:p>
            <a:r>
              <a:rPr lang="en-US" b="0" i="0" dirty="0">
                <a:solidFill>
                  <a:srgbClr val="273239"/>
                </a:solidFill>
                <a:effectLst/>
                <a:latin typeface="Nunito"/>
              </a:rPr>
              <a:t>Q: Logic is also declarative but involves theorem proving. </a:t>
            </a:r>
            <a:endParaRPr lang="tr-TR" b="0" i="0" dirty="0">
              <a:solidFill>
                <a:srgbClr val="273239"/>
              </a:solidFill>
              <a:effectLst/>
              <a:latin typeface="Nunito"/>
            </a:endParaRPr>
          </a:p>
          <a:p>
            <a:endParaRPr lang="tr-TR" dirty="0">
              <a:solidFill>
                <a:srgbClr val="273239"/>
              </a:solidFill>
              <a:latin typeface="Nunito"/>
            </a:endParaRPr>
          </a:p>
          <a:p>
            <a:r>
              <a:rPr lang="en-US" b="0" i="0" dirty="0">
                <a:solidFill>
                  <a:srgbClr val="273239"/>
                </a:solidFill>
                <a:effectLst/>
                <a:latin typeface="Nunito"/>
              </a:rPr>
              <a:t>R: Object oriented is imperative statement based &amp; have abstract (general) data types. </a:t>
            </a:r>
            <a:endParaRPr lang="tr-TR" b="0" i="0" dirty="0">
              <a:solidFill>
                <a:srgbClr val="273239"/>
              </a:solidFill>
              <a:effectLst/>
              <a:latin typeface="Nunito"/>
            </a:endParaRPr>
          </a:p>
          <a:p>
            <a:endParaRPr lang="tr-TR" dirty="0">
              <a:solidFill>
                <a:srgbClr val="273239"/>
              </a:solidFill>
              <a:latin typeface="Nunito"/>
            </a:endParaRPr>
          </a:p>
          <a:p>
            <a:r>
              <a:rPr lang="en-US" b="0" i="0" dirty="0">
                <a:solidFill>
                  <a:srgbClr val="273239"/>
                </a:solidFill>
                <a:effectLst/>
                <a:latin typeface="Nunito"/>
              </a:rPr>
              <a:t>S: Imperative: The programs are made giving commands &amp; follows definite procedure &amp; sequence</a:t>
            </a:r>
            <a:endParaRPr lang="tr-TR" b="0" i="0" dirty="0">
              <a:solidFill>
                <a:srgbClr val="273239"/>
              </a:solidFill>
              <a:effectLst/>
              <a:latin typeface="Nunito"/>
            </a:endParaRPr>
          </a:p>
          <a:p>
            <a:endParaRPr lang="tr-TR" dirty="0">
              <a:solidFill>
                <a:srgbClr val="273239"/>
              </a:solidFill>
              <a:latin typeface="Nunito"/>
            </a:endParaRPr>
          </a:p>
          <a:p>
            <a:r>
              <a:rPr lang="tr-TR" dirty="0">
                <a:solidFill>
                  <a:srgbClr val="273239"/>
                </a:solidFill>
                <a:latin typeface="Nunito"/>
              </a:rPr>
              <a:t>Option D is the correct answer.</a:t>
            </a:r>
            <a:endParaRPr lang="en-US" dirty="0"/>
          </a:p>
        </p:txBody>
      </p:sp>
    </p:spTree>
    <p:extLst>
      <p:ext uri="{BB962C8B-B14F-4D97-AF65-F5344CB8AC3E}">
        <p14:creationId xmlns:p14="http://schemas.microsoft.com/office/powerpoint/2010/main" val="1174174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43966" y="942594"/>
            <a:ext cx="7894640" cy="3716492"/>
          </a:xfrm>
          <a:prstGeom prst="rect">
            <a:avLst/>
          </a:prstGeom>
        </p:spPr>
      </p:pic>
      <p:sp>
        <p:nvSpPr>
          <p:cNvPr id="3" name="TextBox 2"/>
          <p:cNvSpPr txBox="1"/>
          <p:nvPr/>
        </p:nvSpPr>
        <p:spPr>
          <a:xfrm>
            <a:off x="487680" y="348343"/>
            <a:ext cx="2656114" cy="369332"/>
          </a:xfrm>
          <a:prstGeom prst="rect">
            <a:avLst/>
          </a:prstGeom>
          <a:noFill/>
        </p:spPr>
        <p:txBody>
          <a:bodyPr wrap="square" rtlCol="0">
            <a:spAutoFit/>
          </a:bodyPr>
          <a:lstStyle/>
          <a:p>
            <a:r>
              <a:rPr lang="tr-TR" dirty="0"/>
              <a:t>Q11.</a:t>
            </a:r>
            <a:endParaRPr lang="en-US" dirty="0"/>
          </a:p>
        </p:txBody>
      </p:sp>
    </p:spTree>
    <p:extLst>
      <p:ext uri="{BB962C8B-B14F-4D97-AF65-F5344CB8AC3E}">
        <p14:creationId xmlns:p14="http://schemas.microsoft.com/office/powerpoint/2010/main" val="2221593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6056" y="745812"/>
            <a:ext cx="8917577" cy="4524315"/>
          </a:xfrm>
          <a:prstGeom prst="rect">
            <a:avLst/>
          </a:prstGeom>
        </p:spPr>
        <p:txBody>
          <a:bodyPr wrap="square">
            <a:spAutoFit/>
          </a:bodyPr>
          <a:lstStyle/>
          <a:p>
            <a:r>
              <a:rPr lang="tr-TR" b="1" i="0" dirty="0">
                <a:solidFill>
                  <a:srgbClr val="273239"/>
                </a:solidFill>
                <a:effectLst/>
                <a:latin typeface="Nunito"/>
              </a:rPr>
              <a:t>Answer:</a:t>
            </a:r>
          </a:p>
          <a:p>
            <a:endParaRPr lang="tr-TR" b="0" i="0" dirty="0">
              <a:solidFill>
                <a:srgbClr val="273239"/>
              </a:solidFill>
              <a:effectLst/>
              <a:latin typeface="Nunito"/>
            </a:endParaRPr>
          </a:p>
          <a:p>
            <a:r>
              <a:rPr lang="en-US" b="0" i="0" dirty="0">
                <a:solidFill>
                  <a:srgbClr val="273239"/>
                </a:solidFill>
                <a:effectLst/>
                <a:latin typeface="Nunito"/>
              </a:rPr>
              <a:t>"</a:t>
            </a:r>
            <a:r>
              <a:rPr lang="en-US" b="0" i="0" dirty="0" err="1">
                <a:solidFill>
                  <a:srgbClr val="273239"/>
                </a:solidFill>
                <a:effectLst/>
                <a:latin typeface="Nunito"/>
              </a:rPr>
              <a:t>Untyped</a:t>
            </a:r>
            <a:r>
              <a:rPr lang="en-US" b="0" i="0" dirty="0">
                <a:solidFill>
                  <a:srgbClr val="273239"/>
                </a:solidFill>
                <a:effectLst/>
                <a:latin typeface="Nunito"/>
              </a:rPr>
              <a:t> language" has no standard well-formulated definition</a:t>
            </a:r>
            <a:r>
              <a:rPr lang="tr-TR" b="0" i="0" dirty="0">
                <a:solidFill>
                  <a:srgbClr val="273239"/>
                </a:solidFill>
                <a:effectLst/>
                <a:latin typeface="Nunito"/>
              </a:rPr>
              <a:t>. </a:t>
            </a:r>
            <a:r>
              <a:rPr lang="en-US" dirty="0"/>
              <a:t>According to one definition, un-type languages store values in form of bits, thus neither variables nor values have any types associated to them. </a:t>
            </a:r>
            <a:endParaRPr lang="tr-TR" b="0" i="0" dirty="0">
              <a:solidFill>
                <a:srgbClr val="273239"/>
              </a:solidFill>
              <a:effectLst/>
              <a:latin typeface="Nunito"/>
            </a:endParaRPr>
          </a:p>
          <a:p>
            <a:endParaRPr lang="tr-TR" dirty="0">
              <a:solidFill>
                <a:srgbClr val="273239"/>
              </a:solidFill>
              <a:latin typeface="Nunito"/>
            </a:endParaRPr>
          </a:p>
          <a:p>
            <a:r>
              <a:rPr lang="en-US" b="0" i="0" dirty="0">
                <a:solidFill>
                  <a:srgbClr val="273239"/>
                </a:solidFill>
                <a:effectLst/>
                <a:latin typeface="Nunito"/>
              </a:rPr>
              <a:t>Statically typed languages have one type associated to a variable, which is fixed once it has been deduced. Though, types could either be specified while code editing by the coder (</a:t>
            </a:r>
            <a:r>
              <a:rPr lang="en-US" b="0" i="0" dirty="0" err="1">
                <a:solidFill>
                  <a:srgbClr val="273239"/>
                </a:solidFill>
                <a:effectLst/>
                <a:latin typeface="Nunito"/>
              </a:rPr>
              <a:t>Eg</a:t>
            </a:r>
            <a:r>
              <a:rPr lang="en-US" b="0" i="0" dirty="0">
                <a:solidFill>
                  <a:srgbClr val="273239"/>
                </a:solidFill>
                <a:effectLst/>
                <a:latin typeface="Nunito"/>
              </a:rPr>
              <a:t>. C, Java), or it can be inferred at compile time (</a:t>
            </a:r>
            <a:r>
              <a:rPr lang="en-US" b="0" i="0" dirty="0" err="1">
                <a:solidFill>
                  <a:srgbClr val="273239"/>
                </a:solidFill>
                <a:effectLst/>
                <a:latin typeface="Nunito"/>
              </a:rPr>
              <a:t>Eg</a:t>
            </a:r>
            <a:r>
              <a:rPr lang="en-US" b="0" i="0" dirty="0">
                <a:solidFill>
                  <a:srgbClr val="273239"/>
                </a:solidFill>
                <a:effectLst/>
                <a:latin typeface="Nunito"/>
              </a:rPr>
              <a:t>. Haskell). Hence, after compile-time, every variable is bound to one fixed type, making this statement</a:t>
            </a:r>
            <a:r>
              <a:rPr lang="tr-TR" b="0" i="0" dirty="0">
                <a:solidFill>
                  <a:srgbClr val="273239"/>
                </a:solidFill>
                <a:effectLst/>
                <a:latin typeface="Nunito"/>
              </a:rPr>
              <a:t>.</a:t>
            </a:r>
          </a:p>
          <a:p>
            <a:endParaRPr lang="tr-TR" dirty="0">
              <a:solidFill>
                <a:srgbClr val="273239"/>
              </a:solidFill>
              <a:latin typeface="Nunito"/>
            </a:endParaRPr>
          </a:p>
          <a:p>
            <a:r>
              <a:rPr lang="en-US" dirty="0"/>
              <a:t>Dynamically typed languages deduce types of values and bind them to the variables storing those values. Hence, values sure have fixed types, but variables don't have fixed types bound to them. </a:t>
            </a:r>
            <a:r>
              <a:rPr lang="tr-TR" dirty="0"/>
              <a:t> </a:t>
            </a:r>
          </a:p>
          <a:p>
            <a:endParaRPr lang="tr-TR" b="0" i="0" dirty="0">
              <a:solidFill>
                <a:srgbClr val="273239"/>
              </a:solidFill>
              <a:effectLst/>
              <a:latin typeface="Nunito"/>
            </a:endParaRPr>
          </a:p>
          <a:p>
            <a:r>
              <a:rPr lang="tr-TR" dirty="0">
                <a:solidFill>
                  <a:srgbClr val="273239"/>
                </a:solidFill>
                <a:latin typeface="Nunito"/>
              </a:rPr>
              <a:t>Correct anwer is C.</a:t>
            </a:r>
            <a:r>
              <a:rPr lang="en-US" b="0" i="0" dirty="0">
                <a:solidFill>
                  <a:srgbClr val="273239"/>
                </a:solidFill>
                <a:effectLst/>
                <a:latin typeface="Nunito"/>
              </a:rPr>
              <a:t> </a:t>
            </a:r>
            <a:endParaRPr lang="en-US" dirty="0"/>
          </a:p>
        </p:txBody>
      </p:sp>
    </p:spTree>
    <p:extLst>
      <p:ext uri="{BB962C8B-B14F-4D97-AF65-F5344CB8AC3E}">
        <p14:creationId xmlns:p14="http://schemas.microsoft.com/office/powerpoint/2010/main" val="3636397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07619" y="914400"/>
            <a:ext cx="7069432" cy="5677989"/>
          </a:xfrm>
          <a:prstGeom prst="rect">
            <a:avLst/>
          </a:prstGeom>
        </p:spPr>
      </p:pic>
      <p:sp>
        <p:nvSpPr>
          <p:cNvPr id="3" name="TextBox 2"/>
          <p:cNvSpPr txBox="1"/>
          <p:nvPr/>
        </p:nvSpPr>
        <p:spPr>
          <a:xfrm>
            <a:off x="809897" y="409303"/>
            <a:ext cx="1393372" cy="369332"/>
          </a:xfrm>
          <a:prstGeom prst="rect">
            <a:avLst/>
          </a:prstGeom>
          <a:noFill/>
        </p:spPr>
        <p:txBody>
          <a:bodyPr wrap="square" rtlCol="0">
            <a:spAutoFit/>
          </a:bodyPr>
          <a:lstStyle/>
          <a:p>
            <a:r>
              <a:rPr lang="tr-TR" dirty="0"/>
              <a:t>Q12.</a:t>
            </a:r>
            <a:endParaRPr lang="en-US" dirty="0"/>
          </a:p>
        </p:txBody>
      </p:sp>
    </p:spTree>
    <p:extLst>
      <p:ext uri="{BB962C8B-B14F-4D97-AF65-F5344CB8AC3E}">
        <p14:creationId xmlns:p14="http://schemas.microsoft.com/office/powerpoint/2010/main" val="3675481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102" y="783771"/>
            <a:ext cx="4397829" cy="923330"/>
          </a:xfrm>
          <a:prstGeom prst="rect">
            <a:avLst/>
          </a:prstGeom>
          <a:noFill/>
        </p:spPr>
        <p:txBody>
          <a:bodyPr wrap="square" rtlCol="0">
            <a:spAutoFit/>
          </a:bodyPr>
          <a:lstStyle/>
          <a:p>
            <a:r>
              <a:rPr lang="tr-TR" b="1" dirty="0"/>
              <a:t>Answer:</a:t>
            </a:r>
          </a:p>
          <a:p>
            <a:endParaRPr lang="tr-TR" dirty="0"/>
          </a:p>
          <a:p>
            <a:r>
              <a:rPr lang="tr-TR" dirty="0"/>
              <a:t>Correct answer is A.</a:t>
            </a:r>
            <a:endParaRPr lang="en-US" dirty="0"/>
          </a:p>
        </p:txBody>
      </p:sp>
    </p:spTree>
    <p:extLst>
      <p:ext uri="{BB962C8B-B14F-4D97-AF65-F5344CB8AC3E}">
        <p14:creationId xmlns:p14="http://schemas.microsoft.com/office/powerpoint/2010/main" val="4207162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60437" y="974106"/>
            <a:ext cx="5074009" cy="4372957"/>
          </a:xfrm>
          <a:prstGeom prst="rect">
            <a:avLst/>
          </a:prstGeom>
        </p:spPr>
      </p:pic>
      <p:sp>
        <p:nvSpPr>
          <p:cNvPr id="3" name="TextBox 2"/>
          <p:cNvSpPr txBox="1"/>
          <p:nvPr/>
        </p:nvSpPr>
        <p:spPr>
          <a:xfrm>
            <a:off x="548640" y="252549"/>
            <a:ext cx="1567543" cy="369332"/>
          </a:xfrm>
          <a:prstGeom prst="rect">
            <a:avLst/>
          </a:prstGeom>
          <a:noFill/>
        </p:spPr>
        <p:txBody>
          <a:bodyPr wrap="square" rtlCol="0">
            <a:spAutoFit/>
          </a:bodyPr>
          <a:lstStyle/>
          <a:p>
            <a:r>
              <a:rPr lang="tr-TR" dirty="0"/>
              <a:t>Q13.</a:t>
            </a:r>
            <a:endParaRPr lang="en-US" dirty="0"/>
          </a:p>
        </p:txBody>
      </p:sp>
      <p:pic>
        <p:nvPicPr>
          <p:cNvPr id="4" name="Picture 3"/>
          <p:cNvPicPr>
            <a:picLocks noChangeAspect="1"/>
          </p:cNvPicPr>
          <p:nvPr/>
        </p:nvPicPr>
        <p:blipFill>
          <a:blip r:embed="rId3"/>
          <a:stretch>
            <a:fillRect/>
          </a:stretch>
        </p:blipFill>
        <p:spPr>
          <a:xfrm>
            <a:off x="5634446" y="1280599"/>
            <a:ext cx="6069873" cy="4066464"/>
          </a:xfrm>
          <a:prstGeom prst="rect">
            <a:avLst/>
          </a:prstGeom>
        </p:spPr>
      </p:pic>
    </p:spTree>
    <p:extLst>
      <p:ext uri="{BB962C8B-B14F-4D97-AF65-F5344CB8AC3E}">
        <p14:creationId xmlns:p14="http://schemas.microsoft.com/office/powerpoint/2010/main" val="110151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7362" y="952343"/>
            <a:ext cx="5688638" cy="4917234"/>
          </a:xfrm>
          <a:prstGeom prst="rect">
            <a:avLst/>
          </a:prstGeom>
        </p:spPr>
      </p:pic>
      <p:pic>
        <p:nvPicPr>
          <p:cNvPr id="3" name="Picture 2"/>
          <p:cNvPicPr>
            <a:picLocks noChangeAspect="1"/>
          </p:cNvPicPr>
          <p:nvPr/>
        </p:nvPicPr>
        <p:blipFill>
          <a:blip r:embed="rId3"/>
          <a:stretch>
            <a:fillRect/>
          </a:stretch>
        </p:blipFill>
        <p:spPr>
          <a:xfrm>
            <a:off x="5461692" y="1681085"/>
            <a:ext cx="4961050" cy="4040445"/>
          </a:xfrm>
          <a:prstGeom prst="rect">
            <a:avLst/>
          </a:prstGeom>
        </p:spPr>
      </p:pic>
    </p:spTree>
    <p:extLst>
      <p:ext uri="{BB962C8B-B14F-4D97-AF65-F5344CB8AC3E}">
        <p14:creationId xmlns:p14="http://schemas.microsoft.com/office/powerpoint/2010/main" val="35552721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2479" y="873596"/>
            <a:ext cx="9622971" cy="2862322"/>
          </a:xfrm>
          <a:prstGeom prst="rect">
            <a:avLst/>
          </a:prstGeom>
        </p:spPr>
        <p:txBody>
          <a:bodyPr wrap="square">
            <a:spAutoFit/>
          </a:bodyPr>
          <a:lstStyle/>
          <a:p>
            <a:r>
              <a:rPr lang="tr-TR" b="1" i="0" dirty="0">
                <a:solidFill>
                  <a:srgbClr val="273239"/>
                </a:solidFill>
                <a:effectLst/>
                <a:latin typeface="Nunito"/>
              </a:rPr>
              <a:t>Answer. </a:t>
            </a:r>
          </a:p>
          <a:p>
            <a:endParaRPr lang="tr-TR" dirty="0">
              <a:solidFill>
                <a:srgbClr val="273239"/>
              </a:solidFill>
              <a:latin typeface="Nunito"/>
            </a:endParaRPr>
          </a:p>
          <a:p>
            <a:r>
              <a:rPr lang="en-US" b="0" i="0" dirty="0">
                <a:solidFill>
                  <a:srgbClr val="273239"/>
                </a:solidFill>
                <a:effectLst/>
                <a:latin typeface="Nunito"/>
              </a:rPr>
              <a:t>In dynamic scoping or run-time scoping the free variables are referred as the variables in the most recent frame of function call stack. In the given code in the function call of procedure W the local variable x is printed </a:t>
            </a:r>
            <a:r>
              <a:rPr lang="en-US" b="0" i="0" dirty="0" err="1">
                <a:solidFill>
                  <a:srgbClr val="273239"/>
                </a:solidFill>
                <a:effectLst/>
                <a:latin typeface="Nunito"/>
              </a:rPr>
              <a:t>i.e</a:t>
            </a:r>
            <a:r>
              <a:rPr lang="en-US" b="0" i="0" dirty="0">
                <a:solidFill>
                  <a:srgbClr val="273239"/>
                </a:solidFill>
                <a:effectLst/>
                <a:latin typeface="Nunito"/>
              </a:rPr>
              <a:t> 4. Under dynamic scoping if x would have not been there in procedure W then we would refer to x of the function in function call stack </a:t>
            </a:r>
            <a:r>
              <a:rPr lang="en-US" b="0" i="0" dirty="0" err="1">
                <a:solidFill>
                  <a:srgbClr val="273239"/>
                </a:solidFill>
                <a:effectLst/>
                <a:latin typeface="Nunito"/>
              </a:rPr>
              <a:t>i.e</a:t>
            </a:r>
            <a:r>
              <a:rPr lang="en-US" b="0" i="0" dirty="0">
                <a:solidFill>
                  <a:srgbClr val="273239"/>
                </a:solidFill>
                <a:effectLst/>
                <a:latin typeface="Nunito"/>
              </a:rPr>
              <a:t> procedure D and the main function but since x is a local variable not a free variable we referred to the local variable hence 4 will be printed.</a:t>
            </a:r>
            <a:endParaRPr lang="tr-TR" b="0" i="0" dirty="0">
              <a:solidFill>
                <a:srgbClr val="273239"/>
              </a:solidFill>
              <a:effectLst/>
              <a:latin typeface="Nunito"/>
            </a:endParaRPr>
          </a:p>
          <a:p>
            <a:endParaRPr lang="tr-TR" dirty="0">
              <a:solidFill>
                <a:srgbClr val="273239"/>
              </a:solidFill>
              <a:latin typeface="Nunito"/>
            </a:endParaRPr>
          </a:p>
          <a:p>
            <a:r>
              <a:rPr lang="tr-TR" dirty="0">
                <a:solidFill>
                  <a:srgbClr val="273239"/>
                </a:solidFill>
                <a:latin typeface="Nunito"/>
              </a:rPr>
              <a:t>Correct aswer is D.</a:t>
            </a:r>
            <a:endParaRPr lang="en-US" dirty="0"/>
          </a:p>
        </p:txBody>
      </p:sp>
    </p:spTree>
    <p:extLst>
      <p:ext uri="{BB962C8B-B14F-4D97-AF65-F5344CB8AC3E}">
        <p14:creationId xmlns:p14="http://schemas.microsoft.com/office/powerpoint/2010/main" val="3972583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66169" y="1023705"/>
            <a:ext cx="6923500" cy="3478626"/>
          </a:xfrm>
          <a:prstGeom prst="rect">
            <a:avLst/>
          </a:prstGeom>
        </p:spPr>
      </p:pic>
      <p:sp>
        <p:nvSpPr>
          <p:cNvPr id="3" name="TextBox 2"/>
          <p:cNvSpPr txBox="1"/>
          <p:nvPr/>
        </p:nvSpPr>
        <p:spPr>
          <a:xfrm>
            <a:off x="766169" y="252549"/>
            <a:ext cx="2194745" cy="369332"/>
          </a:xfrm>
          <a:prstGeom prst="rect">
            <a:avLst/>
          </a:prstGeom>
          <a:noFill/>
        </p:spPr>
        <p:txBody>
          <a:bodyPr wrap="square" rtlCol="0">
            <a:spAutoFit/>
          </a:bodyPr>
          <a:lstStyle/>
          <a:p>
            <a:r>
              <a:rPr lang="tr-TR" dirty="0"/>
              <a:t>Q14.</a:t>
            </a:r>
            <a:endParaRPr lang="en-US" dirty="0"/>
          </a:p>
        </p:txBody>
      </p:sp>
    </p:spTree>
    <p:extLst>
      <p:ext uri="{BB962C8B-B14F-4D97-AF65-F5344CB8AC3E}">
        <p14:creationId xmlns:p14="http://schemas.microsoft.com/office/powerpoint/2010/main" val="20640170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6983" y="914400"/>
            <a:ext cx="5738948" cy="923330"/>
          </a:xfrm>
          <a:prstGeom prst="rect">
            <a:avLst/>
          </a:prstGeom>
          <a:noFill/>
        </p:spPr>
        <p:txBody>
          <a:bodyPr wrap="square" rtlCol="0">
            <a:spAutoFit/>
          </a:bodyPr>
          <a:lstStyle/>
          <a:p>
            <a:r>
              <a:rPr lang="tr-TR" b="1" dirty="0"/>
              <a:t>Answer:</a:t>
            </a:r>
          </a:p>
          <a:p>
            <a:endParaRPr lang="tr-TR" dirty="0"/>
          </a:p>
          <a:p>
            <a:r>
              <a:rPr lang="tr-TR" dirty="0"/>
              <a:t>Correct answer is A</a:t>
            </a:r>
            <a:endParaRPr lang="en-US" dirty="0"/>
          </a:p>
        </p:txBody>
      </p:sp>
    </p:spTree>
    <p:extLst>
      <p:ext uri="{BB962C8B-B14F-4D97-AF65-F5344CB8AC3E}">
        <p14:creationId xmlns:p14="http://schemas.microsoft.com/office/powerpoint/2010/main" val="4267049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62071" y="1150470"/>
            <a:ext cx="9204740" cy="4431724"/>
          </a:xfrm>
          <a:prstGeom prst="rect">
            <a:avLst/>
          </a:prstGeom>
        </p:spPr>
      </p:pic>
      <p:sp>
        <p:nvSpPr>
          <p:cNvPr id="3" name="TextBox 2"/>
          <p:cNvSpPr txBox="1"/>
          <p:nvPr/>
        </p:nvSpPr>
        <p:spPr>
          <a:xfrm>
            <a:off x="574766" y="261257"/>
            <a:ext cx="1654628" cy="369332"/>
          </a:xfrm>
          <a:prstGeom prst="rect">
            <a:avLst/>
          </a:prstGeom>
          <a:noFill/>
        </p:spPr>
        <p:txBody>
          <a:bodyPr wrap="square" rtlCol="0">
            <a:spAutoFit/>
          </a:bodyPr>
          <a:lstStyle/>
          <a:p>
            <a:r>
              <a:rPr lang="tr-TR" dirty="0"/>
              <a:t>Q15.</a:t>
            </a:r>
            <a:endParaRPr lang="en-US" dirty="0"/>
          </a:p>
        </p:txBody>
      </p:sp>
    </p:spTree>
    <p:extLst>
      <p:ext uri="{BB962C8B-B14F-4D97-AF65-F5344CB8AC3E}">
        <p14:creationId xmlns:p14="http://schemas.microsoft.com/office/powerpoint/2010/main" val="2047708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71280" y="878785"/>
            <a:ext cx="5075360" cy="5448772"/>
          </a:xfrm>
          <a:prstGeom prst="rect">
            <a:avLst/>
          </a:prstGeom>
        </p:spPr>
      </p:pic>
      <p:pic>
        <p:nvPicPr>
          <p:cNvPr id="3" name="Picture 2"/>
          <p:cNvPicPr>
            <a:picLocks noChangeAspect="1"/>
          </p:cNvPicPr>
          <p:nvPr/>
        </p:nvPicPr>
        <p:blipFill>
          <a:blip r:embed="rId3"/>
          <a:stretch>
            <a:fillRect/>
          </a:stretch>
        </p:blipFill>
        <p:spPr>
          <a:xfrm>
            <a:off x="6908955" y="878785"/>
            <a:ext cx="4801016" cy="2446232"/>
          </a:xfrm>
          <a:prstGeom prst="rect">
            <a:avLst/>
          </a:prstGeom>
        </p:spPr>
      </p:pic>
      <p:sp>
        <p:nvSpPr>
          <p:cNvPr id="4" name="TextBox 3"/>
          <p:cNvSpPr txBox="1"/>
          <p:nvPr/>
        </p:nvSpPr>
        <p:spPr>
          <a:xfrm>
            <a:off x="6908955" y="3727269"/>
            <a:ext cx="4699571" cy="369332"/>
          </a:xfrm>
          <a:prstGeom prst="rect">
            <a:avLst/>
          </a:prstGeom>
          <a:noFill/>
        </p:spPr>
        <p:txBody>
          <a:bodyPr wrap="square" rtlCol="0">
            <a:spAutoFit/>
          </a:bodyPr>
          <a:lstStyle/>
          <a:p>
            <a:r>
              <a:rPr lang="tr-TR" b="1" dirty="0"/>
              <a:t>Answer</a:t>
            </a:r>
            <a:r>
              <a:rPr lang="tr-TR" dirty="0"/>
              <a:t>: option D is the correct answer.</a:t>
            </a:r>
            <a:endParaRPr lang="en-US" dirty="0"/>
          </a:p>
        </p:txBody>
      </p:sp>
    </p:spTree>
    <p:extLst>
      <p:ext uri="{BB962C8B-B14F-4D97-AF65-F5344CB8AC3E}">
        <p14:creationId xmlns:p14="http://schemas.microsoft.com/office/powerpoint/2010/main" val="32830957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4720" y="1398117"/>
            <a:ext cx="10698344" cy="3785652"/>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Define Lexeme and Token</a:t>
            </a:r>
            <a:endParaRPr lang="tr-TR" sz="2400" dirty="0">
              <a:latin typeface="Arial" panose="020B0604020202020204" pitchFamily="34" charset="0"/>
              <a:cs typeface="Arial" panose="020B0604020202020204" pitchFamily="34" charset="0"/>
            </a:endParaRPr>
          </a:p>
          <a:p>
            <a:endParaRPr lang="tr-TR" dirty="0"/>
          </a:p>
          <a:p>
            <a:pPr lvl="0"/>
            <a:r>
              <a:rPr kumimoji="0" lang="en-US"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A </a:t>
            </a:r>
            <a:r>
              <a:rPr kumimoji="0" lang="en-US" altLang="en-US" sz="2400" b="1" i="0" u="none" strike="noStrike" cap="none" normalizeH="0" baseline="0" dirty="0">
                <a:ln>
                  <a:noFill/>
                </a:ln>
                <a:solidFill>
                  <a:srgbClr val="0A0A0A"/>
                </a:solidFill>
                <a:effectLst/>
                <a:latin typeface="Arial" panose="020B0604020202020204" pitchFamily="34" charset="0"/>
                <a:cs typeface="Arial" panose="020B0604020202020204" pitchFamily="34" charset="0"/>
              </a:rPr>
              <a:t>lexeme</a:t>
            </a:r>
            <a:r>
              <a:rPr kumimoji="0" lang="en-US"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 is a raw sequence of characters in source code that matches a specific</a:t>
            </a:r>
            <a:r>
              <a:rPr kumimoji="0" lang="tr-TR"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 </a:t>
            </a:r>
            <a:r>
              <a:rPr kumimoji="0" lang="en-US"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 pattern (e.g., x, 10, if), representing a meaningful unit. </a:t>
            </a:r>
            <a:endParaRPr kumimoji="0" lang="tr-TR"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endParaRPr>
          </a:p>
          <a:p>
            <a:pPr lvl="0"/>
            <a:endParaRPr lang="tr-TR" altLang="en-US" sz="2400" dirty="0">
              <a:solidFill>
                <a:srgbClr val="0A0A0A"/>
              </a:solidFill>
              <a:latin typeface="Arial" panose="020B0604020202020204" pitchFamily="34" charset="0"/>
              <a:cs typeface="Arial" panose="020B0604020202020204" pitchFamily="34" charset="0"/>
            </a:endParaRPr>
          </a:p>
          <a:p>
            <a:pPr lvl="0"/>
            <a:r>
              <a:rPr kumimoji="0" lang="en-US"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A </a:t>
            </a:r>
            <a:r>
              <a:rPr kumimoji="0" lang="en-US" altLang="en-US" sz="2400" b="1" i="0" u="none" strike="noStrike" cap="none" normalizeH="0" baseline="0" dirty="0">
                <a:ln>
                  <a:noFill/>
                </a:ln>
                <a:solidFill>
                  <a:srgbClr val="0A0A0A"/>
                </a:solidFill>
                <a:effectLst/>
                <a:latin typeface="Arial" panose="020B0604020202020204" pitchFamily="34" charset="0"/>
                <a:cs typeface="Arial" panose="020B0604020202020204" pitchFamily="34" charset="0"/>
              </a:rPr>
              <a:t>token</a:t>
            </a:r>
            <a:r>
              <a:rPr kumimoji="0" lang="en-US" altLang="en-US" sz="2400" b="0" i="0" u="none" strike="noStrike" cap="none" normalizeH="0" baseline="0" dirty="0">
                <a:ln>
                  <a:noFill/>
                </a:ln>
                <a:solidFill>
                  <a:srgbClr val="0A0A0A"/>
                </a:solidFill>
                <a:effectLst/>
                <a:latin typeface="Arial" panose="020B0604020202020204" pitchFamily="34" charset="0"/>
                <a:cs typeface="Arial" panose="020B0604020202020204" pitchFamily="34" charset="0"/>
              </a:rPr>
              <a:t> is a categorical pair—(Token Name, Attribute Value)—assigned to that lexeme by a lexical analyzer, such as IDENTIFIER, NUMBER, or KEYWORD.</a:t>
            </a:r>
            <a:r>
              <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endParaRPr lang="tr-TR" dirty="0"/>
          </a:p>
          <a:p>
            <a:endParaRPr lang="tr-TR" dirty="0"/>
          </a:p>
          <a:p>
            <a:r>
              <a:rPr lang="en-US" dirty="0"/>
              <a:t> </a:t>
            </a:r>
          </a:p>
        </p:txBody>
      </p:sp>
      <p:sp>
        <p:nvSpPr>
          <p:cNvPr id="3" name="TextBox 2"/>
          <p:cNvSpPr txBox="1"/>
          <p:nvPr/>
        </p:nvSpPr>
        <p:spPr>
          <a:xfrm>
            <a:off x="744720" y="444137"/>
            <a:ext cx="2690673" cy="369332"/>
          </a:xfrm>
          <a:prstGeom prst="rect">
            <a:avLst/>
          </a:prstGeom>
          <a:noFill/>
        </p:spPr>
        <p:txBody>
          <a:bodyPr wrap="square" rtlCol="0">
            <a:spAutoFit/>
          </a:bodyPr>
          <a:lstStyle/>
          <a:p>
            <a:r>
              <a:rPr lang="tr-TR" dirty="0"/>
              <a:t>Q16.</a:t>
            </a:r>
            <a:endParaRPr lang="en-US" dirty="0"/>
          </a:p>
        </p:txBody>
      </p:sp>
    </p:spTree>
    <p:extLst>
      <p:ext uri="{BB962C8B-B14F-4D97-AF65-F5344CB8AC3E}">
        <p14:creationId xmlns:p14="http://schemas.microsoft.com/office/powerpoint/2010/main" val="2611793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8937" y="609600"/>
            <a:ext cx="1341120" cy="369332"/>
          </a:xfrm>
          <a:prstGeom prst="rect">
            <a:avLst/>
          </a:prstGeom>
          <a:noFill/>
        </p:spPr>
        <p:txBody>
          <a:bodyPr wrap="square" rtlCol="0">
            <a:spAutoFit/>
          </a:bodyPr>
          <a:lstStyle/>
          <a:p>
            <a:r>
              <a:rPr lang="tr-TR" dirty="0"/>
              <a:t>Q17.</a:t>
            </a:r>
            <a:endParaRPr lang="en-US" dirty="0"/>
          </a:p>
        </p:txBody>
      </p:sp>
      <p:pic>
        <p:nvPicPr>
          <p:cNvPr id="4" name="Picture 3"/>
          <p:cNvPicPr>
            <a:picLocks noChangeAspect="1"/>
          </p:cNvPicPr>
          <p:nvPr/>
        </p:nvPicPr>
        <p:blipFill>
          <a:blip r:embed="rId2"/>
          <a:stretch>
            <a:fillRect/>
          </a:stretch>
        </p:blipFill>
        <p:spPr>
          <a:xfrm>
            <a:off x="653143" y="1193074"/>
            <a:ext cx="3849189" cy="2830286"/>
          </a:xfrm>
          <a:prstGeom prst="rect">
            <a:avLst/>
          </a:prstGeom>
        </p:spPr>
      </p:pic>
    </p:spTree>
    <p:extLst>
      <p:ext uri="{BB962C8B-B14F-4D97-AF65-F5344CB8AC3E}">
        <p14:creationId xmlns:p14="http://schemas.microsoft.com/office/powerpoint/2010/main" val="33244453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3" y="303350"/>
            <a:ext cx="10337075" cy="1938992"/>
          </a:xfrm>
          <a:prstGeom prst="rect">
            <a:avLst/>
          </a:prstGeom>
        </p:spPr>
        <p:txBody>
          <a:bodyPr wrap="square">
            <a:spAutoFit/>
          </a:bodyPr>
          <a:lstStyle/>
          <a:p>
            <a:r>
              <a:rPr lang="en-US" sz="2400" dirty="0">
                <a:effectLst/>
              </a:rPr>
              <a:t>To prove that a grammar is ambiguous, we must show that there exists at least one string in the language generated by the grammar that has more than one leftmost derivation (or equivalently, more than one parse tree)</a:t>
            </a:r>
            <a:r>
              <a:rPr lang="en-US" sz="2400" b="0" i="0" dirty="0">
                <a:solidFill>
                  <a:srgbClr val="0A0A0A"/>
                </a:solidFill>
                <a:effectLst/>
                <a:latin typeface="Google Sans"/>
              </a:rPr>
              <a:t>. </a:t>
            </a:r>
            <a:endParaRPr lang="tr-TR" sz="2400" b="0" i="0" dirty="0">
              <a:solidFill>
                <a:srgbClr val="0A0A0A"/>
              </a:solidFill>
              <a:effectLst/>
              <a:latin typeface="Google Sans"/>
            </a:endParaRPr>
          </a:p>
          <a:p>
            <a:endParaRPr lang="tr-TR" sz="2400" dirty="0">
              <a:solidFill>
                <a:srgbClr val="0A0A0A"/>
              </a:solidFill>
              <a:latin typeface="Google Sans"/>
            </a:endParaRPr>
          </a:p>
          <a:p>
            <a:r>
              <a:rPr lang="tr-TR" sz="2400" dirty="0"/>
              <a:t>Let's conside the string a+a+a.</a:t>
            </a:r>
            <a:endParaRPr lang="en-US" sz="2400" dirty="0"/>
          </a:p>
        </p:txBody>
      </p:sp>
      <p:pic>
        <p:nvPicPr>
          <p:cNvPr id="7" name="Picture 6"/>
          <p:cNvPicPr>
            <a:picLocks noChangeAspect="1"/>
          </p:cNvPicPr>
          <p:nvPr/>
        </p:nvPicPr>
        <p:blipFill>
          <a:blip r:embed="rId2"/>
          <a:stretch>
            <a:fillRect/>
          </a:stretch>
        </p:blipFill>
        <p:spPr>
          <a:xfrm>
            <a:off x="522514" y="2455817"/>
            <a:ext cx="5077098" cy="4127863"/>
          </a:xfrm>
          <a:prstGeom prst="rect">
            <a:avLst/>
          </a:prstGeom>
        </p:spPr>
      </p:pic>
      <p:pic>
        <p:nvPicPr>
          <p:cNvPr id="8" name="Picture 7"/>
          <p:cNvPicPr>
            <a:picLocks noChangeAspect="1"/>
          </p:cNvPicPr>
          <p:nvPr/>
        </p:nvPicPr>
        <p:blipFill>
          <a:blip r:embed="rId3"/>
          <a:stretch>
            <a:fillRect/>
          </a:stretch>
        </p:blipFill>
        <p:spPr>
          <a:xfrm>
            <a:off x="6251127" y="2455817"/>
            <a:ext cx="5540278" cy="4127863"/>
          </a:xfrm>
          <a:prstGeom prst="rect">
            <a:avLst/>
          </a:prstGeom>
        </p:spPr>
      </p:pic>
    </p:spTree>
    <p:extLst>
      <p:ext uri="{BB962C8B-B14F-4D97-AF65-F5344CB8AC3E}">
        <p14:creationId xmlns:p14="http://schemas.microsoft.com/office/powerpoint/2010/main" val="734861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1519" y="583474"/>
            <a:ext cx="8212183" cy="3600986"/>
          </a:xfrm>
          <a:prstGeom prst="rect">
            <a:avLst/>
          </a:prstGeom>
          <a:noFill/>
        </p:spPr>
        <p:txBody>
          <a:bodyPr wrap="square" rtlCol="0">
            <a:spAutoFit/>
          </a:bodyPr>
          <a:lstStyle/>
          <a:p>
            <a:r>
              <a:rPr lang="tr-TR" dirty="0"/>
              <a:t>Q18.</a:t>
            </a:r>
          </a:p>
          <a:p>
            <a:endParaRPr lang="tr-TR" dirty="0"/>
          </a:p>
          <a:p>
            <a:r>
              <a:rPr lang="en-US" sz="2400" dirty="0">
                <a:latin typeface="Arial" panose="020B0604020202020204" pitchFamily="34" charset="0"/>
                <a:cs typeface="Arial" panose="020B0604020202020204" pitchFamily="34" charset="0"/>
              </a:rPr>
              <a:t>What is primary use of attribute grammar?</a:t>
            </a:r>
            <a:endParaRPr lang="tr-TR" sz="2400" dirty="0">
              <a:latin typeface="Arial" panose="020B0604020202020204" pitchFamily="34" charset="0"/>
              <a:cs typeface="Arial" panose="020B0604020202020204" pitchFamily="34" charset="0"/>
            </a:endParaRPr>
          </a:p>
          <a:p>
            <a:endParaRPr lang="tr-TR" sz="2400" dirty="0">
              <a:latin typeface="Arial" panose="020B0604020202020204" pitchFamily="34" charset="0"/>
              <a:cs typeface="Arial" panose="020B0604020202020204" pitchFamily="34" charset="0"/>
            </a:endParaRPr>
          </a:p>
          <a:p>
            <a:r>
              <a:rPr lang="en-US" sz="2400" dirty="0"/>
              <a:t>The primary use of attribute grammar is to </a:t>
            </a:r>
            <a:r>
              <a:rPr lang="en-US" sz="2400" b="1" dirty="0"/>
              <a:t>formally define and implement the static semantics of programming languages</a:t>
            </a:r>
            <a:r>
              <a:rPr lang="en-US" sz="2400" dirty="0"/>
              <a:t>. While context-free grammars (like BNF) define the structure (syntax) of a language, attribute grammars add properties (attributes) to the grammar symbols to compute context-sensitive information, such as variable types, scope, and values</a:t>
            </a:r>
            <a:r>
              <a:rPr lang="tr-TR" sz="2400" dirty="0"/>
              <a:t>.</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009779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41068" y="1180315"/>
            <a:ext cx="5815892" cy="5524979"/>
          </a:xfrm>
          <a:prstGeom prst="rect">
            <a:avLst/>
          </a:prstGeom>
        </p:spPr>
      </p:pic>
      <p:sp>
        <p:nvSpPr>
          <p:cNvPr id="3" name="Rectangle 2"/>
          <p:cNvSpPr/>
          <p:nvPr/>
        </p:nvSpPr>
        <p:spPr>
          <a:xfrm>
            <a:off x="438939" y="448883"/>
            <a:ext cx="4573688" cy="369332"/>
          </a:xfrm>
          <a:prstGeom prst="rect">
            <a:avLst/>
          </a:prstGeom>
        </p:spPr>
        <p:txBody>
          <a:bodyPr wrap="none">
            <a:spAutoFit/>
          </a:bodyPr>
          <a:lstStyle/>
          <a:p>
            <a:r>
              <a:rPr lang="en-US" dirty="0">
                <a:effectLst/>
                <a:latin typeface="Comic Sans MS" panose="030F0702030302020204" pitchFamily="66" charset="0"/>
                <a:ea typeface="Times New Roman" panose="02020603050405020304" pitchFamily="18" charset="0"/>
                <a:cs typeface="Times New Roman" panose="02020603050405020304" pitchFamily="18" charset="0"/>
              </a:rPr>
              <a:t>Here's a program written in </a:t>
            </a:r>
            <a:r>
              <a:rPr lang="en-US" dirty="0" err="1">
                <a:effectLst/>
                <a:latin typeface="Comic Sans MS" panose="030F0702030302020204" pitchFamily="66" charset="0"/>
                <a:ea typeface="Times New Roman" panose="02020603050405020304" pitchFamily="18" charset="0"/>
                <a:cs typeface="Times New Roman" panose="02020603050405020304" pitchFamily="18" charset="0"/>
              </a:rPr>
              <a:t>pseudocode</a:t>
            </a:r>
            <a:r>
              <a:rPr lang="en-US" dirty="0">
                <a:effectLst/>
                <a:latin typeface="Comic Sans MS" panose="030F0702030302020204" pitchFamily="66" charset="0"/>
                <a:ea typeface="Times New Roman" panose="02020603050405020304" pitchFamily="18" charset="0"/>
                <a:cs typeface="Times New Roman" panose="02020603050405020304" pitchFamily="18" charset="0"/>
              </a:rPr>
              <a:t> </a:t>
            </a:r>
            <a:endParaRPr lang="en-US" dirty="0"/>
          </a:p>
        </p:txBody>
      </p:sp>
      <p:sp>
        <p:nvSpPr>
          <p:cNvPr id="4" name="Rectangle 3"/>
          <p:cNvSpPr/>
          <p:nvPr/>
        </p:nvSpPr>
        <p:spPr>
          <a:xfrm>
            <a:off x="6156960" y="1279547"/>
            <a:ext cx="6096000" cy="1477328"/>
          </a:xfrm>
          <a:prstGeom prst="rect">
            <a:avLst/>
          </a:prstGeom>
        </p:spPr>
        <p:txBody>
          <a:bodyPr>
            <a:spAutoFit/>
          </a:bodyPr>
          <a:lstStyle/>
          <a:p>
            <a:r>
              <a:rPr lang="en-US" dirty="0">
                <a:effectLst/>
                <a:latin typeface="Comic Sans MS" panose="030F0702030302020204" pitchFamily="66" charset="0"/>
                <a:ea typeface="Times New Roman" panose="02020603050405020304" pitchFamily="18" charset="0"/>
                <a:cs typeface="Times New Roman" panose="02020603050405020304" pitchFamily="18" charset="0"/>
              </a:rPr>
              <a:t>What value will be printed if we assume that the program is using static scope rules? </a:t>
            </a:r>
            <a:r>
              <a:rPr lang="en-US"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56</a:t>
            </a:r>
            <a:r>
              <a:rPr lang="en-US" dirty="0">
                <a:effectLst/>
                <a:latin typeface="Comic Sans MS" panose="030F0702030302020204" pitchFamily="66" charset="0"/>
                <a:ea typeface="Times New Roman" panose="02020603050405020304" pitchFamily="18" charset="0"/>
                <a:cs typeface="Times New Roman" panose="02020603050405020304" pitchFamily="18" charset="0"/>
              </a:rPr>
              <a:t>	</a:t>
            </a:r>
          </a:p>
          <a:p>
            <a:r>
              <a:rPr lang="en-US" dirty="0">
                <a:effectLst/>
                <a:latin typeface="Comic Sans MS" panose="030F0702030302020204" pitchFamily="66" charset="0"/>
                <a:ea typeface="Times New Roman" panose="02020603050405020304" pitchFamily="18" charset="0"/>
                <a:cs typeface="Times New Roman" panose="02020603050405020304" pitchFamily="18" charset="0"/>
              </a:rPr>
              <a:t> </a:t>
            </a:r>
          </a:p>
          <a:p>
            <a:r>
              <a:rPr lang="en-US" dirty="0">
                <a:effectLst/>
                <a:latin typeface="Comic Sans MS" panose="030F0702030302020204" pitchFamily="66" charset="0"/>
                <a:ea typeface="Times New Roman" panose="02020603050405020304" pitchFamily="18" charset="0"/>
                <a:cs typeface="Times New Roman" panose="02020603050405020304" pitchFamily="18" charset="0"/>
              </a:rPr>
              <a:t>What value will be printed if we assume that the program is using  dynamic scope rules?   </a:t>
            </a:r>
            <a:r>
              <a:rPr lang="en-US"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14</a:t>
            </a:r>
            <a:endParaRPr lang="en-US" dirty="0">
              <a:effectLst/>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512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8307" y="435654"/>
            <a:ext cx="10284823" cy="3416320"/>
          </a:xfrm>
          <a:prstGeom prst="rect">
            <a:avLst/>
          </a:prstGeom>
        </p:spPr>
        <p:txBody>
          <a:bodyPr wrap="square">
            <a:spAutoFit/>
          </a:bodyPr>
          <a:lstStyle/>
          <a:p>
            <a:r>
              <a:rPr lang="tr-TR" b="1" i="0" dirty="0">
                <a:solidFill>
                  <a:srgbClr val="273239"/>
                </a:solidFill>
                <a:effectLst/>
                <a:latin typeface="Nunito"/>
              </a:rPr>
              <a:t>Answer.</a:t>
            </a:r>
            <a:r>
              <a:rPr lang="tr-TR" b="0" i="0" dirty="0">
                <a:solidFill>
                  <a:srgbClr val="273239"/>
                </a:solidFill>
                <a:effectLst/>
                <a:latin typeface="Nunito"/>
              </a:rPr>
              <a:t> </a:t>
            </a:r>
            <a:r>
              <a:rPr lang="en-US" b="0" i="0" dirty="0">
                <a:solidFill>
                  <a:srgbClr val="273239"/>
                </a:solidFill>
                <a:effectLst/>
                <a:latin typeface="Nunito"/>
              </a:rPr>
              <a:t>Access link is defined as link to activation record of closest lexically enclosing block in program text, so the closest enclosing blocks respectively for A1 ,A2 and A21 are main , main and A2 Since, Activation records are created at procedure entry time and destroyed at procedure exit time.</a:t>
            </a:r>
            <a:endParaRPr lang="tr-TR" b="0" i="0" dirty="0">
              <a:solidFill>
                <a:srgbClr val="273239"/>
              </a:solidFill>
              <a:effectLst/>
              <a:latin typeface="Nunito"/>
            </a:endParaRPr>
          </a:p>
          <a:p>
            <a:endParaRPr lang="tr-TR" dirty="0">
              <a:solidFill>
                <a:srgbClr val="273239"/>
              </a:solidFill>
              <a:latin typeface="Nunito"/>
            </a:endParaRPr>
          </a:p>
          <a:p>
            <a:r>
              <a:rPr lang="en-US" dirty="0"/>
              <a:t>Here Calling sequence is given as,</a:t>
            </a:r>
            <a:br>
              <a:rPr lang="en-US" dirty="0"/>
            </a:br>
            <a:br>
              <a:rPr lang="en-US" dirty="0"/>
            </a:br>
            <a:r>
              <a:rPr lang="en-US" dirty="0"/>
              <a:t>Main-&gt;A1-&gt;A2-&gt;A21-&gt;A1</a:t>
            </a:r>
            <a:br>
              <a:rPr lang="en-US" dirty="0"/>
            </a:br>
            <a:r>
              <a:rPr lang="en-US" dirty="0"/>
              <a:t>Now A1,A2 are defined under Main...So A1,A2 Access link are pointed to main A21 is defined under A2 hence its Access link will point to A2 .</a:t>
            </a:r>
            <a:endParaRPr lang="tr-TR" dirty="0"/>
          </a:p>
          <a:p>
            <a:endParaRPr lang="tr-TR" dirty="0"/>
          </a:p>
          <a:p>
            <a:r>
              <a:rPr lang="tr-TR" dirty="0"/>
              <a:t>Hence, correct anwers is D.</a:t>
            </a:r>
            <a:endParaRPr lang="en-US" dirty="0"/>
          </a:p>
        </p:txBody>
      </p:sp>
    </p:spTree>
    <p:extLst>
      <p:ext uri="{BB962C8B-B14F-4D97-AF65-F5344CB8AC3E}">
        <p14:creationId xmlns:p14="http://schemas.microsoft.com/office/powerpoint/2010/main" val="1322691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29420348"/>
              </p:ext>
            </p:extLst>
          </p:nvPr>
        </p:nvGraphicFramePr>
        <p:xfrm>
          <a:off x="587828" y="1155768"/>
          <a:ext cx="7010400" cy="640080"/>
        </p:xfrm>
        <a:graphic>
          <a:graphicData uri="http://schemas.openxmlformats.org/drawingml/2006/table">
            <a:tbl>
              <a:tblPr/>
              <a:tblGrid>
                <a:gridCol w="7010400">
                  <a:extLst>
                    <a:ext uri="{9D8B030D-6E8A-4147-A177-3AD203B41FA5}">
                      <a16:colId xmlns:a16="http://schemas.microsoft.com/office/drawing/2014/main" val="20000"/>
                    </a:ext>
                  </a:extLst>
                </a:gridCol>
              </a:tblGrid>
              <a:tr h="0">
                <a:tc>
                  <a:txBody>
                    <a:bodyPr/>
                    <a:lstStyle/>
                    <a:p>
                      <a:br>
                        <a:rPr lang="en-US" b="1" dirty="0">
                          <a:effectLst/>
                        </a:rPr>
                      </a:br>
                      <a:r>
                        <a:rPr lang="en-US" b="1" dirty="0">
                          <a:effectLst/>
                        </a:rPr>
                        <a:t>For specifying the syntax of a language _____________ is used.</a:t>
                      </a:r>
                    </a:p>
                  </a:txBody>
                  <a:tcPr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bl>
          </a:graphicData>
        </a:graphic>
      </p:graphicFrame>
      <p:sp>
        <p:nvSpPr>
          <p:cNvPr id="3" name="TextBox 2"/>
          <p:cNvSpPr txBox="1"/>
          <p:nvPr/>
        </p:nvSpPr>
        <p:spPr>
          <a:xfrm>
            <a:off x="635726" y="252549"/>
            <a:ext cx="1079863" cy="369332"/>
          </a:xfrm>
          <a:prstGeom prst="rect">
            <a:avLst/>
          </a:prstGeom>
          <a:noFill/>
        </p:spPr>
        <p:txBody>
          <a:bodyPr wrap="square" rtlCol="0">
            <a:spAutoFit/>
          </a:bodyPr>
          <a:lstStyle/>
          <a:p>
            <a:r>
              <a:rPr lang="tr-TR" dirty="0"/>
              <a:t>Q20.</a:t>
            </a:r>
            <a:endParaRPr lang="en-US" dirty="0"/>
          </a:p>
        </p:txBody>
      </p:sp>
      <p:pic>
        <p:nvPicPr>
          <p:cNvPr id="4" name="Picture 3"/>
          <p:cNvPicPr>
            <a:picLocks noChangeAspect="1"/>
          </p:cNvPicPr>
          <p:nvPr/>
        </p:nvPicPr>
        <p:blipFill>
          <a:blip r:embed="rId2"/>
          <a:stretch>
            <a:fillRect/>
          </a:stretch>
        </p:blipFill>
        <p:spPr>
          <a:xfrm>
            <a:off x="635725" y="2602709"/>
            <a:ext cx="6357257" cy="2160879"/>
          </a:xfrm>
          <a:prstGeom prst="rect">
            <a:avLst/>
          </a:prstGeom>
        </p:spPr>
      </p:pic>
    </p:spTree>
    <p:extLst>
      <p:ext uri="{BB962C8B-B14F-4D97-AF65-F5344CB8AC3E}">
        <p14:creationId xmlns:p14="http://schemas.microsoft.com/office/powerpoint/2010/main" val="41589296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0560" y="1715589"/>
            <a:ext cx="7924800" cy="369332"/>
          </a:xfrm>
          <a:prstGeom prst="rect">
            <a:avLst/>
          </a:prstGeom>
          <a:noFill/>
        </p:spPr>
        <p:txBody>
          <a:bodyPr wrap="square" rtlCol="0">
            <a:spAutoFit/>
          </a:bodyPr>
          <a:lstStyle/>
          <a:p>
            <a:r>
              <a:rPr lang="tr-TR" dirty="0"/>
              <a:t>Answer</a:t>
            </a:r>
            <a:r>
              <a:rPr lang="tr-TR" dirty="0">
                <a:solidFill>
                  <a:srgbClr val="FF0000"/>
                </a:solidFill>
              </a:rPr>
              <a:t>: A</a:t>
            </a:r>
            <a:endParaRPr lang="en-US" dirty="0">
              <a:solidFill>
                <a:srgbClr val="FF0000"/>
              </a:solidFill>
            </a:endParaRPr>
          </a:p>
        </p:txBody>
      </p:sp>
    </p:spTree>
    <p:extLst>
      <p:ext uri="{BB962C8B-B14F-4D97-AF65-F5344CB8AC3E}">
        <p14:creationId xmlns:p14="http://schemas.microsoft.com/office/powerpoint/2010/main" val="104117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583474" y="870857"/>
            <a:ext cx="10728960" cy="4009879"/>
          </a:xfrm>
          <a:prstGeom prst="rect">
            <a:avLst/>
          </a:prstGeom>
        </p:spPr>
      </p:pic>
    </p:spTree>
    <p:extLst>
      <p:ext uri="{BB962C8B-B14F-4D97-AF65-F5344CB8AC3E}">
        <p14:creationId xmlns:p14="http://schemas.microsoft.com/office/powerpoint/2010/main" val="1727851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0228" y="554224"/>
            <a:ext cx="8125097" cy="1200329"/>
          </a:xfrm>
          <a:prstGeom prst="rect">
            <a:avLst/>
          </a:prstGeom>
        </p:spPr>
        <p:txBody>
          <a:bodyPr wrap="square">
            <a:spAutoFit/>
          </a:bodyPr>
          <a:lstStyle/>
          <a:p>
            <a:r>
              <a:rPr lang="tr-TR" b="1" i="0" dirty="0">
                <a:solidFill>
                  <a:srgbClr val="273239"/>
                </a:solidFill>
                <a:effectLst/>
                <a:latin typeface="Nunito"/>
              </a:rPr>
              <a:t>Answer:</a:t>
            </a:r>
            <a:r>
              <a:rPr lang="tr-TR" b="0" i="0" dirty="0">
                <a:solidFill>
                  <a:srgbClr val="273239"/>
                </a:solidFill>
                <a:effectLst/>
                <a:latin typeface="Nunito"/>
              </a:rPr>
              <a:t> </a:t>
            </a:r>
            <a:r>
              <a:rPr lang="en-US" b="0" i="0" dirty="0">
                <a:solidFill>
                  <a:srgbClr val="273239"/>
                </a:solidFill>
                <a:effectLst/>
                <a:latin typeface="Nunito"/>
              </a:rPr>
              <a:t>Heap allocation is needed for dynamic data structures like tree, linked list, etc.</a:t>
            </a:r>
            <a:endParaRPr lang="tr-TR" b="0" i="0" dirty="0">
              <a:solidFill>
                <a:srgbClr val="273239"/>
              </a:solidFill>
              <a:effectLst/>
              <a:latin typeface="Nunito"/>
            </a:endParaRPr>
          </a:p>
          <a:p>
            <a:endParaRPr lang="tr-TR" dirty="0">
              <a:solidFill>
                <a:srgbClr val="273239"/>
              </a:solidFill>
              <a:latin typeface="Nunito"/>
            </a:endParaRPr>
          </a:p>
          <a:p>
            <a:r>
              <a:rPr lang="tr-TR" dirty="0">
                <a:solidFill>
                  <a:srgbClr val="273239"/>
                </a:solidFill>
                <a:latin typeface="Nunito"/>
              </a:rPr>
              <a:t>Correct answer is C.</a:t>
            </a:r>
            <a:endParaRPr lang="en-US" dirty="0"/>
          </a:p>
        </p:txBody>
      </p:sp>
    </p:spTree>
    <p:extLst>
      <p:ext uri="{BB962C8B-B14F-4D97-AF65-F5344CB8AC3E}">
        <p14:creationId xmlns:p14="http://schemas.microsoft.com/office/powerpoint/2010/main" val="1821548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99241" y="1132544"/>
            <a:ext cx="9738130" cy="2659610"/>
          </a:xfrm>
          <a:prstGeom prst="rect">
            <a:avLst/>
          </a:prstGeom>
        </p:spPr>
      </p:pic>
      <p:sp>
        <p:nvSpPr>
          <p:cNvPr id="3" name="TextBox 2"/>
          <p:cNvSpPr txBox="1"/>
          <p:nvPr/>
        </p:nvSpPr>
        <p:spPr>
          <a:xfrm>
            <a:off x="722811" y="391886"/>
            <a:ext cx="1323703" cy="369332"/>
          </a:xfrm>
          <a:prstGeom prst="rect">
            <a:avLst/>
          </a:prstGeom>
          <a:noFill/>
        </p:spPr>
        <p:txBody>
          <a:bodyPr wrap="square" rtlCol="0">
            <a:spAutoFit/>
          </a:bodyPr>
          <a:lstStyle/>
          <a:p>
            <a:r>
              <a:rPr lang="tr-TR" dirty="0"/>
              <a:t>Q3.</a:t>
            </a:r>
            <a:endParaRPr lang="en-US" dirty="0"/>
          </a:p>
        </p:txBody>
      </p:sp>
    </p:spTree>
    <p:extLst>
      <p:ext uri="{BB962C8B-B14F-4D97-AF65-F5344CB8AC3E}">
        <p14:creationId xmlns:p14="http://schemas.microsoft.com/office/powerpoint/2010/main" val="3833512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1850" y="1017452"/>
            <a:ext cx="10467703" cy="923330"/>
          </a:xfrm>
          <a:prstGeom prst="rect">
            <a:avLst/>
          </a:prstGeom>
        </p:spPr>
        <p:txBody>
          <a:bodyPr wrap="square">
            <a:spAutoFit/>
          </a:bodyPr>
          <a:lstStyle/>
          <a:p>
            <a:r>
              <a:rPr lang="tr-TR" b="1" i="0" dirty="0">
                <a:solidFill>
                  <a:srgbClr val="273239"/>
                </a:solidFill>
                <a:effectLst/>
                <a:latin typeface="-apple-system"/>
              </a:rPr>
              <a:t>Answer:</a:t>
            </a:r>
            <a:r>
              <a:rPr lang="tr-TR" b="0" i="0" dirty="0">
                <a:solidFill>
                  <a:srgbClr val="273239"/>
                </a:solidFill>
                <a:effectLst/>
                <a:latin typeface="-apple-system"/>
              </a:rPr>
              <a:t> </a:t>
            </a:r>
            <a:r>
              <a:rPr lang="en-US" b="0" i="0" dirty="0">
                <a:solidFill>
                  <a:srgbClr val="273239"/>
                </a:solidFill>
                <a:effectLst/>
                <a:latin typeface="-apple-system"/>
              </a:rPr>
              <a:t>C programming language has a weak type system with static types but Java programming language has a strong type system with static types. Both Statements are correct. So, option (C) is correct.</a:t>
            </a:r>
            <a:endParaRPr lang="en-US" dirty="0"/>
          </a:p>
        </p:txBody>
      </p:sp>
    </p:spTree>
    <p:extLst>
      <p:ext uri="{BB962C8B-B14F-4D97-AF65-F5344CB8AC3E}">
        <p14:creationId xmlns:p14="http://schemas.microsoft.com/office/powerpoint/2010/main" val="2255822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31979" y="1455858"/>
            <a:ext cx="9618901" cy="3220645"/>
          </a:xfrm>
          <a:prstGeom prst="rect">
            <a:avLst/>
          </a:prstGeom>
        </p:spPr>
      </p:pic>
      <p:sp>
        <p:nvSpPr>
          <p:cNvPr id="3" name="TextBox 2"/>
          <p:cNvSpPr txBox="1"/>
          <p:nvPr/>
        </p:nvSpPr>
        <p:spPr>
          <a:xfrm>
            <a:off x="1158240" y="418011"/>
            <a:ext cx="1314994" cy="369332"/>
          </a:xfrm>
          <a:prstGeom prst="rect">
            <a:avLst/>
          </a:prstGeom>
          <a:noFill/>
        </p:spPr>
        <p:txBody>
          <a:bodyPr wrap="square" rtlCol="0">
            <a:spAutoFit/>
          </a:bodyPr>
          <a:lstStyle/>
          <a:p>
            <a:r>
              <a:rPr lang="tr-TR" dirty="0"/>
              <a:t>Q4.</a:t>
            </a:r>
            <a:endParaRPr lang="en-US" dirty="0"/>
          </a:p>
        </p:txBody>
      </p:sp>
    </p:spTree>
    <p:extLst>
      <p:ext uri="{BB962C8B-B14F-4D97-AF65-F5344CB8AC3E}">
        <p14:creationId xmlns:p14="http://schemas.microsoft.com/office/powerpoint/2010/main" val="4144321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B962EF0EEE624B9F046CE597BAA58B" ma:contentTypeVersion="" ma:contentTypeDescription="Create a new document." ma:contentTypeScope="" ma:versionID="37d0fa5157a4481b59be32719feb7565">
  <xsd:schema xmlns:xsd="http://www.w3.org/2001/XMLSchema" xmlns:xs="http://www.w3.org/2001/XMLSchema" xmlns:p="http://schemas.microsoft.com/office/2006/metadata/properties" xmlns:ns1="http://schemas.microsoft.com/sharepoint/v3" targetNamespace="http://schemas.microsoft.com/office/2006/metadata/properties" ma:root="true" ma:fieldsID="bdd9e01569c44ca091a7f2b97b07808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AA48E2C-696B-47B2-AAFC-FF8E4B1F5ED4}"/>
</file>

<file path=customXml/itemProps2.xml><?xml version="1.0" encoding="utf-8"?>
<ds:datastoreItem xmlns:ds="http://schemas.openxmlformats.org/officeDocument/2006/customXml" ds:itemID="{28A0C3E7-3782-4664-9102-039196967844}"/>
</file>

<file path=customXml/itemProps3.xml><?xml version="1.0" encoding="utf-8"?>
<ds:datastoreItem xmlns:ds="http://schemas.openxmlformats.org/officeDocument/2006/customXml" ds:itemID="{94B789DA-027D-4752-A16F-24256F0CCF6D}"/>
</file>

<file path=docProps/app.xml><?xml version="1.0" encoding="utf-8"?>
<Properties xmlns="http://schemas.openxmlformats.org/officeDocument/2006/extended-properties" xmlns:vt="http://schemas.openxmlformats.org/officeDocument/2006/docPropsVTypes">
  <TotalTime>751</TotalTime>
  <Words>1214</Words>
  <Application>Microsoft Office PowerPoint</Application>
  <PresentationFormat>Widescreen</PresentationFormat>
  <Paragraphs>98</Paragraphs>
  <Slides>41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-apple-system</vt:lpstr>
      <vt:lpstr>Arial</vt:lpstr>
      <vt:lpstr>Calibri</vt:lpstr>
      <vt:lpstr>Calibri Light</vt:lpstr>
      <vt:lpstr>Comic Sans MS</vt:lpstr>
      <vt:lpstr>Google Sans</vt:lpstr>
      <vt:lpstr>Nunito</vt:lpstr>
      <vt:lpstr>Source Sans 3</vt:lpstr>
      <vt:lpstr>Office Theme</vt:lpstr>
      <vt:lpstr>CMPE/CMSE318 Principles of Programming Languages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CMPE/CMSE318 Principles of Programming Languages</dc:title>
  <dc:creator>User</dc:creator>
  <cp:lastModifiedBy>Behnam Bojnordi Arbab</cp:lastModifiedBy>
  <cp:revision>22</cp:revision>
  <dcterms:created xsi:type="dcterms:W3CDTF">2026-04-05T09:04:58Z</dcterms:created>
  <dcterms:modified xsi:type="dcterms:W3CDTF">2026-04-08T09:05:28Z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0x010100C9B962EF0EEE624B9F046CE597BAA58B</vt:lpwstr>
  </property>
</Properties>
</file>