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2" r:id="rId3"/>
  </p:sldMasterIdLst>
  <p:notesMasterIdLst>
    <p:notesMasterId r:id="rId79"/>
  </p:notesMasterIdLst>
  <p:sldIdLst>
    <p:sldId id="306" r:id="rId4"/>
    <p:sldId id="258" r:id="rId5"/>
    <p:sldId id="259" r:id="rId6"/>
    <p:sldId id="304" r:id="rId7"/>
    <p:sldId id="307" r:id="rId8"/>
    <p:sldId id="260" r:id="rId9"/>
    <p:sldId id="308" r:id="rId10"/>
    <p:sldId id="309" r:id="rId11"/>
    <p:sldId id="311" r:id="rId12"/>
    <p:sldId id="310" r:id="rId13"/>
    <p:sldId id="261" r:id="rId14"/>
    <p:sldId id="312" r:id="rId15"/>
    <p:sldId id="313" r:id="rId16"/>
    <p:sldId id="314" r:id="rId17"/>
    <p:sldId id="262" r:id="rId18"/>
    <p:sldId id="315" r:id="rId19"/>
    <p:sldId id="316" r:id="rId20"/>
    <p:sldId id="317" r:id="rId21"/>
    <p:sldId id="263" r:id="rId22"/>
    <p:sldId id="318" r:id="rId23"/>
    <p:sldId id="319" r:id="rId24"/>
    <p:sldId id="320" r:id="rId25"/>
    <p:sldId id="264" r:id="rId26"/>
    <p:sldId id="321" r:id="rId27"/>
    <p:sldId id="322" r:id="rId28"/>
    <p:sldId id="323" r:id="rId29"/>
    <p:sldId id="265" r:id="rId30"/>
    <p:sldId id="324" r:id="rId31"/>
    <p:sldId id="325" r:id="rId32"/>
    <p:sldId id="266" r:id="rId33"/>
    <p:sldId id="267" r:id="rId34"/>
    <p:sldId id="326" r:id="rId35"/>
    <p:sldId id="268" r:id="rId36"/>
    <p:sldId id="327" r:id="rId37"/>
    <p:sldId id="269" r:id="rId38"/>
    <p:sldId id="272" r:id="rId39"/>
    <p:sldId id="328" r:id="rId40"/>
    <p:sldId id="329" r:id="rId41"/>
    <p:sldId id="273" r:id="rId42"/>
    <p:sldId id="330" r:id="rId43"/>
    <p:sldId id="331" r:id="rId44"/>
    <p:sldId id="274" r:id="rId45"/>
    <p:sldId id="332" r:id="rId46"/>
    <p:sldId id="333" r:id="rId47"/>
    <p:sldId id="334" r:id="rId48"/>
    <p:sldId id="275" r:id="rId49"/>
    <p:sldId id="335" r:id="rId50"/>
    <p:sldId id="336" r:id="rId51"/>
    <p:sldId id="337" r:id="rId52"/>
    <p:sldId id="276" r:id="rId53"/>
    <p:sldId id="277" r:id="rId54"/>
    <p:sldId id="278" r:id="rId55"/>
    <p:sldId id="279"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Lst>
  <p:sldSz cx="9144000" cy="6858000" type="screen4x3"/>
  <p:notesSz cx="6858000" cy="9144000"/>
  <p:embeddedFontLst>
    <p:embeddedFont>
      <p:font typeface="Lucida Sans Unicode" panose="020B0602030504020204" pitchFamily="34" charset="0"/>
      <p:regular r:id="rId80"/>
    </p:embeddedFont>
    <p:embeddedFont>
      <p:font typeface="Times" panose="02020603050405020304" pitchFamily="18" charset="0"/>
      <p:regular r:id="rId81"/>
      <p:bold r:id="rId82"/>
      <p:italic r:id="rId83"/>
      <p:boldItalic r:id="rId8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Lucida Sans Unicode" panose="020B0602030504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Lucida Sans Unicode" panose="020B0602030504020204" pitchFamily="34" charset="0"/>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Lucida Sans Unicode" panose="020B0602030504020204" pitchFamily="34" charset="0"/>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Lucida Sans Unicode" panose="020B0602030504020204" pitchFamily="34" charset="0"/>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Lucida Sans Unicode" panose="020B0602030504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Lucida Sans Unicode" panose="020B0602030504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Lucida Sans Unicode" panose="020B0602030504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Lucida Sans Unicode" panose="020B0602030504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p:cViewPr varScale="1">
        <p:scale>
          <a:sx n="82" d="100"/>
          <a:sy n="82" d="100"/>
        </p:scale>
        <p:origin x="6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1.fntdata"/><Relationship Id="rId85"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D351539-CFF5-170D-B849-A1ED6B14036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4C2A9F57-AE21-6D55-DFC5-A7EDA5B7645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E325C70A-B71D-16B5-B598-8A2DCB203EB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C3353EE-DB59-C9C0-1E7A-58FD4545216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50BA892-E90C-11DB-214A-4415EFCE94A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a:extLst>
              <a:ext uri="{FF2B5EF4-FFF2-40B4-BE49-F238E27FC236}">
                <a16:creationId xmlns:a16="http://schemas.microsoft.com/office/drawing/2014/main" id="{EB4E7418-E373-CA48-5301-45C83511A0C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78DB31-2461-4191-807C-68123842537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9DA6379-9500-54BF-84F9-DFA179C3F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BED2E4EE-FB60-4EB8-BC0F-13F3D8A2DE2B}" type="slidenum">
              <a:rPr lang="en-US" altLang="en-US" sz="1200"/>
              <a:pPr/>
              <a:t>2</a:t>
            </a:fld>
            <a:endParaRPr lang="en-US" altLang="en-US" sz="1200"/>
          </a:p>
        </p:txBody>
      </p:sp>
      <p:sp>
        <p:nvSpPr>
          <p:cNvPr id="7171" name="Rectangle 2">
            <a:extLst>
              <a:ext uri="{FF2B5EF4-FFF2-40B4-BE49-F238E27FC236}">
                <a16:creationId xmlns:a16="http://schemas.microsoft.com/office/drawing/2014/main" id="{7FAADE3C-EC76-300B-58F3-04D7A64A53B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2E20812A-9413-7B50-20C3-384149ED4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EFA5DEE-3FC4-3F47-5ECB-1127A87DB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64BA688D-9DAC-4F96-AF26-41FAF5BA3EFD}" type="slidenum">
              <a:rPr lang="en-US" altLang="en-US" sz="1200"/>
              <a:pPr/>
              <a:t>15</a:t>
            </a:fld>
            <a:endParaRPr lang="en-US" altLang="en-US" sz="1200"/>
          </a:p>
        </p:txBody>
      </p:sp>
      <p:sp>
        <p:nvSpPr>
          <p:cNvPr id="15363" name="Rectangle 2">
            <a:extLst>
              <a:ext uri="{FF2B5EF4-FFF2-40B4-BE49-F238E27FC236}">
                <a16:creationId xmlns:a16="http://schemas.microsoft.com/office/drawing/2014/main" id="{931A8CAE-878B-3543-AB92-A1BC89384B8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24CB4D2-AEA9-19A7-478D-51A71F6B53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21876-DFE4-E308-5963-04499DF275AB}"/>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B2253893-749D-A10A-1B67-C614AFDD1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64BA688D-9DAC-4F96-AF26-41FAF5BA3EFD}" type="slidenum">
              <a:rPr lang="en-US" altLang="en-US" sz="1200"/>
              <a:pPr/>
              <a:t>16</a:t>
            </a:fld>
            <a:endParaRPr lang="en-US" altLang="en-US" sz="1200"/>
          </a:p>
        </p:txBody>
      </p:sp>
      <p:sp>
        <p:nvSpPr>
          <p:cNvPr id="15363" name="Rectangle 2">
            <a:extLst>
              <a:ext uri="{FF2B5EF4-FFF2-40B4-BE49-F238E27FC236}">
                <a16:creationId xmlns:a16="http://schemas.microsoft.com/office/drawing/2014/main" id="{28991FC7-66A7-8C2D-12D5-E8866A4ABCD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518A74C-C304-CD7F-DD3F-284EB5A804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171424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3D51E-8997-85D2-5877-4A9F341B7051}"/>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292B0676-007E-D9AD-CA94-51813D476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64BA688D-9DAC-4F96-AF26-41FAF5BA3EFD}" type="slidenum">
              <a:rPr lang="en-US" altLang="en-US" sz="1200"/>
              <a:pPr/>
              <a:t>17</a:t>
            </a:fld>
            <a:endParaRPr lang="en-US" altLang="en-US" sz="1200"/>
          </a:p>
        </p:txBody>
      </p:sp>
      <p:sp>
        <p:nvSpPr>
          <p:cNvPr id="15363" name="Rectangle 2">
            <a:extLst>
              <a:ext uri="{FF2B5EF4-FFF2-40B4-BE49-F238E27FC236}">
                <a16:creationId xmlns:a16="http://schemas.microsoft.com/office/drawing/2014/main" id="{CA9FD306-8895-4A43-86A0-B3BA08ADFF2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67FE219-9661-9F9F-3360-9EBB595F2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82052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04B1-3767-28E3-CC74-A153DA79C394}"/>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C49A4221-52C2-4773-AA31-B8DA07F78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64BA688D-9DAC-4F96-AF26-41FAF5BA3EFD}" type="slidenum">
              <a:rPr lang="en-US" altLang="en-US" sz="1200"/>
              <a:pPr/>
              <a:t>18</a:t>
            </a:fld>
            <a:endParaRPr lang="en-US" altLang="en-US" sz="1200"/>
          </a:p>
        </p:txBody>
      </p:sp>
      <p:sp>
        <p:nvSpPr>
          <p:cNvPr id="15363" name="Rectangle 2">
            <a:extLst>
              <a:ext uri="{FF2B5EF4-FFF2-40B4-BE49-F238E27FC236}">
                <a16:creationId xmlns:a16="http://schemas.microsoft.com/office/drawing/2014/main" id="{8309A129-5244-ACA5-378D-08CF7BE2046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B634A8A-5F15-0447-CC25-B5F552E522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21828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C91607C-A1FB-4DCD-D11C-151145F621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0A39755-F02E-44E3-A873-701526CD9DE6}" type="slidenum">
              <a:rPr lang="en-US" altLang="en-US" sz="1200"/>
              <a:pPr/>
              <a:t>19</a:t>
            </a:fld>
            <a:endParaRPr lang="en-US" altLang="en-US" sz="1200"/>
          </a:p>
        </p:txBody>
      </p:sp>
      <p:sp>
        <p:nvSpPr>
          <p:cNvPr id="17411" name="Rectangle 2">
            <a:extLst>
              <a:ext uri="{FF2B5EF4-FFF2-40B4-BE49-F238E27FC236}">
                <a16:creationId xmlns:a16="http://schemas.microsoft.com/office/drawing/2014/main" id="{C1981D5C-D203-7248-C71A-F30445B7EA4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B24429E-CA82-19E6-ED8A-FF6A5FEEB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551D-F22A-C5DB-0AF4-7459D5E57DEB}"/>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AABB898A-77AA-97AA-8284-E245285AE1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0A39755-F02E-44E3-A873-701526CD9DE6}" type="slidenum">
              <a:rPr lang="en-US" altLang="en-US" sz="1200"/>
              <a:pPr/>
              <a:t>20</a:t>
            </a:fld>
            <a:endParaRPr lang="en-US" altLang="en-US" sz="1200"/>
          </a:p>
        </p:txBody>
      </p:sp>
      <p:sp>
        <p:nvSpPr>
          <p:cNvPr id="17411" name="Rectangle 2">
            <a:extLst>
              <a:ext uri="{FF2B5EF4-FFF2-40B4-BE49-F238E27FC236}">
                <a16:creationId xmlns:a16="http://schemas.microsoft.com/office/drawing/2014/main" id="{9851E558-D35D-4F0E-D691-171C6360BB3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105397A-6F18-F320-2314-34616F27C1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404739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B7086-2A21-562F-A88A-D992521F1D22}"/>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B49CB265-7394-2C76-5476-F0C5A7743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0A39755-F02E-44E3-A873-701526CD9DE6}" type="slidenum">
              <a:rPr lang="en-US" altLang="en-US" sz="1200"/>
              <a:pPr/>
              <a:t>21</a:t>
            </a:fld>
            <a:endParaRPr lang="en-US" altLang="en-US" sz="1200"/>
          </a:p>
        </p:txBody>
      </p:sp>
      <p:sp>
        <p:nvSpPr>
          <p:cNvPr id="17411" name="Rectangle 2">
            <a:extLst>
              <a:ext uri="{FF2B5EF4-FFF2-40B4-BE49-F238E27FC236}">
                <a16:creationId xmlns:a16="http://schemas.microsoft.com/office/drawing/2014/main" id="{04542BC3-D63E-5A77-CD63-F4AD707291B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B4652AF-69D0-A40C-FD43-4519D4006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6825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C885-5221-365B-9128-68D2A69201DB}"/>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D86A0CAA-176B-ECA8-46B9-7CB5F0C7F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0A39755-F02E-44E3-A873-701526CD9DE6}" type="slidenum">
              <a:rPr lang="en-US" altLang="en-US" sz="1200"/>
              <a:pPr/>
              <a:t>22</a:t>
            </a:fld>
            <a:endParaRPr lang="en-US" altLang="en-US" sz="1200"/>
          </a:p>
        </p:txBody>
      </p:sp>
      <p:sp>
        <p:nvSpPr>
          <p:cNvPr id="17411" name="Rectangle 2">
            <a:extLst>
              <a:ext uri="{FF2B5EF4-FFF2-40B4-BE49-F238E27FC236}">
                <a16:creationId xmlns:a16="http://schemas.microsoft.com/office/drawing/2014/main" id="{C96B4CEA-3BDF-386C-B74A-02D5EBD0563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D1525DF-9A69-1D40-3C76-FCC1017A9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57739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ECAC993-205E-C608-28E1-73D9CCF96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C503018-6EFE-4938-84AE-69F879970D17}" type="slidenum">
              <a:rPr lang="en-US" altLang="en-US" sz="1200"/>
              <a:pPr/>
              <a:t>23</a:t>
            </a:fld>
            <a:endParaRPr lang="en-US" altLang="en-US" sz="1200"/>
          </a:p>
        </p:txBody>
      </p:sp>
      <p:sp>
        <p:nvSpPr>
          <p:cNvPr id="19459" name="Rectangle 2">
            <a:extLst>
              <a:ext uri="{FF2B5EF4-FFF2-40B4-BE49-F238E27FC236}">
                <a16:creationId xmlns:a16="http://schemas.microsoft.com/office/drawing/2014/main" id="{901F8D26-FA7B-8C86-62F5-07530B0EF5F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89D9CFE-6A8D-19C6-2CE7-816CF963C9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44733-2391-8C76-3DEF-9D77211635DB}"/>
            </a:ext>
          </a:extLst>
        </p:cNvPr>
        <p:cNvGrpSpPr/>
        <p:nvPr/>
      </p:nvGrpSpPr>
      <p:grpSpPr>
        <a:xfrm>
          <a:off x="0" y="0"/>
          <a:ext cx="0" cy="0"/>
          <a:chOff x="0" y="0"/>
          <a:chExt cx="0" cy="0"/>
        </a:xfrm>
      </p:grpSpPr>
      <p:sp>
        <p:nvSpPr>
          <p:cNvPr id="19458" name="Rectangle 7">
            <a:extLst>
              <a:ext uri="{FF2B5EF4-FFF2-40B4-BE49-F238E27FC236}">
                <a16:creationId xmlns:a16="http://schemas.microsoft.com/office/drawing/2014/main" id="{AD6BEC5A-05C0-C8D8-2E80-8E5FCC68C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C503018-6EFE-4938-84AE-69F879970D17}" type="slidenum">
              <a:rPr lang="en-US" altLang="en-US" sz="1200"/>
              <a:pPr/>
              <a:t>24</a:t>
            </a:fld>
            <a:endParaRPr lang="en-US" altLang="en-US" sz="1200"/>
          </a:p>
        </p:txBody>
      </p:sp>
      <p:sp>
        <p:nvSpPr>
          <p:cNvPr id="19459" name="Rectangle 2">
            <a:extLst>
              <a:ext uri="{FF2B5EF4-FFF2-40B4-BE49-F238E27FC236}">
                <a16:creationId xmlns:a16="http://schemas.microsoft.com/office/drawing/2014/main" id="{21D5D61F-4761-B422-93A7-BE3F7412BCA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9C09229-F8EF-5B7B-D742-84BB5E19D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56061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9973348-67A5-836E-871C-83761A885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336A273-89C5-46CD-868B-F29F30D294A3}" type="slidenum">
              <a:rPr lang="en-US" altLang="en-US" sz="1200"/>
              <a:pPr/>
              <a:t>3</a:t>
            </a:fld>
            <a:endParaRPr lang="en-US" altLang="en-US" sz="1200"/>
          </a:p>
        </p:txBody>
      </p:sp>
      <p:sp>
        <p:nvSpPr>
          <p:cNvPr id="9219" name="Rectangle 2">
            <a:extLst>
              <a:ext uri="{FF2B5EF4-FFF2-40B4-BE49-F238E27FC236}">
                <a16:creationId xmlns:a16="http://schemas.microsoft.com/office/drawing/2014/main" id="{7F857A51-6CF6-4A2B-5438-60022B84401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5DF0608-5B5D-F61F-43A0-C3D760A0E1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9771-7241-244D-8654-546DF60B93BE}"/>
            </a:ext>
          </a:extLst>
        </p:cNvPr>
        <p:cNvGrpSpPr/>
        <p:nvPr/>
      </p:nvGrpSpPr>
      <p:grpSpPr>
        <a:xfrm>
          <a:off x="0" y="0"/>
          <a:ext cx="0" cy="0"/>
          <a:chOff x="0" y="0"/>
          <a:chExt cx="0" cy="0"/>
        </a:xfrm>
      </p:grpSpPr>
      <p:sp>
        <p:nvSpPr>
          <p:cNvPr id="19458" name="Rectangle 7">
            <a:extLst>
              <a:ext uri="{FF2B5EF4-FFF2-40B4-BE49-F238E27FC236}">
                <a16:creationId xmlns:a16="http://schemas.microsoft.com/office/drawing/2014/main" id="{26F3D41F-045B-457B-E2FF-AD5C5E3F0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C503018-6EFE-4938-84AE-69F879970D17}" type="slidenum">
              <a:rPr lang="en-US" altLang="en-US" sz="1200"/>
              <a:pPr/>
              <a:t>25</a:t>
            </a:fld>
            <a:endParaRPr lang="en-US" altLang="en-US" sz="1200"/>
          </a:p>
        </p:txBody>
      </p:sp>
      <p:sp>
        <p:nvSpPr>
          <p:cNvPr id="19459" name="Rectangle 2">
            <a:extLst>
              <a:ext uri="{FF2B5EF4-FFF2-40B4-BE49-F238E27FC236}">
                <a16:creationId xmlns:a16="http://schemas.microsoft.com/office/drawing/2014/main" id="{F3E8C8B9-7B92-7E1D-50A4-4249644013E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65E0C21-E07F-547F-2398-5D7381E78B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787905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4E0B5-72B4-5F7B-78BF-4BCB00F8691B}"/>
            </a:ext>
          </a:extLst>
        </p:cNvPr>
        <p:cNvGrpSpPr/>
        <p:nvPr/>
      </p:nvGrpSpPr>
      <p:grpSpPr>
        <a:xfrm>
          <a:off x="0" y="0"/>
          <a:ext cx="0" cy="0"/>
          <a:chOff x="0" y="0"/>
          <a:chExt cx="0" cy="0"/>
        </a:xfrm>
      </p:grpSpPr>
      <p:sp>
        <p:nvSpPr>
          <p:cNvPr id="19458" name="Rectangle 7">
            <a:extLst>
              <a:ext uri="{FF2B5EF4-FFF2-40B4-BE49-F238E27FC236}">
                <a16:creationId xmlns:a16="http://schemas.microsoft.com/office/drawing/2014/main" id="{8959AD79-261D-A8A0-E798-7A86A0D9D2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C503018-6EFE-4938-84AE-69F879970D17}" type="slidenum">
              <a:rPr lang="en-US" altLang="en-US" sz="1200"/>
              <a:pPr/>
              <a:t>26</a:t>
            </a:fld>
            <a:endParaRPr lang="en-US" altLang="en-US" sz="1200"/>
          </a:p>
        </p:txBody>
      </p:sp>
      <p:sp>
        <p:nvSpPr>
          <p:cNvPr id="19459" name="Rectangle 2">
            <a:extLst>
              <a:ext uri="{FF2B5EF4-FFF2-40B4-BE49-F238E27FC236}">
                <a16:creationId xmlns:a16="http://schemas.microsoft.com/office/drawing/2014/main" id="{D11558F0-0710-75D6-D4FD-8A276F8067E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9422305-4738-B2E0-E5B1-E3077C797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412746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34F238D-7997-E269-8F96-CCC0EB9B1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6E8C2DD-2BE3-42DE-986D-A89B591CB897}" type="slidenum">
              <a:rPr lang="en-US" altLang="en-US" sz="1200"/>
              <a:pPr/>
              <a:t>27</a:t>
            </a:fld>
            <a:endParaRPr lang="en-US" altLang="en-US" sz="1200"/>
          </a:p>
        </p:txBody>
      </p:sp>
      <p:sp>
        <p:nvSpPr>
          <p:cNvPr id="21507" name="Rectangle 2">
            <a:extLst>
              <a:ext uri="{FF2B5EF4-FFF2-40B4-BE49-F238E27FC236}">
                <a16:creationId xmlns:a16="http://schemas.microsoft.com/office/drawing/2014/main" id="{C1FBD2DE-8F44-D691-43A7-00503402B60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2300464-1887-3931-8FCF-15AC8621F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0B3FD-CC0C-879A-D90D-294B7008421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5999075B-2B76-5047-C84E-6989895114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6E8C2DD-2BE3-42DE-986D-A89B591CB897}" type="slidenum">
              <a:rPr lang="en-US" altLang="en-US" sz="1200"/>
              <a:pPr/>
              <a:t>28</a:t>
            </a:fld>
            <a:endParaRPr lang="en-US" altLang="en-US" sz="1200"/>
          </a:p>
        </p:txBody>
      </p:sp>
      <p:sp>
        <p:nvSpPr>
          <p:cNvPr id="21507" name="Rectangle 2">
            <a:extLst>
              <a:ext uri="{FF2B5EF4-FFF2-40B4-BE49-F238E27FC236}">
                <a16:creationId xmlns:a16="http://schemas.microsoft.com/office/drawing/2014/main" id="{FC5CE1A4-E6C5-B299-651E-088A4AA67A2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DD22879-AC61-A95C-8BE4-D42F4D61A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939297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145CE-B177-A091-E73B-D198FC48BF60}"/>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7F128DC3-ADD1-3AE7-ABA0-F3F5DA31C7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6E8C2DD-2BE3-42DE-986D-A89B591CB897}" type="slidenum">
              <a:rPr lang="en-US" altLang="en-US" sz="1200"/>
              <a:pPr/>
              <a:t>29</a:t>
            </a:fld>
            <a:endParaRPr lang="en-US" altLang="en-US" sz="1200"/>
          </a:p>
        </p:txBody>
      </p:sp>
      <p:sp>
        <p:nvSpPr>
          <p:cNvPr id="21507" name="Rectangle 2">
            <a:extLst>
              <a:ext uri="{FF2B5EF4-FFF2-40B4-BE49-F238E27FC236}">
                <a16:creationId xmlns:a16="http://schemas.microsoft.com/office/drawing/2014/main" id="{25A0264A-2361-1154-DF8A-FFC538DC2D7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0CD6D59-74C0-7A60-9FF2-776B7B402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8229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7CB6A93-6F5D-8AE6-45D9-C3CA58E203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53C8E3D0-715A-4A69-86E6-100C9493087F}" type="slidenum">
              <a:rPr lang="en-US" altLang="en-US" sz="1200"/>
              <a:pPr/>
              <a:t>30</a:t>
            </a:fld>
            <a:endParaRPr lang="en-US" altLang="en-US" sz="1200"/>
          </a:p>
        </p:txBody>
      </p:sp>
      <p:sp>
        <p:nvSpPr>
          <p:cNvPr id="23555" name="Rectangle 2">
            <a:extLst>
              <a:ext uri="{FF2B5EF4-FFF2-40B4-BE49-F238E27FC236}">
                <a16:creationId xmlns:a16="http://schemas.microsoft.com/office/drawing/2014/main" id="{62C562AB-CA49-2F06-33B1-DEF06B50A40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ED568F2-98DC-0583-0D44-6B4D9ED05A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D13811B-BFE7-AF31-37FB-ABFA660C1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904751C-68FA-4C90-9395-FF98FC151191}" type="slidenum">
              <a:rPr lang="en-US" altLang="en-US" sz="1200"/>
              <a:pPr/>
              <a:t>31</a:t>
            </a:fld>
            <a:endParaRPr lang="en-US" altLang="en-US" sz="1200"/>
          </a:p>
        </p:txBody>
      </p:sp>
      <p:sp>
        <p:nvSpPr>
          <p:cNvPr id="25603" name="Rectangle 2">
            <a:extLst>
              <a:ext uri="{FF2B5EF4-FFF2-40B4-BE49-F238E27FC236}">
                <a16:creationId xmlns:a16="http://schemas.microsoft.com/office/drawing/2014/main" id="{226EB346-70CC-2D2B-65C1-EEADE1C7E83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231C9B9-173F-42EC-FDD4-B494960C9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29DF-0C8C-3DC4-F738-F5C8B37BCA51}"/>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D1505665-5C8C-7032-AE54-73691A6C2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904751C-68FA-4C90-9395-FF98FC151191}" type="slidenum">
              <a:rPr lang="en-US" altLang="en-US" sz="1200"/>
              <a:pPr/>
              <a:t>32</a:t>
            </a:fld>
            <a:endParaRPr lang="en-US" altLang="en-US" sz="1200"/>
          </a:p>
        </p:txBody>
      </p:sp>
      <p:sp>
        <p:nvSpPr>
          <p:cNvPr id="25603" name="Rectangle 2">
            <a:extLst>
              <a:ext uri="{FF2B5EF4-FFF2-40B4-BE49-F238E27FC236}">
                <a16:creationId xmlns:a16="http://schemas.microsoft.com/office/drawing/2014/main" id="{19A6FD07-EC9F-93A2-CE60-D67A20AE2CE3}"/>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0C946E-A6B5-10CC-2672-F128DB8A9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1682166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4792C04-DD5E-0190-878D-53F7AC778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DDAC55F8-2B7B-4F13-8A8B-773C53AF63DA}" type="slidenum">
              <a:rPr lang="en-US" altLang="en-US" sz="1200"/>
              <a:pPr/>
              <a:t>33</a:t>
            </a:fld>
            <a:endParaRPr lang="en-US" altLang="en-US" sz="1200"/>
          </a:p>
        </p:txBody>
      </p:sp>
      <p:sp>
        <p:nvSpPr>
          <p:cNvPr id="27651" name="Rectangle 2">
            <a:extLst>
              <a:ext uri="{FF2B5EF4-FFF2-40B4-BE49-F238E27FC236}">
                <a16:creationId xmlns:a16="http://schemas.microsoft.com/office/drawing/2014/main" id="{625752EA-334B-5C07-A843-C9C4E7CF87A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645D030-4459-7646-C0DC-8BCC9D356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5390-437B-A979-7340-C5060F397BC2}"/>
            </a:ext>
          </a:extLst>
        </p:cNvPr>
        <p:cNvGrpSpPr/>
        <p:nvPr/>
      </p:nvGrpSpPr>
      <p:grpSpPr>
        <a:xfrm>
          <a:off x="0" y="0"/>
          <a:ext cx="0" cy="0"/>
          <a:chOff x="0" y="0"/>
          <a:chExt cx="0" cy="0"/>
        </a:xfrm>
      </p:grpSpPr>
      <p:sp>
        <p:nvSpPr>
          <p:cNvPr id="27650" name="Rectangle 7">
            <a:extLst>
              <a:ext uri="{FF2B5EF4-FFF2-40B4-BE49-F238E27FC236}">
                <a16:creationId xmlns:a16="http://schemas.microsoft.com/office/drawing/2014/main" id="{E0858597-BCFC-7876-ECB9-BC40ED7CC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DDAC55F8-2B7B-4F13-8A8B-773C53AF63DA}" type="slidenum">
              <a:rPr lang="en-US" altLang="en-US" sz="1200"/>
              <a:pPr/>
              <a:t>34</a:t>
            </a:fld>
            <a:endParaRPr lang="en-US" altLang="en-US" sz="1200"/>
          </a:p>
        </p:txBody>
      </p:sp>
      <p:sp>
        <p:nvSpPr>
          <p:cNvPr id="27651" name="Rectangle 2">
            <a:extLst>
              <a:ext uri="{FF2B5EF4-FFF2-40B4-BE49-F238E27FC236}">
                <a16:creationId xmlns:a16="http://schemas.microsoft.com/office/drawing/2014/main" id="{44C8B17B-727B-8370-4041-F3E92A8B4D0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604A656-AAA2-AE0E-B616-2FDCB3F12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15151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A1B0-FEE9-1351-642C-AB8C2E77525C}"/>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DF2088D6-26BD-3AD0-FF95-7B29E535A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336A273-89C5-46CD-868B-F29F30D294A3}" type="slidenum">
              <a:rPr lang="en-US" altLang="en-US" sz="1200"/>
              <a:pPr/>
              <a:t>4</a:t>
            </a:fld>
            <a:endParaRPr lang="en-US" altLang="en-US" sz="1200"/>
          </a:p>
        </p:txBody>
      </p:sp>
      <p:sp>
        <p:nvSpPr>
          <p:cNvPr id="9219" name="Rectangle 2">
            <a:extLst>
              <a:ext uri="{FF2B5EF4-FFF2-40B4-BE49-F238E27FC236}">
                <a16:creationId xmlns:a16="http://schemas.microsoft.com/office/drawing/2014/main" id="{4F3F4A6B-AD25-F8DA-FE4C-840018F5980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AE072281-BD38-9D2A-3E98-F5DDD95885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407902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7915937-511F-3B45-EBD3-361EF6FAF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02392AFA-2599-4FD3-96A7-37453DE055DB}" type="slidenum">
              <a:rPr lang="en-US" altLang="en-US" sz="1200"/>
              <a:pPr/>
              <a:t>35</a:t>
            </a:fld>
            <a:endParaRPr lang="en-US" altLang="en-US" sz="1200"/>
          </a:p>
        </p:txBody>
      </p:sp>
      <p:sp>
        <p:nvSpPr>
          <p:cNvPr id="29699" name="Rectangle 2">
            <a:extLst>
              <a:ext uri="{FF2B5EF4-FFF2-40B4-BE49-F238E27FC236}">
                <a16:creationId xmlns:a16="http://schemas.microsoft.com/office/drawing/2014/main" id="{773FF789-7D3D-395A-F11D-001832331DF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9F63F2A-D5EF-59DC-4205-D5F7925854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2D9FC44-3D22-FCED-8E29-8CADB9AA5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702D687-0969-490D-B63D-CD5C00D7D635}" type="slidenum">
              <a:rPr lang="en-US" altLang="en-US" sz="1200"/>
              <a:pPr/>
              <a:t>36</a:t>
            </a:fld>
            <a:endParaRPr lang="en-US" altLang="en-US" sz="1200"/>
          </a:p>
        </p:txBody>
      </p:sp>
      <p:sp>
        <p:nvSpPr>
          <p:cNvPr id="31747" name="Rectangle 2">
            <a:extLst>
              <a:ext uri="{FF2B5EF4-FFF2-40B4-BE49-F238E27FC236}">
                <a16:creationId xmlns:a16="http://schemas.microsoft.com/office/drawing/2014/main" id="{42B6F235-351C-A3A2-C054-BC367EC0938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EBF054-9767-D2CB-8A8B-C6DB7FBB8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C3F6-4D46-2482-F868-63786F66E010}"/>
            </a:ext>
          </a:extLst>
        </p:cNvPr>
        <p:cNvGrpSpPr/>
        <p:nvPr/>
      </p:nvGrpSpPr>
      <p:grpSpPr>
        <a:xfrm>
          <a:off x="0" y="0"/>
          <a:ext cx="0" cy="0"/>
          <a:chOff x="0" y="0"/>
          <a:chExt cx="0" cy="0"/>
        </a:xfrm>
      </p:grpSpPr>
      <p:sp>
        <p:nvSpPr>
          <p:cNvPr id="31746" name="Rectangle 7">
            <a:extLst>
              <a:ext uri="{FF2B5EF4-FFF2-40B4-BE49-F238E27FC236}">
                <a16:creationId xmlns:a16="http://schemas.microsoft.com/office/drawing/2014/main" id="{E3F5E5C1-2CE5-BB1E-4D86-A0D4653268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702D687-0969-490D-B63D-CD5C00D7D635}" type="slidenum">
              <a:rPr lang="en-US" altLang="en-US" sz="1200"/>
              <a:pPr/>
              <a:t>37</a:t>
            </a:fld>
            <a:endParaRPr lang="en-US" altLang="en-US" sz="1200"/>
          </a:p>
        </p:txBody>
      </p:sp>
      <p:sp>
        <p:nvSpPr>
          <p:cNvPr id="31747" name="Rectangle 2">
            <a:extLst>
              <a:ext uri="{FF2B5EF4-FFF2-40B4-BE49-F238E27FC236}">
                <a16:creationId xmlns:a16="http://schemas.microsoft.com/office/drawing/2014/main" id="{EB77DDB1-DE8B-1ED3-4893-6EBFEBB8584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84B87C43-0024-2454-94AA-24F932356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904911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9E9B-C3EA-1DE6-07E6-5A577B163BE9}"/>
            </a:ext>
          </a:extLst>
        </p:cNvPr>
        <p:cNvGrpSpPr/>
        <p:nvPr/>
      </p:nvGrpSpPr>
      <p:grpSpPr>
        <a:xfrm>
          <a:off x="0" y="0"/>
          <a:ext cx="0" cy="0"/>
          <a:chOff x="0" y="0"/>
          <a:chExt cx="0" cy="0"/>
        </a:xfrm>
      </p:grpSpPr>
      <p:sp>
        <p:nvSpPr>
          <p:cNvPr id="31746" name="Rectangle 7">
            <a:extLst>
              <a:ext uri="{FF2B5EF4-FFF2-40B4-BE49-F238E27FC236}">
                <a16:creationId xmlns:a16="http://schemas.microsoft.com/office/drawing/2014/main" id="{4D8CBBFF-8BB8-275B-D710-26C149F8D6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702D687-0969-490D-B63D-CD5C00D7D635}" type="slidenum">
              <a:rPr lang="en-US" altLang="en-US" sz="1200"/>
              <a:pPr/>
              <a:t>38</a:t>
            </a:fld>
            <a:endParaRPr lang="en-US" altLang="en-US" sz="1200"/>
          </a:p>
        </p:txBody>
      </p:sp>
      <p:sp>
        <p:nvSpPr>
          <p:cNvPr id="31747" name="Rectangle 2">
            <a:extLst>
              <a:ext uri="{FF2B5EF4-FFF2-40B4-BE49-F238E27FC236}">
                <a16:creationId xmlns:a16="http://schemas.microsoft.com/office/drawing/2014/main" id="{E92DE022-6946-9A1F-AA44-66BF04C8AE4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2D74D7A-DCD5-21BE-1A6F-9BB75CF87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450057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4D1F903-3FEA-2BB4-1232-ED30DE1B9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11CB8EE-C2C1-494F-BBF6-6EEA530EB126}" type="slidenum">
              <a:rPr lang="en-US" altLang="en-US" sz="1200"/>
              <a:pPr/>
              <a:t>39</a:t>
            </a:fld>
            <a:endParaRPr lang="en-US" altLang="en-US" sz="1200"/>
          </a:p>
        </p:txBody>
      </p:sp>
      <p:sp>
        <p:nvSpPr>
          <p:cNvPr id="33795" name="Rectangle 2">
            <a:extLst>
              <a:ext uri="{FF2B5EF4-FFF2-40B4-BE49-F238E27FC236}">
                <a16:creationId xmlns:a16="http://schemas.microsoft.com/office/drawing/2014/main" id="{0155DC99-5B7D-BB98-ECFD-8F0F023F2AD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E2B1BB7-E38C-C8D3-002B-D86D2F595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1893-3D8B-68FF-E46A-30D553AFA50D}"/>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8155A070-95F6-0844-5C0C-BDF923968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11CB8EE-C2C1-494F-BBF6-6EEA530EB126}" type="slidenum">
              <a:rPr lang="en-US" altLang="en-US" sz="1200"/>
              <a:pPr/>
              <a:t>40</a:t>
            </a:fld>
            <a:endParaRPr lang="en-US" altLang="en-US" sz="1200"/>
          </a:p>
        </p:txBody>
      </p:sp>
      <p:sp>
        <p:nvSpPr>
          <p:cNvPr id="33795" name="Rectangle 2">
            <a:extLst>
              <a:ext uri="{FF2B5EF4-FFF2-40B4-BE49-F238E27FC236}">
                <a16:creationId xmlns:a16="http://schemas.microsoft.com/office/drawing/2014/main" id="{7921A015-1523-7BF3-C813-0AC4C5075C0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6FBAEE-CA0E-1C89-61CF-AE60D94980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384902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3EBE-C55C-B2AC-CC19-4FED01DA7E7F}"/>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13CCB7DF-C00A-3DA0-B39F-6022CD716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11CB8EE-C2C1-494F-BBF6-6EEA530EB126}" type="slidenum">
              <a:rPr lang="en-US" altLang="en-US" sz="1200"/>
              <a:pPr/>
              <a:t>41</a:t>
            </a:fld>
            <a:endParaRPr lang="en-US" altLang="en-US" sz="1200"/>
          </a:p>
        </p:txBody>
      </p:sp>
      <p:sp>
        <p:nvSpPr>
          <p:cNvPr id="33795" name="Rectangle 2">
            <a:extLst>
              <a:ext uri="{FF2B5EF4-FFF2-40B4-BE49-F238E27FC236}">
                <a16:creationId xmlns:a16="http://schemas.microsoft.com/office/drawing/2014/main" id="{3AC93493-724A-C081-597B-524AA6D9F4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EE994AA-8A98-67BF-47D3-B82B2B56C2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530167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A1BC5D9-CE1E-AD71-986E-5D7FD3234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407FDF76-8BEF-4353-98AD-C31A0EE5F414}" type="slidenum">
              <a:rPr lang="en-US" altLang="en-US" sz="1200"/>
              <a:pPr/>
              <a:t>42</a:t>
            </a:fld>
            <a:endParaRPr lang="en-US" altLang="en-US" sz="1200"/>
          </a:p>
        </p:txBody>
      </p:sp>
      <p:sp>
        <p:nvSpPr>
          <p:cNvPr id="35843" name="Rectangle 2">
            <a:extLst>
              <a:ext uri="{FF2B5EF4-FFF2-40B4-BE49-F238E27FC236}">
                <a16:creationId xmlns:a16="http://schemas.microsoft.com/office/drawing/2014/main" id="{E6EE8E94-4CC1-C8FE-DED3-A0195E59C4E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2D26577-940B-D412-8C42-C9FD149D9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DEFA-B81B-0B4A-CF35-CC49E78FA1F2}"/>
            </a:ext>
          </a:extLst>
        </p:cNvPr>
        <p:cNvGrpSpPr/>
        <p:nvPr/>
      </p:nvGrpSpPr>
      <p:grpSpPr>
        <a:xfrm>
          <a:off x="0" y="0"/>
          <a:ext cx="0" cy="0"/>
          <a:chOff x="0" y="0"/>
          <a:chExt cx="0" cy="0"/>
        </a:xfrm>
      </p:grpSpPr>
      <p:sp>
        <p:nvSpPr>
          <p:cNvPr id="35842" name="Rectangle 7">
            <a:extLst>
              <a:ext uri="{FF2B5EF4-FFF2-40B4-BE49-F238E27FC236}">
                <a16:creationId xmlns:a16="http://schemas.microsoft.com/office/drawing/2014/main" id="{5A7B76B4-DA85-5180-96FB-5849CCFE7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407FDF76-8BEF-4353-98AD-C31A0EE5F414}" type="slidenum">
              <a:rPr lang="en-US" altLang="en-US" sz="1200"/>
              <a:pPr/>
              <a:t>43</a:t>
            </a:fld>
            <a:endParaRPr lang="en-US" altLang="en-US" sz="1200"/>
          </a:p>
        </p:txBody>
      </p:sp>
      <p:sp>
        <p:nvSpPr>
          <p:cNvPr id="35843" name="Rectangle 2">
            <a:extLst>
              <a:ext uri="{FF2B5EF4-FFF2-40B4-BE49-F238E27FC236}">
                <a16:creationId xmlns:a16="http://schemas.microsoft.com/office/drawing/2014/main" id="{83A2DE6E-0000-5760-E86A-A6D1073DAF8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329BCD0-6E0C-C36C-19F4-433CFF67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469008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852D-9DF1-14F6-5985-B88C62A77F07}"/>
            </a:ext>
          </a:extLst>
        </p:cNvPr>
        <p:cNvGrpSpPr/>
        <p:nvPr/>
      </p:nvGrpSpPr>
      <p:grpSpPr>
        <a:xfrm>
          <a:off x="0" y="0"/>
          <a:ext cx="0" cy="0"/>
          <a:chOff x="0" y="0"/>
          <a:chExt cx="0" cy="0"/>
        </a:xfrm>
      </p:grpSpPr>
      <p:sp>
        <p:nvSpPr>
          <p:cNvPr id="35842" name="Rectangle 7">
            <a:extLst>
              <a:ext uri="{FF2B5EF4-FFF2-40B4-BE49-F238E27FC236}">
                <a16:creationId xmlns:a16="http://schemas.microsoft.com/office/drawing/2014/main" id="{5D0FF79B-6C1E-EBEA-AF6A-1248819003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407FDF76-8BEF-4353-98AD-C31A0EE5F414}" type="slidenum">
              <a:rPr lang="en-US" altLang="en-US" sz="1200"/>
              <a:pPr/>
              <a:t>44</a:t>
            </a:fld>
            <a:endParaRPr lang="en-US" altLang="en-US" sz="1200"/>
          </a:p>
        </p:txBody>
      </p:sp>
      <p:sp>
        <p:nvSpPr>
          <p:cNvPr id="35843" name="Rectangle 2">
            <a:extLst>
              <a:ext uri="{FF2B5EF4-FFF2-40B4-BE49-F238E27FC236}">
                <a16:creationId xmlns:a16="http://schemas.microsoft.com/office/drawing/2014/main" id="{FFD70609-5C99-DCE4-D48B-3DF7F0A1C05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281DC1C-D26B-64C4-EF7E-8498048A2A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419183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5640-3C26-00EF-5EFB-64FE88958A36}"/>
            </a:ext>
          </a:extLst>
        </p:cNvPr>
        <p:cNvGrpSpPr/>
        <p:nvPr/>
      </p:nvGrpSpPr>
      <p:grpSpPr>
        <a:xfrm>
          <a:off x="0" y="0"/>
          <a:ext cx="0" cy="0"/>
          <a:chOff x="0" y="0"/>
          <a:chExt cx="0" cy="0"/>
        </a:xfrm>
      </p:grpSpPr>
      <p:sp>
        <p:nvSpPr>
          <p:cNvPr id="9218" name="Rectangle 7">
            <a:extLst>
              <a:ext uri="{FF2B5EF4-FFF2-40B4-BE49-F238E27FC236}">
                <a16:creationId xmlns:a16="http://schemas.microsoft.com/office/drawing/2014/main" id="{F219DCA2-6152-9918-3F21-678B0AE29B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336A273-89C5-46CD-868B-F29F30D294A3}" type="slidenum">
              <a:rPr lang="en-US" altLang="en-US" sz="1200"/>
              <a:pPr/>
              <a:t>5</a:t>
            </a:fld>
            <a:endParaRPr lang="en-US" altLang="en-US" sz="1200"/>
          </a:p>
        </p:txBody>
      </p:sp>
      <p:sp>
        <p:nvSpPr>
          <p:cNvPr id="9219" name="Rectangle 2">
            <a:extLst>
              <a:ext uri="{FF2B5EF4-FFF2-40B4-BE49-F238E27FC236}">
                <a16:creationId xmlns:a16="http://schemas.microsoft.com/office/drawing/2014/main" id="{0BC16855-DB45-DCDA-E1D3-609C6E7EC1C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F33A7-1DC0-B5F5-3A77-C6A715BAF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4233301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F3424-62CB-9916-DD96-E0D8D82F1BC1}"/>
            </a:ext>
          </a:extLst>
        </p:cNvPr>
        <p:cNvGrpSpPr/>
        <p:nvPr/>
      </p:nvGrpSpPr>
      <p:grpSpPr>
        <a:xfrm>
          <a:off x="0" y="0"/>
          <a:ext cx="0" cy="0"/>
          <a:chOff x="0" y="0"/>
          <a:chExt cx="0" cy="0"/>
        </a:xfrm>
      </p:grpSpPr>
      <p:sp>
        <p:nvSpPr>
          <p:cNvPr id="35842" name="Rectangle 7">
            <a:extLst>
              <a:ext uri="{FF2B5EF4-FFF2-40B4-BE49-F238E27FC236}">
                <a16:creationId xmlns:a16="http://schemas.microsoft.com/office/drawing/2014/main" id="{04658A7B-01F4-D2E2-8DC0-38A67314D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407FDF76-8BEF-4353-98AD-C31A0EE5F414}" type="slidenum">
              <a:rPr lang="en-US" altLang="en-US" sz="1200"/>
              <a:pPr/>
              <a:t>45</a:t>
            </a:fld>
            <a:endParaRPr lang="en-US" altLang="en-US" sz="1200"/>
          </a:p>
        </p:txBody>
      </p:sp>
      <p:sp>
        <p:nvSpPr>
          <p:cNvPr id="35843" name="Rectangle 2">
            <a:extLst>
              <a:ext uri="{FF2B5EF4-FFF2-40B4-BE49-F238E27FC236}">
                <a16:creationId xmlns:a16="http://schemas.microsoft.com/office/drawing/2014/main" id="{74FB1A5A-C183-F4DB-E9EE-085310F94D2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FE29738-9801-A3E0-ECD3-FAAB08D70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811834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419B046-FCD1-E1CD-4937-F7850285A3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C749711-1E90-47A8-B3E5-A1F0B8ECC048}" type="slidenum">
              <a:rPr lang="en-US" altLang="en-US" sz="1200"/>
              <a:pPr/>
              <a:t>46</a:t>
            </a:fld>
            <a:endParaRPr lang="en-US" altLang="en-US" sz="1200"/>
          </a:p>
        </p:txBody>
      </p:sp>
      <p:sp>
        <p:nvSpPr>
          <p:cNvPr id="37891" name="Rectangle 2">
            <a:extLst>
              <a:ext uri="{FF2B5EF4-FFF2-40B4-BE49-F238E27FC236}">
                <a16:creationId xmlns:a16="http://schemas.microsoft.com/office/drawing/2014/main" id="{67E8E6F0-A167-6C51-44D4-FA336EEF6D3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5E30E77-2777-ACDB-1D02-0C8E789B7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AAA9-5E33-C78A-5077-4456FE98E121}"/>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AD6044F5-64C7-5F04-E9AA-DCA1C324C5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C749711-1E90-47A8-B3E5-A1F0B8ECC048}" type="slidenum">
              <a:rPr lang="en-US" altLang="en-US" sz="1200"/>
              <a:pPr/>
              <a:t>47</a:t>
            </a:fld>
            <a:endParaRPr lang="en-US" altLang="en-US" sz="1200"/>
          </a:p>
        </p:txBody>
      </p:sp>
      <p:sp>
        <p:nvSpPr>
          <p:cNvPr id="37891" name="Rectangle 2">
            <a:extLst>
              <a:ext uri="{FF2B5EF4-FFF2-40B4-BE49-F238E27FC236}">
                <a16:creationId xmlns:a16="http://schemas.microsoft.com/office/drawing/2014/main" id="{7AE9F2E4-1FA6-A74E-EB77-1B7DABFE96A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A15C59A-9F38-B2F8-DC8E-1E9692919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828763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858C-963A-566F-9933-8BF479EC8E22}"/>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178E16E6-C614-E53E-5F70-ED40EAC03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C749711-1E90-47A8-B3E5-A1F0B8ECC048}" type="slidenum">
              <a:rPr lang="en-US" altLang="en-US" sz="1200"/>
              <a:pPr/>
              <a:t>48</a:t>
            </a:fld>
            <a:endParaRPr lang="en-US" altLang="en-US" sz="1200"/>
          </a:p>
        </p:txBody>
      </p:sp>
      <p:sp>
        <p:nvSpPr>
          <p:cNvPr id="37891" name="Rectangle 2">
            <a:extLst>
              <a:ext uri="{FF2B5EF4-FFF2-40B4-BE49-F238E27FC236}">
                <a16:creationId xmlns:a16="http://schemas.microsoft.com/office/drawing/2014/main" id="{96913BC1-5D6C-EBCF-15A6-194CF422CC2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3A8FEC3-D0FC-ACF4-81A9-1EAAC105C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201726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8C5BC-F2C9-1983-32E9-EF807E41A6E3}"/>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6F3FE13B-845B-E49B-2076-B6F00F18A3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C749711-1E90-47A8-B3E5-A1F0B8ECC048}" type="slidenum">
              <a:rPr lang="en-US" altLang="en-US" sz="1200"/>
              <a:pPr/>
              <a:t>49</a:t>
            </a:fld>
            <a:endParaRPr lang="en-US" altLang="en-US" sz="1200"/>
          </a:p>
        </p:txBody>
      </p:sp>
      <p:sp>
        <p:nvSpPr>
          <p:cNvPr id="37891" name="Rectangle 2">
            <a:extLst>
              <a:ext uri="{FF2B5EF4-FFF2-40B4-BE49-F238E27FC236}">
                <a16:creationId xmlns:a16="http://schemas.microsoft.com/office/drawing/2014/main" id="{7E4B8443-385D-F2DF-9268-1271C7E28D7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177D8C0-F448-4B35-3286-540B2A813C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746348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1317CF0-1257-2A80-E188-724DEE47FA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30DDBB6A-9EDF-4802-907A-AFC152264A19}" type="slidenum">
              <a:rPr lang="en-US" altLang="en-US" sz="1200"/>
              <a:pPr/>
              <a:t>50</a:t>
            </a:fld>
            <a:endParaRPr lang="en-US" altLang="en-US" sz="1200"/>
          </a:p>
        </p:txBody>
      </p:sp>
      <p:sp>
        <p:nvSpPr>
          <p:cNvPr id="39939" name="Rectangle 2">
            <a:extLst>
              <a:ext uri="{FF2B5EF4-FFF2-40B4-BE49-F238E27FC236}">
                <a16:creationId xmlns:a16="http://schemas.microsoft.com/office/drawing/2014/main" id="{F4D03C2D-3E0A-4B13-1155-B97479B0215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C810EAC-CCD4-97F5-BBA0-E2AB54DE9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C0AB832-AEFE-5EB3-92B9-1FFEF88A1B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E542F5B-B3FA-4237-AF8A-E99C4A320428}" type="slidenum">
              <a:rPr lang="en-US" altLang="en-US" sz="1200"/>
              <a:pPr/>
              <a:t>51</a:t>
            </a:fld>
            <a:endParaRPr lang="en-US" altLang="en-US" sz="1200"/>
          </a:p>
        </p:txBody>
      </p:sp>
      <p:sp>
        <p:nvSpPr>
          <p:cNvPr id="41987" name="Rectangle 2">
            <a:extLst>
              <a:ext uri="{FF2B5EF4-FFF2-40B4-BE49-F238E27FC236}">
                <a16:creationId xmlns:a16="http://schemas.microsoft.com/office/drawing/2014/main" id="{353AE377-AED4-29E8-F8D8-E819DFB0523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80E977-7D21-A32C-116A-2A290F69E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BC9B7A7-CCC0-D2E0-5EA0-D3CF0B6B51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ED307152-B097-4B5C-A679-5DC75E589E4E}" type="slidenum">
              <a:rPr lang="en-US" altLang="en-US" sz="1200"/>
              <a:pPr/>
              <a:t>52</a:t>
            </a:fld>
            <a:endParaRPr lang="en-US" altLang="en-US" sz="1200"/>
          </a:p>
        </p:txBody>
      </p:sp>
      <p:sp>
        <p:nvSpPr>
          <p:cNvPr id="44035" name="Rectangle 2">
            <a:extLst>
              <a:ext uri="{FF2B5EF4-FFF2-40B4-BE49-F238E27FC236}">
                <a16:creationId xmlns:a16="http://schemas.microsoft.com/office/drawing/2014/main" id="{E5056100-D455-5487-7EFA-4B96EA6B961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D9FA495-A844-3D57-4AC1-1D3A11CBF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C9E876B-ECC0-D8B8-A9C6-A5D3ABB76D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7CDD5EC-4BAE-4B49-92C4-0ACAA3417FA7}" type="slidenum">
              <a:rPr lang="en-US" altLang="en-US" sz="1200"/>
              <a:pPr/>
              <a:t>53</a:t>
            </a:fld>
            <a:endParaRPr lang="en-US" altLang="en-US" sz="1200"/>
          </a:p>
        </p:txBody>
      </p:sp>
      <p:sp>
        <p:nvSpPr>
          <p:cNvPr id="46083" name="Rectangle 2">
            <a:extLst>
              <a:ext uri="{FF2B5EF4-FFF2-40B4-BE49-F238E27FC236}">
                <a16:creationId xmlns:a16="http://schemas.microsoft.com/office/drawing/2014/main" id="{34E5E04B-411E-705B-B84C-92CBC6FE4C8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E00ADE1-A5CE-4F06-8A3A-E5F847776D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4AEF460-6058-30AC-C083-3AA94A895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1F001479-1982-43D3-B9A1-C5616C403DCF}" type="slidenum">
              <a:rPr lang="en-US" altLang="en-US" sz="1200"/>
              <a:pPr/>
              <a:t>54</a:t>
            </a:fld>
            <a:endParaRPr lang="en-US" altLang="en-US" sz="1200"/>
          </a:p>
        </p:txBody>
      </p:sp>
      <p:sp>
        <p:nvSpPr>
          <p:cNvPr id="48131" name="Rectangle 2">
            <a:extLst>
              <a:ext uri="{FF2B5EF4-FFF2-40B4-BE49-F238E27FC236}">
                <a16:creationId xmlns:a16="http://schemas.microsoft.com/office/drawing/2014/main" id="{B37A565B-9F29-C3C3-B0B9-69FC45ED01D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E4878E6-9048-5F91-6999-2E3550841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3F1D48D-D345-35DF-8D79-FDA0B7DBB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EDB86CB-D070-44BA-BD78-AE9A37437C74}" type="slidenum">
              <a:rPr lang="en-US" altLang="en-US" sz="1200"/>
              <a:pPr/>
              <a:t>6</a:t>
            </a:fld>
            <a:endParaRPr lang="en-US" altLang="en-US" sz="1200"/>
          </a:p>
        </p:txBody>
      </p:sp>
      <p:sp>
        <p:nvSpPr>
          <p:cNvPr id="11267" name="Rectangle 2">
            <a:extLst>
              <a:ext uri="{FF2B5EF4-FFF2-40B4-BE49-F238E27FC236}">
                <a16:creationId xmlns:a16="http://schemas.microsoft.com/office/drawing/2014/main" id="{86D00FFB-940B-0D7E-ADB7-C8A600E618A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60594DD-1D1F-2246-BBA4-822A17468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48E7DC2-EA8C-8011-A5FC-EF9A14F44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ECADEB6-88AC-4F9E-B148-8CADABA3ABBB}" type="slidenum">
              <a:rPr lang="en-US" altLang="en-US" sz="1200"/>
              <a:pPr/>
              <a:t>55</a:t>
            </a:fld>
            <a:endParaRPr lang="en-US" altLang="en-US" sz="1200"/>
          </a:p>
        </p:txBody>
      </p:sp>
      <p:sp>
        <p:nvSpPr>
          <p:cNvPr id="50179" name="Rectangle 2">
            <a:extLst>
              <a:ext uri="{FF2B5EF4-FFF2-40B4-BE49-F238E27FC236}">
                <a16:creationId xmlns:a16="http://schemas.microsoft.com/office/drawing/2014/main" id="{007AC0CC-11A0-E0C2-BBDF-9BC49D15DB0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F05A93E-3C9B-892B-A79F-0E73EB926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9294FFF-DC51-F179-0248-65F39F474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5EFC9C7-492E-45E6-A3F0-F4F0ECF6AAE3}" type="slidenum">
              <a:rPr lang="en-US" altLang="en-US" sz="1200"/>
              <a:pPr/>
              <a:t>56</a:t>
            </a:fld>
            <a:endParaRPr lang="en-US" altLang="en-US" sz="1200"/>
          </a:p>
        </p:txBody>
      </p:sp>
      <p:sp>
        <p:nvSpPr>
          <p:cNvPr id="52227" name="Rectangle 2">
            <a:extLst>
              <a:ext uri="{FF2B5EF4-FFF2-40B4-BE49-F238E27FC236}">
                <a16:creationId xmlns:a16="http://schemas.microsoft.com/office/drawing/2014/main" id="{A2246063-3355-C7A1-60CC-7FB1BFB4C53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E1734CE-6F79-7683-9A50-EF3331599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067CEF0-B237-8FF1-8D15-02181C868C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324D02E-60B5-459A-BF49-FECAED6B0FBD}" type="slidenum">
              <a:rPr lang="en-US" altLang="en-US" sz="1200"/>
              <a:pPr/>
              <a:t>57</a:t>
            </a:fld>
            <a:endParaRPr lang="en-US" altLang="en-US" sz="1200"/>
          </a:p>
        </p:txBody>
      </p:sp>
      <p:sp>
        <p:nvSpPr>
          <p:cNvPr id="54275" name="Rectangle 2">
            <a:extLst>
              <a:ext uri="{FF2B5EF4-FFF2-40B4-BE49-F238E27FC236}">
                <a16:creationId xmlns:a16="http://schemas.microsoft.com/office/drawing/2014/main" id="{021B994E-4BFE-6CF7-3C4C-737222B169C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B3EB9D5-3399-D66B-0A3D-172633A65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6C62808-A025-6C28-8ED1-A34D3484A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E6AE50C-6DE9-467C-8F5C-EF567CDDFC54}" type="slidenum">
              <a:rPr lang="en-US" altLang="en-US" sz="1200"/>
              <a:pPr/>
              <a:t>58</a:t>
            </a:fld>
            <a:endParaRPr lang="en-US" altLang="en-US" sz="1200"/>
          </a:p>
        </p:txBody>
      </p:sp>
      <p:sp>
        <p:nvSpPr>
          <p:cNvPr id="56323" name="Rectangle 2">
            <a:extLst>
              <a:ext uri="{FF2B5EF4-FFF2-40B4-BE49-F238E27FC236}">
                <a16:creationId xmlns:a16="http://schemas.microsoft.com/office/drawing/2014/main" id="{2BC979B4-2FCF-2607-7AED-912F9BF98DD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B3A030D-A0B0-B9E1-1940-B8A299D44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EF51CDD-D7D9-8AFE-5251-0EB14CF1A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B2E94447-ECC9-4287-9046-39F247838651}" type="slidenum">
              <a:rPr lang="en-US" altLang="en-US" sz="1200"/>
              <a:pPr/>
              <a:t>59</a:t>
            </a:fld>
            <a:endParaRPr lang="en-US" altLang="en-US" sz="1200"/>
          </a:p>
        </p:txBody>
      </p:sp>
      <p:sp>
        <p:nvSpPr>
          <p:cNvPr id="58371" name="Rectangle 2">
            <a:extLst>
              <a:ext uri="{FF2B5EF4-FFF2-40B4-BE49-F238E27FC236}">
                <a16:creationId xmlns:a16="http://schemas.microsoft.com/office/drawing/2014/main" id="{2A2B1564-8B38-0D7F-D6AB-7E3C775AE31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80E116F-2E49-1E61-670F-457193D66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DA0CD15-7977-D31A-0879-09759B489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2B387EB-59F1-4CC6-9145-ED8BBD4D613E}" type="slidenum">
              <a:rPr lang="en-US" altLang="en-US" sz="1200"/>
              <a:pPr/>
              <a:t>60</a:t>
            </a:fld>
            <a:endParaRPr lang="en-US" altLang="en-US" sz="1200"/>
          </a:p>
        </p:txBody>
      </p:sp>
      <p:sp>
        <p:nvSpPr>
          <p:cNvPr id="60419" name="Rectangle 2">
            <a:extLst>
              <a:ext uri="{FF2B5EF4-FFF2-40B4-BE49-F238E27FC236}">
                <a16:creationId xmlns:a16="http://schemas.microsoft.com/office/drawing/2014/main" id="{4C7CAA8F-69CB-F0D9-A98A-2DFB109C228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7D48BB8-5377-89DB-69EB-C284A31E3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2C065713-B7D8-B2EF-713F-1BEF4D839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A01A1343-DF71-4CFF-AC67-D8D5AB7BE3E5}" type="slidenum">
              <a:rPr lang="en-US" altLang="en-US" sz="1200"/>
              <a:pPr/>
              <a:t>61</a:t>
            </a:fld>
            <a:endParaRPr lang="en-US" altLang="en-US" sz="1200"/>
          </a:p>
        </p:txBody>
      </p:sp>
      <p:sp>
        <p:nvSpPr>
          <p:cNvPr id="62467" name="Rectangle 2">
            <a:extLst>
              <a:ext uri="{FF2B5EF4-FFF2-40B4-BE49-F238E27FC236}">
                <a16:creationId xmlns:a16="http://schemas.microsoft.com/office/drawing/2014/main" id="{A2EEF56D-688E-7157-EDF3-55D27B704FD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DF35779-74EC-E0B2-2102-BD65E12D5A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FE0682E-B09C-EC8B-596A-40B68B792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7EDD563E-719E-47EA-B800-96E250260D52}" type="slidenum">
              <a:rPr lang="en-US" altLang="en-US" sz="1200"/>
              <a:pPr/>
              <a:t>62</a:t>
            </a:fld>
            <a:endParaRPr lang="en-US" altLang="en-US" sz="1200"/>
          </a:p>
        </p:txBody>
      </p:sp>
      <p:sp>
        <p:nvSpPr>
          <p:cNvPr id="64515" name="Rectangle 2">
            <a:extLst>
              <a:ext uri="{FF2B5EF4-FFF2-40B4-BE49-F238E27FC236}">
                <a16:creationId xmlns:a16="http://schemas.microsoft.com/office/drawing/2014/main" id="{81781A39-0C03-5397-F073-8F5228EE349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2A71CF6-E920-CACD-D17A-977C843EF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86D4AD4-C317-3481-BCFC-7F67A152D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5544876-1709-40C0-BCF8-5C9C88093AF8}" type="slidenum">
              <a:rPr lang="en-US" altLang="en-US" sz="1200"/>
              <a:pPr/>
              <a:t>63</a:t>
            </a:fld>
            <a:endParaRPr lang="en-US" altLang="en-US" sz="1200"/>
          </a:p>
        </p:txBody>
      </p:sp>
      <p:sp>
        <p:nvSpPr>
          <p:cNvPr id="66563" name="Rectangle 2">
            <a:extLst>
              <a:ext uri="{FF2B5EF4-FFF2-40B4-BE49-F238E27FC236}">
                <a16:creationId xmlns:a16="http://schemas.microsoft.com/office/drawing/2014/main" id="{8B6926AB-BE68-3AAE-F65B-870846ED4D2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BC2B615-6CEC-ABD1-27A2-EE98DCBDFE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F3B36F2-287E-E9E9-2DB1-4C2742141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DA4F07B-C52F-45AA-AE02-F4747C308B23}" type="slidenum">
              <a:rPr lang="en-US" altLang="en-US" sz="1200"/>
              <a:pPr/>
              <a:t>64</a:t>
            </a:fld>
            <a:endParaRPr lang="en-US" altLang="en-US" sz="1200"/>
          </a:p>
        </p:txBody>
      </p:sp>
      <p:sp>
        <p:nvSpPr>
          <p:cNvPr id="68611" name="Rectangle 2">
            <a:extLst>
              <a:ext uri="{FF2B5EF4-FFF2-40B4-BE49-F238E27FC236}">
                <a16:creationId xmlns:a16="http://schemas.microsoft.com/office/drawing/2014/main" id="{5C93E29D-88F5-7AE4-5147-94A5DABE775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E8506183-BA5D-D5AB-7B15-0B22AE49BA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993D824-F675-F4BB-EDE3-6A9B5C4A81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4F1F16B-8A11-4A88-8D7F-C3DC5B477C13}" type="slidenum">
              <a:rPr lang="en-US" altLang="en-US" sz="1200"/>
              <a:pPr/>
              <a:t>11</a:t>
            </a:fld>
            <a:endParaRPr lang="en-US" altLang="en-US" sz="1200"/>
          </a:p>
        </p:txBody>
      </p:sp>
      <p:sp>
        <p:nvSpPr>
          <p:cNvPr id="13315" name="Rectangle 2">
            <a:extLst>
              <a:ext uri="{FF2B5EF4-FFF2-40B4-BE49-F238E27FC236}">
                <a16:creationId xmlns:a16="http://schemas.microsoft.com/office/drawing/2014/main" id="{B6CF8673-64BD-2E43-237B-D02CFAADF6C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A00EED9-354F-CBDF-B186-F06EADB32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30C9F9A-5D4D-B12B-2767-E65332426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3DCD246-A9A9-4F5D-80D8-FC6D9317E426}" type="slidenum">
              <a:rPr lang="en-US" altLang="en-US" sz="1200"/>
              <a:pPr/>
              <a:t>65</a:t>
            </a:fld>
            <a:endParaRPr lang="en-US" altLang="en-US" sz="1200"/>
          </a:p>
        </p:txBody>
      </p:sp>
      <p:sp>
        <p:nvSpPr>
          <p:cNvPr id="70659" name="Rectangle 2">
            <a:extLst>
              <a:ext uri="{FF2B5EF4-FFF2-40B4-BE49-F238E27FC236}">
                <a16:creationId xmlns:a16="http://schemas.microsoft.com/office/drawing/2014/main" id="{DEB16F63-1AE0-FDFD-5385-21E131448767}"/>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B3BF6CD-EB6C-2EB2-AE52-8C27B17BE3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4153DDC-B63D-C510-039F-AC34B1D0B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D5E7E29-FC59-4B7E-9EA5-4E18880EAD8E}" type="slidenum">
              <a:rPr lang="en-US" altLang="en-US" sz="1200"/>
              <a:pPr/>
              <a:t>66</a:t>
            </a:fld>
            <a:endParaRPr lang="en-US" altLang="en-US" sz="1200"/>
          </a:p>
        </p:txBody>
      </p:sp>
      <p:sp>
        <p:nvSpPr>
          <p:cNvPr id="72707" name="Rectangle 2">
            <a:extLst>
              <a:ext uri="{FF2B5EF4-FFF2-40B4-BE49-F238E27FC236}">
                <a16:creationId xmlns:a16="http://schemas.microsoft.com/office/drawing/2014/main" id="{614E5AA9-CE5D-B162-0B20-E1233D26243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B1EBBA4B-A0FD-DF90-BBAE-E33D55F7A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85CF469-FAEC-1F1B-AE82-BE4EDDEEF1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86016607-1776-4ECA-B37D-846E6957985D}" type="slidenum">
              <a:rPr lang="en-US" altLang="en-US" sz="1200"/>
              <a:pPr/>
              <a:t>67</a:t>
            </a:fld>
            <a:endParaRPr lang="en-US" altLang="en-US" sz="1200"/>
          </a:p>
        </p:txBody>
      </p:sp>
      <p:sp>
        <p:nvSpPr>
          <p:cNvPr id="74755" name="Rectangle 2">
            <a:extLst>
              <a:ext uri="{FF2B5EF4-FFF2-40B4-BE49-F238E27FC236}">
                <a16:creationId xmlns:a16="http://schemas.microsoft.com/office/drawing/2014/main" id="{2C513BD3-E3E3-151E-061E-C5EE4CE9AED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D25016E-2244-4C80-40EC-8AAC815EC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90F5DFE-C9A0-F260-0031-E00940E9D0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609FC0A-21E4-4BDC-A0A8-C0FFBF7C72A9}" type="slidenum">
              <a:rPr lang="en-US" altLang="en-US" sz="1200"/>
              <a:pPr/>
              <a:t>68</a:t>
            </a:fld>
            <a:endParaRPr lang="en-US" altLang="en-US" sz="1200"/>
          </a:p>
        </p:txBody>
      </p:sp>
      <p:sp>
        <p:nvSpPr>
          <p:cNvPr id="76803" name="Rectangle 2">
            <a:extLst>
              <a:ext uri="{FF2B5EF4-FFF2-40B4-BE49-F238E27FC236}">
                <a16:creationId xmlns:a16="http://schemas.microsoft.com/office/drawing/2014/main" id="{1AEB4C32-D2CF-2E1A-DAB6-A760FE7DA30F}"/>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D05FC87-5380-36F6-CD24-5D1990FB2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3617E15-4EC5-BB38-87FF-B4F6B2337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3B714E7D-C705-484F-9F41-9D82D8778181}" type="slidenum">
              <a:rPr lang="en-US" altLang="en-US" sz="1200"/>
              <a:pPr/>
              <a:t>69</a:t>
            </a:fld>
            <a:endParaRPr lang="en-US" altLang="en-US" sz="1200"/>
          </a:p>
        </p:txBody>
      </p:sp>
      <p:sp>
        <p:nvSpPr>
          <p:cNvPr id="78851" name="Rectangle 2">
            <a:extLst>
              <a:ext uri="{FF2B5EF4-FFF2-40B4-BE49-F238E27FC236}">
                <a16:creationId xmlns:a16="http://schemas.microsoft.com/office/drawing/2014/main" id="{4FFBDFC7-A859-0F28-A598-00C63A187B63}"/>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10487B7-41ED-0BE7-FF46-9B0514A2A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B28CC18-9D6D-32F2-8E6E-CC56F0608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E74B0830-6C4C-4B66-BD1C-9A4E584BB0C8}" type="slidenum">
              <a:rPr lang="en-US" altLang="en-US" sz="1200"/>
              <a:pPr/>
              <a:t>70</a:t>
            </a:fld>
            <a:endParaRPr lang="en-US" altLang="en-US" sz="1200"/>
          </a:p>
        </p:txBody>
      </p:sp>
      <p:sp>
        <p:nvSpPr>
          <p:cNvPr id="80899" name="Rectangle 2">
            <a:extLst>
              <a:ext uri="{FF2B5EF4-FFF2-40B4-BE49-F238E27FC236}">
                <a16:creationId xmlns:a16="http://schemas.microsoft.com/office/drawing/2014/main" id="{0870FFD8-AB1D-03C5-5671-5AEDD45C74DD}"/>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8A81D06-558E-57F1-A207-05A5049A2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2F44EE7-4F95-5B62-CB69-8C176F0D1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F5432FF6-F261-4778-8070-34836118A028}" type="slidenum">
              <a:rPr lang="en-US" altLang="en-US" sz="1200"/>
              <a:pPr/>
              <a:t>71</a:t>
            </a:fld>
            <a:endParaRPr lang="en-US" altLang="en-US" sz="1200"/>
          </a:p>
        </p:txBody>
      </p:sp>
      <p:sp>
        <p:nvSpPr>
          <p:cNvPr id="82947" name="Rectangle 2">
            <a:extLst>
              <a:ext uri="{FF2B5EF4-FFF2-40B4-BE49-F238E27FC236}">
                <a16:creationId xmlns:a16="http://schemas.microsoft.com/office/drawing/2014/main" id="{FC233F00-B6F2-7738-5331-4AC465AAE51E}"/>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A9B3B815-E3DD-BB0E-7490-3378E0638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3F7BEF5-B253-0831-6C46-7D6648AA9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33233F6-99DC-4800-AE89-ADED6D6653C5}" type="slidenum">
              <a:rPr lang="en-US" altLang="en-US" sz="1200"/>
              <a:pPr/>
              <a:t>72</a:t>
            </a:fld>
            <a:endParaRPr lang="en-US" altLang="en-US" sz="1200"/>
          </a:p>
        </p:txBody>
      </p:sp>
      <p:sp>
        <p:nvSpPr>
          <p:cNvPr id="84995" name="Rectangle 2">
            <a:extLst>
              <a:ext uri="{FF2B5EF4-FFF2-40B4-BE49-F238E27FC236}">
                <a16:creationId xmlns:a16="http://schemas.microsoft.com/office/drawing/2014/main" id="{CF967E0B-D632-14C0-D31B-ABB492276B0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41111C4C-965D-ADFD-D19F-F48F66CAC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0A13494-8E4B-C201-A0C0-E862B5C3F6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7E26E994-6E84-4FA1-AED8-5584AE4AAAFF}" type="slidenum">
              <a:rPr lang="en-US" altLang="en-US" sz="1200"/>
              <a:pPr/>
              <a:t>73</a:t>
            </a:fld>
            <a:endParaRPr lang="en-US" altLang="en-US" sz="1200"/>
          </a:p>
        </p:txBody>
      </p:sp>
      <p:sp>
        <p:nvSpPr>
          <p:cNvPr id="87043" name="Rectangle 2">
            <a:extLst>
              <a:ext uri="{FF2B5EF4-FFF2-40B4-BE49-F238E27FC236}">
                <a16:creationId xmlns:a16="http://schemas.microsoft.com/office/drawing/2014/main" id="{4F218EEF-9FFA-B537-559A-4C4CCAA576B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B19E3A5-84E5-1EF2-4D25-A8E8A0537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8C17A3B-8E91-5A41-9E5C-98CB539466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51371BD7-90A5-45B8-856E-24A2FD934A1E}" type="slidenum">
              <a:rPr lang="en-US" altLang="en-US" sz="1200"/>
              <a:pPr/>
              <a:t>74</a:t>
            </a:fld>
            <a:endParaRPr lang="en-US" altLang="en-US" sz="1200"/>
          </a:p>
        </p:txBody>
      </p:sp>
      <p:sp>
        <p:nvSpPr>
          <p:cNvPr id="89091" name="Rectangle 2">
            <a:extLst>
              <a:ext uri="{FF2B5EF4-FFF2-40B4-BE49-F238E27FC236}">
                <a16:creationId xmlns:a16="http://schemas.microsoft.com/office/drawing/2014/main" id="{F572166F-14A2-583A-9A55-E12C8A7B85C4}"/>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BFDE8BA9-8F0F-842A-3F72-B901033CAB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39BA-194B-98E1-9519-95765757CEAC}"/>
            </a:ext>
          </a:extLst>
        </p:cNvPr>
        <p:cNvGrpSpPr/>
        <p:nvPr/>
      </p:nvGrpSpPr>
      <p:grpSpPr>
        <a:xfrm>
          <a:off x="0" y="0"/>
          <a:ext cx="0" cy="0"/>
          <a:chOff x="0" y="0"/>
          <a:chExt cx="0" cy="0"/>
        </a:xfrm>
      </p:grpSpPr>
      <p:sp>
        <p:nvSpPr>
          <p:cNvPr id="13314" name="Rectangle 7">
            <a:extLst>
              <a:ext uri="{FF2B5EF4-FFF2-40B4-BE49-F238E27FC236}">
                <a16:creationId xmlns:a16="http://schemas.microsoft.com/office/drawing/2014/main" id="{BBA76D5C-4294-B625-1D50-AACB87AE6B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4F1F16B-8A11-4A88-8D7F-C3DC5B477C13}" type="slidenum">
              <a:rPr lang="en-US" altLang="en-US" sz="1200"/>
              <a:pPr/>
              <a:t>12</a:t>
            </a:fld>
            <a:endParaRPr lang="en-US" altLang="en-US" sz="1200"/>
          </a:p>
        </p:txBody>
      </p:sp>
      <p:sp>
        <p:nvSpPr>
          <p:cNvPr id="13315" name="Rectangle 2">
            <a:extLst>
              <a:ext uri="{FF2B5EF4-FFF2-40B4-BE49-F238E27FC236}">
                <a16:creationId xmlns:a16="http://schemas.microsoft.com/office/drawing/2014/main" id="{B694F97E-D731-7091-6E37-3D5E3619D88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5BBF5A5-2CFD-E5E0-D060-EA58062BA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390933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492C905-2C90-4F0B-FA8C-CDF1A8520F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CE3885C9-27B3-44DD-A90E-C925995188A9}" type="slidenum">
              <a:rPr lang="en-US" altLang="en-US" sz="1200"/>
              <a:pPr/>
              <a:t>75</a:t>
            </a:fld>
            <a:endParaRPr lang="en-US" altLang="en-US" sz="1200"/>
          </a:p>
        </p:txBody>
      </p:sp>
      <p:sp>
        <p:nvSpPr>
          <p:cNvPr id="91139" name="Rectangle 2">
            <a:extLst>
              <a:ext uri="{FF2B5EF4-FFF2-40B4-BE49-F238E27FC236}">
                <a16:creationId xmlns:a16="http://schemas.microsoft.com/office/drawing/2014/main" id="{9B7D8886-ED25-F5ED-1FD6-70AB4A95BB8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C9270FF-C69F-78A5-504A-2B193C776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2EA7E-BA2D-4187-D0C4-4B6A30540324}"/>
            </a:ext>
          </a:extLst>
        </p:cNvPr>
        <p:cNvGrpSpPr/>
        <p:nvPr/>
      </p:nvGrpSpPr>
      <p:grpSpPr>
        <a:xfrm>
          <a:off x="0" y="0"/>
          <a:ext cx="0" cy="0"/>
          <a:chOff x="0" y="0"/>
          <a:chExt cx="0" cy="0"/>
        </a:xfrm>
      </p:grpSpPr>
      <p:sp>
        <p:nvSpPr>
          <p:cNvPr id="13314" name="Rectangle 7">
            <a:extLst>
              <a:ext uri="{FF2B5EF4-FFF2-40B4-BE49-F238E27FC236}">
                <a16:creationId xmlns:a16="http://schemas.microsoft.com/office/drawing/2014/main" id="{467FAAB8-5F8C-038C-19E7-5544F53854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4F1F16B-8A11-4A88-8D7F-C3DC5B477C13}" type="slidenum">
              <a:rPr lang="en-US" altLang="en-US" sz="1200"/>
              <a:pPr/>
              <a:t>13</a:t>
            </a:fld>
            <a:endParaRPr lang="en-US" altLang="en-US" sz="1200"/>
          </a:p>
        </p:txBody>
      </p:sp>
      <p:sp>
        <p:nvSpPr>
          <p:cNvPr id="13315" name="Rectangle 2">
            <a:extLst>
              <a:ext uri="{FF2B5EF4-FFF2-40B4-BE49-F238E27FC236}">
                <a16:creationId xmlns:a16="http://schemas.microsoft.com/office/drawing/2014/main" id="{96D70A20-7E13-7BC9-4F1C-FB16FB66829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6BB2147-EC74-EE08-62E7-9E610AFD0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77132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FA900-B308-72C4-C426-01179403439C}"/>
            </a:ext>
          </a:extLst>
        </p:cNvPr>
        <p:cNvGrpSpPr/>
        <p:nvPr/>
      </p:nvGrpSpPr>
      <p:grpSpPr>
        <a:xfrm>
          <a:off x="0" y="0"/>
          <a:ext cx="0" cy="0"/>
          <a:chOff x="0" y="0"/>
          <a:chExt cx="0" cy="0"/>
        </a:xfrm>
      </p:grpSpPr>
      <p:sp>
        <p:nvSpPr>
          <p:cNvPr id="13314" name="Rectangle 7">
            <a:extLst>
              <a:ext uri="{FF2B5EF4-FFF2-40B4-BE49-F238E27FC236}">
                <a16:creationId xmlns:a16="http://schemas.microsoft.com/office/drawing/2014/main" id="{96CD040D-A4D4-CC66-1532-E1199E7A80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Lucida Sans Unicode" panose="020B0602030504020204" pitchFamily="34" charset="0"/>
              </a:defRPr>
            </a:lvl1pPr>
            <a:lvl2pPr marL="742950" indent="-285750">
              <a:defRPr sz="2400">
                <a:solidFill>
                  <a:schemeClr val="tx1"/>
                </a:solidFill>
                <a:latin typeface="Times" panose="02020603050405020304" pitchFamily="18" charset="0"/>
                <a:cs typeface="Lucida Sans Unicode" panose="020B0602030504020204" pitchFamily="34" charset="0"/>
              </a:defRPr>
            </a:lvl2pPr>
            <a:lvl3pPr marL="1143000" indent="-228600">
              <a:defRPr sz="2400">
                <a:solidFill>
                  <a:schemeClr val="tx1"/>
                </a:solidFill>
                <a:latin typeface="Times" panose="02020603050405020304" pitchFamily="18" charset="0"/>
                <a:cs typeface="Lucida Sans Unicode" panose="020B0602030504020204" pitchFamily="34" charset="0"/>
              </a:defRPr>
            </a:lvl3pPr>
            <a:lvl4pPr marL="1600200" indent="-228600">
              <a:defRPr sz="2400">
                <a:solidFill>
                  <a:schemeClr val="tx1"/>
                </a:solidFill>
                <a:latin typeface="Times" panose="02020603050405020304" pitchFamily="18" charset="0"/>
                <a:cs typeface="Lucida Sans Unicode" panose="020B0602030504020204" pitchFamily="34" charset="0"/>
              </a:defRPr>
            </a:lvl4pPr>
            <a:lvl5pPr marL="2057400" indent="-228600">
              <a:defRPr sz="2400">
                <a:solidFill>
                  <a:schemeClr val="tx1"/>
                </a:solidFill>
                <a:latin typeface="Times" panose="02020603050405020304" pitchFamily="18"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Lucida Sans Unicode" panose="020B0602030504020204" pitchFamily="34" charset="0"/>
              </a:defRPr>
            </a:lvl9pPr>
          </a:lstStyle>
          <a:p>
            <a:fld id="{24F1F16B-8A11-4A88-8D7F-C3DC5B477C13}" type="slidenum">
              <a:rPr lang="en-US" altLang="en-US" sz="1200"/>
              <a:pPr/>
              <a:t>14</a:t>
            </a:fld>
            <a:endParaRPr lang="en-US" altLang="en-US" sz="1200"/>
          </a:p>
        </p:txBody>
      </p:sp>
      <p:sp>
        <p:nvSpPr>
          <p:cNvPr id="13315" name="Rectangle 2">
            <a:extLst>
              <a:ext uri="{FF2B5EF4-FFF2-40B4-BE49-F238E27FC236}">
                <a16:creationId xmlns:a16="http://schemas.microsoft.com/office/drawing/2014/main" id="{593AD6A2-B73B-46F9-158C-9230C3E24BA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CCBF604-C40F-76DD-DEBB-358A99BD2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extLst>
      <p:ext uri="{BB962C8B-B14F-4D97-AF65-F5344CB8AC3E}">
        <p14:creationId xmlns:p14="http://schemas.microsoft.com/office/powerpoint/2010/main" val="3662326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8A8D0923-8E6A-6944-98BF-8EA10BD8F6BA}"/>
              </a:ext>
            </a:extLst>
          </p:cNvPr>
          <p:cNvSpPr txBox="1">
            <a:spLocks noChangeArrowheads="1"/>
          </p:cNvSpPr>
          <p:nvPr/>
        </p:nvSpPr>
        <p:spPr bwMode="auto">
          <a:xfrm>
            <a:off x="6019800" y="6400800"/>
            <a:ext cx="155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1pPr>
            <a:lvl2pPr marL="742950" indent="-28575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2pPr>
            <a:lvl3pPr marL="11430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3pPr>
            <a:lvl4pPr marL="16002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4pPr>
            <a:lvl5pPr marL="20574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9pPr>
          </a:lstStyle>
          <a:p>
            <a:pPr algn="r">
              <a:defRPr/>
            </a:pPr>
            <a:r>
              <a:rPr lang="en-US" altLang="en-US" sz="1200" dirty="0">
                <a:latin typeface="Courier New" panose="02070309020205020404" pitchFamily="49" charset="0"/>
              </a:rPr>
              <a:t>ISBN </a:t>
            </a:r>
            <a:r>
              <a:rPr lang="en-US" altLang="en-US" sz="1200" dirty="0"/>
              <a:t>0-321-49362-1</a:t>
            </a:r>
          </a:p>
        </p:txBody>
      </p:sp>
      <p:pic>
        <p:nvPicPr>
          <p:cNvPr id="3" name="Picture 8">
            <a:extLst>
              <a:ext uri="{FF2B5EF4-FFF2-40B4-BE49-F238E27FC236}">
                <a16:creationId xmlns:a16="http://schemas.microsoft.com/office/drawing/2014/main" id="{04E88E55-B4DE-B76F-0CF5-AE603E0FE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0"/>
            <a:ext cx="510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ctrTitle"/>
          </p:nvPr>
        </p:nvSpPr>
        <p:spPr>
          <a:xfrm>
            <a:off x="381000" y="1371600"/>
            <a:ext cx="3657600" cy="1143000"/>
          </a:xfrm>
        </p:spPr>
        <p:txBody>
          <a:bodyPr/>
          <a:lstStyle>
            <a:lvl1pPr>
              <a:defRPr b="1">
                <a:solidFill>
                  <a:schemeClr val="accent2"/>
                </a:solidFill>
              </a:defRPr>
            </a:lvl1pPr>
          </a:lstStyle>
          <a:p>
            <a:r>
              <a:rPr lang="en-US"/>
              <a:t>Click to edit Master title style</a:t>
            </a:r>
          </a:p>
        </p:txBody>
      </p:sp>
      <p:sp>
        <p:nvSpPr>
          <p:cNvPr id="58371" name="Rectangle 3"/>
          <p:cNvSpPr>
            <a:spLocks noGrp="1" noChangeArrowheads="1"/>
          </p:cNvSpPr>
          <p:nvPr>
            <p:ph type="subTitle" idx="1"/>
          </p:nvPr>
        </p:nvSpPr>
        <p:spPr>
          <a:xfrm>
            <a:off x="381000" y="3276600"/>
            <a:ext cx="3657600" cy="1752600"/>
          </a:xfrm>
        </p:spPr>
        <p:txBody>
          <a:bodyPr/>
          <a:lstStyle>
            <a:lvl1pPr marL="0" indent="0">
              <a:buFontTx/>
              <a:buNone/>
              <a:defRPr>
                <a:solidFill>
                  <a:srgbClr val="CC3300"/>
                </a:solidFill>
              </a:defRPr>
            </a:lvl1pPr>
          </a:lstStyle>
          <a:p>
            <a:r>
              <a:rPr lang="en-US"/>
              <a:t>Click to edit Master subtitle style</a:t>
            </a:r>
          </a:p>
        </p:txBody>
      </p:sp>
    </p:spTree>
    <p:extLst>
      <p:ext uri="{BB962C8B-B14F-4D97-AF65-F5344CB8AC3E}">
        <p14:creationId xmlns:p14="http://schemas.microsoft.com/office/powerpoint/2010/main" val="374375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B22E93-2269-27DF-F8B3-444B350F3932}"/>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5" name="Rectangle 5">
            <a:extLst>
              <a:ext uri="{FF2B5EF4-FFF2-40B4-BE49-F238E27FC236}">
                <a16:creationId xmlns:a16="http://schemas.microsoft.com/office/drawing/2014/main" id="{30D278B3-3F75-5AE6-F89D-6F2E48F07FB4}"/>
              </a:ext>
            </a:extLst>
          </p:cNvPr>
          <p:cNvSpPr>
            <a:spLocks noGrp="1" noChangeArrowheads="1"/>
          </p:cNvSpPr>
          <p:nvPr>
            <p:ph type="sldNum" sz="quarter" idx="11"/>
          </p:nvPr>
        </p:nvSpPr>
        <p:spPr>
          <a:ln/>
        </p:spPr>
        <p:txBody>
          <a:bodyPr/>
          <a:lstStyle>
            <a:lvl1pPr>
              <a:defRPr/>
            </a:lvl1pPr>
          </a:lstStyle>
          <a:p>
            <a:r>
              <a:rPr lang="en-US" altLang="en-US"/>
              <a:t>1-</a:t>
            </a:r>
            <a:fld id="{BDB609C9-C3B9-44BB-9228-51665F3946D3}" type="slidenum">
              <a:rPr lang="en-US" altLang="en-US"/>
              <a:pPr/>
              <a:t>‹#›</a:t>
            </a:fld>
            <a:endParaRPr lang="en-US" altLang="en-US"/>
          </a:p>
        </p:txBody>
      </p:sp>
    </p:spTree>
    <p:extLst>
      <p:ext uri="{BB962C8B-B14F-4D97-AF65-F5344CB8AC3E}">
        <p14:creationId xmlns:p14="http://schemas.microsoft.com/office/powerpoint/2010/main" val="150687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20383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9626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6EA68C-B0E2-C8BF-020B-D3DB0006F9F8}"/>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5" name="Rectangle 5">
            <a:extLst>
              <a:ext uri="{FF2B5EF4-FFF2-40B4-BE49-F238E27FC236}">
                <a16:creationId xmlns:a16="http://schemas.microsoft.com/office/drawing/2014/main" id="{E565C7A7-435E-EEA9-5162-DEEEFD40A570}"/>
              </a:ext>
            </a:extLst>
          </p:cNvPr>
          <p:cNvSpPr>
            <a:spLocks noGrp="1" noChangeArrowheads="1"/>
          </p:cNvSpPr>
          <p:nvPr>
            <p:ph type="sldNum" sz="quarter" idx="11"/>
          </p:nvPr>
        </p:nvSpPr>
        <p:spPr>
          <a:ln/>
        </p:spPr>
        <p:txBody>
          <a:bodyPr/>
          <a:lstStyle>
            <a:lvl1pPr>
              <a:defRPr/>
            </a:lvl1pPr>
          </a:lstStyle>
          <a:p>
            <a:r>
              <a:rPr lang="en-US" altLang="en-US"/>
              <a:t>1-</a:t>
            </a:r>
            <a:fld id="{CA73ECD3-23A5-4E8B-8079-4EB7B6C82133}" type="slidenum">
              <a:rPr lang="en-US" altLang="en-US"/>
              <a:pPr/>
              <a:t>‹#›</a:t>
            </a:fld>
            <a:endParaRPr lang="en-US" altLang="en-US"/>
          </a:p>
        </p:txBody>
      </p:sp>
    </p:spTree>
    <p:extLst>
      <p:ext uri="{BB962C8B-B14F-4D97-AF65-F5344CB8AC3E}">
        <p14:creationId xmlns:p14="http://schemas.microsoft.com/office/powerpoint/2010/main" val="81399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557881-F498-0DD9-FD7A-C61B47A36CBB}"/>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5" name="Rectangle 5">
            <a:extLst>
              <a:ext uri="{FF2B5EF4-FFF2-40B4-BE49-F238E27FC236}">
                <a16:creationId xmlns:a16="http://schemas.microsoft.com/office/drawing/2014/main" id="{E667EA4D-EA09-4DCB-56AC-CE56C96ECE8F}"/>
              </a:ext>
            </a:extLst>
          </p:cNvPr>
          <p:cNvSpPr>
            <a:spLocks noGrp="1" noChangeArrowheads="1"/>
          </p:cNvSpPr>
          <p:nvPr>
            <p:ph type="sldNum" sz="quarter" idx="11"/>
          </p:nvPr>
        </p:nvSpPr>
        <p:spPr>
          <a:ln/>
        </p:spPr>
        <p:txBody>
          <a:bodyPr/>
          <a:lstStyle>
            <a:lvl1pPr>
              <a:defRPr/>
            </a:lvl1pPr>
          </a:lstStyle>
          <a:p>
            <a:r>
              <a:rPr lang="en-US" altLang="en-US"/>
              <a:t>1-</a:t>
            </a:r>
            <a:fld id="{C9638ED7-1F7F-49AC-B01C-30359357B0BF}" type="slidenum">
              <a:rPr lang="en-US" altLang="en-US"/>
              <a:pPr/>
              <a:t>‹#›</a:t>
            </a:fld>
            <a:endParaRPr lang="en-US" altLang="en-US"/>
          </a:p>
        </p:txBody>
      </p:sp>
    </p:spTree>
    <p:extLst>
      <p:ext uri="{BB962C8B-B14F-4D97-AF65-F5344CB8AC3E}">
        <p14:creationId xmlns:p14="http://schemas.microsoft.com/office/powerpoint/2010/main" val="277794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333BF1-1065-2780-5A3E-8A40A7647CAC}"/>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5" name="Rectangle 5">
            <a:extLst>
              <a:ext uri="{FF2B5EF4-FFF2-40B4-BE49-F238E27FC236}">
                <a16:creationId xmlns:a16="http://schemas.microsoft.com/office/drawing/2014/main" id="{5F305832-78B2-68C9-8544-0178EAC0FF2D}"/>
              </a:ext>
            </a:extLst>
          </p:cNvPr>
          <p:cNvSpPr>
            <a:spLocks noGrp="1" noChangeArrowheads="1"/>
          </p:cNvSpPr>
          <p:nvPr>
            <p:ph type="sldNum" sz="quarter" idx="11"/>
          </p:nvPr>
        </p:nvSpPr>
        <p:spPr>
          <a:ln/>
        </p:spPr>
        <p:txBody>
          <a:bodyPr/>
          <a:lstStyle>
            <a:lvl1pPr>
              <a:defRPr/>
            </a:lvl1pPr>
          </a:lstStyle>
          <a:p>
            <a:r>
              <a:rPr lang="en-US" altLang="en-US"/>
              <a:t>1-</a:t>
            </a:r>
            <a:fld id="{DF938A1D-2399-40D3-9A4C-30DA457D2322}" type="slidenum">
              <a:rPr lang="en-US" altLang="en-US"/>
              <a:pPr/>
              <a:t>‹#›</a:t>
            </a:fld>
            <a:endParaRPr lang="en-US" altLang="en-US"/>
          </a:p>
        </p:txBody>
      </p:sp>
    </p:spTree>
    <p:extLst>
      <p:ext uri="{BB962C8B-B14F-4D97-AF65-F5344CB8AC3E}">
        <p14:creationId xmlns:p14="http://schemas.microsoft.com/office/powerpoint/2010/main" val="88860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943C05-159F-F317-13C4-3ADD567428B0}"/>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6" name="Rectangle 5">
            <a:extLst>
              <a:ext uri="{FF2B5EF4-FFF2-40B4-BE49-F238E27FC236}">
                <a16:creationId xmlns:a16="http://schemas.microsoft.com/office/drawing/2014/main" id="{0E5AED8F-C6F7-7C5B-483E-ACAA66620BBA}"/>
              </a:ext>
            </a:extLst>
          </p:cNvPr>
          <p:cNvSpPr>
            <a:spLocks noGrp="1" noChangeArrowheads="1"/>
          </p:cNvSpPr>
          <p:nvPr>
            <p:ph type="sldNum" sz="quarter" idx="11"/>
          </p:nvPr>
        </p:nvSpPr>
        <p:spPr>
          <a:ln/>
        </p:spPr>
        <p:txBody>
          <a:bodyPr/>
          <a:lstStyle>
            <a:lvl1pPr>
              <a:defRPr/>
            </a:lvl1pPr>
          </a:lstStyle>
          <a:p>
            <a:r>
              <a:rPr lang="en-US" altLang="en-US"/>
              <a:t>1-</a:t>
            </a:r>
            <a:fld id="{01E3BB5E-4853-46AE-8096-77E4B8DC8185}" type="slidenum">
              <a:rPr lang="en-US" altLang="en-US"/>
              <a:pPr/>
              <a:t>‹#›</a:t>
            </a:fld>
            <a:endParaRPr lang="en-US" altLang="en-US"/>
          </a:p>
        </p:txBody>
      </p:sp>
    </p:spTree>
    <p:extLst>
      <p:ext uri="{BB962C8B-B14F-4D97-AF65-F5344CB8AC3E}">
        <p14:creationId xmlns:p14="http://schemas.microsoft.com/office/powerpoint/2010/main" val="145328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0AF4141-D6A4-6EC9-5AA2-4FBC56125BA0}"/>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8" name="Rectangle 5">
            <a:extLst>
              <a:ext uri="{FF2B5EF4-FFF2-40B4-BE49-F238E27FC236}">
                <a16:creationId xmlns:a16="http://schemas.microsoft.com/office/drawing/2014/main" id="{7BD1C68C-0165-7991-8265-0DFBE0363655}"/>
              </a:ext>
            </a:extLst>
          </p:cNvPr>
          <p:cNvSpPr>
            <a:spLocks noGrp="1" noChangeArrowheads="1"/>
          </p:cNvSpPr>
          <p:nvPr>
            <p:ph type="sldNum" sz="quarter" idx="11"/>
          </p:nvPr>
        </p:nvSpPr>
        <p:spPr>
          <a:ln/>
        </p:spPr>
        <p:txBody>
          <a:bodyPr/>
          <a:lstStyle>
            <a:lvl1pPr>
              <a:defRPr/>
            </a:lvl1pPr>
          </a:lstStyle>
          <a:p>
            <a:r>
              <a:rPr lang="en-US" altLang="en-US"/>
              <a:t>1-</a:t>
            </a:r>
            <a:fld id="{6DA6394E-B64E-423A-88AD-93065D370B04}" type="slidenum">
              <a:rPr lang="en-US" altLang="en-US"/>
              <a:pPr/>
              <a:t>‹#›</a:t>
            </a:fld>
            <a:endParaRPr lang="en-US" altLang="en-US"/>
          </a:p>
        </p:txBody>
      </p:sp>
    </p:spTree>
    <p:extLst>
      <p:ext uri="{BB962C8B-B14F-4D97-AF65-F5344CB8AC3E}">
        <p14:creationId xmlns:p14="http://schemas.microsoft.com/office/powerpoint/2010/main" val="369111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9D2A4-B021-8104-D44D-7330B54C2168}"/>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4" name="Rectangle 5">
            <a:extLst>
              <a:ext uri="{FF2B5EF4-FFF2-40B4-BE49-F238E27FC236}">
                <a16:creationId xmlns:a16="http://schemas.microsoft.com/office/drawing/2014/main" id="{8F79316F-040B-ED41-30DB-B7C3D7BE7A3C}"/>
              </a:ext>
            </a:extLst>
          </p:cNvPr>
          <p:cNvSpPr>
            <a:spLocks noGrp="1" noChangeArrowheads="1"/>
          </p:cNvSpPr>
          <p:nvPr>
            <p:ph type="sldNum" sz="quarter" idx="11"/>
          </p:nvPr>
        </p:nvSpPr>
        <p:spPr>
          <a:ln/>
        </p:spPr>
        <p:txBody>
          <a:bodyPr/>
          <a:lstStyle>
            <a:lvl1pPr>
              <a:defRPr/>
            </a:lvl1pPr>
          </a:lstStyle>
          <a:p>
            <a:r>
              <a:rPr lang="en-US" altLang="en-US"/>
              <a:t>1-</a:t>
            </a:r>
            <a:fld id="{474AAC5B-3471-46E1-BE82-0B32FC805D4B}" type="slidenum">
              <a:rPr lang="en-US" altLang="en-US"/>
              <a:pPr/>
              <a:t>‹#›</a:t>
            </a:fld>
            <a:endParaRPr lang="en-US" altLang="en-US"/>
          </a:p>
        </p:txBody>
      </p:sp>
    </p:spTree>
    <p:extLst>
      <p:ext uri="{BB962C8B-B14F-4D97-AF65-F5344CB8AC3E}">
        <p14:creationId xmlns:p14="http://schemas.microsoft.com/office/powerpoint/2010/main" val="41650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A55272-BCD2-ACAB-297B-05AA52D7C63E}"/>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3" name="Rectangle 5">
            <a:extLst>
              <a:ext uri="{FF2B5EF4-FFF2-40B4-BE49-F238E27FC236}">
                <a16:creationId xmlns:a16="http://schemas.microsoft.com/office/drawing/2014/main" id="{D6C19570-C9A8-B58A-F33A-A91ACBBBDD56}"/>
              </a:ext>
            </a:extLst>
          </p:cNvPr>
          <p:cNvSpPr>
            <a:spLocks noGrp="1" noChangeArrowheads="1"/>
          </p:cNvSpPr>
          <p:nvPr>
            <p:ph type="sldNum" sz="quarter" idx="11"/>
          </p:nvPr>
        </p:nvSpPr>
        <p:spPr>
          <a:ln/>
        </p:spPr>
        <p:txBody>
          <a:bodyPr/>
          <a:lstStyle>
            <a:lvl1pPr>
              <a:defRPr/>
            </a:lvl1pPr>
          </a:lstStyle>
          <a:p>
            <a:r>
              <a:rPr lang="en-US" altLang="en-US"/>
              <a:t>1-</a:t>
            </a:r>
            <a:fld id="{D296DEA2-D8AE-4441-BE6D-5A54E55EFDFD}" type="slidenum">
              <a:rPr lang="en-US" altLang="en-US"/>
              <a:pPr/>
              <a:t>‹#›</a:t>
            </a:fld>
            <a:endParaRPr lang="en-US" altLang="en-US"/>
          </a:p>
        </p:txBody>
      </p:sp>
    </p:spTree>
    <p:extLst>
      <p:ext uri="{BB962C8B-B14F-4D97-AF65-F5344CB8AC3E}">
        <p14:creationId xmlns:p14="http://schemas.microsoft.com/office/powerpoint/2010/main" val="74252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C646F4-FCA2-61C6-A34C-D3639A7DC97D}"/>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6" name="Rectangle 5">
            <a:extLst>
              <a:ext uri="{FF2B5EF4-FFF2-40B4-BE49-F238E27FC236}">
                <a16:creationId xmlns:a16="http://schemas.microsoft.com/office/drawing/2014/main" id="{F674979B-13F9-4C32-38DC-D1EF07BF2F85}"/>
              </a:ext>
            </a:extLst>
          </p:cNvPr>
          <p:cNvSpPr>
            <a:spLocks noGrp="1" noChangeArrowheads="1"/>
          </p:cNvSpPr>
          <p:nvPr>
            <p:ph type="sldNum" sz="quarter" idx="11"/>
          </p:nvPr>
        </p:nvSpPr>
        <p:spPr>
          <a:ln/>
        </p:spPr>
        <p:txBody>
          <a:bodyPr/>
          <a:lstStyle>
            <a:lvl1pPr>
              <a:defRPr/>
            </a:lvl1pPr>
          </a:lstStyle>
          <a:p>
            <a:r>
              <a:rPr lang="en-US" altLang="en-US"/>
              <a:t>1-</a:t>
            </a:r>
            <a:fld id="{161960AB-BCC9-4E33-A395-07A93F82A44E}" type="slidenum">
              <a:rPr lang="en-US" altLang="en-US"/>
              <a:pPr/>
              <a:t>‹#›</a:t>
            </a:fld>
            <a:endParaRPr lang="en-US" altLang="en-US"/>
          </a:p>
        </p:txBody>
      </p:sp>
    </p:spTree>
    <p:extLst>
      <p:ext uri="{BB962C8B-B14F-4D97-AF65-F5344CB8AC3E}">
        <p14:creationId xmlns:p14="http://schemas.microsoft.com/office/powerpoint/2010/main" val="27412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1DDCDF-7D33-1951-3D8F-7D3AD5CAB9F0}"/>
              </a:ext>
            </a:extLst>
          </p:cNvPr>
          <p:cNvSpPr>
            <a:spLocks noGrp="1" noChangeArrowheads="1"/>
          </p:cNvSpPr>
          <p:nvPr>
            <p:ph type="ftr" sz="quarter" idx="10"/>
          </p:nvPr>
        </p:nvSpPr>
        <p:spPr>
          <a:ln/>
        </p:spPr>
        <p:txBody>
          <a:bodyPr/>
          <a:lstStyle>
            <a:lvl1pPr>
              <a:defRPr/>
            </a:lvl1pPr>
          </a:lstStyle>
          <a:p>
            <a:pPr>
              <a:defRPr/>
            </a:pPr>
            <a:r>
              <a:rPr lang="en-US"/>
              <a:t>Copyright © 2018 Pearson. All rights reserved.</a:t>
            </a:r>
          </a:p>
        </p:txBody>
      </p:sp>
      <p:sp>
        <p:nvSpPr>
          <p:cNvPr id="6" name="Rectangle 5">
            <a:extLst>
              <a:ext uri="{FF2B5EF4-FFF2-40B4-BE49-F238E27FC236}">
                <a16:creationId xmlns:a16="http://schemas.microsoft.com/office/drawing/2014/main" id="{6A474D32-4237-04EA-6A32-6ED1BB54696A}"/>
              </a:ext>
            </a:extLst>
          </p:cNvPr>
          <p:cNvSpPr>
            <a:spLocks noGrp="1" noChangeArrowheads="1"/>
          </p:cNvSpPr>
          <p:nvPr>
            <p:ph type="sldNum" sz="quarter" idx="11"/>
          </p:nvPr>
        </p:nvSpPr>
        <p:spPr>
          <a:ln/>
        </p:spPr>
        <p:txBody>
          <a:bodyPr/>
          <a:lstStyle>
            <a:lvl1pPr>
              <a:defRPr/>
            </a:lvl1pPr>
          </a:lstStyle>
          <a:p>
            <a:r>
              <a:rPr lang="en-US" altLang="en-US"/>
              <a:t>1-</a:t>
            </a:r>
            <a:fld id="{AA966C83-6037-408B-813D-4982E1160CA6}" type="slidenum">
              <a:rPr lang="en-US" altLang="en-US"/>
              <a:pPr/>
              <a:t>‹#›</a:t>
            </a:fld>
            <a:endParaRPr lang="en-US" altLang="en-US"/>
          </a:p>
        </p:txBody>
      </p:sp>
    </p:spTree>
    <p:extLst>
      <p:ext uri="{BB962C8B-B14F-4D97-AF65-F5344CB8AC3E}">
        <p14:creationId xmlns:p14="http://schemas.microsoft.com/office/powerpoint/2010/main" val="135695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3BE019-78C3-C7BB-9E83-C879EB599840}"/>
              </a:ext>
            </a:extLst>
          </p:cNvPr>
          <p:cNvSpPr>
            <a:spLocks noGrp="1" noChangeArrowheads="1"/>
          </p:cNvSpPr>
          <p:nvPr>
            <p:ph type="title"/>
          </p:nvPr>
        </p:nvSpPr>
        <p:spPr bwMode="auto">
          <a:xfrm>
            <a:off x="609600" y="3810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B63ECF0-3781-C935-11F3-2CFAFFE8F4E4}"/>
              </a:ext>
            </a:extLst>
          </p:cNvPr>
          <p:cNvSpPr>
            <a:spLocks noGrp="1" noChangeArrowheads="1"/>
          </p:cNvSpPr>
          <p:nvPr>
            <p:ph type="body" idx="1"/>
          </p:nvPr>
        </p:nvSpPr>
        <p:spPr bwMode="auto">
          <a:xfrm>
            <a:off x="609600" y="1600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a:extLst>
              <a:ext uri="{FF2B5EF4-FFF2-40B4-BE49-F238E27FC236}">
                <a16:creationId xmlns:a16="http://schemas.microsoft.com/office/drawing/2014/main" id="{F9B68CCD-222C-49C6-2DF1-334941131C06}"/>
              </a:ext>
            </a:extLst>
          </p:cNvPr>
          <p:cNvSpPr>
            <a:spLocks noGrp="1" noChangeArrowheads="1"/>
          </p:cNvSpPr>
          <p:nvPr>
            <p:ph type="ftr" sz="quarter" idx="3"/>
          </p:nvPr>
        </p:nvSpPr>
        <p:spPr bwMode="auto">
          <a:xfrm>
            <a:off x="685800" y="6248400"/>
            <a:ext cx="4191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charset="0"/>
                <a:ea typeface="+mn-ea"/>
                <a:cs typeface="+mn-cs"/>
              </a:defRPr>
            </a:lvl1pPr>
          </a:lstStyle>
          <a:p>
            <a:pPr>
              <a:defRPr/>
            </a:pPr>
            <a:r>
              <a:rPr lang="en-US"/>
              <a:t>Copyright © 2018 Pearson. All rights reserved.</a:t>
            </a:r>
          </a:p>
        </p:txBody>
      </p:sp>
      <p:sp>
        <p:nvSpPr>
          <p:cNvPr id="57349" name="Rectangle 5">
            <a:extLst>
              <a:ext uri="{FF2B5EF4-FFF2-40B4-BE49-F238E27FC236}">
                <a16:creationId xmlns:a16="http://schemas.microsoft.com/office/drawing/2014/main" id="{210B29DF-8CA7-FED4-29D8-BBDCBAC8E5CD}"/>
              </a:ext>
            </a:extLst>
          </p:cNvPr>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Arial" panose="020B0604020202020204" pitchFamily="34" charset="0"/>
              </a:defRPr>
            </a:lvl1pPr>
          </a:lstStyle>
          <a:p>
            <a:r>
              <a:rPr lang="en-US" altLang="en-US"/>
              <a:t>1-</a:t>
            </a:r>
            <a:fld id="{E463369A-4DEF-4593-84A7-276F95848420}" type="slidenum">
              <a:rPr lang="en-US" altLang="en-US"/>
              <a:pPr/>
              <a:t>‹#›</a:t>
            </a:fld>
            <a:endParaRPr lang="en-US" altLang="en-US"/>
          </a:p>
        </p:txBody>
      </p:sp>
      <p:sp>
        <p:nvSpPr>
          <p:cNvPr id="1030" name="Line 6">
            <a:extLst>
              <a:ext uri="{FF2B5EF4-FFF2-40B4-BE49-F238E27FC236}">
                <a16:creationId xmlns:a16="http://schemas.microsoft.com/office/drawing/2014/main" id="{B73027B6-E1F3-958D-5E2A-3E8D2CCC9EA4}"/>
              </a:ext>
            </a:extLst>
          </p:cNvPr>
          <p:cNvSpPr>
            <a:spLocks noChangeShapeType="1"/>
          </p:cNvSpPr>
          <p:nvPr/>
        </p:nvSpPr>
        <p:spPr bwMode="auto">
          <a:xfrm>
            <a:off x="609600" y="152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31" name="Line 7">
            <a:extLst>
              <a:ext uri="{FF2B5EF4-FFF2-40B4-BE49-F238E27FC236}">
                <a16:creationId xmlns:a16="http://schemas.microsoft.com/office/drawing/2014/main" id="{F78C22D3-DE74-4F1A-3472-078C29A5CFB4}"/>
              </a:ext>
            </a:extLst>
          </p:cNvPr>
          <p:cNvSpPr>
            <a:spLocks noChangeShapeType="1"/>
          </p:cNvSpPr>
          <p:nvPr/>
        </p:nvSpPr>
        <p:spPr bwMode="auto">
          <a:xfrm>
            <a:off x="609600" y="1219200"/>
            <a:ext cx="815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l" rtl="0" eaLnBrk="0" fontAlgn="base" hangingPunct="0">
        <a:spcBef>
          <a:spcPct val="0"/>
        </a:spcBef>
        <a:spcAft>
          <a:spcPct val="0"/>
        </a:spcAft>
        <a:defRPr sz="3600">
          <a:solidFill>
            <a:srgbClr val="666699"/>
          </a:solidFill>
          <a:latin typeface="+mj-lt"/>
          <a:ea typeface="+mj-ea"/>
          <a:cs typeface="+mj-cs"/>
        </a:defRPr>
      </a:lvl1pPr>
      <a:lvl2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2pPr>
      <a:lvl3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3pPr>
      <a:lvl4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4pPr>
      <a:lvl5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5pPr>
      <a:lvl6pPr marL="4572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6pPr>
      <a:lvl7pPr marL="9144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7pPr>
      <a:lvl8pPr marL="13716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8pPr>
      <a:lvl9pPr marL="18288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3845-48F8-431F-71F9-7B6ADCBAEC1E}"/>
              </a:ext>
            </a:extLst>
          </p:cNvPr>
          <p:cNvSpPr>
            <a:spLocks noGrp="1"/>
          </p:cNvSpPr>
          <p:nvPr>
            <p:ph type="title"/>
          </p:nvPr>
        </p:nvSpPr>
        <p:spPr>
          <a:xfrm>
            <a:off x="609600" y="381000"/>
            <a:ext cx="8153400" cy="609600"/>
          </a:xfrm>
        </p:spPr>
        <p:txBody>
          <a:bodyPr/>
          <a:lstStyle/>
          <a:p>
            <a:pPr algn="ctr"/>
            <a:r>
              <a:rPr lang="tr-TR" sz="3200" dirty="0"/>
              <a:t>Chapter 4</a:t>
            </a:r>
            <a:r>
              <a:rPr lang="en-US" sz="3200" dirty="0"/>
              <a:t> </a:t>
            </a:r>
            <a:r>
              <a:rPr lang="en-US" altLang="en-US" sz="3200" dirty="0"/>
              <a:t>Lexical and Syntax Analysis</a:t>
            </a:r>
            <a:endParaRPr lang="tr-TR" sz="3200" dirty="0"/>
          </a:p>
        </p:txBody>
      </p:sp>
      <p:sp>
        <p:nvSpPr>
          <p:cNvPr id="3" name="Content Placeholder 2">
            <a:extLst>
              <a:ext uri="{FF2B5EF4-FFF2-40B4-BE49-F238E27FC236}">
                <a16:creationId xmlns:a16="http://schemas.microsoft.com/office/drawing/2014/main" id="{736343DC-A495-2DD5-51B8-F7A30935A617}"/>
              </a:ext>
            </a:extLst>
          </p:cNvPr>
          <p:cNvSpPr>
            <a:spLocks noGrp="1"/>
          </p:cNvSpPr>
          <p:nvPr>
            <p:ph idx="1"/>
          </p:nvPr>
        </p:nvSpPr>
        <p:spPr>
          <a:xfrm>
            <a:off x="609600" y="1524000"/>
            <a:ext cx="8153400" cy="4572000"/>
          </a:xfrm>
        </p:spPr>
        <p:txBody>
          <a:bodyPr/>
          <a:lstStyle/>
          <a:p>
            <a:pPr marL="0" indent="0">
              <a:buNone/>
              <a:defRPr/>
            </a:pPr>
            <a:endParaRPr lang="tr-TR" dirty="0"/>
          </a:p>
          <a:p>
            <a:pPr>
              <a:defRPr/>
            </a:pPr>
            <a:endParaRPr lang="tr-TR" dirty="0"/>
          </a:p>
          <a:p>
            <a:pPr marL="0" indent="0" algn="ctr">
              <a:buFontTx/>
              <a:buNone/>
              <a:defRPr/>
            </a:pPr>
            <a:r>
              <a:rPr lang="tr-TR" b="1" dirty="0"/>
              <a:t>CMPE318  Concepts of Programming Languages</a:t>
            </a:r>
          </a:p>
          <a:p>
            <a:pPr marL="0" indent="0" algn="ctr">
              <a:buFontTx/>
              <a:buNone/>
              <a:defRPr/>
            </a:pPr>
            <a:endParaRPr lang="tr-TR" b="1" dirty="0"/>
          </a:p>
          <a:p>
            <a:pPr marL="0" indent="0" algn="ctr">
              <a:buFontTx/>
              <a:buNone/>
              <a:defRPr/>
            </a:pPr>
            <a:r>
              <a:rPr lang="tr-TR" b="1" dirty="0"/>
              <a:t>2025-2026 SPRING</a:t>
            </a:r>
            <a:endParaRPr lang="en-US" b="1" dirty="0"/>
          </a:p>
          <a:p>
            <a:pPr marL="0" indent="0">
              <a:buNone/>
            </a:pPr>
            <a:endParaRPr lang="en-US" altLang="en-US" dirty="0"/>
          </a:p>
        </p:txBody>
      </p:sp>
      <p:sp>
        <p:nvSpPr>
          <p:cNvPr id="5" name="Slide Number Placeholder 4">
            <a:extLst>
              <a:ext uri="{FF2B5EF4-FFF2-40B4-BE49-F238E27FC236}">
                <a16:creationId xmlns:a16="http://schemas.microsoft.com/office/drawing/2014/main" id="{4A2C81E0-ED40-3C52-FE84-5124315CCF71}"/>
              </a:ext>
            </a:extLst>
          </p:cNvPr>
          <p:cNvSpPr>
            <a:spLocks noGrp="1"/>
          </p:cNvSpPr>
          <p:nvPr>
            <p:ph type="sldNum" sz="quarter" idx="11"/>
          </p:nvPr>
        </p:nvSpPr>
        <p:spPr/>
        <p:txBody>
          <a:bodyPr/>
          <a:lstStyle/>
          <a:p>
            <a:r>
              <a:rPr lang="en-US" altLang="en-US"/>
              <a:t>1-</a:t>
            </a:r>
            <a:fld id="{C9638ED7-1F7F-49AC-B01C-30359357B0BF}" type="slidenum">
              <a:rPr lang="en-US" altLang="en-US" smtClean="0"/>
              <a:pPr/>
              <a:t>1</a:t>
            </a:fld>
            <a:endParaRPr lang="en-US" altLang="en-US"/>
          </a:p>
        </p:txBody>
      </p:sp>
    </p:spTree>
    <p:extLst>
      <p:ext uri="{BB962C8B-B14F-4D97-AF65-F5344CB8AC3E}">
        <p14:creationId xmlns:p14="http://schemas.microsoft.com/office/powerpoint/2010/main" val="155648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E48B-022F-A9CF-BAE9-A04621738A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464E6-FF3A-0231-34FE-FB82A2B074A8}"/>
              </a:ext>
            </a:extLst>
          </p:cNvPr>
          <p:cNvSpPr>
            <a:spLocks noGrp="1"/>
          </p:cNvSpPr>
          <p:nvPr>
            <p:ph idx="1"/>
          </p:nvPr>
        </p:nvSpPr>
        <p:spPr/>
        <p:txBody>
          <a:bodyPr/>
          <a:lstStyle/>
          <a:p>
            <a:pPr lvl="1" algn="just" eaLnBrk="1" hangingPunct="1"/>
            <a:r>
              <a:rPr lang="tr-TR" altLang="en-US" dirty="0"/>
              <a:t>Summary:</a:t>
            </a:r>
          </a:p>
          <a:p>
            <a:pPr lvl="2" algn="just" eaLnBrk="1" hangingPunct="1"/>
            <a:r>
              <a:rPr lang="tr-TR" altLang="en-US" dirty="0"/>
              <a:t>Lexical analysis handles the smallest elements of the language.</a:t>
            </a:r>
          </a:p>
          <a:p>
            <a:pPr lvl="2" algn="just" eaLnBrk="1" hangingPunct="1"/>
            <a:endParaRPr lang="tr-TR" altLang="en-US" dirty="0"/>
          </a:p>
          <a:p>
            <a:pPr lvl="2" algn="just" eaLnBrk="1" hangingPunct="1"/>
            <a:r>
              <a:rPr lang="tr-TR" altLang="en-US" dirty="0"/>
              <a:t>Synta</a:t>
            </a:r>
            <a:r>
              <a:rPr lang="en-US" altLang="en-US" dirty="0"/>
              <a:t>x</a:t>
            </a:r>
            <a:r>
              <a:rPr lang="tr-TR" altLang="en-US" dirty="0"/>
              <a:t> analysis handles the structural relationships between these elements.</a:t>
            </a:r>
          </a:p>
          <a:p>
            <a:pPr lvl="2" algn="just" eaLnBrk="1" hangingPunct="1"/>
            <a:endParaRPr lang="tr-TR" altLang="en-US" dirty="0"/>
          </a:p>
          <a:p>
            <a:pPr lvl="2" algn="just" eaLnBrk="1" hangingPunct="1"/>
            <a:r>
              <a:rPr lang="tr-TR" altLang="en-US" dirty="0"/>
              <a:t>Together, they ensure that the program follows the rules of the programming language.</a:t>
            </a:r>
          </a:p>
        </p:txBody>
      </p:sp>
      <p:sp>
        <p:nvSpPr>
          <p:cNvPr id="5" name="Slide Number Placeholder 4">
            <a:extLst>
              <a:ext uri="{FF2B5EF4-FFF2-40B4-BE49-F238E27FC236}">
                <a16:creationId xmlns:a16="http://schemas.microsoft.com/office/drawing/2014/main" id="{1B11FD14-F399-9034-3F93-158747C5BAE1}"/>
              </a:ext>
            </a:extLst>
          </p:cNvPr>
          <p:cNvSpPr>
            <a:spLocks noGrp="1"/>
          </p:cNvSpPr>
          <p:nvPr>
            <p:ph type="sldNum" sz="quarter" idx="11"/>
          </p:nvPr>
        </p:nvSpPr>
        <p:spPr/>
        <p:txBody>
          <a:bodyPr/>
          <a:lstStyle/>
          <a:p>
            <a:r>
              <a:rPr lang="en-US" altLang="en-US"/>
              <a:t>1-</a:t>
            </a:r>
            <a:fld id="{C9638ED7-1F7F-49AC-B01C-30359357B0BF}" type="slidenum">
              <a:rPr lang="en-US" altLang="en-US" smtClean="0"/>
              <a:pPr/>
              <a:t>10</a:t>
            </a:fld>
            <a:endParaRPr lang="en-US" altLang="en-US"/>
          </a:p>
        </p:txBody>
      </p:sp>
    </p:spTree>
    <p:extLst>
      <p:ext uri="{BB962C8B-B14F-4D97-AF65-F5344CB8AC3E}">
        <p14:creationId xmlns:p14="http://schemas.microsoft.com/office/powerpoint/2010/main" val="294303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FB369370-2D02-DC72-3152-2B7C0E12AD6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dirty="0">
                <a:solidFill>
                  <a:schemeClr val="tx1"/>
                </a:solidFill>
                <a:latin typeface="Arial" panose="020B0604020202020204" pitchFamily="34" charset="0"/>
              </a:rPr>
              <a:t>Copyright © 2018 Pearson. All rights reserved.</a:t>
            </a:r>
          </a:p>
        </p:txBody>
      </p:sp>
      <p:sp>
        <p:nvSpPr>
          <p:cNvPr id="12291" name="Slide Number Placeholder 4">
            <a:extLst>
              <a:ext uri="{FF2B5EF4-FFF2-40B4-BE49-F238E27FC236}">
                <a16:creationId xmlns:a16="http://schemas.microsoft.com/office/drawing/2014/main" id="{65EFA101-677C-8059-17D4-FF65A5B167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2FD1AD3-15EC-4AA6-8962-5AC275C542B1}" type="slidenum">
              <a:rPr lang="en-US" altLang="en-US" sz="1000">
                <a:solidFill>
                  <a:schemeClr val="tx1"/>
                </a:solidFill>
                <a:latin typeface="Arial" panose="020B0604020202020204" pitchFamily="34" charset="0"/>
              </a:rPr>
              <a:pPr>
                <a:spcBef>
                  <a:spcPct val="0"/>
                </a:spcBef>
                <a:buFontTx/>
                <a:buNone/>
              </a:pPr>
              <a:t>11</a:t>
            </a:fld>
            <a:endParaRPr lang="en-US" altLang="en-US" sz="1000">
              <a:solidFill>
                <a:schemeClr val="tx1"/>
              </a:solidFill>
              <a:latin typeface="Arial" panose="020B0604020202020204" pitchFamily="34" charset="0"/>
            </a:endParaRPr>
          </a:p>
        </p:txBody>
      </p:sp>
      <p:sp>
        <p:nvSpPr>
          <p:cNvPr id="12292" name="Rectangle 2">
            <a:extLst>
              <a:ext uri="{FF2B5EF4-FFF2-40B4-BE49-F238E27FC236}">
                <a16:creationId xmlns:a16="http://schemas.microsoft.com/office/drawing/2014/main" id="{667BFBF8-7597-3171-2B44-8813F1B77DEF}"/>
              </a:ext>
            </a:extLst>
          </p:cNvPr>
          <p:cNvSpPr>
            <a:spLocks noGrp="1" noChangeArrowheads="1"/>
          </p:cNvSpPr>
          <p:nvPr>
            <p:ph type="title"/>
          </p:nvPr>
        </p:nvSpPr>
        <p:spPr>
          <a:xfrm>
            <a:off x="609600" y="152400"/>
            <a:ext cx="8153400" cy="1143000"/>
          </a:xfrm>
        </p:spPr>
        <p:txBody>
          <a:bodyPr/>
          <a:lstStyle/>
          <a:p>
            <a:pPr eaLnBrk="1" hangingPunct="1"/>
            <a:r>
              <a:rPr lang="en-US" altLang="en-US" sz="3200"/>
              <a:t>Advantages of Using BNF to Describe Syntax</a:t>
            </a:r>
          </a:p>
        </p:txBody>
      </p:sp>
      <p:sp>
        <p:nvSpPr>
          <p:cNvPr id="12293" name="Rectangle 3">
            <a:extLst>
              <a:ext uri="{FF2B5EF4-FFF2-40B4-BE49-F238E27FC236}">
                <a16:creationId xmlns:a16="http://schemas.microsoft.com/office/drawing/2014/main" id="{970F3926-85EE-66E6-14F5-294A3C66423E}"/>
              </a:ext>
            </a:extLst>
          </p:cNvPr>
          <p:cNvSpPr>
            <a:spLocks noGrp="1" noChangeArrowheads="1"/>
          </p:cNvSpPr>
          <p:nvPr>
            <p:ph type="body" idx="1"/>
          </p:nvPr>
        </p:nvSpPr>
        <p:spPr/>
        <p:txBody>
          <a:bodyPr/>
          <a:lstStyle/>
          <a:p>
            <a:pPr eaLnBrk="1" hangingPunct="1"/>
            <a:r>
              <a:rPr lang="tr-TR" altLang="en-US" dirty="0"/>
              <a:t>Provides clear and concise syntax description</a:t>
            </a:r>
          </a:p>
          <a:p>
            <a:pPr eaLnBrk="1" hangingPunct="1"/>
            <a:endParaRPr lang="tr-TR" altLang="en-US" dirty="0"/>
          </a:p>
          <a:p>
            <a:pPr eaLnBrk="1" hangingPunct="1"/>
            <a:r>
              <a:rPr lang="en-US" altLang="en-US" dirty="0"/>
              <a:t>The parser can be based directly on the BNF</a:t>
            </a:r>
            <a:endParaRPr lang="tr-TR" altLang="en-US" dirty="0"/>
          </a:p>
          <a:p>
            <a:pPr eaLnBrk="1" hangingPunct="1"/>
            <a:endParaRPr lang="en-US" altLang="en-US" dirty="0"/>
          </a:p>
          <a:p>
            <a:pPr eaLnBrk="1" hangingPunct="1"/>
            <a:r>
              <a:rPr lang="en-US" altLang="en-US" dirty="0"/>
              <a:t>Parsers based on BNF are easy to maintain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C4D23-D149-ACCA-BE8B-A70ADCA33DE9}"/>
            </a:ext>
          </a:extLst>
        </p:cNvPr>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6E1A1CFD-DEA1-795B-D41D-6BA48A909D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2FD1AD3-15EC-4AA6-8962-5AC275C542B1}" type="slidenum">
              <a:rPr lang="en-US" altLang="en-US" sz="1000">
                <a:solidFill>
                  <a:schemeClr val="tx1"/>
                </a:solidFill>
                <a:latin typeface="Arial" panose="020B0604020202020204" pitchFamily="34" charset="0"/>
              </a:rPr>
              <a:pPr>
                <a:spcBef>
                  <a:spcPct val="0"/>
                </a:spcBef>
                <a:buFontTx/>
                <a:buNone/>
              </a:pPr>
              <a:t>12</a:t>
            </a:fld>
            <a:endParaRPr lang="en-US" altLang="en-US" sz="1000">
              <a:solidFill>
                <a:schemeClr val="tx1"/>
              </a:solidFill>
              <a:latin typeface="Arial" panose="020B0604020202020204" pitchFamily="34" charset="0"/>
            </a:endParaRPr>
          </a:p>
        </p:txBody>
      </p:sp>
      <p:sp>
        <p:nvSpPr>
          <p:cNvPr id="12292" name="Rectangle 2">
            <a:extLst>
              <a:ext uri="{FF2B5EF4-FFF2-40B4-BE49-F238E27FC236}">
                <a16:creationId xmlns:a16="http://schemas.microsoft.com/office/drawing/2014/main" id="{70121E54-ED92-CD76-93ED-435A902906F9}"/>
              </a:ext>
            </a:extLst>
          </p:cNvPr>
          <p:cNvSpPr>
            <a:spLocks noGrp="1" noChangeArrowheads="1"/>
          </p:cNvSpPr>
          <p:nvPr>
            <p:ph type="title"/>
          </p:nvPr>
        </p:nvSpPr>
        <p:spPr>
          <a:xfrm>
            <a:off x="609600" y="152400"/>
            <a:ext cx="8153400" cy="1143000"/>
          </a:xfrm>
        </p:spPr>
        <p:txBody>
          <a:bodyPr/>
          <a:lstStyle/>
          <a:p>
            <a:pPr eaLnBrk="1" hangingPunct="1"/>
            <a:r>
              <a:rPr lang="en-US" altLang="en-US" sz="3200"/>
              <a:t>Advantages of Using BNF to Describe Syntax</a:t>
            </a:r>
          </a:p>
        </p:txBody>
      </p:sp>
      <p:sp>
        <p:nvSpPr>
          <p:cNvPr id="12293" name="Rectangle 3">
            <a:extLst>
              <a:ext uri="{FF2B5EF4-FFF2-40B4-BE49-F238E27FC236}">
                <a16:creationId xmlns:a16="http://schemas.microsoft.com/office/drawing/2014/main" id="{C524D6D4-F7EE-E4F3-8B29-73A9F33BD43B}"/>
              </a:ext>
            </a:extLst>
          </p:cNvPr>
          <p:cNvSpPr>
            <a:spLocks noGrp="1" noChangeArrowheads="1"/>
          </p:cNvSpPr>
          <p:nvPr>
            <p:ph type="body" idx="1"/>
          </p:nvPr>
        </p:nvSpPr>
        <p:spPr/>
        <p:txBody>
          <a:bodyPr/>
          <a:lstStyle/>
          <a:p>
            <a:pPr eaLnBrk="1" hangingPunct="1"/>
            <a:r>
              <a:rPr lang="tr-TR" altLang="en-US" dirty="0"/>
              <a:t>Clear and Concise Syntax Description:</a:t>
            </a:r>
          </a:p>
          <a:p>
            <a:pPr lvl="1" eaLnBrk="1" hangingPunct="1"/>
            <a:r>
              <a:rPr lang="tr-TR" altLang="en-US" dirty="0"/>
              <a:t>BNF provides a formal and precise way to describe the syntax of a programming language</a:t>
            </a:r>
          </a:p>
          <a:p>
            <a:pPr lvl="1" eaLnBrk="1" hangingPunct="1"/>
            <a:r>
              <a:rPr lang="tr-TR" altLang="en-US" dirty="0"/>
              <a:t>Instead of informal descriptions in natural language, BNF defines syntax using grammar rules</a:t>
            </a:r>
          </a:p>
          <a:p>
            <a:pPr lvl="1" eaLnBrk="1" hangingPunct="1"/>
            <a:r>
              <a:rPr lang="tr-TR" altLang="en-US" dirty="0"/>
              <a:t>These rule</a:t>
            </a:r>
            <a:r>
              <a:rPr lang="en-US" altLang="en-US" dirty="0"/>
              <a:t>s</a:t>
            </a:r>
            <a:r>
              <a:rPr lang="tr-TR" altLang="en-US" dirty="0"/>
              <a:t> clearly specify how valid program constructs are formed.</a:t>
            </a:r>
          </a:p>
          <a:p>
            <a:pPr lvl="1" eaLnBrk="1" hangingPunct="1"/>
            <a:r>
              <a:rPr lang="tr-TR" altLang="en-US" dirty="0"/>
              <a:t>Example:</a:t>
            </a:r>
          </a:p>
          <a:p>
            <a:pPr lvl="2" eaLnBrk="1" hangingPunct="1"/>
            <a:r>
              <a:rPr lang="tr-TR" altLang="en-US" dirty="0"/>
              <a:t>&lt;assignment&gt; -&gt; &lt;identifier&gt; </a:t>
            </a:r>
            <a:r>
              <a:rPr lang="en-US" altLang="en-US" dirty="0"/>
              <a:t>=</a:t>
            </a:r>
            <a:r>
              <a:rPr lang="tr-TR" altLang="en-US" dirty="0"/>
              <a:t> &lt;expression&gt;</a:t>
            </a:r>
          </a:p>
          <a:p>
            <a:pPr lvl="2" eaLnBrk="1" hangingPunct="1"/>
            <a:r>
              <a:rPr lang="tr-TR" altLang="en-US" dirty="0"/>
              <a:t>This rule explicitly defines the structure of an assignment statement.</a:t>
            </a:r>
          </a:p>
        </p:txBody>
      </p:sp>
    </p:spTree>
    <p:extLst>
      <p:ext uri="{BB962C8B-B14F-4D97-AF65-F5344CB8AC3E}">
        <p14:creationId xmlns:p14="http://schemas.microsoft.com/office/powerpoint/2010/main" val="305554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6113-A137-0E1D-5402-73C8EBB674D0}"/>
            </a:ext>
          </a:extLst>
        </p:cNvPr>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815BBEAE-47A5-11EF-3E2A-6569809D7F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2FD1AD3-15EC-4AA6-8962-5AC275C542B1}" type="slidenum">
              <a:rPr lang="en-US" altLang="en-US" sz="1000">
                <a:solidFill>
                  <a:schemeClr val="tx1"/>
                </a:solidFill>
                <a:latin typeface="Arial" panose="020B0604020202020204" pitchFamily="34" charset="0"/>
              </a:rPr>
              <a:pPr>
                <a:spcBef>
                  <a:spcPct val="0"/>
                </a:spcBef>
                <a:buFontTx/>
                <a:buNone/>
              </a:pPr>
              <a:t>13</a:t>
            </a:fld>
            <a:endParaRPr lang="en-US" altLang="en-US" sz="1000">
              <a:solidFill>
                <a:schemeClr val="tx1"/>
              </a:solidFill>
              <a:latin typeface="Arial" panose="020B0604020202020204" pitchFamily="34" charset="0"/>
            </a:endParaRPr>
          </a:p>
        </p:txBody>
      </p:sp>
      <p:sp>
        <p:nvSpPr>
          <p:cNvPr id="12292" name="Rectangle 2">
            <a:extLst>
              <a:ext uri="{FF2B5EF4-FFF2-40B4-BE49-F238E27FC236}">
                <a16:creationId xmlns:a16="http://schemas.microsoft.com/office/drawing/2014/main" id="{87572912-479B-0F19-0E2C-D36AAC9C3C22}"/>
              </a:ext>
            </a:extLst>
          </p:cNvPr>
          <p:cNvSpPr>
            <a:spLocks noGrp="1" noChangeArrowheads="1"/>
          </p:cNvSpPr>
          <p:nvPr>
            <p:ph type="title"/>
          </p:nvPr>
        </p:nvSpPr>
        <p:spPr>
          <a:xfrm>
            <a:off x="609600" y="152400"/>
            <a:ext cx="8153400" cy="1143000"/>
          </a:xfrm>
        </p:spPr>
        <p:txBody>
          <a:bodyPr/>
          <a:lstStyle/>
          <a:p>
            <a:pPr eaLnBrk="1" hangingPunct="1"/>
            <a:r>
              <a:rPr lang="en-US" altLang="en-US" sz="3200"/>
              <a:t>Advantages of Using BNF to Describe Syntax</a:t>
            </a:r>
          </a:p>
        </p:txBody>
      </p:sp>
      <p:sp>
        <p:nvSpPr>
          <p:cNvPr id="12293" name="Rectangle 3">
            <a:extLst>
              <a:ext uri="{FF2B5EF4-FFF2-40B4-BE49-F238E27FC236}">
                <a16:creationId xmlns:a16="http://schemas.microsoft.com/office/drawing/2014/main" id="{0AEBBD49-07F9-06D3-1E79-0EC94AB74FF5}"/>
              </a:ext>
            </a:extLst>
          </p:cNvPr>
          <p:cNvSpPr>
            <a:spLocks noGrp="1" noChangeArrowheads="1"/>
          </p:cNvSpPr>
          <p:nvPr>
            <p:ph type="body" idx="1"/>
          </p:nvPr>
        </p:nvSpPr>
        <p:spPr/>
        <p:txBody>
          <a:bodyPr/>
          <a:lstStyle/>
          <a:p>
            <a:pPr algn="just" eaLnBrk="1" hangingPunct="1"/>
            <a:r>
              <a:rPr lang="tr-TR" altLang="en-US" sz="2000" dirty="0"/>
              <a:t>Parsers can be built directly from BNF:</a:t>
            </a:r>
          </a:p>
          <a:p>
            <a:pPr lvl="1" algn="just" eaLnBrk="1" hangingPunct="1"/>
            <a:r>
              <a:rPr lang="tr-TR" altLang="en-US" sz="2000" dirty="0"/>
              <a:t>The grammar written in BNF can serve as the direct foundation for constructing a parser.</a:t>
            </a:r>
          </a:p>
          <a:p>
            <a:pPr lvl="1" algn="just" eaLnBrk="1" hangingPunct="1"/>
            <a:endParaRPr lang="tr-TR" altLang="en-US" sz="2000" dirty="0"/>
          </a:p>
          <a:p>
            <a:pPr lvl="1" algn="just" eaLnBrk="1" hangingPunct="1"/>
            <a:r>
              <a:rPr lang="tr-TR" altLang="en-US" sz="2000" dirty="0"/>
              <a:t>Many parsing algorithms and parser generators use the grammar rules to determine how input programs should be analyzed.</a:t>
            </a:r>
          </a:p>
          <a:p>
            <a:pPr lvl="1" algn="just" eaLnBrk="1" hangingPunct="1"/>
            <a:endParaRPr lang="tr-TR" altLang="en-US" sz="2000" dirty="0"/>
          </a:p>
          <a:p>
            <a:pPr lvl="1" algn="just" eaLnBrk="1" hangingPunct="1"/>
            <a:r>
              <a:rPr lang="tr-TR" altLang="en-US" sz="2000" dirty="0"/>
              <a:t>As a result, the synta</a:t>
            </a:r>
            <a:r>
              <a:rPr lang="en-US" altLang="en-US" sz="2000" dirty="0"/>
              <a:t>x</a:t>
            </a:r>
            <a:r>
              <a:rPr lang="tr-TR" altLang="en-US" sz="2000" dirty="0"/>
              <a:t> analyzer closely follows the structure of the BNF grammar.</a:t>
            </a:r>
          </a:p>
          <a:p>
            <a:pPr lvl="1" algn="just" eaLnBrk="1" hangingPunct="1"/>
            <a:endParaRPr lang="tr-TR" altLang="en-US" sz="2000" dirty="0"/>
          </a:p>
          <a:p>
            <a:pPr lvl="1" algn="just" eaLnBrk="1" hangingPunct="1"/>
            <a:r>
              <a:rPr lang="tr-TR" altLang="en-US" sz="2000" dirty="0"/>
              <a:t>Thus, this connection simplifies the process of implementing synta</a:t>
            </a:r>
            <a:r>
              <a:rPr lang="en-US" altLang="en-US" sz="2000" dirty="0"/>
              <a:t>x</a:t>
            </a:r>
            <a:r>
              <a:rPr lang="tr-TR" altLang="en-US" sz="2000" dirty="0"/>
              <a:t> analysis in compilers and interpreters.</a:t>
            </a:r>
          </a:p>
        </p:txBody>
      </p:sp>
    </p:spTree>
    <p:extLst>
      <p:ext uri="{BB962C8B-B14F-4D97-AF65-F5344CB8AC3E}">
        <p14:creationId xmlns:p14="http://schemas.microsoft.com/office/powerpoint/2010/main" val="160430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1E484-A4DF-4E0B-1736-9D88C6939C6B}"/>
            </a:ext>
          </a:extLst>
        </p:cNvPr>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0DDD1274-6833-F165-3D17-F5024BB48F9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2FD1AD3-15EC-4AA6-8962-5AC275C542B1}" type="slidenum">
              <a:rPr lang="en-US" altLang="en-US" sz="1000">
                <a:solidFill>
                  <a:schemeClr val="tx1"/>
                </a:solidFill>
                <a:latin typeface="Arial" panose="020B0604020202020204" pitchFamily="34" charset="0"/>
              </a:rPr>
              <a:pPr>
                <a:spcBef>
                  <a:spcPct val="0"/>
                </a:spcBef>
                <a:buFontTx/>
                <a:buNone/>
              </a:pPr>
              <a:t>14</a:t>
            </a:fld>
            <a:endParaRPr lang="en-US" altLang="en-US" sz="1000">
              <a:solidFill>
                <a:schemeClr val="tx1"/>
              </a:solidFill>
              <a:latin typeface="Arial" panose="020B0604020202020204" pitchFamily="34" charset="0"/>
            </a:endParaRPr>
          </a:p>
        </p:txBody>
      </p:sp>
      <p:sp>
        <p:nvSpPr>
          <p:cNvPr id="12292" name="Rectangle 2">
            <a:extLst>
              <a:ext uri="{FF2B5EF4-FFF2-40B4-BE49-F238E27FC236}">
                <a16:creationId xmlns:a16="http://schemas.microsoft.com/office/drawing/2014/main" id="{B6BB8BBB-3997-C848-E891-030A7EF95E59}"/>
              </a:ext>
            </a:extLst>
          </p:cNvPr>
          <p:cNvSpPr>
            <a:spLocks noGrp="1" noChangeArrowheads="1"/>
          </p:cNvSpPr>
          <p:nvPr>
            <p:ph type="title"/>
          </p:nvPr>
        </p:nvSpPr>
        <p:spPr>
          <a:xfrm>
            <a:off x="609600" y="152400"/>
            <a:ext cx="8153400" cy="1143000"/>
          </a:xfrm>
        </p:spPr>
        <p:txBody>
          <a:bodyPr/>
          <a:lstStyle/>
          <a:p>
            <a:pPr eaLnBrk="1" hangingPunct="1"/>
            <a:r>
              <a:rPr lang="en-US" altLang="en-US" sz="3200" dirty="0"/>
              <a:t>Advantages of Using BNF to Describe Syntax</a:t>
            </a:r>
          </a:p>
        </p:txBody>
      </p:sp>
      <p:sp>
        <p:nvSpPr>
          <p:cNvPr id="12293" name="Rectangle 3">
            <a:extLst>
              <a:ext uri="{FF2B5EF4-FFF2-40B4-BE49-F238E27FC236}">
                <a16:creationId xmlns:a16="http://schemas.microsoft.com/office/drawing/2014/main" id="{15F7E077-2BA1-B08F-C6A9-A781243C4EFC}"/>
              </a:ext>
            </a:extLst>
          </p:cNvPr>
          <p:cNvSpPr>
            <a:spLocks noGrp="1" noChangeArrowheads="1"/>
          </p:cNvSpPr>
          <p:nvPr>
            <p:ph type="body" idx="1"/>
          </p:nvPr>
        </p:nvSpPr>
        <p:spPr/>
        <p:txBody>
          <a:bodyPr/>
          <a:lstStyle/>
          <a:p>
            <a:pPr algn="just" eaLnBrk="1" hangingPunct="1"/>
            <a:r>
              <a:rPr lang="tr-TR" altLang="en-US" sz="2000" dirty="0"/>
              <a:t>BNF-based parsers are easier to maintain:</a:t>
            </a:r>
          </a:p>
          <a:p>
            <a:pPr lvl="1" algn="just" eaLnBrk="1" hangingPunct="1"/>
            <a:r>
              <a:rPr lang="tr-TR" altLang="en-US" sz="2000" dirty="0"/>
              <a:t>Programming languages evolve over time and new syntax features may be added.</a:t>
            </a:r>
          </a:p>
          <a:p>
            <a:pPr lvl="1" algn="just" eaLnBrk="1" hangingPunct="1"/>
            <a:endParaRPr lang="tr-TR" altLang="en-US" sz="2000" dirty="0"/>
          </a:p>
          <a:p>
            <a:pPr lvl="1" algn="just" eaLnBrk="1" hangingPunct="1"/>
            <a:r>
              <a:rPr lang="tr-TR" altLang="en-US" sz="2000" dirty="0"/>
              <a:t>When syntax is defined using BNF, changes can often be made by modifying a small number of grammar rules.</a:t>
            </a:r>
          </a:p>
          <a:p>
            <a:pPr lvl="1" algn="just" eaLnBrk="1" hangingPunct="1"/>
            <a:endParaRPr lang="tr-TR" altLang="en-US" sz="2000" dirty="0"/>
          </a:p>
          <a:p>
            <a:pPr lvl="1" algn="just" eaLnBrk="1" hangingPunct="1"/>
            <a:r>
              <a:rPr lang="tr-TR" altLang="en-US" sz="2000" dirty="0"/>
              <a:t>Grammar rules are modular and structured, updating the parser becomes easier and less error-prone.</a:t>
            </a:r>
          </a:p>
          <a:p>
            <a:pPr marL="457200" lvl="1" indent="0" algn="just" eaLnBrk="1" hangingPunct="1">
              <a:buNone/>
            </a:pPr>
            <a:endParaRPr lang="tr-TR" altLang="en-US" sz="2000" dirty="0"/>
          </a:p>
        </p:txBody>
      </p:sp>
    </p:spTree>
    <p:extLst>
      <p:ext uri="{BB962C8B-B14F-4D97-AF65-F5344CB8AC3E}">
        <p14:creationId xmlns:p14="http://schemas.microsoft.com/office/powerpoint/2010/main" val="83362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01414C7A-3057-7823-FE2A-9D210984C4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EAB773A-E5FE-489C-A831-A02534603A4B}" type="slidenum">
              <a:rPr lang="en-US" altLang="en-US" sz="1000">
                <a:solidFill>
                  <a:schemeClr val="tx1"/>
                </a:solidFill>
                <a:latin typeface="Arial" panose="020B0604020202020204" pitchFamily="34" charset="0"/>
              </a:rPr>
              <a:pPr>
                <a:spcBef>
                  <a:spcPct val="0"/>
                </a:spcBef>
                <a:buFontTx/>
                <a:buNone/>
              </a:pPr>
              <a:t>15</a:t>
            </a:fld>
            <a:endParaRPr lang="en-US" altLang="en-US" sz="1000">
              <a:solidFill>
                <a:schemeClr val="tx1"/>
              </a:solidFill>
              <a:latin typeface="Arial" panose="020B0604020202020204" pitchFamily="34" charset="0"/>
            </a:endParaRPr>
          </a:p>
        </p:txBody>
      </p:sp>
      <p:sp>
        <p:nvSpPr>
          <p:cNvPr id="14340" name="Rectangle 2">
            <a:extLst>
              <a:ext uri="{FF2B5EF4-FFF2-40B4-BE49-F238E27FC236}">
                <a16:creationId xmlns:a16="http://schemas.microsoft.com/office/drawing/2014/main" id="{B2267E20-02D7-A081-B282-76D1B5788D40}"/>
              </a:ext>
            </a:extLst>
          </p:cNvPr>
          <p:cNvSpPr>
            <a:spLocks noGrp="1" noChangeArrowheads="1"/>
          </p:cNvSpPr>
          <p:nvPr>
            <p:ph type="title"/>
          </p:nvPr>
        </p:nvSpPr>
        <p:spPr>
          <a:xfrm>
            <a:off x="609600" y="228600"/>
            <a:ext cx="8153400" cy="1143000"/>
          </a:xfrm>
        </p:spPr>
        <p:txBody>
          <a:bodyPr/>
          <a:lstStyle/>
          <a:p>
            <a:pPr eaLnBrk="1" hangingPunct="1"/>
            <a:r>
              <a:rPr lang="en-US" altLang="en-US" sz="3200"/>
              <a:t>Reasons to Separate Lexical and Syntax Analysis</a:t>
            </a:r>
          </a:p>
        </p:txBody>
      </p:sp>
      <p:sp>
        <p:nvSpPr>
          <p:cNvPr id="14341" name="Rectangle 3">
            <a:extLst>
              <a:ext uri="{FF2B5EF4-FFF2-40B4-BE49-F238E27FC236}">
                <a16:creationId xmlns:a16="http://schemas.microsoft.com/office/drawing/2014/main" id="{50920379-F88F-7E08-99A1-2655330A98D5}"/>
              </a:ext>
            </a:extLst>
          </p:cNvPr>
          <p:cNvSpPr>
            <a:spLocks noGrp="1" noChangeArrowheads="1"/>
          </p:cNvSpPr>
          <p:nvPr>
            <p:ph type="body" idx="1"/>
          </p:nvPr>
        </p:nvSpPr>
        <p:spPr/>
        <p:txBody>
          <a:bodyPr/>
          <a:lstStyle/>
          <a:p>
            <a:pPr eaLnBrk="1" hangingPunct="1"/>
            <a:r>
              <a:rPr lang="en-US" altLang="en-US" i="1" dirty="0"/>
              <a:t>Simplicity</a:t>
            </a:r>
            <a:r>
              <a:rPr lang="en-US" altLang="en-US" dirty="0"/>
              <a:t> - less complex approaches can be used for lexical analysis; separating them simplifies the parser</a:t>
            </a:r>
          </a:p>
          <a:p>
            <a:pPr eaLnBrk="1" hangingPunct="1"/>
            <a:r>
              <a:rPr lang="en-US" altLang="en-US" i="1" dirty="0"/>
              <a:t>Efficiency</a:t>
            </a:r>
            <a:r>
              <a:rPr lang="en-US" altLang="en-US" dirty="0"/>
              <a:t> - separation allows optimization of the lexical analyzer</a:t>
            </a:r>
          </a:p>
          <a:p>
            <a:pPr eaLnBrk="1" hangingPunct="1"/>
            <a:r>
              <a:rPr lang="en-US" altLang="en-US" i="1" dirty="0"/>
              <a:t>Portability</a:t>
            </a:r>
            <a:r>
              <a:rPr lang="en-US" altLang="en-US" dirty="0"/>
              <a:t> - parts of the lexical analyzer may not be portable, but the parser always is portable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D47FE-CB01-DF94-B44B-5C8009ACECFE}"/>
            </a:ext>
          </a:extLst>
        </p:cNvPr>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E8D5E9B4-94EE-2868-AD9A-5FA49CD7C5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EAB773A-E5FE-489C-A831-A02534603A4B}" type="slidenum">
              <a:rPr lang="en-US" altLang="en-US" sz="1000">
                <a:solidFill>
                  <a:schemeClr val="tx1"/>
                </a:solidFill>
                <a:latin typeface="Arial" panose="020B0604020202020204" pitchFamily="34" charset="0"/>
              </a:rPr>
              <a:pPr>
                <a:spcBef>
                  <a:spcPct val="0"/>
                </a:spcBef>
                <a:buFontTx/>
                <a:buNone/>
              </a:pPr>
              <a:t>16</a:t>
            </a:fld>
            <a:endParaRPr lang="en-US" altLang="en-US" sz="1000">
              <a:solidFill>
                <a:schemeClr val="tx1"/>
              </a:solidFill>
              <a:latin typeface="Arial" panose="020B0604020202020204" pitchFamily="34" charset="0"/>
            </a:endParaRPr>
          </a:p>
        </p:txBody>
      </p:sp>
      <p:sp>
        <p:nvSpPr>
          <p:cNvPr id="14340" name="Rectangle 2">
            <a:extLst>
              <a:ext uri="{FF2B5EF4-FFF2-40B4-BE49-F238E27FC236}">
                <a16:creationId xmlns:a16="http://schemas.microsoft.com/office/drawing/2014/main" id="{97DB9BC7-4CE9-4E9F-C609-85BF596B7C30}"/>
              </a:ext>
            </a:extLst>
          </p:cNvPr>
          <p:cNvSpPr>
            <a:spLocks noGrp="1" noChangeArrowheads="1"/>
          </p:cNvSpPr>
          <p:nvPr>
            <p:ph type="title"/>
          </p:nvPr>
        </p:nvSpPr>
        <p:spPr>
          <a:xfrm>
            <a:off x="609600" y="228600"/>
            <a:ext cx="8153400" cy="1143000"/>
          </a:xfrm>
        </p:spPr>
        <p:txBody>
          <a:bodyPr/>
          <a:lstStyle/>
          <a:p>
            <a:pPr eaLnBrk="1" hangingPunct="1"/>
            <a:r>
              <a:rPr lang="en-US" altLang="en-US" sz="3200"/>
              <a:t>Reasons to Separate Lexical and Syntax Analysis</a:t>
            </a:r>
          </a:p>
        </p:txBody>
      </p:sp>
      <p:sp>
        <p:nvSpPr>
          <p:cNvPr id="14341" name="Rectangle 3">
            <a:extLst>
              <a:ext uri="{FF2B5EF4-FFF2-40B4-BE49-F238E27FC236}">
                <a16:creationId xmlns:a16="http://schemas.microsoft.com/office/drawing/2014/main" id="{F4FE8A73-A78E-8850-81B2-2ED22EA0F925}"/>
              </a:ext>
            </a:extLst>
          </p:cNvPr>
          <p:cNvSpPr>
            <a:spLocks noGrp="1" noChangeArrowheads="1"/>
          </p:cNvSpPr>
          <p:nvPr>
            <p:ph type="body" idx="1"/>
          </p:nvPr>
        </p:nvSpPr>
        <p:spPr/>
        <p:txBody>
          <a:bodyPr/>
          <a:lstStyle/>
          <a:p>
            <a:pPr eaLnBrk="1" hangingPunct="1"/>
            <a:r>
              <a:rPr lang="en-US" altLang="en-US" sz="2000" i="1" dirty="0"/>
              <a:t>Simplicity</a:t>
            </a:r>
            <a:r>
              <a:rPr lang="en-US" altLang="en-US" sz="2000" dirty="0"/>
              <a:t> </a:t>
            </a:r>
            <a:endParaRPr lang="tr-TR" altLang="en-US" sz="2000" dirty="0"/>
          </a:p>
          <a:p>
            <a:pPr lvl="1" eaLnBrk="1" hangingPunct="1"/>
            <a:r>
              <a:rPr lang="tr-TR" altLang="en-US" sz="2000" dirty="0"/>
              <a:t>Lexical analysis techniques are simpler than syntax analysis.</a:t>
            </a:r>
          </a:p>
          <a:p>
            <a:pPr lvl="1" eaLnBrk="1" hangingPunct="1"/>
            <a:r>
              <a:rPr lang="tr-TR" altLang="en-US" sz="2000" dirty="0"/>
              <a:t>The lexical analyzer only needs to recognize small language elements such as</a:t>
            </a:r>
          </a:p>
          <a:p>
            <a:pPr lvl="2" eaLnBrk="1" hangingPunct="1"/>
            <a:r>
              <a:rPr lang="tr-TR" altLang="en-US" sz="2000" dirty="0"/>
              <a:t>identifiers</a:t>
            </a:r>
          </a:p>
          <a:p>
            <a:pPr lvl="2" eaLnBrk="1" hangingPunct="1"/>
            <a:r>
              <a:rPr lang="tr-TR" altLang="en-US" sz="2000" dirty="0"/>
              <a:t>numbers</a:t>
            </a:r>
          </a:p>
          <a:p>
            <a:pPr lvl="2" eaLnBrk="1" hangingPunct="1"/>
            <a:r>
              <a:rPr lang="tr-TR" altLang="en-US" sz="2000" dirty="0"/>
              <a:t>keywords</a:t>
            </a:r>
          </a:p>
          <a:p>
            <a:pPr lvl="2" eaLnBrk="1" hangingPunct="1"/>
            <a:r>
              <a:rPr lang="tr-TR" altLang="en-US" sz="2000" dirty="0"/>
              <a:t>operators</a:t>
            </a:r>
          </a:p>
          <a:p>
            <a:pPr lvl="1" eaLnBrk="1" hangingPunct="1"/>
            <a:r>
              <a:rPr lang="tr-TR" altLang="en-US" sz="2000" dirty="0"/>
              <a:t>By sep</a:t>
            </a:r>
            <a:r>
              <a:rPr lang="en-US" altLang="en-US" sz="2000" dirty="0"/>
              <a:t>a</a:t>
            </a:r>
            <a:r>
              <a:rPr lang="tr-TR" altLang="en-US" sz="2000" dirty="0"/>
              <a:t>rating lexical analysis from syntax analysis:</a:t>
            </a:r>
          </a:p>
          <a:p>
            <a:pPr lvl="2" eaLnBrk="1" hangingPunct="1"/>
            <a:r>
              <a:rPr lang="tr-TR" altLang="en-US" sz="2000" dirty="0"/>
              <a:t>The parser does not need to handle low-level details</a:t>
            </a:r>
          </a:p>
          <a:p>
            <a:pPr lvl="2" eaLnBrk="1" hangingPunct="1"/>
            <a:r>
              <a:rPr lang="tr-TR" altLang="en-US" sz="2000" dirty="0"/>
              <a:t>The parser becomes smaller and easier to design</a:t>
            </a:r>
            <a:endParaRPr lang="en-US" altLang="en-US" sz="2000" dirty="0"/>
          </a:p>
        </p:txBody>
      </p:sp>
    </p:spTree>
    <p:extLst>
      <p:ext uri="{BB962C8B-B14F-4D97-AF65-F5344CB8AC3E}">
        <p14:creationId xmlns:p14="http://schemas.microsoft.com/office/powerpoint/2010/main" val="41457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824A-5595-9FE8-ECF5-FDE3ED81C4BB}"/>
            </a:ext>
          </a:extLst>
        </p:cNvPr>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9E3BBF2D-A430-421B-A2D0-EE27D835B8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EAB773A-E5FE-489C-A831-A02534603A4B}" type="slidenum">
              <a:rPr lang="en-US" altLang="en-US" sz="1000">
                <a:solidFill>
                  <a:schemeClr val="tx1"/>
                </a:solidFill>
                <a:latin typeface="Arial" panose="020B0604020202020204" pitchFamily="34" charset="0"/>
              </a:rPr>
              <a:pPr>
                <a:spcBef>
                  <a:spcPct val="0"/>
                </a:spcBef>
                <a:buFontTx/>
                <a:buNone/>
              </a:pPr>
              <a:t>17</a:t>
            </a:fld>
            <a:endParaRPr lang="en-US" altLang="en-US" sz="1000">
              <a:solidFill>
                <a:schemeClr val="tx1"/>
              </a:solidFill>
              <a:latin typeface="Arial" panose="020B0604020202020204" pitchFamily="34" charset="0"/>
            </a:endParaRPr>
          </a:p>
        </p:txBody>
      </p:sp>
      <p:sp>
        <p:nvSpPr>
          <p:cNvPr id="14340" name="Rectangle 2">
            <a:extLst>
              <a:ext uri="{FF2B5EF4-FFF2-40B4-BE49-F238E27FC236}">
                <a16:creationId xmlns:a16="http://schemas.microsoft.com/office/drawing/2014/main" id="{41EACA03-4DB0-930F-6782-54D4DB2F10D5}"/>
              </a:ext>
            </a:extLst>
          </p:cNvPr>
          <p:cNvSpPr>
            <a:spLocks noGrp="1" noChangeArrowheads="1"/>
          </p:cNvSpPr>
          <p:nvPr>
            <p:ph type="title"/>
          </p:nvPr>
        </p:nvSpPr>
        <p:spPr>
          <a:xfrm>
            <a:off x="609600" y="228600"/>
            <a:ext cx="8153400" cy="1143000"/>
          </a:xfrm>
        </p:spPr>
        <p:txBody>
          <a:bodyPr/>
          <a:lstStyle/>
          <a:p>
            <a:pPr eaLnBrk="1" hangingPunct="1"/>
            <a:r>
              <a:rPr lang="en-US" altLang="en-US" sz="3200"/>
              <a:t>Reasons to Separate Lexical and Syntax Analysis</a:t>
            </a:r>
          </a:p>
        </p:txBody>
      </p:sp>
      <p:sp>
        <p:nvSpPr>
          <p:cNvPr id="14341" name="Rectangle 3">
            <a:extLst>
              <a:ext uri="{FF2B5EF4-FFF2-40B4-BE49-F238E27FC236}">
                <a16:creationId xmlns:a16="http://schemas.microsoft.com/office/drawing/2014/main" id="{9A83CD27-9325-E3E3-002C-27525B89F63D}"/>
              </a:ext>
            </a:extLst>
          </p:cNvPr>
          <p:cNvSpPr>
            <a:spLocks noGrp="1" noChangeArrowheads="1"/>
          </p:cNvSpPr>
          <p:nvPr>
            <p:ph type="body" idx="1"/>
          </p:nvPr>
        </p:nvSpPr>
        <p:spPr/>
        <p:txBody>
          <a:bodyPr/>
          <a:lstStyle/>
          <a:p>
            <a:pPr eaLnBrk="1" hangingPunct="1"/>
            <a:r>
              <a:rPr lang="tr-TR" altLang="en-US" sz="2000" i="1" dirty="0"/>
              <a:t>Efficiency</a:t>
            </a:r>
            <a:endParaRPr lang="tr-TR" altLang="en-US" sz="2000" dirty="0"/>
          </a:p>
          <a:p>
            <a:pPr lvl="1" eaLnBrk="1" hangingPunct="1"/>
            <a:r>
              <a:rPr lang="tr-TR" altLang="en-US" sz="2000" dirty="0"/>
              <a:t>Lexical analysis often consumes a significant portion of compilation time, because every character of the source program must be examined.</a:t>
            </a:r>
          </a:p>
          <a:p>
            <a:pPr lvl="1" eaLnBrk="1" hangingPunct="1"/>
            <a:r>
              <a:rPr lang="tr-TR" altLang="en-US" sz="2000" dirty="0"/>
              <a:t>Sep</a:t>
            </a:r>
            <a:r>
              <a:rPr lang="en-US" altLang="en-US" sz="2000" dirty="0"/>
              <a:t>a</a:t>
            </a:r>
            <a:r>
              <a:rPr lang="tr-TR" altLang="en-US" sz="2000" dirty="0"/>
              <a:t>rating lexical analyser allows it to be optimized independently</a:t>
            </a:r>
          </a:p>
          <a:p>
            <a:pPr lvl="1" eaLnBrk="1" hangingPunct="1"/>
            <a:r>
              <a:rPr lang="tr-TR" altLang="en-US" sz="2000" dirty="0"/>
              <a:t>For example:</a:t>
            </a:r>
          </a:p>
          <a:p>
            <a:pPr lvl="2" eaLnBrk="1" hangingPunct="1"/>
            <a:r>
              <a:rPr lang="tr-TR" altLang="en-US" sz="2000" dirty="0"/>
              <a:t>Faster scanning techniques</a:t>
            </a:r>
          </a:p>
          <a:p>
            <a:pPr lvl="2" eaLnBrk="1" hangingPunct="1"/>
            <a:r>
              <a:rPr lang="tr-TR" altLang="en-US" sz="2000" dirty="0"/>
              <a:t>Efficient buffering</a:t>
            </a:r>
          </a:p>
          <a:p>
            <a:pPr lvl="2" eaLnBrk="1" hangingPunct="1"/>
            <a:r>
              <a:rPr lang="tr-TR" altLang="en-US" sz="2000" dirty="0"/>
              <a:t>Specialized pattern matching</a:t>
            </a:r>
          </a:p>
          <a:p>
            <a:pPr lvl="1" eaLnBrk="1" hangingPunct="1"/>
            <a:r>
              <a:rPr lang="tr-TR" altLang="en-US" sz="2000" dirty="0"/>
              <a:t>M</a:t>
            </a:r>
            <a:r>
              <a:rPr lang="en-US" altLang="en-US" sz="2000" dirty="0"/>
              <a:t>e</a:t>
            </a:r>
            <a:r>
              <a:rPr lang="tr-TR" altLang="en-US" sz="2000" dirty="0"/>
              <a:t>anwhile, the parser can remain focused only on structural analysis</a:t>
            </a:r>
          </a:p>
        </p:txBody>
      </p:sp>
    </p:spTree>
    <p:extLst>
      <p:ext uri="{BB962C8B-B14F-4D97-AF65-F5344CB8AC3E}">
        <p14:creationId xmlns:p14="http://schemas.microsoft.com/office/powerpoint/2010/main" val="337668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1F5B-C121-ECB8-BABA-4DFEB593CF9D}"/>
            </a:ext>
          </a:extLst>
        </p:cNvPr>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9DBD0F7B-A0AF-E733-D93B-7C64470F54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EAB773A-E5FE-489C-A831-A02534603A4B}" type="slidenum">
              <a:rPr lang="en-US" altLang="en-US" sz="1000">
                <a:solidFill>
                  <a:schemeClr val="tx1"/>
                </a:solidFill>
                <a:latin typeface="Arial" panose="020B0604020202020204" pitchFamily="34" charset="0"/>
              </a:rPr>
              <a:pPr>
                <a:spcBef>
                  <a:spcPct val="0"/>
                </a:spcBef>
                <a:buFontTx/>
                <a:buNone/>
              </a:pPr>
              <a:t>18</a:t>
            </a:fld>
            <a:endParaRPr lang="en-US" altLang="en-US" sz="1000">
              <a:solidFill>
                <a:schemeClr val="tx1"/>
              </a:solidFill>
              <a:latin typeface="Arial" panose="020B0604020202020204" pitchFamily="34" charset="0"/>
            </a:endParaRPr>
          </a:p>
        </p:txBody>
      </p:sp>
      <p:sp>
        <p:nvSpPr>
          <p:cNvPr id="14340" name="Rectangle 2">
            <a:extLst>
              <a:ext uri="{FF2B5EF4-FFF2-40B4-BE49-F238E27FC236}">
                <a16:creationId xmlns:a16="http://schemas.microsoft.com/office/drawing/2014/main" id="{2FA5AA8D-9229-F380-55F4-F5615F9DD510}"/>
              </a:ext>
            </a:extLst>
          </p:cNvPr>
          <p:cNvSpPr>
            <a:spLocks noGrp="1" noChangeArrowheads="1"/>
          </p:cNvSpPr>
          <p:nvPr>
            <p:ph type="title"/>
          </p:nvPr>
        </p:nvSpPr>
        <p:spPr>
          <a:xfrm>
            <a:off x="609600" y="228600"/>
            <a:ext cx="8153400" cy="1143000"/>
          </a:xfrm>
        </p:spPr>
        <p:txBody>
          <a:bodyPr/>
          <a:lstStyle/>
          <a:p>
            <a:pPr eaLnBrk="1" hangingPunct="1"/>
            <a:r>
              <a:rPr lang="en-US" altLang="en-US" sz="3200" dirty="0"/>
              <a:t>Reasons to Separate Lexical and Syntax Analysis</a:t>
            </a:r>
          </a:p>
        </p:txBody>
      </p:sp>
      <p:sp>
        <p:nvSpPr>
          <p:cNvPr id="14341" name="Rectangle 3">
            <a:extLst>
              <a:ext uri="{FF2B5EF4-FFF2-40B4-BE49-F238E27FC236}">
                <a16:creationId xmlns:a16="http://schemas.microsoft.com/office/drawing/2014/main" id="{B3BB0D21-9FE4-B1C7-93FE-B33FA03E1558}"/>
              </a:ext>
            </a:extLst>
          </p:cNvPr>
          <p:cNvSpPr>
            <a:spLocks noGrp="1" noChangeArrowheads="1"/>
          </p:cNvSpPr>
          <p:nvPr>
            <p:ph type="body" idx="1"/>
          </p:nvPr>
        </p:nvSpPr>
        <p:spPr/>
        <p:txBody>
          <a:bodyPr/>
          <a:lstStyle/>
          <a:p>
            <a:pPr algn="just" eaLnBrk="1" hangingPunct="1"/>
            <a:r>
              <a:rPr lang="tr-TR" altLang="en-US" sz="2000" i="1" dirty="0"/>
              <a:t>Portability</a:t>
            </a:r>
            <a:endParaRPr lang="tr-TR" altLang="en-US" sz="2000" dirty="0"/>
          </a:p>
          <a:p>
            <a:pPr lvl="1" algn="just" eaLnBrk="1" hangingPunct="1"/>
            <a:r>
              <a:rPr lang="tr-TR" altLang="en-US" sz="2000" dirty="0"/>
              <a:t>The lexical analyzer interacts directly with the input program files and often includes:</a:t>
            </a:r>
          </a:p>
          <a:p>
            <a:pPr lvl="2" algn="just" eaLnBrk="1" hangingPunct="1"/>
            <a:r>
              <a:rPr lang="tr-TR" altLang="en-US" sz="1700" dirty="0"/>
              <a:t>file handling</a:t>
            </a:r>
          </a:p>
          <a:p>
            <a:pPr lvl="2" algn="just" eaLnBrk="1" hangingPunct="1"/>
            <a:r>
              <a:rPr lang="tr-TR" altLang="en-US" sz="1700" dirty="0"/>
              <a:t>input buffering</a:t>
            </a:r>
          </a:p>
          <a:p>
            <a:pPr lvl="2" algn="just" eaLnBrk="1" hangingPunct="1"/>
            <a:r>
              <a:rPr lang="tr-TR" altLang="en-US" sz="1700" dirty="0"/>
              <a:t>system-specific operations</a:t>
            </a:r>
          </a:p>
          <a:p>
            <a:pPr lvl="1" algn="just" eaLnBrk="1" hangingPunct="1"/>
            <a:r>
              <a:rPr lang="tr-TR" altLang="en-US" sz="2000" dirty="0"/>
              <a:t>Parts on the lexical analyzer may be platform dependent.</a:t>
            </a:r>
          </a:p>
          <a:p>
            <a:pPr lvl="1" algn="just" eaLnBrk="1" hangingPunct="1"/>
            <a:r>
              <a:rPr lang="tr-TR" altLang="en-US" sz="2000" dirty="0"/>
              <a:t>The parser, however, operates only on tokens, which are independent of the underlying machine or operating system</a:t>
            </a:r>
          </a:p>
          <a:p>
            <a:pPr lvl="1" algn="just" eaLnBrk="1" hangingPunct="1"/>
            <a:r>
              <a:rPr lang="tr-TR" altLang="en-US" sz="2000" dirty="0"/>
              <a:t>Sep</a:t>
            </a:r>
            <a:r>
              <a:rPr lang="en-US" altLang="en-US" sz="2000" dirty="0"/>
              <a:t>a</a:t>
            </a:r>
            <a:r>
              <a:rPr lang="tr-TR" altLang="en-US" sz="2000" dirty="0"/>
              <a:t>rating these components helps isolate machine-dependent code, improving the portability of the language processor</a:t>
            </a:r>
          </a:p>
        </p:txBody>
      </p:sp>
    </p:spTree>
    <p:extLst>
      <p:ext uri="{BB962C8B-B14F-4D97-AF65-F5344CB8AC3E}">
        <p14:creationId xmlns:p14="http://schemas.microsoft.com/office/powerpoint/2010/main" val="17328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C7195104-2640-D755-C94E-78D925FC3C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68ADC1F8-19B7-43E0-B199-AC339421C842}" type="slidenum">
              <a:rPr lang="en-US" altLang="en-US" sz="1000">
                <a:solidFill>
                  <a:schemeClr val="tx1"/>
                </a:solidFill>
                <a:latin typeface="Arial" panose="020B0604020202020204" pitchFamily="34" charset="0"/>
              </a:rPr>
              <a:pPr>
                <a:spcBef>
                  <a:spcPct val="0"/>
                </a:spcBef>
                <a:buFontTx/>
                <a:buNone/>
              </a:pPr>
              <a:t>19</a:t>
            </a:fld>
            <a:endParaRPr lang="en-US" altLang="en-US" sz="1000">
              <a:solidFill>
                <a:schemeClr val="tx1"/>
              </a:solidFill>
              <a:latin typeface="Arial" panose="020B0604020202020204" pitchFamily="34" charset="0"/>
            </a:endParaRPr>
          </a:p>
        </p:txBody>
      </p:sp>
      <p:sp>
        <p:nvSpPr>
          <p:cNvPr id="16388" name="Rectangle 2">
            <a:extLst>
              <a:ext uri="{FF2B5EF4-FFF2-40B4-BE49-F238E27FC236}">
                <a16:creationId xmlns:a16="http://schemas.microsoft.com/office/drawing/2014/main" id="{8722DE9E-4316-8E64-D3D6-E63E5BF4AE24}"/>
              </a:ext>
            </a:extLst>
          </p:cNvPr>
          <p:cNvSpPr>
            <a:spLocks noGrp="1" noChangeArrowheads="1"/>
          </p:cNvSpPr>
          <p:nvPr>
            <p:ph type="title"/>
          </p:nvPr>
        </p:nvSpPr>
        <p:spPr/>
        <p:txBody>
          <a:bodyPr/>
          <a:lstStyle/>
          <a:p>
            <a:pPr eaLnBrk="1" hangingPunct="1"/>
            <a:r>
              <a:rPr lang="en-US" altLang="en-US"/>
              <a:t>Lexical Analysis</a:t>
            </a:r>
          </a:p>
        </p:txBody>
      </p:sp>
      <p:sp>
        <p:nvSpPr>
          <p:cNvPr id="16389" name="Rectangle 3">
            <a:extLst>
              <a:ext uri="{FF2B5EF4-FFF2-40B4-BE49-F238E27FC236}">
                <a16:creationId xmlns:a16="http://schemas.microsoft.com/office/drawing/2014/main" id="{1D6A7259-7002-8283-53F3-32345DE9C360}"/>
              </a:ext>
            </a:extLst>
          </p:cNvPr>
          <p:cNvSpPr>
            <a:spLocks noGrp="1" noChangeArrowheads="1"/>
          </p:cNvSpPr>
          <p:nvPr>
            <p:ph type="body" idx="1"/>
          </p:nvPr>
        </p:nvSpPr>
        <p:spPr/>
        <p:txBody>
          <a:bodyPr/>
          <a:lstStyle/>
          <a:p>
            <a:pPr algn="just" eaLnBrk="1" hangingPunct="1"/>
            <a:r>
              <a:rPr lang="en-US" altLang="en-US" dirty="0"/>
              <a:t>A lexical analyzer is </a:t>
            </a:r>
            <a:r>
              <a:rPr lang="tr-TR" altLang="en-US" dirty="0"/>
              <a:t>responsible for reading the source program as a sequence of characters</a:t>
            </a:r>
          </a:p>
          <a:p>
            <a:pPr algn="just" eaLnBrk="1" hangingPunct="1"/>
            <a:r>
              <a:rPr lang="tr-TR" altLang="en-US" dirty="0"/>
              <a:t>It acts as a pattern matcher for character strings, meaning it detects patterns in the input that correspond to valid language elements.</a:t>
            </a:r>
          </a:p>
          <a:p>
            <a:pPr algn="just" eaLnBrk="1" hangingPunct="1"/>
            <a:r>
              <a:rPr lang="tr-TR" altLang="en-US" dirty="0"/>
              <a:t>The lexical analyzer is the front-end component of the parser, it processes the raw input and pr</a:t>
            </a:r>
            <a:r>
              <a:rPr lang="en-US" altLang="en-US" dirty="0"/>
              <a:t>od</a:t>
            </a:r>
            <a:r>
              <a:rPr lang="tr-TR" altLang="en-US" dirty="0"/>
              <a:t>u</a:t>
            </a:r>
            <a:r>
              <a:rPr lang="en-US" altLang="en-US" dirty="0"/>
              <a:t>c</a:t>
            </a:r>
            <a:r>
              <a:rPr lang="tr-TR" altLang="en-US" dirty="0"/>
              <a:t>es a stream of tokens that the parser can analyze.</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E7F0238D-6B3E-26E8-CA85-C037D07621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147" name="Slide Number Placeholder 4">
            <a:extLst>
              <a:ext uri="{FF2B5EF4-FFF2-40B4-BE49-F238E27FC236}">
                <a16:creationId xmlns:a16="http://schemas.microsoft.com/office/drawing/2014/main" id="{075CA1FF-36CF-C69B-EF92-2EACA23FBD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34F29344-4938-47C6-9750-942515C7A31A}" type="slidenum">
              <a:rPr lang="en-US" altLang="en-US" sz="1000">
                <a:solidFill>
                  <a:schemeClr val="tx1"/>
                </a:solidFill>
                <a:latin typeface="Arial" panose="020B0604020202020204" pitchFamily="34" charset="0"/>
              </a:rPr>
              <a:pPr>
                <a:spcBef>
                  <a:spcPct val="0"/>
                </a:spcBef>
                <a:buFontTx/>
                <a:buNone/>
              </a:pPr>
              <a:t>2</a:t>
            </a:fld>
            <a:endParaRPr lang="en-US" altLang="en-US" sz="1000">
              <a:solidFill>
                <a:schemeClr val="tx1"/>
              </a:solidFill>
              <a:latin typeface="Arial" panose="020B0604020202020204" pitchFamily="34" charset="0"/>
            </a:endParaRPr>
          </a:p>
        </p:txBody>
      </p:sp>
      <p:sp>
        <p:nvSpPr>
          <p:cNvPr id="6148" name="Rectangle 2">
            <a:extLst>
              <a:ext uri="{FF2B5EF4-FFF2-40B4-BE49-F238E27FC236}">
                <a16:creationId xmlns:a16="http://schemas.microsoft.com/office/drawing/2014/main" id="{B8A97B7B-0926-02B5-9E29-3BCE9803BC3F}"/>
              </a:ext>
            </a:extLst>
          </p:cNvPr>
          <p:cNvSpPr>
            <a:spLocks noGrp="1" noChangeArrowheads="1"/>
          </p:cNvSpPr>
          <p:nvPr>
            <p:ph type="title"/>
          </p:nvPr>
        </p:nvSpPr>
        <p:spPr/>
        <p:txBody>
          <a:bodyPr/>
          <a:lstStyle/>
          <a:p>
            <a:pPr eaLnBrk="1" hangingPunct="1"/>
            <a:r>
              <a:rPr lang="en-US" altLang="en-US" dirty="0"/>
              <a:t>Chapter 4 Topics</a:t>
            </a:r>
          </a:p>
        </p:txBody>
      </p:sp>
      <p:sp>
        <p:nvSpPr>
          <p:cNvPr id="6149" name="Rectangle 3">
            <a:extLst>
              <a:ext uri="{FF2B5EF4-FFF2-40B4-BE49-F238E27FC236}">
                <a16:creationId xmlns:a16="http://schemas.microsoft.com/office/drawing/2014/main" id="{469B4FD4-AEAE-77DF-4A3B-4603F92A45F9}"/>
              </a:ext>
            </a:extLst>
          </p:cNvPr>
          <p:cNvSpPr>
            <a:spLocks noGrp="1" noChangeArrowheads="1"/>
          </p:cNvSpPr>
          <p:nvPr>
            <p:ph type="body" idx="1"/>
          </p:nvPr>
        </p:nvSpPr>
        <p:spPr/>
        <p:txBody>
          <a:bodyPr/>
          <a:lstStyle/>
          <a:p>
            <a:pPr marL="533400" indent="-533400" eaLnBrk="1" hangingPunct="1"/>
            <a:r>
              <a:rPr lang="en-US" altLang="en-US" dirty="0"/>
              <a:t>Introduction</a:t>
            </a:r>
          </a:p>
          <a:p>
            <a:pPr marL="533400" indent="-533400" eaLnBrk="1" hangingPunct="1"/>
            <a:r>
              <a:rPr lang="en-US" altLang="en-US" dirty="0"/>
              <a:t>Lexical Analysis</a:t>
            </a:r>
          </a:p>
          <a:p>
            <a:pPr marL="533400" indent="-533400" eaLnBrk="1" hangingPunct="1"/>
            <a:r>
              <a:rPr lang="en-US" altLang="en-US" dirty="0"/>
              <a:t>The Parsing Problem</a:t>
            </a:r>
          </a:p>
          <a:p>
            <a:pPr marL="533400" indent="-533400" eaLnBrk="1" hangingPunct="1"/>
            <a:r>
              <a:rPr lang="en-US" altLang="en-US" dirty="0"/>
              <a:t>Recursive-Descent Parsing</a:t>
            </a:r>
          </a:p>
          <a:p>
            <a:pPr marL="533400" indent="-533400" eaLnBrk="1" hangingPunct="1"/>
            <a:r>
              <a:rPr lang="en-US" altLang="en-US" dirty="0"/>
              <a:t>Bottom-Up Parsing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C56C4-414E-551B-85C5-C59596399C21}"/>
            </a:ext>
          </a:extLst>
        </p:cNvPr>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82DB9AF0-6C3F-2676-6EF4-ADA45DD207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68ADC1F8-19B7-43E0-B199-AC339421C842}" type="slidenum">
              <a:rPr lang="en-US" altLang="en-US" sz="1000">
                <a:solidFill>
                  <a:schemeClr val="tx1"/>
                </a:solidFill>
                <a:latin typeface="Arial" panose="020B0604020202020204" pitchFamily="34" charset="0"/>
              </a:rPr>
              <a:pPr>
                <a:spcBef>
                  <a:spcPct val="0"/>
                </a:spcBef>
                <a:buFontTx/>
                <a:buNone/>
              </a:pPr>
              <a:t>20</a:t>
            </a:fld>
            <a:endParaRPr lang="en-US" altLang="en-US" sz="1000">
              <a:solidFill>
                <a:schemeClr val="tx1"/>
              </a:solidFill>
              <a:latin typeface="Arial" panose="020B0604020202020204" pitchFamily="34" charset="0"/>
            </a:endParaRPr>
          </a:p>
        </p:txBody>
      </p:sp>
      <p:sp>
        <p:nvSpPr>
          <p:cNvPr id="16388" name="Rectangle 2">
            <a:extLst>
              <a:ext uri="{FF2B5EF4-FFF2-40B4-BE49-F238E27FC236}">
                <a16:creationId xmlns:a16="http://schemas.microsoft.com/office/drawing/2014/main" id="{195CD1EC-D7AC-EBE3-F0DF-F3F7AD02C919}"/>
              </a:ext>
            </a:extLst>
          </p:cNvPr>
          <p:cNvSpPr>
            <a:spLocks noGrp="1" noChangeArrowheads="1"/>
          </p:cNvSpPr>
          <p:nvPr>
            <p:ph type="title"/>
          </p:nvPr>
        </p:nvSpPr>
        <p:spPr/>
        <p:txBody>
          <a:bodyPr/>
          <a:lstStyle/>
          <a:p>
            <a:pPr eaLnBrk="1" hangingPunct="1"/>
            <a:r>
              <a:rPr lang="tr-TR" altLang="en-US" dirty="0"/>
              <a:t>Lexeme and Tokens</a:t>
            </a:r>
            <a:endParaRPr lang="en-US" altLang="en-US" dirty="0"/>
          </a:p>
        </p:txBody>
      </p:sp>
      <p:sp>
        <p:nvSpPr>
          <p:cNvPr id="16389" name="Rectangle 3">
            <a:extLst>
              <a:ext uri="{FF2B5EF4-FFF2-40B4-BE49-F238E27FC236}">
                <a16:creationId xmlns:a16="http://schemas.microsoft.com/office/drawing/2014/main" id="{9F53909F-6819-9E32-BB00-5DEE90F032AF}"/>
              </a:ext>
            </a:extLst>
          </p:cNvPr>
          <p:cNvSpPr>
            <a:spLocks noGrp="1" noChangeArrowheads="1"/>
          </p:cNvSpPr>
          <p:nvPr>
            <p:ph type="body" idx="1"/>
          </p:nvPr>
        </p:nvSpPr>
        <p:spPr/>
        <p:txBody>
          <a:bodyPr/>
          <a:lstStyle/>
          <a:p>
            <a:pPr algn="just" eaLnBrk="1" hangingPunct="1"/>
            <a:r>
              <a:rPr lang="tr-TR" altLang="en-US" sz="2400" dirty="0"/>
              <a:t>Lexical analyzer groups characters into meaningful sequences called lexemes.</a:t>
            </a:r>
          </a:p>
          <a:p>
            <a:pPr algn="just" eaLnBrk="1" hangingPunct="1"/>
            <a:r>
              <a:rPr lang="tr-TR" altLang="en-US" sz="2400" dirty="0"/>
              <a:t>A lexeme is a substring of the source program that represents a basic language element.</a:t>
            </a:r>
          </a:p>
          <a:p>
            <a:pPr algn="just" eaLnBrk="1" hangingPunct="1"/>
            <a:r>
              <a:rPr lang="tr-TR" altLang="en-US" sz="2400" dirty="0"/>
              <a:t>Example:</a:t>
            </a:r>
          </a:p>
          <a:p>
            <a:pPr lvl="1" algn="just" eaLnBrk="1" hangingPunct="1"/>
            <a:r>
              <a:rPr lang="tr-TR" altLang="en-US" dirty="0"/>
              <a:t>Variable names</a:t>
            </a:r>
          </a:p>
          <a:p>
            <a:pPr lvl="1" algn="just" eaLnBrk="1" hangingPunct="1"/>
            <a:r>
              <a:rPr lang="tr-TR" altLang="en-US" dirty="0"/>
              <a:t>Keywords</a:t>
            </a:r>
          </a:p>
          <a:p>
            <a:pPr lvl="1" algn="just" eaLnBrk="1" hangingPunct="1"/>
            <a:r>
              <a:rPr lang="tr-TR" altLang="en-US" dirty="0"/>
              <a:t>Numeric literals</a:t>
            </a:r>
          </a:p>
          <a:p>
            <a:pPr lvl="1" algn="just" eaLnBrk="1" hangingPunct="1"/>
            <a:r>
              <a:rPr lang="tr-TR" altLang="en-US" dirty="0"/>
              <a:t>Operators</a:t>
            </a:r>
          </a:p>
          <a:p>
            <a:pPr algn="just" eaLnBrk="1" hangingPunct="1"/>
            <a:r>
              <a:rPr lang="tr-TR" altLang="en-US" sz="2400" dirty="0"/>
              <a:t>Each lexeme is classified into </a:t>
            </a:r>
            <a:r>
              <a:rPr lang="en-US" altLang="en-US" sz="2400" dirty="0"/>
              <a:t>a </a:t>
            </a:r>
            <a:r>
              <a:rPr lang="tr-TR" altLang="en-US" sz="2400" dirty="0"/>
              <a:t>token, which represents a category of lexemes</a:t>
            </a:r>
          </a:p>
        </p:txBody>
      </p:sp>
    </p:spTree>
    <p:extLst>
      <p:ext uri="{BB962C8B-B14F-4D97-AF65-F5344CB8AC3E}">
        <p14:creationId xmlns:p14="http://schemas.microsoft.com/office/powerpoint/2010/main" val="156759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F1304-F114-7DBD-4880-7D4168EB6204}"/>
            </a:ext>
          </a:extLst>
        </p:cNvPr>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AC565386-6D38-EA48-9087-A47E4C249B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68ADC1F8-19B7-43E0-B199-AC339421C842}" type="slidenum">
              <a:rPr lang="en-US" altLang="en-US" sz="1000">
                <a:solidFill>
                  <a:schemeClr val="tx1"/>
                </a:solidFill>
                <a:latin typeface="Arial" panose="020B0604020202020204" pitchFamily="34" charset="0"/>
              </a:rPr>
              <a:pPr>
                <a:spcBef>
                  <a:spcPct val="0"/>
                </a:spcBef>
                <a:buFontTx/>
                <a:buNone/>
              </a:pPr>
              <a:t>21</a:t>
            </a:fld>
            <a:endParaRPr lang="en-US" altLang="en-US" sz="1000">
              <a:solidFill>
                <a:schemeClr val="tx1"/>
              </a:solidFill>
              <a:latin typeface="Arial" panose="020B0604020202020204" pitchFamily="34" charset="0"/>
            </a:endParaRPr>
          </a:p>
        </p:txBody>
      </p:sp>
      <p:sp>
        <p:nvSpPr>
          <p:cNvPr id="16388" name="Rectangle 2">
            <a:extLst>
              <a:ext uri="{FF2B5EF4-FFF2-40B4-BE49-F238E27FC236}">
                <a16:creationId xmlns:a16="http://schemas.microsoft.com/office/drawing/2014/main" id="{90CB5FFF-1887-E813-AE02-DFE334329DF4}"/>
              </a:ext>
            </a:extLst>
          </p:cNvPr>
          <p:cNvSpPr>
            <a:spLocks noGrp="1" noChangeArrowheads="1"/>
          </p:cNvSpPr>
          <p:nvPr>
            <p:ph type="title"/>
          </p:nvPr>
        </p:nvSpPr>
        <p:spPr>
          <a:xfrm>
            <a:off x="599485" y="114300"/>
            <a:ext cx="8153400" cy="1143000"/>
          </a:xfrm>
        </p:spPr>
        <p:txBody>
          <a:bodyPr/>
          <a:lstStyle/>
          <a:p>
            <a:pPr eaLnBrk="1" hangingPunct="1"/>
            <a:r>
              <a:rPr lang="tr-TR" altLang="en-US" dirty="0"/>
              <a:t>Relationship between lexemes and tokens</a:t>
            </a:r>
            <a:endParaRPr lang="en-US" altLang="en-US" dirty="0"/>
          </a:p>
        </p:txBody>
      </p:sp>
      <p:sp>
        <p:nvSpPr>
          <p:cNvPr id="16389" name="Rectangle 3">
            <a:extLst>
              <a:ext uri="{FF2B5EF4-FFF2-40B4-BE49-F238E27FC236}">
                <a16:creationId xmlns:a16="http://schemas.microsoft.com/office/drawing/2014/main" id="{12403B1D-D2E7-60DA-6364-5663592A5756}"/>
              </a:ext>
            </a:extLst>
          </p:cNvPr>
          <p:cNvSpPr>
            <a:spLocks noGrp="1" noChangeArrowheads="1"/>
          </p:cNvSpPr>
          <p:nvPr>
            <p:ph type="body" idx="1"/>
          </p:nvPr>
        </p:nvSpPr>
        <p:spPr>
          <a:xfrm>
            <a:off x="609600" y="1600200"/>
            <a:ext cx="8153400" cy="762000"/>
          </a:xfrm>
        </p:spPr>
        <p:txBody>
          <a:bodyPr/>
          <a:lstStyle/>
          <a:p>
            <a:pPr algn="just" eaLnBrk="1" hangingPunct="1"/>
            <a:r>
              <a:rPr lang="tr-TR" altLang="en-US" sz="2400" dirty="0"/>
              <a:t>A token represents a category or class of similar lexemes.</a:t>
            </a:r>
          </a:p>
          <a:p>
            <a:pPr marL="0" indent="0" algn="just" eaLnBrk="1" hangingPunct="1">
              <a:buNone/>
            </a:pPr>
            <a:endParaRPr lang="tr-TR" altLang="en-US" sz="2400" dirty="0"/>
          </a:p>
        </p:txBody>
      </p:sp>
      <p:sp>
        <p:nvSpPr>
          <p:cNvPr id="2" name="Rectangle 3">
            <a:extLst>
              <a:ext uri="{FF2B5EF4-FFF2-40B4-BE49-F238E27FC236}">
                <a16:creationId xmlns:a16="http://schemas.microsoft.com/office/drawing/2014/main" id="{64E06C47-2A5A-2D83-E4F7-56EE98EBE83E}"/>
              </a:ext>
            </a:extLst>
          </p:cNvPr>
          <p:cNvSpPr txBox="1">
            <a:spLocks noChangeArrowheads="1"/>
          </p:cNvSpPr>
          <p:nvPr/>
        </p:nvSpPr>
        <p:spPr bwMode="auto">
          <a:xfrm>
            <a:off x="599485" y="2590800"/>
            <a:ext cx="191511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algn="just" eaLnBrk="1" hangingPunct="1"/>
            <a:r>
              <a:rPr lang="tr-TR" altLang="en-US" sz="2400" kern="0" dirty="0"/>
              <a:t>Lexeme</a:t>
            </a:r>
          </a:p>
          <a:p>
            <a:pPr lvl="1" algn="just" eaLnBrk="1" hangingPunct="1"/>
            <a:r>
              <a:rPr lang="tr-TR" altLang="en-US" sz="2000" kern="0" dirty="0"/>
              <a:t>Sum</a:t>
            </a:r>
          </a:p>
          <a:p>
            <a:pPr lvl="1" algn="just" eaLnBrk="1" hangingPunct="1"/>
            <a:r>
              <a:rPr lang="tr-TR" altLang="en-US" sz="2000" kern="0" dirty="0"/>
              <a:t>Total</a:t>
            </a:r>
          </a:p>
          <a:p>
            <a:pPr lvl="1" algn="just" eaLnBrk="1" hangingPunct="1"/>
            <a:r>
              <a:rPr lang="tr-TR" altLang="en-US" sz="2000" kern="0" dirty="0"/>
              <a:t>X</a:t>
            </a:r>
          </a:p>
          <a:p>
            <a:pPr lvl="1" algn="just" eaLnBrk="1" hangingPunct="1"/>
            <a:r>
              <a:rPr lang="tr-TR" altLang="en-US" sz="2000" kern="0" dirty="0"/>
              <a:t>=</a:t>
            </a:r>
          </a:p>
          <a:p>
            <a:pPr lvl="1" algn="just" eaLnBrk="1" hangingPunct="1"/>
            <a:endParaRPr lang="tr-TR" altLang="en-US" sz="2000" kern="0" dirty="0"/>
          </a:p>
          <a:p>
            <a:pPr marL="457200" lvl="1" indent="0" algn="just" eaLnBrk="1" hangingPunct="1">
              <a:buNone/>
            </a:pPr>
            <a:endParaRPr lang="tr-TR" altLang="en-US" sz="2000" kern="0" dirty="0"/>
          </a:p>
        </p:txBody>
      </p:sp>
      <p:sp>
        <p:nvSpPr>
          <p:cNvPr id="3" name="Rectangle 3">
            <a:extLst>
              <a:ext uri="{FF2B5EF4-FFF2-40B4-BE49-F238E27FC236}">
                <a16:creationId xmlns:a16="http://schemas.microsoft.com/office/drawing/2014/main" id="{661B8042-7F45-068E-2A68-F0FA4791739C}"/>
              </a:ext>
            </a:extLst>
          </p:cNvPr>
          <p:cNvSpPr txBox="1">
            <a:spLocks noChangeArrowheads="1"/>
          </p:cNvSpPr>
          <p:nvPr/>
        </p:nvSpPr>
        <p:spPr bwMode="auto">
          <a:xfrm>
            <a:off x="3200400" y="2590800"/>
            <a:ext cx="191511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algn="just" eaLnBrk="1" hangingPunct="1"/>
            <a:r>
              <a:rPr lang="tr-TR" altLang="en-US" sz="2400" kern="0" dirty="0"/>
              <a:t>Token</a:t>
            </a:r>
          </a:p>
          <a:p>
            <a:pPr lvl="1" algn="just" eaLnBrk="1" hangingPunct="1"/>
            <a:r>
              <a:rPr lang="tr-TR" altLang="en-US" sz="2000" kern="0" dirty="0"/>
              <a:t>IDENT</a:t>
            </a:r>
          </a:p>
          <a:p>
            <a:pPr lvl="1" algn="just" eaLnBrk="1" hangingPunct="1"/>
            <a:r>
              <a:rPr lang="tr-TR" altLang="en-US" sz="2000" kern="0" dirty="0"/>
              <a:t>IDENT</a:t>
            </a:r>
          </a:p>
          <a:p>
            <a:pPr lvl="1" algn="just" eaLnBrk="1" hangingPunct="1"/>
            <a:r>
              <a:rPr lang="tr-TR" altLang="en-US" sz="2000" kern="0" dirty="0"/>
              <a:t>IDENT</a:t>
            </a:r>
          </a:p>
          <a:p>
            <a:pPr lvl="1" algn="just" eaLnBrk="1" hangingPunct="1"/>
            <a:r>
              <a:rPr lang="tr-TR" altLang="en-US" sz="2000" kern="0" dirty="0"/>
              <a:t>ASSIGN</a:t>
            </a:r>
          </a:p>
          <a:p>
            <a:pPr marL="457200" lvl="1" indent="0" algn="just" eaLnBrk="1" hangingPunct="1">
              <a:buNone/>
            </a:pPr>
            <a:endParaRPr lang="tr-TR" altLang="en-US" sz="2000" kern="0" dirty="0"/>
          </a:p>
        </p:txBody>
      </p:sp>
      <p:sp>
        <p:nvSpPr>
          <p:cNvPr id="4" name="Rectangle 3">
            <a:extLst>
              <a:ext uri="{FF2B5EF4-FFF2-40B4-BE49-F238E27FC236}">
                <a16:creationId xmlns:a16="http://schemas.microsoft.com/office/drawing/2014/main" id="{91216C16-832E-905C-D3A2-7FD9E5872063}"/>
              </a:ext>
            </a:extLst>
          </p:cNvPr>
          <p:cNvSpPr txBox="1">
            <a:spLocks noChangeArrowheads="1"/>
          </p:cNvSpPr>
          <p:nvPr/>
        </p:nvSpPr>
        <p:spPr bwMode="auto">
          <a:xfrm>
            <a:off x="609600" y="4686300"/>
            <a:ext cx="814328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algn="just" eaLnBrk="1" hangingPunct="1"/>
            <a:r>
              <a:rPr lang="tr-TR" altLang="en-US" sz="2400" kern="0" dirty="0"/>
              <a:t>Here, sum is a lexeme (the actual text in the source program)</a:t>
            </a:r>
          </a:p>
          <a:p>
            <a:pPr algn="just" eaLnBrk="1" hangingPunct="1"/>
            <a:r>
              <a:rPr lang="tr-TR" altLang="en-US" sz="2400" kern="0" dirty="0"/>
              <a:t>IDENT is the token that represents the category identifier</a:t>
            </a:r>
            <a:endParaRPr lang="tr-TR" altLang="en-US" sz="2000" kern="0" dirty="0"/>
          </a:p>
        </p:txBody>
      </p:sp>
    </p:spTree>
    <p:extLst>
      <p:ext uri="{BB962C8B-B14F-4D97-AF65-F5344CB8AC3E}">
        <p14:creationId xmlns:p14="http://schemas.microsoft.com/office/powerpoint/2010/main" val="49094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DF53-E7CD-E666-C112-922D27C92F13}"/>
            </a:ext>
          </a:extLst>
        </p:cNvPr>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6248E5D6-F486-360F-C8F1-8B13DB7A9F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68ADC1F8-19B7-43E0-B199-AC339421C842}" type="slidenum">
              <a:rPr lang="en-US" altLang="en-US" sz="1000">
                <a:solidFill>
                  <a:schemeClr val="tx1"/>
                </a:solidFill>
                <a:latin typeface="Arial" panose="020B0604020202020204" pitchFamily="34" charset="0"/>
              </a:rPr>
              <a:pPr>
                <a:spcBef>
                  <a:spcPct val="0"/>
                </a:spcBef>
                <a:buFontTx/>
                <a:buNone/>
              </a:pPr>
              <a:t>22</a:t>
            </a:fld>
            <a:endParaRPr lang="en-US" altLang="en-US" sz="1000">
              <a:solidFill>
                <a:schemeClr val="tx1"/>
              </a:solidFill>
              <a:latin typeface="Arial" panose="020B0604020202020204" pitchFamily="34" charset="0"/>
            </a:endParaRPr>
          </a:p>
        </p:txBody>
      </p:sp>
      <p:sp>
        <p:nvSpPr>
          <p:cNvPr id="16388" name="Rectangle 2">
            <a:extLst>
              <a:ext uri="{FF2B5EF4-FFF2-40B4-BE49-F238E27FC236}">
                <a16:creationId xmlns:a16="http://schemas.microsoft.com/office/drawing/2014/main" id="{196527D7-50BA-4D04-E8A9-0862CA6F8ADC}"/>
              </a:ext>
            </a:extLst>
          </p:cNvPr>
          <p:cNvSpPr>
            <a:spLocks noGrp="1" noChangeArrowheads="1"/>
          </p:cNvSpPr>
          <p:nvPr>
            <p:ph type="title"/>
          </p:nvPr>
        </p:nvSpPr>
        <p:spPr>
          <a:xfrm>
            <a:off x="599485" y="114300"/>
            <a:ext cx="8153400" cy="1143000"/>
          </a:xfrm>
        </p:spPr>
        <p:txBody>
          <a:bodyPr/>
          <a:lstStyle/>
          <a:p>
            <a:pPr eaLnBrk="1" hangingPunct="1"/>
            <a:r>
              <a:rPr lang="tr-TR" altLang="en-US" dirty="0"/>
              <a:t>Role of lexical Analyzer</a:t>
            </a:r>
            <a:endParaRPr lang="en-US" altLang="en-US" dirty="0"/>
          </a:p>
        </p:txBody>
      </p:sp>
      <p:sp>
        <p:nvSpPr>
          <p:cNvPr id="16389" name="Rectangle 3">
            <a:extLst>
              <a:ext uri="{FF2B5EF4-FFF2-40B4-BE49-F238E27FC236}">
                <a16:creationId xmlns:a16="http://schemas.microsoft.com/office/drawing/2014/main" id="{80B89A2D-F499-7E42-D293-AA036E417E16}"/>
              </a:ext>
            </a:extLst>
          </p:cNvPr>
          <p:cNvSpPr>
            <a:spLocks noGrp="1" noChangeArrowheads="1"/>
          </p:cNvSpPr>
          <p:nvPr>
            <p:ph type="body" idx="1"/>
          </p:nvPr>
        </p:nvSpPr>
        <p:spPr>
          <a:xfrm>
            <a:off x="609600" y="1600200"/>
            <a:ext cx="8153400" cy="762000"/>
          </a:xfrm>
        </p:spPr>
        <p:txBody>
          <a:bodyPr/>
          <a:lstStyle/>
          <a:p>
            <a:pPr algn="just" eaLnBrk="1" hangingPunct="1"/>
            <a:r>
              <a:rPr lang="tr-TR" altLang="en-US" sz="2400" dirty="0"/>
              <a:t>Lexical analyzer performs several important tasks:</a:t>
            </a:r>
          </a:p>
          <a:p>
            <a:pPr lvl="1" algn="just" eaLnBrk="1" hangingPunct="1"/>
            <a:r>
              <a:rPr lang="tr-TR" altLang="en-US" sz="2000" dirty="0"/>
              <a:t>Identifies lexemes in the source program</a:t>
            </a:r>
          </a:p>
          <a:p>
            <a:pPr lvl="1" algn="just" eaLnBrk="1" hangingPunct="1"/>
            <a:r>
              <a:rPr lang="tr-TR" altLang="en-US" sz="2000" dirty="0"/>
              <a:t>Converts lexemes into tokens</a:t>
            </a:r>
          </a:p>
          <a:p>
            <a:pPr lvl="1" algn="just" eaLnBrk="1" hangingPunct="1"/>
            <a:r>
              <a:rPr lang="tr-TR" altLang="en-US" sz="2000" dirty="0"/>
              <a:t>Skips whitespace and comments</a:t>
            </a:r>
          </a:p>
          <a:p>
            <a:pPr lvl="1" algn="just" eaLnBrk="1" hangingPunct="1"/>
            <a:r>
              <a:rPr lang="tr-TR" altLang="en-US" sz="2000" dirty="0"/>
              <a:t>Passes tokens one at a time to the syntax analyzer</a:t>
            </a:r>
          </a:p>
          <a:p>
            <a:pPr marL="457200" lvl="1" indent="0" algn="just" eaLnBrk="1" hangingPunct="1">
              <a:buNone/>
            </a:pPr>
            <a:endParaRPr lang="tr-TR" altLang="en-US" sz="2000" dirty="0"/>
          </a:p>
          <a:p>
            <a:pPr marL="457200" lvl="1" indent="0" algn="just" eaLnBrk="1" hangingPunct="1">
              <a:buNone/>
            </a:pPr>
            <a:r>
              <a:rPr lang="tr-TR" altLang="en-US" sz="2000" dirty="0"/>
              <a:t>Thus, the lexical anal</a:t>
            </a:r>
            <a:r>
              <a:rPr lang="en-US" altLang="en-US" sz="2000" dirty="0"/>
              <a:t>y</a:t>
            </a:r>
            <a:r>
              <a:rPr lang="tr-TR" altLang="en-US" sz="2000" dirty="0"/>
              <a:t>zer prepares the input for syntax analysis</a:t>
            </a:r>
          </a:p>
          <a:p>
            <a:pPr lvl="1" algn="just" eaLnBrk="1" hangingPunct="1"/>
            <a:endParaRPr lang="tr-TR" altLang="en-US" sz="2000" dirty="0"/>
          </a:p>
          <a:p>
            <a:pPr marL="0" indent="0" algn="just" eaLnBrk="1" hangingPunct="1">
              <a:buNone/>
            </a:pPr>
            <a:endParaRPr lang="tr-TR" altLang="en-US" sz="2400" dirty="0"/>
          </a:p>
        </p:txBody>
      </p:sp>
    </p:spTree>
    <p:extLst>
      <p:ext uri="{BB962C8B-B14F-4D97-AF65-F5344CB8AC3E}">
        <p14:creationId xmlns:p14="http://schemas.microsoft.com/office/powerpoint/2010/main" val="418100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84513B12-890B-DE34-929C-5BECE53B12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CF8ED762-DFED-4402-9121-2A7E41E32F47}" type="slidenum">
              <a:rPr lang="en-US" altLang="en-US" sz="1000">
                <a:solidFill>
                  <a:schemeClr val="tx1"/>
                </a:solidFill>
                <a:latin typeface="Arial" panose="020B0604020202020204" pitchFamily="34" charset="0"/>
              </a:rPr>
              <a:pPr>
                <a:spcBef>
                  <a:spcPct val="0"/>
                </a:spcBef>
                <a:buFontTx/>
                <a:buNone/>
              </a:pPr>
              <a:t>23</a:t>
            </a:fld>
            <a:endParaRPr lang="en-US" altLang="en-US" sz="1000">
              <a:solidFill>
                <a:schemeClr val="tx1"/>
              </a:solidFill>
              <a:latin typeface="Arial" panose="020B0604020202020204" pitchFamily="34" charset="0"/>
            </a:endParaRPr>
          </a:p>
        </p:txBody>
      </p:sp>
      <p:sp>
        <p:nvSpPr>
          <p:cNvPr id="18436" name="Rectangle 2">
            <a:extLst>
              <a:ext uri="{FF2B5EF4-FFF2-40B4-BE49-F238E27FC236}">
                <a16:creationId xmlns:a16="http://schemas.microsoft.com/office/drawing/2014/main" id="{14138935-89B5-A571-B8C5-4B53BD24930A}"/>
              </a:ext>
            </a:extLst>
          </p:cNvPr>
          <p:cNvSpPr>
            <a:spLocks noGrp="1" noChangeArrowheads="1"/>
          </p:cNvSpPr>
          <p:nvPr>
            <p:ph type="title"/>
          </p:nvPr>
        </p:nvSpPr>
        <p:spPr/>
        <p:txBody>
          <a:bodyPr/>
          <a:lstStyle/>
          <a:p>
            <a:pPr eaLnBrk="1" hangingPunct="1"/>
            <a:r>
              <a:rPr lang="en-US" altLang="en-US" dirty="0"/>
              <a:t>Lexical Analysis </a:t>
            </a:r>
            <a:r>
              <a:rPr lang="en-US" altLang="en-US" sz="2800" dirty="0"/>
              <a:t>(continued)</a:t>
            </a:r>
            <a:endParaRPr lang="en-US" altLang="en-US" dirty="0"/>
          </a:p>
        </p:txBody>
      </p:sp>
      <p:sp>
        <p:nvSpPr>
          <p:cNvPr id="18437" name="Rectangle 3">
            <a:extLst>
              <a:ext uri="{FF2B5EF4-FFF2-40B4-BE49-F238E27FC236}">
                <a16:creationId xmlns:a16="http://schemas.microsoft.com/office/drawing/2014/main" id="{A699BF9C-0890-504C-5354-7AF88FE2C130}"/>
              </a:ext>
            </a:extLst>
          </p:cNvPr>
          <p:cNvSpPr>
            <a:spLocks noGrp="1" noChangeArrowheads="1"/>
          </p:cNvSpPr>
          <p:nvPr>
            <p:ph type="body" idx="1"/>
          </p:nvPr>
        </p:nvSpPr>
        <p:spPr>
          <a:xfrm>
            <a:off x="609600" y="1371600"/>
            <a:ext cx="8153400" cy="4572000"/>
          </a:xfrm>
        </p:spPr>
        <p:txBody>
          <a:bodyPr/>
          <a:lstStyle/>
          <a:p>
            <a:pPr algn="just" eaLnBrk="1" hangingPunct="1"/>
            <a:r>
              <a:rPr lang="tr-TR" altLang="en-US" sz="2400" dirty="0"/>
              <a:t>In most language processors, the lexical analyzer is implemented as a function or module</a:t>
            </a:r>
          </a:p>
          <a:p>
            <a:pPr algn="just" eaLnBrk="1" hangingPunct="1"/>
            <a:r>
              <a:rPr lang="tr-TR" altLang="en-US" sz="2400" dirty="0"/>
              <a:t>The parser calls the lexical analyzer whenever it needs the next token from the source program.</a:t>
            </a:r>
          </a:p>
          <a:p>
            <a:pPr algn="just" eaLnBrk="1" hangingPunct="1"/>
            <a:r>
              <a:rPr lang="tr-TR" altLang="en-US" sz="2400" dirty="0"/>
              <a:t>Each call to the lexical analyzer typically performs the following steps:</a:t>
            </a:r>
          </a:p>
          <a:p>
            <a:pPr lvl="1" algn="just" eaLnBrk="1" hangingPunct="1"/>
            <a:r>
              <a:rPr lang="tr-TR" altLang="en-US" sz="2000" dirty="0"/>
              <a:t>Reads characters from the input program</a:t>
            </a:r>
          </a:p>
          <a:p>
            <a:pPr lvl="1" algn="just" eaLnBrk="1" hangingPunct="1"/>
            <a:r>
              <a:rPr lang="tr-TR" altLang="en-US" sz="2000" dirty="0"/>
              <a:t>Groups them into a lexeme</a:t>
            </a:r>
          </a:p>
          <a:p>
            <a:pPr lvl="1" algn="just" eaLnBrk="1" hangingPunct="1"/>
            <a:r>
              <a:rPr lang="tr-TR" altLang="en-US" sz="2000" dirty="0"/>
              <a:t>Determines the token category of the lexeme</a:t>
            </a:r>
          </a:p>
          <a:p>
            <a:pPr lvl="1" algn="just" eaLnBrk="1" hangingPunct="1"/>
            <a:r>
              <a:rPr lang="tr-TR" altLang="en-US" sz="2000" dirty="0"/>
              <a:t>Returns the token and lexeme to the parser</a:t>
            </a:r>
          </a:p>
          <a:p>
            <a:pPr algn="just" eaLnBrk="1" hangingPunct="1"/>
            <a:r>
              <a:rPr lang="tr-TR" altLang="en-US" sz="2400" dirty="0"/>
              <a:t>Therefore, the p</a:t>
            </a:r>
            <a:r>
              <a:rPr lang="en-US" altLang="en-US" sz="2400" dirty="0"/>
              <a:t>a</a:t>
            </a:r>
            <a:r>
              <a:rPr lang="tr-TR" altLang="en-US" sz="2400" dirty="0"/>
              <a:t>rser does not process characters directly, in</a:t>
            </a:r>
            <a:r>
              <a:rPr lang="en-US" altLang="en-US" sz="2400" dirty="0"/>
              <a:t>s</a:t>
            </a:r>
            <a:r>
              <a:rPr lang="tr-TR" altLang="en-US" sz="2400" dirty="0"/>
              <a:t>tead, it receives tokens produced by the lexical analyzer.</a:t>
            </a:r>
            <a:endParaRPr lang="en-US"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1FAA5-0C07-D436-93A4-CAD6CCE3FB60}"/>
            </a:ext>
          </a:extLst>
        </p:cNvPr>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CD1D6F92-4906-E7B2-47ED-690AC275B0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CF8ED762-DFED-4402-9121-2A7E41E32F47}" type="slidenum">
              <a:rPr lang="en-US" altLang="en-US" sz="1000">
                <a:solidFill>
                  <a:schemeClr val="tx1"/>
                </a:solidFill>
                <a:latin typeface="Arial" panose="020B0604020202020204" pitchFamily="34" charset="0"/>
              </a:rPr>
              <a:pPr>
                <a:spcBef>
                  <a:spcPct val="0"/>
                </a:spcBef>
                <a:buFontTx/>
                <a:buNone/>
              </a:pPr>
              <a:t>24</a:t>
            </a:fld>
            <a:endParaRPr lang="en-US" altLang="en-US" sz="1000">
              <a:solidFill>
                <a:schemeClr val="tx1"/>
              </a:solidFill>
              <a:latin typeface="Arial" panose="020B0604020202020204" pitchFamily="34" charset="0"/>
            </a:endParaRPr>
          </a:p>
        </p:txBody>
      </p:sp>
      <p:sp>
        <p:nvSpPr>
          <p:cNvPr id="18436" name="Rectangle 2">
            <a:extLst>
              <a:ext uri="{FF2B5EF4-FFF2-40B4-BE49-F238E27FC236}">
                <a16:creationId xmlns:a16="http://schemas.microsoft.com/office/drawing/2014/main" id="{F0AFB34E-AA90-F550-1BCF-912A71F0F344}"/>
              </a:ext>
            </a:extLst>
          </p:cNvPr>
          <p:cNvSpPr>
            <a:spLocks noGrp="1" noChangeArrowheads="1"/>
          </p:cNvSpPr>
          <p:nvPr>
            <p:ph type="title"/>
          </p:nvPr>
        </p:nvSpPr>
        <p:spPr>
          <a:xfrm>
            <a:off x="609600" y="152400"/>
            <a:ext cx="8153400" cy="1143000"/>
          </a:xfrm>
        </p:spPr>
        <p:txBody>
          <a:bodyPr/>
          <a:lstStyle/>
          <a:p>
            <a:pPr eaLnBrk="1" hangingPunct="1"/>
            <a:r>
              <a:rPr lang="tr-TR" altLang="en-US" dirty="0"/>
              <a:t>Approaches to building a lexical analyzer</a:t>
            </a:r>
            <a:endParaRPr lang="en-US" altLang="en-US" dirty="0"/>
          </a:p>
        </p:txBody>
      </p:sp>
      <p:sp>
        <p:nvSpPr>
          <p:cNvPr id="18437" name="Rectangle 3">
            <a:extLst>
              <a:ext uri="{FF2B5EF4-FFF2-40B4-BE49-F238E27FC236}">
                <a16:creationId xmlns:a16="http://schemas.microsoft.com/office/drawing/2014/main" id="{7E70AE5A-D870-38F5-E897-CD792913D645}"/>
              </a:ext>
            </a:extLst>
          </p:cNvPr>
          <p:cNvSpPr>
            <a:spLocks noGrp="1" noChangeArrowheads="1"/>
          </p:cNvSpPr>
          <p:nvPr>
            <p:ph type="body" idx="1"/>
          </p:nvPr>
        </p:nvSpPr>
        <p:spPr>
          <a:xfrm>
            <a:off x="609600" y="1371600"/>
            <a:ext cx="8153400" cy="4572000"/>
          </a:xfrm>
        </p:spPr>
        <p:txBody>
          <a:bodyPr/>
          <a:lstStyle/>
          <a:p>
            <a:pPr algn="just" eaLnBrk="1" hangingPunct="1"/>
            <a:r>
              <a:rPr lang="tr-TR" altLang="en-US" sz="2400" dirty="0"/>
              <a:t>Using a Lexical Analyzer Generator (Automatic Generation)</a:t>
            </a:r>
          </a:p>
          <a:p>
            <a:pPr lvl="1" algn="just" eaLnBrk="1" hangingPunct="1"/>
            <a:r>
              <a:rPr lang="tr-TR" altLang="en-US" sz="2000" dirty="0"/>
              <a:t>Wri</a:t>
            </a:r>
            <a:r>
              <a:rPr lang="en-US" altLang="en-US" sz="2000" dirty="0"/>
              <a:t>t</a:t>
            </a:r>
            <a:r>
              <a:rPr lang="tr-TR" altLang="en-US" sz="2000" dirty="0"/>
              <a:t>e formal description of token patterns using a specification language based on regular expressions</a:t>
            </a:r>
          </a:p>
          <a:p>
            <a:pPr lvl="1" algn="just" eaLnBrk="1" hangingPunct="1"/>
            <a:r>
              <a:rPr lang="tr-TR" altLang="en-US" sz="2000" dirty="0"/>
              <a:t>A software tool reads this description and automatically generates the lexical analyzer.</a:t>
            </a:r>
          </a:p>
          <a:p>
            <a:pPr lvl="1" algn="just" eaLnBrk="1" hangingPunct="1"/>
            <a:r>
              <a:rPr lang="tr-TR" altLang="en-US" sz="2000" dirty="0"/>
              <a:t>Examples to tools:</a:t>
            </a:r>
          </a:p>
          <a:p>
            <a:pPr lvl="2" algn="just" eaLnBrk="1" hangingPunct="1"/>
            <a:r>
              <a:rPr lang="tr-TR" altLang="en-US" sz="1700" dirty="0"/>
              <a:t>Lex</a:t>
            </a:r>
          </a:p>
          <a:p>
            <a:pPr lvl="2" algn="just" eaLnBrk="1" hangingPunct="1"/>
            <a:r>
              <a:rPr lang="tr-TR" altLang="en-US" sz="1700" dirty="0"/>
              <a:t>Flex</a:t>
            </a:r>
          </a:p>
          <a:p>
            <a:pPr lvl="1" algn="just" eaLnBrk="1" hangingPunct="1"/>
            <a:r>
              <a:rPr lang="tr-TR" altLang="en-US" sz="2000" dirty="0"/>
              <a:t>Advantages:</a:t>
            </a:r>
          </a:p>
          <a:p>
            <a:pPr lvl="2" algn="just" eaLnBrk="1" hangingPunct="1"/>
            <a:r>
              <a:rPr lang="tr-TR" altLang="en-US" sz="1700" dirty="0"/>
              <a:t>Faster development</a:t>
            </a:r>
          </a:p>
          <a:p>
            <a:pPr lvl="2" algn="just" eaLnBrk="1" hangingPunct="1"/>
            <a:r>
              <a:rPr lang="tr-TR" altLang="en-US" sz="1700" dirty="0"/>
              <a:t>Less manual coding</a:t>
            </a:r>
          </a:p>
          <a:p>
            <a:pPr lvl="2" algn="just" eaLnBrk="1" hangingPunct="1"/>
            <a:r>
              <a:rPr lang="tr-TR" altLang="en-US" sz="1700" dirty="0"/>
              <a:t>Widely used in compiler construction</a:t>
            </a:r>
          </a:p>
        </p:txBody>
      </p:sp>
    </p:spTree>
    <p:extLst>
      <p:ext uri="{BB962C8B-B14F-4D97-AF65-F5344CB8AC3E}">
        <p14:creationId xmlns:p14="http://schemas.microsoft.com/office/powerpoint/2010/main" val="226531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8516-9A0E-B75D-4C35-7DB1466110C9}"/>
            </a:ext>
          </a:extLst>
        </p:cNvPr>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B5E5F0B7-B3D4-0E53-C6F1-6D5613AFF4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CF8ED762-DFED-4402-9121-2A7E41E32F47}" type="slidenum">
              <a:rPr lang="en-US" altLang="en-US" sz="1000">
                <a:solidFill>
                  <a:schemeClr val="tx1"/>
                </a:solidFill>
                <a:latin typeface="Arial" panose="020B0604020202020204" pitchFamily="34" charset="0"/>
              </a:rPr>
              <a:pPr>
                <a:spcBef>
                  <a:spcPct val="0"/>
                </a:spcBef>
                <a:buFontTx/>
                <a:buNone/>
              </a:pPr>
              <a:t>25</a:t>
            </a:fld>
            <a:endParaRPr lang="en-US" altLang="en-US" sz="1000">
              <a:solidFill>
                <a:schemeClr val="tx1"/>
              </a:solidFill>
              <a:latin typeface="Arial" panose="020B0604020202020204" pitchFamily="34" charset="0"/>
            </a:endParaRPr>
          </a:p>
        </p:txBody>
      </p:sp>
      <p:sp>
        <p:nvSpPr>
          <p:cNvPr id="18437" name="Rectangle 3">
            <a:extLst>
              <a:ext uri="{FF2B5EF4-FFF2-40B4-BE49-F238E27FC236}">
                <a16:creationId xmlns:a16="http://schemas.microsoft.com/office/drawing/2014/main" id="{D387D272-7D40-D2ED-7A94-A380B4EB1A5A}"/>
              </a:ext>
            </a:extLst>
          </p:cNvPr>
          <p:cNvSpPr>
            <a:spLocks noGrp="1" noChangeArrowheads="1"/>
          </p:cNvSpPr>
          <p:nvPr>
            <p:ph type="body" idx="1"/>
          </p:nvPr>
        </p:nvSpPr>
        <p:spPr>
          <a:xfrm>
            <a:off x="609600" y="1371600"/>
            <a:ext cx="8153400" cy="4572000"/>
          </a:xfrm>
        </p:spPr>
        <p:txBody>
          <a:bodyPr/>
          <a:lstStyle/>
          <a:p>
            <a:pPr algn="just" eaLnBrk="1" hangingPunct="1"/>
            <a:r>
              <a:rPr lang="tr-TR" altLang="en-US" sz="2400" dirty="0"/>
              <a:t>Implementing a State Diagram in Code</a:t>
            </a:r>
          </a:p>
          <a:p>
            <a:pPr lvl="1" algn="just" eaLnBrk="1" hangingPunct="1"/>
            <a:r>
              <a:rPr lang="tr-TR" altLang="en-US" sz="2000" dirty="0"/>
              <a:t>First design a state transition diagram that describes how tokens are recognized</a:t>
            </a:r>
          </a:p>
          <a:p>
            <a:pPr lvl="1" algn="just" eaLnBrk="1" hangingPunct="1"/>
            <a:endParaRPr lang="tr-TR" altLang="en-US" sz="2000" dirty="0"/>
          </a:p>
          <a:p>
            <a:pPr lvl="1" algn="just" eaLnBrk="1" hangingPunct="1"/>
            <a:r>
              <a:rPr lang="tr-TR" altLang="en-US" sz="2000" dirty="0"/>
              <a:t>Then write a program that follows the transitions in the diagram.</a:t>
            </a:r>
          </a:p>
          <a:p>
            <a:pPr lvl="1" algn="just" eaLnBrk="1" hangingPunct="1"/>
            <a:endParaRPr lang="tr-TR" altLang="en-US" sz="2000" dirty="0"/>
          </a:p>
          <a:p>
            <a:pPr lvl="1" algn="just" eaLnBrk="1" hangingPunct="1"/>
            <a:r>
              <a:rPr lang="tr-TR" altLang="en-US" sz="2000" dirty="0"/>
              <a:t>In this approach:</a:t>
            </a:r>
          </a:p>
          <a:p>
            <a:pPr lvl="2" algn="just" eaLnBrk="1" hangingPunct="1"/>
            <a:r>
              <a:rPr lang="tr-TR" altLang="en-US" sz="1700" dirty="0"/>
              <a:t>States represent recognition stages</a:t>
            </a:r>
          </a:p>
          <a:p>
            <a:pPr lvl="2" algn="just" eaLnBrk="1" hangingPunct="1"/>
            <a:r>
              <a:rPr lang="tr-TR" altLang="en-US" sz="1700" dirty="0"/>
              <a:t>Transitions represent input characters</a:t>
            </a:r>
          </a:p>
          <a:p>
            <a:pPr lvl="2" algn="just" eaLnBrk="1" hangingPunct="1"/>
            <a:endParaRPr lang="tr-TR" altLang="en-US" sz="1700" dirty="0"/>
          </a:p>
          <a:p>
            <a:pPr lvl="1" algn="just" eaLnBrk="1" hangingPunct="1"/>
            <a:r>
              <a:rPr lang="tr-TR" altLang="en-US" sz="2000" dirty="0"/>
              <a:t>This method provides greater control over the lexical analyzer behavior.</a:t>
            </a:r>
          </a:p>
        </p:txBody>
      </p:sp>
    </p:spTree>
    <p:extLst>
      <p:ext uri="{BB962C8B-B14F-4D97-AF65-F5344CB8AC3E}">
        <p14:creationId xmlns:p14="http://schemas.microsoft.com/office/powerpoint/2010/main" val="238227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2C67-C428-F93B-5864-1FF00115F884}"/>
            </a:ext>
          </a:extLst>
        </p:cNvPr>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DD2F39FB-10F4-DC6F-29C5-1510B469C1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CF8ED762-DFED-4402-9121-2A7E41E32F47}" type="slidenum">
              <a:rPr lang="en-US" altLang="en-US" sz="1000">
                <a:solidFill>
                  <a:schemeClr val="tx1"/>
                </a:solidFill>
                <a:latin typeface="Arial" panose="020B0604020202020204" pitchFamily="34" charset="0"/>
              </a:rPr>
              <a:pPr>
                <a:spcBef>
                  <a:spcPct val="0"/>
                </a:spcBef>
                <a:buFontTx/>
                <a:buNone/>
              </a:pPr>
              <a:t>26</a:t>
            </a:fld>
            <a:endParaRPr lang="en-US" altLang="en-US" sz="1000">
              <a:solidFill>
                <a:schemeClr val="tx1"/>
              </a:solidFill>
              <a:latin typeface="Arial" panose="020B0604020202020204" pitchFamily="34" charset="0"/>
            </a:endParaRPr>
          </a:p>
        </p:txBody>
      </p:sp>
      <p:sp>
        <p:nvSpPr>
          <p:cNvPr id="18437" name="Rectangle 3">
            <a:extLst>
              <a:ext uri="{FF2B5EF4-FFF2-40B4-BE49-F238E27FC236}">
                <a16:creationId xmlns:a16="http://schemas.microsoft.com/office/drawing/2014/main" id="{1909C6BF-0126-C742-9969-1BC1C7513D46}"/>
              </a:ext>
            </a:extLst>
          </p:cNvPr>
          <p:cNvSpPr>
            <a:spLocks noGrp="1" noChangeArrowheads="1"/>
          </p:cNvSpPr>
          <p:nvPr>
            <p:ph type="body" idx="1"/>
          </p:nvPr>
        </p:nvSpPr>
        <p:spPr>
          <a:xfrm>
            <a:off x="609600" y="1371600"/>
            <a:ext cx="8153400" cy="4572000"/>
          </a:xfrm>
        </p:spPr>
        <p:txBody>
          <a:bodyPr/>
          <a:lstStyle/>
          <a:p>
            <a:pPr algn="just" eaLnBrk="1" hangingPunct="1"/>
            <a:r>
              <a:rPr lang="tr-TR" altLang="en-US" sz="2400" dirty="0"/>
              <a:t>Table-driven Implementation of a State Diagram</a:t>
            </a:r>
          </a:p>
          <a:p>
            <a:pPr lvl="1" algn="just" eaLnBrk="1" hangingPunct="1"/>
            <a:r>
              <a:rPr lang="tr-TR" altLang="en-US" sz="2000" dirty="0"/>
              <a:t>Start with a state diagram describing token recognition</a:t>
            </a:r>
          </a:p>
          <a:p>
            <a:pPr lvl="1" algn="just" eaLnBrk="1" hangingPunct="1"/>
            <a:endParaRPr lang="tr-TR" altLang="en-US" sz="2000" dirty="0"/>
          </a:p>
          <a:p>
            <a:pPr lvl="1" algn="just" eaLnBrk="1" hangingPunct="1"/>
            <a:r>
              <a:rPr lang="tr-TR" altLang="en-US" sz="2000" dirty="0"/>
              <a:t>Convert the diagram into a transition table.</a:t>
            </a:r>
          </a:p>
          <a:p>
            <a:pPr lvl="1" algn="just" eaLnBrk="1" hangingPunct="1"/>
            <a:endParaRPr lang="tr-TR" altLang="en-US" sz="2000" dirty="0"/>
          </a:p>
          <a:p>
            <a:pPr lvl="1" algn="just" eaLnBrk="1" hangingPunct="1"/>
            <a:r>
              <a:rPr lang="tr-TR" altLang="en-US" sz="2000" dirty="0"/>
              <a:t>The lexical analyzer:</a:t>
            </a:r>
          </a:p>
          <a:p>
            <a:pPr lvl="2" algn="just" eaLnBrk="1" hangingPunct="1"/>
            <a:r>
              <a:rPr lang="tr-TR" altLang="en-US" sz="1700" dirty="0"/>
              <a:t>Uses the table to determine state transitions based on input characters</a:t>
            </a:r>
          </a:p>
          <a:p>
            <a:pPr lvl="2" algn="just" eaLnBrk="1" hangingPunct="1"/>
            <a:endParaRPr lang="tr-TR" altLang="en-US" sz="1700" dirty="0"/>
          </a:p>
          <a:p>
            <a:pPr lvl="1" algn="just" eaLnBrk="1" hangingPunct="1"/>
            <a:r>
              <a:rPr lang="tr-TR" altLang="en-US" sz="2000" dirty="0"/>
              <a:t>Advantages:</a:t>
            </a:r>
          </a:p>
          <a:p>
            <a:pPr lvl="2" algn="just" eaLnBrk="1" hangingPunct="1"/>
            <a:r>
              <a:rPr lang="tr-TR" altLang="en-US" sz="1700" dirty="0"/>
              <a:t>Often easier to modify</a:t>
            </a:r>
          </a:p>
          <a:p>
            <a:pPr lvl="2" algn="just" eaLnBrk="1" hangingPunct="1"/>
            <a:r>
              <a:rPr lang="tr-TR" altLang="en-US" sz="1700" dirty="0"/>
              <a:t>Efficient for implementation</a:t>
            </a:r>
          </a:p>
          <a:p>
            <a:pPr lvl="2" algn="just" eaLnBrk="1" hangingPunct="1"/>
            <a:r>
              <a:rPr lang="tr-TR" altLang="en-US" sz="1700" dirty="0"/>
              <a:t>Used in some automatically generated scanners</a:t>
            </a:r>
            <a:r>
              <a:rPr lang="en-US" altLang="en-US" sz="1700" dirty="0"/>
              <a:t> </a:t>
            </a:r>
            <a:r>
              <a:rPr lang="tr-TR" altLang="en-US" sz="1700" dirty="0"/>
              <a:t>(lexical analyzers)</a:t>
            </a:r>
          </a:p>
        </p:txBody>
      </p:sp>
    </p:spTree>
    <p:extLst>
      <p:ext uri="{BB962C8B-B14F-4D97-AF65-F5344CB8AC3E}">
        <p14:creationId xmlns:p14="http://schemas.microsoft.com/office/powerpoint/2010/main" val="213310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08C0D2EB-C61D-69DD-3D91-2BC53ACBE6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A95CDCC2-A43F-4032-A61E-BB90ED0CD8C1}" type="slidenum">
              <a:rPr lang="en-US" altLang="en-US" sz="1000">
                <a:solidFill>
                  <a:schemeClr val="tx1"/>
                </a:solidFill>
                <a:latin typeface="Arial" panose="020B0604020202020204" pitchFamily="34" charset="0"/>
              </a:rPr>
              <a:pPr>
                <a:spcBef>
                  <a:spcPct val="0"/>
                </a:spcBef>
                <a:buFontTx/>
                <a:buNone/>
              </a:pPr>
              <a:t>27</a:t>
            </a:fld>
            <a:endParaRPr lang="en-US" altLang="en-US" sz="1000">
              <a:solidFill>
                <a:schemeClr val="tx1"/>
              </a:solidFill>
              <a:latin typeface="Arial" panose="020B0604020202020204" pitchFamily="34" charset="0"/>
            </a:endParaRPr>
          </a:p>
        </p:txBody>
      </p:sp>
      <p:sp>
        <p:nvSpPr>
          <p:cNvPr id="20484" name="Rectangle 2">
            <a:extLst>
              <a:ext uri="{FF2B5EF4-FFF2-40B4-BE49-F238E27FC236}">
                <a16:creationId xmlns:a16="http://schemas.microsoft.com/office/drawing/2014/main" id="{C5CDCDB2-61E8-A12A-7CE1-103B73E176E2}"/>
              </a:ext>
            </a:extLst>
          </p:cNvPr>
          <p:cNvSpPr>
            <a:spLocks noGrp="1" noChangeArrowheads="1"/>
          </p:cNvSpPr>
          <p:nvPr>
            <p:ph type="title"/>
          </p:nvPr>
        </p:nvSpPr>
        <p:spPr/>
        <p:txBody>
          <a:bodyPr/>
          <a:lstStyle/>
          <a:p>
            <a:pPr eaLnBrk="1" hangingPunct="1"/>
            <a:r>
              <a:rPr lang="en-US" altLang="en-US"/>
              <a:t>State Diagram Design</a:t>
            </a:r>
          </a:p>
        </p:txBody>
      </p:sp>
      <p:sp>
        <p:nvSpPr>
          <p:cNvPr id="20485" name="Rectangle 3">
            <a:extLst>
              <a:ext uri="{FF2B5EF4-FFF2-40B4-BE49-F238E27FC236}">
                <a16:creationId xmlns:a16="http://schemas.microsoft.com/office/drawing/2014/main" id="{6323D8BB-708A-9DD1-A44D-57E903F86DFE}"/>
              </a:ext>
            </a:extLst>
          </p:cNvPr>
          <p:cNvSpPr>
            <a:spLocks noGrp="1" noChangeArrowheads="1"/>
          </p:cNvSpPr>
          <p:nvPr>
            <p:ph type="body" idx="1"/>
          </p:nvPr>
        </p:nvSpPr>
        <p:spPr/>
        <p:txBody>
          <a:bodyPr/>
          <a:lstStyle/>
          <a:p>
            <a:pPr algn="just" eaLnBrk="1" hangingPunct="1"/>
            <a:r>
              <a:rPr lang="tr-TR" altLang="en-US" dirty="0"/>
              <a:t>A state diagram is commonly used to represent how a lexical analyzer recognizes tokens</a:t>
            </a:r>
          </a:p>
          <a:p>
            <a:pPr algn="just" eaLnBrk="1" hangingPunct="1"/>
            <a:r>
              <a:rPr lang="tr-TR" altLang="en-US" dirty="0"/>
              <a:t>In theory, a lexical analyzer could be designed with a transition for every possible character from every state.</a:t>
            </a:r>
          </a:p>
          <a:p>
            <a:pPr algn="just" eaLnBrk="1" hangingPunct="1"/>
            <a:r>
              <a:rPr lang="tr-TR" altLang="en-US" dirty="0"/>
              <a:t>This approach is called a naive state diagram.</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7A7A4-9B1B-8184-1319-F652D8417ED1}"/>
            </a:ext>
          </a:extLst>
        </p:cNvPr>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F227758B-AC53-BF29-A0D5-7EC1C83552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A95CDCC2-A43F-4032-A61E-BB90ED0CD8C1}" type="slidenum">
              <a:rPr lang="en-US" altLang="en-US" sz="1000">
                <a:solidFill>
                  <a:schemeClr val="tx1"/>
                </a:solidFill>
                <a:latin typeface="Arial" panose="020B0604020202020204" pitchFamily="34" charset="0"/>
              </a:rPr>
              <a:pPr>
                <a:spcBef>
                  <a:spcPct val="0"/>
                </a:spcBef>
                <a:buFontTx/>
                <a:buNone/>
              </a:pPr>
              <a:t>28</a:t>
            </a:fld>
            <a:endParaRPr lang="en-US" altLang="en-US" sz="1000">
              <a:solidFill>
                <a:schemeClr val="tx1"/>
              </a:solidFill>
              <a:latin typeface="Arial" panose="020B0604020202020204" pitchFamily="34" charset="0"/>
            </a:endParaRPr>
          </a:p>
        </p:txBody>
      </p:sp>
      <p:sp>
        <p:nvSpPr>
          <p:cNvPr id="20484" name="Rectangle 2">
            <a:extLst>
              <a:ext uri="{FF2B5EF4-FFF2-40B4-BE49-F238E27FC236}">
                <a16:creationId xmlns:a16="http://schemas.microsoft.com/office/drawing/2014/main" id="{A1C57EEE-44AC-AF98-5904-B89EC6040A16}"/>
              </a:ext>
            </a:extLst>
          </p:cNvPr>
          <p:cNvSpPr>
            <a:spLocks noGrp="1" noChangeArrowheads="1"/>
          </p:cNvSpPr>
          <p:nvPr>
            <p:ph type="title"/>
          </p:nvPr>
        </p:nvSpPr>
        <p:spPr/>
        <p:txBody>
          <a:bodyPr/>
          <a:lstStyle/>
          <a:p>
            <a:pPr eaLnBrk="1" hangingPunct="1"/>
            <a:r>
              <a:rPr lang="tr-TR" altLang="en-US" dirty="0"/>
              <a:t>Problem with a Naive State Diagram</a:t>
            </a:r>
            <a:endParaRPr lang="en-US" altLang="en-US" dirty="0"/>
          </a:p>
        </p:txBody>
      </p:sp>
      <p:sp>
        <p:nvSpPr>
          <p:cNvPr id="20485" name="Rectangle 3">
            <a:extLst>
              <a:ext uri="{FF2B5EF4-FFF2-40B4-BE49-F238E27FC236}">
                <a16:creationId xmlns:a16="http://schemas.microsoft.com/office/drawing/2014/main" id="{F1FF0C5C-1904-3BD1-76B6-73A874C6580D}"/>
              </a:ext>
            </a:extLst>
          </p:cNvPr>
          <p:cNvSpPr>
            <a:spLocks noGrp="1" noChangeArrowheads="1"/>
          </p:cNvSpPr>
          <p:nvPr>
            <p:ph type="body" idx="1"/>
          </p:nvPr>
        </p:nvSpPr>
        <p:spPr>
          <a:xfrm>
            <a:off x="632527" y="1371600"/>
            <a:ext cx="8153400" cy="4572000"/>
          </a:xfrm>
        </p:spPr>
        <p:txBody>
          <a:bodyPr/>
          <a:lstStyle/>
          <a:p>
            <a:pPr algn="just" eaLnBrk="1" hangingPunct="1"/>
            <a:r>
              <a:rPr lang="tr-TR" altLang="en-US" sz="2000" dirty="0"/>
              <a:t>Programming languages usually allow many possible characters:</a:t>
            </a:r>
          </a:p>
          <a:p>
            <a:pPr lvl="1" algn="just" eaLnBrk="1" hangingPunct="1"/>
            <a:r>
              <a:rPr lang="tr-TR" altLang="en-US" sz="2000" dirty="0"/>
              <a:t>Letters(A-Z, a-z)</a:t>
            </a:r>
          </a:p>
          <a:p>
            <a:pPr lvl="1" algn="just" eaLnBrk="1" hangingPunct="1"/>
            <a:r>
              <a:rPr lang="tr-TR" altLang="en-US" sz="2000" dirty="0"/>
              <a:t>Digits (0-9)</a:t>
            </a:r>
          </a:p>
          <a:p>
            <a:pPr lvl="1" algn="just" eaLnBrk="1" hangingPunct="1"/>
            <a:r>
              <a:rPr lang="tr-TR" altLang="en-US" sz="2000" dirty="0"/>
              <a:t>Operators (+,-,=,etc)</a:t>
            </a:r>
          </a:p>
          <a:p>
            <a:pPr lvl="1" algn="just" eaLnBrk="1" hangingPunct="1"/>
            <a:r>
              <a:rPr lang="tr-TR" altLang="en-US" sz="2000" dirty="0"/>
              <a:t>Punctuation symbols (!, ?, :, ;, etc)</a:t>
            </a:r>
          </a:p>
          <a:p>
            <a:pPr marL="457200" lvl="1" indent="0" algn="just" eaLnBrk="1" hangingPunct="1">
              <a:buNone/>
            </a:pPr>
            <a:endParaRPr lang="tr-TR" altLang="en-US" sz="2000" dirty="0"/>
          </a:p>
          <a:p>
            <a:pPr algn="just" eaLnBrk="1" hangingPunct="1"/>
            <a:r>
              <a:rPr lang="tr-TR" altLang="en-US" sz="2000" dirty="0"/>
              <a:t>If every state had a transition for each possible character, the number of transitions would become very large.</a:t>
            </a:r>
          </a:p>
          <a:p>
            <a:pPr algn="just" eaLnBrk="1" hangingPunct="1"/>
            <a:endParaRPr lang="tr-TR" altLang="en-US" sz="2000" dirty="0"/>
          </a:p>
          <a:p>
            <a:pPr algn="just" eaLnBrk="1" hangingPunct="1"/>
            <a:r>
              <a:rPr lang="tr-TR" altLang="en-US" sz="2000" dirty="0"/>
              <a:t>As a result, the state diagram would be:</a:t>
            </a:r>
          </a:p>
          <a:p>
            <a:pPr lvl="1" algn="just" eaLnBrk="1" hangingPunct="1"/>
            <a:r>
              <a:rPr lang="tr-TR" altLang="en-US" sz="2000" dirty="0"/>
              <a:t>Very complex</a:t>
            </a:r>
          </a:p>
          <a:p>
            <a:pPr lvl="1" algn="just" eaLnBrk="1" hangingPunct="1"/>
            <a:r>
              <a:rPr lang="tr-TR" altLang="en-US" sz="2000" dirty="0"/>
              <a:t>Difficult to design</a:t>
            </a:r>
          </a:p>
          <a:p>
            <a:pPr lvl="1" algn="just" eaLnBrk="1" hangingPunct="1"/>
            <a:r>
              <a:rPr lang="tr-TR" altLang="en-US" sz="2000" dirty="0"/>
              <a:t>Hard to maintain</a:t>
            </a:r>
          </a:p>
        </p:txBody>
      </p:sp>
    </p:spTree>
    <p:extLst>
      <p:ext uri="{BB962C8B-B14F-4D97-AF65-F5344CB8AC3E}">
        <p14:creationId xmlns:p14="http://schemas.microsoft.com/office/powerpoint/2010/main" val="144764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3032-A102-90AA-07F6-859D4B77F20F}"/>
            </a:ext>
          </a:extLst>
        </p:cNvPr>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FFFBFAD6-23DD-F06D-1F3C-0992E713F5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A95CDCC2-A43F-4032-A61E-BB90ED0CD8C1}" type="slidenum">
              <a:rPr lang="en-US" altLang="en-US" sz="1000">
                <a:solidFill>
                  <a:schemeClr val="tx1"/>
                </a:solidFill>
                <a:latin typeface="Arial" panose="020B0604020202020204" pitchFamily="34" charset="0"/>
              </a:rPr>
              <a:pPr>
                <a:spcBef>
                  <a:spcPct val="0"/>
                </a:spcBef>
                <a:buFontTx/>
                <a:buNone/>
              </a:pPr>
              <a:t>29</a:t>
            </a:fld>
            <a:endParaRPr lang="en-US" altLang="en-US" sz="1000">
              <a:solidFill>
                <a:schemeClr val="tx1"/>
              </a:solidFill>
              <a:latin typeface="Arial" panose="020B0604020202020204" pitchFamily="34" charset="0"/>
            </a:endParaRPr>
          </a:p>
        </p:txBody>
      </p:sp>
      <p:sp>
        <p:nvSpPr>
          <p:cNvPr id="20484" name="Rectangle 2">
            <a:extLst>
              <a:ext uri="{FF2B5EF4-FFF2-40B4-BE49-F238E27FC236}">
                <a16:creationId xmlns:a16="http://schemas.microsoft.com/office/drawing/2014/main" id="{0FD1374C-3B9E-D1CE-5EAC-C01EC4CBE9C3}"/>
              </a:ext>
            </a:extLst>
          </p:cNvPr>
          <p:cNvSpPr>
            <a:spLocks noGrp="1" noChangeArrowheads="1"/>
          </p:cNvSpPr>
          <p:nvPr>
            <p:ph type="title"/>
          </p:nvPr>
        </p:nvSpPr>
        <p:spPr/>
        <p:txBody>
          <a:bodyPr/>
          <a:lstStyle/>
          <a:p>
            <a:pPr eaLnBrk="1" hangingPunct="1"/>
            <a:r>
              <a:rPr lang="tr-TR" altLang="en-US" dirty="0"/>
              <a:t>Motivation for Simplification</a:t>
            </a:r>
            <a:endParaRPr lang="en-US" altLang="en-US" dirty="0"/>
          </a:p>
        </p:txBody>
      </p:sp>
      <p:sp>
        <p:nvSpPr>
          <p:cNvPr id="20485" name="Rectangle 3">
            <a:extLst>
              <a:ext uri="{FF2B5EF4-FFF2-40B4-BE49-F238E27FC236}">
                <a16:creationId xmlns:a16="http://schemas.microsoft.com/office/drawing/2014/main" id="{256DDE21-866F-2473-DA3B-80F6415277A6}"/>
              </a:ext>
            </a:extLst>
          </p:cNvPr>
          <p:cNvSpPr>
            <a:spLocks noGrp="1" noChangeArrowheads="1"/>
          </p:cNvSpPr>
          <p:nvPr>
            <p:ph type="body" idx="1"/>
          </p:nvPr>
        </p:nvSpPr>
        <p:spPr>
          <a:xfrm>
            <a:off x="632527" y="1371600"/>
            <a:ext cx="8153400" cy="4572000"/>
          </a:xfrm>
        </p:spPr>
        <p:txBody>
          <a:bodyPr/>
          <a:lstStyle/>
          <a:p>
            <a:pPr algn="just" eaLnBrk="1" hangingPunct="1"/>
            <a:r>
              <a:rPr lang="tr-TR" altLang="en-US" sz="2000" dirty="0"/>
              <a:t>Since naive state diagrams are too large, lexical analyzer design typically uses simplification techniques, such as:</a:t>
            </a:r>
          </a:p>
          <a:p>
            <a:pPr lvl="1" algn="just" eaLnBrk="1" hangingPunct="1"/>
            <a:r>
              <a:rPr lang="tr-TR" altLang="en-US" sz="1600" dirty="0"/>
              <a:t>Character classes (grouping similar characters together)</a:t>
            </a:r>
          </a:p>
          <a:p>
            <a:pPr lvl="1" algn="just" eaLnBrk="1" hangingPunct="1"/>
            <a:r>
              <a:rPr lang="tr-TR" altLang="en-US" sz="1600" dirty="0"/>
              <a:t>Shared transitions for multiple characters</a:t>
            </a:r>
          </a:p>
          <a:p>
            <a:pPr lvl="1" algn="just" eaLnBrk="1" hangingPunct="1"/>
            <a:r>
              <a:rPr lang="tr-TR" altLang="en-US" sz="1600" dirty="0"/>
              <a:t>Table-driven implementations</a:t>
            </a:r>
          </a:p>
          <a:p>
            <a:pPr marL="457200" lvl="1" indent="0" algn="just" eaLnBrk="1" hangingPunct="1">
              <a:buNone/>
            </a:pPr>
            <a:endParaRPr lang="tr-TR" altLang="en-US" sz="1600" dirty="0"/>
          </a:p>
          <a:p>
            <a:pPr algn="just" eaLnBrk="1" hangingPunct="1"/>
            <a:r>
              <a:rPr lang="tr-TR" altLang="en-US" sz="2000" dirty="0"/>
              <a:t>These techniques allow the state diagram to remain compact and manageable.</a:t>
            </a:r>
          </a:p>
          <a:p>
            <a:pPr algn="just" eaLnBrk="1" hangingPunct="1"/>
            <a:r>
              <a:rPr lang="tr-TR" altLang="en-US" sz="2000" dirty="0"/>
              <a:t>Example: suppose the lexical analyzer must recognize identifiers and an identifier can start with any letter (a-z,A-Z).</a:t>
            </a:r>
          </a:p>
          <a:p>
            <a:pPr lvl="1" algn="just" eaLnBrk="1" hangingPunct="1"/>
            <a:r>
              <a:rPr lang="tr-TR" altLang="en-US" sz="1600" dirty="0"/>
              <a:t>Start -&gt; a, start -&gt;b, ... Start -&gt; Z.</a:t>
            </a:r>
          </a:p>
          <a:p>
            <a:pPr lvl="1" algn="just" eaLnBrk="1" hangingPunct="1"/>
            <a:r>
              <a:rPr lang="tr-TR" altLang="en-US" sz="1600" dirty="0"/>
              <a:t>Instead, simplify this by defining a character class: LETTER= {A-Z, a-z}</a:t>
            </a:r>
          </a:p>
          <a:p>
            <a:pPr lvl="1" algn="just" eaLnBrk="1" hangingPunct="1"/>
            <a:r>
              <a:rPr lang="tr-TR" altLang="en-US" sz="1600" dirty="0"/>
              <a:t>Now the diagram becomes Start -&gt; LETTER</a:t>
            </a:r>
          </a:p>
        </p:txBody>
      </p:sp>
    </p:spTree>
    <p:extLst>
      <p:ext uri="{BB962C8B-B14F-4D97-AF65-F5344CB8AC3E}">
        <p14:creationId xmlns:p14="http://schemas.microsoft.com/office/powerpoint/2010/main" val="141582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D40B576E-F908-6DDF-27CB-EC3DC51B57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0FFC946-C3A4-4720-943D-72C734D39464}" type="slidenum">
              <a:rPr lang="en-US" altLang="en-US" sz="1000">
                <a:solidFill>
                  <a:schemeClr val="tx1"/>
                </a:solidFill>
                <a:latin typeface="Arial" panose="020B0604020202020204" pitchFamily="34" charset="0"/>
              </a:rPr>
              <a:pPr>
                <a:spcBef>
                  <a:spcPct val="0"/>
                </a:spcBef>
                <a:buFontTx/>
                <a:buNone/>
              </a:pPr>
              <a:t>3</a:t>
            </a:fld>
            <a:endParaRPr lang="en-US" altLang="en-US" sz="1000">
              <a:solidFill>
                <a:schemeClr val="tx1"/>
              </a:solidFill>
              <a:latin typeface="Arial" panose="020B0604020202020204" pitchFamily="34" charset="0"/>
            </a:endParaRPr>
          </a:p>
        </p:txBody>
      </p:sp>
      <p:sp>
        <p:nvSpPr>
          <p:cNvPr id="8196" name="Rectangle 2">
            <a:extLst>
              <a:ext uri="{FF2B5EF4-FFF2-40B4-BE49-F238E27FC236}">
                <a16:creationId xmlns:a16="http://schemas.microsoft.com/office/drawing/2014/main" id="{43B0F625-7BCE-7DC0-AC20-70FE4638C21F}"/>
              </a:ext>
            </a:extLst>
          </p:cNvPr>
          <p:cNvSpPr>
            <a:spLocks noGrp="1" noChangeArrowheads="1"/>
          </p:cNvSpPr>
          <p:nvPr>
            <p:ph type="title"/>
          </p:nvPr>
        </p:nvSpPr>
        <p:spPr/>
        <p:txBody>
          <a:bodyPr/>
          <a:lstStyle/>
          <a:p>
            <a:pPr eaLnBrk="1" hangingPunct="1"/>
            <a:r>
              <a:rPr lang="en-US" altLang="en-US" dirty="0"/>
              <a:t>Introduction</a:t>
            </a:r>
          </a:p>
        </p:txBody>
      </p:sp>
      <p:sp>
        <p:nvSpPr>
          <p:cNvPr id="8197" name="Rectangle 3">
            <a:extLst>
              <a:ext uri="{FF2B5EF4-FFF2-40B4-BE49-F238E27FC236}">
                <a16:creationId xmlns:a16="http://schemas.microsoft.com/office/drawing/2014/main" id="{37114F3B-4DCF-73B8-0A9F-03AB770F04AA}"/>
              </a:ext>
            </a:extLst>
          </p:cNvPr>
          <p:cNvSpPr>
            <a:spLocks noGrp="1" noChangeArrowheads="1"/>
          </p:cNvSpPr>
          <p:nvPr>
            <p:ph type="body" idx="1"/>
          </p:nvPr>
        </p:nvSpPr>
        <p:spPr/>
        <p:txBody>
          <a:bodyPr/>
          <a:lstStyle/>
          <a:p>
            <a:pPr algn="just" eaLnBrk="1" hangingPunct="1"/>
            <a:r>
              <a:rPr lang="en-US" altLang="en-US" sz="2000" dirty="0"/>
              <a:t>Language implementation systems must analyze source code, regardless of the specific implementation approach</a:t>
            </a:r>
            <a:r>
              <a:rPr lang="tr-TR" altLang="en-US" sz="2000" dirty="0"/>
              <a:t>.</a:t>
            </a:r>
          </a:p>
          <a:p>
            <a:pPr algn="just" eaLnBrk="1" hangingPunct="1"/>
            <a:endParaRPr lang="tr-TR" altLang="en-US" sz="2000" dirty="0"/>
          </a:p>
          <a:p>
            <a:pPr algn="just" eaLnBrk="1" hangingPunct="1"/>
            <a:r>
              <a:rPr lang="tr-TR" altLang="en-US" sz="2000" dirty="0"/>
              <a:t>Before execution, the system must understand the structure of the program written by the programmer.</a:t>
            </a:r>
          </a:p>
          <a:p>
            <a:pPr algn="just" eaLnBrk="1" hangingPunct="1"/>
            <a:endParaRPr lang="tr-TR" altLang="en-US" sz="2000" dirty="0"/>
          </a:p>
          <a:p>
            <a:pPr algn="just" eaLnBrk="1" hangingPunct="1"/>
            <a:r>
              <a:rPr lang="tr-TR" altLang="en-US" sz="2000" dirty="0"/>
              <a:t>This analysis is required in all implementation approaches:</a:t>
            </a:r>
          </a:p>
          <a:p>
            <a:pPr lvl="1" algn="just" eaLnBrk="1" hangingPunct="1"/>
            <a:r>
              <a:rPr lang="tr-TR" altLang="en-US" sz="2000" dirty="0"/>
              <a:t>Compilation</a:t>
            </a:r>
          </a:p>
          <a:p>
            <a:pPr lvl="1" algn="just" eaLnBrk="1" hangingPunct="1"/>
            <a:r>
              <a:rPr lang="tr-TR" altLang="en-US" sz="2000" dirty="0"/>
              <a:t>Interpretation</a:t>
            </a:r>
          </a:p>
          <a:p>
            <a:pPr lvl="1" algn="just" eaLnBrk="1" hangingPunct="1"/>
            <a:r>
              <a:rPr lang="tr-TR" altLang="en-US" sz="2000" dirty="0"/>
              <a:t>Hybrid Systems (JIT compilation)</a:t>
            </a:r>
          </a:p>
          <a:p>
            <a:pPr lvl="1" algn="just" eaLnBrk="1" hangingPunct="1"/>
            <a:endParaRPr lang="en-US" altLang="en-US" sz="2000" dirty="0"/>
          </a:p>
          <a:p>
            <a:pPr eaLnBrk="1" hangingPunct="1"/>
            <a:r>
              <a:rPr lang="en-US" altLang="en-US" sz="2000" dirty="0"/>
              <a:t>Nearly all syntax analysis is based on a formal description of the syntax of the source language (BNF)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a:extLst>
              <a:ext uri="{FF2B5EF4-FFF2-40B4-BE49-F238E27FC236}">
                <a16:creationId xmlns:a16="http://schemas.microsoft.com/office/drawing/2014/main" id="{FCD293B9-DB0F-66DC-0647-E24056110EE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888E94F7-226E-424E-9C3D-14DE6006DB4E}" type="slidenum">
              <a:rPr lang="en-US" altLang="en-US" sz="1000">
                <a:solidFill>
                  <a:schemeClr val="tx1"/>
                </a:solidFill>
                <a:latin typeface="Arial" panose="020B0604020202020204" pitchFamily="34" charset="0"/>
              </a:rPr>
              <a:pPr>
                <a:spcBef>
                  <a:spcPct val="0"/>
                </a:spcBef>
                <a:buFontTx/>
                <a:buNone/>
              </a:pPr>
              <a:t>30</a:t>
            </a:fld>
            <a:endParaRPr lang="en-US" altLang="en-US" sz="1000">
              <a:solidFill>
                <a:schemeClr val="tx1"/>
              </a:solidFill>
              <a:latin typeface="Arial" panose="020B0604020202020204" pitchFamily="34" charset="0"/>
            </a:endParaRPr>
          </a:p>
        </p:txBody>
      </p:sp>
      <p:sp>
        <p:nvSpPr>
          <p:cNvPr id="22532" name="Rectangle 2">
            <a:extLst>
              <a:ext uri="{FF2B5EF4-FFF2-40B4-BE49-F238E27FC236}">
                <a16:creationId xmlns:a16="http://schemas.microsoft.com/office/drawing/2014/main" id="{4FBDA603-F76A-C2F0-940A-0C12B3C315E7}"/>
              </a:ext>
            </a:extLst>
          </p:cNvPr>
          <p:cNvSpPr>
            <a:spLocks noGrp="1" noChangeArrowheads="1"/>
          </p:cNvSpPr>
          <p:nvPr>
            <p:ph type="title"/>
          </p:nvPr>
        </p:nvSpPr>
        <p:spPr>
          <a:xfrm>
            <a:off x="609600" y="114300"/>
            <a:ext cx="8153400" cy="1143000"/>
          </a:xfrm>
        </p:spPr>
        <p:txBody>
          <a:bodyPr/>
          <a:lstStyle/>
          <a:p>
            <a:pPr eaLnBrk="1" hangingPunct="1"/>
            <a:r>
              <a:rPr lang="tr-TR" altLang="en-US" dirty="0"/>
              <a:t>Character Classes for Integer Literals and Identifiers</a:t>
            </a:r>
            <a:endParaRPr lang="en-US" altLang="en-US" dirty="0"/>
          </a:p>
        </p:txBody>
      </p:sp>
      <p:sp>
        <p:nvSpPr>
          <p:cNvPr id="22533" name="Rectangle 3">
            <a:extLst>
              <a:ext uri="{FF2B5EF4-FFF2-40B4-BE49-F238E27FC236}">
                <a16:creationId xmlns:a16="http://schemas.microsoft.com/office/drawing/2014/main" id="{61D370F5-2266-57AD-65B7-68CCC354F8D0}"/>
              </a:ext>
            </a:extLst>
          </p:cNvPr>
          <p:cNvSpPr>
            <a:spLocks noGrp="1" noChangeArrowheads="1"/>
          </p:cNvSpPr>
          <p:nvPr>
            <p:ph type="body" idx="1"/>
          </p:nvPr>
        </p:nvSpPr>
        <p:spPr/>
        <p:txBody>
          <a:bodyPr/>
          <a:lstStyle/>
          <a:p>
            <a:pPr algn="just" eaLnBrk="1" hangingPunct="1"/>
            <a:r>
              <a:rPr lang="tr-TR" altLang="en-US" sz="1800" dirty="0"/>
              <a:t>When recognizing identifiers, all uppercase and lowercase letters play the same role. Example identifiers:</a:t>
            </a:r>
          </a:p>
          <a:p>
            <a:pPr lvl="1" algn="just" eaLnBrk="1" hangingPunct="1"/>
            <a:r>
              <a:rPr lang="tr-TR" altLang="en-US" sz="1800" dirty="0"/>
              <a:t>Sum</a:t>
            </a:r>
          </a:p>
          <a:p>
            <a:pPr lvl="1" algn="just" eaLnBrk="1" hangingPunct="1"/>
            <a:r>
              <a:rPr lang="tr-TR" altLang="en-US" sz="1800" dirty="0"/>
              <a:t>Value</a:t>
            </a:r>
          </a:p>
          <a:p>
            <a:pPr lvl="1" algn="just" eaLnBrk="1" hangingPunct="1"/>
            <a:r>
              <a:rPr lang="tr-TR" altLang="en-US" sz="1800" dirty="0"/>
              <a:t>Total</a:t>
            </a:r>
          </a:p>
          <a:p>
            <a:pPr lvl="1" algn="just" eaLnBrk="1" hangingPunct="1"/>
            <a:r>
              <a:rPr lang="tr-TR" altLang="en-US" sz="1800" dirty="0"/>
              <a:t>X1</a:t>
            </a:r>
          </a:p>
          <a:p>
            <a:pPr lvl="1" algn="just" eaLnBrk="1" hangingPunct="1"/>
            <a:r>
              <a:rPr lang="tr-TR" altLang="en-US" sz="1800" dirty="0"/>
              <a:t>Counter</a:t>
            </a:r>
          </a:p>
          <a:p>
            <a:pPr algn="just" eaLnBrk="1" hangingPunct="1"/>
            <a:r>
              <a:rPr lang="tr-TR" altLang="en-US" sz="1800" dirty="0"/>
              <a:t>When recognizing integer literals, all digits behave in the same way. Instead of creating transitions for each digit (0-9), we define a digit class. Example:</a:t>
            </a:r>
          </a:p>
          <a:p>
            <a:pPr lvl="1" algn="just" eaLnBrk="1" hangingPunct="1"/>
            <a:r>
              <a:rPr lang="tr-TR" altLang="en-US" sz="1800" dirty="0"/>
              <a:t>DIGIT = {0-9}</a:t>
            </a:r>
          </a:p>
          <a:p>
            <a:pPr algn="just" eaLnBrk="1" hangingPunct="1"/>
            <a:r>
              <a:rPr lang="tr-TR" altLang="en-US" sz="2200" dirty="0"/>
              <a:t>Using character classes:</a:t>
            </a:r>
          </a:p>
          <a:p>
            <a:pPr lvl="1" algn="just" eaLnBrk="1" hangingPunct="1"/>
            <a:r>
              <a:rPr lang="tr-TR" altLang="en-US" sz="1800" dirty="0"/>
              <a:t>Reduces the number of transitions in the state diagram</a:t>
            </a:r>
          </a:p>
          <a:p>
            <a:pPr lvl="1" algn="just" eaLnBrk="1" hangingPunct="1"/>
            <a:r>
              <a:rPr lang="tr-TR" altLang="en-US" sz="1800" dirty="0"/>
              <a:t>Makes the lexical analyzer simpler and easier to design</a:t>
            </a:r>
          </a:p>
          <a:p>
            <a:pPr lvl="1" algn="just" eaLnBrk="1" hangingPunct="1"/>
            <a:r>
              <a:rPr lang="tr-TR" altLang="en-US" sz="1800" dirty="0"/>
              <a:t>Improves readability and maintainability of the scanner design</a:t>
            </a:r>
            <a:endParaRPr lang="en-US" alt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a:extLst>
              <a:ext uri="{FF2B5EF4-FFF2-40B4-BE49-F238E27FC236}">
                <a16:creationId xmlns:a16="http://schemas.microsoft.com/office/drawing/2014/main" id="{9C0C0A38-BCA8-791F-593A-ABCF49A1D0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1423290-DD31-4FF2-9099-2343CE4A972F}" type="slidenum">
              <a:rPr lang="en-US" altLang="en-US" sz="1000">
                <a:solidFill>
                  <a:schemeClr val="tx1"/>
                </a:solidFill>
                <a:latin typeface="Arial" panose="020B0604020202020204" pitchFamily="34" charset="0"/>
              </a:rPr>
              <a:pPr>
                <a:spcBef>
                  <a:spcPct val="0"/>
                </a:spcBef>
                <a:buFontTx/>
                <a:buNone/>
              </a:pPr>
              <a:t>31</a:t>
            </a:fld>
            <a:endParaRPr lang="en-US" altLang="en-US" sz="1000">
              <a:solidFill>
                <a:schemeClr val="tx1"/>
              </a:solidFill>
              <a:latin typeface="Arial" panose="020B0604020202020204" pitchFamily="34" charset="0"/>
            </a:endParaRPr>
          </a:p>
        </p:txBody>
      </p:sp>
      <p:sp>
        <p:nvSpPr>
          <p:cNvPr id="24581" name="Rectangle 3">
            <a:extLst>
              <a:ext uri="{FF2B5EF4-FFF2-40B4-BE49-F238E27FC236}">
                <a16:creationId xmlns:a16="http://schemas.microsoft.com/office/drawing/2014/main" id="{747112F6-67F3-5CA5-125B-56BCD186914D}"/>
              </a:ext>
            </a:extLst>
          </p:cNvPr>
          <p:cNvSpPr>
            <a:spLocks noGrp="1" noChangeArrowheads="1"/>
          </p:cNvSpPr>
          <p:nvPr>
            <p:ph type="body" idx="1"/>
          </p:nvPr>
        </p:nvSpPr>
        <p:spPr/>
        <p:txBody>
          <a:bodyPr/>
          <a:lstStyle/>
          <a:p>
            <a:pPr algn="just" eaLnBrk="1" hangingPunct="1"/>
            <a:r>
              <a:rPr lang="tr-TR" altLang="en-US" sz="1800" dirty="0"/>
              <a:t>In many programming languages, reserved words and identifiers have the same lexical pattern:	</a:t>
            </a:r>
          </a:p>
          <a:p>
            <a:pPr lvl="1" algn="just" eaLnBrk="1" hangingPunct="1"/>
            <a:r>
              <a:rPr lang="tr-TR" altLang="en-US" sz="1800" dirty="0"/>
              <a:t>if</a:t>
            </a:r>
          </a:p>
          <a:p>
            <a:pPr lvl="1" algn="just" eaLnBrk="1" hangingPunct="1"/>
            <a:r>
              <a:rPr lang="tr-TR" altLang="en-US" sz="1800" dirty="0"/>
              <a:t>while</a:t>
            </a:r>
          </a:p>
          <a:p>
            <a:pPr lvl="1" algn="just" eaLnBrk="1" hangingPunct="1"/>
            <a:r>
              <a:rPr lang="tr-TR" altLang="en-US" sz="1800" dirty="0"/>
              <a:t>return</a:t>
            </a:r>
          </a:p>
          <a:p>
            <a:pPr lvl="1" algn="just" eaLnBrk="1" hangingPunct="1"/>
            <a:r>
              <a:rPr lang="tr-TR" altLang="en-US" sz="1800" dirty="0"/>
              <a:t>sum</a:t>
            </a:r>
          </a:p>
          <a:p>
            <a:pPr lvl="1" algn="just" eaLnBrk="1" hangingPunct="1"/>
            <a:r>
              <a:rPr lang="tr-TR" altLang="en-US" sz="1800" dirty="0"/>
              <a:t>value</a:t>
            </a:r>
          </a:p>
          <a:p>
            <a:pPr lvl="1" algn="just" eaLnBrk="1" hangingPunct="1"/>
            <a:r>
              <a:rPr lang="tr-TR" altLang="en-US" sz="1800" dirty="0"/>
              <a:t>count</a:t>
            </a:r>
          </a:p>
          <a:p>
            <a:pPr algn="just" eaLnBrk="1" hangingPunct="1"/>
            <a:r>
              <a:rPr lang="tr-TR" altLang="en-US" sz="1800" dirty="0"/>
              <a:t>From the perpe</a:t>
            </a:r>
            <a:r>
              <a:rPr lang="en-US" altLang="en-US" sz="1800" dirty="0"/>
              <a:t>c</a:t>
            </a:r>
            <a:r>
              <a:rPr lang="tr-TR" altLang="en-US" sz="1800" dirty="0"/>
              <a:t>tive of the lexical analyzer, these are all strings of letters</a:t>
            </a:r>
            <a:r>
              <a:rPr lang="en-US" altLang="en-US" sz="1800" dirty="0"/>
              <a:t> </a:t>
            </a:r>
            <a:r>
              <a:rPr lang="tr-TR" altLang="en-US" sz="1800" dirty="0"/>
              <a:t>(an</a:t>
            </a:r>
            <a:r>
              <a:rPr lang="en-US" altLang="en-US" sz="1800" dirty="0"/>
              <a:t>d</a:t>
            </a:r>
            <a:r>
              <a:rPr lang="tr-TR" altLang="en-US" sz="1800" dirty="0"/>
              <a:t> possibly digits)</a:t>
            </a:r>
          </a:p>
          <a:p>
            <a:pPr algn="just" eaLnBrk="1" hangingPunct="1"/>
            <a:r>
              <a:rPr lang="tr-TR" altLang="en-US" sz="1800" dirty="0"/>
              <a:t>Because they follow the same pattern, the lexical analyzer can recognize them using the same part of the state diagram</a:t>
            </a:r>
          </a:p>
          <a:p>
            <a:pPr algn="just" eaLnBrk="1" hangingPunct="1"/>
            <a:r>
              <a:rPr lang="tr-TR" altLang="en-US" sz="1800" dirty="0"/>
              <a:t>This avoids cr</a:t>
            </a:r>
            <a:r>
              <a:rPr lang="en-US" altLang="en-US" sz="1800" dirty="0"/>
              <a:t>e</a:t>
            </a:r>
            <a:r>
              <a:rPr lang="tr-TR" altLang="en-US" sz="1800" dirty="0"/>
              <a:t>ating separate states or transitions for every reserved word, which would make the state diagram  unnecessarily large</a:t>
            </a:r>
            <a:endParaRPr lang="en-US"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E627E-292D-74DB-2F04-ECC0E7EA4F8A}"/>
            </a:ext>
          </a:extLst>
        </p:cNvPr>
        <p:cNvGrpSpPr/>
        <p:nvPr/>
      </p:nvGrpSpPr>
      <p:grpSpPr>
        <a:xfrm>
          <a:off x="0" y="0"/>
          <a:ext cx="0" cy="0"/>
          <a:chOff x="0" y="0"/>
          <a:chExt cx="0" cy="0"/>
        </a:xfrm>
      </p:grpSpPr>
      <p:sp>
        <p:nvSpPr>
          <p:cNvPr id="24579" name="Slide Number Placeholder 4">
            <a:extLst>
              <a:ext uri="{FF2B5EF4-FFF2-40B4-BE49-F238E27FC236}">
                <a16:creationId xmlns:a16="http://schemas.microsoft.com/office/drawing/2014/main" id="{E2ECE473-1A3D-A42F-6847-8C60C53297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1423290-DD31-4FF2-9099-2343CE4A972F}" type="slidenum">
              <a:rPr lang="en-US" altLang="en-US" sz="1000">
                <a:solidFill>
                  <a:schemeClr val="tx1"/>
                </a:solidFill>
                <a:latin typeface="Arial" panose="020B0604020202020204" pitchFamily="34" charset="0"/>
              </a:rPr>
              <a:pPr>
                <a:spcBef>
                  <a:spcPct val="0"/>
                </a:spcBef>
                <a:buFontTx/>
                <a:buNone/>
              </a:pPr>
              <a:t>32</a:t>
            </a:fld>
            <a:endParaRPr lang="en-US" altLang="en-US" sz="1000">
              <a:solidFill>
                <a:schemeClr val="tx1"/>
              </a:solidFill>
              <a:latin typeface="Arial" panose="020B0604020202020204" pitchFamily="34" charset="0"/>
            </a:endParaRPr>
          </a:p>
        </p:txBody>
      </p:sp>
      <p:sp>
        <p:nvSpPr>
          <p:cNvPr id="24581" name="Rectangle 3">
            <a:extLst>
              <a:ext uri="{FF2B5EF4-FFF2-40B4-BE49-F238E27FC236}">
                <a16:creationId xmlns:a16="http://schemas.microsoft.com/office/drawing/2014/main" id="{FB6E213A-5493-3861-1D7A-A9D8BE135767}"/>
              </a:ext>
            </a:extLst>
          </p:cNvPr>
          <p:cNvSpPr>
            <a:spLocks noGrp="1" noChangeArrowheads="1"/>
          </p:cNvSpPr>
          <p:nvPr>
            <p:ph type="body" idx="1"/>
          </p:nvPr>
        </p:nvSpPr>
        <p:spPr/>
        <p:txBody>
          <a:bodyPr/>
          <a:lstStyle/>
          <a:p>
            <a:pPr algn="just" eaLnBrk="1" hangingPunct="1"/>
            <a:r>
              <a:rPr lang="tr-TR" altLang="en-US" sz="1800" dirty="0"/>
              <a:t>Using a Lookup Table	</a:t>
            </a:r>
          </a:p>
          <a:p>
            <a:pPr lvl="1" algn="just" eaLnBrk="1" hangingPunct="1"/>
            <a:r>
              <a:rPr lang="tr-TR" altLang="en-US" sz="1800" dirty="0"/>
              <a:t>After the lexical analyzer recognizes a lexeme that matches the identifier pattern, it performs an additional step</a:t>
            </a:r>
          </a:p>
          <a:p>
            <a:pPr lvl="1" algn="just" eaLnBrk="1" hangingPunct="1"/>
            <a:r>
              <a:rPr lang="tr-TR" altLang="en-US" sz="1800" dirty="0"/>
              <a:t>The lexeme is checked against a table of reserved words</a:t>
            </a:r>
          </a:p>
          <a:p>
            <a:pPr lvl="1" algn="just" eaLnBrk="1" hangingPunct="1"/>
            <a:r>
              <a:rPr lang="tr-TR" altLang="en-US" sz="1800" dirty="0"/>
              <a:t>Process:</a:t>
            </a:r>
          </a:p>
          <a:p>
            <a:pPr lvl="2" algn="just" eaLnBrk="1" hangingPunct="1"/>
            <a:r>
              <a:rPr lang="tr-TR" altLang="en-US" sz="1500" dirty="0"/>
              <a:t>Recognize the lexeme as an identifier-like pattern</a:t>
            </a:r>
          </a:p>
          <a:p>
            <a:pPr lvl="2" algn="just" eaLnBrk="1" hangingPunct="1"/>
            <a:r>
              <a:rPr lang="tr-TR" altLang="en-US" sz="1500" dirty="0"/>
              <a:t>Check the lexeme in the reserved word table</a:t>
            </a:r>
          </a:p>
          <a:p>
            <a:pPr lvl="2" algn="just" eaLnBrk="1" hangingPunct="1"/>
            <a:r>
              <a:rPr lang="tr-TR" altLang="en-US" sz="1500" dirty="0"/>
              <a:t>If it is found, assign the reserved word token</a:t>
            </a:r>
          </a:p>
          <a:p>
            <a:pPr lvl="2" algn="just" eaLnBrk="1" hangingPunct="1"/>
            <a:r>
              <a:rPr lang="tr-TR" altLang="en-US" sz="1500" dirty="0"/>
              <a:t>If not found, assign the identifier token</a:t>
            </a:r>
          </a:p>
        </p:txBody>
      </p:sp>
    </p:spTree>
    <p:extLst>
      <p:ext uri="{BB962C8B-B14F-4D97-AF65-F5344CB8AC3E}">
        <p14:creationId xmlns:p14="http://schemas.microsoft.com/office/powerpoint/2010/main" val="66743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4">
            <a:extLst>
              <a:ext uri="{FF2B5EF4-FFF2-40B4-BE49-F238E27FC236}">
                <a16:creationId xmlns:a16="http://schemas.microsoft.com/office/drawing/2014/main" id="{443E8E62-C906-EDB4-72C8-719B287AE1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5E754D22-7539-477D-A5E5-2593CE4544A0}" type="slidenum">
              <a:rPr lang="en-US" altLang="en-US" sz="1000">
                <a:solidFill>
                  <a:schemeClr val="tx1"/>
                </a:solidFill>
                <a:latin typeface="Arial" panose="020B0604020202020204" pitchFamily="34" charset="0"/>
              </a:rPr>
              <a:pPr>
                <a:spcBef>
                  <a:spcPct val="0"/>
                </a:spcBef>
                <a:buFontTx/>
                <a:buNone/>
              </a:pPr>
              <a:t>33</a:t>
            </a:fld>
            <a:endParaRPr lang="en-US" altLang="en-US" sz="1000">
              <a:solidFill>
                <a:schemeClr val="tx1"/>
              </a:solidFill>
              <a:latin typeface="Arial" panose="020B0604020202020204" pitchFamily="34" charset="0"/>
            </a:endParaRPr>
          </a:p>
        </p:txBody>
      </p:sp>
      <p:sp>
        <p:nvSpPr>
          <p:cNvPr id="26629" name="Rectangle 3">
            <a:extLst>
              <a:ext uri="{FF2B5EF4-FFF2-40B4-BE49-F238E27FC236}">
                <a16:creationId xmlns:a16="http://schemas.microsoft.com/office/drawing/2014/main" id="{A836CFE5-F74D-5B1B-DD68-8CE53D436A44}"/>
              </a:ext>
            </a:extLst>
          </p:cNvPr>
          <p:cNvSpPr>
            <a:spLocks noGrp="1" noChangeArrowheads="1"/>
          </p:cNvSpPr>
          <p:nvPr>
            <p:ph type="body" idx="1"/>
          </p:nvPr>
        </p:nvSpPr>
        <p:spPr>
          <a:xfrm>
            <a:off x="609600" y="1371600"/>
            <a:ext cx="8153400" cy="4572000"/>
          </a:xfrm>
        </p:spPr>
        <p:txBody>
          <a:bodyPr/>
          <a:lstStyle/>
          <a:p>
            <a:pPr algn="just" eaLnBrk="1" hangingPunct="1"/>
            <a:r>
              <a:rPr lang="en-US" altLang="en-US" sz="1600" dirty="0"/>
              <a:t>Convenient utility subprograms:</a:t>
            </a:r>
            <a:endParaRPr lang="tr-TR" altLang="en-US" sz="1600" dirty="0"/>
          </a:p>
          <a:p>
            <a:pPr lvl="1" algn="just" eaLnBrk="1" hangingPunct="1"/>
            <a:r>
              <a:rPr lang="en-US" sz="1600" dirty="0"/>
              <a:t>In many lexical analyzer implementations, several </a:t>
            </a:r>
            <a:r>
              <a:rPr lang="en-US" sz="1600" b="1" dirty="0"/>
              <a:t>utility subprograms</a:t>
            </a:r>
            <a:r>
              <a:rPr lang="en-US" sz="1600" dirty="0"/>
              <a:t> are used to simplify the scanning process.</a:t>
            </a:r>
            <a:endParaRPr lang="tr-TR" sz="1600" dirty="0"/>
          </a:p>
          <a:p>
            <a:pPr lvl="1" algn="just" eaLnBrk="1" hangingPunct="1"/>
            <a:r>
              <a:rPr lang="en-US" sz="1600" dirty="0"/>
              <a:t>These helper functions manage </a:t>
            </a:r>
            <a:r>
              <a:rPr lang="en-US" sz="1600" b="1" dirty="0"/>
              <a:t>reading characters, building lexemes, and identifying tokens</a:t>
            </a:r>
            <a:r>
              <a:rPr lang="en-US" sz="1600" dirty="0"/>
              <a:t>.</a:t>
            </a:r>
            <a:endParaRPr lang="en-US" altLang="en-US" sz="1600" dirty="0"/>
          </a:p>
          <a:p>
            <a:pPr lvl="1" algn="just" eaLnBrk="1" hangingPunct="1"/>
            <a:r>
              <a:rPr lang="en-US" altLang="en-US" sz="1600" b="1" dirty="0" err="1">
                <a:latin typeface="Courier New" panose="02070309020205020404" pitchFamily="49" charset="0"/>
              </a:rPr>
              <a:t>getChar</a:t>
            </a:r>
            <a:r>
              <a:rPr lang="tr-TR" altLang="en-US" sz="1600" b="1" dirty="0">
                <a:latin typeface="Courier New" panose="02070309020205020404" pitchFamily="49" charset="0"/>
              </a:rPr>
              <a:t>: reads the next character from the input source program.</a:t>
            </a:r>
          </a:p>
          <a:p>
            <a:pPr lvl="1" algn="just" eaLnBrk="1" hangingPunct="1"/>
            <a:r>
              <a:rPr lang="tr-TR" altLang="en-US" sz="1600" b="1" dirty="0">
                <a:latin typeface="Courier New" panose="02070309020205020404" pitchFamily="49" charset="0"/>
              </a:rPr>
              <a:t>It performs two main tasks:</a:t>
            </a:r>
          </a:p>
          <a:p>
            <a:pPr lvl="2" algn="just" eaLnBrk="1" hangingPunct="1"/>
            <a:r>
              <a:rPr lang="tr-TR" altLang="en-US" sz="1600" b="1" dirty="0">
                <a:latin typeface="Courier New" panose="02070309020205020404" pitchFamily="49" charset="0"/>
              </a:rPr>
              <a:t>Stores the character in a variable such as nextChar.</a:t>
            </a:r>
          </a:p>
          <a:p>
            <a:pPr lvl="2" algn="just" eaLnBrk="1" hangingPunct="1"/>
            <a:r>
              <a:rPr lang="tr-TR" altLang="en-US" sz="1600" b="1" dirty="0">
                <a:latin typeface="Courier New" panose="02070309020205020404" pitchFamily="49" charset="0"/>
              </a:rPr>
              <a:t>Determines the char</a:t>
            </a:r>
            <a:r>
              <a:rPr lang="en-US" altLang="en-US" sz="1600" b="1" dirty="0">
                <a:latin typeface="Courier New" panose="02070309020205020404" pitchFamily="49" charset="0"/>
              </a:rPr>
              <a:t>a</a:t>
            </a:r>
            <a:r>
              <a:rPr lang="tr-TR" altLang="en-US" sz="1600" b="1" dirty="0">
                <a:latin typeface="Courier New" panose="02070309020205020404" pitchFamily="49" charset="0"/>
              </a:rPr>
              <a:t>cter class of the input characters.</a:t>
            </a:r>
          </a:p>
          <a:p>
            <a:pPr lvl="1" algn="just" eaLnBrk="1" hangingPunct="1"/>
            <a:r>
              <a:rPr lang="en-US" altLang="en-US" sz="1600" dirty="0"/>
              <a:t> </a:t>
            </a:r>
            <a:r>
              <a:rPr lang="tr-TR" altLang="en-US" sz="1600" dirty="0"/>
              <a:t>Example characters classes:</a:t>
            </a:r>
          </a:p>
          <a:p>
            <a:pPr lvl="2" algn="just" eaLnBrk="1" hangingPunct="1"/>
            <a:r>
              <a:rPr lang="tr-TR" altLang="en-US" sz="1600" dirty="0"/>
              <a:t>LETTER -&gt; A-Z, a-z</a:t>
            </a:r>
          </a:p>
          <a:p>
            <a:pPr lvl="2" algn="just" eaLnBrk="1" hangingPunct="1"/>
            <a:r>
              <a:rPr lang="tr-TR" altLang="en-US" sz="1600" dirty="0"/>
              <a:t>DIGIT -&gt; 0-9</a:t>
            </a:r>
          </a:p>
          <a:p>
            <a:pPr lvl="2" algn="just" eaLnBrk="1" hangingPunct="1"/>
            <a:r>
              <a:rPr lang="tr-TR" altLang="en-US" sz="1600" dirty="0"/>
              <a:t>UNKNOWN -&gt; operators or punctuation</a:t>
            </a:r>
          </a:p>
          <a:p>
            <a:pPr lvl="1" algn="just" eaLnBrk="1" hangingPunct="1"/>
            <a:r>
              <a:rPr lang="tr-TR" altLang="en-US" sz="1600" dirty="0"/>
              <a:t>The result is stored in a variable such as charClass.</a:t>
            </a:r>
          </a:p>
          <a:p>
            <a:pPr lvl="1" algn="just" eaLnBrk="1" hangingPunct="1"/>
            <a:r>
              <a:rPr lang="tr-TR" altLang="en-US" sz="1600" dirty="0"/>
              <a:t>This classification helps the lexical analyzer decide how to process the character.</a:t>
            </a:r>
            <a:endParaRPr lang="en-US" alt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53724-E600-270E-14EB-92EA27AAE69E}"/>
            </a:ext>
          </a:extLst>
        </p:cNvPr>
        <p:cNvGrpSpPr/>
        <p:nvPr/>
      </p:nvGrpSpPr>
      <p:grpSpPr>
        <a:xfrm>
          <a:off x="0" y="0"/>
          <a:ext cx="0" cy="0"/>
          <a:chOff x="0" y="0"/>
          <a:chExt cx="0" cy="0"/>
        </a:xfrm>
      </p:grpSpPr>
      <p:sp>
        <p:nvSpPr>
          <p:cNvPr id="26627" name="Slide Number Placeholder 4">
            <a:extLst>
              <a:ext uri="{FF2B5EF4-FFF2-40B4-BE49-F238E27FC236}">
                <a16:creationId xmlns:a16="http://schemas.microsoft.com/office/drawing/2014/main" id="{354964D2-8EEE-0462-FB95-9C2DAB79FC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5E754D22-7539-477D-A5E5-2593CE4544A0}" type="slidenum">
              <a:rPr lang="en-US" altLang="en-US" sz="1000">
                <a:solidFill>
                  <a:schemeClr val="tx1"/>
                </a:solidFill>
                <a:latin typeface="Arial" panose="020B0604020202020204" pitchFamily="34" charset="0"/>
              </a:rPr>
              <a:pPr>
                <a:spcBef>
                  <a:spcPct val="0"/>
                </a:spcBef>
                <a:buFontTx/>
                <a:buNone/>
              </a:pPr>
              <a:t>34</a:t>
            </a:fld>
            <a:endParaRPr lang="en-US" altLang="en-US" sz="1000">
              <a:solidFill>
                <a:schemeClr val="tx1"/>
              </a:solidFill>
              <a:latin typeface="Arial" panose="020B0604020202020204" pitchFamily="34" charset="0"/>
            </a:endParaRPr>
          </a:p>
        </p:txBody>
      </p:sp>
      <p:sp>
        <p:nvSpPr>
          <p:cNvPr id="26629" name="Rectangle 3">
            <a:extLst>
              <a:ext uri="{FF2B5EF4-FFF2-40B4-BE49-F238E27FC236}">
                <a16:creationId xmlns:a16="http://schemas.microsoft.com/office/drawing/2014/main" id="{5E4D6439-4243-5B6A-7D6B-D11CB861EBDC}"/>
              </a:ext>
            </a:extLst>
          </p:cNvPr>
          <p:cNvSpPr>
            <a:spLocks noGrp="1" noChangeArrowheads="1"/>
          </p:cNvSpPr>
          <p:nvPr>
            <p:ph type="body" idx="1"/>
          </p:nvPr>
        </p:nvSpPr>
        <p:spPr>
          <a:xfrm>
            <a:off x="609600" y="1371600"/>
            <a:ext cx="8153400" cy="2819400"/>
          </a:xfrm>
        </p:spPr>
        <p:txBody>
          <a:bodyPr/>
          <a:lstStyle/>
          <a:p>
            <a:pPr lvl="1" algn="just" eaLnBrk="1" hangingPunct="1"/>
            <a:r>
              <a:rPr lang="tr-TR" altLang="en-US" sz="1600" b="1" dirty="0">
                <a:latin typeface="Courier New" panose="02070309020205020404" pitchFamily="49" charset="0"/>
              </a:rPr>
              <a:t>add</a:t>
            </a:r>
            <a:r>
              <a:rPr lang="en-US" altLang="en-US" sz="1600" b="1" dirty="0">
                <a:latin typeface="Courier New" panose="02070309020205020404" pitchFamily="49" charset="0"/>
              </a:rPr>
              <a:t>Char</a:t>
            </a:r>
            <a:r>
              <a:rPr lang="tr-TR" altLang="en-US" sz="1600" b="1" dirty="0">
                <a:latin typeface="Courier New" panose="02070309020205020404" pitchFamily="49" charset="0"/>
              </a:rPr>
              <a:t>: adds the current character (nextChar) to the lexeme being constructed.</a:t>
            </a:r>
          </a:p>
          <a:p>
            <a:pPr lvl="1" algn="just" eaLnBrk="1" hangingPunct="1"/>
            <a:r>
              <a:rPr lang="tr-TR" altLang="en-US" sz="1600" b="1" dirty="0">
                <a:latin typeface="Courier New" panose="02070309020205020404" pitchFamily="49" charset="0"/>
              </a:rPr>
              <a:t>The lexeme is usually stored in a character array or string, often called lexeme.</a:t>
            </a:r>
          </a:p>
          <a:p>
            <a:pPr lvl="1" algn="just" eaLnBrk="1" hangingPunct="1"/>
            <a:r>
              <a:rPr lang="tr-TR" altLang="en-US" sz="1600" b="1" dirty="0">
                <a:latin typeface="Courier New" panose="02070309020205020404" pitchFamily="49" charset="0"/>
              </a:rPr>
              <a:t>Example, if the program contains «total», addChar builds the lexeme step by step:</a:t>
            </a:r>
          </a:p>
          <a:p>
            <a:pPr lvl="2" algn="just" eaLnBrk="1" hangingPunct="1"/>
            <a:r>
              <a:rPr lang="tr-TR" altLang="en-US" sz="1300" b="1" dirty="0">
                <a:latin typeface="Courier New" panose="02070309020205020404" pitchFamily="49" charset="0"/>
              </a:rPr>
              <a:t>t -&gt; to -&gt; tot -&gt; tota -&gt; total</a:t>
            </a:r>
          </a:p>
          <a:p>
            <a:pPr lvl="2" algn="just" eaLnBrk="1" hangingPunct="1"/>
            <a:r>
              <a:rPr lang="tr-TR" altLang="en-US" sz="1300" b="1" dirty="0">
                <a:latin typeface="Courier New" panose="02070309020205020404" pitchFamily="49" charset="0"/>
              </a:rPr>
              <a:t>This continues until the lexical analyzer determines that the lexeme is complete.</a:t>
            </a:r>
          </a:p>
          <a:p>
            <a:pPr lvl="1" algn="just" eaLnBrk="1" hangingPunct="1"/>
            <a:r>
              <a:rPr lang="tr-TR" altLang="en-US" sz="1600" b="1" dirty="0">
                <a:latin typeface="Courier New" panose="02070309020205020404" pitchFamily="49" charset="0"/>
              </a:rPr>
              <a:t>Lookup: this function checks whether the lexeme stored in </a:t>
            </a:r>
            <a:r>
              <a:rPr lang="tr-TR" altLang="en-US" sz="1600" b="1" i="1" dirty="0">
                <a:latin typeface="Courier New" panose="02070309020205020404" pitchFamily="49" charset="0"/>
              </a:rPr>
              <a:t>lexeme</a:t>
            </a:r>
            <a:r>
              <a:rPr lang="tr-TR" altLang="en-US" sz="1600" b="1" dirty="0">
                <a:latin typeface="Courier New" panose="02070309020205020404" pitchFamily="49" charset="0"/>
              </a:rPr>
              <a:t> corresponds to a reserved word or special symbol.</a:t>
            </a:r>
          </a:p>
        </p:txBody>
      </p:sp>
      <p:sp>
        <p:nvSpPr>
          <p:cNvPr id="2" name="Rectangle 3">
            <a:extLst>
              <a:ext uri="{FF2B5EF4-FFF2-40B4-BE49-F238E27FC236}">
                <a16:creationId xmlns:a16="http://schemas.microsoft.com/office/drawing/2014/main" id="{4F03D718-D72E-C2D5-F740-F0101AE5B21B}"/>
              </a:ext>
            </a:extLst>
          </p:cNvPr>
          <p:cNvSpPr txBox="1">
            <a:spLocks noChangeArrowheads="1"/>
          </p:cNvSpPr>
          <p:nvPr/>
        </p:nvSpPr>
        <p:spPr bwMode="auto">
          <a:xfrm>
            <a:off x="495300" y="4267200"/>
            <a:ext cx="2095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lvl="1" algn="just" eaLnBrk="1" hangingPunct="1"/>
            <a:r>
              <a:rPr lang="tr-TR" altLang="en-US" sz="1600" b="1" kern="0" dirty="0">
                <a:latin typeface="Courier New" panose="02070309020205020404" pitchFamily="49" charset="0"/>
              </a:rPr>
              <a:t>Lexeme</a:t>
            </a:r>
          </a:p>
          <a:p>
            <a:pPr lvl="2" algn="just" eaLnBrk="1" hangingPunct="1"/>
            <a:r>
              <a:rPr lang="tr-TR" altLang="en-US" sz="1300" b="1" kern="0" dirty="0">
                <a:latin typeface="Courier New" panose="02070309020205020404" pitchFamily="49" charset="0"/>
              </a:rPr>
              <a:t>if</a:t>
            </a:r>
          </a:p>
          <a:p>
            <a:pPr lvl="2" algn="just" eaLnBrk="1" hangingPunct="1"/>
            <a:r>
              <a:rPr lang="tr-TR" altLang="en-US" sz="1300" b="1" kern="0" dirty="0">
                <a:latin typeface="Courier New" panose="02070309020205020404" pitchFamily="49" charset="0"/>
              </a:rPr>
              <a:t>while</a:t>
            </a:r>
          </a:p>
          <a:p>
            <a:pPr lvl="2" algn="just" eaLnBrk="1" hangingPunct="1"/>
            <a:r>
              <a:rPr lang="tr-TR" altLang="en-US" sz="1300" b="1" kern="0" dirty="0">
                <a:latin typeface="Courier New" panose="02070309020205020404" pitchFamily="49" charset="0"/>
              </a:rPr>
              <a:t>+</a:t>
            </a:r>
          </a:p>
        </p:txBody>
      </p:sp>
      <p:sp>
        <p:nvSpPr>
          <p:cNvPr id="3" name="Rectangle 3">
            <a:extLst>
              <a:ext uri="{FF2B5EF4-FFF2-40B4-BE49-F238E27FC236}">
                <a16:creationId xmlns:a16="http://schemas.microsoft.com/office/drawing/2014/main" id="{24EEB0C8-7336-476F-CD41-AFA34FEBED76}"/>
              </a:ext>
            </a:extLst>
          </p:cNvPr>
          <p:cNvSpPr txBox="1">
            <a:spLocks noChangeArrowheads="1"/>
          </p:cNvSpPr>
          <p:nvPr/>
        </p:nvSpPr>
        <p:spPr bwMode="auto">
          <a:xfrm>
            <a:off x="3048000" y="4268549"/>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lvl="1" algn="just" eaLnBrk="1" hangingPunct="1"/>
            <a:r>
              <a:rPr lang="tr-TR" altLang="en-US" sz="1600" b="1" kern="0" dirty="0">
                <a:latin typeface="Courier New" panose="02070309020205020404" pitchFamily="49" charset="0"/>
              </a:rPr>
              <a:t>Returned Token</a:t>
            </a:r>
          </a:p>
          <a:p>
            <a:pPr lvl="2" algn="just" eaLnBrk="1" hangingPunct="1"/>
            <a:r>
              <a:rPr lang="tr-TR" altLang="en-US" sz="1300" b="1" kern="0" dirty="0">
                <a:latin typeface="Courier New" panose="02070309020205020404" pitchFamily="49" charset="0"/>
              </a:rPr>
              <a:t>IF</a:t>
            </a:r>
          </a:p>
          <a:p>
            <a:pPr lvl="2" algn="just" eaLnBrk="1" hangingPunct="1"/>
            <a:r>
              <a:rPr lang="tr-TR" altLang="en-US" sz="1300" b="1" kern="0" dirty="0">
                <a:latin typeface="Courier New" panose="02070309020205020404" pitchFamily="49" charset="0"/>
              </a:rPr>
              <a:t>WHILE</a:t>
            </a:r>
          </a:p>
          <a:p>
            <a:pPr lvl="2" algn="just" eaLnBrk="1" hangingPunct="1"/>
            <a:r>
              <a:rPr lang="tr-TR" altLang="en-US" sz="1300" b="1" kern="0" dirty="0">
                <a:latin typeface="Courier New" panose="02070309020205020404" pitchFamily="49" charset="0"/>
              </a:rPr>
              <a:t>ADD_OP</a:t>
            </a:r>
          </a:p>
        </p:txBody>
      </p:sp>
      <p:sp>
        <p:nvSpPr>
          <p:cNvPr id="4" name="Rectangle 3">
            <a:extLst>
              <a:ext uri="{FF2B5EF4-FFF2-40B4-BE49-F238E27FC236}">
                <a16:creationId xmlns:a16="http://schemas.microsoft.com/office/drawing/2014/main" id="{8E917336-0C5F-99C0-E0FC-9629973CFFC2}"/>
              </a:ext>
            </a:extLst>
          </p:cNvPr>
          <p:cNvSpPr txBox="1">
            <a:spLocks noChangeArrowheads="1"/>
          </p:cNvSpPr>
          <p:nvPr/>
        </p:nvSpPr>
        <p:spPr bwMode="auto">
          <a:xfrm>
            <a:off x="495300" y="5443917"/>
            <a:ext cx="7962900" cy="7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lvl="1" algn="just" eaLnBrk="1" hangingPunct="1"/>
            <a:r>
              <a:rPr lang="tr-TR" altLang="en-US" sz="1600" b="1" kern="0" dirty="0">
                <a:latin typeface="Courier New" panose="02070309020205020404" pitchFamily="49" charset="0"/>
              </a:rPr>
              <a:t>If the lexeme is not a reserved word, it may be classified as a general identifier token (IDENT) token.</a:t>
            </a:r>
            <a:endParaRPr lang="tr-TR" altLang="en-US" sz="1300" b="1" kern="0" dirty="0">
              <a:latin typeface="Courier New" panose="02070309020205020404" pitchFamily="49" charset="0"/>
            </a:endParaRPr>
          </a:p>
        </p:txBody>
      </p:sp>
    </p:spTree>
    <p:extLst>
      <p:ext uri="{BB962C8B-B14F-4D97-AF65-F5344CB8AC3E}">
        <p14:creationId xmlns:p14="http://schemas.microsoft.com/office/powerpoint/2010/main" val="115297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a:extLst>
              <a:ext uri="{FF2B5EF4-FFF2-40B4-BE49-F238E27FC236}">
                <a16:creationId xmlns:a16="http://schemas.microsoft.com/office/drawing/2014/main" id="{C002C956-B29D-79A4-1B8A-C203FB3DAF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28675" name="Slide Number Placeholder 3">
            <a:extLst>
              <a:ext uri="{FF2B5EF4-FFF2-40B4-BE49-F238E27FC236}">
                <a16:creationId xmlns:a16="http://schemas.microsoft.com/office/drawing/2014/main" id="{2A0FC598-BF12-C86A-C9EB-8677F1E6CF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EFE12B71-8108-4C76-95F0-EF242876DF60}" type="slidenum">
              <a:rPr lang="en-US" altLang="en-US" sz="1000">
                <a:solidFill>
                  <a:schemeClr val="tx1"/>
                </a:solidFill>
                <a:latin typeface="Arial" panose="020B0604020202020204" pitchFamily="34" charset="0"/>
              </a:rPr>
              <a:pPr>
                <a:spcBef>
                  <a:spcPct val="0"/>
                </a:spcBef>
                <a:buFontTx/>
                <a:buNone/>
              </a:pPr>
              <a:t>35</a:t>
            </a:fld>
            <a:endParaRPr lang="en-US" altLang="en-US" sz="1000">
              <a:solidFill>
                <a:schemeClr val="tx1"/>
              </a:solidFill>
              <a:latin typeface="Arial" panose="020B0604020202020204" pitchFamily="34" charset="0"/>
            </a:endParaRPr>
          </a:p>
        </p:txBody>
      </p:sp>
      <p:sp>
        <p:nvSpPr>
          <p:cNvPr id="28676" name="Rectangle 3">
            <a:extLst>
              <a:ext uri="{FF2B5EF4-FFF2-40B4-BE49-F238E27FC236}">
                <a16:creationId xmlns:a16="http://schemas.microsoft.com/office/drawing/2014/main" id="{B0C170BC-E19C-51CB-82E6-4FA25C4B36E2}"/>
              </a:ext>
            </a:extLst>
          </p:cNvPr>
          <p:cNvSpPr>
            <a:spLocks noGrp="1" noChangeArrowheads="1"/>
          </p:cNvSpPr>
          <p:nvPr>
            <p:ph type="title"/>
          </p:nvPr>
        </p:nvSpPr>
        <p:spPr/>
        <p:txBody>
          <a:bodyPr/>
          <a:lstStyle/>
          <a:p>
            <a:pPr eaLnBrk="1" hangingPunct="1"/>
            <a:r>
              <a:rPr lang="en-US" altLang="en-US"/>
              <a:t>State Diagram</a:t>
            </a:r>
          </a:p>
        </p:txBody>
      </p:sp>
      <p:pic>
        <p:nvPicPr>
          <p:cNvPr id="28677" name="Picture 4">
            <a:extLst>
              <a:ext uri="{FF2B5EF4-FFF2-40B4-BE49-F238E27FC236}">
                <a16:creationId xmlns:a16="http://schemas.microsoft.com/office/drawing/2014/main" id="{8EF5B747-CB02-1A59-630B-CB1475EE3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609725"/>
            <a:ext cx="75819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15678F56-9540-80D5-C9F9-BFDB768417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CAF06D4-C2DA-4F37-A689-621D98061270}" type="slidenum">
              <a:rPr lang="en-US" altLang="en-US" sz="1000">
                <a:solidFill>
                  <a:schemeClr val="tx1"/>
                </a:solidFill>
                <a:latin typeface="Arial" panose="020B0604020202020204" pitchFamily="34" charset="0"/>
              </a:rPr>
              <a:pPr>
                <a:spcBef>
                  <a:spcPct val="0"/>
                </a:spcBef>
                <a:buFontTx/>
                <a:buNone/>
              </a:pPr>
              <a:t>36</a:t>
            </a:fld>
            <a:endParaRPr lang="en-US" altLang="en-US" sz="1000">
              <a:solidFill>
                <a:schemeClr val="tx1"/>
              </a:solidFill>
              <a:latin typeface="Arial" panose="020B0604020202020204" pitchFamily="34" charset="0"/>
            </a:endParaRPr>
          </a:p>
        </p:txBody>
      </p:sp>
      <p:sp>
        <p:nvSpPr>
          <p:cNvPr id="30724" name="Rectangle 2">
            <a:extLst>
              <a:ext uri="{FF2B5EF4-FFF2-40B4-BE49-F238E27FC236}">
                <a16:creationId xmlns:a16="http://schemas.microsoft.com/office/drawing/2014/main" id="{D2C47311-A1DA-2F18-33A2-60AC243A83BB}"/>
              </a:ext>
            </a:extLst>
          </p:cNvPr>
          <p:cNvSpPr>
            <a:spLocks noGrp="1" noChangeArrowheads="1"/>
          </p:cNvSpPr>
          <p:nvPr>
            <p:ph type="title"/>
          </p:nvPr>
        </p:nvSpPr>
        <p:spPr/>
        <p:txBody>
          <a:bodyPr/>
          <a:lstStyle/>
          <a:p>
            <a:pPr eaLnBrk="1" hangingPunct="1"/>
            <a:r>
              <a:rPr lang="en-US" altLang="en-US"/>
              <a:t>The Parsing Problem</a:t>
            </a:r>
          </a:p>
        </p:txBody>
      </p:sp>
      <p:sp>
        <p:nvSpPr>
          <p:cNvPr id="30725" name="Rectangle 3">
            <a:extLst>
              <a:ext uri="{FF2B5EF4-FFF2-40B4-BE49-F238E27FC236}">
                <a16:creationId xmlns:a16="http://schemas.microsoft.com/office/drawing/2014/main" id="{69EEFDEA-78D0-4ACB-FB9C-00D5B1A698DD}"/>
              </a:ext>
            </a:extLst>
          </p:cNvPr>
          <p:cNvSpPr>
            <a:spLocks noGrp="1" noChangeArrowheads="1"/>
          </p:cNvSpPr>
          <p:nvPr>
            <p:ph type="body" idx="1"/>
          </p:nvPr>
        </p:nvSpPr>
        <p:spPr/>
        <p:txBody>
          <a:bodyPr/>
          <a:lstStyle/>
          <a:p>
            <a:pPr algn="just" eaLnBrk="1" hangingPunct="1"/>
            <a:r>
              <a:rPr lang="tr-TR" altLang="en-US" dirty="0"/>
              <a:t>Given an input program, the parser (syntax analyzer) has two main objectives</a:t>
            </a:r>
            <a:r>
              <a:rPr lang="en-US" altLang="en-US" dirty="0"/>
              <a:t>:</a:t>
            </a:r>
          </a:p>
          <a:p>
            <a:pPr lvl="1" algn="just" eaLnBrk="1" hangingPunct="1"/>
            <a:r>
              <a:rPr lang="tr-TR" altLang="en-US" dirty="0"/>
              <a:t>Che</a:t>
            </a:r>
            <a:r>
              <a:rPr lang="en-US" altLang="en-US" dirty="0"/>
              <a:t>c</a:t>
            </a:r>
            <a:r>
              <a:rPr lang="tr-TR" altLang="en-US" dirty="0"/>
              <a:t>ks whether the sequence of tokens follows the grammar rules of the programming language. (The first objective)</a:t>
            </a:r>
          </a:p>
          <a:p>
            <a:pPr lvl="2" algn="just" eaLnBrk="1" hangingPunct="1"/>
            <a:r>
              <a:rPr lang="tr-TR" altLang="en-US" dirty="0"/>
              <a:t>If the program violates the grammar rules, the parser must:</a:t>
            </a:r>
          </a:p>
          <a:p>
            <a:pPr lvl="3" algn="just" eaLnBrk="1" hangingPunct="1"/>
            <a:r>
              <a:rPr lang="tr-TR" altLang="en-US" dirty="0"/>
              <a:t>Detect the syntax error</a:t>
            </a:r>
          </a:p>
          <a:p>
            <a:pPr lvl="3" algn="just" eaLnBrk="1" hangingPunct="1"/>
            <a:r>
              <a:rPr lang="tr-TR" altLang="en-US" dirty="0"/>
              <a:t>Produce a clear diagnostic error message</a:t>
            </a:r>
            <a:endParaRPr lang="en-US" altLang="en-US" dirty="0"/>
          </a:p>
          <a:p>
            <a:pPr lvl="1" algn="just" eaLnBrk="1" hangingPunct="1"/>
            <a:r>
              <a:rPr lang="en-US" altLang="en-US" dirty="0"/>
              <a:t>Produce the parse tree, or at least a trace of the parse tree, for the program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C8A60-87A3-25AC-2629-0212C84789D8}"/>
            </a:ext>
          </a:extLst>
        </p:cNvPr>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D33B3A4A-0B74-359C-438A-57DC128F0E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CAF06D4-C2DA-4F37-A689-621D98061270}" type="slidenum">
              <a:rPr lang="en-US" altLang="en-US" sz="1000">
                <a:solidFill>
                  <a:schemeClr val="tx1"/>
                </a:solidFill>
                <a:latin typeface="Arial" panose="020B0604020202020204" pitchFamily="34" charset="0"/>
              </a:rPr>
              <a:pPr>
                <a:spcBef>
                  <a:spcPct val="0"/>
                </a:spcBef>
                <a:buFontTx/>
                <a:buNone/>
              </a:pPr>
              <a:t>37</a:t>
            </a:fld>
            <a:endParaRPr lang="en-US" altLang="en-US" sz="1000">
              <a:solidFill>
                <a:schemeClr val="tx1"/>
              </a:solidFill>
              <a:latin typeface="Arial" panose="020B0604020202020204" pitchFamily="34" charset="0"/>
            </a:endParaRPr>
          </a:p>
        </p:txBody>
      </p:sp>
      <p:sp>
        <p:nvSpPr>
          <p:cNvPr id="30725" name="Rectangle 3">
            <a:extLst>
              <a:ext uri="{FF2B5EF4-FFF2-40B4-BE49-F238E27FC236}">
                <a16:creationId xmlns:a16="http://schemas.microsoft.com/office/drawing/2014/main" id="{30FE83AD-B812-3AC7-76EB-7F84069D0BFC}"/>
              </a:ext>
            </a:extLst>
          </p:cNvPr>
          <p:cNvSpPr>
            <a:spLocks noGrp="1" noChangeArrowheads="1"/>
          </p:cNvSpPr>
          <p:nvPr>
            <p:ph type="body" idx="1"/>
          </p:nvPr>
        </p:nvSpPr>
        <p:spPr/>
        <p:txBody>
          <a:bodyPr/>
          <a:lstStyle/>
          <a:p>
            <a:pPr algn="just" eaLnBrk="1" hangingPunct="1"/>
            <a:r>
              <a:rPr lang="tr-TR" altLang="en-US" dirty="0"/>
              <a:t>Example syntax error:</a:t>
            </a:r>
          </a:p>
          <a:p>
            <a:pPr marL="457200" lvl="1" indent="0" algn="just" eaLnBrk="1" hangingPunct="1">
              <a:buNone/>
            </a:pPr>
            <a:r>
              <a:rPr lang="tr-TR" altLang="en-US" dirty="0"/>
              <a:t>X =+ 5</a:t>
            </a:r>
          </a:p>
          <a:p>
            <a:pPr lvl="1" algn="just" eaLnBrk="1" hangingPunct="1"/>
            <a:r>
              <a:rPr lang="tr-TR" altLang="en-US" dirty="0"/>
              <a:t>Error message example:</a:t>
            </a:r>
          </a:p>
          <a:p>
            <a:pPr lvl="2" algn="just" eaLnBrk="1" hangingPunct="1"/>
            <a:r>
              <a:rPr lang="tr-TR" altLang="en-US" dirty="0"/>
              <a:t>Syntax error: unexpected operator + in assignment expression</a:t>
            </a:r>
          </a:p>
          <a:p>
            <a:pPr lvl="1" algn="just" eaLnBrk="1" hangingPunct="1"/>
            <a:r>
              <a:rPr lang="tr-TR" altLang="en-US" dirty="0"/>
              <a:t>After detecting an error, the parser should recover quickly and continue analyzing the rest of the program</a:t>
            </a:r>
          </a:p>
          <a:p>
            <a:pPr lvl="1" algn="just" eaLnBrk="1" hangingPunct="1"/>
            <a:r>
              <a:rPr lang="tr-TR" altLang="en-US" dirty="0"/>
              <a:t>This allows the compiler to report multiple errors in a single compilation, instead of stopping at the first error.</a:t>
            </a:r>
            <a:endParaRPr lang="en-US" altLang="en-US" dirty="0"/>
          </a:p>
        </p:txBody>
      </p:sp>
    </p:spTree>
    <p:extLst>
      <p:ext uri="{BB962C8B-B14F-4D97-AF65-F5344CB8AC3E}">
        <p14:creationId xmlns:p14="http://schemas.microsoft.com/office/powerpoint/2010/main" val="2329124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68D8-BC47-5065-4983-225D352E2B9C}"/>
            </a:ext>
          </a:extLst>
        </p:cNvPr>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FA732B16-AE12-3200-413C-B7EA3E9C6D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CAF06D4-C2DA-4F37-A689-621D98061270}" type="slidenum">
              <a:rPr lang="en-US" altLang="en-US" sz="1000">
                <a:solidFill>
                  <a:schemeClr val="tx1"/>
                </a:solidFill>
                <a:latin typeface="Arial" panose="020B0604020202020204" pitchFamily="34" charset="0"/>
              </a:rPr>
              <a:pPr>
                <a:spcBef>
                  <a:spcPct val="0"/>
                </a:spcBef>
                <a:buFontTx/>
                <a:buNone/>
              </a:pPr>
              <a:t>38</a:t>
            </a:fld>
            <a:endParaRPr lang="en-US" altLang="en-US" sz="1000">
              <a:solidFill>
                <a:schemeClr val="tx1"/>
              </a:solidFill>
              <a:latin typeface="Arial" panose="020B0604020202020204" pitchFamily="34" charset="0"/>
            </a:endParaRPr>
          </a:p>
        </p:txBody>
      </p:sp>
      <p:sp>
        <p:nvSpPr>
          <p:cNvPr id="30725" name="Rectangle 3">
            <a:extLst>
              <a:ext uri="{FF2B5EF4-FFF2-40B4-BE49-F238E27FC236}">
                <a16:creationId xmlns:a16="http://schemas.microsoft.com/office/drawing/2014/main" id="{47834940-07AA-C93B-19B7-6D03EE6B8335}"/>
              </a:ext>
            </a:extLst>
          </p:cNvPr>
          <p:cNvSpPr>
            <a:spLocks noGrp="1" noChangeArrowheads="1"/>
          </p:cNvSpPr>
          <p:nvPr>
            <p:ph type="body" idx="1"/>
          </p:nvPr>
        </p:nvSpPr>
        <p:spPr>
          <a:xfrm>
            <a:off x="4191000" y="1600200"/>
            <a:ext cx="4572000" cy="4572000"/>
          </a:xfrm>
        </p:spPr>
        <p:txBody>
          <a:bodyPr/>
          <a:lstStyle/>
          <a:p>
            <a:pPr algn="just" eaLnBrk="1" hangingPunct="1"/>
            <a:r>
              <a:rPr lang="tr-TR" altLang="en-US" sz="1800" dirty="0"/>
              <a:t>Con</a:t>
            </a:r>
            <a:r>
              <a:rPr lang="en-US" altLang="en-US" sz="1800" dirty="0"/>
              <a:t>s</a:t>
            </a:r>
            <a:r>
              <a:rPr lang="tr-TR" altLang="en-US" sz="1800" dirty="0"/>
              <a:t>truct the Parse Tree (Second objective):</a:t>
            </a:r>
          </a:p>
          <a:p>
            <a:pPr lvl="1" algn="just" eaLnBrk="1" hangingPunct="1"/>
            <a:r>
              <a:rPr lang="tr-TR" altLang="en-US" sz="1800" dirty="0"/>
              <a:t>If the program is syntatically correct, the parser builds a parse tree (or produces information needed to construct it).</a:t>
            </a:r>
          </a:p>
          <a:p>
            <a:pPr lvl="1" algn="just" eaLnBrk="1" hangingPunct="1"/>
            <a:endParaRPr lang="tr-TR" altLang="en-US" sz="1800" dirty="0"/>
          </a:p>
          <a:p>
            <a:pPr lvl="1" algn="just" eaLnBrk="1" hangingPunct="1"/>
            <a:r>
              <a:rPr lang="tr-TR" altLang="en-US" sz="1800" dirty="0"/>
              <a:t>A parse tree represents the hierarchical structure of the program according to the grammar rules.</a:t>
            </a:r>
          </a:p>
        </p:txBody>
      </p:sp>
      <p:pic>
        <p:nvPicPr>
          <p:cNvPr id="3" name="Picture 2">
            <a:extLst>
              <a:ext uri="{FF2B5EF4-FFF2-40B4-BE49-F238E27FC236}">
                <a16:creationId xmlns:a16="http://schemas.microsoft.com/office/drawing/2014/main" id="{223B4FBC-7EC0-4B52-BFC2-0219F476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60890"/>
            <a:ext cx="3251200" cy="4876800"/>
          </a:xfrm>
          <a:prstGeom prst="rect">
            <a:avLst/>
          </a:prstGeom>
        </p:spPr>
      </p:pic>
    </p:spTree>
    <p:extLst>
      <p:ext uri="{BB962C8B-B14F-4D97-AF65-F5344CB8AC3E}">
        <p14:creationId xmlns:p14="http://schemas.microsoft.com/office/powerpoint/2010/main" val="394503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DE05AEA7-1161-2BC9-210C-04C937B33E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36D42C0-B44D-436F-BDF4-75CE155201F7}" type="slidenum">
              <a:rPr lang="en-US" altLang="en-US" sz="1000">
                <a:solidFill>
                  <a:schemeClr val="tx1"/>
                </a:solidFill>
                <a:latin typeface="Arial" panose="020B0604020202020204" pitchFamily="34" charset="0"/>
              </a:rPr>
              <a:pPr>
                <a:spcBef>
                  <a:spcPct val="0"/>
                </a:spcBef>
                <a:buFontTx/>
                <a:buNone/>
              </a:pPr>
              <a:t>39</a:t>
            </a:fld>
            <a:endParaRPr lang="en-US" altLang="en-US" sz="1000">
              <a:solidFill>
                <a:schemeClr val="tx1"/>
              </a:solidFill>
              <a:latin typeface="Arial" panose="020B0604020202020204" pitchFamily="34" charset="0"/>
            </a:endParaRPr>
          </a:p>
        </p:txBody>
      </p:sp>
      <p:sp>
        <p:nvSpPr>
          <p:cNvPr id="32773" name="Rectangle 3">
            <a:extLst>
              <a:ext uri="{FF2B5EF4-FFF2-40B4-BE49-F238E27FC236}">
                <a16:creationId xmlns:a16="http://schemas.microsoft.com/office/drawing/2014/main" id="{21C687DF-2A28-5893-BBE3-C066A137E04C}"/>
              </a:ext>
            </a:extLst>
          </p:cNvPr>
          <p:cNvSpPr>
            <a:spLocks noGrp="1" noChangeArrowheads="1"/>
          </p:cNvSpPr>
          <p:nvPr>
            <p:ph type="body" idx="1"/>
          </p:nvPr>
        </p:nvSpPr>
        <p:spPr>
          <a:xfrm>
            <a:off x="609600" y="1219200"/>
            <a:ext cx="8153400" cy="5334000"/>
          </a:xfrm>
        </p:spPr>
        <p:txBody>
          <a:bodyPr/>
          <a:lstStyle/>
          <a:p>
            <a:pPr eaLnBrk="1" hangingPunct="1"/>
            <a:r>
              <a:rPr lang="tr-TR" altLang="en-US" sz="2000" dirty="0"/>
              <a:t>Parsers can</a:t>
            </a:r>
            <a:r>
              <a:rPr lang="en-US" altLang="en-US" sz="2000" dirty="0"/>
              <a:t> </a:t>
            </a:r>
            <a:r>
              <a:rPr lang="tr-TR" altLang="en-US" sz="2000" dirty="0"/>
              <a:t>generally be divided into two main categories, depending on how they construct the parse tree:</a:t>
            </a:r>
            <a:endParaRPr lang="en-US" altLang="en-US" sz="2000" dirty="0"/>
          </a:p>
          <a:p>
            <a:pPr lvl="1" eaLnBrk="1" hangingPunct="1"/>
            <a:r>
              <a:rPr lang="en-US" altLang="en-US" sz="2000" i="1" dirty="0"/>
              <a:t>Top down</a:t>
            </a:r>
            <a:r>
              <a:rPr lang="en-US" altLang="en-US" sz="2000" dirty="0"/>
              <a:t> – </a:t>
            </a:r>
            <a:r>
              <a:rPr lang="tr-TR" altLang="en-US" sz="2000" dirty="0"/>
              <a:t>construct the parse tree starting from the root and expanding toward the leaves.</a:t>
            </a:r>
          </a:p>
          <a:p>
            <a:pPr lvl="1" eaLnBrk="1" hangingPunct="1"/>
            <a:r>
              <a:rPr lang="tr-TR" altLang="en-US" sz="2000" dirty="0"/>
              <a:t>The process follows a leftmost derivation, meaning that the parser repeatedly expands the leftmost nonterminal in the grammar.</a:t>
            </a:r>
          </a:p>
          <a:p>
            <a:pPr lvl="1" eaLnBrk="1" hangingPunct="1"/>
            <a:r>
              <a:rPr lang="tr-TR" altLang="en-US" sz="2000" dirty="0"/>
              <a:t>In this approach:</a:t>
            </a:r>
          </a:p>
          <a:p>
            <a:pPr lvl="2" eaLnBrk="1" hangingPunct="1"/>
            <a:r>
              <a:rPr lang="tr-TR" altLang="en-US" sz="2000" dirty="0"/>
              <a:t>The parser predicts which grammar rule to apply</a:t>
            </a:r>
          </a:p>
          <a:p>
            <a:pPr lvl="2" eaLnBrk="1" hangingPunct="1"/>
            <a:r>
              <a:rPr lang="tr-TR" altLang="en-US" sz="2000" dirty="0"/>
              <a:t>It attempts to match the input tokens with the expected structure.</a:t>
            </a:r>
          </a:p>
          <a:p>
            <a:pPr lvl="1" eaLnBrk="1" hangingPunct="1"/>
            <a:r>
              <a:rPr lang="tr-TR" altLang="en-US" sz="2000" dirty="0"/>
              <a:t>The parse tree is built in preorder traversal (root first, then its children)</a:t>
            </a:r>
          </a:p>
          <a:p>
            <a:pPr lvl="1" eaLnBrk="1" hangingPunct="1"/>
            <a:r>
              <a:rPr lang="tr-TR" altLang="en-US" sz="2000" dirty="0"/>
              <a:t>Common top-down parsing techniques:</a:t>
            </a:r>
          </a:p>
          <a:p>
            <a:pPr lvl="2" eaLnBrk="1" hangingPunct="1"/>
            <a:r>
              <a:rPr lang="tr-TR" altLang="en-US" sz="1700" dirty="0"/>
              <a:t>Recursive-descent parsing</a:t>
            </a:r>
          </a:p>
          <a:p>
            <a:pPr lvl="2" eaLnBrk="1" hangingPunct="1"/>
            <a:r>
              <a:rPr lang="tr-TR" altLang="en-US" sz="1700" dirty="0"/>
              <a:t>LL parsers (table-driven implementation)</a:t>
            </a:r>
            <a:endParaRPr lang="en-US" alt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834C-F990-8840-6DC6-8F432A688F5B}"/>
            </a:ext>
          </a:extLst>
        </p:cNvPr>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DEE6E886-7583-C7EA-6EF3-47A450C30D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0FFC946-C3A4-4720-943D-72C734D39464}" type="slidenum">
              <a:rPr lang="en-US" altLang="en-US" sz="1000">
                <a:solidFill>
                  <a:schemeClr val="tx1"/>
                </a:solidFill>
                <a:latin typeface="Arial" panose="020B0604020202020204" pitchFamily="34" charset="0"/>
              </a:rPr>
              <a:pPr>
                <a:spcBef>
                  <a:spcPct val="0"/>
                </a:spcBef>
                <a:buFontTx/>
                <a:buNone/>
              </a:pPr>
              <a:t>4</a:t>
            </a:fld>
            <a:endParaRPr lang="en-US" altLang="en-US" sz="1000">
              <a:solidFill>
                <a:schemeClr val="tx1"/>
              </a:solidFill>
              <a:latin typeface="Arial" panose="020B0604020202020204" pitchFamily="34" charset="0"/>
            </a:endParaRPr>
          </a:p>
        </p:txBody>
      </p:sp>
      <p:sp>
        <p:nvSpPr>
          <p:cNvPr id="8196" name="Rectangle 2">
            <a:extLst>
              <a:ext uri="{FF2B5EF4-FFF2-40B4-BE49-F238E27FC236}">
                <a16:creationId xmlns:a16="http://schemas.microsoft.com/office/drawing/2014/main" id="{DD3532C6-C3F5-057F-D223-400FD337C492}"/>
              </a:ext>
            </a:extLst>
          </p:cNvPr>
          <p:cNvSpPr>
            <a:spLocks noGrp="1" noChangeArrowheads="1"/>
          </p:cNvSpPr>
          <p:nvPr>
            <p:ph type="title"/>
          </p:nvPr>
        </p:nvSpPr>
        <p:spPr/>
        <p:txBody>
          <a:bodyPr/>
          <a:lstStyle/>
          <a:p>
            <a:pPr eaLnBrk="1" hangingPunct="1"/>
            <a:r>
              <a:rPr lang="en-US" altLang="en-US" dirty="0"/>
              <a:t>Introduction</a:t>
            </a:r>
          </a:p>
        </p:txBody>
      </p:sp>
      <p:sp>
        <p:nvSpPr>
          <p:cNvPr id="8197" name="Rectangle 3">
            <a:extLst>
              <a:ext uri="{FF2B5EF4-FFF2-40B4-BE49-F238E27FC236}">
                <a16:creationId xmlns:a16="http://schemas.microsoft.com/office/drawing/2014/main" id="{32E9E2B7-5AD8-259E-1430-9DA710F9FE13}"/>
              </a:ext>
            </a:extLst>
          </p:cNvPr>
          <p:cNvSpPr>
            <a:spLocks noGrp="1" noChangeArrowheads="1"/>
          </p:cNvSpPr>
          <p:nvPr>
            <p:ph type="body" idx="1"/>
          </p:nvPr>
        </p:nvSpPr>
        <p:spPr>
          <a:xfrm>
            <a:off x="3733800" y="1600200"/>
            <a:ext cx="5029200" cy="4572000"/>
          </a:xfrm>
        </p:spPr>
        <p:txBody>
          <a:bodyPr/>
          <a:lstStyle/>
          <a:p>
            <a:pPr algn="just"/>
            <a:r>
              <a:rPr lang="en-US" sz="1400" dirty="0"/>
              <a:t>First, the </a:t>
            </a:r>
            <a:r>
              <a:rPr lang="en-US" sz="1400" b="1" dirty="0"/>
              <a:t>Source Code</a:t>
            </a:r>
            <a:r>
              <a:rPr lang="en-US" sz="1400" dirty="0"/>
              <a:t> is given as input to the compiler. The </a:t>
            </a:r>
            <a:r>
              <a:rPr lang="en-US" sz="1400" b="1" dirty="0"/>
              <a:t>Lexical Analyzer (Scanner)</a:t>
            </a:r>
            <a:r>
              <a:rPr lang="en-US" sz="1400" dirty="0"/>
              <a:t> reads the source code and breaks it into small meaningful elements called </a:t>
            </a:r>
            <a:r>
              <a:rPr lang="en-US" sz="1400" b="1" dirty="0"/>
              <a:t>tokens</a:t>
            </a:r>
            <a:r>
              <a:rPr lang="en-US" sz="1400" dirty="0"/>
              <a:t>. Tokens are the basic units of the program such as keywords, identifiers, operators, and numbers.</a:t>
            </a:r>
            <a:endParaRPr lang="tr-TR" sz="1400" dirty="0"/>
          </a:p>
          <a:p>
            <a:pPr marL="0" indent="0" algn="just">
              <a:buNone/>
            </a:pPr>
            <a:endParaRPr lang="en-US" sz="1400" dirty="0"/>
          </a:p>
          <a:p>
            <a:pPr algn="just"/>
            <a:r>
              <a:rPr lang="en-US" sz="1400" dirty="0"/>
              <a:t>Next, these tokens are passed to the </a:t>
            </a:r>
            <a:r>
              <a:rPr lang="en-US" sz="1400" b="1" dirty="0"/>
              <a:t>Syntax Analyzer (Parser)</a:t>
            </a:r>
            <a:r>
              <a:rPr lang="en-US" sz="1400" dirty="0"/>
              <a:t>. The parser checks whether the sequence of tokens follows the </a:t>
            </a:r>
            <a:r>
              <a:rPr lang="en-US" sz="1400" b="1" dirty="0"/>
              <a:t>grammar rules of the programming language</a:t>
            </a:r>
            <a:r>
              <a:rPr lang="en-US" sz="1400" dirty="0"/>
              <a:t>. In other words, it verifies that the program is written in a syntactically correct way.</a:t>
            </a:r>
            <a:endParaRPr lang="tr-TR" sz="1400" dirty="0"/>
          </a:p>
          <a:p>
            <a:pPr marL="0" indent="0" algn="just">
              <a:buNone/>
            </a:pPr>
            <a:endParaRPr lang="en-US" sz="1400" dirty="0"/>
          </a:p>
          <a:p>
            <a:pPr algn="just"/>
            <a:r>
              <a:rPr lang="en-US" sz="1400" dirty="0"/>
              <a:t>Finally, the output of this process is a </a:t>
            </a:r>
            <a:r>
              <a:rPr lang="en-US" sz="1400" b="1" dirty="0"/>
              <a:t>Parse Tree (Program Structure)</a:t>
            </a:r>
            <a:r>
              <a:rPr lang="en-US" sz="1400" dirty="0"/>
              <a:t>. The parse tree visually represents the hierarchical structure of the program and shows how different parts of the code are organized according to the language’s grammar.</a:t>
            </a:r>
          </a:p>
          <a:p>
            <a:pPr algn="just" eaLnBrk="1" hangingPunct="1"/>
            <a:endParaRPr lang="en-US" altLang="en-US" sz="1400" dirty="0"/>
          </a:p>
        </p:txBody>
      </p:sp>
      <p:pic>
        <p:nvPicPr>
          <p:cNvPr id="3" name="Picture 2">
            <a:extLst>
              <a:ext uri="{FF2B5EF4-FFF2-40B4-BE49-F238E27FC236}">
                <a16:creationId xmlns:a16="http://schemas.microsoft.com/office/drawing/2014/main" id="{F503BE61-F920-DA59-6A0E-D5FA5B557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31" y="1257300"/>
            <a:ext cx="3505200" cy="5257800"/>
          </a:xfrm>
          <a:prstGeom prst="rect">
            <a:avLst/>
          </a:prstGeom>
        </p:spPr>
      </p:pic>
    </p:spTree>
    <p:extLst>
      <p:ext uri="{BB962C8B-B14F-4D97-AF65-F5344CB8AC3E}">
        <p14:creationId xmlns:p14="http://schemas.microsoft.com/office/powerpoint/2010/main" val="373352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BC7F-FEA1-467C-2A77-DA03DBA92000}"/>
            </a:ext>
          </a:extLst>
        </p:cNvPr>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F50D96B0-512F-135B-9113-D297F1ED64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36D42C0-B44D-436F-BDF4-75CE155201F7}" type="slidenum">
              <a:rPr lang="en-US" altLang="en-US" sz="1000">
                <a:solidFill>
                  <a:schemeClr val="tx1"/>
                </a:solidFill>
                <a:latin typeface="Arial" panose="020B0604020202020204" pitchFamily="34" charset="0"/>
              </a:rPr>
              <a:pPr>
                <a:spcBef>
                  <a:spcPct val="0"/>
                </a:spcBef>
                <a:buFontTx/>
                <a:buNone/>
              </a:pPr>
              <a:t>40</a:t>
            </a:fld>
            <a:endParaRPr lang="en-US" altLang="en-US" sz="1000">
              <a:solidFill>
                <a:schemeClr val="tx1"/>
              </a:solidFill>
              <a:latin typeface="Arial" panose="020B0604020202020204" pitchFamily="34" charset="0"/>
            </a:endParaRPr>
          </a:p>
        </p:txBody>
      </p:sp>
      <p:sp>
        <p:nvSpPr>
          <p:cNvPr id="32773" name="Rectangle 3">
            <a:extLst>
              <a:ext uri="{FF2B5EF4-FFF2-40B4-BE49-F238E27FC236}">
                <a16:creationId xmlns:a16="http://schemas.microsoft.com/office/drawing/2014/main" id="{72AE934B-67D8-0E65-02FF-CA2ECA635DE8}"/>
              </a:ext>
            </a:extLst>
          </p:cNvPr>
          <p:cNvSpPr>
            <a:spLocks noGrp="1" noChangeArrowheads="1"/>
          </p:cNvSpPr>
          <p:nvPr>
            <p:ph type="body" idx="1"/>
          </p:nvPr>
        </p:nvSpPr>
        <p:spPr>
          <a:xfrm>
            <a:off x="609600" y="1219200"/>
            <a:ext cx="8153400" cy="5334000"/>
          </a:xfrm>
        </p:spPr>
        <p:txBody>
          <a:bodyPr/>
          <a:lstStyle/>
          <a:p>
            <a:pPr eaLnBrk="1" hangingPunct="1"/>
            <a:r>
              <a:rPr lang="tr-TR" altLang="en-US" sz="2000" dirty="0"/>
              <a:t>Parsers can</a:t>
            </a:r>
            <a:r>
              <a:rPr lang="en-US" altLang="en-US" sz="2000" dirty="0"/>
              <a:t> </a:t>
            </a:r>
            <a:r>
              <a:rPr lang="tr-TR" altLang="en-US" sz="2000" dirty="0"/>
              <a:t>generally be divided into two main categories, depending on how they construct the parse tree:</a:t>
            </a:r>
            <a:endParaRPr lang="en-US" altLang="en-US" sz="2000" dirty="0"/>
          </a:p>
          <a:p>
            <a:pPr lvl="1" eaLnBrk="1" hangingPunct="1"/>
            <a:r>
              <a:rPr lang="tr-TR" altLang="en-US" sz="2000" i="1" dirty="0"/>
              <a:t>Bottom up parsers </a:t>
            </a:r>
            <a:r>
              <a:rPr lang="en-US" altLang="en-US" sz="2000" dirty="0"/>
              <a:t>– </a:t>
            </a:r>
            <a:r>
              <a:rPr lang="tr-TR" altLang="en-US" sz="2000" dirty="0"/>
              <a:t>construct the parse tree starting from the leaves (tokens) and working toward the root.</a:t>
            </a:r>
          </a:p>
          <a:p>
            <a:pPr lvl="1" eaLnBrk="1" hangingPunct="1"/>
            <a:r>
              <a:rPr lang="tr-TR" altLang="en-US" sz="2000" dirty="0"/>
              <a:t>Instead of predicting grammar rules, they combine tokens and smaller structures into larger constructs.</a:t>
            </a:r>
          </a:p>
          <a:p>
            <a:pPr lvl="1" eaLnBrk="1" hangingPunct="1"/>
            <a:r>
              <a:rPr lang="tr-TR" altLang="en-US" sz="2000" dirty="0"/>
              <a:t>This process corresponds to reverse of a rightmost derivation.</a:t>
            </a:r>
          </a:p>
          <a:p>
            <a:pPr lvl="1" eaLnBrk="1" hangingPunct="1"/>
            <a:r>
              <a:rPr lang="tr-TR" altLang="en-US" sz="2000" dirty="0"/>
              <a:t>Example:</a:t>
            </a:r>
          </a:p>
          <a:p>
            <a:pPr lvl="2" eaLnBrk="1" hangingPunct="1"/>
            <a:r>
              <a:rPr lang="en-US" sz="1500" dirty="0"/>
              <a:t>Tokens</a:t>
            </a:r>
            <a:br>
              <a:rPr lang="en-US" sz="1500" dirty="0"/>
            </a:br>
            <a:r>
              <a:rPr lang="en-US" sz="1500" dirty="0"/>
              <a:t>↓</a:t>
            </a:r>
            <a:br>
              <a:rPr lang="en-US" sz="1500" dirty="0"/>
            </a:br>
            <a:r>
              <a:rPr lang="en-US" sz="1500" dirty="0"/>
              <a:t>Combine tokens into phrases</a:t>
            </a:r>
            <a:br>
              <a:rPr lang="en-US" sz="1500" dirty="0"/>
            </a:br>
            <a:r>
              <a:rPr lang="en-US" sz="1500" dirty="0"/>
              <a:t>↓</a:t>
            </a:r>
            <a:br>
              <a:rPr lang="en-US" sz="1500" dirty="0"/>
            </a:br>
            <a:r>
              <a:rPr lang="en-US" sz="1500" dirty="0"/>
              <a:t>Build larger structures</a:t>
            </a:r>
            <a:br>
              <a:rPr lang="en-US" sz="1500" dirty="0"/>
            </a:br>
            <a:r>
              <a:rPr lang="en-US" sz="1500" dirty="0"/>
              <a:t>↓</a:t>
            </a:r>
            <a:br>
              <a:rPr lang="en-US" sz="1500" dirty="0"/>
            </a:br>
            <a:r>
              <a:rPr lang="en-US" sz="1500" dirty="0"/>
              <a:t>Reach the start symbol (root)</a:t>
            </a:r>
            <a:endParaRPr lang="en-US" altLang="en-US" sz="1400" dirty="0"/>
          </a:p>
        </p:txBody>
      </p:sp>
      <p:sp>
        <p:nvSpPr>
          <p:cNvPr id="2" name="Rectangle 3">
            <a:extLst>
              <a:ext uri="{FF2B5EF4-FFF2-40B4-BE49-F238E27FC236}">
                <a16:creationId xmlns:a16="http://schemas.microsoft.com/office/drawing/2014/main" id="{245ADABD-B5B9-A8FE-E716-2EB9B3B30547}"/>
              </a:ext>
            </a:extLst>
          </p:cNvPr>
          <p:cNvSpPr txBox="1">
            <a:spLocks noChangeArrowheads="1"/>
          </p:cNvSpPr>
          <p:nvPr/>
        </p:nvSpPr>
        <p:spPr bwMode="auto">
          <a:xfrm>
            <a:off x="5331640" y="4114800"/>
            <a:ext cx="3507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a:lstStyle>
          <a:p>
            <a:pPr eaLnBrk="1" hangingPunct="1"/>
            <a:r>
              <a:rPr lang="tr-TR" altLang="en-US" sz="1400" kern="0" dirty="0"/>
              <a:t>Common bottom-up parsing techniques:</a:t>
            </a:r>
          </a:p>
          <a:p>
            <a:pPr lvl="1" eaLnBrk="1" hangingPunct="1"/>
            <a:r>
              <a:rPr lang="tr-TR" altLang="en-US" sz="1000" kern="0" dirty="0"/>
              <a:t>LR parsers</a:t>
            </a:r>
          </a:p>
          <a:p>
            <a:pPr lvl="1" eaLnBrk="1" hangingPunct="1"/>
            <a:r>
              <a:rPr lang="tr-TR" altLang="en-US" sz="1000" kern="0" dirty="0"/>
              <a:t>Shift-reduce parsers</a:t>
            </a:r>
            <a:endParaRPr lang="en-US" altLang="en-US" sz="1000" kern="0" dirty="0"/>
          </a:p>
        </p:txBody>
      </p:sp>
    </p:spTree>
    <p:extLst>
      <p:ext uri="{BB962C8B-B14F-4D97-AF65-F5344CB8AC3E}">
        <p14:creationId xmlns:p14="http://schemas.microsoft.com/office/powerpoint/2010/main" val="29303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360F-9C21-5013-769E-B2B84478045A}"/>
            </a:ext>
          </a:extLst>
        </p:cNvPr>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38E43A7F-A120-2F2B-7728-521EBA19B1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36D42C0-B44D-436F-BDF4-75CE155201F7}" type="slidenum">
              <a:rPr lang="en-US" altLang="en-US" sz="1000">
                <a:solidFill>
                  <a:schemeClr val="tx1"/>
                </a:solidFill>
                <a:latin typeface="Arial" panose="020B0604020202020204" pitchFamily="34" charset="0"/>
              </a:rPr>
              <a:pPr>
                <a:spcBef>
                  <a:spcPct val="0"/>
                </a:spcBef>
                <a:buFontTx/>
                <a:buNone/>
              </a:pPr>
              <a:t>41</a:t>
            </a:fld>
            <a:endParaRPr lang="en-US" altLang="en-US" sz="1000">
              <a:solidFill>
                <a:schemeClr val="tx1"/>
              </a:solidFill>
              <a:latin typeface="Arial" panose="020B0604020202020204" pitchFamily="34" charset="0"/>
            </a:endParaRPr>
          </a:p>
        </p:txBody>
      </p:sp>
      <p:sp>
        <p:nvSpPr>
          <p:cNvPr id="32773" name="Rectangle 3">
            <a:extLst>
              <a:ext uri="{FF2B5EF4-FFF2-40B4-BE49-F238E27FC236}">
                <a16:creationId xmlns:a16="http://schemas.microsoft.com/office/drawing/2014/main" id="{CC824FC7-BB08-978D-CC2B-E9D4169DB2D0}"/>
              </a:ext>
            </a:extLst>
          </p:cNvPr>
          <p:cNvSpPr>
            <a:spLocks noGrp="1" noChangeArrowheads="1"/>
          </p:cNvSpPr>
          <p:nvPr>
            <p:ph type="body" idx="1"/>
          </p:nvPr>
        </p:nvSpPr>
        <p:spPr>
          <a:xfrm>
            <a:off x="609600" y="1219200"/>
            <a:ext cx="8153400" cy="5334000"/>
          </a:xfrm>
        </p:spPr>
        <p:txBody>
          <a:bodyPr/>
          <a:lstStyle/>
          <a:p>
            <a:pPr eaLnBrk="1" hangingPunct="1"/>
            <a:r>
              <a:rPr lang="tr-TR" altLang="en-US" sz="2000" dirty="0"/>
              <a:t>Most practi</a:t>
            </a:r>
            <a:r>
              <a:rPr lang="en-US" altLang="en-US" sz="2000"/>
              <a:t>c</a:t>
            </a:r>
            <a:r>
              <a:rPr lang="tr-TR" altLang="en-US" sz="2000"/>
              <a:t>al </a:t>
            </a:r>
            <a:r>
              <a:rPr lang="tr-TR" altLang="en-US" sz="2000" dirty="0"/>
              <a:t>parsers look ahead only one token in the input stream to make parsing decisions</a:t>
            </a:r>
          </a:p>
          <a:p>
            <a:pPr eaLnBrk="1" hangingPunct="1"/>
            <a:endParaRPr lang="tr-TR" altLang="en-US" sz="2000" dirty="0"/>
          </a:p>
          <a:p>
            <a:pPr eaLnBrk="1" hangingPunct="1"/>
            <a:r>
              <a:rPr lang="tr-TR" altLang="en-US" sz="2000" dirty="0"/>
              <a:t>This approach is efficient and sufficient for most programming language grammars.</a:t>
            </a:r>
          </a:p>
          <a:p>
            <a:pPr eaLnBrk="1" hangingPunct="1"/>
            <a:endParaRPr lang="tr-TR" altLang="en-US" sz="2000" dirty="0"/>
          </a:p>
          <a:p>
            <a:pPr eaLnBrk="1" hangingPunct="1"/>
            <a:r>
              <a:rPr lang="tr-TR" altLang="en-US" sz="2000" dirty="0"/>
              <a:t>Example:</a:t>
            </a:r>
          </a:p>
          <a:p>
            <a:pPr lvl="1" eaLnBrk="1" hangingPunct="1"/>
            <a:r>
              <a:rPr lang="tr-TR" altLang="en-US" sz="1000" dirty="0"/>
              <a:t>Current token -&gt; decide next parsing action</a:t>
            </a:r>
          </a:p>
          <a:p>
            <a:pPr lvl="1" eaLnBrk="1" hangingPunct="1"/>
            <a:endParaRPr lang="tr-TR" altLang="en-US" sz="1000" dirty="0"/>
          </a:p>
          <a:p>
            <a:pPr eaLnBrk="1" hangingPunct="1"/>
            <a:r>
              <a:rPr lang="tr-TR" altLang="en-US" sz="1400" dirty="0"/>
              <a:t>This design helps parsers remain efficient and practical for compiler implementation</a:t>
            </a:r>
            <a:endParaRPr lang="en-US" altLang="en-US" sz="1400" dirty="0"/>
          </a:p>
        </p:txBody>
      </p:sp>
    </p:spTree>
    <p:extLst>
      <p:ext uri="{BB962C8B-B14F-4D97-AF65-F5344CB8AC3E}">
        <p14:creationId xmlns:p14="http://schemas.microsoft.com/office/powerpoint/2010/main" val="188007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B0A2B094-D972-160F-52CD-799618651F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5A067E0-7EC8-40C6-93DE-12F92742882F}" type="slidenum">
              <a:rPr lang="en-US" altLang="en-US" sz="1000">
                <a:solidFill>
                  <a:schemeClr val="tx1"/>
                </a:solidFill>
                <a:latin typeface="Arial" panose="020B0604020202020204" pitchFamily="34" charset="0"/>
              </a:rPr>
              <a:pPr>
                <a:spcBef>
                  <a:spcPct val="0"/>
                </a:spcBef>
                <a:buFontTx/>
                <a:buNone/>
              </a:pPr>
              <a:t>42</a:t>
            </a:fld>
            <a:endParaRPr lang="en-US" altLang="en-US" sz="1000">
              <a:solidFill>
                <a:schemeClr val="tx1"/>
              </a:solidFill>
              <a:latin typeface="Arial" panose="020B0604020202020204" pitchFamily="34" charset="0"/>
            </a:endParaRPr>
          </a:p>
        </p:txBody>
      </p:sp>
      <p:sp>
        <p:nvSpPr>
          <p:cNvPr id="34820" name="Rectangle 2">
            <a:extLst>
              <a:ext uri="{FF2B5EF4-FFF2-40B4-BE49-F238E27FC236}">
                <a16:creationId xmlns:a16="http://schemas.microsoft.com/office/drawing/2014/main" id="{D20F5214-D98A-3066-F7ED-6B1A17CE0EA7}"/>
              </a:ext>
            </a:extLst>
          </p:cNvPr>
          <p:cNvSpPr>
            <a:spLocks noGrp="1" noChangeArrowheads="1"/>
          </p:cNvSpPr>
          <p:nvPr>
            <p:ph type="title"/>
          </p:nvPr>
        </p:nvSpPr>
        <p:spPr/>
        <p:txBody>
          <a:bodyPr/>
          <a:lstStyle/>
          <a:p>
            <a:pPr eaLnBrk="1" hangingPunct="1"/>
            <a:r>
              <a:rPr lang="tr-TR" altLang="en-US" dirty="0"/>
              <a:t>Top-down Parsers</a:t>
            </a:r>
            <a:endParaRPr lang="en-US" altLang="en-US" dirty="0"/>
          </a:p>
        </p:txBody>
      </p:sp>
      <p:sp>
        <p:nvSpPr>
          <p:cNvPr id="34821" name="Rectangle 3">
            <a:extLst>
              <a:ext uri="{FF2B5EF4-FFF2-40B4-BE49-F238E27FC236}">
                <a16:creationId xmlns:a16="http://schemas.microsoft.com/office/drawing/2014/main" id="{1CADC90A-7D55-7AD8-0A09-41C32B77DF11}"/>
              </a:ext>
            </a:extLst>
          </p:cNvPr>
          <p:cNvSpPr>
            <a:spLocks noGrp="1" noChangeArrowheads="1"/>
          </p:cNvSpPr>
          <p:nvPr>
            <p:ph type="body" idx="1"/>
          </p:nvPr>
        </p:nvSpPr>
        <p:spPr>
          <a:xfrm>
            <a:off x="609600" y="1295400"/>
            <a:ext cx="8153400" cy="5410200"/>
          </a:xfrm>
        </p:spPr>
        <p:txBody>
          <a:bodyPr/>
          <a:lstStyle/>
          <a:p>
            <a:pPr eaLnBrk="1" hangingPunct="1"/>
            <a:r>
              <a:rPr lang="tr-TR" altLang="en-US" sz="2400" dirty="0"/>
              <a:t>A top-down parser builds the parse tree beginning from root</a:t>
            </a:r>
          </a:p>
          <a:p>
            <a:pPr eaLnBrk="1" hangingPunct="1"/>
            <a:r>
              <a:rPr lang="tr-TR" altLang="en-US" sz="2400" dirty="0"/>
              <a:t>At each step, the parser considers a sentential form:</a:t>
            </a:r>
          </a:p>
          <a:p>
            <a:pPr lvl="1" eaLnBrk="1" hangingPunct="1"/>
            <a:r>
              <a:rPr lang="tr-TR" altLang="en-US" dirty="0"/>
              <a:t>xA</a:t>
            </a:r>
            <a:r>
              <a:rPr lang="el-GR" dirty="0"/>
              <a:t>α</a:t>
            </a:r>
            <a:endParaRPr lang="tr-TR" dirty="0"/>
          </a:p>
          <a:p>
            <a:pPr lvl="1" eaLnBrk="1" hangingPunct="1"/>
            <a:r>
              <a:rPr lang="tr-TR" altLang="en-US" dirty="0"/>
              <a:t>X: a string of terminal symbols that have already been processed</a:t>
            </a:r>
          </a:p>
          <a:p>
            <a:pPr lvl="1" eaLnBrk="1" hangingPunct="1"/>
            <a:r>
              <a:rPr lang="tr-TR" altLang="en-US" dirty="0"/>
              <a:t>A: the leftmost nonterminal that must be expanded</a:t>
            </a:r>
          </a:p>
          <a:p>
            <a:pPr lvl="1" eaLnBrk="1" hangingPunct="1"/>
            <a:r>
              <a:rPr lang="el-GR" dirty="0"/>
              <a:t>Α</a:t>
            </a:r>
            <a:r>
              <a:rPr lang="tr-TR" dirty="0"/>
              <a:t>: the remaining part of the string</a:t>
            </a:r>
          </a:p>
          <a:p>
            <a:pPr eaLnBrk="1" hangingPunct="1"/>
            <a:r>
              <a:rPr lang="tr-TR" altLang="en-US" dirty="0"/>
              <a:t>The parser must select the correct grammar rule for A to produce the next step in the leftmost derivation.</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7F55-5FDC-8EAA-0627-10E403FB635F}"/>
            </a:ext>
          </a:extLst>
        </p:cNvPr>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3C95B823-8807-9C2B-F254-1136EC958A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5A067E0-7EC8-40C6-93DE-12F92742882F}" type="slidenum">
              <a:rPr lang="en-US" altLang="en-US" sz="1000">
                <a:solidFill>
                  <a:schemeClr val="tx1"/>
                </a:solidFill>
                <a:latin typeface="Arial" panose="020B0604020202020204" pitchFamily="34" charset="0"/>
              </a:rPr>
              <a:pPr>
                <a:spcBef>
                  <a:spcPct val="0"/>
                </a:spcBef>
                <a:buFontTx/>
                <a:buNone/>
              </a:pPr>
              <a:t>43</a:t>
            </a:fld>
            <a:endParaRPr lang="en-US" altLang="en-US" sz="1000">
              <a:solidFill>
                <a:schemeClr val="tx1"/>
              </a:solidFill>
              <a:latin typeface="Arial" panose="020B0604020202020204" pitchFamily="34" charset="0"/>
            </a:endParaRPr>
          </a:p>
        </p:txBody>
      </p:sp>
      <p:sp>
        <p:nvSpPr>
          <p:cNvPr id="34820" name="Rectangle 2">
            <a:extLst>
              <a:ext uri="{FF2B5EF4-FFF2-40B4-BE49-F238E27FC236}">
                <a16:creationId xmlns:a16="http://schemas.microsoft.com/office/drawing/2014/main" id="{D889346B-53E1-A5BA-D508-D676C3D2CA99}"/>
              </a:ext>
            </a:extLst>
          </p:cNvPr>
          <p:cNvSpPr>
            <a:spLocks noGrp="1" noChangeArrowheads="1"/>
          </p:cNvSpPr>
          <p:nvPr>
            <p:ph type="title"/>
          </p:nvPr>
        </p:nvSpPr>
        <p:spPr/>
        <p:txBody>
          <a:bodyPr/>
          <a:lstStyle/>
          <a:p>
            <a:pPr eaLnBrk="1" hangingPunct="1"/>
            <a:r>
              <a:rPr lang="tr-TR" altLang="en-US" dirty="0"/>
              <a:t>Top-down Parsers</a:t>
            </a:r>
            <a:endParaRPr lang="en-US" altLang="en-US" dirty="0"/>
          </a:p>
        </p:txBody>
      </p:sp>
      <p:sp>
        <p:nvSpPr>
          <p:cNvPr id="34821" name="Rectangle 3">
            <a:extLst>
              <a:ext uri="{FF2B5EF4-FFF2-40B4-BE49-F238E27FC236}">
                <a16:creationId xmlns:a16="http://schemas.microsoft.com/office/drawing/2014/main" id="{AF4D25FC-8090-4E4C-8A47-1B8B9541C2F5}"/>
              </a:ext>
            </a:extLst>
          </p:cNvPr>
          <p:cNvSpPr>
            <a:spLocks noGrp="1" noChangeArrowheads="1"/>
          </p:cNvSpPr>
          <p:nvPr>
            <p:ph type="body" idx="1"/>
          </p:nvPr>
        </p:nvSpPr>
        <p:spPr>
          <a:xfrm>
            <a:off x="609600" y="1295400"/>
            <a:ext cx="8153400" cy="5410200"/>
          </a:xfrm>
        </p:spPr>
        <p:txBody>
          <a:bodyPr/>
          <a:lstStyle/>
          <a:p>
            <a:pPr eaLnBrk="1" hangingPunct="1"/>
            <a:r>
              <a:rPr lang="tr-TR" altLang="en-US" sz="2400" dirty="0"/>
              <a:t>Parsing decision:</a:t>
            </a:r>
          </a:p>
          <a:p>
            <a:pPr lvl="1" eaLnBrk="1" hangingPunct="1"/>
            <a:r>
              <a:rPr lang="tr-TR" altLang="en-US" sz="2000" dirty="0"/>
              <a:t>The key challenge is deciding which grammar rule to apply for the nonterminal A.</a:t>
            </a:r>
          </a:p>
          <a:p>
            <a:pPr lvl="1" eaLnBrk="1" hangingPunct="1"/>
            <a:r>
              <a:rPr lang="tr-TR" altLang="en-US" sz="2000" dirty="0"/>
              <a:t>Top-down parsers usually make this decision by examining the next token of input, often called the lookahead token.</a:t>
            </a:r>
          </a:p>
          <a:p>
            <a:pPr lvl="1" eaLnBrk="1" hangingPunct="1"/>
            <a:r>
              <a:rPr lang="tr-TR" altLang="en-US" sz="2000" dirty="0"/>
              <a:t>Example:</a:t>
            </a:r>
          </a:p>
          <a:p>
            <a:pPr lvl="2" eaLnBrk="1" hangingPunct="1"/>
            <a:r>
              <a:rPr lang="tr-TR" altLang="en-US" sz="1700" dirty="0"/>
              <a:t>Current sentential form: xA</a:t>
            </a:r>
            <a:r>
              <a:rPr lang="el-GR" sz="1800" dirty="0"/>
              <a:t>α</a:t>
            </a:r>
            <a:endParaRPr lang="tr-TR" sz="1800" dirty="0"/>
          </a:p>
          <a:p>
            <a:pPr lvl="2" eaLnBrk="1" hangingPunct="1"/>
            <a:r>
              <a:rPr lang="tr-TR" altLang="en-US" sz="1700" dirty="0"/>
              <a:t>Next input token: t</a:t>
            </a:r>
          </a:p>
          <a:p>
            <a:pPr lvl="2" eaLnBrk="1" hangingPunct="1"/>
            <a:r>
              <a:rPr lang="tr-TR" altLang="en-US" sz="1700" dirty="0"/>
              <a:t>The parser chooses the rule for A whose right-hand side can generate t as its first symbol.</a:t>
            </a:r>
          </a:p>
        </p:txBody>
      </p:sp>
    </p:spTree>
    <p:extLst>
      <p:ext uri="{BB962C8B-B14F-4D97-AF65-F5344CB8AC3E}">
        <p14:creationId xmlns:p14="http://schemas.microsoft.com/office/powerpoint/2010/main" val="982286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9E2F-DB66-D193-2D53-0DB6AB998745}"/>
            </a:ext>
          </a:extLst>
        </p:cNvPr>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DD13373D-EDB0-2306-04C5-BA1A120DFD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5A067E0-7EC8-40C6-93DE-12F92742882F}" type="slidenum">
              <a:rPr lang="en-US" altLang="en-US" sz="1000">
                <a:solidFill>
                  <a:schemeClr val="tx1"/>
                </a:solidFill>
                <a:latin typeface="Arial" panose="020B0604020202020204" pitchFamily="34" charset="0"/>
              </a:rPr>
              <a:pPr>
                <a:spcBef>
                  <a:spcPct val="0"/>
                </a:spcBef>
                <a:buFontTx/>
                <a:buNone/>
              </a:pPr>
              <a:t>44</a:t>
            </a:fld>
            <a:endParaRPr lang="en-US" altLang="en-US" sz="1000">
              <a:solidFill>
                <a:schemeClr val="tx1"/>
              </a:solidFill>
              <a:latin typeface="Arial" panose="020B0604020202020204" pitchFamily="34" charset="0"/>
            </a:endParaRPr>
          </a:p>
        </p:txBody>
      </p:sp>
      <p:sp>
        <p:nvSpPr>
          <p:cNvPr id="34820" name="Rectangle 2">
            <a:extLst>
              <a:ext uri="{FF2B5EF4-FFF2-40B4-BE49-F238E27FC236}">
                <a16:creationId xmlns:a16="http://schemas.microsoft.com/office/drawing/2014/main" id="{5B8E515A-6233-E4BE-36D6-3CA500787CB2}"/>
              </a:ext>
            </a:extLst>
          </p:cNvPr>
          <p:cNvSpPr>
            <a:spLocks noGrp="1" noChangeArrowheads="1"/>
          </p:cNvSpPr>
          <p:nvPr>
            <p:ph type="title"/>
          </p:nvPr>
        </p:nvSpPr>
        <p:spPr>
          <a:xfrm>
            <a:off x="582627" y="0"/>
            <a:ext cx="8153400" cy="1143000"/>
          </a:xfrm>
        </p:spPr>
        <p:txBody>
          <a:bodyPr/>
          <a:lstStyle/>
          <a:p>
            <a:pPr eaLnBrk="1" hangingPunct="1"/>
            <a:r>
              <a:rPr lang="tr-TR" altLang="en-US" dirty="0"/>
              <a:t>Common Top-down Parsing Algorithms</a:t>
            </a:r>
            <a:endParaRPr lang="en-US" altLang="en-US" dirty="0"/>
          </a:p>
        </p:txBody>
      </p:sp>
      <p:sp>
        <p:nvSpPr>
          <p:cNvPr id="34821" name="Rectangle 3">
            <a:extLst>
              <a:ext uri="{FF2B5EF4-FFF2-40B4-BE49-F238E27FC236}">
                <a16:creationId xmlns:a16="http://schemas.microsoft.com/office/drawing/2014/main" id="{8CA74DCF-8970-5395-651B-1F05CAAFD0F6}"/>
              </a:ext>
            </a:extLst>
          </p:cNvPr>
          <p:cNvSpPr>
            <a:spLocks noGrp="1" noChangeArrowheads="1"/>
          </p:cNvSpPr>
          <p:nvPr>
            <p:ph type="body" idx="1"/>
          </p:nvPr>
        </p:nvSpPr>
        <p:spPr>
          <a:xfrm>
            <a:off x="609600" y="1295400"/>
            <a:ext cx="8153400" cy="5410200"/>
          </a:xfrm>
        </p:spPr>
        <p:txBody>
          <a:bodyPr/>
          <a:lstStyle/>
          <a:p>
            <a:pPr eaLnBrk="1" hangingPunct="1"/>
            <a:r>
              <a:rPr lang="tr-TR" altLang="en-US" sz="2400" dirty="0"/>
              <a:t>Two widely used approaches implement top-down parsing:</a:t>
            </a:r>
          </a:p>
          <a:p>
            <a:pPr lvl="1" eaLnBrk="1" hangingPunct="1"/>
            <a:r>
              <a:rPr lang="tr-TR" altLang="en-US" sz="2000" dirty="0"/>
              <a:t>Recursive-descent parsing</a:t>
            </a:r>
          </a:p>
          <a:p>
            <a:pPr lvl="2" eaLnBrk="1" hangingPunct="1"/>
            <a:r>
              <a:rPr lang="tr-TR" altLang="en-US" sz="1700" dirty="0"/>
              <a:t>Implement direct</a:t>
            </a:r>
            <a:r>
              <a:rPr lang="en-US" altLang="en-US" sz="1700" dirty="0"/>
              <a:t>l</a:t>
            </a:r>
            <a:r>
              <a:rPr lang="tr-TR" altLang="en-US" sz="1700" dirty="0"/>
              <a:t>y as a set of recursive functions, one for each nonterminal</a:t>
            </a:r>
          </a:p>
          <a:p>
            <a:pPr lvl="2" eaLnBrk="1" hangingPunct="1"/>
            <a:r>
              <a:rPr lang="tr-TR" altLang="en-US" sz="1700" dirty="0"/>
              <a:t>Each function corresponds to a grammar rule</a:t>
            </a:r>
          </a:p>
          <a:p>
            <a:pPr lvl="2" eaLnBrk="1" hangingPunct="1"/>
            <a:r>
              <a:rPr lang="tr-TR" altLang="en-US" sz="1700" dirty="0"/>
              <a:t>The parser cl</a:t>
            </a:r>
            <a:r>
              <a:rPr lang="en-US" altLang="en-US" sz="1700" dirty="0"/>
              <a:t>a</a:t>
            </a:r>
            <a:r>
              <a:rPr lang="tr-TR" altLang="en-US" sz="1700" dirty="0"/>
              <a:t>ss these functions to expand nonterminals</a:t>
            </a:r>
          </a:p>
          <a:p>
            <a:pPr lvl="2" eaLnBrk="1" hangingPunct="1"/>
            <a:r>
              <a:rPr lang="tr-TR" altLang="en-US" sz="1700" dirty="0"/>
              <a:t>Example:</a:t>
            </a:r>
          </a:p>
          <a:p>
            <a:pPr lvl="3" eaLnBrk="1" hangingPunct="1"/>
            <a:r>
              <a:rPr lang="tr-TR" altLang="en-US" sz="1400" dirty="0"/>
              <a:t>Expr()</a:t>
            </a:r>
          </a:p>
          <a:p>
            <a:pPr lvl="4" eaLnBrk="1" hangingPunct="1"/>
            <a:r>
              <a:rPr lang="tr-TR" altLang="en-US" sz="1400" dirty="0"/>
              <a:t>Term()</a:t>
            </a:r>
          </a:p>
          <a:p>
            <a:pPr lvl="4" eaLnBrk="1" hangingPunct="1"/>
            <a:r>
              <a:rPr lang="tr-TR" altLang="en-US" sz="1400" dirty="0"/>
              <a:t>Factor()</a:t>
            </a:r>
          </a:p>
        </p:txBody>
      </p:sp>
    </p:spTree>
    <p:extLst>
      <p:ext uri="{BB962C8B-B14F-4D97-AF65-F5344CB8AC3E}">
        <p14:creationId xmlns:p14="http://schemas.microsoft.com/office/powerpoint/2010/main" val="2337786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EC56-6920-2605-A698-3761BC906030}"/>
            </a:ext>
          </a:extLst>
        </p:cNvPr>
        <p:cNvGrpSpPr/>
        <p:nvPr/>
      </p:nvGrpSpPr>
      <p:grpSpPr>
        <a:xfrm>
          <a:off x="0" y="0"/>
          <a:ext cx="0" cy="0"/>
          <a:chOff x="0" y="0"/>
          <a:chExt cx="0" cy="0"/>
        </a:xfrm>
      </p:grpSpPr>
      <p:sp>
        <p:nvSpPr>
          <p:cNvPr id="34819" name="Slide Number Placeholder 4">
            <a:extLst>
              <a:ext uri="{FF2B5EF4-FFF2-40B4-BE49-F238E27FC236}">
                <a16:creationId xmlns:a16="http://schemas.microsoft.com/office/drawing/2014/main" id="{E180757C-7648-08BB-83EB-24DCBF77EC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5A067E0-7EC8-40C6-93DE-12F92742882F}" type="slidenum">
              <a:rPr lang="en-US" altLang="en-US" sz="1000">
                <a:solidFill>
                  <a:schemeClr val="tx1"/>
                </a:solidFill>
                <a:latin typeface="Arial" panose="020B0604020202020204" pitchFamily="34" charset="0"/>
              </a:rPr>
              <a:pPr>
                <a:spcBef>
                  <a:spcPct val="0"/>
                </a:spcBef>
                <a:buFontTx/>
                <a:buNone/>
              </a:pPr>
              <a:t>45</a:t>
            </a:fld>
            <a:endParaRPr lang="en-US" altLang="en-US" sz="1000">
              <a:solidFill>
                <a:schemeClr val="tx1"/>
              </a:solidFill>
              <a:latin typeface="Arial" panose="020B0604020202020204" pitchFamily="34" charset="0"/>
            </a:endParaRPr>
          </a:p>
        </p:txBody>
      </p:sp>
      <p:sp>
        <p:nvSpPr>
          <p:cNvPr id="34820" name="Rectangle 2">
            <a:extLst>
              <a:ext uri="{FF2B5EF4-FFF2-40B4-BE49-F238E27FC236}">
                <a16:creationId xmlns:a16="http://schemas.microsoft.com/office/drawing/2014/main" id="{533AC50D-1AB3-CDCC-1346-B908039A9A7C}"/>
              </a:ext>
            </a:extLst>
          </p:cNvPr>
          <p:cNvSpPr>
            <a:spLocks noGrp="1" noChangeArrowheads="1"/>
          </p:cNvSpPr>
          <p:nvPr>
            <p:ph type="title"/>
          </p:nvPr>
        </p:nvSpPr>
        <p:spPr>
          <a:xfrm>
            <a:off x="582627" y="0"/>
            <a:ext cx="8153400" cy="1143000"/>
          </a:xfrm>
        </p:spPr>
        <p:txBody>
          <a:bodyPr/>
          <a:lstStyle/>
          <a:p>
            <a:pPr eaLnBrk="1" hangingPunct="1"/>
            <a:r>
              <a:rPr lang="tr-TR" altLang="en-US" dirty="0"/>
              <a:t>Common Top-down Parsing Algorithms</a:t>
            </a:r>
            <a:endParaRPr lang="en-US" altLang="en-US" dirty="0"/>
          </a:p>
        </p:txBody>
      </p:sp>
      <p:sp>
        <p:nvSpPr>
          <p:cNvPr id="34821" name="Rectangle 3">
            <a:extLst>
              <a:ext uri="{FF2B5EF4-FFF2-40B4-BE49-F238E27FC236}">
                <a16:creationId xmlns:a16="http://schemas.microsoft.com/office/drawing/2014/main" id="{01A06E90-FB42-181F-B418-50C95606F640}"/>
              </a:ext>
            </a:extLst>
          </p:cNvPr>
          <p:cNvSpPr>
            <a:spLocks noGrp="1" noChangeArrowheads="1"/>
          </p:cNvSpPr>
          <p:nvPr>
            <p:ph type="body" idx="1"/>
          </p:nvPr>
        </p:nvSpPr>
        <p:spPr>
          <a:xfrm>
            <a:off x="609600" y="1295400"/>
            <a:ext cx="8153400" cy="5410200"/>
          </a:xfrm>
        </p:spPr>
        <p:txBody>
          <a:bodyPr/>
          <a:lstStyle/>
          <a:p>
            <a:pPr lvl="1" eaLnBrk="1" hangingPunct="1"/>
            <a:r>
              <a:rPr lang="tr-TR" altLang="en-US" sz="2000" dirty="0"/>
              <a:t>LL Parsers (Table-driven parsers)</a:t>
            </a:r>
          </a:p>
          <a:p>
            <a:pPr lvl="2" eaLnBrk="1" hangingPunct="1"/>
            <a:r>
              <a:rPr lang="tr-TR" altLang="en-US" sz="1700" dirty="0"/>
              <a:t>Use a parsing table instead of explicit recursive code</a:t>
            </a:r>
          </a:p>
          <a:p>
            <a:pPr lvl="2" eaLnBrk="1" hangingPunct="1"/>
            <a:r>
              <a:rPr lang="tr-TR" altLang="en-US" sz="1700" dirty="0"/>
              <a:t>The table determines which grammar rule to apply, based on:</a:t>
            </a:r>
          </a:p>
          <a:p>
            <a:pPr lvl="3" eaLnBrk="1" hangingPunct="1"/>
            <a:r>
              <a:rPr lang="tr-TR" altLang="en-US" sz="1400" dirty="0"/>
              <a:t>The current nonterminal</a:t>
            </a:r>
          </a:p>
          <a:p>
            <a:pPr lvl="3" eaLnBrk="1" hangingPunct="1"/>
            <a:r>
              <a:rPr lang="tr-TR" altLang="en-US" sz="1400" dirty="0"/>
              <a:t>The enxt input token</a:t>
            </a:r>
          </a:p>
          <a:p>
            <a:pPr lvl="2" eaLnBrk="1" hangingPunct="1"/>
            <a:r>
              <a:rPr lang="tr-TR" altLang="en-US" sz="1700" dirty="0"/>
              <a:t>The name LL means:</a:t>
            </a:r>
          </a:p>
          <a:p>
            <a:pPr lvl="3" eaLnBrk="1" hangingPunct="1"/>
            <a:r>
              <a:rPr lang="tr-TR" altLang="en-US" sz="1400" dirty="0"/>
              <a:t>L -&gt; scan input from left to right</a:t>
            </a:r>
          </a:p>
          <a:p>
            <a:pPr lvl="3" eaLnBrk="1" hangingPunct="1"/>
            <a:r>
              <a:rPr lang="tr-TR" altLang="en-US" sz="1400" dirty="0"/>
              <a:t>L-&gt; construct a leftmost derivation</a:t>
            </a:r>
          </a:p>
          <a:p>
            <a:pPr lvl="2" eaLnBrk="1" hangingPunct="1"/>
            <a:r>
              <a:rPr lang="tr-TR" altLang="en-US" sz="1700" dirty="0"/>
              <a:t>Example grammar:</a:t>
            </a:r>
          </a:p>
          <a:p>
            <a:pPr lvl="3" eaLnBrk="1" hangingPunct="1"/>
            <a:r>
              <a:rPr lang="tr-TR" altLang="en-US" sz="1400" dirty="0"/>
              <a:t>A -&gt; aB</a:t>
            </a:r>
          </a:p>
          <a:p>
            <a:pPr lvl="3" eaLnBrk="1" hangingPunct="1"/>
            <a:r>
              <a:rPr lang="tr-TR" altLang="en-US" sz="1400" dirty="0"/>
              <a:t>A -&gt; bC</a:t>
            </a:r>
          </a:p>
          <a:p>
            <a:pPr lvl="3" eaLnBrk="1" hangingPunct="1"/>
            <a:r>
              <a:rPr lang="tr-TR" altLang="en-US" sz="1400" dirty="0"/>
              <a:t>A -&gt; c</a:t>
            </a:r>
          </a:p>
          <a:p>
            <a:pPr lvl="2" eaLnBrk="1" hangingPunct="1"/>
            <a:r>
              <a:rPr lang="tr-TR" altLang="en-US" sz="1700" dirty="0"/>
              <a:t>Suppose the p</a:t>
            </a:r>
            <a:r>
              <a:rPr lang="en-US" altLang="en-US" sz="1700" dirty="0"/>
              <a:t>a</a:t>
            </a:r>
            <a:r>
              <a:rPr lang="tr-TR" altLang="en-US" sz="1700" dirty="0"/>
              <a:t>rser sees:</a:t>
            </a:r>
          </a:p>
          <a:p>
            <a:pPr lvl="3" eaLnBrk="1" hangingPunct="1"/>
            <a:r>
              <a:rPr lang="tr-TR" altLang="en-US" sz="1400" dirty="0"/>
              <a:t>Current form: xA</a:t>
            </a:r>
            <a:r>
              <a:rPr lang="el-GR" sz="1400" dirty="0"/>
              <a:t>α</a:t>
            </a:r>
            <a:endParaRPr lang="tr-TR" sz="1400" dirty="0"/>
          </a:p>
          <a:p>
            <a:pPr lvl="3" eaLnBrk="1" hangingPunct="1"/>
            <a:r>
              <a:rPr lang="tr-TR" altLang="en-US" sz="1400" dirty="0"/>
              <a:t>Next token: b</a:t>
            </a:r>
          </a:p>
          <a:p>
            <a:pPr lvl="2" eaLnBrk="1" hangingPunct="1"/>
            <a:r>
              <a:rPr lang="tr-TR" altLang="en-US" sz="1700" dirty="0"/>
              <a:t>The parser chooses:</a:t>
            </a:r>
          </a:p>
          <a:p>
            <a:pPr lvl="3" eaLnBrk="1" hangingPunct="1"/>
            <a:r>
              <a:rPr lang="tr-TR" altLang="en-US" sz="1400" dirty="0"/>
              <a:t>A -&gt; bC , since that rule begins with b.</a:t>
            </a:r>
          </a:p>
        </p:txBody>
      </p:sp>
    </p:spTree>
    <p:extLst>
      <p:ext uri="{BB962C8B-B14F-4D97-AF65-F5344CB8AC3E}">
        <p14:creationId xmlns:p14="http://schemas.microsoft.com/office/powerpoint/2010/main" val="807083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40398AF6-7614-FC80-0ADE-35BC25D369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36867" name="Slide Number Placeholder 4">
            <a:extLst>
              <a:ext uri="{FF2B5EF4-FFF2-40B4-BE49-F238E27FC236}">
                <a16:creationId xmlns:a16="http://schemas.microsoft.com/office/drawing/2014/main" id="{AEC1BD2F-3B86-7333-A924-469466B5D9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DCB8ECF-0764-4D06-998B-1A7B6EEDE60B}" type="slidenum">
              <a:rPr lang="en-US" altLang="en-US" sz="1000">
                <a:solidFill>
                  <a:schemeClr val="tx1"/>
                </a:solidFill>
                <a:latin typeface="Arial" panose="020B0604020202020204" pitchFamily="34" charset="0"/>
              </a:rPr>
              <a:pPr>
                <a:spcBef>
                  <a:spcPct val="0"/>
                </a:spcBef>
                <a:buFontTx/>
                <a:buNone/>
              </a:pPr>
              <a:t>46</a:t>
            </a:fld>
            <a:endParaRPr lang="en-US" altLang="en-US" sz="1000">
              <a:solidFill>
                <a:schemeClr val="tx1"/>
              </a:solidFill>
              <a:latin typeface="Arial" panose="020B0604020202020204" pitchFamily="34" charset="0"/>
            </a:endParaRPr>
          </a:p>
        </p:txBody>
      </p:sp>
      <p:sp>
        <p:nvSpPr>
          <p:cNvPr id="36868" name="Rectangle 2">
            <a:extLst>
              <a:ext uri="{FF2B5EF4-FFF2-40B4-BE49-F238E27FC236}">
                <a16:creationId xmlns:a16="http://schemas.microsoft.com/office/drawing/2014/main" id="{171C4D6F-38AB-046E-5DD4-49F1DCEC7277}"/>
              </a:ext>
            </a:extLst>
          </p:cNvPr>
          <p:cNvSpPr>
            <a:spLocks noGrp="1" noChangeArrowheads="1"/>
          </p:cNvSpPr>
          <p:nvPr>
            <p:ph type="title"/>
          </p:nvPr>
        </p:nvSpPr>
        <p:spPr/>
        <p:txBody>
          <a:bodyPr/>
          <a:lstStyle/>
          <a:p>
            <a:pPr eaLnBrk="1" hangingPunct="1"/>
            <a:r>
              <a:rPr lang="tr-TR" altLang="en-US" dirty="0"/>
              <a:t>Bottom-up Parsers</a:t>
            </a:r>
            <a:endParaRPr lang="en-US" altLang="en-US" dirty="0"/>
          </a:p>
        </p:txBody>
      </p:sp>
      <p:sp>
        <p:nvSpPr>
          <p:cNvPr id="36869" name="Rectangle 3">
            <a:extLst>
              <a:ext uri="{FF2B5EF4-FFF2-40B4-BE49-F238E27FC236}">
                <a16:creationId xmlns:a16="http://schemas.microsoft.com/office/drawing/2014/main" id="{19AC4BE2-D757-4ECA-F310-B74DDB4A5B92}"/>
              </a:ext>
            </a:extLst>
          </p:cNvPr>
          <p:cNvSpPr>
            <a:spLocks noGrp="1" noChangeArrowheads="1"/>
          </p:cNvSpPr>
          <p:nvPr>
            <p:ph type="body" idx="1"/>
          </p:nvPr>
        </p:nvSpPr>
        <p:spPr/>
        <p:txBody>
          <a:bodyPr/>
          <a:lstStyle/>
          <a:p>
            <a:pPr algn="just" eaLnBrk="1" hangingPunct="1"/>
            <a:r>
              <a:rPr lang="tr-TR" altLang="en-US" dirty="0"/>
              <a:t>A bottom-up parser constructs the parse tree starting from the leaves (input tokens) and gradually works upward toward the root.</a:t>
            </a:r>
          </a:p>
          <a:p>
            <a:pPr algn="just" eaLnBrk="1" hangingPunct="1"/>
            <a:r>
              <a:rPr lang="tr-TR" altLang="en-US" dirty="0"/>
              <a:t>Instead of predicting grammar rules, the parser recognizes smaller parts of the input and combines them into larger structures</a:t>
            </a:r>
          </a:p>
          <a:p>
            <a:pPr algn="just" eaLnBrk="1" hangingPunct="1"/>
            <a:r>
              <a:rPr lang="tr-TR" altLang="en-US" dirty="0"/>
              <a:t>This process corresponds to the reverse of a rightmost derivation in the grammar.</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74FE-43CD-BF89-A808-B27F0B2671A6}"/>
            </a:ext>
          </a:extLst>
        </p:cNvPr>
        <p:cNvGrpSpPr/>
        <p:nvPr/>
      </p:nvGrpSpPr>
      <p:grpSpPr>
        <a:xfrm>
          <a:off x="0" y="0"/>
          <a:ext cx="0" cy="0"/>
          <a:chOff x="0" y="0"/>
          <a:chExt cx="0" cy="0"/>
        </a:xfrm>
      </p:grpSpPr>
      <p:sp>
        <p:nvSpPr>
          <p:cNvPr id="36867" name="Slide Number Placeholder 4">
            <a:extLst>
              <a:ext uri="{FF2B5EF4-FFF2-40B4-BE49-F238E27FC236}">
                <a16:creationId xmlns:a16="http://schemas.microsoft.com/office/drawing/2014/main" id="{CF404AFE-5148-6CF0-C44A-C903564BA1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DCB8ECF-0764-4D06-998B-1A7B6EEDE60B}" type="slidenum">
              <a:rPr lang="en-US" altLang="en-US" sz="1000">
                <a:solidFill>
                  <a:schemeClr val="tx1"/>
                </a:solidFill>
                <a:latin typeface="Arial" panose="020B0604020202020204" pitchFamily="34" charset="0"/>
              </a:rPr>
              <a:pPr>
                <a:spcBef>
                  <a:spcPct val="0"/>
                </a:spcBef>
                <a:buFontTx/>
                <a:buNone/>
              </a:pPr>
              <a:t>47</a:t>
            </a:fld>
            <a:endParaRPr lang="en-US" altLang="en-US" sz="1000">
              <a:solidFill>
                <a:schemeClr val="tx1"/>
              </a:solidFill>
              <a:latin typeface="Arial" panose="020B0604020202020204" pitchFamily="34" charset="0"/>
            </a:endParaRPr>
          </a:p>
        </p:txBody>
      </p:sp>
      <p:sp>
        <p:nvSpPr>
          <p:cNvPr id="36869" name="Rectangle 3">
            <a:extLst>
              <a:ext uri="{FF2B5EF4-FFF2-40B4-BE49-F238E27FC236}">
                <a16:creationId xmlns:a16="http://schemas.microsoft.com/office/drawing/2014/main" id="{BE7EDAB3-D299-B45B-4FA0-96BE9AD1F2C7}"/>
              </a:ext>
            </a:extLst>
          </p:cNvPr>
          <p:cNvSpPr>
            <a:spLocks noGrp="1" noChangeArrowheads="1"/>
          </p:cNvSpPr>
          <p:nvPr>
            <p:ph type="body" idx="1"/>
          </p:nvPr>
        </p:nvSpPr>
        <p:spPr/>
        <p:txBody>
          <a:bodyPr/>
          <a:lstStyle/>
          <a:p>
            <a:pPr algn="just" eaLnBrk="1" hangingPunct="1"/>
            <a:r>
              <a:rPr lang="tr-TR" altLang="en-US" dirty="0"/>
              <a:t>At any step, the parser examines a right sentential form, represented as </a:t>
            </a:r>
            <a:r>
              <a:rPr lang="el-GR" dirty="0"/>
              <a:t>α</a:t>
            </a:r>
            <a:endParaRPr lang="tr-TR" dirty="0"/>
          </a:p>
          <a:p>
            <a:pPr algn="just" eaLnBrk="1" hangingPunct="1"/>
            <a:r>
              <a:rPr lang="tr-TR" altLang="en-US" dirty="0"/>
              <a:t>The parser must determine which substring of </a:t>
            </a:r>
            <a:r>
              <a:rPr lang="el-GR" dirty="0"/>
              <a:t>α</a:t>
            </a:r>
            <a:r>
              <a:rPr lang="tr-TR" dirty="0"/>
              <a:t> corresponds to the right-hand side (RHS) of a grammar rule</a:t>
            </a:r>
          </a:p>
          <a:p>
            <a:pPr algn="just" eaLnBrk="1" hangingPunct="1"/>
            <a:r>
              <a:rPr lang="tr-TR" dirty="0"/>
              <a:t>Once the correct substring is found, the parser reduces it to the corresponding LHS of the rule.</a:t>
            </a:r>
          </a:p>
          <a:p>
            <a:pPr algn="just" eaLnBrk="1" hangingPunct="1"/>
            <a:r>
              <a:rPr lang="tr-TR" dirty="0"/>
              <a:t>This process is called reduction.</a:t>
            </a:r>
          </a:p>
        </p:txBody>
      </p:sp>
    </p:spTree>
    <p:extLst>
      <p:ext uri="{BB962C8B-B14F-4D97-AF65-F5344CB8AC3E}">
        <p14:creationId xmlns:p14="http://schemas.microsoft.com/office/powerpoint/2010/main" val="3853993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B4ED9-AD1F-C678-550C-C245ED28AB59}"/>
            </a:ext>
          </a:extLst>
        </p:cNvPr>
        <p:cNvGrpSpPr/>
        <p:nvPr/>
      </p:nvGrpSpPr>
      <p:grpSpPr>
        <a:xfrm>
          <a:off x="0" y="0"/>
          <a:ext cx="0" cy="0"/>
          <a:chOff x="0" y="0"/>
          <a:chExt cx="0" cy="0"/>
        </a:xfrm>
      </p:grpSpPr>
      <p:sp>
        <p:nvSpPr>
          <p:cNvPr id="36867" name="Slide Number Placeholder 4">
            <a:extLst>
              <a:ext uri="{FF2B5EF4-FFF2-40B4-BE49-F238E27FC236}">
                <a16:creationId xmlns:a16="http://schemas.microsoft.com/office/drawing/2014/main" id="{A04ED2FC-88E9-863B-6B11-1BCF8C1469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DCB8ECF-0764-4D06-998B-1A7B6EEDE60B}" type="slidenum">
              <a:rPr lang="en-US" altLang="en-US" sz="1000">
                <a:solidFill>
                  <a:schemeClr val="tx1"/>
                </a:solidFill>
                <a:latin typeface="Arial" panose="020B0604020202020204" pitchFamily="34" charset="0"/>
              </a:rPr>
              <a:pPr>
                <a:spcBef>
                  <a:spcPct val="0"/>
                </a:spcBef>
                <a:buFontTx/>
                <a:buNone/>
              </a:pPr>
              <a:t>48</a:t>
            </a:fld>
            <a:endParaRPr lang="en-US" altLang="en-US" sz="1000">
              <a:solidFill>
                <a:schemeClr val="tx1"/>
              </a:solidFill>
              <a:latin typeface="Arial" panose="020B0604020202020204" pitchFamily="34" charset="0"/>
            </a:endParaRPr>
          </a:p>
        </p:txBody>
      </p:sp>
      <p:sp>
        <p:nvSpPr>
          <p:cNvPr id="36869" name="Rectangle 3">
            <a:extLst>
              <a:ext uri="{FF2B5EF4-FFF2-40B4-BE49-F238E27FC236}">
                <a16:creationId xmlns:a16="http://schemas.microsoft.com/office/drawing/2014/main" id="{6D1D5A7C-4FBF-068A-0EEA-988BFA87710C}"/>
              </a:ext>
            </a:extLst>
          </p:cNvPr>
          <p:cNvSpPr>
            <a:spLocks noGrp="1" noChangeArrowheads="1"/>
          </p:cNvSpPr>
          <p:nvPr>
            <p:ph type="body" idx="1"/>
          </p:nvPr>
        </p:nvSpPr>
        <p:spPr/>
        <p:txBody>
          <a:bodyPr/>
          <a:lstStyle/>
          <a:p>
            <a:pPr algn="just" eaLnBrk="1" hangingPunct="1"/>
            <a:r>
              <a:rPr lang="tr-TR" altLang="en-US" sz="1800" dirty="0"/>
              <a:t>Example:</a:t>
            </a:r>
          </a:p>
          <a:p>
            <a:pPr lvl="1" algn="just" eaLnBrk="1" hangingPunct="1"/>
            <a:r>
              <a:rPr lang="tr-TR" sz="1800" dirty="0"/>
              <a:t>Suppose the grammar contains:</a:t>
            </a:r>
          </a:p>
          <a:p>
            <a:pPr lvl="2" algn="just" eaLnBrk="1" hangingPunct="1"/>
            <a:r>
              <a:rPr lang="tr-TR" sz="1800" dirty="0"/>
              <a:t>E -&gt; E + T</a:t>
            </a:r>
          </a:p>
          <a:p>
            <a:pPr lvl="2" algn="just" eaLnBrk="1" hangingPunct="1"/>
            <a:r>
              <a:rPr lang="tr-TR" sz="1800" dirty="0"/>
              <a:t>T -&gt; id</a:t>
            </a:r>
          </a:p>
          <a:p>
            <a:pPr lvl="1" algn="just" eaLnBrk="1" hangingPunct="1"/>
            <a:r>
              <a:rPr lang="tr-TR" sz="1800" dirty="0"/>
              <a:t>Given input tokens id + id</a:t>
            </a:r>
          </a:p>
          <a:p>
            <a:pPr lvl="1" algn="just" eaLnBrk="1" hangingPunct="1"/>
            <a:r>
              <a:rPr lang="tr-TR" sz="1800" dirty="0"/>
              <a:t>Bottom-up parsing works like:</a:t>
            </a:r>
          </a:p>
          <a:p>
            <a:pPr lvl="2" eaLnBrk="1" hangingPunct="1"/>
            <a:r>
              <a:rPr lang="tr-TR" sz="1800" dirty="0"/>
              <a:t>id + id</a:t>
            </a:r>
            <a:br>
              <a:rPr lang="tr-TR" sz="1800" dirty="0"/>
            </a:br>
            <a:r>
              <a:rPr lang="tr-TR" sz="1800" dirty="0"/>
              <a:t>↓</a:t>
            </a:r>
            <a:br>
              <a:rPr lang="tr-TR" sz="1800" dirty="0"/>
            </a:br>
            <a:r>
              <a:rPr lang="tr-TR" sz="1800" dirty="0"/>
              <a:t>T + id</a:t>
            </a:r>
            <a:br>
              <a:rPr lang="tr-TR" sz="1800" dirty="0"/>
            </a:br>
            <a:r>
              <a:rPr lang="tr-TR" sz="1800" dirty="0"/>
              <a:t>↓</a:t>
            </a:r>
            <a:br>
              <a:rPr lang="tr-TR" sz="1800" dirty="0"/>
            </a:br>
            <a:r>
              <a:rPr lang="tr-TR" sz="1800" dirty="0"/>
              <a:t>E + id</a:t>
            </a:r>
            <a:br>
              <a:rPr lang="tr-TR" sz="1800" dirty="0"/>
            </a:br>
            <a:r>
              <a:rPr lang="tr-TR" sz="1800" dirty="0"/>
              <a:t>↓</a:t>
            </a:r>
            <a:br>
              <a:rPr lang="tr-TR" sz="1800" dirty="0"/>
            </a:br>
            <a:r>
              <a:rPr lang="tr-TR" sz="1800" dirty="0"/>
              <a:t>E</a:t>
            </a:r>
          </a:p>
          <a:p>
            <a:pPr lvl="1" eaLnBrk="1" hangingPunct="1"/>
            <a:r>
              <a:rPr lang="tr-TR" sz="1800" dirty="0"/>
              <a:t>The parser repeatedly reduces substrings to grammar symbols until the start symbol is produced.</a:t>
            </a:r>
          </a:p>
        </p:txBody>
      </p:sp>
    </p:spTree>
    <p:extLst>
      <p:ext uri="{BB962C8B-B14F-4D97-AF65-F5344CB8AC3E}">
        <p14:creationId xmlns:p14="http://schemas.microsoft.com/office/powerpoint/2010/main" val="2327191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C9D41-D61F-9BDE-3037-2A6FFE6570E3}"/>
            </a:ext>
          </a:extLst>
        </p:cNvPr>
        <p:cNvGrpSpPr/>
        <p:nvPr/>
      </p:nvGrpSpPr>
      <p:grpSpPr>
        <a:xfrm>
          <a:off x="0" y="0"/>
          <a:ext cx="0" cy="0"/>
          <a:chOff x="0" y="0"/>
          <a:chExt cx="0" cy="0"/>
        </a:xfrm>
      </p:grpSpPr>
      <p:sp>
        <p:nvSpPr>
          <p:cNvPr id="36867" name="Slide Number Placeholder 4">
            <a:extLst>
              <a:ext uri="{FF2B5EF4-FFF2-40B4-BE49-F238E27FC236}">
                <a16:creationId xmlns:a16="http://schemas.microsoft.com/office/drawing/2014/main" id="{AF2F0E5D-1D16-A018-750F-BA4AF92552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DCB8ECF-0764-4D06-998B-1A7B6EEDE60B}" type="slidenum">
              <a:rPr lang="en-US" altLang="en-US" sz="1000">
                <a:solidFill>
                  <a:schemeClr val="tx1"/>
                </a:solidFill>
                <a:latin typeface="Arial" panose="020B0604020202020204" pitchFamily="34" charset="0"/>
              </a:rPr>
              <a:pPr>
                <a:spcBef>
                  <a:spcPct val="0"/>
                </a:spcBef>
                <a:buFontTx/>
                <a:buNone/>
              </a:pPr>
              <a:t>49</a:t>
            </a:fld>
            <a:endParaRPr lang="en-US" altLang="en-US" sz="1000">
              <a:solidFill>
                <a:schemeClr val="tx1"/>
              </a:solidFill>
              <a:latin typeface="Arial" panose="020B0604020202020204" pitchFamily="34" charset="0"/>
            </a:endParaRPr>
          </a:p>
        </p:txBody>
      </p:sp>
      <p:sp>
        <p:nvSpPr>
          <p:cNvPr id="36869" name="Rectangle 3">
            <a:extLst>
              <a:ext uri="{FF2B5EF4-FFF2-40B4-BE49-F238E27FC236}">
                <a16:creationId xmlns:a16="http://schemas.microsoft.com/office/drawing/2014/main" id="{FA6381F4-B701-664C-8516-1B182AA709D6}"/>
              </a:ext>
            </a:extLst>
          </p:cNvPr>
          <p:cNvSpPr>
            <a:spLocks noGrp="1" noChangeArrowheads="1"/>
          </p:cNvSpPr>
          <p:nvPr>
            <p:ph type="body" idx="1"/>
          </p:nvPr>
        </p:nvSpPr>
        <p:spPr/>
        <p:txBody>
          <a:bodyPr/>
          <a:lstStyle/>
          <a:p>
            <a:pPr algn="just" eaLnBrk="1" hangingPunct="1"/>
            <a:r>
              <a:rPr lang="tr-TR" altLang="en-US" sz="1800" dirty="0"/>
              <a:t>Common bottom-up parsing algorithms:</a:t>
            </a:r>
          </a:p>
          <a:p>
            <a:pPr lvl="1" algn="just" eaLnBrk="1" hangingPunct="1"/>
            <a:r>
              <a:rPr lang="tr-TR" sz="1800" dirty="0"/>
              <a:t>The most widely used bottom-up parsing algorithms belong to the LR family of parsers. These include:</a:t>
            </a:r>
          </a:p>
          <a:p>
            <a:pPr lvl="2" algn="just" eaLnBrk="1" hangingPunct="1"/>
            <a:r>
              <a:rPr lang="tr-TR" sz="1500" dirty="0"/>
              <a:t>LR(0)</a:t>
            </a:r>
          </a:p>
          <a:p>
            <a:pPr lvl="2" algn="just" eaLnBrk="1" hangingPunct="1"/>
            <a:r>
              <a:rPr lang="tr-TR" sz="1500" dirty="0"/>
              <a:t>SLR</a:t>
            </a:r>
          </a:p>
          <a:p>
            <a:pPr lvl="2" algn="just" eaLnBrk="1" hangingPunct="1"/>
            <a:r>
              <a:rPr lang="tr-TR" sz="1500" dirty="0"/>
              <a:t>LALR</a:t>
            </a:r>
          </a:p>
          <a:p>
            <a:pPr lvl="2" algn="just" eaLnBrk="1" hangingPunct="1"/>
            <a:r>
              <a:rPr lang="tr-TR" sz="1500" dirty="0"/>
              <a:t>Canonical LR</a:t>
            </a:r>
          </a:p>
          <a:p>
            <a:pPr lvl="1" algn="just" eaLnBrk="1" hangingPunct="1"/>
            <a:r>
              <a:rPr lang="tr-TR" sz="1800" dirty="0"/>
              <a:t>Properties of LR parsers:</a:t>
            </a:r>
          </a:p>
          <a:p>
            <a:pPr lvl="2" algn="just" eaLnBrk="1" hangingPunct="1"/>
            <a:r>
              <a:rPr lang="tr-TR" sz="1500" dirty="0"/>
              <a:t>Scan input from left to right</a:t>
            </a:r>
          </a:p>
          <a:p>
            <a:pPr lvl="2" algn="just" eaLnBrk="1" hangingPunct="1"/>
            <a:r>
              <a:rPr lang="tr-TR" sz="1500" dirty="0"/>
              <a:t>Construct the rightmost derivation in reverse</a:t>
            </a:r>
          </a:p>
        </p:txBody>
      </p:sp>
    </p:spTree>
    <p:extLst>
      <p:ext uri="{BB962C8B-B14F-4D97-AF65-F5344CB8AC3E}">
        <p14:creationId xmlns:p14="http://schemas.microsoft.com/office/powerpoint/2010/main" val="110661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FAD8-4D04-B067-1F4A-150B71FF13F3}"/>
            </a:ext>
          </a:extLst>
        </p:cNvPr>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B1F8F24A-D304-8D7D-8F11-E7373CDE89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0FFC946-C3A4-4720-943D-72C734D39464}" type="slidenum">
              <a:rPr lang="en-US" altLang="en-US" sz="1000">
                <a:solidFill>
                  <a:schemeClr val="tx1"/>
                </a:solidFill>
                <a:latin typeface="Arial" panose="020B0604020202020204" pitchFamily="34" charset="0"/>
              </a:rPr>
              <a:pPr>
                <a:spcBef>
                  <a:spcPct val="0"/>
                </a:spcBef>
                <a:buFontTx/>
                <a:buNone/>
              </a:pPr>
              <a:t>5</a:t>
            </a:fld>
            <a:endParaRPr lang="en-US" altLang="en-US" sz="1000">
              <a:solidFill>
                <a:schemeClr val="tx1"/>
              </a:solidFill>
              <a:latin typeface="Arial" panose="020B0604020202020204" pitchFamily="34" charset="0"/>
            </a:endParaRPr>
          </a:p>
        </p:txBody>
      </p:sp>
      <p:sp>
        <p:nvSpPr>
          <p:cNvPr id="8196" name="Rectangle 2">
            <a:extLst>
              <a:ext uri="{FF2B5EF4-FFF2-40B4-BE49-F238E27FC236}">
                <a16:creationId xmlns:a16="http://schemas.microsoft.com/office/drawing/2014/main" id="{59E027E4-1D18-CA1E-2BDB-774CB52B8EBB}"/>
              </a:ext>
            </a:extLst>
          </p:cNvPr>
          <p:cNvSpPr>
            <a:spLocks noGrp="1" noChangeArrowheads="1"/>
          </p:cNvSpPr>
          <p:nvPr>
            <p:ph type="title"/>
          </p:nvPr>
        </p:nvSpPr>
        <p:spPr/>
        <p:txBody>
          <a:bodyPr/>
          <a:lstStyle/>
          <a:p>
            <a:pPr eaLnBrk="1" hangingPunct="1"/>
            <a:r>
              <a:rPr lang="tr-TR" altLang="en-US" dirty="0"/>
              <a:t>Formal Description of Syntax</a:t>
            </a:r>
            <a:endParaRPr lang="en-US" altLang="en-US" dirty="0"/>
          </a:p>
        </p:txBody>
      </p:sp>
      <p:sp>
        <p:nvSpPr>
          <p:cNvPr id="8197" name="Rectangle 3">
            <a:extLst>
              <a:ext uri="{FF2B5EF4-FFF2-40B4-BE49-F238E27FC236}">
                <a16:creationId xmlns:a16="http://schemas.microsoft.com/office/drawing/2014/main" id="{CFE02750-30FE-0023-3908-E0D680E99C68}"/>
              </a:ext>
            </a:extLst>
          </p:cNvPr>
          <p:cNvSpPr>
            <a:spLocks noGrp="1" noChangeArrowheads="1"/>
          </p:cNvSpPr>
          <p:nvPr>
            <p:ph type="body" idx="1"/>
          </p:nvPr>
        </p:nvSpPr>
        <p:spPr>
          <a:xfrm>
            <a:off x="609600" y="1600200"/>
            <a:ext cx="8153400" cy="4876800"/>
          </a:xfrm>
        </p:spPr>
        <p:txBody>
          <a:bodyPr/>
          <a:lstStyle/>
          <a:p>
            <a:pPr algn="just"/>
            <a:r>
              <a:rPr lang="en-US" sz="2400" dirty="0"/>
              <a:t>Nearly all syntax analyzers are based on a </a:t>
            </a:r>
            <a:r>
              <a:rPr lang="en-US" sz="2400" b="1" dirty="0"/>
              <a:t>formal description of the programming language syntax</a:t>
            </a:r>
            <a:r>
              <a:rPr lang="en-US" sz="2400" dirty="0"/>
              <a:t>.</a:t>
            </a:r>
            <a:r>
              <a:rPr lang="tr-TR" sz="2400" dirty="0"/>
              <a:t> </a:t>
            </a:r>
            <a:r>
              <a:rPr lang="en-US" sz="2400" b="1" dirty="0"/>
              <a:t>The most common formal notation is</a:t>
            </a:r>
            <a:r>
              <a:rPr lang="tr-TR" sz="2400" b="1" dirty="0"/>
              <a:t> Backus-Naur Form (BNF).</a:t>
            </a:r>
          </a:p>
          <a:p>
            <a:pPr marL="0" indent="0" algn="just">
              <a:buNone/>
            </a:pPr>
            <a:endParaRPr lang="en-US" sz="2400" b="1" dirty="0"/>
          </a:p>
          <a:p>
            <a:pPr algn="just"/>
            <a:r>
              <a:rPr lang="en-US" sz="1800" dirty="0"/>
              <a:t>BNF is used to describe </a:t>
            </a:r>
            <a:r>
              <a:rPr lang="en-US" sz="1800" b="1" dirty="0"/>
              <a:t>context-free grammars</a:t>
            </a:r>
            <a:r>
              <a:rPr lang="en-US" sz="1800" dirty="0"/>
              <a:t> that define the structure of programs.</a:t>
            </a:r>
            <a:r>
              <a:rPr lang="tr-TR" sz="1800" dirty="0"/>
              <a:t> </a:t>
            </a:r>
            <a:r>
              <a:rPr lang="en-US" sz="1800" dirty="0"/>
              <a:t>Example rule:</a:t>
            </a:r>
          </a:p>
          <a:p>
            <a:pPr lvl="1" algn="just"/>
            <a:r>
              <a:rPr lang="en-US" sz="1800" dirty="0"/>
              <a:t>&lt;assignment&gt; → &lt;identifier&gt; = &lt;expression&gt;</a:t>
            </a:r>
            <a:endParaRPr lang="tr-TR" sz="1800" dirty="0"/>
          </a:p>
          <a:p>
            <a:pPr marL="457200" lvl="1" indent="0" algn="just">
              <a:buNone/>
            </a:pPr>
            <a:endParaRPr lang="en-US" sz="1800" dirty="0"/>
          </a:p>
          <a:p>
            <a:pPr algn="just"/>
            <a:r>
              <a:rPr lang="en-US" sz="1800" dirty="0"/>
              <a:t>This rule states that an </a:t>
            </a:r>
            <a:r>
              <a:rPr lang="en-US" sz="1800" b="1" dirty="0"/>
              <a:t>assignment statement</a:t>
            </a:r>
            <a:r>
              <a:rPr lang="en-US" sz="1800" dirty="0"/>
              <a:t> must contain:</a:t>
            </a:r>
            <a:r>
              <a:rPr lang="tr-TR" sz="1800" dirty="0"/>
              <a:t> </a:t>
            </a:r>
          </a:p>
          <a:p>
            <a:pPr lvl="1" algn="just"/>
            <a:r>
              <a:rPr lang="en-US" sz="1800" dirty="0"/>
              <a:t>an identifier</a:t>
            </a:r>
            <a:r>
              <a:rPr lang="tr-TR" sz="1800" dirty="0"/>
              <a:t> </a:t>
            </a:r>
            <a:r>
              <a:rPr lang="en-US" sz="1800" dirty="0"/>
              <a:t>followed by the symbol </a:t>
            </a:r>
            <a:r>
              <a:rPr lang="en-US" sz="1800" b="1" dirty="0"/>
              <a:t>=</a:t>
            </a:r>
          </a:p>
          <a:p>
            <a:pPr lvl="1" algn="just"/>
            <a:r>
              <a:rPr lang="en-US" sz="1800" dirty="0"/>
              <a:t>followed by an expression</a:t>
            </a:r>
          </a:p>
          <a:p>
            <a:pPr lvl="1" algn="just"/>
            <a:r>
              <a:rPr lang="en-US" sz="1800" dirty="0"/>
              <a:t>BNF rules like this are used by </a:t>
            </a:r>
            <a:r>
              <a:rPr lang="en-US" sz="1800" b="1" dirty="0"/>
              <a:t>parsers to verify that programs follow the language syntax</a:t>
            </a:r>
            <a:r>
              <a:rPr lang="en-US" sz="1800" dirty="0"/>
              <a:t>.</a:t>
            </a:r>
          </a:p>
        </p:txBody>
      </p:sp>
    </p:spTree>
    <p:extLst>
      <p:ext uri="{BB962C8B-B14F-4D97-AF65-F5344CB8AC3E}">
        <p14:creationId xmlns:p14="http://schemas.microsoft.com/office/powerpoint/2010/main" val="287185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6990F4AD-FD38-861D-79E0-4D13D401976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38915" name="Slide Number Placeholder 4">
            <a:extLst>
              <a:ext uri="{FF2B5EF4-FFF2-40B4-BE49-F238E27FC236}">
                <a16:creationId xmlns:a16="http://schemas.microsoft.com/office/drawing/2014/main" id="{CEFCCC59-D424-34A6-10DA-1B179A5C95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6DAD6DA4-B414-4FA2-A4FC-B2B5B8E9C0A9}" type="slidenum">
              <a:rPr lang="en-US" altLang="en-US" sz="1000">
                <a:solidFill>
                  <a:schemeClr val="tx1"/>
                </a:solidFill>
                <a:latin typeface="Arial" panose="020B0604020202020204" pitchFamily="34" charset="0"/>
              </a:rPr>
              <a:pPr>
                <a:spcBef>
                  <a:spcPct val="0"/>
                </a:spcBef>
                <a:buFontTx/>
                <a:buNone/>
              </a:pPr>
              <a:t>50</a:t>
            </a:fld>
            <a:endParaRPr lang="en-US" altLang="en-US" sz="1000">
              <a:solidFill>
                <a:schemeClr val="tx1"/>
              </a:solidFill>
              <a:latin typeface="Arial" panose="020B0604020202020204" pitchFamily="34" charset="0"/>
            </a:endParaRPr>
          </a:p>
        </p:txBody>
      </p:sp>
      <p:sp>
        <p:nvSpPr>
          <p:cNvPr id="38917" name="Rectangle 3">
            <a:extLst>
              <a:ext uri="{FF2B5EF4-FFF2-40B4-BE49-F238E27FC236}">
                <a16:creationId xmlns:a16="http://schemas.microsoft.com/office/drawing/2014/main" id="{DDF2993B-AC72-3342-95B3-96A19C0952DF}"/>
              </a:ext>
            </a:extLst>
          </p:cNvPr>
          <p:cNvSpPr>
            <a:spLocks noGrp="1" noChangeArrowheads="1"/>
          </p:cNvSpPr>
          <p:nvPr>
            <p:ph type="body" idx="1"/>
          </p:nvPr>
        </p:nvSpPr>
        <p:spPr/>
        <p:txBody>
          <a:bodyPr/>
          <a:lstStyle/>
          <a:p>
            <a:pPr eaLnBrk="1" hangingPunct="1"/>
            <a:r>
              <a:rPr lang="en-US" altLang="en-US" dirty="0">
                <a:sym typeface="Symbol" panose="05050102010706020507" pitchFamily="18" charset="2"/>
              </a:rPr>
              <a:t>The Complexity of Parsing</a:t>
            </a:r>
          </a:p>
          <a:p>
            <a:pPr lvl="1" eaLnBrk="1" hangingPunct="1"/>
            <a:r>
              <a:rPr lang="en-US" altLang="en-US" dirty="0">
                <a:sym typeface="Symbol" panose="05050102010706020507" pitchFamily="18" charset="2"/>
              </a:rPr>
              <a:t>Parsers that work for any unambiguous grammar are complex and inefficient ( O(n</a:t>
            </a:r>
            <a:r>
              <a:rPr lang="en-US" altLang="en-US" baseline="30000" dirty="0">
                <a:sym typeface="Symbol" panose="05050102010706020507" pitchFamily="18" charset="2"/>
              </a:rPr>
              <a:t>3</a:t>
            </a:r>
            <a:r>
              <a:rPr lang="en-US" altLang="en-US" dirty="0">
                <a:sym typeface="Symbol" panose="05050102010706020507" pitchFamily="18" charset="2"/>
              </a:rPr>
              <a:t>), where n is the length of the input )</a:t>
            </a:r>
          </a:p>
          <a:p>
            <a:pPr lvl="1" eaLnBrk="1" hangingPunct="1"/>
            <a:r>
              <a:rPr lang="en-US" altLang="en-US" dirty="0">
                <a:sym typeface="Symbol" panose="05050102010706020507" pitchFamily="18" charset="2"/>
              </a:rPr>
              <a:t>Compilers use parsers that only work for a subset of all unambiguous grammars, but do it in linear time ( O(n), where n is the length of the input )</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9065D4DF-0D5F-A87F-B4C4-27DB75EBF25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40963" name="Slide Number Placeholder 4">
            <a:extLst>
              <a:ext uri="{FF2B5EF4-FFF2-40B4-BE49-F238E27FC236}">
                <a16:creationId xmlns:a16="http://schemas.microsoft.com/office/drawing/2014/main" id="{19422B40-2F37-4C13-9655-E426471FD9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8779D9E7-553A-445F-8591-B35437A46FF1}" type="slidenum">
              <a:rPr lang="en-US" altLang="en-US" sz="1000">
                <a:solidFill>
                  <a:schemeClr val="tx1"/>
                </a:solidFill>
                <a:latin typeface="Arial" panose="020B0604020202020204" pitchFamily="34" charset="0"/>
              </a:rPr>
              <a:pPr>
                <a:spcBef>
                  <a:spcPct val="0"/>
                </a:spcBef>
                <a:buFontTx/>
                <a:buNone/>
              </a:pPr>
              <a:t>51</a:t>
            </a:fld>
            <a:endParaRPr lang="en-US" altLang="en-US" sz="1000">
              <a:solidFill>
                <a:schemeClr val="tx1"/>
              </a:solidFill>
              <a:latin typeface="Arial" panose="020B0604020202020204" pitchFamily="34" charset="0"/>
            </a:endParaRPr>
          </a:p>
        </p:txBody>
      </p:sp>
      <p:sp>
        <p:nvSpPr>
          <p:cNvPr id="40964" name="Rectangle 2">
            <a:extLst>
              <a:ext uri="{FF2B5EF4-FFF2-40B4-BE49-F238E27FC236}">
                <a16:creationId xmlns:a16="http://schemas.microsoft.com/office/drawing/2014/main" id="{92BB26A4-AC42-78AF-2B6E-1A1D1CA544C7}"/>
              </a:ext>
            </a:extLst>
          </p:cNvPr>
          <p:cNvSpPr>
            <a:spLocks noGrp="1" noChangeArrowheads="1"/>
          </p:cNvSpPr>
          <p:nvPr>
            <p:ph type="title"/>
          </p:nvPr>
        </p:nvSpPr>
        <p:spPr/>
        <p:txBody>
          <a:bodyPr/>
          <a:lstStyle/>
          <a:p>
            <a:pPr eaLnBrk="1" hangingPunct="1"/>
            <a:r>
              <a:rPr lang="en-US" altLang="en-US"/>
              <a:t>Recursive-Descent Parsing</a:t>
            </a:r>
          </a:p>
        </p:txBody>
      </p:sp>
      <p:sp>
        <p:nvSpPr>
          <p:cNvPr id="40965" name="Rectangle 3">
            <a:extLst>
              <a:ext uri="{FF2B5EF4-FFF2-40B4-BE49-F238E27FC236}">
                <a16:creationId xmlns:a16="http://schemas.microsoft.com/office/drawing/2014/main" id="{734A3435-A4C8-B656-36D0-B499B4FDC0CD}"/>
              </a:ext>
            </a:extLst>
          </p:cNvPr>
          <p:cNvSpPr>
            <a:spLocks noGrp="1" noChangeArrowheads="1"/>
          </p:cNvSpPr>
          <p:nvPr>
            <p:ph type="body" idx="1"/>
          </p:nvPr>
        </p:nvSpPr>
        <p:spPr/>
        <p:txBody>
          <a:bodyPr/>
          <a:lstStyle/>
          <a:p>
            <a:pPr eaLnBrk="1" hangingPunct="1"/>
            <a:r>
              <a:rPr lang="en-US" altLang="en-US"/>
              <a:t>There is a subprogram for each nonterminal in the grammar, which can parse sentences that can be generated by that nonterminal</a:t>
            </a:r>
          </a:p>
          <a:p>
            <a:pPr eaLnBrk="1" hangingPunct="1"/>
            <a:r>
              <a:rPr lang="en-US" altLang="en-US"/>
              <a:t>EBNF is ideally suited for being the basis for a recursive-descent parser, because EBNF  minimizes the number of nonterminals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065574B5-826A-99B1-9E6A-98BBFA94191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43011" name="Slide Number Placeholder 4">
            <a:extLst>
              <a:ext uri="{FF2B5EF4-FFF2-40B4-BE49-F238E27FC236}">
                <a16:creationId xmlns:a16="http://schemas.microsoft.com/office/drawing/2014/main" id="{390FDE59-CB98-5413-D9C6-C17F77BC85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EA204472-425D-429F-8583-1EC9EF2177B2}" type="slidenum">
              <a:rPr lang="en-US" altLang="en-US" sz="1000">
                <a:solidFill>
                  <a:schemeClr val="tx1"/>
                </a:solidFill>
                <a:latin typeface="Arial" panose="020B0604020202020204" pitchFamily="34" charset="0"/>
              </a:rPr>
              <a:pPr>
                <a:spcBef>
                  <a:spcPct val="0"/>
                </a:spcBef>
                <a:buFontTx/>
                <a:buNone/>
              </a:pPr>
              <a:t>52</a:t>
            </a:fld>
            <a:endParaRPr lang="en-US" altLang="en-US" sz="1000">
              <a:solidFill>
                <a:schemeClr val="tx1"/>
              </a:solidFill>
              <a:latin typeface="Arial" panose="020B0604020202020204" pitchFamily="34" charset="0"/>
            </a:endParaRPr>
          </a:p>
        </p:txBody>
      </p:sp>
      <p:sp>
        <p:nvSpPr>
          <p:cNvPr id="43012" name="Rectangle 2">
            <a:extLst>
              <a:ext uri="{FF2B5EF4-FFF2-40B4-BE49-F238E27FC236}">
                <a16:creationId xmlns:a16="http://schemas.microsoft.com/office/drawing/2014/main" id="{E5492C94-3D08-7FD9-87B8-EFCEB7FFD00B}"/>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3013" name="Rectangle 3">
            <a:extLst>
              <a:ext uri="{FF2B5EF4-FFF2-40B4-BE49-F238E27FC236}">
                <a16:creationId xmlns:a16="http://schemas.microsoft.com/office/drawing/2014/main" id="{43974D82-80F0-29B9-C5AA-434C984092A6}"/>
              </a:ext>
            </a:extLst>
          </p:cNvPr>
          <p:cNvSpPr>
            <a:spLocks noGrp="1" noChangeArrowheads="1"/>
          </p:cNvSpPr>
          <p:nvPr>
            <p:ph type="body" idx="1"/>
          </p:nvPr>
        </p:nvSpPr>
        <p:spPr/>
        <p:txBody>
          <a:bodyPr/>
          <a:lstStyle/>
          <a:p>
            <a:pPr eaLnBrk="1" hangingPunct="1"/>
            <a:r>
              <a:rPr lang="en-US" altLang="en-US" dirty="0"/>
              <a:t>A grammar for simple expressions:</a:t>
            </a:r>
          </a:p>
          <a:p>
            <a:pPr eaLnBrk="1" hangingPunct="1">
              <a:buFontTx/>
              <a:buNone/>
            </a:pPr>
            <a:endParaRPr lang="en-US" altLang="en-US" dirty="0"/>
          </a:p>
          <a:p>
            <a:pPr eaLnBrk="1" hangingPunct="1">
              <a:buFontTx/>
              <a:buNone/>
            </a:pPr>
            <a:r>
              <a:rPr lang="en-US" altLang="en-US" sz="2000" b="1" dirty="0">
                <a:latin typeface="Courier New" panose="02070309020205020404" pitchFamily="49" charset="0"/>
              </a:rPr>
              <a:t>&lt;expr&gt; </a:t>
            </a:r>
            <a:r>
              <a:rPr lang="en-US" altLang="en-US" sz="2000" b="1" dirty="0">
                <a:latin typeface="Courier New" panose="02070309020205020404" pitchFamily="49" charset="0"/>
                <a:sym typeface="Symbol" panose="05050102010706020507" pitchFamily="18" charset="2"/>
              </a:rPr>
              <a:t></a:t>
            </a:r>
            <a:r>
              <a:rPr lang="en-US" altLang="en-US" sz="2000" b="1" dirty="0">
                <a:latin typeface="Courier New" panose="02070309020205020404" pitchFamily="49" charset="0"/>
              </a:rPr>
              <a:t> &lt;term&gt; {(+ | -) &lt;term&gt;}</a:t>
            </a:r>
          </a:p>
          <a:p>
            <a:pPr eaLnBrk="1" hangingPunct="1">
              <a:buFontTx/>
              <a:buNone/>
            </a:pPr>
            <a:r>
              <a:rPr lang="en-US" altLang="en-US" sz="2000" b="1" dirty="0">
                <a:latin typeface="Courier New" panose="02070309020205020404" pitchFamily="49" charset="0"/>
              </a:rPr>
              <a:t>&lt;term&gt; </a:t>
            </a:r>
            <a:r>
              <a:rPr lang="en-US" altLang="en-US" sz="2000" b="1" dirty="0">
                <a:latin typeface="Courier New" panose="02070309020205020404" pitchFamily="49" charset="0"/>
                <a:sym typeface="Symbol" panose="05050102010706020507" pitchFamily="18" charset="2"/>
              </a:rPr>
              <a:t></a:t>
            </a:r>
            <a:r>
              <a:rPr lang="en-US" altLang="en-US" sz="2000" b="1" dirty="0">
                <a:latin typeface="Courier New" panose="02070309020205020404" pitchFamily="49" charset="0"/>
              </a:rPr>
              <a:t> &lt;factor&gt; {(* | /) &lt;factor&gt;}</a:t>
            </a:r>
          </a:p>
          <a:p>
            <a:pPr eaLnBrk="1" hangingPunct="1">
              <a:buFontTx/>
              <a:buNone/>
            </a:pPr>
            <a:r>
              <a:rPr lang="en-US" altLang="en-US" sz="2000" b="1" dirty="0">
                <a:latin typeface="Courier New" panose="02070309020205020404" pitchFamily="49" charset="0"/>
              </a:rPr>
              <a:t>&lt;factor&gt; </a:t>
            </a:r>
            <a:r>
              <a:rPr lang="en-US" altLang="en-US" sz="2000" b="1" dirty="0">
                <a:latin typeface="Courier New" panose="02070309020205020404" pitchFamily="49" charset="0"/>
                <a:sym typeface="Symbol" panose="05050102010706020507" pitchFamily="18" charset="2"/>
              </a:rPr>
              <a:t></a:t>
            </a:r>
            <a:r>
              <a:rPr lang="en-US" altLang="en-US" sz="2000" b="1" dirty="0">
                <a:latin typeface="Courier New" panose="02070309020205020404" pitchFamily="49" charset="0"/>
              </a:rPr>
              <a:t> id | </a:t>
            </a:r>
            <a:r>
              <a:rPr lang="en-US" altLang="en-US" sz="2000" b="1" dirty="0" err="1">
                <a:latin typeface="Courier New" panose="02070309020205020404" pitchFamily="49" charset="0"/>
              </a:rPr>
              <a:t>int_constant</a:t>
            </a:r>
            <a:r>
              <a:rPr lang="en-US" altLang="en-US" sz="2000" b="1" dirty="0">
                <a:latin typeface="Courier New" panose="02070309020205020404" pitchFamily="49" charset="0"/>
              </a:rPr>
              <a:t> | ( &lt;expr&gt;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221E28F8-488C-D482-CA59-23000F31196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45059" name="Slide Number Placeholder 4">
            <a:extLst>
              <a:ext uri="{FF2B5EF4-FFF2-40B4-BE49-F238E27FC236}">
                <a16:creationId xmlns:a16="http://schemas.microsoft.com/office/drawing/2014/main" id="{C4DEBE1E-472F-FD11-E61B-85B7397ECF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07BC57B2-0FB5-40A5-B506-6DB47D8D1422}" type="slidenum">
              <a:rPr lang="en-US" altLang="en-US" sz="1000">
                <a:solidFill>
                  <a:schemeClr val="tx1"/>
                </a:solidFill>
                <a:latin typeface="Arial" panose="020B0604020202020204" pitchFamily="34" charset="0"/>
              </a:rPr>
              <a:pPr>
                <a:spcBef>
                  <a:spcPct val="0"/>
                </a:spcBef>
                <a:buFontTx/>
                <a:buNone/>
              </a:pPr>
              <a:t>53</a:t>
            </a:fld>
            <a:endParaRPr lang="en-US" altLang="en-US" sz="1000">
              <a:solidFill>
                <a:schemeClr val="tx1"/>
              </a:solidFill>
              <a:latin typeface="Arial" panose="020B0604020202020204" pitchFamily="34" charset="0"/>
            </a:endParaRPr>
          </a:p>
        </p:txBody>
      </p:sp>
      <p:sp>
        <p:nvSpPr>
          <p:cNvPr id="45060" name="Rectangle 2">
            <a:extLst>
              <a:ext uri="{FF2B5EF4-FFF2-40B4-BE49-F238E27FC236}">
                <a16:creationId xmlns:a16="http://schemas.microsoft.com/office/drawing/2014/main" id="{70C4794B-F4C6-F063-637A-EC7FE1EB74AE}"/>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5061" name="Rectangle 3">
            <a:extLst>
              <a:ext uri="{FF2B5EF4-FFF2-40B4-BE49-F238E27FC236}">
                <a16:creationId xmlns:a16="http://schemas.microsoft.com/office/drawing/2014/main" id="{7EEC6648-349F-4966-6D02-A4F52AB6BA1A}"/>
              </a:ext>
            </a:extLst>
          </p:cNvPr>
          <p:cNvSpPr>
            <a:spLocks noGrp="1" noChangeArrowheads="1"/>
          </p:cNvSpPr>
          <p:nvPr>
            <p:ph type="body" idx="1"/>
          </p:nvPr>
        </p:nvSpPr>
        <p:spPr/>
        <p:txBody>
          <a:bodyPr/>
          <a:lstStyle/>
          <a:p>
            <a:pPr eaLnBrk="1" hangingPunct="1"/>
            <a:r>
              <a:rPr lang="en-US" altLang="en-US"/>
              <a:t>Assume we have a lexical analyzer named </a:t>
            </a:r>
            <a:r>
              <a:rPr lang="en-US" altLang="en-US">
                <a:latin typeface="Courier New" panose="02070309020205020404" pitchFamily="49" charset="0"/>
              </a:rPr>
              <a:t>lex</a:t>
            </a:r>
            <a:r>
              <a:rPr lang="en-US" altLang="en-US"/>
              <a:t>, which puts the next token code in </a:t>
            </a:r>
            <a:r>
              <a:rPr lang="en-US" altLang="en-US">
                <a:latin typeface="Courier New" panose="02070309020205020404" pitchFamily="49" charset="0"/>
              </a:rPr>
              <a:t>nextToken</a:t>
            </a:r>
          </a:p>
          <a:p>
            <a:pPr eaLnBrk="1" hangingPunct="1"/>
            <a:r>
              <a:rPr lang="en-US" altLang="en-US"/>
              <a:t>The coding process when there is only one RHS:</a:t>
            </a:r>
          </a:p>
          <a:p>
            <a:pPr lvl="1" eaLnBrk="1" hangingPunct="1"/>
            <a:r>
              <a:rPr lang="en-US" altLang="en-US"/>
              <a:t>For each terminal symbol in the RHS, compare it with the next input token; if they match, continue, else there is an error</a:t>
            </a:r>
          </a:p>
          <a:p>
            <a:pPr lvl="1" eaLnBrk="1" hangingPunct="1"/>
            <a:r>
              <a:rPr lang="en-US" altLang="en-US"/>
              <a:t>For each nonterminal symbol in the RHS, call its associated parsing subprogram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D27665CE-173A-11FF-4A38-93C2A6978BA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47107" name="Slide Number Placeholder 4">
            <a:extLst>
              <a:ext uri="{FF2B5EF4-FFF2-40B4-BE49-F238E27FC236}">
                <a16:creationId xmlns:a16="http://schemas.microsoft.com/office/drawing/2014/main" id="{894B1899-DF81-2FB0-BA4E-336DBF7A0C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10D8897-B741-4C80-87F8-3C1286537507}" type="slidenum">
              <a:rPr lang="en-US" altLang="en-US" sz="1000">
                <a:solidFill>
                  <a:schemeClr val="tx1"/>
                </a:solidFill>
                <a:latin typeface="Arial" panose="020B0604020202020204" pitchFamily="34" charset="0"/>
              </a:rPr>
              <a:pPr>
                <a:spcBef>
                  <a:spcPct val="0"/>
                </a:spcBef>
                <a:buFontTx/>
                <a:buNone/>
              </a:pPr>
              <a:t>54</a:t>
            </a:fld>
            <a:endParaRPr lang="en-US" altLang="en-US" sz="1000">
              <a:solidFill>
                <a:schemeClr val="tx1"/>
              </a:solidFill>
              <a:latin typeface="Arial" panose="020B0604020202020204" pitchFamily="34" charset="0"/>
            </a:endParaRPr>
          </a:p>
        </p:txBody>
      </p:sp>
      <p:sp>
        <p:nvSpPr>
          <p:cNvPr id="47108" name="Rectangle 2">
            <a:extLst>
              <a:ext uri="{FF2B5EF4-FFF2-40B4-BE49-F238E27FC236}">
                <a16:creationId xmlns:a16="http://schemas.microsoft.com/office/drawing/2014/main" id="{AA032EBB-B305-D9D7-CBB0-82C3A5757657}"/>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7109" name="Rectangle 3">
            <a:extLst>
              <a:ext uri="{FF2B5EF4-FFF2-40B4-BE49-F238E27FC236}">
                <a16:creationId xmlns:a16="http://schemas.microsoft.com/office/drawing/2014/main" id="{925F4AF3-F00E-B76A-58DB-C96DB4945AB1}"/>
              </a:ext>
            </a:extLst>
          </p:cNvPr>
          <p:cNvSpPr>
            <a:spLocks noGrp="1" noChangeArrowheads="1"/>
          </p:cNvSpPr>
          <p:nvPr>
            <p:ph type="body" idx="1"/>
          </p:nvPr>
        </p:nvSpPr>
        <p:spPr/>
        <p:txBody>
          <a:bodyPr/>
          <a:lstStyle/>
          <a:p>
            <a:pPr eaLnBrk="1" hangingPunct="1">
              <a:lnSpc>
                <a:spcPct val="90000"/>
              </a:lnSpc>
              <a:buFontTx/>
              <a:buNone/>
            </a:pPr>
            <a:endParaRPr lang="en-US" altLang="en-US" sz="1800">
              <a:latin typeface="Courier New" panose="02070309020205020404" pitchFamily="49" charset="0"/>
              <a:cs typeface="Courier New" panose="02070309020205020404" pitchFamily="49" charset="0"/>
            </a:endParaRPr>
          </a:p>
          <a:p>
            <a:pPr eaLnBrk="1" hangingPunct="1">
              <a:lnSpc>
                <a:spcPct val="90000"/>
              </a:lnSpc>
            </a:pPr>
            <a:r>
              <a:rPr lang="en-US" altLang="en-US" sz="2400"/>
              <a:t>This particular routine does not detect errors</a:t>
            </a:r>
          </a:p>
          <a:p>
            <a:pPr eaLnBrk="1" hangingPunct="1">
              <a:lnSpc>
                <a:spcPct val="90000"/>
              </a:lnSpc>
            </a:pPr>
            <a:r>
              <a:rPr lang="en-US" altLang="en-US" sz="2400"/>
              <a:t>Convention: Every parsing routine leaves the next token in </a:t>
            </a:r>
            <a:r>
              <a:rPr lang="en-US" altLang="en-US" sz="2400" b="1">
                <a:latin typeface="Courier New" panose="02070309020205020404" pitchFamily="49" charset="0"/>
              </a:rPr>
              <a:t>nextToken</a:t>
            </a:r>
          </a:p>
          <a:p>
            <a:pPr eaLnBrk="1" hangingPunct="1">
              <a:lnSpc>
                <a:spcPct val="90000"/>
              </a:lnSpc>
            </a:pPr>
            <a:endParaRPr lang="en-US" altLang="en-US"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C8AD5984-1D69-6508-16AF-1F46955DBB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49155" name="Slide Number Placeholder 4">
            <a:extLst>
              <a:ext uri="{FF2B5EF4-FFF2-40B4-BE49-F238E27FC236}">
                <a16:creationId xmlns:a16="http://schemas.microsoft.com/office/drawing/2014/main" id="{17C92CEA-82FA-9227-E492-EDB0567D26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36CC6CEF-566D-4E3A-96CE-FB67A28DC792}" type="slidenum">
              <a:rPr lang="en-US" altLang="en-US" sz="1000">
                <a:solidFill>
                  <a:schemeClr val="tx1"/>
                </a:solidFill>
                <a:latin typeface="Arial" panose="020B0604020202020204" pitchFamily="34" charset="0"/>
              </a:rPr>
              <a:pPr>
                <a:spcBef>
                  <a:spcPct val="0"/>
                </a:spcBef>
                <a:buFontTx/>
                <a:buNone/>
              </a:pPr>
              <a:t>55</a:t>
            </a:fld>
            <a:endParaRPr lang="en-US" altLang="en-US" sz="1000">
              <a:solidFill>
                <a:schemeClr val="tx1"/>
              </a:solidFill>
              <a:latin typeface="Arial" panose="020B0604020202020204" pitchFamily="34" charset="0"/>
            </a:endParaRPr>
          </a:p>
        </p:txBody>
      </p:sp>
      <p:sp>
        <p:nvSpPr>
          <p:cNvPr id="49156" name="Rectangle 2">
            <a:extLst>
              <a:ext uri="{FF2B5EF4-FFF2-40B4-BE49-F238E27FC236}">
                <a16:creationId xmlns:a16="http://schemas.microsoft.com/office/drawing/2014/main" id="{BE52B124-A7CC-5003-A997-133E028068EB}"/>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9157" name="Rectangle 3">
            <a:extLst>
              <a:ext uri="{FF2B5EF4-FFF2-40B4-BE49-F238E27FC236}">
                <a16:creationId xmlns:a16="http://schemas.microsoft.com/office/drawing/2014/main" id="{FE596227-0712-100E-8742-5C6E3A64E2B9}"/>
              </a:ext>
            </a:extLst>
          </p:cNvPr>
          <p:cNvSpPr>
            <a:spLocks noGrp="1" noChangeArrowheads="1"/>
          </p:cNvSpPr>
          <p:nvPr>
            <p:ph type="body" idx="1"/>
          </p:nvPr>
        </p:nvSpPr>
        <p:spPr/>
        <p:txBody>
          <a:bodyPr/>
          <a:lstStyle/>
          <a:p>
            <a:pPr eaLnBrk="1" hangingPunct="1"/>
            <a:r>
              <a:rPr lang="en-US" altLang="en-US"/>
              <a:t>A nonterminal that has more than one RHS requires an initial process to determine which RHS it is to parse</a:t>
            </a:r>
          </a:p>
          <a:p>
            <a:pPr lvl="1" eaLnBrk="1" hangingPunct="1"/>
            <a:r>
              <a:rPr lang="en-US" altLang="en-US"/>
              <a:t>The correct RHS is chosen on the basis of the next token of input (the lookahead)</a:t>
            </a:r>
          </a:p>
          <a:p>
            <a:pPr lvl="1" eaLnBrk="1" hangingPunct="1"/>
            <a:r>
              <a:rPr lang="en-US" altLang="en-US"/>
              <a:t>The next token is compared with the first token that can be generated by each RHS until a match is found</a:t>
            </a:r>
          </a:p>
          <a:p>
            <a:pPr lvl="1" eaLnBrk="1" hangingPunct="1"/>
            <a:r>
              <a:rPr lang="en-US" altLang="en-US"/>
              <a:t>If no match is found, it is a syntax error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6C0EA089-ED9C-D4D4-6402-F166C574C2D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51203" name="Slide Number Placeholder 4">
            <a:extLst>
              <a:ext uri="{FF2B5EF4-FFF2-40B4-BE49-F238E27FC236}">
                <a16:creationId xmlns:a16="http://schemas.microsoft.com/office/drawing/2014/main" id="{8120DB9B-E64F-340F-1FF6-2A2988B2C0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C1178C89-B543-4658-8232-F0BFCDCCD836}" type="slidenum">
              <a:rPr lang="en-US" altLang="en-US" sz="1000">
                <a:solidFill>
                  <a:schemeClr val="tx1"/>
                </a:solidFill>
                <a:latin typeface="Arial" panose="020B0604020202020204" pitchFamily="34" charset="0"/>
              </a:rPr>
              <a:pPr>
                <a:spcBef>
                  <a:spcPct val="0"/>
                </a:spcBef>
                <a:buFontTx/>
                <a:buNone/>
              </a:pPr>
              <a:t>56</a:t>
            </a:fld>
            <a:endParaRPr lang="en-US" altLang="en-US" sz="1000">
              <a:solidFill>
                <a:schemeClr val="tx1"/>
              </a:solidFill>
              <a:latin typeface="Arial" panose="020B0604020202020204" pitchFamily="34" charset="0"/>
            </a:endParaRPr>
          </a:p>
        </p:txBody>
      </p:sp>
      <p:sp>
        <p:nvSpPr>
          <p:cNvPr id="51204" name="Rectangle 2">
            <a:extLst>
              <a:ext uri="{FF2B5EF4-FFF2-40B4-BE49-F238E27FC236}">
                <a16:creationId xmlns:a16="http://schemas.microsoft.com/office/drawing/2014/main" id="{7E44AE85-E0B6-3C48-5DD1-0965624338D4}"/>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1205" name="Rectangle 3">
            <a:extLst>
              <a:ext uri="{FF2B5EF4-FFF2-40B4-BE49-F238E27FC236}">
                <a16:creationId xmlns:a16="http://schemas.microsoft.com/office/drawing/2014/main" id="{325EC1F5-2F97-D2A4-CDDD-0FC5539D10DF}"/>
              </a:ext>
            </a:extLst>
          </p:cNvPr>
          <p:cNvSpPr>
            <a:spLocks noGrp="1" noChangeArrowheads="1"/>
          </p:cNvSpPr>
          <p:nvPr>
            <p:ph type="body" idx="1"/>
          </p:nvPr>
        </p:nvSpPr>
        <p:spPr/>
        <p:txBody>
          <a:bodyPr/>
          <a:lstStyle/>
          <a:p>
            <a:pPr>
              <a:spcBef>
                <a:spcPct val="0"/>
              </a:spcBef>
              <a:buFontTx/>
              <a:buNone/>
            </a:pPr>
            <a:r>
              <a:rPr lang="en-US" altLang="en-US" sz="1200" b="1">
                <a:latin typeface="Courier New" panose="02070309020205020404" pitchFamily="49" charset="0"/>
                <a:cs typeface="Courier New" panose="02070309020205020404" pitchFamily="49" charset="0"/>
              </a:rPr>
              <a:t>/* Function factor</a:t>
            </a:r>
          </a:p>
          <a:p>
            <a:pPr>
              <a:spcBef>
                <a:spcPct val="0"/>
              </a:spcBef>
              <a:buFontTx/>
              <a:buNone/>
            </a:pPr>
            <a:r>
              <a:rPr lang="en-US" altLang="en-US" sz="1200" b="1">
                <a:latin typeface="Courier New" panose="02070309020205020404" pitchFamily="49" charset="0"/>
                <a:cs typeface="Courier New" panose="02070309020205020404" pitchFamily="49" charset="0"/>
              </a:rPr>
              <a:t>   Parses strings in the language</a:t>
            </a:r>
          </a:p>
          <a:p>
            <a:pPr>
              <a:spcBef>
                <a:spcPct val="0"/>
              </a:spcBef>
              <a:buFontTx/>
              <a:buNone/>
            </a:pPr>
            <a:r>
              <a:rPr lang="en-US" altLang="en-US" sz="1200" b="1">
                <a:latin typeface="Courier New" panose="02070309020205020404" pitchFamily="49" charset="0"/>
                <a:cs typeface="Courier New" panose="02070309020205020404" pitchFamily="49" charset="0"/>
              </a:rPr>
              <a:t>   generated by the rule: </a:t>
            </a:r>
          </a:p>
          <a:p>
            <a:pPr>
              <a:spcBef>
                <a:spcPct val="0"/>
              </a:spcBef>
              <a:buFontTx/>
              <a:buNone/>
            </a:pPr>
            <a:r>
              <a:rPr lang="en-US" altLang="en-US" sz="1200" b="1">
                <a:latin typeface="Courier New" panose="02070309020205020404" pitchFamily="49" charset="0"/>
                <a:cs typeface="Courier New" panose="02070309020205020404" pitchFamily="49" charset="0"/>
              </a:rPr>
              <a:t>   &lt;factor&gt; -&gt; id  |  (&lt;expr&gt;)  */</a:t>
            </a:r>
          </a:p>
          <a:p>
            <a:pPr>
              <a:spcBef>
                <a:spcPct val="0"/>
              </a:spcBef>
              <a:buFontTx/>
              <a:buNone/>
            </a:pPr>
            <a:endParaRPr lang="en-US" altLang="en-US" sz="1200" b="1">
              <a:latin typeface="Courier New" panose="02070309020205020404" pitchFamily="49" charset="0"/>
              <a:cs typeface="Courier New" panose="02070309020205020404" pitchFamily="49" charset="0"/>
            </a:endParaRPr>
          </a:p>
          <a:p>
            <a:pPr>
              <a:spcBef>
                <a:spcPct val="0"/>
              </a:spcBef>
              <a:buFontTx/>
              <a:buNone/>
            </a:pPr>
            <a:r>
              <a:rPr lang="en-US" altLang="en-US" sz="1200" b="1">
                <a:latin typeface="Courier New" panose="02070309020205020404" pitchFamily="49" charset="0"/>
                <a:cs typeface="Courier New" panose="02070309020205020404" pitchFamily="49" charset="0"/>
              </a:rPr>
              <a:t> void factor() {</a:t>
            </a:r>
          </a:p>
          <a:p>
            <a:pPr>
              <a:spcBef>
                <a:spcPct val="0"/>
              </a:spcBef>
              <a:buFontTx/>
              <a:buNone/>
            </a:pPr>
            <a:endParaRPr lang="en-US" altLang="en-US" sz="1200" b="1">
              <a:latin typeface="Courier New" panose="02070309020205020404" pitchFamily="49" charset="0"/>
              <a:cs typeface="Courier New" panose="02070309020205020404" pitchFamily="49" charset="0"/>
            </a:endParaRPr>
          </a:p>
          <a:p>
            <a:pPr>
              <a:spcBef>
                <a:spcPct val="0"/>
              </a:spcBef>
              <a:buFontTx/>
              <a:buNone/>
            </a:pPr>
            <a:r>
              <a:rPr lang="en-US" altLang="en-US" sz="1200" b="1">
                <a:latin typeface="Courier New" panose="02070309020205020404" pitchFamily="49" charset="0"/>
                <a:cs typeface="Courier New" panose="02070309020205020404" pitchFamily="49" charset="0"/>
              </a:rPr>
              <a:t> /* Determine which RHS */</a:t>
            </a:r>
          </a:p>
          <a:p>
            <a:pPr>
              <a:spcBef>
                <a:spcPct val="0"/>
              </a:spcBef>
              <a:buFontTx/>
              <a:buNone/>
            </a:pPr>
            <a:r>
              <a:rPr lang="en-US" altLang="en-US" sz="1200" b="1">
                <a:latin typeface="Courier New" panose="02070309020205020404" pitchFamily="49" charset="0"/>
                <a:cs typeface="Courier New" panose="02070309020205020404" pitchFamily="49" charset="0"/>
              </a:rPr>
              <a:t>   if (nextToken) == ID_CODE || nextToken == INT_CODE)</a:t>
            </a:r>
          </a:p>
          <a:p>
            <a:pPr>
              <a:spcBef>
                <a:spcPct val="0"/>
              </a:spcBef>
              <a:buFontTx/>
              <a:buNone/>
            </a:pPr>
            <a:endParaRPr lang="en-US" altLang="en-US" sz="1200" b="1">
              <a:latin typeface="Courier New" panose="02070309020205020404" pitchFamily="49" charset="0"/>
              <a:cs typeface="Courier New" panose="02070309020205020404" pitchFamily="49" charset="0"/>
            </a:endParaRPr>
          </a:p>
          <a:p>
            <a:pPr>
              <a:spcBef>
                <a:spcPct val="0"/>
              </a:spcBef>
              <a:buFontTx/>
              <a:buNone/>
            </a:pPr>
            <a:r>
              <a:rPr lang="en-US" altLang="en-US" sz="1200" b="1">
                <a:latin typeface="Courier New" panose="02070309020205020404" pitchFamily="49" charset="0"/>
                <a:cs typeface="Courier New" panose="02070309020205020404" pitchFamily="49" charset="0"/>
              </a:rPr>
              <a:t> /* For the RHS id, just call lex */</a:t>
            </a:r>
          </a:p>
          <a:p>
            <a:pPr>
              <a:spcBef>
                <a:spcPct val="0"/>
              </a:spcBef>
              <a:buFontTx/>
              <a:buNone/>
            </a:pPr>
            <a:r>
              <a:rPr lang="en-US" altLang="en-US" sz="1200" b="1">
                <a:latin typeface="Courier New" panose="02070309020205020404" pitchFamily="49" charset="0"/>
                <a:cs typeface="Courier New" panose="02070309020205020404" pitchFamily="49" charset="0"/>
              </a:rPr>
              <a:t>     lex();</a:t>
            </a:r>
          </a:p>
          <a:p>
            <a:pPr>
              <a:spcBef>
                <a:spcPct val="0"/>
              </a:spcBef>
              <a:buFontTx/>
              <a:buNone/>
            </a:pPr>
            <a:endParaRPr lang="en-US" altLang="en-US" sz="1200" b="1">
              <a:latin typeface="Courier New" panose="02070309020205020404" pitchFamily="49" charset="0"/>
              <a:cs typeface="Courier New" panose="02070309020205020404" pitchFamily="49" charset="0"/>
            </a:endParaRPr>
          </a:p>
          <a:p>
            <a:pPr>
              <a:lnSpc>
                <a:spcPct val="90000"/>
              </a:lnSpc>
              <a:spcBef>
                <a:spcPct val="0"/>
              </a:spcBef>
              <a:buFontTx/>
              <a:buNone/>
            </a:pPr>
            <a:r>
              <a:rPr lang="en-US" altLang="en-US" sz="1200" b="1">
                <a:latin typeface="Courier New" panose="02070309020205020404" pitchFamily="49" charset="0"/>
              </a:rPr>
              <a:t>/* If the RHS is (&lt;expr&gt;) </a:t>
            </a:r>
            <a:r>
              <a:rPr lang="en-US" altLang="en-US" sz="1200" b="1"/>
              <a:t>–</a:t>
            </a:r>
            <a:r>
              <a:rPr lang="en-US" altLang="en-US" sz="1200" b="1">
                <a:latin typeface="Courier New" panose="02070309020205020404" pitchFamily="49" charset="0"/>
              </a:rPr>
              <a:t> call lex to pass over the left parenthesis, </a:t>
            </a:r>
          </a:p>
          <a:p>
            <a:pPr>
              <a:lnSpc>
                <a:spcPct val="90000"/>
              </a:lnSpc>
              <a:spcBef>
                <a:spcPct val="0"/>
              </a:spcBef>
              <a:buFontTx/>
              <a:buNone/>
            </a:pPr>
            <a:r>
              <a:rPr lang="en-US" altLang="en-US" sz="1200" b="1">
                <a:latin typeface="Courier New" panose="02070309020205020404" pitchFamily="49" charset="0"/>
              </a:rPr>
              <a:t>   call expr, and check for the right parenthesis */</a:t>
            </a:r>
          </a:p>
          <a:p>
            <a:pPr>
              <a:lnSpc>
                <a:spcPct val="90000"/>
              </a:lnSpc>
              <a:spcBef>
                <a:spcPct val="0"/>
              </a:spcBef>
              <a:buFontTx/>
              <a:buNone/>
            </a:pPr>
            <a:r>
              <a:rPr lang="en-US" altLang="en-US" sz="1200" b="1"/>
              <a:t> </a:t>
            </a:r>
            <a:r>
              <a:rPr lang="en-US" altLang="en-US" sz="1200" b="1">
                <a:latin typeface="Courier New" panose="02070309020205020404" pitchFamily="49" charset="0"/>
              </a:rPr>
              <a:t> </a:t>
            </a:r>
            <a:r>
              <a:rPr lang="en-US" altLang="en-US" sz="1200" b="1"/>
              <a:t>  </a:t>
            </a:r>
            <a:r>
              <a:rPr lang="en-US" altLang="en-US" sz="1200" b="1">
                <a:latin typeface="Courier New" panose="02070309020205020404" pitchFamily="49" charset="0"/>
              </a:rPr>
              <a:t>else if (nextToken == LP_CODE) {</a:t>
            </a:r>
          </a:p>
          <a:p>
            <a:pPr>
              <a:lnSpc>
                <a:spcPct val="90000"/>
              </a:lnSpc>
              <a:spcBef>
                <a:spcPct val="0"/>
              </a:spcBef>
              <a:buFontTx/>
              <a:buNone/>
            </a:pPr>
            <a:r>
              <a:rPr lang="en-US" altLang="en-US" sz="1200" b="1"/>
              <a:t> </a:t>
            </a:r>
            <a:r>
              <a:rPr lang="en-US" altLang="en-US" sz="1200" b="1">
                <a:latin typeface="Courier New" panose="02070309020205020404" pitchFamily="49" charset="0"/>
              </a:rPr>
              <a:t> </a:t>
            </a:r>
            <a:r>
              <a:rPr lang="en-US" altLang="en-US" sz="1200" b="1"/>
              <a:t>    </a:t>
            </a:r>
            <a:r>
              <a:rPr lang="en-US" altLang="en-US" sz="1200" b="1">
                <a:latin typeface="Courier New" panose="02070309020205020404" pitchFamily="49" charset="0"/>
              </a:rPr>
              <a:t>lex();</a:t>
            </a:r>
          </a:p>
          <a:p>
            <a:pPr>
              <a:lnSpc>
                <a:spcPct val="90000"/>
              </a:lnSpc>
              <a:spcBef>
                <a:spcPct val="0"/>
              </a:spcBef>
              <a:buFontTx/>
              <a:buNone/>
            </a:pPr>
            <a:r>
              <a:rPr lang="en-US" altLang="en-US" sz="1200" b="1">
                <a:latin typeface="Courier New" panose="02070309020205020404" pitchFamily="49" charset="0"/>
              </a:rPr>
              <a:t>      expr();</a:t>
            </a:r>
          </a:p>
          <a:p>
            <a:pPr>
              <a:lnSpc>
                <a:spcPct val="90000"/>
              </a:lnSpc>
              <a:spcBef>
                <a:spcPct val="0"/>
              </a:spcBef>
              <a:buFontTx/>
              <a:buNone/>
            </a:pPr>
            <a:r>
              <a:rPr lang="en-US" altLang="en-US" sz="1200" b="1"/>
              <a:t> </a:t>
            </a:r>
            <a:r>
              <a:rPr lang="en-US" altLang="en-US" sz="1200" b="1">
                <a:latin typeface="Courier New" panose="02070309020205020404" pitchFamily="49" charset="0"/>
              </a:rPr>
              <a:t> </a:t>
            </a:r>
            <a:r>
              <a:rPr lang="en-US" altLang="en-US" sz="1200" b="1"/>
              <a:t> </a:t>
            </a:r>
            <a:r>
              <a:rPr lang="en-US" altLang="en-US" sz="1200" b="1">
                <a:latin typeface="Courier New" panose="02070309020205020404" pitchFamily="49" charset="0"/>
              </a:rPr>
              <a:t>   if (nextToken == RP_CODE)</a:t>
            </a:r>
          </a:p>
          <a:p>
            <a:pPr>
              <a:lnSpc>
                <a:spcPct val="90000"/>
              </a:lnSpc>
              <a:spcBef>
                <a:spcPct val="0"/>
              </a:spcBef>
              <a:buFontTx/>
              <a:buNone/>
            </a:pPr>
            <a:r>
              <a:rPr lang="en-US" altLang="en-US" sz="1200" b="1">
                <a:latin typeface="Courier New" panose="02070309020205020404" pitchFamily="49" charset="0"/>
              </a:rPr>
              <a:t>        lex();</a:t>
            </a:r>
          </a:p>
          <a:p>
            <a:pPr>
              <a:lnSpc>
                <a:spcPct val="90000"/>
              </a:lnSpc>
              <a:spcBef>
                <a:spcPct val="0"/>
              </a:spcBef>
              <a:buFontTx/>
              <a:buNone/>
            </a:pPr>
            <a:r>
              <a:rPr lang="en-US" altLang="en-US" sz="1200" b="1">
                <a:latin typeface="Courier New" panose="02070309020205020404" pitchFamily="49" charset="0"/>
              </a:rPr>
              <a:t>      else</a:t>
            </a:r>
          </a:p>
          <a:p>
            <a:pPr>
              <a:lnSpc>
                <a:spcPct val="90000"/>
              </a:lnSpc>
              <a:spcBef>
                <a:spcPct val="0"/>
              </a:spcBef>
              <a:buFontTx/>
              <a:buNone/>
            </a:pPr>
            <a:r>
              <a:rPr lang="en-US" altLang="en-US" sz="1200" b="1">
                <a:latin typeface="Courier New" panose="02070309020205020404" pitchFamily="49" charset="0"/>
              </a:rPr>
              <a:t>        error();</a:t>
            </a:r>
          </a:p>
          <a:p>
            <a:pPr>
              <a:lnSpc>
                <a:spcPct val="90000"/>
              </a:lnSpc>
              <a:spcBef>
                <a:spcPct val="0"/>
              </a:spcBef>
              <a:buFontTx/>
              <a:buNone/>
            </a:pPr>
            <a:r>
              <a:rPr lang="en-US" altLang="en-US" sz="1200" b="1">
                <a:latin typeface="Courier New" panose="02070309020205020404" pitchFamily="49" charset="0"/>
              </a:rPr>
              <a:t>    }  /* End of else if (nextToken == ...  */</a:t>
            </a:r>
          </a:p>
          <a:p>
            <a:pPr>
              <a:lnSpc>
                <a:spcPct val="90000"/>
              </a:lnSpc>
              <a:spcBef>
                <a:spcPct val="0"/>
              </a:spcBef>
              <a:buFontTx/>
              <a:buNone/>
            </a:pPr>
            <a:endParaRPr lang="en-US" altLang="en-US" sz="1200" b="1">
              <a:latin typeface="Courier New" panose="02070309020205020404" pitchFamily="49" charset="0"/>
            </a:endParaRPr>
          </a:p>
          <a:p>
            <a:pPr>
              <a:lnSpc>
                <a:spcPct val="90000"/>
              </a:lnSpc>
              <a:spcBef>
                <a:spcPct val="0"/>
              </a:spcBef>
              <a:buFontTx/>
              <a:buNone/>
            </a:pPr>
            <a:r>
              <a:rPr lang="en-US" altLang="en-US" sz="1200" b="1">
                <a:latin typeface="Courier New" panose="02070309020205020404" pitchFamily="49" charset="0"/>
              </a:rPr>
              <a:t>   else error(); /* Neither RHS matches */</a:t>
            </a:r>
          </a:p>
          <a:p>
            <a:pPr>
              <a:lnSpc>
                <a:spcPct val="90000"/>
              </a:lnSpc>
              <a:spcBef>
                <a:spcPct val="0"/>
              </a:spcBef>
              <a:buFontTx/>
              <a:buNone/>
            </a:pPr>
            <a:r>
              <a:rPr lang="en-US" altLang="en-US" sz="1200" b="1">
                <a:latin typeface="Courier New" panose="02070309020205020404" pitchFamily="49" charset="0"/>
              </a:rPr>
              <a:t>}</a:t>
            </a:r>
            <a:endParaRPr lang="en-US" altLang="en-US" sz="2400" b="1">
              <a:latin typeface="Courier New" panose="02070309020205020404" pitchFamily="49" charset="0"/>
            </a:endParaRPr>
          </a:p>
          <a:p>
            <a:pPr>
              <a:spcBef>
                <a:spcPct val="0"/>
              </a:spcBef>
              <a:buFontTx/>
              <a:buNone/>
            </a:pPr>
            <a:endParaRPr lang="en-US" altLang="en-US" sz="1200" b="1">
              <a:latin typeface="Courier New" panose="02070309020205020404" pitchFamily="49" charset="0"/>
              <a:cs typeface="Courier New" panose="02070309020205020404" pitchFamily="49"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46BB5771-3227-A3E6-EEDB-2F1C48EC352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53251" name="Slide Number Placeholder 4">
            <a:extLst>
              <a:ext uri="{FF2B5EF4-FFF2-40B4-BE49-F238E27FC236}">
                <a16:creationId xmlns:a16="http://schemas.microsoft.com/office/drawing/2014/main" id="{629DF532-01FB-63C8-2B39-AA08F91AC1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A646519-3073-45DB-9FB3-EAC40CD54801}" type="slidenum">
              <a:rPr lang="en-US" altLang="en-US" sz="1000">
                <a:solidFill>
                  <a:schemeClr val="tx1"/>
                </a:solidFill>
                <a:latin typeface="Arial" panose="020B0604020202020204" pitchFamily="34" charset="0"/>
              </a:rPr>
              <a:pPr>
                <a:spcBef>
                  <a:spcPct val="0"/>
                </a:spcBef>
                <a:buFontTx/>
                <a:buNone/>
              </a:pPr>
              <a:t>57</a:t>
            </a:fld>
            <a:endParaRPr lang="en-US" altLang="en-US" sz="1000">
              <a:solidFill>
                <a:schemeClr val="tx1"/>
              </a:solidFill>
              <a:latin typeface="Arial" panose="020B0604020202020204" pitchFamily="34" charset="0"/>
            </a:endParaRPr>
          </a:p>
        </p:txBody>
      </p:sp>
      <p:sp>
        <p:nvSpPr>
          <p:cNvPr id="53252" name="Rectangle 2">
            <a:extLst>
              <a:ext uri="{FF2B5EF4-FFF2-40B4-BE49-F238E27FC236}">
                <a16:creationId xmlns:a16="http://schemas.microsoft.com/office/drawing/2014/main" id="{868FEB78-5191-4623-9048-11D443E74012}"/>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3253" name="Rectangle 3">
            <a:extLst>
              <a:ext uri="{FF2B5EF4-FFF2-40B4-BE49-F238E27FC236}">
                <a16:creationId xmlns:a16="http://schemas.microsoft.com/office/drawing/2014/main" id="{21EE29A5-B411-29C0-7A94-236B3D6636A7}"/>
              </a:ext>
            </a:extLst>
          </p:cNvPr>
          <p:cNvSpPr>
            <a:spLocks noGrp="1" noChangeArrowheads="1"/>
          </p:cNvSpPr>
          <p:nvPr>
            <p:ph type="body" idx="1"/>
          </p:nvPr>
        </p:nvSpPr>
        <p:spPr>
          <a:xfrm>
            <a:off x="609600" y="1295400"/>
            <a:ext cx="8153400" cy="4953000"/>
          </a:xfrm>
        </p:spPr>
        <p:txBody>
          <a:bodyPr/>
          <a:lstStyle/>
          <a:p>
            <a:pPr eaLnBrk="1" hangingPunct="1">
              <a:buFontTx/>
              <a:buNone/>
            </a:pPr>
            <a:r>
              <a:rPr lang="en-US" altLang="en-US" sz="1200" b="1">
                <a:latin typeface="Courier New" panose="02070309020205020404" pitchFamily="49" charset="0"/>
                <a:cs typeface="Courier New" panose="02070309020205020404" pitchFamily="49" charset="0"/>
              </a:rPr>
              <a:t> </a:t>
            </a:r>
            <a:r>
              <a:rPr lang="en-US" altLang="en-US" sz="1800" b="1">
                <a:cs typeface="Courier New" panose="02070309020205020404" pitchFamily="49" charset="0"/>
              </a:rPr>
              <a:t>- Trace of the lexical and syntax analyzers on </a:t>
            </a:r>
            <a:r>
              <a:rPr lang="en-US" altLang="en-US" sz="1200">
                <a:latin typeface="Courier New" panose="02070309020205020404" pitchFamily="49" charset="0"/>
                <a:cs typeface="Courier New" panose="02070309020205020404" pitchFamily="49" charset="0"/>
              </a:rPr>
              <a:t>(sum + 47) / total </a:t>
            </a:r>
          </a:p>
          <a:p>
            <a:pPr eaLnBrk="1" hangingPunct="1">
              <a:buFontTx/>
              <a:buNone/>
            </a:pPr>
            <a:endParaRPr lang="en-US" altLang="en-US" sz="1200" b="1">
              <a:latin typeface="Courier New" panose="02070309020205020404" pitchFamily="49" charset="0"/>
              <a:cs typeface="Courier New" panose="02070309020205020404" pitchFamily="49" charset="0"/>
            </a:endParaRPr>
          </a:p>
          <a:p>
            <a:pPr eaLnBrk="1" hangingPunct="1">
              <a:buFontTx/>
              <a:buNone/>
            </a:pPr>
            <a:r>
              <a:rPr lang="en-US" altLang="en-US" sz="1200" b="1">
                <a:latin typeface="Courier New" panose="02070309020205020404" pitchFamily="49" charset="0"/>
                <a:cs typeface="Courier New" panose="02070309020205020404" pitchFamily="49" charset="0"/>
              </a:rPr>
              <a:t>Next token is: 25 Next lexeme is (	Next token is: 11 Next lexeme is total</a:t>
            </a:r>
          </a:p>
          <a:p>
            <a:pPr eaLnBrk="1" hangingPunct="1">
              <a:buFontTx/>
              <a:buNone/>
            </a:pPr>
            <a:r>
              <a:rPr lang="en-US" altLang="en-US" sz="1200" b="1">
                <a:latin typeface="Courier New" panose="02070309020205020404" pitchFamily="49" charset="0"/>
                <a:cs typeface="Courier New" panose="02070309020205020404" pitchFamily="49" charset="0"/>
              </a:rPr>
              <a:t>Enter &lt;expr&gt;			Enter &lt;factor&gt; 			</a:t>
            </a:r>
          </a:p>
          <a:p>
            <a:pPr eaLnBrk="1" hangingPunct="1">
              <a:buFontTx/>
              <a:buNone/>
            </a:pPr>
            <a:r>
              <a:rPr lang="en-US" altLang="en-US" sz="1200" b="1">
                <a:latin typeface="Courier New" panose="02070309020205020404" pitchFamily="49" charset="0"/>
                <a:cs typeface="Courier New" panose="02070309020205020404" pitchFamily="49" charset="0"/>
              </a:rPr>
              <a:t>Enter &lt;term&gt;			Next token is: -1 Next lexeme is EOF</a:t>
            </a:r>
          </a:p>
          <a:p>
            <a:pPr eaLnBrk="1" hangingPunct="1">
              <a:buFontTx/>
              <a:buNone/>
            </a:pPr>
            <a:r>
              <a:rPr lang="en-US" altLang="en-US" sz="1200" b="1">
                <a:latin typeface="Courier New" panose="02070309020205020404" pitchFamily="49" charset="0"/>
                <a:cs typeface="Courier New" panose="02070309020205020404" pitchFamily="49" charset="0"/>
              </a:rPr>
              <a:t>Enter &lt;factor&gt;			Exit &lt;factor&gt;</a:t>
            </a:r>
          </a:p>
          <a:p>
            <a:pPr eaLnBrk="1" hangingPunct="1">
              <a:buFontTx/>
              <a:buNone/>
            </a:pPr>
            <a:r>
              <a:rPr lang="en-US" altLang="en-US" sz="1200" b="1">
                <a:latin typeface="Courier New" panose="02070309020205020404" pitchFamily="49" charset="0"/>
                <a:cs typeface="Courier New" panose="02070309020205020404" pitchFamily="49" charset="0"/>
              </a:rPr>
              <a:t>Next token is: 11 Next lexeme is sum	Exit &lt;term&gt;</a:t>
            </a:r>
          </a:p>
          <a:p>
            <a:pPr eaLnBrk="1" hangingPunct="1">
              <a:buFontTx/>
              <a:buNone/>
            </a:pPr>
            <a:r>
              <a:rPr lang="en-US" altLang="en-US" sz="1200" b="1">
                <a:latin typeface="Courier New" panose="02070309020205020404" pitchFamily="49" charset="0"/>
                <a:cs typeface="Courier New" panose="02070309020205020404" pitchFamily="49" charset="0"/>
              </a:rPr>
              <a:t>Enter &lt;expr&gt;			Exit &lt;expr&gt;</a:t>
            </a:r>
          </a:p>
          <a:p>
            <a:pPr eaLnBrk="1" hangingPunct="1">
              <a:buFontTx/>
              <a:buNone/>
            </a:pPr>
            <a:r>
              <a:rPr lang="en-US" altLang="en-US" sz="1200" b="1">
                <a:latin typeface="Courier New" panose="02070309020205020404" pitchFamily="49" charset="0"/>
                <a:cs typeface="Courier New" panose="02070309020205020404" pitchFamily="49" charset="0"/>
              </a:rPr>
              <a:t>Enter &lt;term&gt;</a:t>
            </a:r>
          </a:p>
          <a:p>
            <a:pPr eaLnBrk="1" hangingPunct="1">
              <a:buFontTx/>
              <a:buNone/>
            </a:pPr>
            <a:r>
              <a:rPr lang="en-US" altLang="en-US" sz="1200" b="1">
                <a:latin typeface="Courier New" panose="02070309020205020404" pitchFamily="49" charset="0"/>
                <a:cs typeface="Courier New" panose="02070309020205020404" pitchFamily="49" charset="0"/>
              </a:rPr>
              <a:t>Enter &lt;factor&gt;</a:t>
            </a:r>
          </a:p>
          <a:p>
            <a:pPr eaLnBrk="1" hangingPunct="1">
              <a:buFontTx/>
              <a:buNone/>
            </a:pPr>
            <a:r>
              <a:rPr lang="en-US" altLang="en-US" sz="1200" b="1">
                <a:latin typeface="Courier New" panose="02070309020205020404" pitchFamily="49" charset="0"/>
                <a:cs typeface="Courier New" panose="02070309020205020404" pitchFamily="49" charset="0"/>
              </a:rPr>
              <a:t>Next token is: 21 Next lexeme is +</a:t>
            </a:r>
          </a:p>
          <a:p>
            <a:pPr eaLnBrk="1" hangingPunct="1">
              <a:buFontTx/>
              <a:buNone/>
            </a:pPr>
            <a:r>
              <a:rPr lang="en-US" altLang="en-US" sz="1200" b="1">
                <a:latin typeface="Courier New" panose="02070309020205020404" pitchFamily="49" charset="0"/>
                <a:cs typeface="Courier New" panose="02070309020205020404" pitchFamily="49" charset="0"/>
              </a:rPr>
              <a:t>Exit &lt;factor&gt;</a:t>
            </a:r>
          </a:p>
          <a:p>
            <a:pPr eaLnBrk="1" hangingPunct="1">
              <a:buFontTx/>
              <a:buNone/>
            </a:pPr>
            <a:r>
              <a:rPr lang="en-US" altLang="en-US" sz="1200" b="1">
                <a:latin typeface="Courier New" panose="02070309020205020404" pitchFamily="49" charset="0"/>
                <a:cs typeface="Courier New" panose="02070309020205020404" pitchFamily="49" charset="0"/>
              </a:rPr>
              <a:t>Exit &lt;term&gt;</a:t>
            </a:r>
          </a:p>
          <a:p>
            <a:pPr eaLnBrk="1" hangingPunct="1">
              <a:buFontTx/>
              <a:buNone/>
            </a:pPr>
            <a:r>
              <a:rPr lang="en-US" altLang="en-US" sz="1200" b="1">
                <a:latin typeface="Courier New" panose="02070309020205020404" pitchFamily="49" charset="0"/>
                <a:cs typeface="Courier New" panose="02070309020205020404" pitchFamily="49" charset="0"/>
              </a:rPr>
              <a:t>Next token is: 10 Next lexeme is 47</a:t>
            </a:r>
          </a:p>
          <a:p>
            <a:pPr eaLnBrk="1" hangingPunct="1">
              <a:buFontTx/>
              <a:buNone/>
            </a:pPr>
            <a:r>
              <a:rPr lang="en-US" altLang="en-US" sz="1200" b="1">
                <a:latin typeface="Courier New" panose="02070309020205020404" pitchFamily="49" charset="0"/>
                <a:cs typeface="Courier New" panose="02070309020205020404" pitchFamily="49" charset="0"/>
              </a:rPr>
              <a:t>Enter &lt;term&gt;</a:t>
            </a:r>
          </a:p>
          <a:p>
            <a:pPr eaLnBrk="1" hangingPunct="1">
              <a:buFontTx/>
              <a:buNone/>
            </a:pPr>
            <a:r>
              <a:rPr lang="en-US" altLang="en-US" sz="1200" b="1">
                <a:latin typeface="Courier New" panose="02070309020205020404" pitchFamily="49" charset="0"/>
                <a:cs typeface="Courier New" panose="02070309020205020404" pitchFamily="49" charset="0"/>
              </a:rPr>
              <a:t>Enter &lt;factor&gt;</a:t>
            </a:r>
          </a:p>
          <a:p>
            <a:pPr eaLnBrk="1" hangingPunct="1">
              <a:buFontTx/>
              <a:buNone/>
            </a:pPr>
            <a:r>
              <a:rPr lang="en-US" altLang="en-US" sz="1200" b="1">
                <a:latin typeface="Courier New" panose="02070309020205020404" pitchFamily="49" charset="0"/>
                <a:cs typeface="Courier New" panose="02070309020205020404" pitchFamily="49" charset="0"/>
              </a:rPr>
              <a:t>Next token is: 26 Next lexeme is )</a:t>
            </a:r>
          </a:p>
          <a:p>
            <a:pPr eaLnBrk="1" hangingPunct="1">
              <a:buFontTx/>
              <a:buNone/>
            </a:pPr>
            <a:r>
              <a:rPr lang="en-US" altLang="en-US" sz="1200" b="1">
                <a:latin typeface="Courier New" panose="02070309020205020404" pitchFamily="49" charset="0"/>
                <a:cs typeface="Courier New" panose="02070309020205020404" pitchFamily="49" charset="0"/>
              </a:rPr>
              <a:t>Exit &lt;factor&gt;</a:t>
            </a:r>
          </a:p>
          <a:p>
            <a:pPr eaLnBrk="1" hangingPunct="1">
              <a:buFontTx/>
              <a:buNone/>
            </a:pPr>
            <a:r>
              <a:rPr lang="en-US" altLang="en-US" sz="1200" b="1">
                <a:latin typeface="Courier New" panose="02070309020205020404" pitchFamily="49" charset="0"/>
                <a:cs typeface="Courier New" panose="02070309020205020404" pitchFamily="49" charset="0"/>
              </a:rPr>
              <a:t>Exit &lt;term&gt;</a:t>
            </a:r>
          </a:p>
          <a:p>
            <a:pPr eaLnBrk="1" hangingPunct="1">
              <a:buFontTx/>
              <a:buNone/>
            </a:pPr>
            <a:r>
              <a:rPr lang="en-US" altLang="en-US" sz="1200" b="1">
                <a:latin typeface="Courier New" panose="02070309020205020404" pitchFamily="49" charset="0"/>
                <a:cs typeface="Courier New" panose="02070309020205020404" pitchFamily="49" charset="0"/>
              </a:rPr>
              <a:t>Exit &lt;expr&gt;</a:t>
            </a:r>
          </a:p>
          <a:p>
            <a:pPr eaLnBrk="1" hangingPunct="1">
              <a:buFontTx/>
              <a:buNone/>
            </a:pPr>
            <a:r>
              <a:rPr lang="en-US" altLang="en-US" sz="1200" b="1">
                <a:latin typeface="Courier New" panose="02070309020205020404" pitchFamily="49" charset="0"/>
                <a:cs typeface="Courier New" panose="02070309020205020404" pitchFamily="49" charset="0"/>
              </a:rPr>
              <a:t>Next token is: 24 Next lexeme is /</a:t>
            </a:r>
          </a:p>
          <a:p>
            <a:pPr eaLnBrk="1" hangingPunct="1">
              <a:buFontTx/>
              <a:buNone/>
            </a:pPr>
            <a:r>
              <a:rPr lang="en-US" altLang="en-US" sz="1200" b="1">
                <a:latin typeface="Courier New" panose="02070309020205020404" pitchFamily="49" charset="0"/>
                <a:cs typeface="Courier New" panose="02070309020205020404" pitchFamily="49" charset="0"/>
              </a:rPr>
              <a:t>Exit &lt;factor&gt;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5FBE79D1-716D-6CDD-8056-A590151193F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55299" name="Slide Number Placeholder 4">
            <a:extLst>
              <a:ext uri="{FF2B5EF4-FFF2-40B4-BE49-F238E27FC236}">
                <a16:creationId xmlns:a16="http://schemas.microsoft.com/office/drawing/2014/main" id="{7F7B68A0-D3D0-9370-9229-16FCC9B5D0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07C80164-B33B-41FE-9155-BEBB3218C19B}" type="slidenum">
              <a:rPr lang="en-US" altLang="en-US" sz="1000">
                <a:solidFill>
                  <a:schemeClr val="tx1"/>
                </a:solidFill>
                <a:latin typeface="Arial" panose="020B0604020202020204" pitchFamily="34" charset="0"/>
              </a:rPr>
              <a:pPr>
                <a:spcBef>
                  <a:spcPct val="0"/>
                </a:spcBef>
                <a:buFontTx/>
                <a:buNone/>
              </a:pPr>
              <a:t>58</a:t>
            </a:fld>
            <a:endParaRPr lang="en-US" altLang="en-US" sz="1000">
              <a:solidFill>
                <a:schemeClr val="tx1"/>
              </a:solidFill>
              <a:latin typeface="Arial" panose="020B0604020202020204" pitchFamily="34" charset="0"/>
            </a:endParaRPr>
          </a:p>
        </p:txBody>
      </p:sp>
      <p:sp>
        <p:nvSpPr>
          <p:cNvPr id="55300" name="Rectangle 4">
            <a:extLst>
              <a:ext uri="{FF2B5EF4-FFF2-40B4-BE49-F238E27FC236}">
                <a16:creationId xmlns:a16="http://schemas.microsoft.com/office/drawing/2014/main" id="{F1C73E30-1847-F84E-0E88-6807C6DFFBE1}"/>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5301" name="Rectangle 5">
            <a:extLst>
              <a:ext uri="{FF2B5EF4-FFF2-40B4-BE49-F238E27FC236}">
                <a16:creationId xmlns:a16="http://schemas.microsoft.com/office/drawing/2014/main" id="{7F56BEF7-1B60-A2F8-DCAF-4231E775F09B}"/>
              </a:ext>
            </a:extLst>
          </p:cNvPr>
          <p:cNvSpPr>
            <a:spLocks noGrp="1" noChangeArrowheads="1"/>
          </p:cNvSpPr>
          <p:nvPr>
            <p:ph type="body" idx="1"/>
          </p:nvPr>
        </p:nvSpPr>
        <p:spPr>
          <a:xfrm>
            <a:off x="457200" y="1371600"/>
            <a:ext cx="8153400" cy="4876800"/>
          </a:xfrm>
        </p:spPr>
        <p:txBody>
          <a:bodyPr/>
          <a:lstStyle/>
          <a:p>
            <a:pPr marL="533400" indent="-533400" eaLnBrk="1" hangingPunct="1"/>
            <a:r>
              <a:rPr lang="en-US" altLang="en-US"/>
              <a:t>The LL Grammar Class</a:t>
            </a:r>
          </a:p>
          <a:p>
            <a:pPr marL="914400" lvl="1" indent="-457200" eaLnBrk="1" hangingPunct="1"/>
            <a:r>
              <a:rPr lang="en-US" altLang="en-US"/>
              <a:t>The Left Recursion Problem</a:t>
            </a:r>
          </a:p>
          <a:p>
            <a:pPr marL="1314450" lvl="2" indent="-400050" eaLnBrk="1" hangingPunct="1"/>
            <a:r>
              <a:rPr lang="en-US" altLang="en-US"/>
              <a:t>If a grammar has left recursion, either direct or indirect, it cannot be the basis for a top-down parser</a:t>
            </a:r>
          </a:p>
          <a:p>
            <a:pPr marL="1714500" lvl="3" indent="-342900" eaLnBrk="1" hangingPunct="1"/>
            <a:r>
              <a:rPr lang="en-US" altLang="en-US"/>
              <a:t>A grammar can be modified to remove direct left recursion as follows:</a:t>
            </a:r>
          </a:p>
          <a:p>
            <a:pPr marL="1714500" lvl="3" indent="-342900" eaLnBrk="1" hangingPunct="1">
              <a:buFontTx/>
              <a:buNone/>
            </a:pPr>
            <a:r>
              <a:rPr lang="en-US" altLang="en-US"/>
              <a:t>For each nonterminal, A, </a:t>
            </a:r>
          </a:p>
          <a:p>
            <a:pPr marL="1714500" lvl="3" indent="-342900" eaLnBrk="1" hangingPunct="1">
              <a:buFontTx/>
              <a:buAutoNum type="arabicPeriod"/>
            </a:pPr>
            <a:r>
              <a:rPr lang="en-US" altLang="en-US"/>
              <a:t>Group the A-rules as A </a:t>
            </a:r>
            <a:r>
              <a:rPr lang="en-US" altLang="en-US">
                <a:latin typeface="Courier New" panose="02070309020205020404" pitchFamily="49" charset="0"/>
              </a:rPr>
              <a:t>→</a:t>
            </a:r>
            <a:r>
              <a:rPr lang="en-US" altLang="en-US"/>
              <a:t> A</a:t>
            </a:r>
            <a:r>
              <a:rPr lang="el-GR" altLang="en-US"/>
              <a:t>α</a:t>
            </a:r>
            <a:r>
              <a:rPr lang="en-US" altLang="en-US" baseline="-25000"/>
              <a:t>1</a:t>
            </a:r>
            <a:r>
              <a:rPr lang="en-US" altLang="en-US"/>
              <a:t> | … | A</a:t>
            </a:r>
            <a:r>
              <a:rPr lang="el-GR" altLang="en-US"/>
              <a:t>α</a:t>
            </a:r>
            <a:r>
              <a:rPr lang="en-US" altLang="en-US" baseline="-25000"/>
              <a:t>m</a:t>
            </a:r>
            <a:r>
              <a:rPr lang="en-US" altLang="en-US"/>
              <a:t> |  </a:t>
            </a:r>
            <a:r>
              <a:rPr lang="el-GR" altLang="en-US"/>
              <a:t>β</a:t>
            </a:r>
            <a:r>
              <a:rPr lang="en-US" altLang="en-US" baseline="-25000"/>
              <a:t>1</a:t>
            </a:r>
            <a:r>
              <a:rPr lang="en-US" altLang="en-US"/>
              <a:t> | </a:t>
            </a:r>
            <a:r>
              <a:rPr lang="el-GR" altLang="en-US"/>
              <a:t>β</a:t>
            </a:r>
            <a:r>
              <a:rPr lang="en-US" altLang="en-US" baseline="-25000"/>
              <a:t>2</a:t>
            </a:r>
            <a:r>
              <a:rPr lang="en-US" altLang="en-US"/>
              <a:t> | … | </a:t>
            </a:r>
            <a:r>
              <a:rPr lang="el-GR" altLang="en-US"/>
              <a:t>β</a:t>
            </a:r>
            <a:r>
              <a:rPr lang="en-US" altLang="en-US" baseline="-25000"/>
              <a:t>n</a:t>
            </a:r>
          </a:p>
          <a:p>
            <a:pPr marL="1714500" lvl="3" indent="-342900" eaLnBrk="1" hangingPunct="1">
              <a:buFontTx/>
              <a:buNone/>
            </a:pPr>
            <a:r>
              <a:rPr lang="en-US" altLang="en-US"/>
              <a:t>     where none of the </a:t>
            </a:r>
            <a:r>
              <a:rPr lang="el-GR" altLang="en-US"/>
              <a:t>β</a:t>
            </a:r>
            <a:r>
              <a:rPr lang="en-US" altLang="en-US"/>
              <a:t>‘s begins with A</a:t>
            </a:r>
          </a:p>
          <a:p>
            <a:pPr marL="1714500" lvl="3" indent="-342900" eaLnBrk="1" hangingPunct="1">
              <a:buFontTx/>
              <a:buNone/>
            </a:pPr>
            <a:r>
              <a:rPr lang="en-US" altLang="en-US"/>
              <a:t>2. Replace the original A-rules with</a:t>
            </a:r>
          </a:p>
          <a:p>
            <a:pPr marL="1714500" lvl="3" indent="-342900" eaLnBrk="1" hangingPunct="1">
              <a:buFontTx/>
              <a:buNone/>
            </a:pPr>
            <a:r>
              <a:rPr lang="en-US" altLang="en-US"/>
              <a:t>      A </a:t>
            </a:r>
            <a:r>
              <a:rPr lang="en-US" altLang="en-US">
                <a:latin typeface="Courier New" panose="02070309020205020404" pitchFamily="49" charset="0"/>
              </a:rPr>
              <a:t>→</a:t>
            </a:r>
            <a:r>
              <a:rPr lang="en-US" altLang="en-US"/>
              <a:t> </a:t>
            </a:r>
            <a:r>
              <a:rPr lang="el-GR" altLang="en-US"/>
              <a:t>β</a:t>
            </a:r>
            <a:r>
              <a:rPr lang="en-US" altLang="en-US" baseline="-25000"/>
              <a:t>1</a:t>
            </a:r>
            <a:r>
              <a:rPr lang="en-US" altLang="en-US"/>
              <a:t>A’ | </a:t>
            </a:r>
            <a:r>
              <a:rPr lang="el-GR" altLang="en-US"/>
              <a:t>β</a:t>
            </a:r>
            <a:r>
              <a:rPr lang="en-US" altLang="en-US" baseline="-25000"/>
              <a:t>2</a:t>
            </a:r>
            <a:r>
              <a:rPr lang="en-US" altLang="en-US"/>
              <a:t>A’ | … | </a:t>
            </a:r>
            <a:r>
              <a:rPr lang="el-GR" altLang="en-US"/>
              <a:t>β</a:t>
            </a:r>
            <a:r>
              <a:rPr lang="en-US" altLang="en-US" baseline="-25000"/>
              <a:t>n</a:t>
            </a:r>
            <a:r>
              <a:rPr lang="en-US" altLang="en-US"/>
              <a:t>A’</a:t>
            </a:r>
          </a:p>
          <a:p>
            <a:pPr marL="1714500" lvl="3" indent="-342900" eaLnBrk="1" hangingPunct="1">
              <a:buFontTx/>
              <a:buNone/>
            </a:pPr>
            <a:r>
              <a:rPr lang="en-US" altLang="en-US"/>
              <a:t>      A’ </a:t>
            </a:r>
            <a:r>
              <a:rPr lang="en-US" altLang="en-US">
                <a:latin typeface="Courier New" panose="02070309020205020404" pitchFamily="49" charset="0"/>
              </a:rPr>
              <a:t>→</a:t>
            </a:r>
            <a:r>
              <a:rPr lang="en-US" altLang="en-US"/>
              <a:t> </a:t>
            </a:r>
            <a:r>
              <a:rPr lang="el-GR" altLang="en-US"/>
              <a:t>α</a:t>
            </a:r>
            <a:r>
              <a:rPr lang="en-US" altLang="en-US" baseline="-25000"/>
              <a:t>1</a:t>
            </a:r>
            <a:r>
              <a:rPr lang="en-US" altLang="en-US"/>
              <a:t>A’ | </a:t>
            </a:r>
            <a:r>
              <a:rPr lang="el-GR" altLang="en-US"/>
              <a:t>α</a:t>
            </a:r>
            <a:r>
              <a:rPr lang="en-US" altLang="en-US" baseline="-25000"/>
              <a:t>2</a:t>
            </a:r>
            <a:r>
              <a:rPr lang="en-US" altLang="en-US"/>
              <a:t>A’ | … | </a:t>
            </a:r>
            <a:r>
              <a:rPr lang="el-GR" altLang="en-US"/>
              <a:t>α</a:t>
            </a:r>
            <a:r>
              <a:rPr lang="en-US" altLang="en-US" baseline="-25000"/>
              <a:t>m</a:t>
            </a:r>
            <a:r>
              <a:rPr lang="en-US" altLang="en-US"/>
              <a:t>A’ |  </a:t>
            </a:r>
            <a:r>
              <a:rPr lang="el-GR" altLang="en-US"/>
              <a:t>ε</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03A50C0C-B4DD-A352-8480-28907CA256F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57347" name="Slide Number Placeholder 4">
            <a:extLst>
              <a:ext uri="{FF2B5EF4-FFF2-40B4-BE49-F238E27FC236}">
                <a16:creationId xmlns:a16="http://schemas.microsoft.com/office/drawing/2014/main" id="{1951B27B-3DC5-6399-73DD-84F96B6EB3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A6CD6AF-A2E4-4E4E-BDDF-2F5E4B009027}" type="slidenum">
              <a:rPr lang="en-US" altLang="en-US" sz="1000">
                <a:solidFill>
                  <a:schemeClr val="tx1"/>
                </a:solidFill>
                <a:latin typeface="Arial" panose="020B0604020202020204" pitchFamily="34" charset="0"/>
              </a:rPr>
              <a:pPr>
                <a:spcBef>
                  <a:spcPct val="0"/>
                </a:spcBef>
                <a:buFontTx/>
                <a:buNone/>
              </a:pPr>
              <a:t>59</a:t>
            </a:fld>
            <a:endParaRPr lang="en-US" altLang="en-US" sz="1000">
              <a:solidFill>
                <a:schemeClr val="tx1"/>
              </a:solidFill>
              <a:latin typeface="Arial" panose="020B0604020202020204" pitchFamily="34" charset="0"/>
            </a:endParaRPr>
          </a:p>
        </p:txBody>
      </p:sp>
      <p:sp>
        <p:nvSpPr>
          <p:cNvPr id="57348" name="Rectangle 2">
            <a:extLst>
              <a:ext uri="{FF2B5EF4-FFF2-40B4-BE49-F238E27FC236}">
                <a16:creationId xmlns:a16="http://schemas.microsoft.com/office/drawing/2014/main" id="{A3547D94-4B61-AB1A-2C9B-0122F00942D3}"/>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7349" name="Rectangle 3">
            <a:extLst>
              <a:ext uri="{FF2B5EF4-FFF2-40B4-BE49-F238E27FC236}">
                <a16:creationId xmlns:a16="http://schemas.microsoft.com/office/drawing/2014/main" id="{AC8B7D2A-930E-5DEC-D5D7-B4A2E8B3954F}"/>
              </a:ext>
            </a:extLst>
          </p:cNvPr>
          <p:cNvSpPr>
            <a:spLocks noGrp="1" noChangeArrowheads="1"/>
          </p:cNvSpPr>
          <p:nvPr>
            <p:ph type="body" idx="1"/>
          </p:nvPr>
        </p:nvSpPr>
        <p:spPr/>
        <p:txBody>
          <a:bodyPr/>
          <a:lstStyle/>
          <a:p>
            <a:pPr eaLnBrk="1" hangingPunct="1"/>
            <a:r>
              <a:rPr lang="en-US" altLang="en-US"/>
              <a:t>The other characteristic of grammars that disallows top-down parsing is the lack of pairwise disjointness</a:t>
            </a:r>
          </a:p>
          <a:p>
            <a:pPr lvl="1" eaLnBrk="1" hangingPunct="1"/>
            <a:r>
              <a:rPr lang="en-US" altLang="en-US"/>
              <a:t>The inability to determine the correct RHS on the basis of one token of lookahead</a:t>
            </a:r>
          </a:p>
          <a:p>
            <a:pPr lvl="1" eaLnBrk="1" hangingPunct="1"/>
            <a:r>
              <a:rPr lang="en-US" altLang="en-US"/>
              <a:t>Def: FIRST(</a:t>
            </a:r>
            <a:r>
              <a:rPr lang="en-US" altLang="en-US">
                <a:sym typeface="Symbol" panose="05050102010706020507" pitchFamily="18" charset="2"/>
              </a:rPr>
              <a:t>) = {a |  =&gt;* a }</a:t>
            </a:r>
          </a:p>
          <a:p>
            <a:pPr eaLnBrk="1" hangingPunct="1">
              <a:buFontTx/>
              <a:buNone/>
            </a:pPr>
            <a:r>
              <a:rPr lang="en-US" altLang="en-US">
                <a:sym typeface="Symbol" panose="05050102010706020507" pitchFamily="18" charset="2"/>
              </a:rPr>
              <a:t>             (If  =&gt;* ,  is in FIRST())</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a:extLst>
              <a:ext uri="{FF2B5EF4-FFF2-40B4-BE49-F238E27FC236}">
                <a16:creationId xmlns:a16="http://schemas.microsoft.com/office/drawing/2014/main" id="{8CC35C67-5AAA-C56A-EC5B-F915F19069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BA2D9BAF-06BD-497A-8756-7E72B4BD30A9}" type="slidenum">
              <a:rPr lang="en-US" altLang="en-US" sz="1000">
                <a:solidFill>
                  <a:schemeClr val="tx1"/>
                </a:solidFill>
                <a:latin typeface="Arial" panose="020B0604020202020204" pitchFamily="34" charset="0"/>
              </a:rPr>
              <a:pPr>
                <a:spcBef>
                  <a:spcPct val="0"/>
                </a:spcBef>
                <a:buFontTx/>
                <a:buNone/>
              </a:pPr>
              <a:t>6</a:t>
            </a:fld>
            <a:endParaRPr lang="en-US" altLang="en-US" sz="1000">
              <a:solidFill>
                <a:schemeClr val="tx1"/>
              </a:solidFill>
              <a:latin typeface="Arial" panose="020B0604020202020204" pitchFamily="34" charset="0"/>
            </a:endParaRPr>
          </a:p>
        </p:txBody>
      </p:sp>
      <p:sp>
        <p:nvSpPr>
          <p:cNvPr id="10244" name="Rectangle 2">
            <a:extLst>
              <a:ext uri="{FF2B5EF4-FFF2-40B4-BE49-F238E27FC236}">
                <a16:creationId xmlns:a16="http://schemas.microsoft.com/office/drawing/2014/main" id="{EFBF1CC3-4DD2-C986-A7B4-C3C85A1C0950}"/>
              </a:ext>
            </a:extLst>
          </p:cNvPr>
          <p:cNvSpPr>
            <a:spLocks noGrp="1" noChangeArrowheads="1"/>
          </p:cNvSpPr>
          <p:nvPr>
            <p:ph type="title"/>
          </p:nvPr>
        </p:nvSpPr>
        <p:spPr/>
        <p:txBody>
          <a:bodyPr/>
          <a:lstStyle/>
          <a:p>
            <a:pPr eaLnBrk="1" hangingPunct="1"/>
            <a:r>
              <a:rPr lang="en-US" altLang="en-US" dirty="0"/>
              <a:t>Syntax Analysis</a:t>
            </a:r>
          </a:p>
        </p:txBody>
      </p:sp>
      <p:sp>
        <p:nvSpPr>
          <p:cNvPr id="10245" name="Rectangle 3">
            <a:extLst>
              <a:ext uri="{FF2B5EF4-FFF2-40B4-BE49-F238E27FC236}">
                <a16:creationId xmlns:a16="http://schemas.microsoft.com/office/drawing/2014/main" id="{42AB6BE3-7FDF-4F3E-72CF-20D7302572D7}"/>
              </a:ext>
            </a:extLst>
          </p:cNvPr>
          <p:cNvSpPr>
            <a:spLocks noGrp="1" noChangeArrowheads="1"/>
          </p:cNvSpPr>
          <p:nvPr>
            <p:ph type="body" idx="1"/>
          </p:nvPr>
        </p:nvSpPr>
        <p:spPr/>
        <p:txBody>
          <a:bodyPr/>
          <a:lstStyle/>
          <a:p>
            <a:pPr algn="just" eaLnBrk="1" hangingPunct="1"/>
            <a:r>
              <a:rPr lang="tr-TR" altLang="en-US" dirty="0"/>
              <a:t>The syntax analysis step of a language processor i</a:t>
            </a:r>
            <a:r>
              <a:rPr lang="en-US" altLang="en-US" dirty="0"/>
              <a:t>s</a:t>
            </a:r>
            <a:r>
              <a:rPr lang="tr-TR" altLang="en-US" dirty="0"/>
              <a:t> usually divided into two main components</a:t>
            </a:r>
            <a:r>
              <a:rPr lang="en-US" altLang="en-US" dirty="0"/>
              <a:t>:</a:t>
            </a:r>
            <a:endParaRPr lang="tr-TR" altLang="en-US" dirty="0"/>
          </a:p>
          <a:p>
            <a:pPr marL="0" indent="0" algn="just" eaLnBrk="1" hangingPunct="1">
              <a:buNone/>
            </a:pPr>
            <a:endParaRPr lang="en-US" altLang="en-US" dirty="0"/>
          </a:p>
          <a:p>
            <a:pPr lvl="1" algn="just" eaLnBrk="1" hangingPunct="1"/>
            <a:r>
              <a:rPr lang="tr-TR" altLang="en-US" dirty="0"/>
              <a:t>Lexical Analyzer (Scanner) – Low-level analysis:</a:t>
            </a:r>
          </a:p>
          <a:p>
            <a:pPr marL="457200" lvl="1" indent="0" algn="just" eaLnBrk="1" hangingPunct="1">
              <a:buNone/>
            </a:pPr>
            <a:endParaRPr lang="tr-TR" altLang="en-US" dirty="0"/>
          </a:p>
          <a:p>
            <a:pPr lvl="2" algn="just" eaLnBrk="1" hangingPunct="1"/>
            <a:r>
              <a:rPr lang="tr-TR" altLang="en-US" dirty="0"/>
              <a:t>The lexical analyzer processes the raw sequence of characters from the source program.</a:t>
            </a:r>
          </a:p>
          <a:p>
            <a:pPr lvl="2" algn="just" eaLnBrk="1" hangingPunct="1"/>
            <a:r>
              <a:rPr lang="tr-TR" altLang="en-US" dirty="0"/>
              <a:t>It groups characters into meaningful units called lexemes.</a:t>
            </a:r>
          </a:p>
          <a:p>
            <a:pPr lvl="2" algn="just" eaLnBrk="1" hangingPunct="1"/>
            <a:r>
              <a:rPr lang="tr-TR" altLang="en-US" dirty="0"/>
              <a:t>Each lexeme is assigned to a token category.</a:t>
            </a:r>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78B5F8BA-37C5-C08F-B02A-40370B4D44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59395" name="Slide Number Placeholder 4">
            <a:extLst>
              <a:ext uri="{FF2B5EF4-FFF2-40B4-BE49-F238E27FC236}">
                <a16:creationId xmlns:a16="http://schemas.microsoft.com/office/drawing/2014/main" id="{325A9BC0-E8DB-E7C0-8502-5D0311AD07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5807A63B-4497-4565-8265-582B1CCF22F0}" type="slidenum">
              <a:rPr lang="en-US" altLang="en-US" sz="1000">
                <a:solidFill>
                  <a:schemeClr val="tx1"/>
                </a:solidFill>
                <a:latin typeface="Arial" panose="020B0604020202020204" pitchFamily="34" charset="0"/>
              </a:rPr>
              <a:pPr>
                <a:spcBef>
                  <a:spcPct val="0"/>
                </a:spcBef>
                <a:buFontTx/>
                <a:buNone/>
              </a:pPr>
              <a:t>60</a:t>
            </a:fld>
            <a:endParaRPr lang="en-US" altLang="en-US" sz="1000">
              <a:solidFill>
                <a:schemeClr val="tx1"/>
              </a:solidFill>
              <a:latin typeface="Arial" panose="020B0604020202020204" pitchFamily="34" charset="0"/>
            </a:endParaRPr>
          </a:p>
        </p:txBody>
      </p:sp>
      <p:sp>
        <p:nvSpPr>
          <p:cNvPr id="59396" name="Rectangle 2">
            <a:extLst>
              <a:ext uri="{FF2B5EF4-FFF2-40B4-BE49-F238E27FC236}">
                <a16:creationId xmlns:a16="http://schemas.microsoft.com/office/drawing/2014/main" id="{CB2787F3-9E60-6949-E8EB-A5D5CD2F82F9}"/>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9397" name="Rectangle 3">
            <a:extLst>
              <a:ext uri="{FF2B5EF4-FFF2-40B4-BE49-F238E27FC236}">
                <a16:creationId xmlns:a16="http://schemas.microsoft.com/office/drawing/2014/main" id="{BFD08FFF-4D22-1946-D6C4-F2CC05944723}"/>
              </a:ext>
            </a:extLst>
          </p:cNvPr>
          <p:cNvSpPr>
            <a:spLocks noGrp="1" noChangeArrowheads="1"/>
          </p:cNvSpPr>
          <p:nvPr>
            <p:ph type="body" idx="1"/>
          </p:nvPr>
        </p:nvSpPr>
        <p:spPr/>
        <p:txBody>
          <a:bodyPr/>
          <a:lstStyle/>
          <a:p>
            <a:pPr eaLnBrk="1" hangingPunct="1"/>
            <a:r>
              <a:rPr lang="en-US" altLang="en-US">
                <a:sym typeface="Symbol" panose="05050102010706020507" pitchFamily="18" charset="2"/>
              </a:rPr>
              <a:t>Pairwise Disjointness Test:</a:t>
            </a:r>
          </a:p>
          <a:p>
            <a:pPr lvl="1" eaLnBrk="1" hangingPunct="1"/>
            <a:r>
              <a:rPr lang="en-US" altLang="en-US">
                <a:sym typeface="Symbol" panose="05050102010706020507" pitchFamily="18" charset="2"/>
              </a:rPr>
              <a:t>For each nonterminal, A, in the grammar that has more than one RHS, for each pair of rules, A  </a:t>
            </a:r>
            <a:r>
              <a:rPr lang="en-US" altLang="en-US" baseline="-25000">
                <a:sym typeface="Symbol" panose="05050102010706020507" pitchFamily="18" charset="2"/>
              </a:rPr>
              <a:t>i</a:t>
            </a:r>
            <a:r>
              <a:rPr lang="en-US" altLang="en-US">
                <a:sym typeface="Symbol" panose="05050102010706020507" pitchFamily="18" charset="2"/>
              </a:rPr>
              <a:t> and A  </a:t>
            </a:r>
            <a:r>
              <a:rPr lang="en-US" altLang="en-US" baseline="-25000">
                <a:sym typeface="Symbol" panose="05050102010706020507" pitchFamily="18" charset="2"/>
              </a:rPr>
              <a:t>j</a:t>
            </a:r>
            <a:r>
              <a:rPr lang="en-US" altLang="en-US">
                <a:sym typeface="Symbol" panose="05050102010706020507" pitchFamily="18" charset="2"/>
              </a:rPr>
              <a:t>, it must be true that </a:t>
            </a:r>
          </a:p>
          <a:p>
            <a:pPr eaLnBrk="1" hangingPunct="1">
              <a:buFontTx/>
              <a:buNone/>
            </a:pPr>
            <a:r>
              <a:rPr lang="en-US" altLang="en-US">
                <a:sym typeface="Symbol" panose="05050102010706020507" pitchFamily="18" charset="2"/>
              </a:rPr>
              <a:t>         FIRST(</a:t>
            </a:r>
            <a:r>
              <a:rPr lang="en-US" altLang="en-US" baseline="-25000">
                <a:sym typeface="Symbol" panose="05050102010706020507" pitchFamily="18" charset="2"/>
              </a:rPr>
              <a:t>i</a:t>
            </a:r>
            <a:r>
              <a:rPr lang="en-US" altLang="en-US">
                <a:sym typeface="Symbol" panose="05050102010706020507" pitchFamily="18" charset="2"/>
              </a:rPr>
              <a:t>) ⋂ FIRST(</a:t>
            </a:r>
            <a:r>
              <a:rPr lang="en-US" altLang="en-US" baseline="-25000">
                <a:sym typeface="Symbol" panose="05050102010706020507" pitchFamily="18" charset="2"/>
              </a:rPr>
              <a:t>j</a:t>
            </a:r>
            <a:r>
              <a:rPr lang="en-US" altLang="en-US">
                <a:sym typeface="Symbol" panose="05050102010706020507" pitchFamily="18" charset="2"/>
              </a:rPr>
              <a:t>) = </a:t>
            </a:r>
          </a:p>
          <a:p>
            <a:pPr eaLnBrk="1" hangingPunct="1"/>
            <a:r>
              <a:rPr lang="en-US" altLang="en-US">
                <a:sym typeface="Symbol" panose="05050102010706020507" pitchFamily="18" charset="2"/>
              </a:rPr>
              <a:t>Example:</a:t>
            </a:r>
          </a:p>
          <a:p>
            <a:pPr eaLnBrk="1" hangingPunct="1">
              <a:buFontTx/>
              <a:buNone/>
            </a:pPr>
            <a:r>
              <a:rPr lang="en-US" altLang="en-US">
                <a:sym typeface="Symbol" panose="05050102010706020507" pitchFamily="18" charset="2"/>
              </a:rPr>
              <a:t>       A  a  |  bB  |  cAb</a:t>
            </a:r>
          </a:p>
          <a:p>
            <a:pPr eaLnBrk="1" hangingPunct="1">
              <a:buFontTx/>
              <a:buNone/>
            </a:pPr>
            <a:r>
              <a:rPr lang="en-US" altLang="en-US">
                <a:sym typeface="Symbol" panose="05050102010706020507" pitchFamily="18" charset="2"/>
              </a:rPr>
              <a:t>       A  a  |  aB</a:t>
            </a:r>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E2898D76-D6A9-B9D6-99FB-73C36F60A87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1443" name="Slide Number Placeholder 4">
            <a:extLst>
              <a:ext uri="{FF2B5EF4-FFF2-40B4-BE49-F238E27FC236}">
                <a16:creationId xmlns:a16="http://schemas.microsoft.com/office/drawing/2014/main" id="{05D74B54-D2F8-0D90-4696-13BFC95D7D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A5C9ED60-C337-41CC-B79E-116E05A3680E}" type="slidenum">
              <a:rPr lang="en-US" altLang="en-US" sz="1000">
                <a:solidFill>
                  <a:schemeClr val="tx1"/>
                </a:solidFill>
                <a:latin typeface="Arial" panose="020B0604020202020204" pitchFamily="34" charset="0"/>
              </a:rPr>
              <a:pPr>
                <a:spcBef>
                  <a:spcPct val="0"/>
                </a:spcBef>
                <a:buFontTx/>
                <a:buNone/>
              </a:pPr>
              <a:t>61</a:t>
            </a:fld>
            <a:endParaRPr lang="en-US" altLang="en-US" sz="1000">
              <a:solidFill>
                <a:schemeClr val="tx1"/>
              </a:solidFill>
              <a:latin typeface="Arial" panose="020B0604020202020204" pitchFamily="34" charset="0"/>
            </a:endParaRPr>
          </a:p>
        </p:txBody>
      </p:sp>
      <p:sp>
        <p:nvSpPr>
          <p:cNvPr id="61444" name="Rectangle 2">
            <a:extLst>
              <a:ext uri="{FF2B5EF4-FFF2-40B4-BE49-F238E27FC236}">
                <a16:creationId xmlns:a16="http://schemas.microsoft.com/office/drawing/2014/main" id="{2628AB45-34D9-945A-910E-DFDB713FD182}"/>
              </a:ext>
            </a:extLst>
          </p:cNvPr>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61445" name="Rectangle 3">
            <a:extLst>
              <a:ext uri="{FF2B5EF4-FFF2-40B4-BE49-F238E27FC236}">
                <a16:creationId xmlns:a16="http://schemas.microsoft.com/office/drawing/2014/main" id="{7CBA6F89-78AD-B566-2AEA-F081E3B1309D}"/>
              </a:ext>
            </a:extLst>
          </p:cNvPr>
          <p:cNvSpPr>
            <a:spLocks noGrp="1" noChangeArrowheads="1"/>
          </p:cNvSpPr>
          <p:nvPr>
            <p:ph type="body" idx="1"/>
          </p:nvPr>
        </p:nvSpPr>
        <p:spPr/>
        <p:txBody>
          <a:bodyPr/>
          <a:lstStyle/>
          <a:p>
            <a:pPr eaLnBrk="1" hangingPunct="1"/>
            <a:r>
              <a:rPr lang="en-US" altLang="en-US" sz="2400">
                <a:sym typeface="Symbol" panose="05050102010706020507" pitchFamily="18" charset="2"/>
              </a:rPr>
              <a:t>Left factoring can resolve the problem</a:t>
            </a:r>
          </a:p>
          <a:p>
            <a:pPr eaLnBrk="1" hangingPunct="1">
              <a:buFontTx/>
              <a:buNone/>
            </a:pPr>
            <a:r>
              <a:rPr lang="en-US" altLang="en-US" sz="2400">
                <a:sym typeface="Symbol" panose="05050102010706020507" pitchFamily="18" charset="2"/>
              </a:rPr>
              <a:t>	Replace</a:t>
            </a:r>
          </a:p>
          <a:p>
            <a:pPr eaLnBrk="1" hangingPunct="1">
              <a:buFontTx/>
              <a:buNone/>
            </a:pPr>
            <a:r>
              <a:rPr lang="en-US" altLang="en-US" sz="2400">
                <a:sym typeface="Symbol" panose="05050102010706020507" pitchFamily="18" charset="2"/>
              </a:rPr>
              <a:t> &lt;variable&gt;  identifier  |  identifier [&lt;expression&gt;]</a:t>
            </a:r>
          </a:p>
          <a:p>
            <a:pPr eaLnBrk="1" hangingPunct="1">
              <a:buFontTx/>
              <a:buNone/>
            </a:pPr>
            <a:r>
              <a:rPr lang="en-US" altLang="en-US" sz="2400">
                <a:sym typeface="Symbol" panose="05050102010706020507" pitchFamily="18" charset="2"/>
              </a:rPr>
              <a:t>    with</a:t>
            </a:r>
          </a:p>
          <a:p>
            <a:pPr eaLnBrk="1" hangingPunct="1">
              <a:buFontTx/>
              <a:buNone/>
            </a:pPr>
            <a:r>
              <a:rPr lang="en-US" altLang="en-US" sz="2400">
                <a:sym typeface="Symbol" panose="05050102010706020507" pitchFamily="18" charset="2"/>
              </a:rPr>
              <a:t> &lt;variable&gt;  identifier &lt;new&gt;</a:t>
            </a:r>
          </a:p>
          <a:p>
            <a:pPr eaLnBrk="1" hangingPunct="1">
              <a:buFontTx/>
              <a:buNone/>
            </a:pPr>
            <a:r>
              <a:rPr lang="en-US" altLang="en-US" sz="2400">
                <a:sym typeface="Symbol" panose="05050102010706020507" pitchFamily="18" charset="2"/>
              </a:rPr>
              <a:t> &lt;new&gt;     |  [&lt;expression&gt;]</a:t>
            </a:r>
          </a:p>
          <a:p>
            <a:pPr eaLnBrk="1" hangingPunct="1">
              <a:buFontTx/>
              <a:buNone/>
            </a:pPr>
            <a:r>
              <a:rPr lang="en-US" altLang="en-US" sz="2400">
                <a:sym typeface="Symbol" panose="05050102010706020507" pitchFamily="18" charset="2"/>
              </a:rPr>
              <a:t>    or</a:t>
            </a:r>
          </a:p>
          <a:p>
            <a:pPr eaLnBrk="1" hangingPunct="1">
              <a:buFontTx/>
              <a:buNone/>
            </a:pPr>
            <a:r>
              <a:rPr lang="en-US" altLang="en-US" sz="2400">
                <a:sym typeface="Symbol" panose="05050102010706020507" pitchFamily="18" charset="2"/>
              </a:rPr>
              <a:t> &lt;variable&gt;  identifier [[&lt;expression&gt;]]</a:t>
            </a:r>
          </a:p>
          <a:p>
            <a:pPr eaLnBrk="1" hangingPunct="1">
              <a:buFontTx/>
              <a:buNone/>
            </a:pPr>
            <a:r>
              <a:rPr lang="en-US" altLang="en-US" sz="2400">
                <a:sym typeface="Symbol" panose="05050102010706020507" pitchFamily="18" charset="2"/>
              </a:rPr>
              <a:t>  (the outer brackets are metasymbols of EBNF)</a:t>
            </a:r>
            <a:endParaRPr lang="en-US" alt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2C5E6F4E-20D1-4FD9-5B21-B2E8429429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3491" name="Slide Number Placeholder 4">
            <a:extLst>
              <a:ext uri="{FF2B5EF4-FFF2-40B4-BE49-F238E27FC236}">
                <a16:creationId xmlns:a16="http://schemas.microsoft.com/office/drawing/2014/main" id="{DFF8C4FB-BC4D-84D1-075A-1CB4AE5CD2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12FA1136-F325-4D2C-955A-277BBFBBC13C}" type="slidenum">
              <a:rPr lang="en-US" altLang="en-US" sz="1000">
                <a:solidFill>
                  <a:schemeClr val="tx1"/>
                </a:solidFill>
                <a:latin typeface="Arial" panose="020B0604020202020204" pitchFamily="34" charset="0"/>
              </a:rPr>
              <a:pPr>
                <a:spcBef>
                  <a:spcPct val="0"/>
                </a:spcBef>
                <a:buFontTx/>
                <a:buNone/>
              </a:pPr>
              <a:t>62</a:t>
            </a:fld>
            <a:endParaRPr lang="en-US" altLang="en-US" sz="1000">
              <a:solidFill>
                <a:schemeClr val="tx1"/>
              </a:solidFill>
              <a:latin typeface="Arial" panose="020B0604020202020204" pitchFamily="34" charset="0"/>
            </a:endParaRPr>
          </a:p>
        </p:txBody>
      </p:sp>
      <p:sp>
        <p:nvSpPr>
          <p:cNvPr id="63492" name="Rectangle 2">
            <a:extLst>
              <a:ext uri="{FF2B5EF4-FFF2-40B4-BE49-F238E27FC236}">
                <a16:creationId xmlns:a16="http://schemas.microsoft.com/office/drawing/2014/main" id="{91800ED6-F3DF-DD34-2AE6-441024252749}"/>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p>
        </p:txBody>
      </p:sp>
      <p:sp>
        <p:nvSpPr>
          <p:cNvPr id="63493" name="Rectangle 3">
            <a:extLst>
              <a:ext uri="{FF2B5EF4-FFF2-40B4-BE49-F238E27FC236}">
                <a16:creationId xmlns:a16="http://schemas.microsoft.com/office/drawing/2014/main" id="{2AE2A467-854C-B710-C754-8D729C7C0A8B}"/>
              </a:ext>
            </a:extLst>
          </p:cNvPr>
          <p:cNvSpPr>
            <a:spLocks noGrp="1" noChangeArrowheads="1"/>
          </p:cNvSpPr>
          <p:nvPr>
            <p:ph type="body" idx="1"/>
          </p:nvPr>
        </p:nvSpPr>
        <p:spPr/>
        <p:txBody>
          <a:bodyPr/>
          <a:lstStyle/>
          <a:p>
            <a:pPr eaLnBrk="1" hangingPunct="1"/>
            <a:r>
              <a:rPr lang="en-US" altLang="en-US">
                <a:sym typeface="Symbol" panose="05050102010706020507" pitchFamily="18" charset="2"/>
              </a:rPr>
              <a:t>The parsing problem is finding the correct RHS in a right-sentential form to reduce to get the previous right-sentential form in the derivation</a:t>
            </a: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DCA6FE7C-A051-4256-597E-E44D6E7C9EF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5539" name="Slide Number Placeholder 4">
            <a:extLst>
              <a:ext uri="{FF2B5EF4-FFF2-40B4-BE49-F238E27FC236}">
                <a16:creationId xmlns:a16="http://schemas.microsoft.com/office/drawing/2014/main" id="{87536E72-DD17-648B-C5F0-D68D433EE9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81758F1-9227-4BE5-B040-990C6CA0DA97}" type="slidenum">
              <a:rPr lang="en-US" altLang="en-US" sz="1000">
                <a:solidFill>
                  <a:schemeClr val="tx1"/>
                </a:solidFill>
                <a:latin typeface="Arial" panose="020B0604020202020204" pitchFamily="34" charset="0"/>
              </a:rPr>
              <a:pPr>
                <a:spcBef>
                  <a:spcPct val="0"/>
                </a:spcBef>
                <a:buFontTx/>
                <a:buNone/>
              </a:pPr>
              <a:t>63</a:t>
            </a:fld>
            <a:endParaRPr lang="en-US" altLang="en-US" sz="1000">
              <a:solidFill>
                <a:schemeClr val="tx1"/>
              </a:solidFill>
              <a:latin typeface="Arial" panose="020B0604020202020204" pitchFamily="34" charset="0"/>
            </a:endParaRPr>
          </a:p>
        </p:txBody>
      </p:sp>
      <p:sp>
        <p:nvSpPr>
          <p:cNvPr id="65540" name="Rectangle 2">
            <a:extLst>
              <a:ext uri="{FF2B5EF4-FFF2-40B4-BE49-F238E27FC236}">
                <a16:creationId xmlns:a16="http://schemas.microsoft.com/office/drawing/2014/main" id="{88704159-1385-4D14-6CAE-53E49231541E}"/>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65541" name="Rectangle 3">
            <a:extLst>
              <a:ext uri="{FF2B5EF4-FFF2-40B4-BE49-F238E27FC236}">
                <a16:creationId xmlns:a16="http://schemas.microsoft.com/office/drawing/2014/main" id="{7F0C1858-9BB2-27F0-520D-D5C89BCEAB9E}"/>
              </a:ext>
            </a:extLst>
          </p:cNvPr>
          <p:cNvSpPr>
            <a:spLocks noGrp="1" noChangeArrowheads="1"/>
          </p:cNvSpPr>
          <p:nvPr>
            <p:ph type="body" idx="1"/>
          </p:nvPr>
        </p:nvSpPr>
        <p:spPr>
          <a:xfrm>
            <a:off x="609600" y="1524000"/>
            <a:ext cx="8305800" cy="4572000"/>
          </a:xfrm>
        </p:spPr>
        <p:txBody>
          <a:bodyPr/>
          <a:lstStyle/>
          <a:p>
            <a:pPr marL="0" indent="0" eaLnBrk="1" hangingPunct="1"/>
            <a:r>
              <a:rPr lang="en-US" altLang="en-US" sz="2400"/>
              <a:t>Intuition about handles:</a:t>
            </a:r>
          </a:p>
          <a:p>
            <a:pPr lvl="1" eaLnBrk="1" hangingPunct="1"/>
            <a:r>
              <a:rPr lang="en-US" altLang="en-US"/>
              <a:t>Def: </a:t>
            </a:r>
            <a:r>
              <a:rPr lang="en-US" altLang="en-US">
                <a:sym typeface="Symbol" panose="05050102010706020507" pitchFamily="18" charset="2"/>
              </a:rPr>
              <a:t></a:t>
            </a:r>
            <a:r>
              <a:rPr lang="en-US" altLang="en-US"/>
              <a:t> is the </a:t>
            </a:r>
            <a:r>
              <a:rPr lang="en-US" altLang="en-US" i="1"/>
              <a:t>handle</a:t>
            </a:r>
            <a:r>
              <a:rPr lang="en-US" altLang="en-US"/>
              <a:t> of the right sentential form</a:t>
            </a:r>
            <a:r>
              <a:rPr lang="en-US" altLang="en-US" sz="2000"/>
              <a:t> </a:t>
            </a:r>
          </a:p>
          <a:p>
            <a:pPr marL="0" indent="0" eaLnBrk="1" hangingPunct="1">
              <a:buFontTx/>
              <a:buNone/>
            </a:pPr>
            <a:r>
              <a:rPr lang="en-US" altLang="en-US" sz="2400"/>
              <a:t>        </a:t>
            </a:r>
            <a:r>
              <a:rPr lang="en-US" altLang="en-US" sz="2400">
                <a:sym typeface="Symbol" panose="05050102010706020507" pitchFamily="18" charset="2"/>
              </a:rPr>
              <a:t> </a:t>
            </a:r>
            <a:r>
              <a:rPr lang="en-US" altLang="en-US" sz="2400"/>
              <a:t>= </a:t>
            </a:r>
            <a:r>
              <a:rPr lang="en-US" altLang="en-US" sz="2400">
                <a:sym typeface="Symbol" panose="05050102010706020507" pitchFamily="18" charset="2"/>
              </a:rPr>
              <a:t></a:t>
            </a:r>
            <a:r>
              <a:rPr lang="en-US" altLang="en-US" sz="2400"/>
              <a:t>w if and only if S =&gt;*</a:t>
            </a:r>
            <a:r>
              <a:rPr lang="en-US" altLang="en-US" sz="2400" baseline="-25000"/>
              <a:t>rm</a:t>
            </a:r>
            <a:r>
              <a:rPr lang="en-US" altLang="en-US" sz="2400"/>
              <a:t> </a:t>
            </a:r>
            <a:r>
              <a:rPr lang="en-US" altLang="en-US" sz="2400">
                <a:sym typeface="Symbol" panose="05050102010706020507" pitchFamily="18" charset="2"/>
              </a:rPr>
              <a:t></a:t>
            </a:r>
            <a:r>
              <a:rPr lang="en-US" altLang="en-US" sz="2400"/>
              <a:t>Aw =&gt;</a:t>
            </a:r>
            <a:r>
              <a:rPr lang="en-US" altLang="en-US" sz="2400" baseline="-25000"/>
              <a:t>rm</a:t>
            </a:r>
            <a:r>
              <a:rPr lang="en-US" altLang="en-US" sz="2400"/>
              <a:t> </a:t>
            </a:r>
            <a:r>
              <a:rPr lang="en-US" altLang="en-US" sz="2400">
                <a:sym typeface="Symbol" panose="05050102010706020507" pitchFamily="18" charset="2"/>
              </a:rPr>
              <a:t></a:t>
            </a:r>
            <a:r>
              <a:rPr lang="en-US" altLang="en-US" sz="2400"/>
              <a:t>w</a:t>
            </a:r>
          </a:p>
          <a:p>
            <a:pPr marL="0" indent="0" eaLnBrk="1" hangingPunct="1">
              <a:buFontTx/>
              <a:buNone/>
            </a:pPr>
            <a:endParaRPr lang="en-US" altLang="en-US" baseline="-25000"/>
          </a:p>
          <a:p>
            <a:pPr lvl="1" eaLnBrk="1" hangingPunct="1"/>
            <a:r>
              <a:rPr lang="en-US" altLang="en-US"/>
              <a:t>Def: </a:t>
            </a:r>
            <a:r>
              <a:rPr lang="en-US" altLang="en-US">
                <a:sym typeface="Symbol" panose="05050102010706020507" pitchFamily="18" charset="2"/>
              </a:rPr>
              <a:t></a:t>
            </a:r>
            <a:r>
              <a:rPr lang="en-US" altLang="en-US"/>
              <a:t> is a </a:t>
            </a:r>
            <a:r>
              <a:rPr lang="en-US" altLang="en-US" i="1"/>
              <a:t>phrase</a:t>
            </a:r>
            <a:r>
              <a:rPr lang="en-US" altLang="en-US"/>
              <a:t> of the right sentential form</a:t>
            </a:r>
            <a:r>
              <a:rPr lang="en-US" altLang="en-US" sz="2000"/>
              <a:t> </a:t>
            </a:r>
          </a:p>
          <a:p>
            <a:pPr marL="0" indent="0" eaLnBrk="1" hangingPunct="1">
              <a:buFontTx/>
              <a:buNone/>
            </a:pPr>
            <a:r>
              <a:rPr lang="en-US" altLang="en-US" sz="2400"/>
              <a:t>        </a:t>
            </a:r>
            <a:r>
              <a:rPr lang="en-US" altLang="en-US" sz="2400">
                <a:sym typeface="Symbol" panose="05050102010706020507" pitchFamily="18" charset="2"/>
              </a:rPr>
              <a:t>  </a:t>
            </a:r>
            <a:r>
              <a:rPr lang="en-US" altLang="en-US" sz="2400"/>
              <a:t>if and only if S =&gt;* </a:t>
            </a:r>
            <a:r>
              <a:rPr lang="en-US" altLang="en-US" sz="2400">
                <a:sym typeface="Symbol" panose="05050102010706020507" pitchFamily="18" charset="2"/>
              </a:rPr>
              <a:t>  </a:t>
            </a:r>
            <a:r>
              <a:rPr lang="en-US" altLang="en-US" sz="2400"/>
              <a:t>= </a:t>
            </a:r>
            <a:r>
              <a:rPr lang="en-US" altLang="en-US" sz="2400">
                <a:sym typeface="Symbol" panose="05050102010706020507" pitchFamily="18" charset="2"/>
              </a:rPr>
              <a:t></a:t>
            </a:r>
            <a:r>
              <a:rPr lang="en-US" altLang="en-US" sz="2400" baseline="-25000">
                <a:sym typeface="Symbol" panose="05050102010706020507" pitchFamily="18" charset="2"/>
              </a:rPr>
              <a:t>1</a:t>
            </a:r>
            <a:r>
              <a:rPr lang="en-US" altLang="en-US" sz="2400">
                <a:sym typeface="Symbol" panose="05050102010706020507" pitchFamily="18" charset="2"/>
              </a:rPr>
              <a:t>A</a:t>
            </a:r>
            <a:r>
              <a:rPr lang="en-US" altLang="en-US" sz="2400" baseline="-25000">
                <a:sym typeface="Symbol" panose="05050102010706020507" pitchFamily="18" charset="2"/>
              </a:rPr>
              <a:t>2</a:t>
            </a:r>
            <a:r>
              <a:rPr lang="en-US" altLang="en-US" sz="2400">
                <a:sym typeface="Symbol" panose="05050102010706020507" pitchFamily="18" charset="2"/>
              </a:rPr>
              <a:t> =&gt;+ </a:t>
            </a:r>
            <a:r>
              <a:rPr lang="en-US" altLang="en-US" sz="2400" baseline="-25000">
                <a:sym typeface="Symbol" panose="05050102010706020507" pitchFamily="18" charset="2"/>
              </a:rPr>
              <a:t>1</a:t>
            </a:r>
            <a:r>
              <a:rPr lang="en-US" altLang="en-US" sz="2400">
                <a:sym typeface="Symbol" panose="05050102010706020507" pitchFamily="18" charset="2"/>
              </a:rPr>
              <a:t></a:t>
            </a:r>
            <a:r>
              <a:rPr lang="en-US" altLang="en-US" sz="2400" baseline="-25000">
                <a:sym typeface="Symbol" panose="05050102010706020507" pitchFamily="18" charset="2"/>
              </a:rPr>
              <a:t>2</a:t>
            </a:r>
          </a:p>
          <a:p>
            <a:pPr marL="0" indent="0" eaLnBrk="1" hangingPunct="1">
              <a:buFontTx/>
              <a:buNone/>
            </a:pPr>
            <a:endParaRPr lang="en-US" altLang="en-US" sz="2400" baseline="-25000">
              <a:sym typeface="Symbol" panose="05050102010706020507" pitchFamily="18" charset="2"/>
            </a:endParaRPr>
          </a:p>
          <a:p>
            <a:pPr lvl="1" eaLnBrk="1" hangingPunct="1"/>
            <a:r>
              <a:rPr lang="en-US" altLang="en-US"/>
              <a:t>Def: </a:t>
            </a:r>
            <a:r>
              <a:rPr lang="en-US" altLang="en-US">
                <a:sym typeface="Symbol" panose="05050102010706020507" pitchFamily="18" charset="2"/>
              </a:rPr>
              <a:t></a:t>
            </a:r>
            <a:r>
              <a:rPr lang="en-US" altLang="en-US"/>
              <a:t> is a </a:t>
            </a:r>
            <a:r>
              <a:rPr lang="en-US" altLang="en-US" i="1"/>
              <a:t>simple phrase</a:t>
            </a:r>
            <a:r>
              <a:rPr lang="en-US" altLang="en-US"/>
              <a:t> of the right sentential form </a:t>
            </a:r>
            <a:r>
              <a:rPr lang="en-US" altLang="en-US">
                <a:sym typeface="Symbol" panose="05050102010706020507" pitchFamily="18" charset="2"/>
              </a:rPr>
              <a:t>  </a:t>
            </a:r>
            <a:r>
              <a:rPr lang="en-US" altLang="en-US"/>
              <a:t>if and only if S =&gt;* </a:t>
            </a:r>
            <a:r>
              <a:rPr lang="en-US" altLang="en-US">
                <a:sym typeface="Symbol" panose="05050102010706020507" pitchFamily="18" charset="2"/>
              </a:rPr>
              <a:t>  </a:t>
            </a:r>
            <a:r>
              <a:rPr lang="en-US" altLang="en-US"/>
              <a:t>= </a:t>
            </a:r>
            <a:r>
              <a:rPr lang="en-US" altLang="en-US">
                <a:sym typeface="Symbol" panose="05050102010706020507" pitchFamily="18" charset="2"/>
              </a:rPr>
              <a:t></a:t>
            </a:r>
            <a:r>
              <a:rPr lang="en-US" altLang="en-US" baseline="-25000">
                <a:sym typeface="Symbol" panose="05050102010706020507" pitchFamily="18" charset="2"/>
              </a:rPr>
              <a:t>1</a:t>
            </a:r>
            <a:r>
              <a:rPr lang="en-US" altLang="en-US">
                <a:sym typeface="Symbol" panose="05050102010706020507" pitchFamily="18" charset="2"/>
              </a:rPr>
              <a:t>A</a:t>
            </a:r>
            <a:r>
              <a:rPr lang="en-US" altLang="en-US" baseline="-25000">
                <a:sym typeface="Symbol" panose="05050102010706020507" pitchFamily="18" charset="2"/>
              </a:rPr>
              <a:t>2</a:t>
            </a:r>
            <a:r>
              <a:rPr lang="en-US" altLang="en-US">
                <a:sym typeface="Symbol" panose="05050102010706020507" pitchFamily="18" charset="2"/>
              </a:rPr>
              <a:t> =&gt; </a:t>
            </a:r>
            <a:r>
              <a:rPr lang="en-US" altLang="en-US" baseline="-25000">
                <a:sym typeface="Symbol" panose="05050102010706020507" pitchFamily="18" charset="2"/>
              </a:rPr>
              <a:t>1</a:t>
            </a:r>
            <a:r>
              <a:rPr lang="en-US" altLang="en-US">
                <a:sym typeface="Symbol" panose="05050102010706020507" pitchFamily="18" charset="2"/>
              </a:rPr>
              <a:t></a:t>
            </a:r>
            <a:r>
              <a:rPr lang="en-US" altLang="en-US" baseline="-25000">
                <a:sym typeface="Symbol" panose="05050102010706020507" pitchFamily="18" charset="2"/>
              </a:rPr>
              <a:t>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5E163C8F-56BF-3B31-A111-D975C8F10CA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7587" name="Slide Number Placeholder 4">
            <a:extLst>
              <a:ext uri="{FF2B5EF4-FFF2-40B4-BE49-F238E27FC236}">
                <a16:creationId xmlns:a16="http://schemas.microsoft.com/office/drawing/2014/main" id="{28A3E5E3-B6E5-E8AA-4F39-4A3E3EA153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72DEC09-DB72-4194-B0B6-B4C1B8068764}" type="slidenum">
              <a:rPr lang="en-US" altLang="en-US" sz="1000">
                <a:solidFill>
                  <a:schemeClr val="tx1"/>
                </a:solidFill>
                <a:latin typeface="Arial" panose="020B0604020202020204" pitchFamily="34" charset="0"/>
              </a:rPr>
              <a:pPr>
                <a:spcBef>
                  <a:spcPct val="0"/>
                </a:spcBef>
                <a:buFontTx/>
                <a:buNone/>
              </a:pPr>
              <a:t>64</a:t>
            </a:fld>
            <a:endParaRPr lang="en-US" altLang="en-US" sz="1000">
              <a:solidFill>
                <a:schemeClr val="tx1"/>
              </a:solidFill>
              <a:latin typeface="Arial" panose="020B0604020202020204" pitchFamily="34" charset="0"/>
            </a:endParaRPr>
          </a:p>
        </p:txBody>
      </p:sp>
      <p:sp>
        <p:nvSpPr>
          <p:cNvPr id="67588" name="Rectangle 2">
            <a:extLst>
              <a:ext uri="{FF2B5EF4-FFF2-40B4-BE49-F238E27FC236}">
                <a16:creationId xmlns:a16="http://schemas.microsoft.com/office/drawing/2014/main" id="{4449877B-F9B1-5B23-9259-49B043D36AFF}"/>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67589" name="Rectangle 3">
            <a:extLst>
              <a:ext uri="{FF2B5EF4-FFF2-40B4-BE49-F238E27FC236}">
                <a16:creationId xmlns:a16="http://schemas.microsoft.com/office/drawing/2014/main" id="{C3C9FA96-D465-E7E3-0121-635DB32165AB}"/>
              </a:ext>
            </a:extLst>
          </p:cNvPr>
          <p:cNvSpPr>
            <a:spLocks noGrp="1" noChangeArrowheads="1"/>
          </p:cNvSpPr>
          <p:nvPr>
            <p:ph type="body" idx="1"/>
          </p:nvPr>
        </p:nvSpPr>
        <p:spPr/>
        <p:txBody>
          <a:bodyPr/>
          <a:lstStyle/>
          <a:p>
            <a:pPr eaLnBrk="1" hangingPunct="1"/>
            <a:r>
              <a:rPr lang="en-US" altLang="en-US"/>
              <a:t>Intuition about handles (continued):</a:t>
            </a:r>
          </a:p>
          <a:p>
            <a:pPr lvl="1" eaLnBrk="1" hangingPunct="1"/>
            <a:r>
              <a:rPr lang="en-US" altLang="en-US">
                <a:sym typeface="Symbol" panose="05050102010706020507" pitchFamily="18" charset="2"/>
              </a:rPr>
              <a:t>The handle of a right sentential form is its leftmost simple phrase</a:t>
            </a:r>
          </a:p>
          <a:p>
            <a:pPr lvl="1" eaLnBrk="1" hangingPunct="1"/>
            <a:r>
              <a:rPr lang="en-US" altLang="en-US">
                <a:sym typeface="Symbol" panose="05050102010706020507" pitchFamily="18" charset="2"/>
              </a:rPr>
              <a:t>Given a parse tree, it is now easy to find the handle</a:t>
            </a:r>
          </a:p>
          <a:p>
            <a:pPr lvl="1" eaLnBrk="1" hangingPunct="1"/>
            <a:r>
              <a:rPr lang="en-US" altLang="en-US">
                <a:sym typeface="Symbol" panose="05050102010706020507" pitchFamily="18" charset="2"/>
              </a:rPr>
              <a:t>Parsing can be thought of as handle pruning</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A310D523-8182-E4CE-4C94-492333A7692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69635" name="Slide Number Placeholder 4">
            <a:extLst>
              <a:ext uri="{FF2B5EF4-FFF2-40B4-BE49-F238E27FC236}">
                <a16:creationId xmlns:a16="http://schemas.microsoft.com/office/drawing/2014/main" id="{1CB16D41-7410-5070-0B5F-EBDA789B63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A51234E2-8197-4EEA-9388-2145C75A4708}" type="slidenum">
              <a:rPr lang="en-US" altLang="en-US" sz="1000">
                <a:solidFill>
                  <a:schemeClr val="tx1"/>
                </a:solidFill>
                <a:latin typeface="Arial" panose="020B0604020202020204" pitchFamily="34" charset="0"/>
              </a:rPr>
              <a:pPr>
                <a:spcBef>
                  <a:spcPct val="0"/>
                </a:spcBef>
                <a:buFontTx/>
                <a:buNone/>
              </a:pPr>
              <a:t>65</a:t>
            </a:fld>
            <a:endParaRPr lang="en-US" altLang="en-US" sz="1000">
              <a:solidFill>
                <a:schemeClr val="tx1"/>
              </a:solidFill>
              <a:latin typeface="Arial" panose="020B0604020202020204" pitchFamily="34" charset="0"/>
            </a:endParaRPr>
          </a:p>
        </p:txBody>
      </p:sp>
      <p:sp>
        <p:nvSpPr>
          <p:cNvPr id="69636" name="Rectangle 2">
            <a:extLst>
              <a:ext uri="{FF2B5EF4-FFF2-40B4-BE49-F238E27FC236}">
                <a16:creationId xmlns:a16="http://schemas.microsoft.com/office/drawing/2014/main" id="{4542C306-584F-0EB2-8203-B9524C10DA12}"/>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69637" name="Rectangle 3">
            <a:extLst>
              <a:ext uri="{FF2B5EF4-FFF2-40B4-BE49-F238E27FC236}">
                <a16:creationId xmlns:a16="http://schemas.microsoft.com/office/drawing/2014/main" id="{9814F436-846D-68BF-94B5-82816396F9AD}"/>
              </a:ext>
            </a:extLst>
          </p:cNvPr>
          <p:cNvSpPr>
            <a:spLocks noGrp="1" noChangeArrowheads="1"/>
          </p:cNvSpPr>
          <p:nvPr>
            <p:ph type="body" idx="1"/>
          </p:nvPr>
        </p:nvSpPr>
        <p:spPr/>
        <p:txBody>
          <a:bodyPr/>
          <a:lstStyle/>
          <a:p>
            <a:pPr eaLnBrk="1" hangingPunct="1"/>
            <a:r>
              <a:rPr lang="en-US" altLang="en-US">
                <a:sym typeface="Symbol" panose="05050102010706020507" pitchFamily="18" charset="2"/>
              </a:rPr>
              <a:t>Shift-Reduce Algorithms</a:t>
            </a:r>
          </a:p>
          <a:p>
            <a:pPr lvl="1" eaLnBrk="1" hangingPunct="1"/>
            <a:r>
              <a:rPr lang="en-US" altLang="en-US">
                <a:sym typeface="Symbol" panose="05050102010706020507" pitchFamily="18" charset="2"/>
              </a:rPr>
              <a:t>Reduce is the action of replacing the handle on the top of the parse stack with its corresponding LHS</a:t>
            </a:r>
          </a:p>
          <a:p>
            <a:pPr lvl="1" eaLnBrk="1" hangingPunct="1"/>
            <a:r>
              <a:rPr lang="en-US" altLang="en-US">
                <a:sym typeface="Symbol" panose="05050102010706020507" pitchFamily="18" charset="2"/>
              </a:rPr>
              <a:t>Shift is the action of moving the next token to the top of the parse stack</a:t>
            </a: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a:extLst>
              <a:ext uri="{FF2B5EF4-FFF2-40B4-BE49-F238E27FC236}">
                <a16:creationId xmlns:a16="http://schemas.microsoft.com/office/drawing/2014/main" id="{0829D3E0-1488-8006-EE69-AA194FFAA44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71683" name="Slide Number Placeholder 4">
            <a:extLst>
              <a:ext uri="{FF2B5EF4-FFF2-40B4-BE49-F238E27FC236}">
                <a16:creationId xmlns:a16="http://schemas.microsoft.com/office/drawing/2014/main" id="{296716DD-8369-F3B8-12C9-2D058750BD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0A177DB1-77C9-40C7-9A4A-385473A7AEE9}" type="slidenum">
              <a:rPr lang="en-US" altLang="en-US" sz="1000">
                <a:solidFill>
                  <a:schemeClr val="tx1"/>
                </a:solidFill>
                <a:latin typeface="Arial" panose="020B0604020202020204" pitchFamily="34" charset="0"/>
              </a:rPr>
              <a:pPr>
                <a:spcBef>
                  <a:spcPct val="0"/>
                </a:spcBef>
                <a:buFontTx/>
                <a:buNone/>
              </a:pPr>
              <a:t>66</a:t>
            </a:fld>
            <a:endParaRPr lang="en-US" altLang="en-US" sz="1000">
              <a:solidFill>
                <a:schemeClr val="tx1"/>
              </a:solidFill>
              <a:latin typeface="Arial" panose="020B0604020202020204" pitchFamily="34" charset="0"/>
            </a:endParaRPr>
          </a:p>
        </p:txBody>
      </p:sp>
      <p:sp>
        <p:nvSpPr>
          <p:cNvPr id="71684" name="Rectangle 2">
            <a:extLst>
              <a:ext uri="{FF2B5EF4-FFF2-40B4-BE49-F238E27FC236}">
                <a16:creationId xmlns:a16="http://schemas.microsoft.com/office/drawing/2014/main" id="{C28BFAFB-7657-3552-3F13-33A9EEA39CC7}"/>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71685" name="Rectangle 3">
            <a:extLst>
              <a:ext uri="{FF2B5EF4-FFF2-40B4-BE49-F238E27FC236}">
                <a16:creationId xmlns:a16="http://schemas.microsoft.com/office/drawing/2014/main" id="{792976C0-851A-E661-8852-01245E2D22D2}"/>
              </a:ext>
            </a:extLst>
          </p:cNvPr>
          <p:cNvSpPr>
            <a:spLocks noGrp="1" noChangeArrowheads="1"/>
          </p:cNvSpPr>
          <p:nvPr>
            <p:ph type="body" idx="1"/>
          </p:nvPr>
        </p:nvSpPr>
        <p:spPr/>
        <p:txBody>
          <a:bodyPr/>
          <a:lstStyle/>
          <a:p>
            <a:pPr eaLnBrk="1" hangingPunct="1"/>
            <a:r>
              <a:rPr lang="en-US" altLang="en-US"/>
              <a:t>Advantages of LR parsers:</a:t>
            </a:r>
          </a:p>
          <a:p>
            <a:pPr lvl="1" eaLnBrk="1" hangingPunct="1"/>
            <a:r>
              <a:rPr lang="en-US" altLang="en-US"/>
              <a:t>They will work for nearly all grammars that describe programming languages.</a:t>
            </a:r>
          </a:p>
          <a:p>
            <a:pPr lvl="1" eaLnBrk="1" hangingPunct="1"/>
            <a:r>
              <a:rPr lang="en-US" altLang="en-US"/>
              <a:t>They work on a larger class of grammars than other bottom-up algorithms, but are as efficient as any other bottom-up parser.</a:t>
            </a:r>
          </a:p>
          <a:p>
            <a:pPr lvl="1" eaLnBrk="1" hangingPunct="1"/>
            <a:r>
              <a:rPr lang="en-US" altLang="en-US"/>
              <a:t>They can detect syntax errors as soon as it is possible.</a:t>
            </a:r>
          </a:p>
          <a:p>
            <a:pPr lvl="1" eaLnBrk="1" hangingPunct="1"/>
            <a:r>
              <a:rPr lang="en-US" altLang="en-US"/>
              <a:t>The LR class of grammars is a superset of the  class parsable by LL parsers.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30A35CCE-C0AB-9F0E-2861-D004E6FA1B1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73731" name="Slide Number Placeholder 4">
            <a:extLst>
              <a:ext uri="{FF2B5EF4-FFF2-40B4-BE49-F238E27FC236}">
                <a16:creationId xmlns:a16="http://schemas.microsoft.com/office/drawing/2014/main" id="{BDC3F6A4-4942-2793-EB79-F89B6CEEB0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E54D6FE5-9454-4C5A-8E6C-FCAC5BFF2D00}" type="slidenum">
              <a:rPr lang="en-US" altLang="en-US" sz="1000">
                <a:solidFill>
                  <a:schemeClr val="tx1"/>
                </a:solidFill>
                <a:latin typeface="Arial" panose="020B0604020202020204" pitchFamily="34" charset="0"/>
              </a:rPr>
              <a:pPr>
                <a:spcBef>
                  <a:spcPct val="0"/>
                </a:spcBef>
                <a:buFontTx/>
                <a:buNone/>
              </a:pPr>
              <a:t>67</a:t>
            </a:fld>
            <a:endParaRPr lang="en-US" altLang="en-US" sz="1000">
              <a:solidFill>
                <a:schemeClr val="tx1"/>
              </a:solidFill>
              <a:latin typeface="Arial" panose="020B0604020202020204" pitchFamily="34" charset="0"/>
            </a:endParaRPr>
          </a:p>
        </p:txBody>
      </p:sp>
      <p:sp>
        <p:nvSpPr>
          <p:cNvPr id="73732" name="Rectangle 2">
            <a:extLst>
              <a:ext uri="{FF2B5EF4-FFF2-40B4-BE49-F238E27FC236}">
                <a16:creationId xmlns:a16="http://schemas.microsoft.com/office/drawing/2014/main" id="{043D8573-A128-E4BE-9384-2EFFB56F0BE4}"/>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73733" name="Rectangle 3">
            <a:extLst>
              <a:ext uri="{FF2B5EF4-FFF2-40B4-BE49-F238E27FC236}">
                <a16:creationId xmlns:a16="http://schemas.microsoft.com/office/drawing/2014/main" id="{B516B759-AC52-EECC-89C8-8258E01C43F0}"/>
              </a:ext>
            </a:extLst>
          </p:cNvPr>
          <p:cNvSpPr>
            <a:spLocks noGrp="1" noChangeArrowheads="1"/>
          </p:cNvSpPr>
          <p:nvPr>
            <p:ph type="body" idx="1"/>
          </p:nvPr>
        </p:nvSpPr>
        <p:spPr/>
        <p:txBody>
          <a:bodyPr/>
          <a:lstStyle/>
          <a:p>
            <a:pPr eaLnBrk="1" hangingPunct="1"/>
            <a:r>
              <a:rPr lang="en-US" altLang="en-US"/>
              <a:t>LR parsers must be constructed with a tool</a:t>
            </a:r>
          </a:p>
          <a:p>
            <a:pPr eaLnBrk="1" hangingPunct="1"/>
            <a:r>
              <a:rPr lang="en-US" altLang="en-US"/>
              <a:t>Knuth’s insight: A bottom-up parser could use the entire history of the parse, up to the current point, to make parsing decisions</a:t>
            </a:r>
          </a:p>
          <a:p>
            <a:pPr lvl="1" eaLnBrk="1" hangingPunct="1"/>
            <a:r>
              <a:rPr lang="en-US" altLang="en-US"/>
              <a:t>There are only a finite and relatively small number of different parse situations that could have occurred, so the history could be stored in a parser state, on the parse stack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2A4D672D-7129-0D3A-9D9F-CE54DF877BA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75779" name="Slide Number Placeholder 4">
            <a:extLst>
              <a:ext uri="{FF2B5EF4-FFF2-40B4-BE49-F238E27FC236}">
                <a16:creationId xmlns:a16="http://schemas.microsoft.com/office/drawing/2014/main" id="{80C637D1-6DB7-426E-EBCD-F3A75661E7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9169A098-5A21-4AF2-9D60-577E2D3FC08D}" type="slidenum">
              <a:rPr lang="en-US" altLang="en-US" sz="1000">
                <a:solidFill>
                  <a:schemeClr val="tx1"/>
                </a:solidFill>
                <a:latin typeface="Arial" panose="020B0604020202020204" pitchFamily="34" charset="0"/>
              </a:rPr>
              <a:pPr>
                <a:spcBef>
                  <a:spcPct val="0"/>
                </a:spcBef>
                <a:buFontTx/>
                <a:buNone/>
              </a:pPr>
              <a:t>68</a:t>
            </a:fld>
            <a:endParaRPr lang="en-US" altLang="en-US" sz="1000">
              <a:solidFill>
                <a:schemeClr val="tx1"/>
              </a:solidFill>
              <a:latin typeface="Arial" panose="020B0604020202020204" pitchFamily="34" charset="0"/>
            </a:endParaRPr>
          </a:p>
        </p:txBody>
      </p:sp>
      <p:sp>
        <p:nvSpPr>
          <p:cNvPr id="75780" name="Rectangle 2">
            <a:extLst>
              <a:ext uri="{FF2B5EF4-FFF2-40B4-BE49-F238E27FC236}">
                <a16:creationId xmlns:a16="http://schemas.microsoft.com/office/drawing/2014/main" id="{843B7653-1E2B-FBE9-E9A7-4842C52813BE}"/>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p>
        </p:txBody>
      </p:sp>
      <p:sp>
        <p:nvSpPr>
          <p:cNvPr id="75781" name="Rectangle 3">
            <a:extLst>
              <a:ext uri="{FF2B5EF4-FFF2-40B4-BE49-F238E27FC236}">
                <a16:creationId xmlns:a16="http://schemas.microsoft.com/office/drawing/2014/main" id="{4FD7CD79-CA7D-EADC-00A4-30B77523BA81}"/>
              </a:ext>
            </a:extLst>
          </p:cNvPr>
          <p:cNvSpPr>
            <a:spLocks noGrp="1" noChangeArrowheads="1"/>
          </p:cNvSpPr>
          <p:nvPr>
            <p:ph type="body" idx="1"/>
          </p:nvPr>
        </p:nvSpPr>
        <p:spPr/>
        <p:txBody>
          <a:bodyPr/>
          <a:lstStyle/>
          <a:p>
            <a:pPr eaLnBrk="1" hangingPunct="1"/>
            <a:r>
              <a:rPr lang="en-US" altLang="en-US"/>
              <a:t>An LR configuration stores the state of an LR parser</a:t>
            </a:r>
          </a:p>
          <a:p>
            <a:pPr eaLnBrk="1" hangingPunct="1"/>
            <a:endParaRPr lang="en-US" altLang="en-US"/>
          </a:p>
          <a:p>
            <a:pPr eaLnBrk="1" hangingPunct="1">
              <a:buFontTx/>
              <a:buNone/>
            </a:pPr>
            <a:r>
              <a:rPr lang="en-US" altLang="en-US"/>
              <a:t>(S</a:t>
            </a:r>
            <a:r>
              <a:rPr lang="en-US" altLang="en-US" baseline="-25000"/>
              <a:t>0</a:t>
            </a:r>
            <a:r>
              <a:rPr lang="en-US" altLang="en-US"/>
              <a:t>X</a:t>
            </a:r>
            <a:r>
              <a:rPr lang="en-US" altLang="en-US" baseline="-25000"/>
              <a:t>1</a:t>
            </a:r>
            <a:r>
              <a:rPr lang="en-US" altLang="en-US"/>
              <a:t>S</a:t>
            </a:r>
            <a:r>
              <a:rPr lang="en-US" altLang="en-US" baseline="-25000"/>
              <a:t>1</a:t>
            </a:r>
            <a:r>
              <a:rPr lang="en-US" altLang="en-US"/>
              <a:t>X</a:t>
            </a:r>
            <a:r>
              <a:rPr lang="en-US" altLang="en-US" baseline="-25000"/>
              <a:t>2</a:t>
            </a:r>
            <a:r>
              <a:rPr lang="en-US" altLang="en-US"/>
              <a:t>S</a:t>
            </a:r>
            <a:r>
              <a:rPr lang="en-US" altLang="en-US" baseline="-25000"/>
              <a:t>2</a:t>
            </a:r>
            <a:r>
              <a:rPr lang="en-US" altLang="en-US"/>
              <a:t>…X</a:t>
            </a:r>
            <a:r>
              <a:rPr lang="en-US" altLang="en-US" baseline="-25000"/>
              <a:t>m</a:t>
            </a:r>
            <a:r>
              <a:rPr lang="en-US" altLang="en-US"/>
              <a:t>S</a:t>
            </a:r>
            <a:r>
              <a:rPr lang="en-US" altLang="en-US" baseline="-25000"/>
              <a:t>m</a:t>
            </a:r>
            <a:r>
              <a:rPr lang="en-US" altLang="en-US"/>
              <a:t>, a</a:t>
            </a:r>
            <a:r>
              <a:rPr lang="en-US" altLang="en-US" baseline="-25000"/>
              <a:t>i</a:t>
            </a:r>
            <a:r>
              <a:rPr lang="en-US" altLang="en-US"/>
              <a:t>a</a:t>
            </a:r>
            <a:r>
              <a:rPr lang="en-US" altLang="en-US" baseline="-25000"/>
              <a:t>i+1</a:t>
            </a:r>
            <a:r>
              <a:rPr lang="en-US" altLang="en-US"/>
              <a:t>…a</a:t>
            </a:r>
            <a:r>
              <a:rPr lang="en-US" altLang="en-US" baseline="-25000"/>
              <a:t>n</a:t>
            </a:r>
            <a:r>
              <a:rPr lang="en-US" altLang="en-US"/>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a:extLst>
              <a:ext uri="{FF2B5EF4-FFF2-40B4-BE49-F238E27FC236}">
                <a16:creationId xmlns:a16="http://schemas.microsoft.com/office/drawing/2014/main" id="{14178726-B531-23E2-0FF7-4EE03204AD1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77827" name="Slide Number Placeholder 4">
            <a:extLst>
              <a:ext uri="{FF2B5EF4-FFF2-40B4-BE49-F238E27FC236}">
                <a16:creationId xmlns:a16="http://schemas.microsoft.com/office/drawing/2014/main" id="{A711D9E6-1DD8-7E67-275A-DF8B0BEF7C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969212C1-7498-4A63-AB5B-0A8A7068ABF5}" type="slidenum">
              <a:rPr lang="en-US" altLang="en-US" sz="1000">
                <a:solidFill>
                  <a:schemeClr val="tx1"/>
                </a:solidFill>
                <a:latin typeface="Arial" panose="020B0604020202020204" pitchFamily="34" charset="0"/>
              </a:rPr>
              <a:pPr>
                <a:spcBef>
                  <a:spcPct val="0"/>
                </a:spcBef>
                <a:buFontTx/>
                <a:buNone/>
              </a:pPr>
              <a:t>69</a:t>
            </a:fld>
            <a:endParaRPr lang="en-US" altLang="en-US" sz="1000">
              <a:solidFill>
                <a:schemeClr val="tx1"/>
              </a:solidFill>
              <a:latin typeface="Arial" panose="020B0604020202020204" pitchFamily="34" charset="0"/>
            </a:endParaRPr>
          </a:p>
        </p:txBody>
      </p:sp>
      <p:sp>
        <p:nvSpPr>
          <p:cNvPr id="77828" name="Rectangle 2">
            <a:extLst>
              <a:ext uri="{FF2B5EF4-FFF2-40B4-BE49-F238E27FC236}">
                <a16:creationId xmlns:a16="http://schemas.microsoft.com/office/drawing/2014/main" id="{E02B87E6-EE07-E87E-5FCF-E1A481C52179}"/>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77829" name="Rectangle 3">
            <a:extLst>
              <a:ext uri="{FF2B5EF4-FFF2-40B4-BE49-F238E27FC236}">
                <a16:creationId xmlns:a16="http://schemas.microsoft.com/office/drawing/2014/main" id="{BA3B60BB-86B7-6E52-4D72-1C51FA519E5A}"/>
              </a:ext>
            </a:extLst>
          </p:cNvPr>
          <p:cNvSpPr>
            <a:spLocks noGrp="1" noChangeArrowheads="1"/>
          </p:cNvSpPr>
          <p:nvPr>
            <p:ph type="body" idx="1"/>
          </p:nvPr>
        </p:nvSpPr>
        <p:spPr>
          <a:xfrm>
            <a:off x="609600" y="1447800"/>
            <a:ext cx="7772400" cy="4800600"/>
          </a:xfrm>
        </p:spPr>
        <p:txBody>
          <a:bodyPr/>
          <a:lstStyle/>
          <a:p>
            <a:pPr eaLnBrk="1" hangingPunct="1"/>
            <a:r>
              <a:rPr lang="en-US" altLang="en-US"/>
              <a:t>LR parsers are table driven, where the table has two components, an ACTION table and a GOTO  table</a:t>
            </a:r>
          </a:p>
          <a:p>
            <a:pPr lvl="1" eaLnBrk="1" hangingPunct="1"/>
            <a:r>
              <a:rPr lang="en-US" altLang="en-US"/>
              <a:t>The ACTION table specifies the action of the parser, given the parser state and the next token</a:t>
            </a:r>
          </a:p>
          <a:p>
            <a:pPr lvl="2" eaLnBrk="1" hangingPunct="1"/>
            <a:r>
              <a:rPr lang="en-US" altLang="en-US"/>
              <a:t>Rows are state names; columns are terminals</a:t>
            </a:r>
          </a:p>
          <a:p>
            <a:pPr lvl="1" eaLnBrk="1" hangingPunct="1"/>
            <a:r>
              <a:rPr lang="en-US" altLang="en-US"/>
              <a:t>The GOTO table specifies which state to put on top of the parse stack after a reduction action is done</a:t>
            </a:r>
          </a:p>
          <a:p>
            <a:pPr lvl="2" eaLnBrk="1" hangingPunct="1"/>
            <a:r>
              <a:rPr lang="en-US" altLang="en-US"/>
              <a:t>Rows are state names; columns are nonterminals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AB0A88-EF8A-774F-46DD-E0B947E3BE6A}"/>
              </a:ext>
            </a:extLst>
          </p:cNvPr>
          <p:cNvSpPr>
            <a:spLocks noGrp="1"/>
          </p:cNvSpPr>
          <p:nvPr>
            <p:ph idx="1"/>
          </p:nvPr>
        </p:nvSpPr>
        <p:spPr/>
        <p:txBody>
          <a:bodyPr/>
          <a:lstStyle/>
          <a:p>
            <a:pPr algn="just"/>
            <a:r>
              <a:rPr lang="en-US" sz="2000" dirty="0"/>
              <a:t>Examples of tokens:</a:t>
            </a:r>
          </a:p>
          <a:p>
            <a:pPr lvl="1" algn="just"/>
            <a:r>
              <a:rPr lang="en-US" sz="2000" dirty="0"/>
              <a:t>identifiers</a:t>
            </a:r>
          </a:p>
          <a:p>
            <a:pPr lvl="1" algn="just"/>
            <a:r>
              <a:rPr lang="en-US" sz="2000" dirty="0"/>
              <a:t>keywords</a:t>
            </a:r>
          </a:p>
          <a:p>
            <a:pPr lvl="1" algn="just"/>
            <a:r>
              <a:rPr lang="en-US" sz="2000" dirty="0"/>
              <a:t>numeric literals</a:t>
            </a:r>
          </a:p>
          <a:p>
            <a:pPr lvl="1" algn="just"/>
            <a:r>
              <a:rPr lang="en-US" sz="2000" dirty="0"/>
              <a:t>Operators</a:t>
            </a:r>
            <a:endParaRPr lang="tr-TR" sz="2000" dirty="0"/>
          </a:p>
          <a:p>
            <a:pPr marL="457200" lvl="1" indent="0" algn="just">
              <a:buNone/>
            </a:pPr>
            <a:endParaRPr lang="en-US" sz="2000" dirty="0"/>
          </a:p>
          <a:p>
            <a:pPr algn="just"/>
            <a:r>
              <a:rPr lang="en-US" sz="2000" dirty="0"/>
              <a:t>From a theoretical perspective:</a:t>
            </a:r>
          </a:p>
          <a:p>
            <a:pPr lvl="1" algn="just"/>
            <a:r>
              <a:rPr lang="en-US" sz="2000" dirty="0"/>
              <a:t>A lexical analyzer can be modeled as a </a:t>
            </a:r>
            <a:r>
              <a:rPr lang="en-US" sz="2000" b="1" dirty="0"/>
              <a:t>finite automaton</a:t>
            </a:r>
            <a:r>
              <a:rPr lang="en-US" sz="2000" dirty="0"/>
              <a:t>.</a:t>
            </a:r>
          </a:p>
          <a:p>
            <a:pPr lvl="1" algn="just"/>
            <a:r>
              <a:rPr lang="en-US" sz="2000" dirty="0"/>
              <a:t>The patterns it recognizes are described using </a:t>
            </a:r>
            <a:r>
              <a:rPr lang="en-US" sz="2000" b="1" dirty="0"/>
              <a:t>regular grammars</a:t>
            </a:r>
            <a:r>
              <a:rPr lang="en-US" sz="2000" dirty="0"/>
              <a:t> (or regular expressions).</a:t>
            </a:r>
            <a:endParaRPr lang="tr-TR" sz="2000" dirty="0"/>
          </a:p>
          <a:p>
            <a:pPr marL="457200" lvl="1" indent="0" algn="just">
              <a:buNone/>
            </a:pPr>
            <a:endParaRPr lang="en-US" sz="2000" dirty="0"/>
          </a:p>
          <a:p>
            <a:pPr algn="just"/>
            <a:r>
              <a:rPr lang="en-US" sz="2000" dirty="0"/>
              <a:t>Because lexical analysis deals with </a:t>
            </a:r>
            <a:r>
              <a:rPr lang="en-US" sz="2000" b="1" dirty="0"/>
              <a:t>small-scale language elements</a:t>
            </a:r>
            <a:r>
              <a:rPr lang="en-US" sz="2000" dirty="0"/>
              <a:t>, it is considered the </a:t>
            </a:r>
            <a:r>
              <a:rPr lang="en-US" sz="2000" b="1" dirty="0"/>
              <a:t>low-level part of syntax processing</a:t>
            </a:r>
            <a:r>
              <a:rPr lang="en-US" sz="2000" dirty="0"/>
              <a:t>.</a:t>
            </a:r>
          </a:p>
          <a:p>
            <a:endParaRPr lang="tr-TR" dirty="0"/>
          </a:p>
        </p:txBody>
      </p:sp>
      <p:sp>
        <p:nvSpPr>
          <p:cNvPr id="5" name="Slide Number Placeholder 4">
            <a:extLst>
              <a:ext uri="{FF2B5EF4-FFF2-40B4-BE49-F238E27FC236}">
                <a16:creationId xmlns:a16="http://schemas.microsoft.com/office/drawing/2014/main" id="{29021F4E-02D6-7E9E-536B-EBAAEC9FDABF}"/>
              </a:ext>
            </a:extLst>
          </p:cNvPr>
          <p:cNvSpPr>
            <a:spLocks noGrp="1"/>
          </p:cNvSpPr>
          <p:nvPr>
            <p:ph type="sldNum" sz="quarter" idx="11"/>
          </p:nvPr>
        </p:nvSpPr>
        <p:spPr/>
        <p:txBody>
          <a:bodyPr/>
          <a:lstStyle/>
          <a:p>
            <a:r>
              <a:rPr lang="en-US" altLang="en-US"/>
              <a:t>1-</a:t>
            </a:r>
            <a:fld id="{C9638ED7-1F7F-49AC-B01C-30359357B0BF}" type="slidenum">
              <a:rPr lang="en-US" altLang="en-US" smtClean="0"/>
              <a:pPr/>
              <a:t>7</a:t>
            </a:fld>
            <a:endParaRPr lang="en-US" altLang="en-US"/>
          </a:p>
        </p:txBody>
      </p:sp>
    </p:spTree>
    <p:extLst>
      <p:ext uri="{BB962C8B-B14F-4D97-AF65-F5344CB8AC3E}">
        <p14:creationId xmlns:p14="http://schemas.microsoft.com/office/powerpoint/2010/main" val="3758298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a:extLst>
              <a:ext uri="{FF2B5EF4-FFF2-40B4-BE49-F238E27FC236}">
                <a16:creationId xmlns:a16="http://schemas.microsoft.com/office/drawing/2014/main" id="{9D5C04B7-4091-233C-3DCD-1F69E0952AC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79875" name="Slide Number Placeholder 3">
            <a:extLst>
              <a:ext uri="{FF2B5EF4-FFF2-40B4-BE49-F238E27FC236}">
                <a16:creationId xmlns:a16="http://schemas.microsoft.com/office/drawing/2014/main" id="{C9B6A0E8-516C-36F3-80BA-17F7C20034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81A999A9-7851-4136-A567-882F050ACC82}" type="slidenum">
              <a:rPr lang="en-US" altLang="en-US" sz="1000">
                <a:solidFill>
                  <a:schemeClr val="tx1"/>
                </a:solidFill>
                <a:latin typeface="Arial" panose="020B0604020202020204" pitchFamily="34" charset="0"/>
              </a:rPr>
              <a:pPr>
                <a:spcBef>
                  <a:spcPct val="0"/>
                </a:spcBef>
                <a:buFontTx/>
                <a:buNone/>
              </a:pPr>
              <a:t>70</a:t>
            </a:fld>
            <a:endParaRPr lang="en-US" altLang="en-US" sz="1000">
              <a:solidFill>
                <a:schemeClr val="tx1"/>
              </a:solidFill>
              <a:latin typeface="Arial" panose="020B0604020202020204" pitchFamily="34" charset="0"/>
            </a:endParaRPr>
          </a:p>
        </p:txBody>
      </p:sp>
      <p:sp>
        <p:nvSpPr>
          <p:cNvPr id="79876" name="Rectangle 3">
            <a:extLst>
              <a:ext uri="{FF2B5EF4-FFF2-40B4-BE49-F238E27FC236}">
                <a16:creationId xmlns:a16="http://schemas.microsoft.com/office/drawing/2014/main" id="{763494C2-82A3-13C4-E8DE-350A391EE21F}"/>
              </a:ext>
            </a:extLst>
          </p:cNvPr>
          <p:cNvSpPr>
            <a:spLocks noGrp="1" noChangeArrowheads="1"/>
          </p:cNvSpPr>
          <p:nvPr>
            <p:ph type="title"/>
          </p:nvPr>
        </p:nvSpPr>
        <p:spPr/>
        <p:txBody>
          <a:bodyPr/>
          <a:lstStyle/>
          <a:p>
            <a:pPr eaLnBrk="1" hangingPunct="1"/>
            <a:r>
              <a:rPr lang="en-US" altLang="en-US"/>
              <a:t>Structure of An LR Parser</a:t>
            </a:r>
          </a:p>
        </p:txBody>
      </p:sp>
      <p:pic>
        <p:nvPicPr>
          <p:cNvPr id="79877" name="Picture 4">
            <a:extLst>
              <a:ext uri="{FF2B5EF4-FFF2-40B4-BE49-F238E27FC236}">
                <a16:creationId xmlns:a16="http://schemas.microsoft.com/office/drawing/2014/main" id="{AF636176-7145-F4E3-6548-7A8F776A1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6962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540E36AE-0DB2-F1E7-8F1E-D6A75BD499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81923" name="Slide Number Placeholder 4">
            <a:extLst>
              <a:ext uri="{FF2B5EF4-FFF2-40B4-BE49-F238E27FC236}">
                <a16:creationId xmlns:a16="http://schemas.microsoft.com/office/drawing/2014/main" id="{3F1D0E9B-20C5-B44C-B0C5-915B05E416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5EC647D7-A975-4E54-A0A1-3801C6FC51B3}" type="slidenum">
              <a:rPr lang="en-US" altLang="en-US" sz="1000">
                <a:solidFill>
                  <a:schemeClr val="tx1"/>
                </a:solidFill>
                <a:latin typeface="Arial" panose="020B0604020202020204" pitchFamily="34" charset="0"/>
              </a:rPr>
              <a:pPr>
                <a:spcBef>
                  <a:spcPct val="0"/>
                </a:spcBef>
                <a:buFontTx/>
                <a:buNone/>
              </a:pPr>
              <a:t>71</a:t>
            </a:fld>
            <a:endParaRPr lang="en-US" altLang="en-US" sz="1000">
              <a:solidFill>
                <a:schemeClr val="tx1"/>
              </a:solidFill>
              <a:latin typeface="Arial" panose="020B0604020202020204" pitchFamily="34" charset="0"/>
            </a:endParaRPr>
          </a:p>
        </p:txBody>
      </p:sp>
      <p:sp>
        <p:nvSpPr>
          <p:cNvPr id="81924" name="Rectangle 2">
            <a:extLst>
              <a:ext uri="{FF2B5EF4-FFF2-40B4-BE49-F238E27FC236}">
                <a16:creationId xmlns:a16="http://schemas.microsoft.com/office/drawing/2014/main" id="{EF64EBEB-9131-074F-05FC-0B0951C9D14D}"/>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81925" name="Rectangle 3">
            <a:extLst>
              <a:ext uri="{FF2B5EF4-FFF2-40B4-BE49-F238E27FC236}">
                <a16:creationId xmlns:a16="http://schemas.microsoft.com/office/drawing/2014/main" id="{4B64654E-D43B-0613-96DF-25EE4E243979}"/>
              </a:ext>
            </a:extLst>
          </p:cNvPr>
          <p:cNvSpPr>
            <a:spLocks noGrp="1" noChangeArrowheads="1"/>
          </p:cNvSpPr>
          <p:nvPr>
            <p:ph type="body" idx="1"/>
          </p:nvPr>
        </p:nvSpPr>
        <p:spPr>
          <a:xfrm>
            <a:off x="685800" y="1295400"/>
            <a:ext cx="8153400" cy="4953000"/>
          </a:xfrm>
        </p:spPr>
        <p:txBody>
          <a:bodyPr/>
          <a:lstStyle/>
          <a:p>
            <a:pPr eaLnBrk="1" hangingPunct="1"/>
            <a:r>
              <a:rPr lang="en-US" altLang="en-US"/>
              <a:t>Initial configuration: (S</a:t>
            </a:r>
            <a:r>
              <a:rPr lang="en-US" altLang="en-US" baseline="-25000"/>
              <a:t>0</a:t>
            </a:r>
            <a:r>
              <a:rPr lang="en-US" altLang="en-US"/>
              <a:t>, a</a:t>
            </a:r>
            <a:r>
              <a:rPr lang="en-US" altLang="en-US" baseline="-25000"/>
              <a:t>1</a:t>
            </a:r>
            <a:r>
              <a:rPr lang="en-US" altLang="en-US"/>
              <a:t>…a</a:t>
            </a:r>
            <a:r>
              <a:rPr lang="en-US" altLang="en-US" baseline="-25000"/>
              <a:t>n</a:t>
            </a:r>
            <a:r>
              <a:rPr lang="en-US" altLang="en-US"/>
              <a:t>$)</a:t>
            </a:r>
          </a:p>
          <a:p>
            <a:pPr eaLnBrk="1" hangingPunct="1"/>
            <a:r>
              <a:rPr lang="en-US" altLang="en-US"/>
              <a:t>Parser actions:</a:t>
            </a:r>
          </a:p>
          <a:p>
            <a:pPr lvl="1" eaLnBrk="1" hangingPunct="1"/>
            <a:r>
              <a:rPr lang="en-US" altLang="en-US"/>
              <a:t>For a Shift, the next symbol of input is pushed onto the stack, along with the state symbol that is part of the Shift specification in the Action table</a:t>
            </a:r>
          </a:p>
          <a:p>
            <a:pPr lvl="1" eaLnBrk="1" hangingPunct="1"/>
            <a:r>
              <a:rPr lang="en-US" altLang="en-US"/>
              <a:t>For a Reduce, remove the handle from the stack, along with its state symbols. Push the LHS of the rule. Push the state symbol from the GOTO table, using the state symbol just below the new LHS in the stack and the LHS of the new rule as the row and column into the GOTO table</a:t>
            </a:r>
          </a:p>
          <a:p>
            <a:pPr lvl="1" eaLnBrk="1" hangingPunct="1">
              <a:buFontTx/>
              <a:buNone/>
            </a:pPr>
            <a:endParaRPr lang="en-US" altLang="en-US" sz="25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a:extLst>
              <a:ext uri="{FF2B5EF4-FFF2-40B4-BE49-F238E27FC236}">
                <a16:creationId xmlns:a16="http://schemas.microsoft.com/office/drawing/2014/main" id="{4FD578E0-BCAD-A29B-1692-FC2ED70F05A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83971" name="Slide Number Placeholder 4">
            <a:extLst>
              <a:ext uri="{FF2B5EF4-FFF2-40B4-BE49-F238E27FC236}">
                <a16:creationId xmlns:a16="http://schemas.microsoft.com/office/drawing/2014/main" id="{217A01B1-5311-4EF0-447A-287CAB5DBC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05398669-1CB6-4ED9-8EB4-8474180260BC}" type="slidenum">
              <a:rPr lang="en-US" altLang="en-US" sz="1000">
                <a:solidFill>
                  <a:schemeClr val="tx1"/>
                </a:solidFill>
                <a:latin typeface="Arial" panose="020B0604020202020204" pitchFamily="34" charset="0"/>
              </a:rPr>
              <a:pPr>
                <a:spcBef>
                  <a:spcPct val="0"/>
                </a:spcBef>
                <a:buFontTx/>
                <a:buNone/>
              </a:pPr>
              <a:t>72</a:t>
            </a:fld>
            <a:endParaRPr lang="en-US" altLang="en-US" sz="1000">
              <a:solidFill>
                <a:schemeClr val="tx1"/>
              </a:solidFill>
              <a:latin typeface="Arial" panose="020B0604020202020204" pitchFamily="34" charset="0"/>
            </a:endParaRPr>
          </a:p>
        </p:txBody>
      </p:sp>
      <p:sp>
        <p:nvSpPr>
          <p:cNvPr id="83972" name="Rectangle 2">
            <a:extLst>
              <a:ext uri="{FF2B5EF4-FFF2-40B4-BE49-F238E27FC236}">
                <a16:creationId xmlns:a16="http://schemas.microsoft.com/office/drawing/2014/main" id="{CAA00F6A-FD04-C4FC-E26D-3EDB193D9578}"/>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p>
        </p:txBody>
      </p:sp>
      <p:sp>
        <p:nvSpPr>
          <p:cNvPr id="83973" name="Rectangle 3">
            <a:extLst>
              <a:ext uri="{FF2B5EF4-FFF2-40B4-BE49-F238E27FC236}">
                <a16:creationId xmlns:a16="http://schemas.microsoft.com/office/drawing/2014/main" id="{115A2EA3-2889-3278-BD79-3F3C0959CFCF}"/>
              </a:ext>
            </a:extLst>
          </p:cNvPr>
          <p:cNvSpPr>
            <a:spLocks noGrp="1" noChangeArrowheads="1"/>
          </p:cNvSpPr>
          <p:nvPr>
            <p:ph type="body" idx="1"/>
          </p:nvPr>
        </p:nvSpPr>
        <p:spPr/>
        <p:txBody>
          <a:bodyPr/>
          <a:lstStyle/>
          <a:p>
            <a:pPr eaLnBrk="1" hangingPunct="1"/>
            <a:r>
              <a:rPr lang="en-US" altLang="en-US"/>
              <a:t>Parser actions (continued):</a:t>
            </a:r>
          </a:p>
          <a:p>
            <a:pPr lvl="1" eaLnBrk="1" hangingPunct="1"/>
            <a:r>
              <a:rPr lang="en-US" altLang="en-US"/>
              <a:t>For an Accept, the parse is complete and no errors were found.</a:t>
            </a:r>
          </a:p>
          <a:p>
            <a:pPr lvl="1" eaLnBrk="1" hangingPunct="1"/>
            <a:r>
              <a:rPr lang="en-US" altLang="en-US"/>
              <a:t>For an Error, the parser calls an error-handling routine.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2">
            <a:extLst>
              <a:ext uri="{FF2B5EF4-FFF2-40B4-BE49-F238E27FC236}">
                <a16:creationId xmlns:a16="http://schemas.microsoft.com/office/drawing/2014/main" id="{565CEECB-D86A-542F-29C8-981AD153AD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86019" name="Slide Number Placeholder 3">
            <a:extLst>
              <a:ext uri="{FF2B5EF4-FFF2-40B4-BE49-F238E27FC236}">
                <a16:creationId xmlns:a16="http://schemas.microsoft.com/office/drawing/2014/main" id="{2B728DEC-1666-AAD7-C8BB-D4A708B6A7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F8FF2C77-E1E1-4671-9AD1-514025E84603}" type="slidenum">
              <a:rPr lang="en-US" altLang="en-US" sz="1000">
                <a:solidFill>
                  <a:schemeClr val="tx1"/>
                </a:solidFill>
                <a:latin typeface="Arial" panose="020B0604020202020204" pitchFamily="34" charset="0"/>
              </a:rPr>
              <a:pPr>
                <a:spcBef>
                  <a:spcPct val="0"/>
                </a:spcBef>
                <a:buFontTx/>
                <a:buNone/>
              </a:pPr>
              <a:t>73</a:t>
            </a:fld>
            <a:endParaRPr lang="en-US" altLang="en-US" sz="1000">
              <a:solidFill>
                <a:schemeClr val="tx1"/>
              </a:solidFill>
              <a:latin typeface="Arial" panose="020B0604020202020204" pitchFamily="34" charset="0"/>
            </a:endParaRPr>
          </a:p>
        </p:txBody>
      </p:sp>
      <p:sp>
        <p:nvSpPr>
          <p:cNvPr id="86020" name="Rectangle 3">
            <a:extLst>
              <a:ext uri="{FF2B5EF4-FFF2-40B4-BE49-F238E27FC236}">
                <a16:creationId xmlns:a16="http://schemas.microsoft.com/office/drawing/2014/main" id="{A53888C8-79A2-944B-39A8-7E641AE33EC8}"/>
              </a:ext>
            </a:extLst>
          </p:cNvPr>
          <p:cNvSpPr>
            <a:spLocks noGrp="1" noChangeArrowheads="1"/>
          </p:cNvSpPr>
          <p:nvPr>
            <p:ph type="title"/>
          </p:nvPr>
        </p:nvSpPr>
        <p:spPr/>
        <p:txBody>
          <a:bodyPr/>
          <a:lstStyle/>
          <a:p>
            <a:pPr eaLnBrk="1" hangingPunct="1"/>
            <a:r>
              <a:rPr lang="en-US" altLang="en-US"/>
              <a:t>LR Parsing Table</a:t>
            </a:r>
          </a:p>
        </p:txBody>
      </p:sp>
      <p:pic>
        <p:nvPicPr>
          <p:cNvPr id="86021" name="Picture 4">
            <a:extLst>
              <a:ext uri="{FF2B5EF4-FFF2-40B4-BE49-F238E27FC236}">
                <a16:creationId xmlns:a16="http://schemas.microsoft.com/office/drawing/2014/main" id="{105EBFAF-8A08-0A93-BD4F-0030BAFF4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35100"/>
            <a:ext cx="61722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0AC13AA2-958B-1823-38BE-5B4816E217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88067" name="Slide Number Placeholder 4">
            <a:extLst>
              <a:ext uri="{FF2B5EF4-FFF2-40B4-BE49-F238E27FC236}">
                <a16:creationId xmlns:a16="http://schemas.microsoft.com/office/drawing/2014/main" id="{AB83FBB6-CB6D-C50E-F192-2F34AA483D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D20C3094-466C-43D4-BA79-1B4AB11E174E}" type="slidenum">
              <a:rPr lang="en-US" altLang="en-US" sz="1000">
                <a:solidFill>
                  <a:schemeClr val="tx1"/>
                </a:solidFill>
                <a:latin typeface="Arial" panose="020B0604020202020204" pitchFamily="34" charset="0"/>
              </a:rPr>
              <a:pPr>
                <a:spcBef>
                  <a:spcPct val="0"/>
                </a:spcBef>
                <a:buFontTx/>
                <a:buNone/>
              </a:pPr>
              <a:t>74</a:t>
            </a:fld>
            <a:endParaRPr lang="en-US" altLang="en-US" sz="1000">
              <a:solidFill>
                <a:schemeClr val="tx1"/>
              </a:solidFill>
              <a:latin typeface="Arial" panose="020B0604020202020204" pitchFamily="34" charset="0"/>
            </a:endParaRPr>
          </a:p>
        </p:txBody>
      </p:sp>
      <p:sp>
        <p:nvSpPr>
          <p:cNvPr id="88068" name="Rectangle 2">
            <a:extLst>
              <a:ext uri="{FF2B5EF4-FFF2-40B4-BE49-F238E27FC236}">
                <a16:creationId xmlns:a16="http://schemas.microsoft.com/office/drawing/2014/main" id="{90AAB61C-1008-181A-B383-EEA9E748F409}"/>
              </a:ext>
            </a:extLst>
          </p:cNvPr>
          <p:cNvSpPr>
            <a:spLocks noGrp="1" noChangeArrowheads="1"/>
          </p:cNvSpPr>
          <p:nvPr>
            <p:ph type="title"/>
          </p:nvPr>
        </p:nvSpPr>
        <p:spPr/>
        <p:txBody>
          <a:bodyPr/>
          <a:lstStyle/>
          <a:p>
            <a:pPr eaLnBrk="1" hangingPunct="1"/>
            <a:r>
              <a:rPr lang="en-US" altLang="en-US">
                <a:sym typeface="Symbol" panose="05050102010706020507" pitchFamily="18" charset="2"/>
              </a:rPr>
              <a:t>Bottom-up Parsing</a:t>
            </a:r>
            <a:r>
              <a:rPr lang="en-US" altLang="en-US"/>
              <a:t> </a:t>
            </a:r>
            <a:r>
              <a:rPr lang="en-US" altLang="en-US" sz="2800"/>
              <a:t>(continued)</a:t>
            </a:r>
            <a:endParaRPr lang="en-US" altLang="en-US"/>
          </a:p>
        </p:txBody>
      </p:sp>
      <p:sp>
        <p:nvSpPr>
          <p:cNvPr id="88069" name="Rectangle 3">
            <a:extLst>
              <a:ext uri="{FF2B5EF4-FFF2-40B4-BE49-F238E27FC236}">
                <a16:creationId xmlns:a16="http://schemas.microsoft.com/office/drawing/2014/main" id="{CCEE50FE-2539-EFEF-1A62-BE43B73B3B4B}"/>
              </a:ext>
            </a:extLst>
          </p:cNvPr>
          <p:cNvSpPr>
            <a:spLocks noGrp="1" noChangeArrowheads="1"/>
          </p:cNvSpPr>
          <p:nvPr>
            <p:ph type="body" idx="1"/>
          </p:nvPr>
        </p:nvSpPr>
        <p:spPr/>
        <p:txBody>
          <a:bodyPr/>
          <a:lstStyle/>
          <a:p>
            <a:pPr eaLnBrk="1" hangingPunct="1"/>
            <a:r>
              <a:rPr lang="en-US" altLang="en-US"/>
              <a:t>A parser table can be generated from a given grammar with a tool, e.g., </a:t>
            </a:r>
            <a:r>
              <a:rPr lang="en-US" altLang="en-US" b="1">
                <a:latin typeface="Courier New" panose="02070309020205020404" pitchFamily="49" charset="0"/>
              </a:rPr>
              <a:t>yacc</a:t>
            </a:r>
            <a:r>
              <a:rPr lang="en-US" altLang="en-US"/>
              <a:t> or </a:t>
            </a:r>
            <a:r>
              <a:rPr lang="en-US" altLang="en-US" b="1">
                <a:latin typeface="Courier New" panose="02070309020205020404" pitchFamily="49" charset="0"/>
              </a:rPr>
              <a:t>bison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a:extLst>
              <a:ext uri="{FF2B5EF4-FFF2-40B4-BE49-F238E27FC236}">
                <a16:creationId xmlns:a16="http://schemas.microsoft.com/office/drawing/2014/main" id="{1AFE2169-F4EF-2EF4-0AB5-F6B61014D25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Copyright © 2018 Pearson. All rights reserved.</a:t>
            </a:r>
          </a:p>
        </p:txBody>
      </p:sp>
      <p:sp>
        <p:nvSpPr>
          <p:cNvPr id="90115" name="Slide Number Placeholder 4">
            <a:extLst>
              <a:ext uri="{FF2B5EF4-FFF2-40B4-BE49-F238E27FC236}">
                <a16:creationId xmlns:a16="http://schemas.microsoft.com/office/drawing/2014/main" id="{5DBF1DC8-E0F6-4ED7-32E4-D4CCE70D01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anose="020B0602030504020204" pitchFamily="34" charset="0"/>
                <a:cs typeface="Lucida Sans Unicode" panose="020B0602030504020204" pitchFamily="34" charset="0"/>
              </a:defRPr>
            </a:lvl1pPr>
            <a:lvl2pPr marL="742950" indent="-285750">
              <a:spcBef>
                <a:spcPct val="20000"/>
              </a:spcBef>
              <a:buChar char="–"/>
              <a:defRPr sz="2400">
                <a:solidFill>
                  <a:schemeClr val="accent2"/>
                </a:solidFill>
                <a:latin typeface="Lucida Sans Unicode" panose="020B0602030504020204" pitchFamily="34" charset="0"/>
                <a:cs typeface="Lucida Sans Unicode" panose="020B0602030504020204" pitchFamily="34" charset="0"/>
              </a:defRPr>
            </a:lvl2pPr>
            <a:lvl3pPr marL="1143000" indent="-228600">
              <a:spcBef>
                <a:spcPct val="20000"/>
              </a:spcBef>
              <a:buChar char="•"/>
              <a:defRPr sz="2100">
                <a:solidFill>
                  <a:srgbClr val="666699"/>
                </a:solidFill>
                <a:latin typeface="Lucida Sans Unicode" panose="020B0602030504020204" pitchFamily="34" charset="0"/>
                <a:cs typeface="Lucida Sans Unicode" panose="020B0602030504020204" pitchFamily="34" charset="0"/>
              </a:defRPr>
            </a:lvl3pPr>
            <a:lvl4pPr marL="1600200" indent="-228600">
              <a:spcBef>
                <a:spcPct val="20000"/>
              </a:spcBef>
              <a:buChar char="–"/>
              <a:defRPr>
                <a:solidFill>
                  <a:schemeClr val="accent2"/>
                </a:solidFill>
                <a:latin typeface="Lucida Sans Unicode" panose="020B0602030504020204" pitchFamily="34" charset="0"/>
                <a:cs typeface="Lucida Sans Unicode" panose="020B0602030504020204" pitchFamily="34" charset="0"/>
              </a:defRPr>
            </a:lvl4pPr>
            <a:lvl5pPr marL="2057400" indent="-228600">
              <a:spcBef>
                <a:spcPct val="20000"/>
              </a:spcBef>
              <a:buChar char="»"/>
              <a:defRPr>
                <a:solidFill>
                  <a:srgbClr val="666699"/>
                </a:solidFill>
                <a:latin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har char="»"/>
              <a:defRPr>
                <a:solidFill>
                  <a:srgbClr val="666699"/>
                </a:solidFill>
                <a:latin typeface="Lucida Sans Unicode" panose="020B0602030504020204" pitchFamily="34" charset="0"/>
                <a:cs typeface="Lucida Sans Unicode" panose="020B0602030504020204" pitchFamily="34" charset="0"/>
              </a:defRPr>
            </a:lvl9pPr>
          </a:lstStyle>
          <a:p>
            <a:pPr>
              <a:spcBef>
                <a:spcPct val="0"/>
              </a:spcBef>
              <a:buFontTx/>
              <a:buNone/>
            </a:pPr>
            <a:r>
              <a:rPr lang="en-US" altLang="en-US" sz="1000">
                <a:solidFill>
                  <a:schemeClr val="tx1"/>
                </a:solidFill>
                <a:latin typeface="Arial" panose="020B0604020202020204" pitchFamily="34" charset="0"/>
              </a:rPr>
              <a:t>1-</a:t>
            </a:r>
            <a:fld id="{7B9EC674-8656-4CA9-A3A7-D020E72393F9}" type="slidenum">
              <a:rPr lang="en-US" altLang="en-US" sz="1000">
                <a:solidFill>
                  <a:schemeClr val="tx1"/>
                </a:solidFill>
                <a:latin typeface="Arial" panose="020B0604020202020204" pitchFamily="34" charset="0"/>
              </a:rPr>
              <a:pPr>
                <a:spcBef>
                  <a:spcPct val="0"/>
                </a:spcBef>
                <a:buFontTx/>
                <a:buNone/>
              </a:pPr>
              <a:t>75</a:t>
            </a:fld>
            <a:endParaRPr lang="en-US" altLang="en-US" sz="1000">
              <a:solidFill>
                <a:schemeClr val="tx1"/>
              </a:solidFill>
              <a:latin typeface="Arial" panose="020B0604020202020204" pitchFamily="34" charset="0"/>
            </a:endParaRPr>
          </a:p>
        </p:txBody>
      </p:sp>
      <p:sp>
        <p:nvSpPr>
          <p:cNvPr id="90116" name="Rectangle 2">
            <a:extLst>
              <a:ext uri="{FF2B5EF4-FFF2-40B4-BE49-F238E27FC236}">
                <a16:creationId xmlns:a16="http://schemas.microsoft.com/office/drawing/2014/main" id="{1FB51C1A-EE90-0034-7AB6-411860BEA6A6}"/>
              </a:ext>
            </a:extLst>
          </p:cNvPr>
          <p:cNvSpPr>
            <a:spLocks noGrp="1" noChangeArrowheads="1"/>
          </p:cNvSpPr>
          <p:nvPr>
            <p:ph type="title"/>
          </p:nvPr>
        </p:nvSpPr>
        <p:spPr/>
        <p:txBody>
          <a:bodyPr/>
          <a:lstStyle/>
          <a:p>
            <a:pPr eaLnBrk="1" hangingPunct="1"/>
            <a:r>
              <a:rPr lang="en-US" altLang="en-US"/>
              <a:t>Summary</a:t>
            </a:r>
          </a:p>
        </p:txBody>
      </p:sp>
      <p:sp>
        <p:nvSpPr>
          <p:cNvPr id="90117" name="Rectangle 3">
            <a:extLst>
              <a:ext uri="{FF2B5EF4-FFF2-40B4-BE49-F238E27FC236}">
                <a16:creationId xmlns:a16="http://schemas.microsoft.com/office/drawing/2014/main" id="{D23D42E6-5CCC-D75D-5A65-7C3DFD36545A}"/>
              </a:ext>
            </a:extLst>
          </p:cNvPr>
          <p:cNvSpPr>
            <a:spLocks noGrp="1" noChangeArrowheads="1"/>
          </p:cNvSpPr>
          <p:nvPr>
            <p:ph type="body" idx="1"/>
          </p:nvPr>
        </p:nvSpPr>
        <p:spPr/>
        <p:txBody>
          <a:bodyPr/>
          <a:lstStyle/>
          <a:p>
            <a:pPr eaLnBrk="1" hangingPunct="1">
              <a:lnSpc>
                <a:spcPct val="90000"/>
              </a:lnSpc>
            </a:pPr>
            <a:r>
              <a:rPr lang="en-US" altLang="en-US" sz="2400"/>
              <a:t>Syntax analysis is a common part of language implementation</a:t>
            </a:r>
          </a:p>
          <a:p>
            <a:pPr eaLnBrk="1" hangingPunct="1">
              <a:lnSpc>
                <a:spcPct val="90000"/>
              </a:lnSpc>
            </a:pPr>
            <a:r>
              <a:rPr lang="en-US" altLang="en-US" sz="2400"/>
              <a:t>A lexical analyzer is a pattern matcher that isolates small-scale parts of a program</a:t>
            </a:r>
          </a:p>
          <a:p>
            <a:pPr lvl="1" eaLnBrk="1" hangingPunct="1">
              <a:lnSpc>
                <a:spcPct val="90000"/>
              </a:lnSpc>
            </a:pPr>
            <a:r>
              <a:rPr lang="en-US" altLang="en-US" sz="2000"/>
              <a:t>Detects syntax errors</a:t>
            </a:r>
          </a:p>
          <a:p>
            <a:pPr lvl="1" eaLnBrk="1" hangingPunct="1">
              <a:lnSpc>
                <a:spcPct val="90000"/>
              </a:lnSpc>
            </a:pPr>
            <a:r>
              <a:rPr lang="en-US" altLang="en-US" sz="2000"/>
              <a:t>Produces a parse tree</a:t>
            </a:r>
          </a:p>
          <a:p>
            <a:pPr eaLnBrk="1" hangingPunct="1">
              <a:lnSpc>
                <a:spcPct val="90000"/>
              </a:lnSpc>
            </a:pPr>
            <a:r>
              <a:rPr lang="en-US" altLang="en-US" sz="2400"/>
              <a:t>A recursive-descent parser is an LL parser</a:t>
            </a:r>
          </a:p>
          <a:p>
            <a:pPr lvl="1" eaLnBrk="1" hangingPunct="1">
              <a:lnSpc>
                <a:spcPct val="90000"/>
              </a:lnSpc>
            </a:pPr>
            <a:r>
              <a:rPr lang="en-US" altLang="en-US" sz="2000"/>
              <a:t>EBNF</a:t>
            </a:r>
          </a:p>
          <a:p>
            <a:pPr eaLnBrk="1" hangingPunct="1">
              <a:lnSpc>
                <a:spcPct val="90000"/>
              </a:lnSpc>
            </a:pPr>
            <a:r>
              <a:rPr lang="en-US" altLang="en-US" sz="2400"/>
              <a:t>Parsing problem for bottom-up parsers: find the substring of current sentential form</a:t>
            </a:r>
          </a:p>
          <a:p>
            <a:pPr eaLnBrk="1" hangingPunct="1">
              <a:lnSpc>
                <a:spcPct val="90000"/>
              </a:lnSpc>
            </a:pPr>
            <a:r>
              <a:rPr lang="en-US" altLang="en-US" sz="2400"/>
              <a:t>The LR family of shift-reduce parsers is the most common bottom-up parsing approach</a:t>
            </a:r>
          </a:p>
          <a:p>
            <a:pPr eaLnBrk="1" hangingPunct="1">
              <a:lnSpc>
                <a:spcPct val="90000"/>
              </a:lnSpc>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66A1-84EB-B451-B84A-8A37CCDC4A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2D231-603F-9465-6D2D-FC35A50B1B66}"/>
              </a:ext>
            </a:extLst>
          </p:cNvPr>
          <p:cNvSpPr>
            <a:spLocks noGrp="1"/>
          </p:cNvSpPr>
          <p:nvPr>
            <p:ph idx="1"/>
          </p:nvPr>
        </p:nvSpPr>
        <p:spPr/>
        <p:txBody>
          <a:bodyPr/>
          <a:lstStyle/>
          <a:p>
            <a:pPr lvl="1" algn="just" eaLnBrk="1" hangingPunct="1"/>
            <a:r>
              <a:rPr lang="tr-TR" altLang="en-US" dirty="0"/>
              <a:t>Syntax Analyzer (Parser) – High-level analysis:</a:t>
            </a:r>
          </a:p>
          <a:p>
            <a:pPr lvl="2" algn="just" eaLnBrk="1" hangingPunct="1"/>
            <a:r>
              <a:rPr lang="tr-TR" altLang="en-US" dirty="0"/>
              <a:t>The </a:t>
            </a:r>
            <a:r>
              <a:rPr lang="en-US" altLang="en-US" dirty="0"/>
              <a:t>S</a:t>
            </a:r>
            <a:r>
              <a:rPr lang="tr-TR" altLang="en-US" dirty="0"/>
              <a:t>ynta</a:t>
            </a:r>
            <a:r>
              <a:rPr lang="en-US" altLang="en-US" dirty="0"/>
              <a:t>x</a:t>
            </a:r>
            <a:r>
              <a:rPr lang="tr-TR" altLang="en-US" dirty="0"/>
              <a:t> </a:t>
            </a:r>
            <a:r>
              <a:rPr lang="en-US" altLang="en-US" dirty="0"/>
              <a:t>A</a:t>
            </a:r>
            <a:r>
              <a:rPr lang="tr-TR" altLang="en-US" dirty="0"/>
              <a:t>nalyzer, also called the </a:t>
            </a:r>
            <a:r>
              <a:rPr lang="en-US" altLang="en-US" dirty="0"/>
              <a:t>P</a:t>
            </a:r>
            <a:r>
              <a:rPr lang="tr-TR" altLang="en-US" dirty="0"/>
              <a:t>arser, works with the tokens produced by the lexical analyzer.</a:t>
            </a:r>
          </a:p>
          <a:p>
            <a:pPr lvl="2" algn="just" eaLnBrk="1" hangingPunct="1"/>
            <a:r>
              <a:rPr lang="tr-TR" altLang="en-US" dirty="0"/>
              <a:t>Its role is to d</a:t>
            </a:r>
            <a:r>
              <a:rPr lang="en-US" altLang="en-US" dirty="0"/>
              <a:t>e</a:t>
            </a:r>
            <a:r>
              <a:rPr lang="tr-TR" altLang="en-US" dirty="0"/>
              <a:t>termine whether the sequence of tokens forms a syntactically valid program.</a:t>
            </a:r>
          </a:p>
          <a:p>
            <a:pPr lvl="1" algn="just" eaLnBrk="1" hangingPunct="1"/>
            <a:r>
              <a:rPr lang="tr-TR" altLang="en-US" dirty="0"/>
              <a:t>The parser analyzes larger program structures, such as:</a:t>
            </a:r>
          </a:p>
          <a:p>
            <a:pPr lvl="2" algn="just" eaLnBrk="1" hangingPunct="1"/>
            <a:r>
              <a:rPr lang="tr-TR" altLang="en-US" dirty="0"/>
              <a:t>Expressions</a:t>
            </a:r>
          </a:p>
          <a:p>
            <a:pPr lvl="2" algn="just" eaLnBrk="1" hangingPunct="1"/>
            <a:r>
              <a:rPr lang="tr-TR" altLang="en-US" dirty="0"/>
              <a:t>Statements</a:t>
            </a:r>
          </a:p>
          <a:p>
            <a:pPr lvl="2" algn="just" eaLnBrk="1" hangingPunct="1"/>
            <a:r>
              <a:rPr lang="tr-TR" altLang="en-US" dirty="0"/>
              <a:t>Program Blocks</a:t>
            </a:r>
          </a:p>
          <a:p>
            <a:pPr lvl="2" algn="just" eaLnBrk="1" hangingPunct="1"/>
            <a:r>
              <a:rPr lang="tr-TR" altLang="en-US" dirty="0"/>
              <a:t>Complete Pro</a:t>
            </a:r>
            <a:r>
              <a:rPr lang="en-US" altLang="en-US" dirty="0"/>
              <a:t>g</a:t>
            </a:r>
            <a:r>
              <a:rPr lang="tr-TR" altLang="en-US" dirty="0"/>
              <a:t>ram Units</a:t>
            </a:r>
          </a:p>
        </p:txBody>
      </p:sp>
      <p:sp>
        <p:nvSpPr>
          <p:cNvPr id="5" name="Slide Number Placeholder 4">
            <a:extLst>
              <a:ext uri="{FF2B5EF4-FFF2-40B4-BE49-F238E27FC236}">
                <a16:creationId xmlns:a16="http://schemas.microsoft.com/office/drawing/2014/main" id="{BDD7763D-1687-AC9B-09C9-C7CF965D6A75}"/>
              </a:ext>
            </a:extLst>
          </p:cNvPr>
          <p:cNvSpPr>
            <a:spLocks noGrp="1"/>
          </p:cNvSpPr>
          <p:nvPr>
            <p:ph type="sldNum" sz="quarter" idx="11"/>
          </p:nvPr>
        </p:nvSpPr>
        <p:spPr/>
        <p:txBody>
          <a:bodyPr/>
          <a:lstStyle/>
          <a:p>
            <a:r>
              <a:rPr lang="en-US" altLang="en-US"/>
              <a:t>1-</a:t>
            </a:r>
            <a:fld id="{C9638ED7-1F7F-49AC-B01C-30359357B0BF}" type="slidenum">
              <a:rPr lang="en-US" altLang="en-US" smtClean="0"/>
              <a:pPr/>
              <a:t>8</a:t>
            </a:fld>
            <a:endParaRPr lang="en-US" altLang="en-US"/>
          </a:p>
        </p:txBody>
      </p:sp>
    </p:spTree>
    <p:extLst>
      <p:ext uri="{BB962C8B-B14F-4D97-AF65-F5344CB8AC3E}">
        <p14:creationId xmlns:p14="http://schemas.microsoft.com/office/powerpoint/2010/main" val="58400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C33A-9F4B-F86F-15A8-EAB4C89D69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A4016-3028-36CB-9934-9ABFC95F8DB3}"/>
              </a:ext>
            </a:extLst>
          </p:cNvPr>
          <p:cNvSpPr>
            <a:spLocks noGrp="1"/>
          </p:cNvSpPr>
          <p:nvPr>
            <p:ph idx="1"/>
          </p:nvPr>
        </p:nvSpPr>
        <p:spPr/>
        <p:txBody>
          <a:bodyPr/>
          <a:lstStyle/>
          <a:p>
            <a:pPr lvl="1" algn="just" eaLnBrk="1" hangingPunct="1"/>
            <a:r>
              <a:rPr lang="tr-TR" altLang="en-US" dirty="0"/>
              <a:t>From a theoretical viewpoint:</a:t>
            </a:r>
          </a:p>
          <a:p>
            <a:pPr lvl="2" algn="just" eaLnBrk="1" hangingPunct="1"/>
            <a:r>
              <a:rPr lang="tr-TR" altLang="en-US" dirty="0"/>
              <a:t>A </a:t>
            </a:r>
            <a:r>
              <a:rPr lang="en-US" altLang="en-US" dirty="0"/>
              <a:t>S</a:t>
            </a:r>
            <a:r>
              <a:rPr lang="tr-TR" altLang="en-US" dirty="0"/>
              <a:t>yntax analyzer can be modeled as a pushdown automaton.</a:t>
            </a:r>
          </a:p>
          <a:p>
            <a:pPr lvl="2" algn="just" eaLnBrk="1" hangingPunct="1"/>
            <a:endParaRPr lang="tr-TR" altLang="en-US" dirty="0"/>
          </a:p>
          <a:p>
            <a:pPr lvl="2" algn="just" eaLnBrk="1" hangingPunct="1"/>
            <a:r>
              <a:rPr lang="tr-TR" altLang="en-US" dirty="0"/>
              <a:t>A Lexical analyzer can be modeled as a finite automaton.</a:t>
            </a:r>
          </a:p>
          <a:p>
            <a:pPr lvl="2" algn="just" eaLnBrk="1" hangingPunct="1"/>
            <a:endParaRPr lang="tr-TR" altLang="en-US" dirty="0"/>
          </a:p>
          <a:p>
            <a:pPr lvl="2" algn="just" eaLnBrk="1" hangingPunct="1"/>
            <a:r>
              <a:rPr lang="tr-TR" altLang="en-US" dirty="0"/>
              <a:t>The grammar used for syntax analysis is a context free grammar (CFG), commonly writ</a:t>
            </a:r>
            <a:r>
              <a:rPr lang="en-US" altLang="en-US" dirty="0"/>
              <a:t>t</a:t>
            </a:r>
            <a:r>
              <a:rPr lang="tr-TR" altLang="en-US" dirty="0"/>
              <a:t>en using BNF.</a:t>
            </a:r>
          </a:p>
        </p:txBody>
      </p:sp>
      <p:sp>
        <p:nvSpPr>
          <p:cNvPr id="5" name="Slide Number Placeholder 4">
            <a:extLst>
              <a:ext uri="{FF2B5EF4-FFF2-40B4-BE49-F238E27FC236}">
                <a16:creationId xmlns:a16="http://schemas.microsoft.com/office/drawing/2014/main" id="{1653BF23-A21B-065F-943D-90579C288806}"/>
              </a:ext>
            </a:extLst>
          </p:cNvPr>
          <p:cNvSpPr>
            <a:spLocks noGrp="1"/>
          </p:cNvSpPr>
          <p:nvPr>
            <p:ph type="sldNum" sz="quarter" idx="11"/>
          </p:nvPr>
        </p:nvSpPr>
        <p:spPr/>
        <p:txBody>
          <a:bodyPr/>
          <a:lstStyle/>
          <a:p>
            <a:r>
              <a:rPr lang="en-US" altLang="en-US"/>
              <a:t>1-</a:t>
            </a:r>
            <a:fld id="{C9638ED7-1F7F-49AC-B01C-30359357B0BF}" type="slidenum">
              <a:rPr lang="en-US" altLang="en-US" smtClean="0"/>
              <a:pPr/>
              <a:t>9</a:t>
            </a:fld>
            <a:endParaRPr lang="en-US" altLang="en-US"/>
          </a:p>
        </p:txBody>
      </p:sp>
    </p:spTree>
    <p:extLst>
      <p:ext uri="{BB962C8B-B14F-4D97-AF65-F5344CB8AC3E}">
        <p14:creationId xmlns:p14="http://schemas.microsoft.com/office/powerpoint/2010/main" val="4110028450"/>
      </p:ext>
    </p:extLst>
  </p:cSld>
  <p:clrMapOvr>
    <a:masterClrMapping/>
  </p:clrMapOvr>
</p:sld>
</file>

<file path=ppt/theme/theme1.xml><?xml version="1.0" encoding="utf-8"?>
<a:theme xmlns:a="http://schemas.openxmlformats.org/drawingml/2006/main" name="1_sebesta">
  <a:themeElements>
    <a:clrScheme name="1_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ebesta">
      <a:majorFont>
        <a:latin typeface="Lucida Sans Unicode"/>
        <a:ea typeface="Lucida Sans Unicode"/>
        <a:cs typeface="Lucida Sans Unicode"/>
      </a:majorFont>
      <a:minorFont>
        <a:latin typeface="Lucida Sans Unicode"/>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bes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bes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bes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bes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bes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bes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bes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bes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bes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bes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bes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B962EF0EEE624B9F046CE597BAA58B" ma:contentTypeVersion="" ma:contentTypeDescription="Create a new document." ma:contentTypeScope="" ma:versionID="37d0fa5157a4481b59be32719feb7565">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9118C-C431-4EEF-A647-EDE0BB2AD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CF50F-D559-4142-B550-1B82B5C25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TotalTime>
  <Words>5429</Words>
  <Application>Microsoft Office PowerPoint</Application>
  <PresentationFormat>On-screen Show (4:3)</PresentationFormat>
  <Paragraphs>765</Paragraphs>
  <Slides>75</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Lucida Sans Unicode</vt:lpstr>
      <vt:lpstr>Symbol</vt:lpstr>
      <vt:lpstr>Times</vt:lpstr>
      <vt:lpstr>Courier New</vt:lpstr>
      <vt:lpstr>1_sebesta</vt:lpstr>
      <vt:lpstr>Chapter 4 Lexical and Syntax Analysis</vt:lpstr>
      <vt:lpstr>Chapter 4 Topics</vt:lpstr>
      <vt:lpstr>Introduction</vt:lpstr>
      <vt:lpstr>Introduction</vt:lpstr>
      <vt:lpstr>Formal Description of Syntax</vt:lpstr>
      <vt:lpstr>Syntax Analysis</vt:lpstr>
      <vt:lpstr>PowerPoint Presentation</vt:lpstr>
      <vt:lpstr>PowerPoint Presentation</vt:lpstr>
      <vt:lpstr>PowerPoint Presentation</vt:lpstr>
      <vt:lpstr>PowerPoint Presentation</vt:lpstr>
      <vt:lpstr>Advantages of Using BNF to Describe Syntax</vt:lpstr>
      <vt:lpstr>Advantages of Using BNF to Describe Syntax</vt:lpstr>
      <vt:lpstr>Advantages of Using BNF to Describe Syntax</vt:lpstr>
      <vt:lpstr>Advantages of Using BNF to Describe Syntax</vt:lpstr>
      <vt:lpstr>Reasons to Separate Lexical and Syntax Analysis</vt:lpstr>
      <vt:lpstr>Reasons to Separate Lexical and Syntax Analysis</vt:lpstr>
      <vt:lpstr>Reasons to Separate Lexical and Syntax Analysis</vt:lpstr>
      <vt:lpstr>Reasons to Separate Lexical and Syntax Analysis</vt:lpstr>
      <vt:lpstr>Lexical Analysis</vt:lpstr>
      <vt:lpstr>Lexeme and Tokens</vt:lpstr>
      <vt:lpstr>Relationship between lexemes and tokens</vt:lpstr>
      <vt:lpstr>Role of lexical Analyzer</vt:lpstr>
      <vt:lpstr>Lexical Analysis (continued)</vt:lpstr>
      <vt:lpstr>Approaches to building a lexical analyzer</vt:lpstr>
      <vt:lpstr>PowerPoint Presentation</vt:lpstr>
      <vt:lpstr>PowerPoint Presentation</vt:lpstr>
      <vt:lpstr>State Diagram Design</vt:lpstr>
      <vt:lpstr>Problem with a Naive State Diagram</vt:lpstr>
      <vt:lpstr>Motivation for Simplification</vt:lpstr>
      <vt:lpstr>Character Classes for Integer Literals and Identifiers</vt:lpstr>
      <vt:lpstr>PowerPoint Presentation</vt:lpstr>
      <vt:lpstr>PowerPoint Presentation</vt:lpstr>
      <vt:lpstr>PowerPoint Presentation</vt:lpstr>
      <vt:lpstr>PowerPoint Presentation</vt:lpstr>
      <vt:lpstr>State Diagram</vt:lpstr>
      <vt:lpstr>The Parsing Problem</vt:lpstr>
      <vt:lpstr>PowerPoint Presentation</vt:lpstr>
      <vt:lpstr>PowerPoint Presentation</vt:lpstr>
      <vt:lpstr>PowerPoint Presentation</vt:lpstr>
      <vt:lpstr>PowerPoint Presentation</vt:lpstr>
      <vt:lpstr>PowerPoint Presentation</vt:lpstr>
      <vt:lpstr>Top-down Parsers</vt:lpstr>
      <vt:lpstr>Top-down Parsers</vt:lpstr>
      <vt:lpstr>Common Top-down Parsing Algorithms</vt:lpstr>
      <vt:lpstr>Common Top-down Parsing Algorithms</vt:lpstr>
      <vt:lpstr>Bottom-up Parsers</vt:lpstr>
      <vt:lpstr>PowerPoint Presentation</vt:lpstr>
      <vt:lpstr>PowerPoint Presentation</vt:lpstr>
      <vt:lpstr>PowerPoint Presentation</vt:lpstr>
      <vt:lpstr>PowerPoint Presentation</vt:lpstr>
      <vt:lpstr>Recursive-Descent Parsing</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Bottom-up Parsing</vt:lpstr>
      <vt:lpstr>Bottom-up Parsing (continued)</vt:lpstr>
      <vt:lpstr>Bottom-up Parsing (continued)</vt:lpstr>
      <vt:lpstr>Bottom-up Parsing (continued)</vt:lpstr>
      <vt:lpstr>Bottom-up Parsing (continued)</vt:lpstr>
      <vt:lpstr>Bottom-up Parsing (continued)</vt:lpstr>
      <vt:lpstr>Bottom-up Parsing (continued)</vt:lpstr>
      <vt:lpstr>Bottom-up Parsing (continued)</vt:lpstr>
      <vt:lpstr>Structure of An LR Parser</vt:lpstr>
      <vt:lpstr>Bottom-up Parsing (continued)</vt:lpstr>
      <vt:lpstr>Bottom-up Parsing (continued)</vt:lpstr>
      <vt:lpstr>LR Parsing Table</vt:lpstr>
      <vt:lpstr>Bottom-up Parsing (continued)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Tansel SARIHAN</dc:creator>
  <cp:lastModifiedBy>Behnam Bojnordi Arbab</cp:lastModifiedBy>
  <cp:revision>278</cp:revision>
  <dcterms:modified xsi:type="dcterms:W3CDTF">2026-03-13T12:21:55Z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0x010100C6941BFEDB55F84DB998B7C59283A69A</vt:lpwstr>
  </property>
</Properties>
</file>