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3"/>
  </p:sldMasterIdLst>
  <p:notesMasterIdLst>
    <p:notesMasterId r:id="rId119"/>
  </p:notesMasterIdLst>
  <p:sldIdLst>
    <p:sldId id="306" r:id="rId4"/>
    <p:sldId id="258" r:id="rId5"/>
    <p:sldId id="259" r:id="rId6"/>
    <p:sldId id="304" r:id="rId7"/>
    <p:sldId id="307" r:id="rId8"/>
    <p:sldId id="260" r:id="rId9"/>
    <p:sldId id="338" r:id="rId10"/>
    <p:sldId id="308" r:id="rId11"/>
    <p:sldId id="309" r:id="rId12"/>
    <p:sldId id="311" r:id="rId13"/>
    <p:sldId id="310" r:id="rId14"/>
    <p:sldId id="342" r:id="rId15"/>
    <p:sldId id="343" r:id="rId16"/>
    <p:sldId id="339" r:id="rId17"/>
    <p:sldId id="340" r:id="rId18"/>
    <p:sldId id="341" r:id="rId19"/>
    <p:sldId id="313" r:id="rId20"/>
    <p:sldId id="262" r:id="rId21"/>
    <p:sldId id="264" r:id="rId22"/>
    <p:sldId id="345" r:id="rId23"/>
    <p:sldId id="346" r:id="rId24"/>
    <p:sldId id="348" r:id="rId25"/>
    <p:sldId id="347" r:id="rId26"/>
    <p:sldId id="349" r:id="rId27"/>
    <p:sldId id="350" r:id="rId28"/>
    <p:sldId id="351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52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24" r:id="rId58"/>
    <p:sldId id="325" r:id="rId59"/>
    <p:sldId id="266" r:id="rId60"/>
    <p:sldId id="267" r:id="rId61"/>
    <p:sldId id="268" r:id="rId62"/>
    <p:sldId id="327" r:id="rId63"/>
    <p:sldId id="269" r:id="rId64"/>
    <p:sldId id="272" r:id="rId65"/>
    <p:sldId id="328" r:id="rId66"/>
    <p:sldId id="329" r:id="rId67"/>
    <p:sldId id="273" r:id="rId68"/>
    <p:sldId id="330" r:id="rId69"/>
    <p:sldId id="331" r:id="rId70"/>
    <p:sldId id="274" r:id="rId71"/>
    <p:sldId id="332" r:id="rId72"/>
    <p:sldId id="333" r:id="rId73"/>
    <p:sldId id="334" r:id="rId74"/>
    <p:sldId id="381" r:id="rId75"/>
    <p:sldId id="382" r:id="rId76"/>
    <p:sldId id="384" r:id="rId77"/>
    <p:sldId id="386" r:id="rId78"/>
    <p:sldId id="392" r:id="rId79"/>
    <p:sldId id="393" r:id="rId80"/>
    <p:sldId id="394" r:id="rId81"/>
    <p:sldId id="395" r:id="rId82"/>
    <p:sldId id="396" r:id="rId83"/>
    <p:sldId id="397" r:id="rId84"/>
    <p:sldId id="398" r:id="rId85"/>
    <p:sldId id="399" r:id="rId86"/>
    <p:sldId id="400" r:id="rId87"/>
    <p:sldId id="401" r:id="rId88"/>
    <p:sldId id="402" r:id="rId89"/>
    <p:sldId id="275" r:id="rId90"/>
    <p:sldId id="335" r:id="rId91"/>
    <p:sldId id="405" r:id="rId92"/>
    <p:sldId id="404" r:id="rId93"/>
    <p:sldId id="406" r:id="rId94"/>
    <p:sldId id="407" r:id="rId95"/>
    <p:sldId id="408" r:id="rId96"/>
    <p:sldId id="411" r:id="rId97"/>
    <p:sldId id="412" r:id="rId98"/>
    <p:sldId id="413" r:id="rId99"/>
    <p:sldId id="414" r:id="rId100"/>
    <p:sldId id="415" r:id="rId101"/>
    <p:sldId id="416" r:id="rId102"/>
    <p:sldId id="417" r:id="rId103"/>
    <p:sldId id="418" r:id="rId104"/>
    <p:sldId id="409" r:id="rId105"/>
    <p:sldId id="410" r:id="rId106"/>
    <p:sldId id="419" r:id="rId107"/>
    <p:sldId id="420" r:id="rId108"/>
    <p:sldId id="421" r:id="rId109"/>
    <p:sldId id="422" r:id="rId110"/>
    <p:sldId id="423" r:id="rId111"/>
    <p:sldId id="424" r:id="rId112"/>
    <p:sldId id="425" r:id="rId113"/>
    <p:sldId id="426" r:id="rId114"/>
    <p:sldId id="427" r:id="rId115"/>
    <p:sldId id="428" r:id="rId116"/>
    <p:sldId id="435" r:id="rId117"/>
    <p:sldId id="302" r:id="rId1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680" autoAdjust="0"/>
  </p:normalViewPr>
  <p:slideViewPr>
    <p:cSldViewPr>
      <p:cViewPr varScale="1">
        <p:scale>
          <a:sx n="76" d="100"/>
          <a:sy n="76" d="100"/>
        </p:scale>
        <p:origin x="208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D351539-CFF5-170D-B849-A1ED6B1403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C2A9F57-AE21-6D55-DFC5-A7EDA5B764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25C70A-B71D-16B5-B598-8A2DCB203E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C3353EE-DB59-C9C0-1E7A-58FD454521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50BA892-E90C-11DB-214A-4415EFCE94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B4E7418-E373-CA48-5301-45C83511A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78DB31-2461-4191-807C-6812384253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164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9DA6379-9500-54BF-84F9-DFA179C3F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BED2E4EE-FB60-4EB8-BC0F-13F3D8A2DE2B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FAADE3C-EC76-300B-58F3-04D7A64A5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E20812A-9413-7B50-20C3-384149ED4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405712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0B3FD-CC0C-879A-D90D-294B70084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999075B-2B76-5047-C84E-698989511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16E8C2DD-2BE3-42DE-986D-A89B591CB897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C5CE1A4-E6C5-B299-651E-088A4AA67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DD22879-AC61-A95C-8BE4-D42F4D61A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2939297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145CE-B177-A091-E73B-D198FC48B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F128DC3-ADD1-3AE7-ABA0-F3F5DA31C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16E8C2DD-2BE3-42DE-986D-A89B591CB897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5A0264A-2361-1154-DF8A-FFC538DC2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0CD6D59-74C0-7A60-9FF2-776B7B402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82299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7CB6A93-6F5D-8AE6-45D9-C3CA58E203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53C8E3D0-715A-4A69-86E6-100C9493087F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2C562AB-CA49-2F06-33B1-DEF06B50A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ED568F2-98DC-0583-0D44-6B4D9ED05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419333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D13811B-BFE7-AF31-37FB-ABFA660C13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2904751C-68FA-4C90-9395-FF98FC151191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26EB346-70CC-2D2B-65C1-EEADE1C7E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231C9B9-173F-42EC-FDD4-B494960C9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658752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4792C04-DD5E-0190-878D-53F7AC778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DDAC55F8-2B7B-4F13-8A8B-773C53AF63DA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25752EA-334B-5C07-A843-C9C4E7CF8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645D030-4459-7646-C0DC-8BCC9D356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195765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A5390-437B-A979-7340-C5060F397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0858597-BCFC-7876-ECB9-BC40ED7CC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DDAC55F8-2B7B-4F13-8A8B-773C53AF63DA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4C8B17B-727B-8370-4041-F3E92A8B4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604A656-AAA2-AE0E-B616-2FDCB3F12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51513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7915937-511F-3B45-EBD3-361EF6FAF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2392AFA-2599-4FD3-96A7-37453DE055DB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73FF789-7D3D-395A-F11D-001832331D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9F63F2A-D5EF-59DC-4205-D5F792585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10490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2D9FC44-3D22-FCED-8E29-8CADB9AA5D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A702D687-0969-490D-B63D-CD5C00D7D635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2B6F235-351C-A3A2-C054-BC367EC09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2EBF054-9767-D2CB-8A8B-C6DB7FBB8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179522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7C3F6-4D46-2482-F868-63786F66E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3F5E5C1-2CE5-BB1E-4D86-A0D465326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A702D687-0969-490D-B63D-CD5C00D7D635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B77DDB1-DE8B-1ED3-4893-6EBFEBB85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4B87C43-0024-2454-94AA-24F932356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904911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99E9B-C3EA-1DE6-07E6-5A577B163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D8CBBFF-8BB8-275B-D710-26C149F8D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A702D687-0969-490D-B63D-CD5C00D7D635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92DE022-6946-9A1F-AA44-66BF04C8A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2D74D7A-DCD5-21BE-1A6F-9BB75CF87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245005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9973348-67A5-836E-871C-83761A885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1336A273-89C5-46CD-868B-F29F30D294A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F857A51-6CF6-4A2B-5438-60022B844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5DF0608-5B5D-F61F-43A0-C3D760A0E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769469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4D1F903-3FEA-2BB4-1232-ED30DE1B9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C11CB8EE-C2C1-494F-BBF6-6EEA530EB126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155DC99-5B7D-BB98-ECFD-8F0F023F2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E2B1BB7-E38C-C8D3-002B-D86D2F595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4016767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B1893-3D8B-68FF-E46A-30D553AFA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155A070-95F6-0844-5C0C-BDF923968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C11CB8EE-C2C1-494F-BBF6-6EEA530EB126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921A015-1523-7BF3-C813-0AC4C5075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D6FBAEE-CA0E-1C89-61CF-AE60D9498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2384902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B3EBE-C55C-B2AC-CC19-4FED01DA7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3CCB7DF-C00A-3DA0-B39F-6022CD7167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C11CB8EE-C2C1-494F-BBF6-6EEA530EB126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AC93493-724A-C081-597B-524AA6D9F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EE994AA-8A98-67BF-47D3-B82B2B56C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2530167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A1BC5D9-CE1E-AD71-986E-5D7FD3234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07FDF76-8BEF-4353-98AD-C31A0EE5F414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6EE8E94-4CC1-C8FE-DED3-A0195E59C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2D26577-940B-D412-8C42-C9FD149D9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781929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FDEFA-B81B-0B4A-CF35-CC49E78F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A7B76B4-DA85-5180-96FB-5849CCFE72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07FDF76-8BEF-4353-98AD-C31A0EE5F414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3A2DE6E-0000-5760-E86A-A6D1073DA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329BCD0-6E0C-C36C-19F4-433CFF679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2469008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A852D-9DF1-14F6-5985-B88C62A77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D0FF79B-6C1E-EBEA-AF6A-1248819003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07FDF76-8BEF-4353-98AD-C31A0EE5F414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FD70609-5C99-DCE4-D48B-3DF7F0A1C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281DC1C-D26B-64C4-EF7E-8498048A2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4191830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F3424-62CB-9916-DD96-E0D8D82F1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4658A7B-01F4-D2E2-8DC0-38A67314D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07FDF76-8BEF-4353-98AD-C31A0EE5F414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4FB1A5A-C183-F4DB-E9EE-085310F94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FE29738-9801-A3E0-ECD3-FAAB08D70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811834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9EFCB8E6-A25C-4D32-9FF1-E567053FEF3A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53960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2EFCB646-4D5A-4D86-A0E9-433D5233361D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91831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491C4124-58DB-4AE5-AF8F-598E08623AF9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2771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FA1B0-FEE9-1351-642C-AB8C2E775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F2088D6-26BD-3AD0-FF95-7B29E535A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1336A273-89C5-46CD-868B-F29F30D294A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F3F4A6B-AD25-F8DA-FE4C-840018F59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072281-BD38-9D2A-3E98-F5DDD9588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407902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FF2758D9-E0F3-42C7-B070-2074449AD3FD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96217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2FE655D4-0F4C-42E9-99FC-B759D10BE0BF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42551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13A46F71-ACFE-4532-B97B-23E89C498AF6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84208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B876EF7A-4968-46BC-816A-1CFD9D8B273C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76695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D10FA296-FAAC-4558-A505-F50BAD24119E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15396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82917233-74A5-4DA9-A522-A3ECAA900D7B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61586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93731728-109F-47BA-B437-8C1D0286EB80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734134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D6EB66A5-CC15-4261-A72A-8B30B6E8D3CC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The restriction against a cycle in the grammar exists only because the case of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A =&gt; A must be handled carefully.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The diagonalization will eventually reduce it to the following form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A =&gt; A b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If b is not present, the grammar is not useful (in that it doesn’t terminate)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If b is present and another right hand side for A exists, then the standard transformation will fix it.  [It requires special case checking in the algorithm to handle it, but the basic idea is sound.]</a:t>
            </a:r>
          </a:p>
        </p:txBody>
      </p:sp>
    </p:spTree>
    <p:extLst>
      <p:ext uri="{BB962C8B-B14F-4D97-AF65-F5344CB8AC3E}">
        <p14:creationId xmlns:p14="http://schemas.microsoft.com/office/powerpoint/2010/main" val="30163648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F9CB0D47-3915-4DC6-A65B-0FB605DC03CC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13187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99019C6C-9C08-43BF-8C62-1124DD822B22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4016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45640-3C26-00EF-5EFB-64FE88958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219DCA2-6152-9918-3F21-678B0AE29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1336A273-89C5-46CD-868B-F29F30D294A3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BC16855-DB45-DCDA-E1D3-609C6E7EC1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48F33A7-1DC0-B5F5-3A77-C6A715BAF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4233301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fld id="{0BEF69F6-9B62-4724-A8B0-AF47077EFD02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157121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419B046-FCD1-E1CD-4937-F7850285A3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AC749711-1E90-47A8-B3E5-A1F0B8ECC048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7E8E6F0-A167-6C51-44D4-FA336EEF6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5E30E77-2777-ACDB-1D02-0C8E789B7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9629399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7AAA9-5E33-C78A-5077-4456FE98E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AD6044F5-64C7-5F04-E9AA-DCA1C324C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AC749711-1E90-47A8-B3E5-A1F0B8ECC048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AE9F2E4-1FA6-A74E-EB77-1B7DABFE9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A15C59A-9F38-B2F8-DC8E-1E9692919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8287633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A492C905-2C90-4F0B-FA8C-CDF1A8520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CE3885C9-27B3-44DD-A90E-C925995188A9}" type="slidenum">
              <a:rPr lang="en-US" altLang="en-US" sz="1200"/>
              <a:pPr/>
              <a:t>115</a:t>
            </a:fld>
            <a:endParaRPr lang="en-US" altLang="en-US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B7D8886-ED25-F5ED-1FD6-70AB4A95B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C9270FF-C69F-78A5-504A-2B193C776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297001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F1D48D-D345-35DF-8D79-FDA0B7DBB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AEDB86CB-D070-44BA-BD78-AE9A37437C74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6D00FFB-940B-0D7E-ADB7-C8A600E61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60594DD-1D1F-2246-BBA4-822A17468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95569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2EA7E-BA2D-4187-D0C4-4B6A30540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67FAAB8-5F8C-038C-19E7-5544F5385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24F1F16B-8A11-4A88-8D7F-C3DC5B477C1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6D70A20-7E13-7BC9-4F1C-FB16FB668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6BB2147-EC74-EE08-62E7-9E610AFD0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77132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EFA5DEE-3FC4-3F47-5ECB-1127A87DB8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64BA688D-9DAC-4F96-AF26-41FAF5BA3EFD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31A8CAE-878B-3543-AB92-A1BC89384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24CB4D2-AEA9-19A7-478D-51A71F6B5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74439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ECAC993-205E-C608-28E1-73D9CCF96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8C503018-6EFE-4938-84AE-69F879970D1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01F8D26-FA7B-8C86-62F5-07530B0EF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89D9CFE-6A8D-19C6-2CE7-816CF963C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63505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8DB31-2461-4191-807C-68123842537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23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A8D0923-8E6A-6944-98BF-8EA10BD8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00800"/>
            <a:ext cx="1558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>
              <a:defRPr/>
            </a:pPr>
            <a:r>
              <a:rPr lang="en-US" altLang="en-US" sz="1200" dirty="0">
                <a:latin typeface="Courier" pitchFamily="49" charset="0"/>
              </a:rPr>
              <a:t>ISBN </a:t>
            </a:r>
            <a:r>
              <a:rPr lang="en-US" altLang="en-US" sz="1200" dirty="0"/>
              <a:t>0-321-49362-1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04E88E55-B4DE-B76F-0CF5-AE603E0FE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3657600" cy="11430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76600"/>
            <a:ext cx="3657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CC33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75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B22E93-2269-27DF-F8B3-444B350F39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D278B3-3F75-5AE6-F89D-6F2E48F07F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BDB609C9-C3B9-44BB-9228-51665F394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87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0383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9626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6EA68C-B0E2-C8BF-020B-D3DB0006F9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65C7A7-435E-EEA9-5162-DEEEFD40A5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CA73ECD3-23A5-4E8B-8079-4EB7B6C82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99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557881-F498-0DD9-FD7A-C61B47A36C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67EA4D-EA09-4DCB-56AC-CE56C96ECE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C9638ED7-1F7F-49AC-B01C-30359357B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94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333BF1-1065-2780-5A3E-8A40A7647C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305832-78B2-68C9-8544-0178EAC0FF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DF938A1D-2399-40D3-9A4C-30DA457D2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60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943C05-159F-F317-13C4-3ADD567428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AED8F-C6F7-7C5B-483E-ACAA66620B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01E3BB5E-4853-46AE-8096-77E4B8DC8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28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AF4141-D6A4-6EC9-5AA2-4FBC56125B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D1C68C-0165-7991-8265-0DFBE03636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6DA6394E-B64E-423A-88AD-93065D370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1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49D2A4-B021-8104-D44D-7330B54C21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79316F-040B-ED41-30DB-B7C3D7BE7A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474AAC5B-3471-46E1-BE82-0B32FC805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5A55272-BCD2-ACAB-297B-05AA52D7C6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C19570-C9A8-B58A-F33A-A91ACBBBDD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D296DEA2-D8AE-4441-BE6D-5A54E55EF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52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646F4-FCA2-61C6-A34C-D3639A7DC9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4979B-13F9-4C32-38DC-D1EF07BF2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161960AB-BCC9-4E33-A395-07A93F82A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28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1DDCDF-7D33-1951-3D8F-7D3AD5CAB9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74D32-4237-04EA-6A32-6ED1BB5469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AA966C83-6037-408B-813D-4982E1160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95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3BE019-78C3-C7BB-9E83-C879EB599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63ECF0-3781-C935-11F3-2CFAFFE8F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F9B68CCD-222C-49C6-2DF1-334941131C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210B29DF-8CA7-FED4-29D8-BBDCBAC8E5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1-</a:t>
            </a:r>
            <a:fld id="{E463369A-4DEF-4593-84A7-276F958484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73027B6-E1F3-958D-5E2A-3E8D2CCC9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F78C22D3-DE74-4F1A-3472-078C29A5C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153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3845-48F8-431F-71F9-7B6ADCBA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Chapter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343DC-A495-2DD5-51B8-F7A30935A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altLang="en-US" dirty="0"/>
          </a:p>
          <a:p>
            <a:pPr marL="0" indent="0">
              <a:buNone/>
            </a:pPr>
            <a:endParaRPr lang="tr-TR" altLang="en-US" dirty="0"/>
          </a:p>
          <a:p>
            <a:pPr marL="0" indent="0">
              <a:buNone/>
            </a:pPr>
            <a:endParaRPr lang="tr-TR" altLang="en-US" dirty="0"/>
          </a:p>
          <a:p>
            <a:pPr marL="0" indent="0">
              <a:buNone/>
            </a:pPr>
            <a:endParaRPr lang="tr-TR" altLang="en-US" dirty="0"/>
          </a:p>
          <a:p>
            <a:pPr marL="0" indent="0" algn="ctr">
              <a:buNone/>
            </a:pPr>
            <a:r>
              <a:rPr lang="en-US" altLang="en-US" sz="3600" dirty="0"/>
              <a:t>Lexical and Syntax Analysis</a:t>
            </a:r>
          </a:p>
        </p:txBody>
      </p:sp>
    </p:spTree>
    <p:extLst>
      <p:ext uri="{BB962C8B-B14F-4D97-AF65-F5344CB8AC3E}">
        <p14:creationId xmlns:p14="http://schemas.microsoft.com/office/powerpoint/2010/main" val="155648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AC33A-9F4B-F86F-15A8-EAB4C89D6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4016-3028-36CB-9934-9ABFC95F8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 eaLnBrk="1" hangingPunct="1"/>
            <a:r>
              <a:rPr lang="tr-TR" altLang="en-US" dirty="0"/>
              <a:t>From a theoretical viewpoint:</a:t>
            </a:r>
          </a:p>
          <a:p>
            <a:pPr lvl="2" algn="just" eaLnBrk="1" hangingPunct="1"/>
            <a:r>
              <a:rPr lang="tr-TR" altLang="en-US" dirty="0"/>
              <a:t>A syntax analyzer can be modeled as a pushdown automaton.</a:t>
            </a:r>
          </a:p>
          <a:p>
            <a:pPr lvl="2" algn="just" eaLnBrk="1" hangingPunct="1"/>
            <a:endParaRPr lang="tr-TR" altLang="en-US" dirty="0"/>
          </a:p>
          <a:p>
            <a:pPr lvl="2" algn="just" eaLnBrk="1" hangingPunct="1"/>
            <a:r>
              <a:rPr lang="tr-TR" altLang="en-US" dirty="0"/>
              <a:t>A Lexical analyzer can be modeled as a finite automaton.</a:t>
            </a:r>
          </a:p>
          <a:p>
            <a:pPr lvl="2" algn="just" eaLnBrk="1" hangingPunct="1"/>
            <a:endParaRPr lang="tr-TR" altLang="en-US" dirty="0"/>
          </a:p>
          <a:p>
            <a:pPr lvl="2" algn="just" eaLnBrk="1" hangingPunct="1"/>
            <a:r>
              <a:rPr lang="tr-TR" altLang="en-US" dirty="0"/>
              <a:t>The grammar used for syntax analysis is a context free grammar (CFG), commonly writeen using BNF.</a:t>
            </a:r>
          </a:p>
        </p:txBody>
      </p:sp>
    </p:spTree>
    <p:extLst>
      <p:ext uri="{BB962C8B-B14F-4D97-AF65-F5344CB8AC3E}">
        <p14:creationId xmlns:p14="http://schemas.microsoft.com/office/powerpoint/2010/main" val="41100284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5943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099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1"/>
            <a:ext cx="7010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352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46781"/>
            <a:ext cx="7238999" cy="37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389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6200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64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1506"/>
            <a:ext cx="7391399" cy="39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663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848600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700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7696"/>
            <a:ext cx="7315200" cy="44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088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82937"/>
            <a:ext cx="8000999" cy="40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05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1534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807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48644"/>
            <a:ext cx="7772399" cy="42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4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E48B-022F-A9CF-BAE9-A04621738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464E6-FF3A-0231-34FE-FB82A2B07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 eaLnBrk="1" hangingPunct="1"/>
            <a:r>
              <a:rPr lang="tr-TR" altLang="en-US" dirty="0"/>
              <a:t>Summary:</a:t>
            </a:r>
          </a:p>
          <a:p>
            <a:pPr lvl="2" algn="just" eaLnBrk="1" hangingPunct="1"/>
            <a:r>
              <a:rPr lang="tr-TR" altLang="en-US" dirty="0"/>
              <a:t>Lexical analysis handles the smallest elements of the language.</a:t>
            </a:r>
          </a:p>
          <a:p>
            <a:pPr lvl="2" algn="just" eaLnBrk="1" hangingPunct="1"/>
            <a:endParaRPr lang="tr-TR" altLang="en-US" dirty="0"/>
          </a:p>
          <a:p>
            <a:pPr lvl="2" algn="just" eaLnBrk="1" hangingPunct="1"/>
            <a:r>
              <a:rPr lang="tr-TR" altLang="en-US" dirty="0"/>
              <a:t>Syntax analysis handles the structural relationships between these elements.</a:t>
            </a:r>
          </a:p>
          <a:p>
            <a:pPr lvl="2" algn="just" eaLnBrk="1" hangingPunct="1"/>
            <a:endParaRPr lang="tr-TR" altLang="en-US" dirty="0"/>
          </a:p>
          <a:p>
            <a:pPr lvl="2" algn="just" eaLnBrk="1" hangingPunct="1"/>
            <a:r>
              <a:rPr lang="tr-TR" altLang="en-US" dirty="0"/>
              <a:t>Together, they ensure that the program follows the rules of the programming language.</a:t>
            </a:r>
          </a:p>
        </p:txBody>
      </p:sp>
    </p:spTree>
    <p:extLst>
      <p:ext uri="{BB962C8B-B14F-4D97-AF65-F5344CB8AC3E}">
        <p14:creationId xmlns:p14="http://schemas.microsoft.com/office/powerpoint/2010/main" val="294303721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63885"/>
            <a:ext cx="8382000" cy="43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814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82937"/>
            <a:ext cx="8305800" cy="44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866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48644"/>
            <a:ext cx="8305800" cy="42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116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001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5348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1040"/>
            <a:ext cx="7543800" cy="47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7761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>
            <a:extLst>
              <a:ext uri="{FF2B5EF4-FFF2-40B4-BE49-F238E27FC236}">
                <a16:creationId xmlns:a16="http://schemas.microsoft.com/office/drawing/2014/main" id="{1FB51C1A-EE90-0034-7AB6-411860BEA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D23D42E6-5CCC-D75D-5A65-7C3DFD365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Syntax analysis is a common part of language implementation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lexical analyzer is a pattern matcher that isolates small-scale parts of a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Detects syntax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Produces a parse tree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recursive-descent parser is an LL parser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Parsing problem for bottom-up parsers: find the substring of current sentential 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LR family of shift-reduce parsers is the most common bottom-up parsing approach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" y="262615"/>
            <a:ext cx="9129551" cy="6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" y="457200"/>
            <a:ext cx="913717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3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610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105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3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1" y="529338"/>
            <a:ext cx="8748518" cy="57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75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A6113-A137-0E1D-5402-73C8EBB6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87572912-479B-0F19-0E2C-D36AAC9C3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Advantages of Using BNF to Describe Syntax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0AEBBD49-07F9-06D3-1E79-0EC94AB74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tr-TR" altLang="en-US" sz="2000" dirty="0"/>
              <a:t>Parsers can be built directly from BNF:</a:t>
            </a:r>
          </a:p>
          <a:p>
            <a:pPr lvl="1" algn="just" eaLnBrk="1" hangingPunct="1"/>
            <a:r>
              <a:rPr lang="tr-TR" altLang="en-US" sz="2000" dirty="0"/>
              <a:t>The grammar written in BNF can serve as the direct foundation for constructing a parser.</a:t>
            </a:r>
          </a:p>
          <a:p>
            <a:pPr lvl="1" algn="just" eaLnBrk="1" hangingPunct="1"/>
            <a:endParaRPr lang="tr-TR" altLang="en-US" sz="2000" dirty="0"/>
          </a:p>
          <a:p>
            <a:pPr lvl="1" algn="just" eaLnBrk="1" hangingPunct="1"/>
            <a:r>
              <a:rPr lang="tr-TR" altLang="en-US" sz="2000" dirty="0"/>
              <a:t>Many parsing algorithms and parser generators use the grammar rules to determine how input programs should be analyzed.</a:t>
            </a:r>
          </a:p>
          <a:p>
            <a:pPr lvl="1" algn="just" eaLnBrk="1" hangingPunct="1"/>
            <a:endParaRPr lang="tr-TR" altLang="en-US" sz="2000" dirty="0"/>
          </a:p>
          <a:p>
            <a:pPr lvl="1" algn="just" eaLnBrk="1" hangingPunct="1"/>
            <a:r>
              <a:rPr lang="tr-TR" altLang="en-US" sz="2000" dirty="0"/>
              <a:t>As a result, the syntax analyzer closely follows the structure of the BNF grammar.</a:t>
            </a:r>
          </a:p>
          <a:p>
            <a:pPr lvl="1" algn="just" eaLnBrk="1" hangingPunct="1"/>
            <a:endParaRPr lang="tr-TR" altLang="en-US" sz="2000" dirty="0"/>
          </a:p>
          <a:p>
            <a:pPr lvl="1" algn="just" eaLnBrk="1" hangingPunct="1"/>
            <a:r>
              <a:rPr lang="tr-TR" altLang="en-US" sz="2000" dirty="0"/>
              <a:t>Thus, this connection simplifies the process of implementing syntax analysis in compilers and interpreters.</a:t>
            </a:r>
          </a:p>
        </p:txBody>
      </p:sp>
    </p:spTree>
    <p:extLst>
      <p:ext uri="{BB962C8B-B14F-4D97-AF65-F5344CB8AC3E}">
        <p14:creationId xmlns:p14="http://schemas.microsoft.com/office/powerpoint/2010/main" val="160430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B2267E20-02D7-A081-B282-76D1B5788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Reasons to Separate Lexical and Syntax Analysis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50920379-F88F-7E08-99A1-2655330A9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/>
              <a:t>Simplicity</a:t>
            </a:r>
            <a:r>
              <a:rPr lang="en-US" altLang="en-US" dirty="0"/>
              <a:t> - less complex approaches can be used for lexical analysis; separating them simplifies the parser</a:t>
            </a:r>
          </a:p>
          <a:p>
            <a:pPr eaLnBrk="1" hangingPunct="1"/>
            <a:r>
              <a:rPr lang="en-US" altLang="en-US" i="1" dirty="0"/>
              <a:t>Efficiency</a:t>
            </a:r>
            <a:r>
              <a:rPr lang="en-US" altLang="en-US" dirty="0"/>
              <a:t> - separation allows optimization of the lexical analyzer</a:t>
            </a:r>
          </a:p>
          <a:p>
            <a:pPr eaLnBrk="1" hangingPunct="1"/>
            <a:r>
              <a:rPr lang="en-US" altLang="en-US" i="1" dirty="0"/>
              <a:t>Portability</a:t>
            </a:r>
            <a:r>
              <a:rPr lang="en-US" altLang="en-US" dirty="0"/>
              <a:t> - parts of the lexical analyzer may not be portable, but the parser always is portable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14138935-89B5-A571-B8C5-4B53BD249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Lexical Analysis 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A699BF9C-0890-504C-5354-7AF88FE2C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572000"/>
          </a:xfrm>
        </p:spPr>
        <p:txBody>
          <a:bodyPr/>
          <a:lstStyle/>
          <a:p>
            <a:pPr algn="just" eaLnBrk="1" hangingPunct="1"/>
            <a:r>
              <a:rPr lang="tr-TR" altLang="en-US" sz="2400" dirty="0"/>
              <a:t>In most language processors, the lexical analyzer is implemented as a function or module</a:t>
            </a:r>
          </a:p>
          <a:p>
            <a:pPr algn="just" eaLnBrk="1" hangingPunct="1"/>
            <a:r>
              <a:rPr lang="tr-TR" altLang="en-US" sz="2400" dirty="0"/>
              <a:t>The parser calls the lexical analyzer whenever it needs the next token from the source program.</a:t>
            </a:r>
          </a:p>
          <a:p>
            <a:pPr algn="just" eaLnBrk="1" hangingPunct="1"/>
            <a:r>
              <a:rPr lang="tr-TR" altLang="en-US" sz="2400" dirty="0"/>
              <a:t>Each call to the lexical analyzer typically performs the following steps:</a:t>
            </a:r>
          </a:p>
          <a:p>
            <a:pPr lvl="1" algn="just" eaLnBrk="1" hangingPunct="1"/>
            <a:r>
              <a:rPr lang="tr-TR" altLang="en-US" sz="2000" dirty="0"/>
              <a:t>Reads characters from the input program</a:t>
            </a:r>
          </a:p>
          <a:p>
            <a:pPr lvl="1" algn="just" eaLnBrk="1" hangingPunct="1"/>
            <a:r>
              <a:rPr lang="tr-TR" altLang="en-US" sz="2000" dirty="0"/>
              <a:t>Groups them into a lexeme</a:t>
            </a:r>
          </a:p>
          <a:p>
            <a:pPr lvl="1" algn="just" eaLnBrk="1" hangingPunct="1"/>
            <a:r>
              <a:rPr lang="tr-TR" altLang="en-US" sz="2000" dirty="0"/>
              <a:t>Dertermintes the token category of the lexeme</a:t>
            </a:r>
          </a:p>
          <a:p>
            <a:pPr lvl="1" algn="just" eaLnBrk="1" hangingPunct="1"/>
            <a:r>
              <a:rPr lang="tr-TR" altLang="en-US" sz="2000" dirty="0"/>
              <a:t>Returns the token and lexeme to the parser</a:t>
            </a:r>
          </a:p>
          <a:p>
            <a:pPr algn="just" eaLnBrk="1" hangingPunct="1"/>
            <a:r>
              <a:rPr lang="tr-TR" altLang="en-US" sz="2400" dirty="0"/>
              <a:t>Therefore, the parser does not process characters directly, intead, it receives tokens produced by the lexical analyzer.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B8A97B7B-0926-02B5-9E29-3BCE9803B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Chapter 4 Topics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469B4FD4-AEAE-77DF-4A3B-4603F92A4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dirty="0"/>
              <a:t>Introduction</a:t>
            </a:r>
          </a:p>
          <a:p>
            <a:pPr marL="533400" indent="-533400" eaLnBrk="1" hangingPunct="1"/>
            <a:r>
              <a:rPr lang="en-US" altLang="en-US" dirty="0"/>
              <a:t>Lexical Analysis</a:t>
            </a:r>
          </a:p>
          <a:p>
            <a:pPr marL="533400" indent="-533400" eaLnBrk="1" hangingPunct="1"/>
            <a:r>
              <a:rPr lang="en-US" altLang="en-US" dirty="0"/>
              <a:t>The Parsing Problem</a:t>
            </a:r>
          </a:p>
          <a:p>
            <a:pPr marL="533400" indent="-533400" eaLnBrk="1" hangingPunct="1"/>
            <a:r>
              <a:rPr lang="en-US" altLang="en-US" dirty="0"/>
              <a:t>Recursive-Descent Parsing</a:t>
            </a:r>
          </a:p>
          <a:p>
            <a:pPr marL="533400" indent="-533400" eaLnBrk="1" hangingPunct="1"/>
            <a:r>
              <a:rPr lang="en-US" altLang="en-US" dirty="0"/>
              <a:t>Bottom-Up Parsing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0" y="228600"/>
            <a:ext cx="876375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3" y="457200"/>
            <a:ext cx="845893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4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3142" y="43434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regular grammar is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formal, restricted type of grammar in computer science that generates regular languages, which are recognizable by finite automata</a:t>
            </a: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These grammars are restricted to specific production rules (either all left-linear or all right-linear) and are crucial for lexical analysis, pattern matching, and text processing due to their efficiency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396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Regular Grammars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363356"/>
            <a:ext cx="7892143" cy="28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55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533401"/>
            <a:ext cx="8230313" cy="48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78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5" y="533400"/>
            <a:ext cx="865707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7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09" y="1958212"/>
            <a:ext cx="670618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1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2" y="533400"/>
            <a:ext cx="8359488" cy="55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2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36" y="552200"/>
            <a:ext cx="8424264" cy="5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78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209271"/>
            <a:ext cx="8534757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18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00803"/>
            <a:ext cx="8534400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43B0F625-7BCE-7DC0-AC20-70FE4638C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37114F3B-4DCF-73B8-0A9F-03AB770F0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2000" dirty="0"/>
              <a:t>Language implementation systems must analyze source code, regardless of the specific implementation approach</a:t>
            </a:r>
            <a:r>
              <a:rPr lang="tr-TR" altLang="en-US" sz="2000" dirty="0"/>
              <a:t>.</a:t>
            </a:r>
          </a:p>
          <a:p>
            <a:pPr algn="just" eaLnBrk="1" hangingPunct="1"/>
            <a:endParaRPr lang="tr-TR" altLang="en-US" sz="2000" dirty="0"/>
          </a:p>
          <a:p>
            <a:pPr algn="just" eaLnBrk="1" hangingPunct="1"/>
            <a:r>
              <a:rPr lang="tr-TR" altLang="en-US" sz="2000" dirty="0"/>
              <a:t>Before execution, the system must understand the structure of the program written by the programmer.</a:t>
            </a:r>
          </a:p>
          <a:p>
            <a:pPr algn="just" eaLnBrk="1" hangingPunct="1"/>
            <a:endParaRPr lang="tr-TR" altLang="en-US" sz="2000" dirty="0"/>
          </a:p>
          <a:p>
            <a:pPr algn="just" eaLnBrk="1" hangingPunct="1"/>
            <a:r>
              <a:rPr lang="tr-TR" altLang="en-US" sz="2000" dirty="0"/>
              <a:t>This analysis is required in all implementation approaches:</a:t>
            </a:r>
          </a:p>
          <a:p>
            <a:pPr lvl="1" algn="just" eaLnBrk="1" hangingPunct="1"/>
            <a:r>
              <a:rPr lang="tr-TR" altLang="en-US" sz="2000" dirty="0"/>
              <a:t>Compilation</a:t>
            </a:r>
          </a:p>
          <a:p>
            <a:pPr lvl="1" algn="just" eaLnBrk="1" hangingPunct="1"/>
            <a:r>
              <a:rPr lang="tr-TR" altLang="en-US" sz="2000" dirty="0"/>
              <a:t>Interpretation</a:t>
            </a:r>
          </a:p>
          <a:p>
            <a:pPr lvl="1" algn="just" eaLnBrk="1" hangingPunct="1"/>
            <a:r>
              <a:rPr lang="tr-TR" altLang="en-US" sz="2000" dirty="0"/>
              <a:t>Hybrid Systems (JIT compilation)</a:t>
            </a:r>
          </a:p>
          <a:p>
            <a:pPr lvl="1" algn="just"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Nearly all syntax analysis is based on a formal description of the syntax of the source language (BNF)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534400" cy="56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06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610600" cy="55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31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534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82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686800" cy="55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65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35096"/>
            <a:ext cx="8458200" cy="55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52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5343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45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81000"/>
            <a:ext cx="8534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0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534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74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9753"/>
            <a:ext cx="8610600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84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686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2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8834C-F990-8840-6DC6-8F432A688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DD3532C6-C3F5-057F-D223-400FD337C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32E9E2B7-5AD8-259E-1430-9DA710F9F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3800" y="1600200"/>
            <a:ext cx="5029200" cy="4572000"/>
          </a:xfrm>
        </p:spPr>
        <p:txBody>
          <a:bodyPr/>
          <a:lstStyle/>
          <a:p>
            <a:pPr algn="just"/>
            <a:r>
              <a:rPr lang="en-US" sz="1400" dirty="0"/>
              <a:t>First, the </a:t>
            </a:r>
            <a:r>
              <a:rPr lang="en-US" sz="1400" b="1" dirty="0"/>
              <a:t>Source Code</a:t>
            </a:r>
            <a:r>
              <a:rPr lang="en-US" sz="1400" dirty="0"/>
              <a:t> is given as input to the compiler. The </a:t>
            </a:r>
            <a:r>
              <a:rPr lang="en-US" sz="1400" b="1" dirty="0"/>
              <a:t>Lexical Analyzer (Scanner)</a:t>
            </a:r>
            <a:r>
              <a:rPr lang="en-US" sz="1400" dirty="0"/>
              <a:t> reads the source code and breaks it into small meaningful elements called </a:t>
            </a:r>
            <a:r>
              <a:rPr lang="en-US" sz="1400" b="1" dirty="0"/>
              <a:t>tokens</a:t>
            </a:r>
            <a:r>
              <a:rPr lang="en-US" sz="1400" dirty="0"/>
              <a:t>. Tokens are the basic units of the program such as keywords, identifiers, operators, and numbers.</a:t>
            </a:r>
            <a:endParaRPr lang="tr-TR" sz="1400" dirty="0"/>
          </a:p>
          <a:p>
            <a:pPr marL="0" indent="0" algn="just">
              <a:buNone/>
            </a:pPr>
            <a:endParaRPr lang="en-US" sz="1400" dirty="0"/>
          </a:p>
          <a:p>
            <a:pPr algn="just"/>
            <a:r>
              <a:rPr lang="en-US" sz="1400" dirty="0"/>
              <a:t>Next, these tokens are passed to the </a:t>
            </a:r>
            <a:r>
              <a:rPr lang="en-US" sz="1400" b="1" dirty="0"/>
              <a:t>Syntax Analyzer (Parser)</a:t>
            </a:r>
            <a:r>
              <a:rPr lang="en-US" sz="1400" dirty="0"/>
              <a:t>. The parser checks whether the sequence of tokens follows the </a:t>
            </a:r>
            <a:r>
              <a:rPr lang="en-US" sz="1400" b="1" dirty="0"/>
              <a:t>grammar rules of the programming language</a:t>
            </a:r>
            <a:r>
              <a:rPr lang="en-US" sz="1400" dirty="0"/>
              <a:t>. In other words, it verifies that the program is written in a syntactically correct way.</a:t>
            </a:r>
            <a:endParaRPr lang="tr-TR" sz="1400" dirty="0"/>
          </a:p>
          <a:p>
            <a:pPr marL="0" indent="0" algn="just">
              <a:buNone/>
            </a:pPr>
            <a:endParaRPr lang="en-US" sz="1400" dirty="0"/>
          </a:p>
          <a:p>
            <a:pPr algn="just"/>
            <a:r>
              <a:rPr lang="en-US" sz="1400" dirty="0"/>
              <a:t>Finally, the output of this process is a </a:t>
            </a:r>
            <a:r>
              <a:rPr lang="en-US" sz="1400" b="1" dirty="0"/>
              <a:t>Parse Tree (Program Structure)</a:t>
            </a:r>
            <a:r>
              <a:rPr lang="en-US" sz="1400" dirty="0"/>
              <a:t>. The parse tree visually represents the hierarchical structure of the program and shows how different parts of the code are organized according to the language’s grammar.</a:t>
            </a:r>
          </a:p>
          <a:p>
            <a:pPr algn="just" eaLnBrk="1" hangingPunct="1"/>
            <a:endParaRPr lang="en-US" alt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3BE61-F920-DA59-6A0E-D5FA5B557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1" y="1257300"/>
            <a:ext cx="350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27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17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6959"/>
            <a:ext cx="8686799" cy="57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11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7425"/>
            <a:ext cx="8610599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61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7907"/>
            <a:ext cx="8458200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905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88" y="365494"/>
            <a:ext cx="8405212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66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5" y="232133"/>
            <a:ext cx="8870449" cy="63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17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6" y="525528"/>
            <a:ext cx="8855207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7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0" y="228322"/>
            <a:ext cx="8984759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5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4582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98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0" y="533400"/>
            <a:ext cx="853514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4FAD8-4D04-B067-1F4A-150B71FF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59E027E4-1D18-CA1E-2BDB-774CB52B8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/>
              <a:t>Formal Description of Syntax</a:t>
            </a:r>
            <a:endParaRPr lang="en-US" altLang="en-US" dirty="0"/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CFE02750-30FE-0023-3908-E0D680E99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876800"/>
          </a:xfrm>
        </p:spPr>
        <p:txBody>
          <a:bodyPr/>
          <a:lstStyle/>
          <a:p>
            <a:pPr algn="just"/>
            <a:r>
              <a:rPr lang="en-US" sz="2400" dirty="0"/>
              <a:t>Nearly all syntax analyzers are based on a </a:t>
            </a:r>
            <a:r>
              <a:rPr lang="en-US" sz="2400" b="1" dirty="0"/>
              <a:t>formal description of the programming language syntax</a:t>
            </a:r>
            <a:r>
              <a:rPr lang="en-US" sz="2400" dirty="0"/>
              <a:t>.</a:t>
            </a:r>
            <a:r>
              <a:rPr lang="tr-TR" sz="2400" dirty="0"/>
              <a:t> </a:t>
            </a:r>
            <a:r>
              <a:rPr lang="en-US" sz="2400" b="1" dirty="0"/>
              <a:t>The most common formal notation is</a:t>
            </a:r>
            <a:r>
              <a:rPr lang="tr-TR" sz="2400" b="1" dirty="0"/>
              <a:t> Backus-Naur Form (BNF).</a:t>
            </a:r>
          </a:p>
          <a:p>
            <a:pPr marL="0" indent="0" algn="just">
              <a:buNone/>
            </a:pPr>
            <a:endParaRPr lang="en-US" sz="2400" b="1" dirty="0"/>
          </a:p>
          <a:p>
            <a:pPr algn="just"/>
            <a:r>
              <a:rPr lang="en-US" sz="1800" dirty="0"/>
              <a:t>BNF is used to describe </a:t>
            </a:r>
            <a:r>
              <a:rPr lang="en-US" sz="1800" b="1" dirty="0"/>
              <a:t>context-free grammars</a:t>
            </a:r>
            <a:r>
              <a:rPr lang="en-US" sz="1800" dirty="0"/>
              <a:t> that define the structure of programs.</a:t>
            </a:r>
            <a:r>
              <a:rPr lang="tr-TR" sz="1800" dirty="0"/>
              <a:t> </a:t>
            </a:r>
            <a:r>
              <a:rPr lang="en-US" sz="1800" dirty="0"/>
              <a:t>Example rule:</a:t>
            </a:r>
          </a:p>
          <a:p>
            <a:pPr lvl="1" algn="just"/>
            <a:r>
              <a:rPr lang="en-US" sz="1800" dirty="0"/>
              <a:t>&lt;assignment&gt; → &lt;identifier&gt; = &lt;expression&gt;</a:t>
            </a:r>
            <a:endParaRPr lang="tr-TR" sz="1800" dirty="0"/>
          </a:p>
          <a:p>
            <a:pPr marL="457200" lvl="1" indent="0" algn="just">
              <a:buNone/>
            </a:pPr>
            <a:endParaRPr lang="en-US" sz="1800" dirty="0"/>
          </a:p>
          <a:p>
            <a:pPr algn="just"/>
            <a:r>
              <a:rPr lang="en-US" sz="1800" dirty="0"/>
              <a:t>This rule states that an </a:t>
            </a:r>
            <a:r>
              <a:rPr lang="en-US" sz="1800" b="1" dirty="0"/>
              <a:t>assignment statement</a:t>
            </a:r>
            <a:r>
              <a:rPr lang="en-US" sz="1800" dirty="0"/>
              <a:t> must contain:</a:t>
            </a:r>
            <a:r>
              <a:rPr lang="tr-TR" sz="1800" dirty="0"/>
              <a:t> </a:t>
            </a:r>
          </a:p>
          <a:p>
            <a:pPr lvl="1" algn="just"/>
            <a:r>
              <a:rPr lang="en-US" sz="1800" dirty="0"/>
              <a:t>an identifier</a:t>
            </a:r>
            <a:r>
              <a:rPr lang="tr-TR" sz="1800" dirty="0"/>
              <a:t> </a:t>
            </a:r>
            <a:r>
              <a:rPr lang="en-US" sz="1800" dirty="0"/>
              <a:t>followed by the symbol </a:t>
            </a:r>
            <a:r>
              <a:rPr lang="en-US" sz="1800" b="1" dirty="0"/>
              <a:t>=</a:t>
            </a:r>
          </a:p>
          <a:p>
            <a:pPr lvl="1" algn="just"/>
            <a:r>
              <a:rPr lang="en-US" sz="1800" dirty="0"/>
              <a:t>followed by an expression</a:t>
            </a:r>
          </a:p>
          <a:p>
            <a:pPr lvl="1" algn="just"/>
            <a:r>
              <a:rPr lang="en-US" sz="1800" dirty="0"/>
              <a:t>BNF rules like this are used by </a:t>
            </a:r>
            <a:r>
              <a:rPr lang="en-US" sz="1800" b="1" dirty="0"/>
              <a:t>parsers to verify that programs follow the language syntax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857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4" y="533400"/>
            <a:ext cx="890093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77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6426"/>
            <a:ext cx="8534400" cy="63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94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6443"/>
            <a:ext cx="8686800" cy="61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850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685800"/>
            <a:ext cx="84582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92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63" y="381000"/>
            <a:ext cx="8340437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71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7A7A4-9B1B-8184-1319-F652D8417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A1C57EEE-44AC-AF98-5904-B89EC6040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/>
              <a:t>Problem with a Naive State Diagram</a:t>
            </a:r>
            <a:endParaRPr lang="en-US" altLang="en-US" dirty="0"/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F1FF0C5C-1904-3BD1-76B6-73A874C65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2527" y="1371600"/>
            <a:ext cx="8153400" cy="4572000"/>
          </a:xfrm>
        </p:spPr>
        <p:txBody>
          <a:bodyPr/>
          <a:lstStyle/>
          <a:p>
            <a:pPr algn="just" eaLnBrk="1" hangingPunct="1"/>
            <a:r>
              <a:rPr lang="tr-TR" altLang="en-US" sz="2000" dirty="0"/>
              <a:t>Programming languages usually allow many possible characters:</a:t>
            </a:r>
          </a:p>
          <a:p>
            <a:pPr lvl="1" algn="just" eaLnBrk="1" hangingPunct="1"/>
            <a:r>
              <a:rPr lang="tr-TR" altLang="en-US" sz="2000" dirty="0"/>
              <a:t>Letters(A-Z, a-z)</a:t>
            </a:r>
          </a:p>
          <a:p>
            <a:pPr lvl="1" algn="just" eaLnBrk="1" hangingPunct="1"/>
            <a:r>
              <a:rPr lang="tr-TR" altLang="en-US" sz="2000" dirty="0"/>
              <a:t>Digits (0-9)</a:t>
            </a:r>
          </a:p>
          <a:p>
            <a:pPr lvl="1" algn="just" eaLnBrk="1" hangingPunct="1"/>
            <a:r>
              <a:rPr lang="tr-TR" altLang="en-US" sz="2000" dirty="0"/>
              <a:t>Operators (+,-,=,etc)</a:t>
            </a:r>
          </a:p>
          <a:p>
            <a:pPr lvl="1" algn="just" eaLnBrk="1" hangingPunct="1"/>
            <a:r>
              <a:rPr lang="tr-TR" altLang="en-US" sz="2000" dirty="0"/>
              <a:t>Punctuation symbols (!, ?, :, ;, etc)</a:t>
            </a:r>
          </a:p>
          <a:p>
            <a:pPr marL="457200" lvl="1" indent="0" algn="just" eaLnBrk="1" hangingPunct="1">
              <a:buNone/>
            </a:pPr>
            <a:endParaRPr lang="tr-TR" altLang="en-US" sz="2000" dirty="0"/>
          </a:p>
          <a:p>
            <a:pPr algn="just" eaLnBrk="1" hangingPunct="1"/>
            <a:r>
              <a:rPr lang="tr-TR" altLang="en-US" sz="2000" dirty="0"/>
              <a:t>If every state had a transition for each possible character, the number of transitions would become very large.</a:t>
            </a:r>
          </a:p>
          <a:p>
            <a:pPr algn="just" eaLnBrk="1" hangingPunct="1"/>
            <a:endParaRPr lang="tr-TR" altLang="en-US" sz="2000" dirty="0"/>
          </a:p>
          <a:p>
            <a:pPr algn="just" eaLnBrk="1" hangingPunct="1"/>
            <a:r>
              <a:rPr lang="tr-TR" altLang="en-US" sz="2000" dirty="0"/>
              <a:t>As a result, the state diagram would be:</a:t>
            </a:r>
          </a:p>
          <a:p>
            <a:pPr lvl="1" algn="just" eaLnBrk="1" hangingPunct="1"/>
            <a:r>
              <a:rPr lang="tr-TR" altLang="en-US" sz="2000" dirty="0"/>
              <a:t>Very complex</a:t>
            </a:r>
          </a:p>
          <a:p>
            <a:pPr lvl="1" algn="just" eaLnBrk="1" hangingPunct="1"/>
            <a:r>
              <a:rPr lang="tr-TR" altLang="en-US" sz="2000" dirty="0"/>
              <a:t>Difficult to design</a:t>
            </a:r>
          </a:p>
          <a:p>
            <a:pPr lvl="1" algn="just" eaLnBrk="1" hangingPunct="1"/>
            <a:r>
              <a:rPr lang="tr-TR" altLang="en-US" sz="2000" dirty="0"/>
              <a:t>Hard to maintain</a:t>
            </a:r>
          </a:p>
        </p:txBody>
      </p:sp>
    </p:spTree>
    <p:extLst>
      <p:ext uri="{BB962C8B-B14F-4D97-AF65-F5344CB8AC3E}">
        <p14:creationId xmlns:p14="http://schemas.microsoft.com/office/powerpoint/2010/main" val="1447645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D3032-A102-90AA-07F6-859D4B77F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0FD1374C-3B9E-D1CE-5EAC-C01EC4CBE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/>
              <a:t>Motivation for Simplification</a:t>
            </a:r>
            <a:endParaRPr lang="en-US" altLang="en-US" dirty="0"/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256DDE21-866F-2473-DA3B-80F641527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2527" y="1371600"/>
            <a:ext cx="8153400" cy="4572000"/>
          </a:xfrm>
        </p:spPr>
        <p:txBody>
          <a:bodyPr/>
          <a:lstStyle/>
          <a:p>
            <a:pPr algn="just" eaLnBrk="1" hangingPunct="1"/>
            <a:r>
              <a:rPr lang="tr-TR" altLang="en-US" sz="2000" dirty="0"/>
              <a:t>Since naive state diagrams are too large, lexical analyzer design typically uses simplification techniques, such as:</a:t>
            </a:r>
          </a:p>
          <a:p>
            <a:pPr lvl="1" algn="just" eaLnBrk="1" hangingPunct="1"/>
            <a:r>
              <a:rPr lang="tr-TR" altLang="en-US" sz="1600" dirty="0"/>
              <a:t>Character classes (grouping similar characters together)</a:t>
            </a:r>
          </a:p>
          <a:p>
            <a:pPr lvl="1" algn="just" eaLnBrk="1" hangingPunct="1"/>
            <a:r>
              <a:rPr lang="tr-TR" altLang="en-US" sz="1600" dirty="0"/>
              <a:t>Shared transitions for multiple characters</a:t>
            </a:r>
          </a:p>
          <a:p>
            <a:pPr lvl="1" algn="just" eaLnBrk="1" hangingPunct="1"/>
            <a:r>
              <a:rPr lang="tr-TR" altLang="en-US" sz="1600" dirty="0"/>
              <a:t>Table-driven implementations</a:t>
            </a:r>
          </a:p>
          <a:p>
            <a:pPr marL="457200" lvl="1" indent="0" algn="just" eaLnBrk="1" hangingPunct="1">
              <a:buNone/>
            </a:pPr>
            <a:endParaRPr lang="tr-TR" altLang="en-US" sz="1600" dirty="0"/>
          </a:p>
          <a:p>
            <a:pPr algn="just" eaLnBrk="1" hangingPunct="1"/>
            <a:r>
              <a:rPr lang="tr-TR" altLang="en-US" sz="2000" dirty="0"/>
              <a:t>These techniques allow the state diagram to remain compact and manageable.</a:t>
            </a:r>
          </a:p>
          <a:p>
            <a:pPr algn="just" eaLnBrk="1" hangingPunct="1"/>
            <a:r>
              <a:rPr lang="tr-TR" altLang="en-US" sz="2000" dirty="0"/>
              <a:t>Example: suppose the lexical analyzer must recognize identifiers and an identifier can start with any letter (a-z,A-Z).</a:t>
            </a:r>
          </a:p>
          <a:p>
            <a:pPr lvl="1" algn="just" eaLnBrk="1" hangingPunct="1"/>
            <a:r>
              <a:rPr lang="tr-TR" altLang="en-US" sz="1600" dirty="0"/>
              <a:t>Start -&gt; a, start -&gt;b, ... Start -&gt; Z.</a:t>
            </a:r>
          </a:p>
          <a:p>
            <a:pPr lvl="1" algn="just" eaLnBrk="1" hangingPunct="1"/>
            <a:r>
              <a:rPr lang="tr-TR" altLang="en-US" sz="1600" dirty="0"/>
              <a:t>Instead, simplify this by defining a character class: LETTER= {A-Z, a-z}</a:t>
            </a:r>
          </a:p>
          <a:p>
            <a:pPr lvl="1" algn="just" eaLnBrk="1" hangingPunct="1"/>
            <a:r>
              <a:rPr lang="tr-TR" altLang="en-US" sz="1600" dirty="0"/>
              <a:t>Now the diagram becomes Start -&gt; LETTER</a:t>
            </a:r>
          </a:p>
        </p:txBody>
      </p:sp>
    </p:spTree>
    <p:extLst>
      <p:ext uri="{BB962C8B-B14F-4D97-AF65-F5344CB8AC3E}">
        <p14:creationId xmlns:p14="http://schemas.microsoft.com/office/powerpoint/2010/main" val="14158247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>
            <a:extLst>
              <a:ext uri="{FF2B5EF4-FFF2-40B4-BE49-F238E27FC236}">
                <a16:creationId xmlns:a16="http://schemas.microsoft.com/office/drawing/2014/main" id="{4FBDA603-F76A-C2F0-940A-0C12B3C31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14300"/>
            <a:ext cx="8153400" cy="1143000"/>
          </a:xfrm>
        </p:spPr>
        <p:txBody>
          <a:bodyPr/>
          <a:lstStyle/>
          <a:p>
            <a:pPr eaLnBrk="1" hangingPunct="1"/>
            <a:r>
              <a:rPr lang="tr-TR" altLang="en-US" dirty="0"/>
              <a:t>Character Classes for Integer Literals and Identifiers</a:t>
            </a:r>
            <a:endParaRPr lang="en-US" altLang="en-US" dirty="0"/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61D370F5-2266-57AD-65B7-68CCC354F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tr-TR" altLang="en-US" sz="1800" dirty="0"/>
              <a:t>When recognizing identifiers, all uppercase and lowercase letters play the same role. Example identifiers:</a:t>
            </a:r>
          </a:p>
          <a:p>
            <a:pPr lvl="1" algn="just" eaLnBrk="1" hangingPunct="1"/>
            <a:r>
              <a:rPr lang="tr-TR" altLang="en-US" sz="1800" dirty="0"/>
              <a:t>Sum</a:t>
            </a:r>
          </a:p>
          <a:p>
            <a:pPr lvl="1" algn="just" eaLnBrk="1" hangingPunct="1"/>
            <a:r>
              <a:rPr lang="tr-TR" altLang="en-US" sz="1800" dirty="0"/>
              <a:t>Value</a:t>
            </a:r>
          </a:p>
          <a:p>
            <a:pPr lvl="1" algn="just" eaLnBrk="1" hangingPunct="1"/>
            <a:r>
              <a:rPr lang="tr-TR" altLang="en-US" sz="1800" dirty="0"/>
              <a:t>Total</a:t>
            </a:r>
          </a:p>
          <a:p>
            <a:pPr lvl="1" algn="just" eaLnBrk="1" hangingPunct="1"/>
            <a:r>
              <a:rPr lang="tr-TR" altLang="en-US" sz="1800" dirty="0"/>
              <a:t>X1</a:t>
            </a:r>
          </a:p>
          <a:p>
            <a:pPr lvl="1" algn="just" eaLnBrk="1" hangingPunct="1"/>
            <a:r>
              <a:rPr lang="tr-TR" altLang="en-US" sz="1800" dirty="0"/>
              <a:t>Counter</a:t>
            </a:r>
          </a:p>
          <a:p>
            <a:pPr algn="just" eaLnBrk="1" hangingPunct="1"/>
            <a:r>
              <a:rPr lang="tr-TR" altLang="en-US" sz="1800" dirty="0"/>
              <a:t>When recognizing integer literals, all digits behave in the same way. Instead of creating transitions for each digit (0-9), we define a digit class. Example:</a:t>
            </a:r>
          </a:p>
          <a:p>
            <a:pPr lvl="1" algn="just" eaLnBrk="1" hangingPunct="1"/>
            <a:r>
              <a:rPr lang="tr-TR" altLang="en-US" sz="1800" dirty="0"/>
              <a:t>DIGIT = {0-9}</a:t>
            </a:r>
          </a:p>
          <a:p>
            <a:pPr algn="just" eaLnBrk="1" hangingPunct="1"/>
            <a:r>
              <a:rPr lang="tr-TR" altLang="en-US" sz="2200" dirty="0"/>
              <a:t>Using character classes:</a:t>
            </a:r>
          </a:p>
          <a:p>
            <a:pPr lvl="1" algn="just" eaLnBrk="1" hangingPunct="1"/>
            <a:r>
              <a:rPr lang="tr-TR" altLang="en-US" sz="1800" dirty="0"/>
              <a:t>Reduces the number of transitions in the state diagram</a:t>
            </a:r>
          </a:p>
          <a:p>
            <a:pPr lvl="1" algn="just" eaLnBrk="1" hangingPunct="1"/>
            <a:r>
              <a:rPr lang="tr-TR" altLang="en-US" sz="1800" dirty="0"/>
              <a:t>Makes the lexical analyzer simpler and easier to design</a:t>
            </a:r>
          </a:p>
          <a:p>
            <a:pPr lvl="1" algn="just" eaLnBrk="1" hangingPunct="1"/>
            <a:r>
              <a:rPr lang="tr-TR" altLang="en-US" sz="1800" dirty="0"/>
              <a:t>Improves readability and Maintainability of the scanner design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>
            <a:extLst>
              <a:ext uri="{FF2B5EF4-FFF2-40B4-BE49-F238E27FC236}">
                <a16:creationId xmlns:a16="http://schemas.microsoft.com/office/drawing/2014/main" id="{747112F6-67F3-5CA5-125B-56BCD1869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tr-TR" altLang="en-US" sz="1800" dirty="0"/>
              <a:t>In many programming languages, reserved words and identifiers have the same lexical pattern:	</a:t>
            </a:r>
          </a:p>
          <a:p>
            <a:pPr lvl="1" algn="just" eaLnBrk="1" hangingPunct="1"/>
            <a:r>
              <a:rPr lang="tr-TR" altLang="en-US" sz="1800" dirty="0"/>
              <a:t>if</a:t>
            </a:r>
          </a:p>
          <a:p>
            <a:pPr lvl="1" algn="just" eaLnBrk="1" hangingPunct="1"/>
            <a:r>
              <a:rPr lang="tr-TR" altLang="en-US" sz="1800" dirty="0"/>
              <a:t>while</a:t>
            </a:r>
          </a:p>
          <a:p>
            <a:pPr lvl="1" algn="just" eaLnBrk="1" hangingPunct="1"/>
            <a:r>
              <a:rPr lang="tr-TR" altLang="en-US" sz="1800" dirty="0"/>
              <a:t>return</a:t>
            </a:r>
          </a:p>
          <a:p>
            <a:pPr lvl="1" algn="just" eaLnBrk="1" hangingPunct="1"/>
            <a:r>
              <a:rPr lang="tr-TR" altLang="en-US" sz="1800" dirty="0"/>
              <a:t>sum</a:t>
            </a:r>
          </a:p>
          <a:p>
            <a:pPr lvl="1" algn="just" eaLnBrk="1" hangingPunct="1"/>
            <a:r>
              <a:rPr lang="tr-TR" altLang="en-US" sz="1800" dirty="0"/>
              <a:t>value</a:t>
            </a:r>
          </a:p>
          <a:p>
            <a:pPr lvl="1" algn="just" eaLnBrk="1" hangingPunct="1"/>
            <a:r>
              <a:rPr lang="tr-TR" altLang="en-US" sz="1800" dirty="0"/>
              <a:t>count</a:t>
            </a:r>
          </a:p>
          <a:p>
            <a:pPr algn="just" eaLnBrk="1" hangingPunct="1"/>
            <a:r>
              <a:rPr lang="tr-TR" altLang="en-US" sz="1800" dirty="0"/>
              <a:t>From the perpevtive of the lexical analyzer, these are all strings of letters(ans possibly digits)</a:t>
            </a:r>
          </a:p>
          <a:p>
            <a:pPr algn="just" eaLnBrk="1" hangingPunct="1"/>
            <a:r>
              <a:rPr lang="tr-TR" altLang="en-US" sz="1800" dirty="0"/>
              <a:t>Because they follow the same pattern, the lexical analyzer can recognize them using the same part of the state diagram</a:t>
            </a:r>
          </a:p>
          <a:p>
            <a:pPr algn="just" eaLnBrk="1" hangingPunct="1"/>
            <a:r>
              <a:rPr lang="tr-TR" altLang="en-US" sz="1800" dirty="0"/>
              <a:t>This avoids crating separate states or transitions for every Reserved word, which would make the state diagram  unnecessarily large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>
            <a:extLst>
              <a:ext uri="{FF2B5EF4-FFF2-40B4-BE49-F238E27FC236}">
                <a16:creationId xmlns:a16="http://schemas.microsoft.com/office/drawing/2014/main" id="{A836CFE5-F74D-5B1B-DD68-8CE53D436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572000"/>
          </a:xfrm>
        </p:spPr>
        <p:txBody>
          <a:bodyPr/>
          <a:lstStyle/>
          <a:p>
            <a:pPr algn="just" eaLnBrk="1" hangingPunct="1"/>
            <a:r>
              <a:rPr lang="en-US" altLang="en-US" sz="1600" dirty="0"/>
              <a:t>Convenient utility subprograms:</a:t>
            </a:r>
            <a:endParaRPr lang="tr-TR" altLang="en-US" sz="1600" dirty="0"/>
          </a:p>
          <a:p>
            <a:pPr lvl="1" algn="just" eaLnBrk="1" hangingPunct="1"/>
            <a:r>
              <a:rPr lang="en-US" sz="1600" dirty="0"/>
              <a:t>In many lexical analyzer implementations, several </a:t>
            </a:r>
            <a:r>
              <a:rPr lang="en-US" sz="1600" b="1" dirty="0"/>
              <a:t>utility subprograms</a:t>
            </a:r>
            <a:r>
              <a:rPr lang="en-US" sz="1600" dirty="0"/>
              <a:t> are used to simplify the scanning process.</a:t>
            </a:r>
            <a:endParaRPr lang="tr-TR" sz="1600" dirty="0"/>
          </a:p>
          <a:p>
            <a:pPr lvl="1" algn="just" eaLnBrk="1" hangingPunct="1"/>
            <a:r>
              <a:rPr lang="en-US" sz="1600" dirty="0"/>
              <a:t>These helper functions manage </a:t>
            </a:r>
            <a:r>
              <a:rPr lang="en-US" sz="1600" b="1" dirty="0"/>
              <a:t>reading characters, building lexemes, and identifying tokens</a:t>
            </a:r>
            <a:r>
              <a:rPr lang="en-US" sz="1600" dirty="0"/>
              <a:t>.</a:t>
            </a:r>
            <a:endParaRPr lang="en-US" altLang="en-US" sz="1600" dirty="0"/>
          </a:p>
          <a:p>
            <a:pPr lvl="1" algn="just" eaLnBrk="1" hangingPunct="1"/>
            <a:r>
              <a:rPr lang="en-US" altLang="en-US" sz="1600" b="1" dirty="0" err="1">
                <a:latin typeface="Courier New" panose="02070309020205020404" pitchFamily="49" charset="0"/>
              </a:rPr>
              <a:t>getChar</a:t>
            </a:r>
            <a:r>
              <a:rPr lang="tr-TR" altLang="en-US" sz="1600" b="1" dirty="0">
                <a:latin typeface="Courier New" panose="02070309020205020404" pitchFamily="49" charset="0"/>
              </a:rPr>
              <a:t>: reads the next character from the input source program.</a:t>
            </a:r>
          </a:p>
          <a:p>
            <a:pPr lvl="1" algn="just" eaLnBrk="1" hangingPunct="1"/>
            <a:r>
              <a:rPr lang="tr-TR" altLang="en-US" sz="1600" b="1" dirty="0">
                <a:latin typeface="Courier New" panose="02070309020205020404" pitchFamily="49" charset="0"/>
              </a:rPr>
              <a:t>It performs two main tasks:</a:t>
            </a:r>
          </a:p>
          <a:p>
            <a:pPr lvl="2" algn="just" eaLnBrk="1" hangingPunct="1"/>
            <a:r>
              <a:rPr lang="tr-TR" altLang="en-US" sz="1600" b="1" dirty="0">
                <a:latin typeface="Courier New" panose="02070309020205020404" pitchFamily="49" charset="0"/>
              </a:rPr>
              <a:t>Stores the character in a variable such as nextChar.</a:t>
            </a:r>
          </a:p>
          <a:p>
            <a:pPr lvl="2" algn="just" eaLnBrk="1" hangingPunct="1"/>
            <a:r>
              <a:rPr lang="tr-TR" altLang="en-US" sz="1600" b="1" dirty="0">
                <a:latin typeface="Courier New" panose="02070309020205020404" pitchFamily="49" charset="0"/>
              </a:rPr>
              <a:t>Determines the Character class of the input characters.</a:t>
            </a:r>
          </a:p>
          <a:p>
            <a:pPr lvl="1" algn="just" eaLnBrk="1" hangingPunct="1"/>
            <a:r>
              <a:rPr lang="en-US" altLang="en-US" sz="1600" dirty="0"/>
              <a:t> </a:t>
            </a:r>
            <a:r>
              <a:rPr lang="tr-TR" altLang="en-US" sz="1600" dirty="0"/>
              <a:t>Example characters classes:</a:t>
            </a:r>
          </a:p>
          <a:p>
            <a:pPr lvl="2" algn="just" eaLnBrk="1" hangingPunct="1"/>
            <a:r>
              <a:rPr lang="tr-TR" altLang="en-US" sz="1600" dirty="0"/>
              <a:t>LETTER -&gt; A-Z, a-z</a:t>
            </a:r>
          </a:p>
          <a:p>
            <a:pPr lvl="2" algn="just" eaLnBrk="1" hangingPunct="1"/>
            <a:r>
              <a:rPr lang="tr-TR" altLang="en-US" sz="1600" dirty="0"/>
              <a:t>DIGIT -&gt; 0-9</a:t>
            </a:r>
          </a:p>
          <a:p>
            <a:pPr lvl="2" algn="just" eaLnBrk="1" hangingPunct="1"/>
            <a:r>
              <a:rPr lang="tr-TR" altLang="en-US" sz="1600" dirty="0"/>
              <a:t>UNKNOWN -&gt; operators or punctuation</a:t>
            </a:r>
          </a:p>
          <a:p>
            <a:pPr lvl="1" algn="just" eaLnBrk="1" hangingPunct="1"/>
            <a:r>
              <a:rPr lang="tr-TR" altLang="en-US" sz="1600" dirty="0"/>
              <a:t>The result is stored in a variable such as charClass.</a:t>
            </a:r>
          </a:p>
          <a:p>
            <a:pPr lvl="1" algn="just" eaLnBrk="1" hangingPunct="1"/>
            <a:r>
              <a:rPr lang="tr-TR" altLang="en-US" sz="1600" dirty="0"/>
              <a:t>This classification helps the lexical analyzer decide how to process the character.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>
            <a:extLst>
              <a:ext uri="{FF2B5EF4-FFF2-40B4-BE49-F238E27FC236}">
                <a16:creationId xmlns:a16="http://schemas.microsoft.com/office/drawing/2014/main" id="{EFBF1CC3-4DD2-C986-A7B4-C3C85A1C0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Syntax Analysis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42AB6BE3-7FDF-4F3E-72CF-20D730257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tr-TR" altLang="en-US" dirty="0"/>
              <a:t>The syntax analysis step of a language processor i</a:t>
            </a:r>
            <a:r>
              <a:rPr lang="en-US" altLang="en-US" dirty="0"/>
              <a:t>s</a:t>
            </a:r>
            <a:r>
              <a:rPr lang="tr-TR" altLang="en-US" dirty="0"/>
              <a:t> usually divided into two main components</a:t>
            </a:r>
            <a:r>
              <a:rPr lang="en-US" altLang="en-US" dirty="0"/>
              <a:t>:</a:t>
            </a:r>
            <a:endParaRPr lang="tr-TR" altLang="en-US" dirty="0"/>
          </a:p>
          <a:p>
            <a:pPr marL="0" indent="0" algn="just" eaLnBrk="1" hangingPunct="1">
              <a:buNone/>
            </a:pPr>
            <a:endParaRPr lang="en-US" altLang="en-US" dirty="0"/>
          </a:p>
          <a:p>
            <a:pPr lvl="1" algn="just" eaLnBrk="1" hangingPunct="1"/>
            <a:r>
              <a:rPr lang="tr-TR" altLang="en-US" dirty="0"/>
              <a:t>Lexical Analyzer (Scanner) – Low-level analysis:</a:t>
            </a:r>
          </a:p>
          <a:p>
            <a:pPr marL="457200" lvl="1" indent="0" algn="just" eaLnBrk="1" hangingPunct="1">
              <a:buNone/>
            </a:pPr>
            <a:endParaRPr lang="tr-TR" altLang="en-US" dirty="0"/>
          </a:p>
          <a:p>
            <a:pPr lvl="2" algn="just" eaLnBrk="1" hangingPunct="1"/>
            <a:r>
              <a:rPr lang="tr-TR" altLang="en-US" dirty="0"/>
              <a:t>The lexical analyzer processes the raw sequence of characters from the source program.</a:t>
            </a:r>
          </a:p>
          <a:p>
            <a:pPr lvl="2" algn="just" eaLnBrk="1" hangingPunct="1"/>
            <a:r>
              <a:rPr lang="tr-TR" altLang="en-US" dirty="0"/>
              <a:t>It groups characters into meaningful units called lexemes.</a:t>
            </a:r>
          </a:p>
          <a:p>
            <a:pPr lvl="2" algn="just" eaLnBrk="1" hangingPunct="1"/>
            <a:r>
              <a:rPr lang="tr-TR" altLang="en-US" dirty="0"/>
              <a:t>Each lexeme is assigned to a token category.</a:t>
            </a:r>
            <a:endParaRPr lang="en-US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53724-E600-270E-14EB-92EA27AA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>
            <a:extLst>
              <a:ext uri="{FF2B5EF4-FFF2-40B4-BE49-F238E27FC236}">
                <a16:creationId xmlns:a16="http://schemas.microsoft.com/office/drawing/2014/main" id="{5E4D6439-4243-5B6A-7D6B-D11CB861E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2819400"/>
          </a:xfrm>
        </p:spPr>
        <p:txBody>
          <a:bodyPr/>
          <a:lstStyle/>
          <a:p>
            <a:pPr lvl="1" algn="just" eaLnBrk="1" hangingPunct="1"/>
            <a:r>
              <a:rPr lang="tr-TR" altLang="en-US" sz="1600" b="1" dirty="0">
                <a:latin typeface="Courier New" panose="02070309020205020404" pitchFamily="49" charset="0"/>
              </a:rPr>
              <a:t>add</a:t>
            </a:r>
            <a:r>
              <a:rPr lang="en-US" altLang="en-US" sz="1600" b="1" dirty="0">
                <a:latin typeface="Courier New" panose="02070309020205020404" pitchFamily="49" charset="0"/>
              </a:rPr>
              <a:t>Char</a:t>
            </a:r>
            <a:r>
              <a:rPr lang="tr-TR" altLang="en-US" sz="1600" b="1" dirty="0">
                <a:latin typeface="Courier New" panose="02070309020205020404" pitchFamily="49" charset="0"/>
              </a:rPr>
              <a:t>: adds the current character (nextChar) to the lexeme being constructed.</a:t>
            </a:r>
          </a:p>
          <a:p>
            <a:pPr lvl="1" algn="just" eaLnBrk="1" hangingPunct="1"/>
            <a:r>
              <a:rPr lang="tr-TR" altLang="en-US" sz="1600" b="1" dirty="0">
                <a:latin typeface="Courier New" panose="02070309020205020404" pitchFamily="49" charset="0"/>
              </a:rPr>
              <a:t>The lexeme is usually stored in a character array or string, often called lexeme.</a:t>
            </a:r>
          </a:p>
          <a:p>
            <a:pPr lvl="1" algn="just" eaLnBrk="1" hangingPunct="1"/>
            <a:r>
              <a:rPr lang="tr-TR" altLang="en-US" sz="1600" b="1" dirty="0">
                <a:latin typeface="Courier New" panose="02070309020205020404" pitchFamily="49" charset="0"/>
              </a:rPr>
              <a:t>Example, if the program contains «total», addChar builds the lexeme step by step:</a:t>
            </a:r>
          </a:p>
          <a:p>
            <a:pPr lvl="2" algn="just" eaLnBrk="1" hangingPunct="1"/>
            <a:r>
              <a:rPr lang="tr-TR" altLang="en-US" sz="1300" b="1" dirty="0">
                <a:latin typeface="Courier New" panose="02070309020205020404" pitchFamily="49" charset="0"/>
              </a:rPr>
              <a:t>t -&gt; to -&gt; tot -&gt; tota -&gt; total</a:t>
            </a:r>
          </a:p>
          <a:p>
            <a:pPr lvl="2" algn="just" eaLnBrk="1" hangingPunct="1"/>
            <a:r>
              <a:rPr lang="tr-TR" altLang="en-US" sz="1300" b="1" dirty="0">
                <a:latin typeface="Courier New" panose="02070309020205020404" pitchFamily="49" charset="0"/>
              </a:rPr>
              <a:t>This continues until the lexical analyzer determines that the lexeme is complete.</a:t>
            </a:r>
          </a:p>
          <a:p>
            <a:pPr lvl="1" algn="just" eaLnBrk="1" hangingPunct="1"/>
            <a:r>
              <a:rPr lang="tr-TR" altLang="en-US" sz="1600" b="1" dirty="0">
                <a:latin typeface="Courier New" panose="02070309020205020404" pitchFamily="49" charset="0"/>
              </a:rPr>
              <a:t>Lookup: this function checks whether the Lexeme stored in </a:t>
            </a:r>
            <a:r>
              <a:rPr lang="tr-TR" altLang="en-US" sz="1600" b="1" i="1" dirty="0">
                <a:latin typeface="Courier New" panose="02070309020205020404" pitchFamily="49" charset="0"/>
              </a:rPr>
              <a:t>lexeme</a:t>
            </a:r>
            <a:r>
              <a:rPr lang="tr-TR" altLang="en-US" sz="1600" b="1" dirty="0">
                <a:latin typeface="Courier New" panose="02070309020205020404" pitchFamily="49" charset="0"/>
              </a:rPr>
              <a:t> corresponds to a reserved word or special symbol.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F03D718-D72E-C2D5-F740-F0101AE5B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267200"/>
            <a:ext cx="2095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eaLnBrk="1" hangingPunct="1"/>
            <a:r>
              <a:rPr lang="tr-TR" altLang="en-US" sz="1600" b="1" kern="0" dirty="0">
                <a:latin typeface="Courier New" panose="02070309020205020404" pitchFamily="49" charset="0"/>
              </a:rPr>
              <a:t>Lexeme</a:t>
            </a:r>
          </a:p>
          <a:p>
            <a:pPr lvl="2" algn="just" eaLnBrk="1" hangingPunct="1"/>
            <a:r>
              <a:rPr lang="tr-TR" altLang="en-US" sz="1300" b="1" kern="0" dirty="0">
                <a:latin typeface="Courier New" panose="02070309020205020404" pitchFamily="49" charset="0"/>
              </a:rPr>
              <a:t>if</a:t>
            </a:r>
          </a:p>
          <a:p>
            <a:pPr lvl="2" algn="just" eaLnBrk="1" hangingPunct="1"/>
            <a:r>
              <a:rPr lang="tr-TR" altLang="en-US" sz="1300" b="1" kern="0" dirty="0">
                <a:latin typeface="Courier New" panose="02070309020205020404" pitchFamily="49" charset="0"/>
              </a:rPr>
              <a:t>while</a:t>
            </a:r>
          </a:p>
          <a:p>
            <a:pPr lvl="2" algn="just" eaLnBrk="1" hangingPunct="1"/>
            <a:r>
              <a:rPr lang="tr-TR" altLang="en-US" sz="1300" b="1" kern="0" dirty="0">
                <a:latin typeface="Courier New" panose="02070309020205020404" pitchFamily="49" charset="0"/>
              </a:rPr>
              <a:t>+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EEB0C8-7336-476F-CD41-AFA34FEB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268549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eaLnBrk="1" hangingPunct="1"/>
            <a:r>
              <a:rPr lang="tr-TR" altLang="en-US" sz="1600" b="1" kern="0" dirty="0">
                <a:latin typeface="Courier New" panose="02070309020205020404" pitchFamily="49" charset="0"/>
              </a:rPr>
              <a:t>Returned Token</a:t>
            </a:r>
          </a:p>
          <a:p>
            <a:pPr lvl="2" algn="just" eaLnBrk="1" hangingPunct="1"/>
            <a:r>
              <a:rPr lang="tr-TR" altLang="en-US" sz="1300" b="1" kern="0" dirty="0">
                <a:latin typeface="Courier New" panose="02070309020205020404" pitchFamily="49" charset="0"/>
              </a:rPr>
              <a:t>IF</a:t>
            </a:r>
          </a:p>
          <a:p>
            <a:pPr lvl="2" algn="just" eaLnBrk="1" hangingPunct="1"/>
            <a:r>
              <a:rPr lang="tr-TR" altLang="en-US" sz="1300" b="1" kern="0" dirty="0">
                <a:latin typeface="Courier New" panose="02070309020205020404" pitchFamily="49" charset="0"/>
              </a:rPr>
              <a:t>WHILE</a:t>
            </a:r>
          </a:p>
          <a:p>
            <a:pPr lvl="2" algn="just" eaLnBrk="1" hangingPunct="1"/>
            <a:r>
              <a:rPr lang="tr-TR" altLang="en-US" sz="1300" b="1" kern="0" dirty="0">
                <a:latin typeface="Courier New" panose="02070309020205020404" pitchFamily="49" charset="0"/>
              </a:rPr>
              <a:t>ADD_OP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17336-0C5F-99C0-E0FC-9629973CF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443917"/>
            <a:ext cx="7962900" cy="72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eaLnBrk="1" hangingPunct="1"/>
            <a:r>
              <a:rPr lang="tr-TR" altLang="en-US" sz="1600" b="1" kern="0" dirty="0">
                <a:latin typeface="Courier New" panose="02070309020205020404" pitchFamily="49" charset="0"/>
              </a:rPr>
              <a:t>If the lexeme is not a reserved word, it may be classified as a general identifier token (IDENT) token.</a:t>
            </a:r>
            <a:endParaRPr lang="tr-TR" altLang="en-US" sz="1300" b="1" kern="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786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>
            <a:extLst>
              <a:ext uri="{FF2B5EF4-FFF2-40B4-BE49-F238E27FC236}">
                <a16:creationId xmlns:a16="http://schemas.microsoft.com/office/drawing/2014/main" id="{B0C170BC-E19C-51CB-82E6-4FA25C4B3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State Diagram</a:t>
            </a:r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8EF5B747-CB02-1A59-630B-CB1475EE3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609725"/>
            <a:ext cx="75819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>
            <a:extLst>
              <a:ext uri="{FF2B5EF4-FFF2-40B4-BE49-F238E27FC236}">
                <a16:creationId xmlns:a16="http://schemas.microsoft.com/office/drawing/2014/main" id="{D2C47311-A1DA-2F18-33A2-60AC243A8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Parsing Problem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69EEFDEA-78D0-4ACB-FB9C-00D5B1A69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Given an input program, the parser (syntax analyzer) has two main objectives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s whether the sequence of tokens follows the grammar rules of the programming language. (The first objective)</a:t>
            </a:r>
          </a:p>
          <a:p>
            <a:pPr lvl="2" algn="just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program violates the grammar rules, the parser must:</a:t>
            </a:r>
          </a:p>
          <a:p>
            <a:pPr lvl="3" algn="just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Detect the syntax error</a:t>
            </a:r>
          </a:p>
          <a:p>
            <a:pPr lvl="3" algn="just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Produce a clear diagnostic error message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Produce the parse tree, or at least a trace of the parse tree, for the program</a:t>
            </a: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. (The second objective)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C8A60-87A3-25AC-2629-0212C8478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3">
            <a:extLst>
              <a:ext uri="{FF2B5EF4-FFF2-40B4-BE49-F238E27FC236}">
                <a16:creationId xmlns:a16="http://schemas.microsoft.com/office/drawing/2014/main" id="{30FE83AD-B812-3AC7-76EB-7F84069D0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tr-TR" altLang="en-US" dirty="0"/>
              <a:t>Example syntax error:</a:t>
            </a:r>
          </a:p>
          <a:p>
            <a:pPr marL="457200" lvl="1" indent="0" algn="just" eaLnBrk="1" hangingPunct="1">
              <a:buNone/>
            </a:pPr>
            <a:r>
              <a:rPr lang="tr-TR" altLang="en-US" dirty="0"/>
              <a:t>X =+ 5</a:t>
            </a:r>
          </a:p>
          <a:p>
            <a:pPr lvl="1" algn="just" eaLnBrk="1" hangingPunct="1"/>
            <a:r>
              <a:rPr lang="tr-TR" altLang="en-US" dirty="0"/>
              <a:t>Error message example:</a:t>
            </a:r>
          </a:p>
          <a:p>
            <a:pPr lvl="2" algn="just" eaLnBrk="1" hangingPunct="1"/>
            <a:r>
              <a:rPr lang="tr-TR" altLang="en-US" dirty="0"/>
              <a:t>Syntax error: unexpected operator + in assignment expression</a:t>
            </a:r>
          </a:p>
          <a:p>
            <a:pPr lvl="1" algn="just" eaLnBrk="1" hangingPunct="1"/>
            <a:r>
              <a:rPr lang="tr-TR" altLang="en-US" dirty="0"/>
              <a:t>After detecting an error, the parser should recover quickly and continue analyzing the rest of the program</a:t>
            </a:r>
          </a:p>
          <a:p>
            <a:pPr lvl="1" algn="just" eaLnBrk="1" hangingPunct="1"/>
            <a:r>
              <a:rPr lang="tr-TR" altLang="en-US" dirty="0"/>
              <a:t>This allows the compiler to report multiple errors in a single compilation, instead of stopping at the first error.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1240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E68D8-BC47-5065-4983-225D352E2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3">
            <a:extLst>
              <a:ext uri="{FF2B5EF4-FFF2-40B4-BE49-F238E27FC236}">
                <a16:creationId xmlns:a16="http://schemas.microsoft.com/office/drawing/2014/main" id="{47834940-07AA-C93B-19B7-6D03EE6B8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0" y="1600200"/>
            <a:ext cx="4572000" cy="4572000"/>
          </a:xfrm>
        </p:spPr>
        <p:txBody>
          <a:bodyPr/>
          <a:lstStyle/>
          <a:p>
            <a:pPr algn="just" eaLnBrk="1" hangingPunct="1"/>
            <a:r>
              <a:rPr lang="tr-TR" altLang="en-US" sz="1800" dirty="0"/>
              <a:t>Construct the Parse Tree (Second objective):</a:t>
            </a:r>
          </a:p>
          <a:p>
            <a:pPr lvl="1" algn="just" eaLnBrk="1" hangingPunct="1"/>
            <a:r>
              <a:rPr lang="tr-TR" altLang="en-US" sz="1800" dirty="0"/>
              <a:t>If the program is syntactically correct, the parser builds a parse tree (or produces information needed to construct it).</a:t>
            </a:r>
          </a:p>
          <a:p>
            <a:pPr lvl="1" algn="just" eaLnBrk="1" hangingPunct="1"/>
            <a:endParaRPr lang="tr-TR" altLang="en-US" sz="1800" dirty="0"/>
          </a:p>
          <a:p>
            <a:pPr lvl="1" algn="just" eaLnBrk="1" hangingPunct="1"/>
            <a:r>
              <a:rPr lang="tr-TR" altLang="en-US" sz="1800" dirty="0"/>
              <a:t>A parse tree represents the hierarchical structure of the program according to the grammar rules.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B4FBC-7EC0-4B52-BFC2-0219F4769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60890"/>
            <a:ext cx="3251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394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>
            <a:extLst>
              <a:ext uri="{FF2B5EF4-FFF2-40B4-BE49-F238E27FC236}">
                <a16:creationId xmlns:a16="http://schemas.microsoft.com/office/drawing/2014/main" id="{21C687DF-2A28-5893-BBE3-C066A137E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5334000"/>
          </a:xfrm>
        </p:spPr>
        <p:txBody>
          <a:bodyPr/>
          <a:lstStyle/>
          <a:p>
            <a:pPr eaLnBrk="1" hangingPunct="1"/>
            <a:r>
              <a:rPr lang="tr-TR" altLang="en-US" sz="2000" dirty="0"/>
              <a:t>Parsers can generally be divided into two main categories, depending on how they construct the parse tree:</a:t>
            </a:r>
            <a:endParaRPr lang="en-US" altLang="en-US" sz="2000" dirty="0"/>
          </a:p>
          <a:p>
            <a:pPr lvl="1" eaLnBrk="1" hangingPunct="1"/>
            <a:r>
              <a:rPr lang="en-US" altLang="en-US" sz="2000" b="1" i="1" dirty="0"/>
              <a:t>Top down</a:t>
            </a:r>
            <a:r>
              <a:rPr lang="en-US" altLang="en-US" sz="2000" b="1" dirty="0"/>
              <a:t> </a:t>
            </a:r>
            <a:r>
              <a:rPr lang="tr-TR" altLang="en-US" sz="2000" b="1" dirty="0"/>
              <a:t> parsers</a:t>
            </a:r>
            <a:r>
              <a:rPr lang="en-US" altLang="en-US" sz="2000" dirty="0"/>
              <a:t>– </a:t>
            </a:r>
            <a:r>
              <a:rPr lang="tr-TR" altLang="en-US" sz="2000" dirty="0"/>
              <a:t>construct the parse tree starting from the root and expanding toward the leaves.</a:t>
            </a:r>
          </a:p>
          <a:p>
            <a:pPr lvl="1" eaLnBrk="1" hangingPunct="1"/>
            <a:r>
              <a:rPr lang="tr-TR" altLang="en-US" sz="2000" dirty="0"/>
              <a:t>The process follows a leftmost derivation, meaning that the parser repeatedly expands the leftmost nonterminal in the grammar.</a:t>
            </a:r>
          </a:p>
          <a:p>
            <a:pPr lvl="1" eaLnBrk="1" hangingPunct="1"/>
            <a:r>
              <a:rPr lang="tr-TR" altLang="en-US" sz="2000" dirty="0"/>
              <a:t>In this approach:</a:t>
            </a:r>
          </a:p>
          <a:p>
            <a:pPr lvl="2" eaLnBrk="1" hangingPunct="1"/>
            <a:r>
              <a:rPr lang="tr-TR" altLang="en-US" sz="2000" dirty="0"/>
              <a:t>The parser predicts which grammar rule to apply</a:t>
            </a:r>
          </a:p>
          <a:p>
            <a:pPr lvl="2" eaLnBrk="1" hangingPunct="1"/>
            <a:r>
              <a:rPr lang="tr-TR" altLang="en-US" sz="2000" dirty="0"/>
              <a:t>It attempts to match the input tokens with the expected structure.</a:t>
            </a:r>
          </a:p>
          <a:p>
            <a:pPr lvl="1" eaLnBrk="1" hangingPunct="1"/>
            <a:r>
              <a:rPr lang="tr-TR" altLang="en-US" sz="2000" dirty="0"/>
              <a:t>The parse tree is built in preorder traversal (root first, then its children)</a:t>
            </a:r>
          </a:p>
          <a:p>
            <a:pPr lvl="1" eaLnBrk="1" hangingPunct="1"/>
            <a:r>
              <a:rPr lang="tr-TR" altLang="en-US" sz="2000" dirty="0"/>
              <a:t>Common top-down parsing techniques:</a:t>
            </a:r>
          </a:p>
          <a:p>
            <a:pPr lvl="2" eaLnBrk="1" hangingPunct="1"/>
            <a:r>
              <a:rPr lang="tr-TR" altLang="en-US" sz="1700" dirty="0"/>
              <a:t>Recursive-descent parsing</a:t>
            </a:r>
          </a:p>
          <a:p>
            <a:pPr lvl="2" eaLnBrk="1" hangingPunct="1"/>
            <a:r>
              <a:rPr lang="tr-TR" altLang="en-US" sz="1700" dirty="0"/>
              <a:t>LL parsers (</a:t>
            </a:r>
            <a:r>
              <a:rPr lang="tr-TR" altLang="en-US" sz="1700" b="1" dirty="0"/>
              <a:t>L</a:t>
            </a:r>
            <a:r>
              <a:rPr lang="tr-TR" altLang="en-US" sz="1700" dirty="0"/>
              <a:t>: left-to-right scan of input, </a:t>
            </a:r>
            <a:r>
              <a:rPr lang="tr-TR" altLang="en-US" sz="1700" b="1" dirty="0"/>
              <a:t>L</a:t>
            </a:r>
            <a:r>
              <a:rPr lang="tr-TR" altLang="en-US" sz="1700" dirty="0"/>
              <a:t>: leftmost derivation)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1BC7F-FEA1-467C-2A77-DA03DBA92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>
            <a:extLst>
              <a:ext uri="{FF2B5EF4-FFF2-40B4-BE49-F238E27FC236}">
                <a16:creationId xmlns:a16="http://schemas.microsoft.com/office/drawing/2014/main" id="{72AE934B-67D8-0E65-02FF-CA2ECA635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9674" y="1219200"/>
            <a:ext cx="81534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en-US" sz="2000" b="1" i="1" dirty="0"/>
              <a:t>Bottom up parsers </a:t>
            </a:r>
            <a:r>
              <a:rPr lang="en-US" altLang="en-US" sz="2000" dirty="0"/>
              <a:t>– </a:t>
            </a:r>
            <a:r>
              <a:rPr lang="tr-TR" altLang="en-US" sz="2000" dirty="0"/>
              <a:t>construct the parse tree starting from the leaves (tokens) and working toward the root.</a:t>
            </a:r>
          </a:p>
          <a:p>
            <a:pPr eaLnBrk="1" hangingPunct="1"/>
            <a:r>
              <a:rPr lang="tr-TR" altLang="en-US" sz="2000" dirty="0"/>
              <a:t>Instead of predicting grammar rules, they combine tokens and smaller structures into larger constructs.</a:t>
            </a:r>
          </a:p>
          <a:p>
            <a:pPr eaLnBrk="1" hangingPunct="1"/>
            <a:r>
              <a:rPr lang="tr-TR" altLang="en-US" sz="2000" dirty="0"/>
              <a:t>This process corresponds to reverse of a rightmost derivation.</a:t>
            </a:r>
          </a:p>
          <a:p>
            <a:pPr eaLnBrk="1" hangingPunct="1"/>
            <a:r>
              <a:rPr lang="tr-TR" altLang="en-US" sz="2000" dirty="0"/>
              <a:t>Example:</a:t>
            </a:r>
          </a:p>
          <a:p>
            <a:pPr lvl="2"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Combine tokens into phrases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 larger structures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Reach the start symbol (root)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45ADABD-B5B9-A8FE-E716-2EB9B3B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514" y="3505200"/>
            <a:ext cx="3507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Common bottom-up parsing techniques:</a:t>
            </a:r>
          </a:p>
          <a:p>
            <a:pPr lvl="1" eaLnBrk="1" hangingPunct="1"/>
            <a:r>
              <a:rPr lang="tr-TR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LR parsers</a:t>
            </a:r>
          </a:p>
          <a:p>
            <a:pPr lvl="1" eaLnBrk="1" hangingPunct="1"/>
            <a:r>
              <a:rPr lang="tr-TR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Shift-reduce parsers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89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B360F-9C21-5013-769E-B2B844780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>
            <a:extLst>
              <a:ext uri="{FF2B5EF4-FFF2-40B4-BE49-F238E27FC236}">
                <a16:creationId xmlns:a16="http://schemas.microsoft.com/office/drawing/2014/main" id="{CC824FC7-BB08-978D-CC2B-E9D4169DB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5334000"/>
          </a:xfrm>
        </p:spPr>
        <p:txBody>
          <a:bodyPr/>
          <a:lstStyle/>
          <a:p>
            <a:pPr eaLnBrk="1" hangingPunct="1"/>
            <a:r>
              <a:rPr lang="tr-TR" altLang="en-US" sz="2000" dirty="0"/>
              <a:t>Most practical parsers look ahead only one token in the input stream to make parsing decisions</a:t>
            </a:r>
          </a:p>
          <a:p>
            <a:pPr eaLnBrk="1" hangingPunct="1"/>
            <a:endParaRPr lang="tr-TR" altLang="en-US" sz="2000" dirty="0"/>
          </a:p>
          <a:p>
            <a:pPr eaLnBrk="1" hangingPunct="1"/>
            <a:r>
              <a:rPr lang="tr-TR" altLang="en-US" sz="2000" dirty="0"/>
              <a:t>This approach is efficient and sufficient for most programming language grammars.</a:t>
            </a:r>
          </a:p>
          <a:p>
            <a:pPr eaLnBrk="1" hangingPunct="1"/>
            <a:endParaRPr lang="tr-TR" altLang="en-US" sz="2000" dirty="0"/>
          </a:p>
          <a:p>
            <a:pPr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lvl="1"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Current token -&gt; decide next parsing action</a:t>
            </a:r>
          </a:p>
          <a:p>
            <a:pPr lvl="1" eaLnBrk="1" hangingPunct="1"/>
            <a:endParaRPr lang="tr-T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design helps parsers remain efficient and practical for compiler implementation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716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D20F5214-D98A-3066-F7ED-6B1A17CE0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Top-down Parsers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1CADC90A-7D55-7AD8-0A09-41C32B77D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5410200"/>
          </a:xfrm>
        </p:spPr>
        <p:txBody>
          <a:bodyPr/>
          <a:lstStyle/>
          <a:p>
            <a:pPr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top-down parser builds the parse tree beginning from root</a:t>
            </a:r>
          </a:p>
          <a:p>
            <a:pPr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each step, the parser considers a sentential form:</a:t>
            </a:r>
          </a:p>
          <a:p>
            <a:pPr lvl="1"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x: a string of terminal symbols that have already been processed</a:t>
            </a:r>
          </a:p>
          <a:p>
            <a:pPr lvl="1"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A: the leftmost nonterminal that must be expanded</a:t>
            </a:r>
          </a:p>
          <a:p>
            <a:pPr lvl="1" eaLnBrk="1" hangingPunct="1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the remaining part of the string</a:t>
            </a:r>
          </a:p>
          <a:p>
            <a:pPr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parser must select the correct grammar rule for A to produce the next step in the leftmost derivation.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57F55-5FDC-8EAA-0627-10E403FB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D889346B-53E1-A5BA-D508-D676C3D2C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Top-down Parsers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AF4D25FC-8090-4E4C-8A47-1B8B9541C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5410200"/>
          </a:xfrm>
        </p:spPr>
        <p:txBody>
          <a:bodyPr/>
          <a:lstStyle/>
          <a:p>
            <a:pPr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Parsing decision:</a:t>
            </a:r>
          </a:p>
          <a:p>
            <a:pPr lvl="1"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The key challenge is deciding which grammar rule to apply for the nonterminal A.</a:t>
            </a:r>
          </a:p>
          <a:p>
            <a:pPr lvl="1"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Top-down parsers usually make this decision by examining the next token of input, often called the lookahead token.</a:t>
            </a:r>
          </a:p>
          <a:p>
            <a:pPr lvl="1"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lvl="2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sentential form: xA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Next input token: t</a:t>
            </a:r>
          </a:p>
          <a:p>
            <a:pPr lvl="2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parser chooses the rule for A whose right-hand side can generate t as its first symbol.</a:t>
            </a:r>
          </a:p>
        </p:txBody>
      </p:sp>
    </p:spTree>
    <p:extLst>
      <p:ext uri="{BB962C8B-B14F-4D97-AF65-F5344CB8AC3E}">
        <p14:creationId xmlns:p14="http://schemas.microsoft.com/office/powerpoint/2010/main" val="98228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" y="468373"/>
            <a:ext cx="9045724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387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C9E2F-DB66-D193-2D53-0DB6AB998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5B8E515A-6233-E4BE-36D6-3CA500787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627" y="0"/>
            <a:ext cx="8153400" cy="1143000"/>
          </a:xfrm>
        </p:spPr>
        <p:txBody>
          <a:bodyPr/>
          <a:lstStyle/>
          <a:p>
            <a:pPr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Common Top-down Parsing Algorithms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8CA74DCF-8970-5395-651B-1F05CAAFD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widely used approaches implement top-down parsing:</a:t>
            </a:r>
          </a:p>
          <a:p>
            <a:pPr lvl="1"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Recursive-descent parsing</a:t>
            </a:r>
          </a:p>
          <a:p>
            <a:pPr lvl="2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 direct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 as a set of recursive functions, one for each nonterminal</a:t>
            </a:r>
          </a:p>
          <a:p>
            <a:pPr lvl="2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function corresponds to a grammar rule</a:t>
            </a:r>
          </a:p>
          <a:p>
            <a:pPr lvl="2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parser calls these functions to expand nonterminals</a:t>
            </a:r>
          </a:p>
          <a:p>
            <a:pPr lvl="2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lvl="3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Expr()</a:t>
            </a:r>
          </a:p>
          <a:p>
            <a:pPr lvl="4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Term()</a:t>
            </a:r>
          </a:p>
          <a:p>
            <a:pPr lvl="4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Factor()</a:t>
            </a:r>
          </a:p>
        </p:txBody>
      </p:sp>
    </p:spTree>
    <p:extLst>
      <p:ext uri="{BB962C8B-B14F-4D97-AF65-F5344CB8AC3E}">
        <p14:creationId xmlns:p14="http://schemas.microsoft.com/office/powerpoint/2010/main" val="23377867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5EC56-6920-2605-A698-3761BC906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533AC50D-1AB3-CDCC-1346-B908039A9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627" y="0"/>
            <a:ext cx="8153400" cy="1143000"/>
          </a:xfrm>
        </p:spPr>
        <p:txBody>
          <a:bodyPr/>
          <a:lstStyle/>
          <a:p>
            <a:pPr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Common Top-down Parsing Algorithms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01A06E90-FB42-181F-B418-50C95606F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5410200"/>
          </a:xfrm>
        </p:spPr>
        <p:txBody>
          <a:bodyPr/>
          <a:lstStyle/>
          <a:p>
            <a:pPr lvl="1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LL Parsers (Table-driven parsers)</a:t>
            </a:r>
          </a:p>
          <a:p>
            <a:pPr lvl="2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a parsing table instead of explicit recursive code</a:t>
            </a:r>
          </a:p>
          <a:p>
            <a:pPr lvl="2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table determines which grammar rule to apply, based on:</a:t>
            </a:r>
          </a:p>
          <a:p>
            <a:pPr lvl="3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current nonterminal</a:t>
            </a:r>
          </a:p>
          <a:p>
            <a:pPr lvl="3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next input token</a:t>
            </a:r>
          </a:p>
          <a:p>
            <a:pPr lvl="2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name LL means:</a:t>
            </a:r>
          </a:p>
          <a:p>
            <a:pPr lvl="3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 -&gt; scan input from left to right</a:t>
            </a:r>
          </a:p>
          <a:p>
            <a:pPr lvl="3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L-&gt; construct a leftmost derivation</a:t>
            </a:r>
          </a:p>
          <a:p>
            <a:pPr lvl="2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Example grammar:</a:t>
            </a:r>
          </a:p>
          <a:p>
            <a:pPr lvl="3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-&gt; aB</a:t>
            </a:r>
          </a:p>
          <a:p>
            <a:pPr lvl="3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-&gt; bC</a:t>
            </a:r>
          </a:p>
          <a:p>
            <a:pPr lvl="3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-&gt; c</a:t>
            </a:r>
          </a:p>
          <a:p>
            <a:pPr lvl="2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Suppose the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parser</a:t>
            </a:r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sees:</a:t>
            </a:r>
          </a:p>
          <a:p>
            <a:pPr lvl="3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Current form: xA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Next token: b</a:t>
            </a:r>
          </a:p>
          <a:p>
            <a:pPr lvl="2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parser chooses:</a:t>
            </a:r>
          </a:p>
          <a:p>
            <a:pPr lvl="3" eaLnBrk="1" hangingPunct="1"/>
            <a:r>
              <a:rPr lang="tr-T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-&gt; bC , since that rule begins with b.</a:t>
            </a:r>
          </a:p>
        </p:txBody>
      </p:sp>
    </p:spTree>
    <p:extLst>
      <p:ext uri="{BB962C8B-B14F-4D97-AF65-F5344CB8AC3E}">
        <p14:creationId xmlns:p14="http://schemas.microsoft.com/office/powerpoint/2010/main" val="8070835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Example: Recursive Descent Parsing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3" y="1447800"/>
            <a:ext cx="4176122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62400"/>
            <a:ext cx="3917019" cy="2743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983819" y="1295400"/>
            <a:ext cx="0" cy="5562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156" y="2382425"/>
            <a:ext cx="3551228" cy="26183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1066800" y="3124200"/>
            <a:ext cx="371674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844" y="3962400"/>
            <a:ext cx="34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7573" y="2013093"/>
            <a:ext cx="32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851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tr-TR" altLang="en-US" dirty="0">
                <a:sym typeface="Symbol" panose="05050102010706020507" pitchFamily="18" charset="2"/>
              </a:rPr>
              <a:t>Example: </a:t>
            </a:r>
            <a:r>
              <a:rPr lang="en-US" altLang="en-US" dirty="0">
                <a:sym typeface="Symbol" panose="05050102010706020507" pitchFamily="18" charset="2"/>
              </a:rPr>
              <a:t>Recursive-Descent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991100" y="3303588"/>
            <a:ext cx="3467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 dirty="0"/>
              <a:t>And the input </a:t>
            </a:r>
            <a:r>
              <a:rPr lang="en-US" altLang="en-US" sz="2000" u="sng" dirty="0"/>
              <a:t>x</a:t>
            </a:r>
            <a:r>
              <a:rPr lang="en-US" altLang="en-US" sz="2000" dirty="0"/>
              <a:t> – </a:t>
            </a:r>
            <a:r>
              <a:rPr lang="en-US" altLang="en-US" sz="2000" u="sng" dirty="0"/>
              <a:t>2</a:t>
            </a:r>
            <a:r>
              <a:rPr lang="en-US" altLang="en-US" sz="2000" dirty="0"/>
              <a:t> * </a:t>
            </a:r>
            <a:r>
              <a:rPr lang="en-US" altLang="en-US" sz="2000" u="sng" dirty="0"/>
              <a:t>y</a:t>
            </a:r>
            <a:r>
              <a:rPr lang="en-US" altLang="en-US" sz="2000" dirty="0"/>
              <a:t> </a:t>
            </a:r>
            <a:endParaRPr lang="en-US" altLang="en-US" sz="2000" i="1" dirty="0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153400" cy="46482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Times" panose="02020603050405020304" pitchFamily="18" charset="0"/>
              <a:buNone/>
            </a:pPr>
            <a:r>
              <a:rPr lang="tr-TR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Let's consider the following grammar:</a:t>
            </a:r>
            <a:endParaRPr lang="en-US" altLang="en-US" sz="2000" dirty="0">
              <a:solidFill>
                <a:srgbClr val="003C75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9222" name="Group 6"/>
          <p:cNvGraphicFramePr>
            <a:graphicFrameLocks noGrp="1"/>
          </p:cNvGraphicFramePr>
          <p:nvPr/>
        </p:nvGraphicFramePr>
        <p:xfrm>
          <a:off x="914400" y="2133600"/>
          <a:ext cx="3276600" cy="30480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Goal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+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-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*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|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/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number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957389"/>
      </p:ext>
    </p:extLst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8153400" cy="48768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Let’s try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–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:</a:t>
            </a: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1411" name="Group 147"/>
          <p:cNvGraphicFramePr>
            <a:graphicFrameLocks noGrp="1"/>
          </p:cNvGraphicFramePr>
          <p:nvPr/>
        </p:nvGraphicFramePr>
        <p:xfrm>
          <a:off x="1066800" y="1828800"/>
          <a:ext cx="3581400" cy="26241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Rule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Sentential Form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Input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—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Goal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+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+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+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+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+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-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  <a:endParaRPr kumimoji="0" lang="en-US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  <a:sym typeface="Symbol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6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>
                <a:sym typeface="Symbol" panose="05050102010706020507" pitchFamily="18" charset="2"/>
              </a:rPr>
              <a:t>Example</a:t>
            </a:r>
          </a:p>
        </p:txBody>
      </p:sp>
      <p:grpSp>
        <p:nvGrpSpPr>
          <p:cNvPr id="25633" name="Group 5"/>
          <p:cNvGrpSpPr>
            <a:grpSpLocks/>
          </p:cNvGrpSpPr>
          <p:nvPr/>
        </p:nvGrpSpPr>
        <p:grpSpPr bwMode="auto">
          <a:xfrm>
            <a:off x="5414963" y="1371600"/>
            <a:ext cx="1976437" cy="3265488"/>
            <a:chOff x="3411" y="864"/>
            <a:chExt cx="1245" cy="2057"/>
          </a:xfrm>
        </p:grpSpPr>
        <p:sp>
          <p:nvSpPr>
            <p:cNvPr id="25639" name="Oval 6"/>
            <p:cNvSpPr>
              <a:spLocks noChangeArrowheads="1"/>
            </p:cNvSpPr>
            <p:nvPr/>
          </p:nvSpPr>
          <p:spPr bwMode="auto">
            <a:xfrm>
              <a:off x="3862" y="86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Goal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5640" name="Oval 7"/>
            <p:cNvSpPr>
              <a:spLocks noChangeArrowheads="1"/>
            </p:cNvSpPr>
            <p:nvPr/>
          </p:nvSpPr>
          <p:spPr bwMode="auto">
            <a:xfrm>
              <a:off x="3864" y="1248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Expr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5641" name="Oval 8"/>
            <p:cNvSpPr>
              <a:spLocks noChangeArrowheads="1"/>
            </p:cNvSpPr>
            <p:nvPr/>
          </p:nvSpPr>
          <p:spPr bwMode="auto">
            <a:xfrm>
              <a:off x="4320" y="158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Term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5642" name="Oval 9"/>
            <p:cNvSpPr>
              <a:spLocks noChangeArrowheads="1"/>
            </p:cNvSpPr>
            <p:nvPr/>
          </p:nvSpPr>
          <p:spPr bwMode="auto">
            <a:xfrm>
              <a:off x="3864" y="1584"/>
              <a:ext cx="336" cy="2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0065"/>
                  </a:solidFill>
                  <a:latin typeface="Arial Rounded MT Bold" panose="020F0704030504030204" pitchFamily="34" charset="0"/>
                </a:rPr>
                <a:t>+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5643" name="Line 10"/>
            <p:cNvSpPr>
              <a:spLocks noChangeShapeType="1"/>
            </p:cNvSpPr>
            <p:nvPr/>
          </p:nvSpPr>
          <p:spPr bwMode="auto">
            <a:xfrm>
              <a:off x="4033" y="1102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Oval 11"/>
            <p:cNvSpPr>
              <a:spLocks noChangeArrowheads="1"/>
            </p:cNvSpPr>
            <p:nvPr/>
          </p:nvSpPr>
          <p:spPr bwMode="auto">
            <a:xfrm>
              <a:off x="3411" y="158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Expr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5645" name="Oval 12"/>
            <p:cNvSpPr>
              <a:spLocks noChangeArrowheads="1"/>
            </p:cNvSpPr>
            <p:nvPr/>
          </p:nvSpPr>
          <p:spPr bwMode="auto">
            <a:xfrm>
              <a:off x="3411" y="1968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Term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5646" name="Oval 13"/>
            <p:cNvSpPr>
              <a:spLocks noChangeArrowheads="1"/>
            </p:cNvSpPr>
            <p:nvPr/>
          </p:nvSpPr>
          <p:spPr bwMode="auto">
            <a:xfrm>
              <a:off x="3411" y="23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Fact.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5647" name="Oval 14"/>
            <p:cNvSpPr>
              <a:spLocks noChangeArrowheads="1"/>
            </p:cNvSpPr>
            <p:nvPr/>
          </p:nvSpPr>
          <p:spPr bwMode="auto">
            <a:xfrm>
              <a:off x="3411" y="2681"/>
              <a:ext cx="336" cy="2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>
                  <a:latin typeface="Arial Rounded MT Bold" panose="020F0704030504030204" pitchFamily="34" charset="0"/>
                </a:rPr>
                <a:t>&lt;</a:t>
              </a:r>
              <a:r>
                <a:rPr lang="en-US" altLang="en-US" sz="1600">
                  <a:latin typeface="Arial Rounded MT Bold" panose="020F0704030504030204" pitchFamily="34" charset="0"/>
                </a:rPr>
                <a:t>id,</a:t>
              </a:r>
              <a:r>
                <a:rPr lang="en-US" altLang="en-US" sz="1600">
                  <a:solidFill>
                    <a:srgbClr val="FF0065"/>
                  </a:solidFill>
                  <a:latin typeface="Arial Rounded MT Bold" panose="020F0704030504030204" pitchFamily="34" charset="0"/>
                </a:rPr>
                <a:t>x</a:t>
              </a:r>
              <a:r>
                <a:rPr lang="en-US" altLang="en-US" sz="1400">
                  <a:latin typeface="Arial Rounded MT Bold" panose="020F0704030504030204" pitchFamily="34" charset="0"/>
                </a:rPr>
                <a:t>&gt;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5648" name="Line 15"/>
            <p:cNvSpPr>
              <a:spLocks noChangeShapeType="1"/>
            </p:cNvSpPr>
            <p:nvPr/>
          </p:nvSpPr>
          <p:spPr bwMode="auto">
            <a:xfrm>
              <a:off x="3579" y="182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Line 16"/>
            <p:cNvSpPr>
              <a:spLocks noChangeShapeType="1"/>
            </p:cNvSpPr>
            <p:nvPr/>
          </p:nvSpPr>
          <p:spPr bwMode="auto">
            <a:xfrm>
              <a:off x="3579" y="220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Line 17"/>
            <p:cNvSpPr>
              <a:spLocks noChangeShapeType="1"/>
            </p:cNvSpPr>
            <p:nvPr/>
          </p:nvSpPr>
          <p:spPr bwMode="auto">
            <a:xfrm>
              <a:off x="3579" y="259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Line 18"/>
            <p:cNvSpPr>
              <a:spLocks noChangeShapeType="1"/>
            </p:cNvSpPr>
            <p:nvPr/>
          </p:nvSpPr>
          <p:spPr bwMode="auto">
            <a:xfrm flipH="1">
              <a:off x="3693" y="1430"/>
              <a:ext cx="186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Line 19"/>
            <p:cNvSpPr>
              <a:spLocks noChangeShapeType="1"/>
            </p:cNvSpPr>
            <p:nvPr/>
          </p:nvSpPr>
          <p:spPr bwMode="auto">
            <a:xfrm>
              <a:off x="4176" y="1440"/>
              <a:ext cx="18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Line 20"/>
            <p:cNvSpPr>
              <a:spLocks noChangeShapeType="1"/>
            </p:cNvSpPr>
            <p:nvPr/>
          </p:nvSpPr>
          <p:spPr bwMode="auto">
            <a:xfrm>
              <a:off x="4032" y="1500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1285" name="AutoShape 21"/>
          <p:cNvCxnSpPr>
            <a:cxnSpLocks noChangeShapeType="1"/>
            <a:stCxn id="25637" idx="3"/>
            <a:endCxn id="25636" idx="6"/>
          </p:cNvCxnSpPr>
          <p:nvPr/>
        </p:nvCxnSpPr>
        <p:spPr bwMode="auto">
          <a:xfrm flipH="1" flipV="1">
            <a:off x="4495800" y="2800350"/>
            <a:ext cx="533400" cy="2876550"/>
          </a:xfrm>
          <a:prstGeom prst="bentConnector3">
            <a:avLst>
              <a:gd name="adj1" fmla="val -42856"/>
            </a:avLst>
          </a:prstGeom>
          <a:noFill/>
          <a:ln w="9525">
            <a:solidFill>
              <a:srgbClr val="003C7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739775" y="5126038"/>
            <a:ext cx="6215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822CD"/>
              </a:buClr>
              <a:buSzPct val="120000"/>
              <a:buFont typeface="Times" panose="02020603050405020304" pitchFamily="18" charset="0"/>
              <a:buNone/>
            </a:pPr>
            <a:r>
              <a:rPr lang="en-US" altLang="en-US" sz="2000">
                <a:sym typeface="Symbol" panose="05050102010706020507" pitchFamily="18" charset="2"/>
              </a:rPr>
              <a:t>This worked well, except that “–” doesn’t match “+”</a:t>
            </a:r>
          </a:p>
          <a:p>
            <a:pPr eaLnBrk="1" hangingPunct="1">
              <a:spcBef>
                <a:spcPct val="20000"/>
              </a:spcBef>
              <a:buClr>
                <a:srgbClr val="1822CD"/>
              </a:buClr>
              <a:buSzPct val="120000"/>
              <a:buFont typeface="Times" panose="02020603050405020304" pitchFamily="18" charset="0"/>
              <a:buNone/>
            </a:pPr>
            <a:r>
              <a:rPr lang="en-US" altLang="en-US" sz="2000">
                <a:sym typeface="Symbol" panose="05050102010706020507" pitchFamily="18" charset="2"/>
              </a:rPr>
              <a:t>The parser must backtrack to here</a:t>
            </a:r>
          </a:p>
        </p:txBody>
      </p:sp>
      <p:sp>
        <p:nvSpPr>
          <p:cNvPr id="25636" name="Oval 148"/>
          <p:cNvSpPr>
            <a:spLocks noChangeArrowheads="1"/>
          </p:cNvSpPr>
          <p:nvPr/>
        </p:nvSpPr>
        <p:spPr bwMode="auto">
          <a:xfrm>
            <a:off x="4343400" y="2724150"/>
            <a:ext cx="1524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endParaRPr lang="en-GB" altLang="en-US"/>
          </a:p>
        </p:txBody>
      </p:sp>
      <p:sp>
        <p:nvSpPr>
          <p:cNvPr id="25637" name="Rectangle 25"/>
          <p:cNvSpPr>
            <a:spLocks noChangeArrowheads="1"/>
          </p:cNvSpPr>
          <p:nvPr/>
        </p:nvSpPr>
        <p:spPr bwMode="auto">
          <a:xfrm>
            <a:off x="4876800" y="5486400"/>
            <a:ext cx="15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endParaRPr lang="en-GB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953000" y="6248400"/>
            <a:ext cx="3200400" cy="307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 err="1">
                <a:latin typeface="Comic Sans MS" charset="0"/>
                <a:ea typeface="ヒラギノ角ゴ Pro W3" charset="-128"/>
                <a:cs typeface="ヒラギノ角ゴ Pro W3" charset="-128"/>
                <a:sym typeface="Symbol" charset="2"/>
              </a:rPr>
              <a:t></a:t>
            </a:r>
            <a:r>
              <a:rPr lang="en-US" sz="1400" dirty="0">
                <a:latin typeface="Comic Sans MS" charset="0"/>
                <a:ea typeface="ヒラギノ角ゴ Pro W3" charset="-128"/>
                <a:cs typeface="ヒラギノ角ゴ Pro W3" charset="-128"/>
                <a:sym typeface="Symbol" charset="2"/>
              </a:rPr>
              <a:t> </a:t>
            </a:r>
            <a:r>
              <a:rPr lang="en-US" sz="1400" i="1" dirty="0">
                <a:solidFill>
                  <a:srgbClr val="003C75"/>
                </a:solidFill>
                <a:latin typeface="Comic Sans MS" charset="0"/>
                <a:ea typeface="ヒラギノ角ゴ Pro W3" charset="-128"/>
                <a:cs typeface="ヒラギノ角ゴ Pro W3" charset="-128"/>
                <a:sym typeface="Symbol" charset="2"/>
              </a:rPr>
              <a:t>is the position in the input buffer</a:t>
            </a:r>
            <a:endParaRPr lang="en-US" sz="1400" i="1" dirty="0">
              <a:solidFill>
                <a:srgbClr val="003C75"/>
              </a:solidFill>
              <a:latin typeface="Comic Sans MS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1531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5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Example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19200"/>
            <a:ext cx="8153400" cy="4953000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Continuing with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–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: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5414963" y="1371600"/>
            <a:ext cx="1976437" cy="3265488"/>
            <a:chOff x="3411" y="864"/>
            <a:chExt cx="1245" cy="2057"/>
          </a:xfrm>
        </p:grpSpPr>
        <p:sp>
          <p:nvSpPr>
            <p:cNvPr id="27701" name="Oval 6"/>
            <p:cNvSpPr>
              <a:spLocks noChangeArrowheads="1"/>
            </p:cNvSpPr>
            <p:nvPr/>
          </p:nvSpPr>
          <p:spPr bwMode="auto">
            <a:xfrm>
              <a:off x="3862" y="86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Goal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7702" name="Oval 7"/>
            <p:cNvSpPr>
              <a:spLocks noChangeArrowheads="1"/>
            </p:cNvSpPr>
            <p:nvPr/>
          </p:nvSpPr>
          <p:spPr bwMode="auto">
            <a:xfrm>
              <a:off x="3864" y="1248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Expr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7703" name="Oval 8"/>
            <p:cNvSpPr>
              <a:spLocks noChangeArrowheads="1"/>
            </p:cNvSpPr>
            <p:nvPr/>
          </p:nvSpPr>
          <p:spPr bwMode="auto">
            <a:xfrm>
              <a:off x="4320" y="158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Term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7704" name="Oval 9"/>
            <p:cNvSpPr>
              <a:spLocks noChangeArrowheads="1"/>
            </p:cNvSpPr>
            <p:nvPr/>
          </p:nvSpPr>
          <p:spPr bwMode="auto">
            <a:xfrm>
              <a:off x="3864" y="1584"/>
              <a:ext cx="336" cy="2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0065"/>
                  </a:solidFill>
                  <a:latin typeface="Arial Rounded MT Bold" panose="020F0704030504030204" pitchFamily="34" charset="0"/>
                </a:rPr>
                <a:t>–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7705" name="Line 10"/>
            <p:cNvSpPr>
              <a:spLocks noChangeShapeType="1"/>
            </p:cNvSpPr>
            <p:nvPr/>
          </p:nvSpPr>
          <p:spPr bwMode="auto">
            <a:xfrm>
              <a:off x="4033" y="1102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Oval 11"/>
            <p:cNvSpPr>
              <a:spLocks noChangeArrowheads="1"/>
            </p:cNvSpPr>
            <p:nvPr/>
          </p:nvSpPr>
          <p:spPr bwMode="auto">
            <a:xfrm>
              <a:off x="3411" y="158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Expr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7707" name="Oval 12"/>
            <p:cNvSpPr>
              <a:spLocks noChangeArrowheads="1"/>
            </p:cNvSpPr>
            <p:nvPr/>
          </p:nvSpPr>
          <p:spPr bwMode="auto">
            <a:xfrm>
              <a:off x="3411" y="1968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Term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7708" name="Oval 13"/>
            <p:cNvSpPr>
              <a:spLocks noChangeArrowheads="1"/>
            </p:cNvSpPr>
            <p:nvPr/>
          </p:nvSpPr>
          <p:spPr bwMode="auto">
            <a:xfrm>
              <a:off x="3411" y="23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Fact.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7709" name="Oval 14"/>
            <p:cNvSpPr>
              <a:spLocks noChangeArrowheads="1"/>
            </p:cNvSpPr>
            <p:nvPr/>
          </p:nvSpPr>
          <p:spPr bwMode="auto">
            <a:xfrm>
              <a:off x="3411" y="2681"/>
              <a:ext cx="336" cy="2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>
                  <a:latin typeface="Arial Rounded MT Bold" panose="020F0704030504030204" pitchFamily="34" charset="0"/>
                </a:rPr>
                <a:t>&lt;</a:t>
              </a:r>
              <a:r>
                <a:rPr lang="en-US" altLang="en-US" sz="1600">
                  <a:latin typeface="Arial Rounded MT Bold" panose="020F0704030504030204" pitchFamily="34" charset="0"/>
                </a:rPr>
                <a:t>id,</a:t>
              </a:r>
              <a:r>
                <a:rPr lang="en-US" altLang="en-US" sz="1600">
                  <a:solidFill>
                    <a:srgbClr val="FF0065"/>
                  </a:solidFill>
                  <a:latin typeface="Arial Rounded MT Bold" panose="020F0704030504030204" pitchFamily="34" charset="0"/>
                </a:rPr>
                <a:t>x</a:t>
              </a:r>
              <a:r>
                <a:rPr lang="en-US" altLang="en-US" sz="1400">
                  <a:latin typeface="Arial Rounded MT Bold" panose="020F0704030504030204" pitchFamily="34" charset="0"/>
                </a:rPr>
                <a:t>&gt;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7710" name="Line 15"/>
            <p:cNvSpPr>
              <a:spLocks noChangeShapeType="1"/>
            </p:cNvSpPr>
            <p:nvPr/>
          </p:nvSpPr>
          <p:spPr bwMode="auto">
            <a:xfrm>
              <a:off x="3579" y="182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Line 16"/>
            <p:cNvSpPr>
              <a:spLocks noChangeShapeType="1"/>
            </p:cNvSpPr>
            <p:nvPr/>
          </p:nvSpPr>
          <p:spPr bwMode="auto">
            <a:xfrm>
              <a:off x="3579" y="220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Line 17"/>
            <p:cNvSpPr>
              <a:spLocks noChangeShapeType="1"/>
            </p:cNvSpPr>
            <p:nvPr/>
          </p:nvSpPr>
          <p:spPr bwMode="auto">
            <a:xfrm>
              <a:off x="3579" y="259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3" name="Line 18"/>
            <p:cNvSpPr>
              <a:spLocks noChangeShapeType="1"/>
            </p:cNvSpPr>
            <p:nvPr/>
          </p:nvSpPr>
          <p:spPr bwMode="auto">
            <a:xfrm flipH="1">
              <a:off x="3693" y="1430"/>
              <a:ext cx="186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4" name="Line 19"/>
            <p:cNvSpPr>
              <a:spLocks noChangeShapeType="1"/>
            </p:cNvSpPr>
            <p:nvPr/>
          </p:nvSpPr>
          <p:spPr bwMode="auto">
            <a:xfrm>
              <a:off x="4176" y="1440"/>
              <a:ext cx="18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5" name="Line 20"/>
            <p:cNvSpPr>
              <a:spLocks noChangeShapeType="1"/>
            </p:cNvSpPr>
            <p:nvPr/>
          </p:nvSpPr>
          <p:spPr bwMode="auto">
            <a:xfrm>
              <a:off x="4032" y="1500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723900" y="6008913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  <a:buClr>
                <a:srgbClr val="003C75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Now, we need to expand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- the last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on the fringe</a:t>
            </a:r>
          </a:p>
        </p:txBody>
      </p:sp>
      <p:graphicFrame>
        <p:nvGraphicFramePr>
          <p:cNvPr id="13509" name="Group 197"/>
          <p:cNvGraphicFramePr>
            <a:graphicFrameLocks noGrp="1"/>
          </p:cNvGraphicFramePr>
          <p:nvPr/>
        </p:nvGraphicFramePr>
        <p:xfrm>
          <a:off x="990600" y="1714500"/>
          <a:ext cx="3581400" cy="295592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Rule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Sentential Form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Input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—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Goal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-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-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-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-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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  <a:endParaRPr kumimoji="0" lang="en-US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  <a:sym typeface="Symbol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" name="Group 182"/>
          <p:cNvGrpSpPr>
            <a:grpSpLocks/>
          </p:cNvGrpSpPr>
          <p:nvPr/>
        </p:nvGrpSpPr>
        <p:grpSpPr bwMode="auto">
          <a:xfrm>
            <a:off x="609600" y="4081463"/>
            <a:ext cx="3257550" cy="1404937"/>
            <a:chOff x="384" y="2571"/>
            <a:chExt cx="2052" cy="885"/>
          </a:xfrm>
        </p:grpSpPr>
        <p:sp>
          <p:nvSpPr>
            <p:cNvPr id="27695" name="Text Box 174"/>
            <p:cNvSpPr txBox="1">
              <a:spLocks noChangeArrowheads="1"/>
            </p:cNvSpPr>
            <p:nvPr/>
          </p:nvSpPr>
          <p:spPr bwMode="auto">
            <a:xfrm>
              <a:off x="384" y="3264"/>
              <a:ext cx="13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1400">
                  <a:solidFill>
                    <a:srgbClr val="003C75"/>
                  </a:solidFill>
                </a:rPr>
                <a:t>Now, “-” and “-” match</a:t>
              </a:r>
            </a:p>
          </p:txBody>
        </p:sp>
        <p:sp>
          <p:nvSpPr>
            <p:cNvPr id="27696" name="Oval 175"/>
            <p:cNvSpPr>
              <a:spLocks noChangeArrowheads="1"/>
            </p:cNvSpPr>
            <p:nvPr/>
          </p:nvSpPr>
          <p:spPr bwMode="auto">
            <a:xfrm>
              <a:off x="1404" y="2571"/>
              <a:ext cx="96" cy="96"/>
            </a:xfrm>
            <a:prstGeom prst="ellipse">
              <a:avLst/>
            </a:prstGeom>
            <a:noFill/>
            <a:ln w="19050">
              <a:solidFill>
                <a:srgbClr val="003C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97" name="Oval 176"/>
            <p:cNvSpPr>
              <a:spLocks noChangeArrowheads="1"/>
            </p:cNvSpPr>
            <p:nvPr/>
          </p:nvSpPr>
          <p:spPr bwMode="auto">
            <a:xfrm>
              <a:off x="2340" y="2571"/>
              <a:ext cx="96" cy="96"/>
            </a:xfrm>
            <a:prstGeom prst="ellipse">
              <a:avLst/>
            </a:prstGeom>
            <a:noFill/>
            <a:ln w="19050">
              <a:solidFill>
                <a:srgbClr val="003C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98" name="Line 178"/>
            <p:cNvSpPr>
              <a:spLocks noChangeShapeType="1"/>
            </p:cNvSpPr>
            <p:nvPr/>
          </p:nvSpPr>
          <p:spPr bwMode="auto">
            <a:xfrm>
              <a:off x="1776" y="3264"/>
              <a:ext cx="0" cy="192"/>
            </a:xfrm>
            <a:prstGeom prst="line">
              <a:avLst/>
            </a:prstGeom>
            <a:noFill/>
            <a:ln w="19050">
              <a:solidFill>
                <a:srgbClr val="003C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Freeform 179"/>
            <p:cNvSpPr>
              <a:spLocks/>
            </p:cNvSpPr>
            <p:nvPr/>
          </p:nvSpPr>
          <p:spPr bwMode="auto">
            <a:xfrm>
              <a:off x="1488" y="2640"/>
              <a:ext cx="448" cy="672"/>
            </a:xfrm>
            <a:custGeom>
              <a:avLst/>
              <a:gdLst>
                <a:gd name="T0" fmla="*/ 288 w 448"/>
                <a:gd name="T1" fmla="*/ 672 h 672"/>
                <a:gd name="T2" fmla="*/ 384 w 448"/>
                <a:gd name="T3" fmla="*/ 576 h 672"/>
                <a:gd name="T4" fmla="*/ 384 w 448"/>
                <a:gd name="T5" fmla="*/ 336 h 672"/>
                <a:gd name="T6" fmla="*/ 0 w 44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672"/>
                <a:gd name="T14" fmla="*/ 448 w 4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672">
                  <a:moveTo>
                    <a:pt x="288" y="672"/>
                  </a:moveTo>
                  <a:cubicBezTo>
                    <a:pt x="328" y="652"/>
                    <a:pt x="368" y="632"/>
                    <a:pt x="384" y="576"/>
                  </a:cubicBezTo>
                  <a:cubicBezTo>
                    <a:pt x="400" y="520"/>
                    <a:pt x="448" y="432"/>
                    <a:pt x="384" y="336"/>
                  </a:cubicBezTo>
                  <a:cubicBezTo>
                    <a:pt x="320" y="240"/>
                    <a:pt x="160" y="120"/>
                    <a:pt x="0" y="0"/>
                  </a:cubicBezTo>
                </a:path>
              </a:pathLst>
            </a:custGeom>
            <a:noFill/>
            <a:ln w="9525">
              <a:solidFill>
                <a:srgbClr val="003C7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700" name="Freeform 181"/>
            <p:cNvSpPr>
              <a:spLocks/>
            </p:cNvSpPr>
            <p:nvPr/>
          </p:nvSpPr>
          <p:spPr bwMode="auto">
            <a:xfrm>
              <a:off x="1776" y="2688"/>
              <a:ext cx="624" cy="672"/>
            </a:xfrm>
            <a:custGeom>
              <a:avLst/>
              <a:gdLst>
                <a:gd name="T0" fmla="*/ 0 w 624"/>
                <a:gd name="T1" fmla="*/ 672 h 672"/>
                <a:gd name="T2" fmla="*/ 192 w 624"/>
                <a:gd name="T3" fmla="*/ 528 h 672"/>
                <a:gd name="T4" fmla="*/ 528 w 624"/>
                <a:gd name="T5" fmla="*/ 144 h 672"/>
                <a:gd name="T6" fmla="*/ 624 w 62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672"/>
                <a:gd name="T14" fmla="*/ 624 w 62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672">
                  <a:moveTo>
                    <a:pt x="0" y="672"/>
                  </a:moveTo>
                  <a:cubicBezTo>
                    <a:pt x="52" y="644"/>
                    <a:pt x="104" y="616"/>
                    <a:pt x="192" y="528"/>
                  </a:cubicBezTo>
                  <a:cubicBezTo>
                    <a:pt x="280" y="440"/>
                    <a:pt x="456" y="232"/>
                    <a:pt x="528" y="144"/>
                  </a:cubicBezTo>
                  <a:cubicBezTo>
                    <a:pt x="600" y="56"/>
                    <a:pt x="612" y="28"/>
                    <a:pt x="624" y="0"/>
                  </a:cubicBezTo>
                </a:path>
              </a:pathLst>
            </a:custGeom>
            <a:noFill/>
            <a:ln w="9525">
              <a:solidFill>
                <a:srgbClr val="003C7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4" name="Group 196"/>
          <p:cNvGrpSpPr>
            <a:grpSpLocks/>
          </p:cNvGrpSpPr>
          <p:nvPr/>
        </p:nvGrpSpPr>
        <p:grpSpPr bwMode="auto">
          <a:xfrm>
            <a:off x="2362200" y="4324350"/>
            <a:ext cx="5257800" cy="1162050"/>
            <a:chOff x="1488" y="2724"/>
            <a:chExt cx="3312" cy="732"/>
          </a:xfrm>
        </p:grpSpPr>
        <p:sp>
          <p:nvSpPr>
            <p:cNvPr id="27689" name="Text Box 183"/>
            <p:cNvSpPr txBox="1">
              <a:spLocks noChangeArrowheads="1"/>
            </p:cNvSpPr>
            <p:nvPr/>
          </p:nvSpPr>
          <p:spPr bwMode="auto">
            <a:xfrm>
              <a:off x="2544" y="3264"/>
              <a:ext cx="2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>
                  <a:solidFill>
                    <a:srgbClr val="003C75"/>
                  </a:solidFill>
                </a:rPr>
                <a:t>Now we can expand Term to match “2”</a:t>
              </a:r>
            </a:p>
          </p:txBody>
        </p:sp>
        <p:sp>
          <p:nvSpPr>
            <p:cNvPr id="27690" name="Line 184"/>
            <p:cNvSpPr>
              <a:spLocks noChangeShapeType="1"/>
            </p:cNvSpPr>
            <p:nvPr/>
          </p:nvSpPr>
          <p:spPr bwMode="auto">
            <a:xfrm>
              <a:off x="2544" y="3264"/>
              <a:ext cx="0" cy="192"/>
            </a:xfrm>
            <a:prstGeom prst="line">
              <a:avLst/>
            </a:prstGeom>
            <a:noFill/>
            <a:ln w="19050">
              <a:solidFill>
                <a:srgbClr val="003C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Oval 192"/>
            <p:cNvSpPr>
              <a:spLocks noChangeArrowheads="1"/>
            </p:cNvSpPr>
            <p:nvPr/>
          </p:nvSpPr>
          <p:spPr bwMode="auto">
            <a:xfrm>
              <a:off x="1488" y="2724"/>
              <a:ext cx="336" cy="192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92" name="Oval 193"/>
            <p:cNvSpPr>
              <a:spLocks noChangeArrowheads="1"/>
            </p:cNvSpPr>
            <p:nvPr/>
          </p:nvSpPr>
          <p:spPr bwMode="auto">
            <a:xfrm>
              <a:off x="2364" y="2724"/>
              <a:ext cx="192" cy="192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93" name="Freeform 194"/>
            <p:cNvSpPr>
              <a:spLocks/>
            </p:cNvSpPr>
            <p:nvPr/>
          </p:nvSpPr>
          <p:spPr bwMode="auto">
            <a:xfrm>
              <a:off x="1728" y="2880"/>
              <a:ext cx="816" cy="480"/>
            </a:xfrm>
            <a:custGeom>
              <a:avLst/>
              <a:gdLst>
                <a:gd name="T0" fmla="*/ 0 w 816"/>
                <a:gd name="T1" fmla="*/ 0 h 432"/>
                <a:gd name="T2" fmla="*/ 336 w 816"/>
                <a:gd name="T3" fmla="*/ 631 h 432"/>
                <a:gd name="T4" fmla="*/ 384 w 816"/>
                <a:gd name="T5" fmla="*/ 453 h 432"/>
                <a:gd name="T6" fmla="*/ 816 w 816"/>
                <a:gd name="T7" fmla="*/ 81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432"/>
                <a:gd name="T14" fmla="*/ 816 w 816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432">
                  <a:moveTo>
                    <a:pt x="0" y="0"/>
                  </a:moveTo>
                  <a:cubicBezTo>
                    <a:pt x="136" y="148"/>
                    <a:pt x="272" y="296"/>
                    <a:pt x="336" y="336"/>
                  </a:cubicBezTo>
                  <a:cubicBezTo>
                    <a:pt x="400" y="376"/>
                    <a:pt x="304" y="224"/>
                    <a:pt x="384" y="240"/>
                  </a:cubicBezTo>
                  <a:cubicBezTo>
                    <a:pt x="464" y="256"/>
                    <a:pt x="640" y="344"/>
                    <a:pt x="816" y="432"/>
                  </a:cubicBezTo>
                </a:path>
              </a:pathLst>
            </a:custGeom>
            <a:noFill/>
            <a:ln w="9525">
              <a:solidFill>
                <a:srgbClr val="003C7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94" name="Freeform 195"/>
            <p:cNvSpPr>
              <a:spLocks/>
            </p:cNvSpPr>
            <p:nvPr/>
          </p:nvSpPr>
          <p:spPr bwMode="auto">
            <a:xfrm>
              <a:off x="2232" y="2880"/>
              <a:ext cx="312" cy="432"/>
            </a:xfrm>
            <a:custGeom>
              <a:avLst/>
              <a:gdLst>
                <a:gd name="T0" fmla="*/ 168 w 312"/>
                <a:gd name="T1" fmla="*/ 0 h 384"/>
                <a:gd name="T2" fmla="*/ 24 w 312"/>
                <a:gd name="T3" fmla="*/ 293 h 384"/>
                <a:gd name="T4" fmla="*/ 312 w 312"/>
                <a:gd name="T5" fmla="*/ 779 h 384"/>
                <a:gd name="T6" fmla="*/ 0 60000 65536"/>
                <a:gd name="T7" fmla="*/ 0 60000 65536"/>
                <a:gd name="T8" fmla="*/ 0 60000 65536"/>
                <a:gd name="T9" fmla="*/ 0 w 312"/>
                <a:gd name="T10" fmla="*/ 0 h 384"/>
                <a:gd name="T11" fmla="*/ 312 w 31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384">
                  <a:moveTo>
                    <a:pt x="168" y="0"/>
                  </a:moveTo>
                  <a:cubicBezTo>
                    <a:pt x="84" y="40"/>
                    <a:pt x="0" y="80"/>
                    <a:pt x="24" y="144"/>
                  </a:cubicBezTo>
                  <a:cubicBezTo>
                    <a:pt x="48" y="208"/>
                    <a:pt x="180" y="296"/>
                    <a:pt x="312" y="384"/>
                  </a:cubicBezTo>
                </a:path>
              </a:pathLst>
            </a:custGeom>
            <a:noFill/>
            <a:ln w="9525">
              <a:solidFill>
                <a:srgbClr val="003C7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27688" name="Line 31"/>
          <p:cNvSpPr>
            <a:spLocks noChangeShapeType="1"/>
          </p:cNvSpPr>
          <p:nvPr/>
        </p:nvSpPr>
        <p:spPr bwMode="auto">
          <a:xfrm>
            <a:off x="876300" y="2667000"/>
            <a:ext cx="3924300" cy="0"/>
          </a:xfrm>
          <a:prstGeom prst="line">
            <a:avLst/>
          </a:prstGeom>
          <a:noFill/>
          <a:ln w="9525">
            <a:solidFill>
              <a:srgbClr val="B025A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5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806450" y="3886200"/>
            <a:ext cx="643255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690000"/>
              </a:spcBef>
              <a:buClr>
                <a:srgbClr val="1822CD"/>
              </a:buClr>
              <a:buSzPct val="120000"/>
              <a:buFont typeface="Times" panose="02020603050405020304" pitchFamily="18" charset="0"/>
              <a:buNone/>
            </a:pPr>
            <a:r>
              <a:rPr lang="en-US" altLang="en-US" sz="2000">
                <a:sym typeface="Symbol" panose="05050102010706020507" pitchFamily="18" charset="2"/>
              </a:rPr>
              <a:t>Where are we?</a:t>
            </a:r>
          </a:p>
          <a:p>
            <a:pPr eaLnBrk="1" hangingPunct="1">
              <a:spcBef>
                <a:spcPct val="20000"/>
              </a:spcBef>
              <a:buClr>
                <a:srgbClr val="003C75"/>
              </a:buClr>
              <a:buSzPct val="120000"/>
              <a:buFont typeface="Times" panose="02020603050405020304" pitchFamily="18" charset="0"/>
              <a:buChar char="•"/>
            </a:pPr>
            <a:r>
              <a:rPr lang="en-US" altLang="en-US" sz="2000">
                <a:sym typeface="Symbol" panose="05050102010706020507" pitchFamily="18" charset="2"/>
              </a:rPr>
              <a:t> “2” matches “2”</a:t>
            </a:r>
          </a:p>
          <a:p>
            <a:pPr eaLnBrk="1" hangingPunct="1">
              <a:spcBef>
                <a:spcPct val="20000"/>
              </a:spcBef>
              <a:buClr>
                <a:srgbClr val="003C75"/>
              </a:buClr>
              <a:buSzPct val="120000"/>
              <a:buFont typeface="Times" panose="02020603050405020304" pitchFamily="18" charset="0"/>
              <a:buChar char="•"/>
            </a:pPr>
            <a:r>
              <a:rPr lang="en-US" altLang="en-US" sz="2000">
                <a:sym typeface="Symbol" panose="05050102010706020507" pitchFamily="18" charset="2"/>
              </a:rPr>
              <a:t> We have more input, but no </a:t>
            </a:r>
            <a:r>
              <a:rPr lang="en-US" altLang="en-US" i="1">
                <a:sym typeface="Symbol" panose="05050102010706020507" pitchFamily="18" charset="2"/>
              </a:rPr>
              <a:t>NT</a:t>
            </a:r>
            <a:r>
              <a:rPr lang="en-US" altLang="en-US" sz="2000">
                <a:sym typeface="Symbol" panose="05050102010706020507" pitchFamily="18" charset="2"/>
              </a:rPr>
              <a:t>s left to expand</a:t>
            </a:r>
          </a:p>
          <a:p>
            <a:pPr eaLnBrk="1" hangingPunct="1">
              <a:spcBef>
                <a:spcPct val="20000"/>
              </a:spcBef>
              <a:buClr>
                <a:srgbClr val="003C75"/>
              </a:buClr>
              <a:buSzPct val="120000"/>
              <a:buFont typeface="Times" panose="02020603050405020304" pitchFamily="18" charset="0"/>
              <a:buChar char="•"/>
            </a:pPr>
            <a:r>
              <a:rPr lang="en-US" altLang="en-US" sz="2000">
                <a:sym typeface="Symbol" panose="05050102010706020507" pitchFamily="18" charset="2"/>
              </a:rPr>
              <a:t> The expansion terminated too soon</a:t>
            </a:r>
          </a:p>
          <a:p>
            <a:pPr eaLnBrk="1" hangingPunct="1">
              <a:spcBef>
                <a:spcPct val="20000"/>
              </a:spcBef>
              <a:buClr>
                <a:srgbClr val="003C75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altLang="en-US" sz="2000">
                <a:sym typeface="Symbol" panose="05050102010706020507" pitchFamily="18" charset="2"/>
              </a:rPr>
              <a:t> Need to backtrack</a:t>
            </a:r>
          </a:p>
          <a:p>
            <a:endParaRPr lang="en-US" alt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Example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8153400" cy="4876800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Trying to match the “2” in 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–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10200" y="1371600"/>
            <a:ext cx="2008188" cy="3265488"/>
            <a:chOff x="3408" y="864"/>
            <a:chExt cx="1265" cy="2057"/>
          </a:xfrm>
        </p:grpSpPr>
        <p:sp>
          <p:nvSpPr>
            <p:cNvPr id="29722" name="Oval 5"/>
            <p:cNvSpPr>
              <a:spLocks noChangeArrowheads="1"/>
            </p:cNvSpPr>
            <p:nvPr/>
          </p:nvSpPr>
          <p:spPr bwMode="auto">
            <a:xfrm>
              <a:off x="3859" y="86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Goal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9723" name="Oval 6"/>
            <p:cNvSpPr>
              <a:spLocks noChangeArrowheads="1"/>
            </p:cNvSpPr>
            <p:nvPr/>
          </p:nvSpPr>
          <p:spPr bwMode="auto">
            <a:xfrm>
              <a:off x="3861" y="1248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Expr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9724" name="Oval 7"/>
            <p:cNvSpPr>
              <a:spLocks noChangeArrowheads="1"/>
            </p:cNvSpPr>
            <p:nvPr/>
          </p:nvSpPr>
          <p:spPr bwMode="auto">
            <a:xfrm>
              <a:off x="4317" y="158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Term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9725" name="Oval 8"/>
            <p:cNvSpPr>
              <a:spLocks noChangeArrowheads="1"/>
            </p:cNvSpPr>
            <p:nvPr/>
          </p:nvSpPr>
          <p:spPr bwMode="auto">
            <a:xfrm>
              <a:off x="3861" y="1584"/>
              <a:ext cx="336" cy="2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0065"/>
                  </a:solidFill>
                  <a:latin typeface="Arial Rounded MT Bold" panose="020F0704030504030204" pitchFamily="34" charset="0"/>
                </a:rPr>
                <a:t>-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9726" name="Line 9"/>
            <p:cNvSpPr>
              <a:spLocks noChangeShapeType="1"/>
            </p:cNvSpPr>
            <p:nvPr/>
          </p:nvSpPr>
          <p:spPr bwMode="auto">
            <a:xfrm>
              <a:off x="4030" y="1102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Oval 10"/>
            <p:cNvSpPr>
              <a:spLocks noChangeArrowheads="1"/>
            </p:cNvSpPr>
            <p:nvPr/>
          </p:nvSpPr>
          <p:spPr bwMode="auto">
            <a:xfrm>
              <a:off x="3408" y="158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Expr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9728" name="Oval 11"/>
            <p:cNvSpPr>
              <a:spLocks noChangeArrowheads="1"/>
            </p:cNvSpPr>
            <p:nvPr/>
          </p:nvSpPr>
          <p:spPr bwMode="auto">
            <a:xfrm>
              <a:off x="3408" y="1968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Term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9729" name="Oval 12"/>
            <p:cNvSpPr>
              <a:spLocks noChangeArrowheads="1"/>
            </p:cNvSpPr>
            <p:nvPr/>
          </p:nvSpPr>
          <p:spPr bwMode="auto">
            <a:xfrm>
              <a:off x="3408" y="23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Fact.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9730" name="Oval 13"/>
            <p:cNvSpPr>
              <a:spLocks noChangeArrowheads="1"/>
            </p:cNvSpPr>
            <p:nvPr/>
          </p:nvSpPr>
          <p:spPr bwMode="auto">
            <a:xfrm>
              <a:off x="3408" y="2681"/>
              <a:ext cx="336" cy="2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>
                  <a:latin typeface="Arial Rounded MT Bold" panose="020F0704030504030204" pitchFamily="34" charset="0"/>
                </a:rPr>
                <a:t>&lt;</a:t>
              </a:r>
              <a:r>
                <a:rPr lang="en-US" altLang="en-US" sz="1600">
                  <a:latin typeface="Arial Rounded MT Bold" panose="020F0704030504030204" pitchFamily="34" charset="0"/>
                </a:rPr>
                <a:t>id,</a:t>
              </a:r>
              <a:r>
                <a:rPr lang="en-US" altLang="en-US" sz="1600">
                  <a:solidFill>
                    <a:srgbClr val="FF0065"/>
                  </a:solidFill>
                  <a:latin typeface="Arial Rounded MT Bold" panose="020F0704030504030204" pitchFamily="34" charset="0"/>
                </a:rPr>
                <a:t>x</a:t>
              </a:r>
              <a:r>
                <a:rPr lang="en-US" altLang="en-US" sz="1400">
                  <a:latin typeface="Arial Rounded MT Bold" panose="020F0704030504030204" pitchFamily="34" charset="0"/>
                </a:rPr>
                <a:t>&gt;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9731" name="Line 14"/>
            <p:cNvSpPr>
              <a:spLocks noChangeShapeType="1"/>
            </p:cNvSpPr>
            <p:nvPr/>
          </p:nvSpPr>
          <p:spPr bwMode="auto">
            <a:xfrm>
              <a:off x="3576" y="182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Line 15"/>
            <p:cNvSpPr>
              <a:spLocks noChangeShapeType="1"/>
            </p:cNvSpPr>
            <p:nvPr/>
          </p:nvSpPr>
          <p:spPr bwMode="auto">
            <a:xfrm>
              <a:off x="3576" y="220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Line 16"/>
            <p:cNvSpPr>
              <a:spLocks noChangeShapeType="1"/>
            </p:cNvSpPr>
            <p:nvPr/>
          </p:nvSpPr>
          <p:spPr bwMode="auto">
            <a:xfrm>
              <a:off x="3576" y="259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Line 17"/>
            <p:cNvSpPr>
              <a:spLocks noChangeShapeType="1"/>
            </p:cNvSpPr>
            <p:nvPr/>
          </p:nvSpPr>
          <p:spPr bwMode="auto">
            <a:xfrm flipH="1">
              <a:off x="3690" y="1430"/>
              <a:ext cx="186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18"/>
            <p:cNvSpPr>
              <a:spLocks noChangeShapeType="1"/>
            </p:cNvSpPr>
            <p:nvPr/>
          </p:nvSpPr>
          <p:spPr bwMode="auto">
            <a:xfrm>
              <a:off x="4173" y="1440"/>
              <a:ext cx="18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19"/>
            <p:cNvSpPr>
              <a:spLocks noChangeShapeType="1"/>
            </p:cNvSpPr>
            <p:nvPr/>
          </p:nvSpPr>
          <p:spPr bwMode="auto">
            <a:xfrm>
              <a:off x="4029" y="1500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Oval 20"/>
            <p:cNvSpPr>
              <a:spLocks noChangeArrowheads="1"/>
            </p:cNvSpPr>
            <p:nvPr/>
          </p:nvSpPr>
          <p:spPr bwMode="auto">
            <a:xfrm>
              <a:off x="4326" y="1971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Fact.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9738" name="Line 21"/>
            <p:cNvSpPr>
              <a:spLocks noChangeShapeType="1"/>
            </p:cNvSpPr>
            <p:nvPr/>
          </p:nvSpPr>
          <p:spPr bwMode="auto">
            <a:xfrm>
              <a:off x="4494" y="182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Oval 22"/>
            <p:cNvSpPr>
              <a:spLocks noChangeArrowheads="1"/>
            </p:cNvSpPr>
            <p:nvPr/>
          </p:nvSpPr>
          <p:spPr bwMode="auto">
            <a:xfrm>
              <a:off x="4337" y="2305"/>
              <a:ext cx="336" cy="2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>
                  <a:latin typeface="Arial Rounded MT Bold" panose="020F0704030504030204" pitchFamily="34" charset="0"/>
                </a:rPr>
                <a:t>&lt;</a:t>
              </a:r>
              <a:r>
                <a:rPr lang="en-US" altLang="en-US" sz="1600">
                  <a:latin typeface="Arial Rounded MT Bold" panose="020F0704030504030204" pitchFamily="34" charset="0"/>
                </a:rPr>
                <a:t>num,</a:t>
              </a:r>
              <a:r>
                <a:rPr lang="en-US" altLang="en-US" sz="1600">
                  <a:solidFill>
                    <a:srgbClr val="FF0065"/>
                  </a:solidFill>
                  <a:latin typeface="Arial Rounded MT Bold" panose="020F0704030504030204" pitchFamily="34" charset="0"/>
                </a:rPr>
                <a:t>2</a:t>
              </a:r>
              <a:r>
                <a:rPr lang="en-US" altLang="en-US" sz="1400">
                  <a:latin typeface="Arial Rounded MT Bold" panose="020F0704030504030204" pitchFamily="34" charset="0"/>
                </a:rPr>
                <a:t>&gt;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29740" name="Line 23"/>
            <p:cNvSpPr>
              <a:spLocks noChangeShapeType="1"/>
            </p:cNvSpPr>
            <p:nvPr/>
          </p:nvSpPr>
          <p:spPr bwMode="auto">
            <a:xfrm>
              <a:off x="4505" y="221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5498" name="Group 138"/>
          <p:cNvGraphicFramePr>
            <a:graphicFrameLocks noGrp="1"/>
          </p:cNvGraphicFramePr>
          <p:nvPr/>
        </p:nvGraphicFramePr>
        <p:xfrm>
          <a:off x="1066800" y="1828800"/>
          <a:ext cx="3581400" cy="163195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Rule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Sentential Form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Input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&lt;num,</a:t>
                      </a:r>
                      <a:r>
                        <a:rPr kumimoji="0" lang="en-US" sz="1600" b="0" i="1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&lt;num,</a:t>
                      </a:r>
                      <a:r>
                        <a:rPr kumimoji="0" lang="en-US" sz="1600" b="0" i="1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* </a:t>
                      </a: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  <a:endParaRPr kumimoji="0" lang="en-US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  <a:sym typeface="Symbol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896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4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>
                <a:sym typeface="Symbol" panose="05050102010706020507" pitchFamily="18" charset="2"/>
              </a:rPr>
              <a:t>Example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8153400" cy="48768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Trying again with “2” in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–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86400" y="1371600"/>
            <a:ext cx="2693988" cy="3265488"/>
            <a:chOff x="3456" y="864"/>
            <a:chExt cx="1697" cy="2057"/>
          </a:xfrm>
        </p:grpSpPr>
        <p:sp>
          <p:nvSpPr>
            <p:cNvPr id="31786" name="Oval 6"/>
            <p:cNvSpPr>
              <a:spLocks noChangeArrowheads="1"/>
            </p:cNvSpPr>
            <p:nvPr/>
          </p:nvSpPr>
          <p:spPr bwMode="auto">
            <a:xfrm>
              <a:off x="3907" y="86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Goal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31787" name="Oval 7"/>
            <p:cNvSpPr>
              <a:spLocks noChangeArrowheads="1"/>
            </p:cNvSpPr>
            <p:nvPr/>
          </p:nvSpPr>
          <p:spPr bwMode="auto">
            <a:xfrm>
              <a:off x="3909" y="1248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Expr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31788" name="Oval 8"/>
            <p:cNvSpPr>
              <a:spLocks noChangeArrowheads="1"/>
            </p:cNvSpPr>
            <p:nvPr/>
          </p:nvSpPr>
          <p:spPr bwMode="auto">
            <a:xfrm>
              <a:off x="4365" y="158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Term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31789" name="Oval 9"/>
            <p:cNvSpPr>
              <a:spLocks noChangeArrowheads="1"/>
            </p:cNvSpPr>
            <p:nvPr/>
          </p:nvSpPr>
          <p:spPr bwMode="auto">
            <a:xfrm>
              <a:off x="3909" y="1584"/>
              <a:ext cx="336" cy="2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0065"/>
                  </a:solidFill>
                  <a:latin typeface="Arial Rounded MT Bold" panose="020F0704030504030204" pitchFamily="34" charset="0"/>
                </a:rPr>
                <a:t>–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31790" name="Line 10"/>
            <p:cNvSpPr>
              <a:spLocks noChangeShapeType="1"/>
            </p:cNvSpPr>
            <p:nvPr/>
          </p:nvSpPr>
          <p:spPr bwMode="auto">
            <a:xfrm>
              <a:off x="4078" y="1102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Oval 11"/>
            <p:cNvSpPr>
              <a:spLocks noChangeArrowheads="1"/>
            </p:cNvSpPr>
            <p:nvPr/>
          </p:nvSpPr>
          <p:spPr bwMode="auto">
            <a:xfrm>
              <a:off x="3456" y="1584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Expr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31792" name="Oval 12"/>
            <p:cNvSpPr>
              <a:spLocks noChangeArrowheads="1"/>
            </p:cNvSpPr>
            <p:nvPr/>
          </p:nvSpPr>
          <p:spPr bwMode="auto">
            <a:xfrm>
              <a:off x="3456" y="1968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Term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31793" name="Oval 13"/>
            <p:cNvSpPr>
              <a:spLocks noChangeArrowheads="1"/>
            </p:cNvSpPr>
            <p:nvPr/>
          </p:nvSpPr>
          <p:spPr bwMode="auto">
            <a:xfrm>
              <a:off x="3456" y="23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Fact.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31794" name="Oval 14"/>
            <p:cNvSpPr>
              <a:spLocks noChangeArrowheads="1"/>
            </p:cNvSpPr>
            <p:nvPr/>
          </p:nvSpPr>
          <p:spPr bwMode="auto">
            <a:xfrm>
              <a:off x="3456" y="2681"/>
              <a:ext cx="336" cy="2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/>
                <a:t>&lt;</a:t>
              </a:r>
              <a:r>
                <a:rPr lang="en-US" altLang="en-US" sz="1600"/>
                <a:t>id,</a:t>
              </a:r>
              <a:r>
                <a:rPr lang="en-US" altLang="en-US" sz="1600">
                  <a:solidFill>
                    <a:srgbClr val="FF0065"/>
                  </a:solidFill>
                </a:rPr>
                <a:t>x</a:t>
              </a:r>
              <a:r>
                <a:rPr lang="en-US" altLang="en-US" sz="1400"/>
                <a:t>&gt;</a:t>
              </a:r>
              <a:endParaRPr lang="en-US" altLang="en-US" sz="1600"/>
            </a:p>
          </p:txBody>
        </p:sp>
        <p:sp>
          <p:nvSpPr>
            <p:cNvPr id="31795" name="Line 15"/>
            <p:cNvSpPr>
              <a:spLocks noChangeShapeType="1"/>
            </p:cNvSpPr>
            <p:nvPr/>
          </p:nvSpPr>
          <p:spPr bwMode="auto">
            <a:xfrm>
              <a:off x="3624" y="182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Line 16"/>
            <p:cNvSpPr>
              <a:spLocks noChangeShapeType="1"/>
            </p:cNvSpPr>
            <p:nvPr/>
          </p:nvSpPr>
          <p:spPr bwMode="auto">
            <a:xfrm>
              <a:off x="3624" y="220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Line 17"/>
            <p:cNvSpPr>
              <a:spLocks noChangeShapeType="1"/>
            </p:cNvSpPr>
            <p:nvPr/>
          </p:nvSpPr>
          <p:spPr bwMode="auto">
            <a:xfrm>
              <a:off x="3624" y="259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Line 18"/>
            <p:cNvSpPr>
              <a:spLocks noChangeShapeType="1"/>
            </p:cNvSpPr>
            <p:nvPr/>
          </p:nvSpPr>
          <p:spPr bwMode="auto">
            <a:xfrm flipH="1">
              <a:off x="3738" y="1430"/>
              <a:ext cx="186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Line 19"/>
            <p:cNvSpPr>
              <a:spLocks noChangeShapeType="1"/>
            </p:cNvSpPr>
            <p:nvPr/>
          </p:nvSpPr>
          <p:spPr bwMode="auto">
            <a:xfrm>
              <a:off x="4221" y="1440"/>
              <a:ext cx="18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Line 20"/>
            <p:cNvSpPr>
              <a:spLocks noChangeShapeType="1"/>
            </p:cNvSpPr>
            <p:nvPr/>
          </p:nvSpPr>
          <p:spPr bwMode="auto">
            <a:xfrm>
              <a:off x="4077" y="1500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Oval 21"/>
            <p:cNvSpPr>
              <a:spLocks noChangeArrowheads="1"/>
            </p:cNvSpPr>
            <p:nvPr/>
          </p:nvSpPr>
          <p:spPr bwMode="auto">
            <a:xfrm>
              <a:off x="4800" y="1968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 i="1">
                  <a:latin typeface="Arial Rounded MT Bold" panose="020F0704030504030204" pitchFamily="34" charset="0"/>
                </a:rPr>
                <a:t>Fact.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31802" name="Line 22"/>
            <p:cNvSpPr>
              <a:spLocks noChangeShapeType="1"/>
            </p:cNvSpPr>
            <p:nvPr/>
          </p:nvSpPr>
          <p:spPr bwMode="auto">
            <a:xfrm>
              <a:off x="4542" y="182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Oval 23"/>
            <p:cNvSpPr>
              <a:spLocks noChangeArrowheads="1"/>
            </p:cNvSpPr>
            <p:nvPr/>
          </p:nvSpPr>
          <p:spPr bwMode="auto">
            <a:xfrm>
              <a:off x="4817" y="2305"/>
              <a:ext cx="336" cy="2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/>
                <a:t>&lt;</a:t>
              </a:r>
              <a:r>
                <a:rPr lang="en-US" altLang="en-US" sz="1600"/>
                <a:t>id,</a:t>
              </a:r>
              <a:r>
                <a:rPr lang="en-US" altLang="en-US" sz="1600">
                  <a:solidFill>
                    <a:srgbClr val="FF0065"/>
                  </a:solidFill>
                </a:rPr>
                <a:t>y</a:t>
              </a:r>
              <a:r>
                <a:rPr lang="en-US" altLang="en-US" sz="1400"/>
                <a:t>&gt;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  <p:sp>
          <p:nvSpPr>
            <p:cNvPr id="31804" name="Line 24"/>
            <p:cNvSpPr>
              <a:spLocks noChangeShapeType="1"/>
            </p:cNvSpPr>
            <p:nvPr/>
          </p:nvSpPr>
          <p:spPr bwMode="auto">
            <a:xfrm>
              <a:off x="4985" y="221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05" name="Group 25"/>
            <p:cNvGrpSpPr>
              <a:grpSpLocks/>
            </p:cNvGrpSpPr>
            <p:nvPr/>
          </p:nvGrpSpPr>
          <p:grpSpPr bwMode="auto">
            <a:xfrm>
              <a:off x="3909" y="1968"/>
              <a:ext cx="342" cy="953"/>
              <a:chOff x="3930" y="1968"/>
              <a:chExt cx="342" cy="953"/>
            </a:xfrm>
          </p:grpSpPr>
          <p:sp>
            <p:nvSpPr>
              <p:cNvPr id="31809" name="Oval 26"/>
              <p:cNvSpPr>
                <a:spLocks noChangeArrowheads="1"/>
              </p:cNvSpPr>
              <p:nvPr/>
            </p:nvSpPr>
            <p:spPr bwMode="auto">
              <a:xfrm>
                <a:off x="3930" y="1968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9pPr>
              </a:lstStyle>
              <a:p>
                <a:pPr algn="ctr"/>
                <a:r>
                  <a:rPr lang="en-US" altLang="en-US" sz="1400" i="1">
                    <a:latin typeface="Arial Rounded MT Bold" panose="020F0704030504030204" pitchFamily="34" charset="0"/>
                  </a:rPr>
                  <a:t>Term</a:t>
                </a:r>
                <a:endParaRPr lang="en-US" altLang="en-US" sz="16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1810" name="Oval 27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9pPr>
              </a:lstStyle>
              <a:p>
                <a:pPr algn="ctr"/>
                <a:r>
                  <a:rPr lang="en-US" altLang="en-US" sz="1400" i="1">
                    <a:latin typeface="Arial Rounded MT Bold" panose="020F0704030504030204" pitchFamily="34" charset="0"/>
                  </a:rPr>
                  <a:t>Fact.</a:t>
                </a:r>
                <a:endParaRPr lang="en-US" altLang="en-US" sz="16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1811" name="Oval 28"/>
              <p:cNvSpPr>
                <a:spLocks noChangeArrowheads="1"/>
              </p:cNvSpPr>
              <p:nvPr/>
            </p:nvSpPr>
            <p:spPr bwMode="auto">
              <a:xfrm>
                <a:off x="3936" y="2681"/>
                <a:ext cx="336" cy="24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ヒラギノ角ゴ Pro W3"/>
                    <a:cs typeface="ヒラギノ角ゴ Pro W3"/>
                  </a:defRPr>
                </a:lvl9pPr>
              </a:lstStyle>
              <a:p>
                <a:pPr algn="ctr"/>
                <a:r>
                  <a:rPr lang="en-US" altLang="en-US" sz="1400"/>
                  <a:t>&lt;</a:t>
                </a:r>
                <a:r>
                  <a:rPr lang="en-US" altLang="en-US" sz="1600"/>
                  <a:t>num,</a:t>
                </a:r>
                <a:r>
                  <a:rPr lang="en-US" altLang="en-US" sz="1600">
                    <a:solidFill>
                      <a:srgbClr val="FF0065"/>
                    </a:solidFill>
                  </a:rPr>
                  <a:t>2</a:t>
                </a:r>
                <a:r>
                  <a:rPr lang="en-US" altLang="en-US" sz="1400"/>
                  <a:t>&gt;</a:t>
                </a:r>
                <a:endParaRPr lang="en-US" altLang="en-US" sz="16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1812" name="Line 29"/>
              <p:cNvSpPr>
                <a:spLocks noChangeShapeType="1"/>
              </p:cNvSpPr>
              <p:nvPr/>
            </p:nvSpPr>
            <p:spPr bwMode="auto">
              <a:xfrm>
                <a:off x="4104" y="2208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3" name="Line 30"/>
              <p:cNvSpPr>
                <a:spLocks noChangeShapeType="1"/>
              </p:cNvSpPr>
              <p:nvPr/>
            </p:nvSpPr>
            <p:spPr bwMode="auto">
              <a:xfrm>
                <a:off x="4104" y="2591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06" name="Line 31"/>
            <p:cNvSpPr>
              <a:spLocks noChangeShapeType="1"/>
            </p:cNvSpPr>
            <p:nvPr/>
          </p:nvSpPr>
          <p:spPr bwMode="auto">
            <a:xfrm flipH="1">
              <a:off x="4209" y="1797"/>
              <a:ext cx="207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Line 32"/>
            <p:cNvSpPr>
              <a:spLocks noChangeShapeType="1"/>
            </p:cNvSpPr>
            <p:nvPr/>
          </p:nvSpPr>
          <p:spPr bwMode="auto">
            <a:xfrm>
              <a:off x="4641" y="1803"/>
              <a:ext cx="203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Oval 33"/>
            <p:cNvSpPr>
              <a:spLocks noChangeArrowheads="1"/>
            </p:cNvSpPr>
            <p:nvPr/>
          </p:nvSpPr>
          <p:spPr bwMode="auto">
            <a:xfrm>
              <a:off x="4368" y="1968"/>
              <a:ext cx="336" cy="2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0065"/>
                  </a:solidFill>
                  <a:latin typeface="Arial Rounded MT Bold" panose="020F0704030504030204" pitchFamily="34" charset="0"/>
                </a:rPr>
                <a:t>*</a:t>
              </a:r>
              <a:endParaRPr lang="en-US" altLang="en-US" sz="160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948238" y="4533900"/>
            <a:ext cx="614362" cy="784225"/>
            <a:chOff x="3072" y="2976"/>
            <a:chExt cx="387" cy="494"/>
          </a:xfrm>
        </p:grpSpPr>
        <p:sp>
          <p:nvSpPr>
            <p:cNvPr id="31784" name="Oval 35"/>
            <p:cNvSpPr>
              <a:spLocks noChangeArrowheads="1"/>
            </p:cNvSpPr>
            <p:nvPr/>
          </p:nvSpPr>
          <p:spPr bwMode="auto">
            <a:xfrm>
              <a:off x="3072" y="2976"/>
              <a:ext cx="192" cy="192"/>
            </a:xfrm>
            <a:prstGeom prst="ellipse">
              <a:avLst/>
            </a:prstGeom>
            <a:noFill/>
            <a:ln w="12700">
              <a:solidFill>
                <a:srgbClr val="003C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1785" name="Line 36"/>
            <p:cNvSpPr>
              <a:spLocks noChangeShapeType="1"/>
            </p:cNvSpPr>
            <p:nvPr/>
          </p:nvSpPr>
          <p:spPr bwMode="auto">
            <a:xfrm flipH="1" flipV="1">
              <a:off x="3208" y="3152"/>
              <a:ext cx="251" cy="318"/>
            </a:xfrm>
            <a:prstGeom prst="line">
              <a:avLst/>
            </a:prstGeom>
            <a:noFill/>
            <a:ln w="9525">
              <a:solidFill>
                <a:srgbClr val="003C7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688975" y="5257800"/>
            <a:ext cx="52387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Clr>
                <a:srgbClr val="1822CD"/>
              </a:buClr>
              <a:buSzPct val="120000"/>
              <a:buFont typeface="Times" panose="02020603050405020304" pitchFamily="18" charset="0"/>
              <a:buNone/>
            </a:pPr>
            <a:r>
              <a:rPr lang="en-US" altLang="en-US">
                <a:sym typeface="Symbol" panose="05050102010706020507" pitchFamily="18" charset="2"/>
              </a:rPr>
              <a:t>This time, we matched &amp; consumed all the input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3C75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altLang="en-US">
                <a:sym typeface="Symbol" panose="05050102010706020507" pitchFamily="18" charset="2"/>
              </a:rPr>
              <a:t>Success!</a:t>
            </a:r>
          </a:p>
          <a:p>
            <a:endParaRPr lang="en-US" altLang="en-US"/>
          </a:p>
        </p:txBody>
      </p:sp>
      <p:graphicFrame>
        <p:nvGraphicFramePr>
          <p:cNvPr id="17516" name="Group 108"/>
          <p:cNvGraphicFramePr>
            <a:graphicFrameLocks noGrp="1"/>
          </p:cNvGraphicFramePr>
          <p:nvPr/>
        </p:nvGraphicFramePr>
        <p:xfrm>
          <a:off x="990600" y="1828800"/>
          <a:ext cx="4343400" cy="2983272"/>
        </p:xfrm>
        <a:graphic>
          <a:graphicData uri="http://schemas.openxmlformats.org/drawingml/2006/table">
            <a:tbl>
              <a:tblPr/>
              <a:tblGrid>
                <a:gridCol w="7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Rule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Sentential Form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Input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02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4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*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6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*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8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num,</a:t>
                      </a:r>
                      <a:r>
                        <a:rPr kumimoji="0" lang="en-US" sz="1600" b="0" i="1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*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  <a:sym typeface="Symbol" charset="2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num,</a:t>
                      </a:r>
                      <a:r>
                        <a:rPr kumimoji="0" lang="en-US" sz="1600" b="0" i="1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*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*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  <a:sym typeface="Symbol" charset="2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num,</a:t>
                      </a:r>
                      <a:r>
                        <a:rPr kumimoji="0" lang="en-US" sz="1600" b="0" i="1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*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9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num,</a:t>
                      </a:r>
                      <a:r>
                        <a:rPr kumimoji="0" lang="en-US" sz="1600" b="0" i="1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* 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y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  <a:sym typeface="Symbol" charset="2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- 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num,</a:t>
                      </a:r>
                      <a:r>
                        <a:rPr kumimoji="0" lang="en-US" sz="1600" b="0" i="1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 * &lt;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FF006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y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&gt;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  <a:sym typeface="Symbol" charset="2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517" name="Text Box 109"/>
          <p:cNvSpPr txBox="1">
            <a:spLocks noChangeArrowheads="1"/>
          </p:cNvSpPr>
          <p:nvPr/>
        </p:nvSpPr>
        <p:spPr bwMode="auto">
          <a:xfrm>
            <a:off x="762000" y="5029200"/>
            <a:ext cx="74676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Point: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parser must make the right choice when it expands a NT.  Wrong choices lead to wasted effort.</a:t>
            </a:r>
          </a:p>
        </p:txBody>
      </p:sp>
    </p:spTree>
    <p:extLst>
      <p:ext uri="{BB962C8B-B14F-4D97-AF65-F5344CB8AC3E}">
        <p14:creationId xmlns:p14="http://schemas.microsoft.com/office/powerpoint/2010/main" val="12195903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 autoUpdateAnimBg="0"/>
      <p:bldP spid="17517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8153400" cy="4876800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Other choices for expansion are possible</a:t>
            </a:r>
          </a:p>
          <a:p>
            <a:pPr eaLnBrk="1" hangingPunct="1">
              <a:spcBef>
                <a:spcPct val="600000"/>
              </a:spcBef>
              <a:buFont typeface="Times" panose="02020603050405020304" pitchFamily="18" charset="0"/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This expansion doesn’t terminate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Wrong choice of expansion leads to non-termination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Non-termination is a bad property for a parser to have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Parser must make the right choice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8674"/>
            <a:ext cx="8153400" cy="78812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Another possible parse</a:t>
            </a:r>
          </a:p>
        </p:txBody>
      </p:sp>
      <p:graphicFrame>
        <p:nvGraphicFramePr>
          <p:cNvPr id="19513" name="Group 57"/>
          <p:cNvGraphicFramePr>
            <a:graphicFrameLocks noGrp="1"/>
          </p:cNvGraphicFramePr>
          <p:nvPr/>
        </p:nvGraphicFramePr>
        <p:xfrm>
          <a:off x="1066800" y="1752600"/>
          <a:ext cx="4800600" cy="229235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Rule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Sentential Form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Input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—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Goal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+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+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+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+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+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+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And so on ….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</a:t>
                      </a: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-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 * </a:t>
                      </a: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y</a:t>
                      </a:r>
                      <a:endParaRPr kumimoji="0" lang="en-US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  <a:sym typeface="Symbol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3C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3822" name="Group 62"/>
          <p:cNvGrpSpPr>
            <a:grpSpLocks/>
          </p:cNvGrpSpPr>
          <p:nvPr/>
        </p:nvGrpSpPr>
        <p:grpSpPr bwMode="auto">
          <a:xfrm>
            <a:off x="4705350" y="2286000"/>
            <a:ext cx="3600450" cy="1828800"/>
            <a:chOff x="2964" y="1488"/>
            <a:chExt cx="2268" cy="1152"/>
          </a:xfrm>
        </p:grpSpPr>
        <p:sp>
          <p:nvSpPr>
            <p:cNvPr id="33823" name="Oval 58"/>
            <p:cNvSpPr>
              <a:spLocks noChangeArrowheads="1"/>
            </p:cNvSpPr>
            <p:nvPr/>
          </p:nvSpPr>
          <p:spPr bwMode="auto">
            <a:xfrm>
              <a:off x="2964" y="1728"/>
              <a:ext cx="240" cy="912"/>
            </a:xfrm>
            <a:prstGeom prst="ellipse">
              <a:avLst/>
            </a:prstGeom>
            <a:noFill/>
            <a:ln w="19050">
              <a:solidFill>
                <a:srgbClr val="003C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endParaRPr lang="en-GB" altLang="en-US"/>
            </a:p>
          </p:txBody>
        </p:sp>
        <p:sp>
          <p:nvSpPr>
            <p:cNvPr id="33824" name="Text Box 59"/>
            <p:cNvSpPr txBox="1">
              <a:spLocks noChangeArrowheads="1"/>
            </p:cNvSpPr>
            <p:nvPr/>
          </p:nvSpPr>
          <p:spPr bwMode="auto">
            <a:xfrm>
              <a:off x="3792" y="1488"/>
              <a:ext cx="14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003C75"/>
                  </a:solidFill>
                </a:rPr>
                <a:t>Consumes no input!</a:t>
              </a:r>
              <a:endParaRPr lang="en-US" altLang="en-US">
                <a:solidFill>
                  <a:srgbClr val="003C75"/>
                </a:solidFill>
              </a:endParaRPr>
            </a:p>
          </p:txBody>
        </p:sp>
        <p:sp>
          <p:nvSpPr>
            <p:cNvPr id="33825" name="Line 60"/>
            <p:cNvSpPr>
              <a:spLocks noChangeShapeType="1"/>
            </p:cNvSpPr>
            <p:nvPr/>
          </p:nvSpPr>
          <p:spPr bwMode="auto">
            <a:xfrm>
              <a:off x="3792" y="1488"/>
              <a:ext cx="0" cy="192"/>
            </a:xfrm>
            <a:prstGeom prst="line">
              <a:avLst/>
            </a:prstGeom>
            <a:noFill/>
            <a:ln w="19050">
              <a:solidFill>
                <a:srgbClr val="003C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Freeform 61"/>
            <p:cNvSpPr>
              <a:spLocks/>
            </p:cNvSpPr>
            <p:nvPr/>
          </p:nvSpPr>
          <p:spPr bwMode="auto">
            <a:xfrm>
              <a:off x="3216" y="1536"/>
              <a:ext cx="600" cy="432"/>
            </a:xfrm>
            <a:custGeom>
              <a:avLst/>
              <a:gdLst>
                <a:gd name="T0" fmla="*/ 576 w 600"/>
                <a:gd name="T1" fmla="*/ 0 h 432"/>
                <a:gd name="T2" fmla="*/ 432 w 600"/>
                <a:gd name="T3" fmla="*/ 96 h 432"/>
                <a:gd name="T4" fmla="*/ 528 w 600"/>
                <a:gd name="T5" fmla="*/ 144 h 432"/>
                <a:gd name="T6" fmla="*/ 0 w 60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432"/>
                <a:gd name="T14" fmla="*/ 600 w 60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432">
                  <a:moveTo>
                    <a:pt x="576" y="0"/>
                  </a:moveTo>
                  <a:cubicBezTo>
                    <a:pt x="508" y="36"/>
                    <a:pt x="440" y="72"/>
                    <a:pt x="432" y="96"/>
                  </a:cubicBezTo>
                  <a:cubicBezTo>
                    <a:pt x="424" y="120"/>
                    <a:pt x="600" y="88"/>
                    <a:pt x="528" y="144"/>
                  </a:cubicBezTo>
                  <a:cubicBezTo>
                    <a:pt x="456" y="200"/>
                    <a:pt x="228" y="316"/>
                    <a:pt x="0" y="432"/>
                  </a:cubicBezTo>
                </a:path>
              </a:pathLst>
            </a:custGeom>
            <a:noFill/>
            <a:ln w="9525">
              <a:solidFill>
                <a:srgbClr val="003C7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637420"/>
      </p:ext>
    </p:extLst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153400" cy="6096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altLang="en-US" sz="3200" dirty="0">
                <a:sym typeface="Symbol" panose="05050102010706020507" pitchFamily="18" charset="2"/>
              </a:rPr>
              <a:t>Left Recursion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39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 typeface="Times" panose="02020603050405020304" pitchFamily="18" charset="0"/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Top-down parsers cannot handle left-recursive grammars</a:t>
            </a:r>
          </a:p>
          <a:p>
            <a:pPr eaLnBrk="1" hangingPunct="1">
              <a:spcBef>
                <a:spcPct val="10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Formally,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grammar is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left recursive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if 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such that  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 a derivation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A,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 some string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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(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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110000"/>
              </a:spcBef>
              <a:buFont typeface="Times" panose="02020603050405020304" pitchFamily="18" charset="0"/>
              <a:buNone/>
            </a:pPr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expression grammar </a:t>
            </a:r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we worked 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is left recursive</a:t>
            </a:r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110000"/>
              </a:spcBef>
              <a:buFont typeface="Times" panose="02020603050405020304" pitchFamily="18" charset="0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This can lead to non-termination in a top-down parser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 a top-down parser, any recursion must be right recursion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We would like to convert the left recursion to right recursion</a:t>
            </a:r>
          </a:p>
          <a:p>
            <a:pPr algn="ctr" eaLnBrk="1" hangingPunct="1">
              <a:spcBef>
                <a:spcPct val="150000"/>
              </a:spcBef>
              <a:buFont typeface="Times" panose="02020603050405020304" pitchFamily="18" charset="0"/>
              <a:buNone/>
            </a:pPr>
            <a:r>
              <a:rPr lang="en-US" altLang="en-US" sz="2000" i="1" dirty="0">
                <a:solidFill>
                  <a:srgbClr val="FF006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Non-termination is </a:t>
            </a:r>
            <a:r>
              <a:rPr lang="en-US" altLang="en-US" sz="2000" i="1" u="sng" dirty="0">
                <a:solidFill>
                  <a:srgbClr val="FF006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always</a:t>
            </a:r>
            <a:r>
              <a:rPr lang="en-US" altLang="en-US" sz="2000" i="1" dirty="0">
                <a:solidFill>
                  <a:srgbClr val="FF006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bad property in a compiler</a:t>
            </a:r>
            <a:endParaRPr lang="en-US" altLang="en-US" sz="2000" dirty="0">
              <a:solidFill>
                <a:srgbClr val="ED181E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138878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B0A88-EF8A-774F-46DD-E0B947E3B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Examples of tokens:</a:t>
            </a:r>
          </a:p>
          <a:p>
            <a:pPr lvl="1" algn="just"/>
            <a:r>
              <a:rPr lang="en-US" sz="2000" dirty="0"/>
              <a:t>identifiers</a:t>
            </a:r>
          </a:p>
          <a:p>
            <a:pPr lvl="1" algn="just"/>
            <a:r>
              <a:rPr lang="en-US" sz="2000" dirty="0"/>
              <a:t>keywords</a:t>
            </a:r>
          </a:p>
          <a:p>
            <a:pPr lvl="1" algn="just"/>
            <a:r>
              <a:rPr lang="en-US" sz="2000" dirty="0"/>
              <a:t>numeric literals</a:t>
            </a:r>
          </a:p>
          <a:p>
            <a:pPr lvl="1" algn="just"/>
            <a:r>
              <a:rPr lang="en-US" sz="2000" dirty="0"/>
              <a:t>Operators</a:t>
            </a:r>
            <a:endParaRPr lang="tr-TR" sz="2000" dirty="0"/>
          </a:p>
          <a:p>
            <a:pPr marL="457200" lvl="1" indent="0" algn="just">
              <a:buNone/>
            </a:pPr>
            <a:endParaRPr lang="en-US" sz="2000" dirty="0"/>
          </a:p>
          <a:p>
            <a:pPr algn="just"/>
            <a:r>
              <a:rPr lang="en-US" sz="2000" dirty="0"/>
              <a:t>From a theoretical perspective:</a:t>
            </a:r>
          </a:p>
          <a:p>
            <a:pPr lvl="1" algn="just"/>
            <a:r>
              <a:rPr lang="en-US" sz="2000" dirty="0"/>
              <a:t>A lexical analyzer can be modeled as a </a:t>
            </a:r>
            <a:r>
              <a:rPr lang="en-US" sz="2000" b="1" dirty="0"/>
              <a:t>finite automaton</a:t>
            </a:r>
            <a:r>
              <a:rPr lang="en-US" sz="2000" dirty="0"/>
              <a:t>.</a:t>
            </a:r>
          </a:p>
          <a:p>
            <a:pPr lvl="1" algn="just"/>
            <a:r>
              <a:rPr lang="en-US" sz="2000" dirty="0"/>
              <a:t>The patterns it recognizes are described using </a:t>
            </a:r>
            <a:r>
              <a:rPr lang="en-US" sz="2000" b="1" dirty="0"/>
              <a:t>regular grammars</a:t>
            </a:r>
            <a:r>
              <a:rPr lang="en-US" sz="2000" dirty="0"/>
              <a:t> (or regular expressions).</a:t>
            </a:r>
            <a:endParaRPr lang="tr-TR" sz="2000" dirty="0"/>
          </a:p>
          <a:p>
            <a:pPr marL="457200" lvl="1" indent="0" algn="just">
              <a:buNone/>
            </a:pPr>
            <a:endParaRPr lang="en-US" sz="2000" dirty="0"/>
          </a:p>
          <a:p>
            <a:pPr algn="just"/>
            <a:r>
              <a:rPr lang="en-US" sz="2000" dirty="0"/>
              <a:t>Because lexical analysis deals with </a:t>
            </a:r>
            <a:r>
              <a:rPr lang="en-US" sz="2000" b="1" dirty="0"/>
              <a:t>small-scale language elements</a:t>
            </a:r>
            <a:r>
              <a:rPr lang="en-US" sz="2000" dirty="0"/>
              <a:t>, it is considered the </a:t>
            </a:r>
            <a:r>
              <a:rPr lang="en-US" sz="2000" b="1" dirty="0"/>
              <a:t>low-level part of syntax processing</a:t>
            </a:r>
            <a:r>
              <a:rPr lang="en-US" sz="20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82984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623" y="187325"/>
            <a:ext cx="8153400" cy="11430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Eliminating Left Recursion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35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To remove left recursion, we can transform the grammar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6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Consider a grammar fragment of the form</a:t>
            </a:r>
          </a:p>
          <a:p>
            <a:pPr lvl="1" eaLnBrk="1" hangingPunct="1"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Fee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Fee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altLang="en-US" sz="2000" dirty="0">
                <a:solidFill>
                  <a:srgbClr val="FF006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|  </a:t>
            </a:r>
            <a:r>
              <a:rPr lang="en-US" altLang="en-US" sz="2000" dirty="0">
                <a:solidFill>
                  <a:srgbClr val="FF006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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where neither  nor  start with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Fee</a:t>
            </a:r>
          </a:p>
          <a:p>
            <a:pPr eaLnBrk="1" hangingPunct="1">
              <a:spcBef>
                <a:spcPct val="15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We can rewrite this fragment as </a:t>
            </a:r>
          </a:p>
          <a:p>
            <a:pPr lvl="1" eaLnBrk="1" hangingPunct="1"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Fee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000" dirty="0">
                <a:solidFill>
                  <a:srgbClr val="FF006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Fie</a:t>
            </a:r>
          </a:p>
          <a:p>
            <a:pPr lvl="1" eaLnBrk="1" hangingPunct="1">
              <a:buFontTx/>
              <a:buNone/>
            </a:pPr>
            <a:r>
              <a:rPr lang="en-US" altLang="en-US" sz="2000" i="1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Fie</a:t>
            </a:r>
            <a:r>
              <a:rPr lang="en-US" altLang="en-US" sz="2000" i="1" dirty="0">
                <a:solidFill>
                  <a:srgbClr val="1822CD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000" dirty="0">
                <a:solidFill>
                  <a:srgbClr val="FF006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Fie</a:t>
            </a:r>
            <a:endParaRPr lang="en-US" altLang="en-US" sz="2000" dirty="0">
              <a:solidFill>
                <a:srgbClr val="003C75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|  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where </a:t>
            </a:r>
            <a:r>
              <a:rPr lang="en-US" altLang="en-US" sz="2000" i="1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Fie</a:t>
            </a: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is a new non-terminal</a:t>
            </a:r>
          </a:p>
        </p:txBody>
      </p:sp>
      <p:grpSp>
        <p:nvGrpSpPr>
          <p:cNvPr id="37893" name="Group 11"/>
          <p:cNvGrpSpPr>
            <a:grpSpLocks/>
          </p:cNvGrpSpPr>
          <p:nvPr/>
        </p:nvGrpSpPr>
        <p:grpSpPr bwMode="auto">
          <a:xfrm>
            <a:off x="2133600" y="3671161"/>
            <a:ext cx="6213475" cy="3008313"/>
            <a:chOff x="1372" y="2273"/>
            <a:chExt cx="3914" cy="1895"/>
          </a:xfrm>
        </p:grpSpPr>
        <p:sp>
          <p:nvSpPr>
            <p:cNvPr id="37894" name="Text Box 5"/>
            <p:cNvSpPr txBox="1">
              <a:spLocks noChangeArrowheads="1"/>
            </p:cNvSpPr>
            <p:nvPr/>
          </p:nvSpPr>
          <p:spPr bwMode="auto">
            <a:xfrm>
              <a:off x="3310" y="2273"/>
              <a:ext cx="1976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3C75"/>
                  </a:solidFill>
                </a:rPr>
                <a:t>The new grammar defines the same language as the old grammar, using only right recursion</a:t>
              </a:r>
              <a:r>
                <a:rPr lang="en-US" altLang="en-US" dirty="0">
                  <a:solidFill>
                    <a:srgbClr val="003C75"/>
                  </a:solidFill>
                </a:rPr>
                <a:t>.</a:t>
              </a:r>
            </a:p>
          </p:txBody>
        </p:sp>
        <p:sp>
          <p:nvSpPr>
            <p:cNvPr id="37895" name="AutoShape 6"/>
            <p:cNvSpPr>
              <a:spLocks/>
            </p:cNvSpPr>
            <p:nvPr/>
          </p:nvSpPr>
          <p:spPr bwMode="auto">
            <a:xfrm>
              <a:off x="3128" y="2387"/>
              <a:ext cx="168" cy="712"/>
            </a:xfrm>
            <a:prstGeom prst="rightBrace">
              <a:avLst>
                <a:gd name="adj1" fmla="val 35317"/>
                <a:gd name="adj2" fmla="val 50000"/>
              </a:avLst>
            </a:prstGeom>
            <a:noFill/>
            <a:ln w="19050">
              <a:solidFill>
                <a:srgbClr val="003C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3488" y="3528"/>
              <a:ext cx="153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3C75"/>
                  </a:solidFill>
                </a:rPr>
                <a:t>Added a reference to the empty string</a:t>
              </a:r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 flipH="1">
              <a:off x="3494" y="3614"/>
              <a:ext cx="8" cy="416"/>
            </a:xfrm>
            <a:prstGeom prst="line">
              <a:avLst/>
            </a:prstGeom>
            <a:noFill/>
            <a:ln w="19050">
              <a:solidFill>
                <a:srgbClr val="003C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1372" y="3060"/>
              <a:ext cx="2088" cy="884"/>
            </a:xfrm>
            <a:custGeom>
              <a:avLst/>
              <a:gdLst>
                <a:gd name="T0" fmla="*/ 2088 w 2088"/>
                <a:gd name="T1" fmla="*/ 884 h 884"/>
                <a:gd name="T2" fmla="*/ 1112 w 2088"/>
                <a:gd name="T3" fmla="*/ 108 h 884"/>
                <a:gd name="T4" fmla="*/ 1048 w 2088"/>
                <a:gd name="T5" fmla="*/ 236 h 884"/>
                <a:gd name="T6" fmla="*/ 0 w 2088"/>
                <a:gd name="T7" fmla="*/ 228 h 8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8"/>
                <a:gd name="T13" fmla="*/ 0 h 884"/>
                <a:gd name="T14" fmla="*/ 2088 w 2088"/>
                <a:gd name="T15" fmla="*/ 884 h 8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8" h="884">
                  <a:moveTo>
                    <a:pt x="2088" y="884"/>
                  </a:moveTo>
                  <a:cubicBezTo>
                    <a:pt x="1686" y="550"/>
                    <a:pt x="1285" y="216"/>
                    <a:pt x="1112" y="108"/>
                  </a:cubicBezTo>
                  <a:cubicBezTo>
                    <a:pt x="939" y="0"/>
                    <a:pt x="1233" y="216"/>
                    <a:pt x="1048" y="236"/>
                  </a:cubicBezTo>
                  <a:cubicBezTo>
                    <a:pt x="863" y="256"/>
                    <a:pt x="431" y="242"/>
                    <a:pt x="0" y="228"/>
                  </a:cubicBezTo>
                </a:path>
              </a:pathLst>
            </a:custGeom>
            <a:noFill/>
            <a:ln w="9525">
              <a:solidFill>
                <a:srgbClr val="003C7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33653"/>
      </p:ext>
    </p:extLst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153400" cy="609600"/>
          </a:xfrm>
        </p:spPr>
        <p:txBody>
          <a:bodyPr/>
          <a:lstStyle/>
          <a:p>
            <a:pPr eaLnBrk="1" hangingPunct="1">
              <a:spcBef>
                <a:spcPct val="1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Eliminating Left Recursion</a:t>
            </a:r>
          </a:p>
        </p:txBody>
      </p:sp>
      <p:graphicFrame>
        <p:nvGraphicFramePr>
          <p:cNvPr id="25676" name="Group 76"/>
          <p:cNvGraphicFramePr>
            <a:graphicFrameLocks noGrp="1"/>
          </p:cNvGraphicFramePr>
          <p:nvPr/>
        </p:nvGraphicFramePr>
        <p:xfrm>
          <a:off x="1143000" y="1568450"/>
          <a:ext cx="2971800" cy="1211407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</a:p>
                  </a:txBody>
                  <a:tcPr marT="45696" marB="4569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696" marB="4569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+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Term</a:t>
                      </a:r>
                    </a:p>
                  </a:txBody>
                  <a:tcPr marT="45696" marB="4569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696" marB="4569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marT="45696" marB="456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-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Term</a:t>
                      </a:r>
                    </a:p>
                  </a:txBody>
                  <a:tcPr marT="45696" marB="4569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696" marB="4569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marT="45696" marB="456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marT="45696" marB="4569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675" name="Group 75"/>
          <p:cNvGraphicFramePr>
            <a:graphicFrameLocks noGrp="1"/>
          </p:cNvGraphicFramePr>
          <p:nvPr/>
        </p:nvGraphicFramePr>
        <p:xfrm>
          <a:off x="4724400" y="1568450"/>
          <a:ext cx="2971800" cy="1211407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marT="45696" marB="4569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696" marB="4569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*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Factor</a:t>
                      </a:r>
                    </a:p>
                  </a:txBody>
                  <a:tcPr marT="45696" marB="4569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696" marB="4569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marT="45696" marB="456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* Factor</a:t>
                      </a:r>
                    </a:p>
                  </a:txBody>
                  <a:tcPr marT="45696" marB="4569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696" marB="4569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marT="45696" marB="456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</a:p>
                  </a:txBody>
                  <a:tcPr marT="45696" marB="4569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707" name="Group 107"/>
          <p:cNvGraphicFramePr>
            <a:graphicFrameLocks noGrp="1"/>
          </p:cNvGraphicFramePr>
          <p:nvPr/>
        </p:nvGraphicFramePr>
        <p:xfrm>
          <a:off x="1143000" y="3505200"/>
          <a:ext cx="3200400" cy="1608138"/>
        </p:xfrm>
        <a:graphic>
          <a:graphicData uri="http://schemas.openxmlformats.org/drawingml/2006/table">
            <a:tbl>
              <a:tblPr/>
              <a:tblGrid>
                <a:gridCol w="902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C7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B025A6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’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C7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B025A6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’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+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C7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B025A6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’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-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C7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B025A6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’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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737" name="Group 137"/>
          <p:cNvGraphicFramePr>
            <a:graphicFrameLocks noGrp="1"/>
          </p:cNvGraphicFramePr>
          <p:nvPr/>
        </p:nvGraphicFramePr>
        <p:xfrm>
          <a:off x="4724400" y="3505200"/>
          <a:ext cx="3276600" cy="1641718"/>
        </p:xfrm>
        <a:graphic>
          <a:graphicData uri="http://schemas.openxmlformats.org/drawingml/2006/table">
            <a:tbl>
              <a:tblPr/>
              <a:tblGrid>
                <a:gridCol w="879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3C7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B025A6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’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3C7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B025A6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’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*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3C7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B025A6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’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/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3C75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B025A6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’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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87" name="Rectangle 10"/>
          <p:cNvSpPr>
            <a:spLocks noChangeArrowheads="1"/>
          </p:cNvSpPr>
          <p:nvPr/>
        </p:nvSpPr>
        <p:spPr bwMode="auto">
          <a:xfrm>
            <a:off x="8153400" y="6248400"/>
            <a:ext cx="3048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endParaRPr lang="en-GB" altLang="en-US"/>
          </a:p>
        </p:txBody>
      </p:sp>
      <p:sp>
        <p:nvSpPr>
          <p:cNvPr id="3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 expression grammar contains two cases of left recursion</a:t>
            </a:r>
          </a:p>
          <a:p>
            <a:pPr eaLnBrk="1" hangingPunct="1">
              <a:spcBef>
                <a:spcPts val="12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Applying the transformation yields</a:t>
            </a:r>
          </a:p>
          <a:p>
            <a:pPr eaLnBrk="1" hangingPunct="1">
              <a:spcBef>
                <a:spcPts val="16200"/>
              </a:spcBef>
              <a:buFont typeface="Times" panose="02020603050405020304" pitchFamily="18" charset="0"/>
              <a:buNone/>
            </a:pPr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These fragments use only right recursion</a:t>
            </a:r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Right recursion often means right associativity.  In this case, the</a:t>
            </a:r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grammar does not display any particular associative bias.</a:t>
            </a:r>
          </a:p>
        </p:txBody>
      </p:sp>
    </p:spTree>
    <p:extLst>
      <p:ext uri="{BB962C8B-B14F-4D97-AF65-F5344CB8AC3E}">
        <p14:creationId xmlns:p14="http://schemas.microsoft.com/office/powerpoint/2010/main" val="1690303757"/>
      </p:ext>
    </p:extLst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153400" cy="5334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Eliminating Left Recursion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84287"/>
            <a:ext cx="8153400" cy="4887913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Substituting them back into the grammar yields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457700" y="2286000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515938" indent="-287338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pPr lvl="1">
              <a:spcBef>
                <a:spcPts val="600"/>
              </a:spcBef>
              <a:buClr>
                <a:srgbClr val="003C75"/>
              </a:buClr>
              <a:buSzPct val="110000"/>
              <a:buFont typeface="Lucida Grande"/>
              <a:buChar char="⇒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naïve transformation yields a right recursive grammar, which changes the implicit associativity</a:t>
            </a:r>
          </a:p>
        </p:txBody>
      </p:sp>
      <p:graphicFrame>
        <p:nvGraphicFramePr>
          <p:cNvPr id="27754" name="Group 106"/>
          <p:cNvGraphicFramePr>
            <a:graphicFrameLocks noGrp="1"/>
          </p:cNvGraphicFramePr>
          <p:nvPr/>
        </p:nvGraphicFramePr>
        <p:xfrm>
          <a:off x="838200" y="1676400"/>
          <a:ext cx="3276600" cy="405765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0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Goal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1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Expr’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2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Expr’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+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Expr’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3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-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 Expr’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4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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5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 Term’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6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Term’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*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 Term’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7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|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/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 Term’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8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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9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Factor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  <a:sym typeface="Symbol" charset="2"/>
                        </a:rPr>
                        <a:t>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Expr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)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10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number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11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|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C75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ヒラギノ角ゴ Pro W3" charset="-128"/>
                          <a:cs typeface="ヒラギノ角ゴ Pro W3" charset="-128"/>
                        </a:rPr>
                        <a:t>id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53855"/>
      </p:ext>
    </p:extLst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Eliminating Left Recursion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924800" cy="4800600"/>
          </a:xfrm>
        </p:spPr>
        <p:txBody>
          <a:bodyPr/>
          <a:lstStyle/>
          <a:p>
            <a:pPr defTabSz="457200" eaLnBrk="1" hangingPunct="1">
              <a:spcBef>
                <a:spcPct val="7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 general algorithm:</a:t>
            </a:r>
          </a:p>
          <a:p>
            <a:pPr lvl="1" defTabSz="457200" eaLnBrk="1" hangingPunct="1">
              <a:buFontTx/>
              <a:buNone/>
            </a:pP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arrange the NTs into some order A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A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…, A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000" i="1" dirty="0">
              <a:solidFill>
                <a:srgbClr val="B025A6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lvl="1" defTabSz="457200" eaLnBrk="1" hangingPunct="1">
              <a:buFontTx/>
              <a:buNone/>
            </a:pP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 </a:t>
            </a:r>
            <a:r>
              <a:rPr lang="en-US" altLang="en-US" sz="2000" i="1" dirty="0" err="1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 1 to n</a:t>
            </a:r>
          </a:p>
          <a:p>
            <a:pPr lvl="1" defTabSz="457200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for s  1 to </a:t>
            </a:r>
            <a:r>
              <a:rPr lang="en-US" altLang="en-US" sz="2000" i="1" dirty="0" err="1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– 1 </a:t>
            </a:r>
          </a:p>
          <a:p>
            <a:pPr marL="1085850" lvl="2" defTabSz="457200" eaLnBrk="1" hangingPunct="1">
              <a:buFont typeface="Symbol" panose="05050102010706020507" pitchFamily="18" charset="2"/>
              <a:buNone/>
            </a:pP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replace each production A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A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 with A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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</a:t>
            </a:r>
            <a:r>
              <a:rPr lang="en-US" altLang="en-US" sz="2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</a:t>
            </a:r>
            <a:r>
              <a:rPr lang="en-US" altLang="en-US" sz="2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,  </a:t>
            </a:r>
          </a:p>
          <a:p>
            <a:pPr marL="1085850" lvl="2" defTabSz="457200" eaLnBrk="1" hangingPunct="1"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where A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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</a:t>
            </a:r>
            <a:r>
              <a:rPr lang="en-US" altLang="en-US" sz="2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are all the current productions for A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</a:p>
          <a:p>
            <a:pPr lvl="1" defTabSz="457200" eaLnBrk="1" hangingPunct="1">
              <a:spcBef>
                <a:spcPct val="10000"/>
              </a:spcBef>
              <a:buFontTx/>
              <a:buNone/>
            </a:pP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eliminate any immediate left recursion on A</a:t>
            </a:r>
            <a:r>
              <a:rPr lang="en-US" altLang="en-US" sz="2000" i="1" baseline="-25000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lvl="1" defTabSz="457200" eaLnBrk="1" hangingPunct="1">
              <a:spcBef>
                <a:spcPct val="10000"/>
              </a:spcBef>
              <a:buFontTx/>
              <a:buNone/>
            </a:pPr>
            <a:r>
              <a:rPr lang="en-US" altLang="en-US" sz="2000" i="1" dirty="0">
                <a:solidFill>
                  <a:srgbClr val="B025A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using the direct transformation</a:t>
            </a:r>
            <a:endParaRPr lang="en-US" altLang="en-US" sz="2000" dirty="0">
              <a:solidFill>
                <a:srgbClr val="B025A6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defTabSz="457200" eaLnBrk="1" hangingPunct="1">
              <a:spcBef>
                <a:spcPct val="60000"/>
              </a:spcBef>
              <a:buFont typeface="Times" panose="02020603050405020304" pitchFamily="18" charset="0"/>
              <a:buNone/>
            </a:pPr>
            <a:endParaRPr lang="tr-TR" alt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defTabSz="457200" eaLnBrk="1" hangingPunct="1">
              <a:spcBef>
                <a:spcPct val="6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This assumes that the initial grammar has no cycles (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i="1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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</a:t>
            </a:r>
            <a:r>
              <a:rPr lang="en-US" altLang="en-US" sz="2000" i="1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),  </a:t>
            </a:r>
          </a:p>
          <a:p>
            <a:pPr defTabSz="457200" eaLnBrk="1" hangingPunct="1">
              <a:spcBef>
                <a:spcPct val="1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and no epsilon productions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4037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96000" y="5791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endParaRPr lang="en-GB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8800" y="2065337"/>
            <a:ext cx="6575425" cy="593725"/>
            <a:chOff x="1457" y="1682"/>
            <a:chExt cx="4142" cy="374"/>
          </a:xfrm>
        </p:grpSpPr>
        <p:sp>
          <p:nvSpPr>
            <p:cNvPr id="29703" name="AutoShape 7"/>
            <p:cNvSpPr>
              <a:spLocks/>
            </p:cNvSpPr>
            <p:nvPr/>
          </p:nvSpPr>
          <p:spPr bwMode="auto">
            <a:xfrm>
              <a:off x="3443" y="1682"/>
              <a:ext cx="2156" cy="374"/>
            </a:xfrm>
            <a:prstGeom prst="borderCallout1">
              <a:avLst>
                <a:gd name="adj1" fmla="val 19250"/>
                <a:gd name="adj2" fmla="val -2227"/>
                <a:gd name="adj3" fmla="val 47593"/>
                <a:gd name="adj4" fmla="val -84370"/>
              </a:avLst>
            </a:prstGeom>
            <a:solidFill>
              <a:srgbClr val="EEEEEE"/>
            </a:solidFill>
            <a:ln w="12700">
              <a:solidFill>
                <a:srgbClr val="B025A6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solidFill>
                    <a:srgbClr val="B025A6"/>
                  </a:solidFill>
                  <a:latin typeface="Comic Sans MS" charset="0"/>
                  <a:ea typeface="ヒラギノ角ゴ Pro W3" charset="-128"/>
                  <a:cs typeface="ヒラギノ角ゴ Pro W3" charset="-128"/>
                </a:rPr>
                <a:t>Must start with 1 to ensure that A</a:t>
              </a:r>
              <a:r>
                <a:rPr lang="en-US" sz="1600" baseline="-25000">
                  <a:solidFill>
                    <a:srgbClr val="B025A6"/>
                  </a:solidFill>
                  <a:latin typeface="Comic Sans MS" charset="0"/>
                  <a:ea typeface="ヒラギノ角ゴ Pro W3" charset="-128"/>
                  <a:cs typeface="ヒラギノ角ゴ Pro W3" charset="-128"/>
                </a:rPr>
                <a:t>1</a:t>
              </a:r>
              <a:r>
                <a:rPr lang="en-US" sz="1600">
                  <a:solidFill>
                    <a:srgbClr val="B025A6"/>
                  </a:solidFill>
                  <a:latin typeface="Comic Sans MS" charset="0"/>
                  <a:ea typeface="ヒラギノ角ゴ Pro W3" charset="-128"/>
                  <a:cs typeface="ヒラギノ角ゴ Pro W3" charset="-128"/>
                </a:rPr>
                <a:t> </a:t>
              </a:r>
              <a:r>
                <a:rPr lang="en-US" sz="1600">
                  <a:solidFill>
                    <a:srgbClr val="B025A6"/>
                  </a:solidFill>
                  <a:latin typeface="Comic Sans MS" charset="0"/>
                  <a:ea typeface="ヒラギノ角ゴ Pro W3" charset="-128"/>
                  <a:cs typeface="ヒラギノ角ゴ Pro W3" charset="-128"/>
                  <a:sym typeface="Symbol" charset="2"/>
                </a:rPr>
                <a:t> A</a:t>
              </a:r>
              <a:r>
                <a:rPr lang="en-US" sz="1600" baseline="-25000">
                  <a:solidFill>
                    <a:srgbClr val="B025A6"/>
                  </a:solidFill>
                  <a:latin typeface="Comic Sans MS" charset="0"/>
                  <a:ea typeface="ヒラギノ角ゴ Pro W3" charset="-128"/>
                  <a:cs typeface="ヒラギノ角ゴ Pro W3" charset="-128"/>
                  <a:sym typeface="Symbol" charset="2"/>
                </a:rPr>
                <a:t>1</a:t>
              </a:r>
              <a:r>
                <a:rPr lang="en-US" sz="1600">
                  <a:solidFill>
                    <a:srgbClr val="B025A6"/>
                  </a:solidFill>
                  <a:latin typeface="Comic Sans MS" charset="0"/>
                  <a:ea typeface="ヒラギノ角ゴ Pro W3" charset="-128"/>
                  <a:cs typeface="ヒラギノ角ゴ Pro W3" charset="-128"/>
                  <a:sym typeface="Symbol" charset="2"/>
                </a:rPr>
                <a:t>  is transformed</a:t>
              </a:r>
              <a:endParaRPr lang="en-US" sz="1600">
                <a:solidFill>
                  <a:srgbClr val="B025A6"/>
                </a:solidFill>
                <a:latin typeface="Comic Sans MS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1457" y="1841"/>
              <a:ext cx="192" cy="192"/>
            </a:xfrm>
            <a:prstGeom prst="ellipse">
              <a:avLst/>
            </a:prstGeom>
            <a:noFill/>
            <a:ln w="12700">
              <a:solidFill>
                <a:srgbClr val="B025A6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ヒラギノ角ゴ Pro W3" charset="-128"/>
                <a:cs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1769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153400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Eliminating Left Recursion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How does this algorithm work?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1.  Impose arbitrary order on the non-terminals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2.  Outer loop cycles through NT in order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3.  Inner loop ensures that a production expanding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i="1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has no non-terminal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i="1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its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rhs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4.  Last step in outer loop converts any direct recursion on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i="1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to right recursion using the transformation showed earlier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5.  New non-terminals are added at the end of the order &amp; have no left recursion</a:t>
            </a:r>
          </a:p>
          <a:p>
            <a:pPr eaLnBrk="1" hangingPunct="1">
              <a:spcBef>
                <a:spcPct val="10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At the start of the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000" i="1" baseline="30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outer loop iteration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 all k &lt;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no production that expands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i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contains a non-terminal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i="1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its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rhs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for s &lt; k</a:t>
            </a:r>
          </a:p>
        </p:txBody>
      </p:sp>
    </p:spTree>
    <p:extLst>
      <p:ext uri="{BB962C8B-B14F-4D97-AF65-F5344CB8AC3E}">
        <p14:creationId xmlns:p14="http://schemas.microsoft.com/office/powerpoint/2010/main" val="2684905202"/>
      </p:ext>
    </p:extLst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153400" cy="6096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Predictive Parsing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idea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Given A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  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the parser should be able to choose between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&amp;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</a:t>
            </a:r>
          </a:p>
          <a:p>
            <a:pPr eaLnBrk="1" hangingPunct="1">
              <a:spcBef>
                <a:spcPct val="10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FIRST sets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some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rhs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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define </a:t>
            </a: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FIRST()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as the set of tokens that appear as the first symbol in some string that derives from  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That is,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FIRST()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iff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 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*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,  for some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 </a:t>
            </a:r>
          </a:p>
          <a:p>
            <a:pPr eaLnBrk="1" hangingPunct="1">
              <a:spcBef>
                <a:spcPct val="10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 LL(1)  Property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If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 and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 both appear in the grammar, we would like 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FIRST()  FIRST() = 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This would allow the parser to make a correct choice with a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lookahead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of exactly one symbol !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5791200" y="4495800"/>
            <a:ext cx="3048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4678713"/>
      </p:ext>
    </p:extLst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1534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Predictive Parsing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about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-productions?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Pct val="90000"/>
              <a:buFont typeface="Symbol" panose="05050102010706020507" pitchFamily="18" charset="2"/>
              <a:buChar char="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complicate the definition of LL(1)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If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 and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 and   FIRST(), then we need to ensure that FIRST() is disjoint from FOLLOW(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), too, where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FOLLOW(</a:t>
            </a:r>
            <a:r>
              <a:rPr lang="en-US" altLang="en-US" sz="2000" i="1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 the set of terminal symbols that can immediately follow A in a sentential form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Define </a:t>
            </a: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FIRST</a:t>
            </a:r>
            <a:r>
              <a:rPr lang="en-US" altLang="en-US" sz="2000" baseline="30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000" i="1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003C7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)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FIRST()  FOLLOW(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),  if   FIRST()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FIRST(), otherwise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Then, a grammar is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LL(1)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iff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 and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 implies 		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FIRST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)  FIRST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) = </a:t>
            </a:r>
          </a:p>
        </p:txBody>
      </p:sp>
    </p:spTree>
    <p:extLst>
      <p:ext uri="{BB962C8B-B14F-4D97-AF65-F5344CB8AC3E}">
        <p14:creationId xmlns:p14="http://schemas.microsoft.com/office/powerpoint/2010/main" val="1284226628"/>
      </p:ext>
    </p:extLst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>
            <a:extLst>
              <a:ext uri="{FF2B5EF4-FFF2-40B4-BE49-F238E27FC236}">
                <a16:creationId xmlns:a16="http://schemas.microsoft.com/office/drawing/2014/main" id="{171C4D6F-38AB-046E-5DD4-49F1DCEC7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Bottom-up Parsers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19AC4BE2-D757-4ECA-F310-B74DDB4A5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bottom-up parser constructs the parse tree starting from the leaves (input tokens) and gradually works upward toward the root.</a:t>
            </a:r>
          </a:p>
          <a:p>
            <a:pPr algn="just" eaLnBrk="1" hangingPunct="1"/>
            <a:endParaRPr lang="tr-T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Instead of predicting grammar rules, the parser recognizes smaller parts of the input and combines them into larger structures</a:t>
            </a:r>
          </a:p>
          <a:p>
            <a:pPr algn="just" eaLnBrk="1" hangingPunct="1"/>
            <a:endParaRPr lang="tr-T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process corresponds to the reverse of a rightmost derivation in the grammar.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274FE-43CD-BF89-A808-B27F0B267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>
            <a:extLst>
              <a:ext uri="{FF2B5EF4-FFF2-40B4-BE49-F238E27FC236}">
                <a16:creationId xmlns:a16="http://schemas.microsoft.com/office/drawing/2014/main" id="{BE7EDAB3-D299-B45B-4FA0-96BE9AD1F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tr-TR" altLang="en-US" dirty="0"/>
              <a:t>At any step, the parser examines a right sentential form, represented as </a:t>
            </a:r>
            <a:r>
              <a:rPr lang="el-GR" dirty="0"/>
              <a:t>α</a:t>
            </a:r>
            <a:endParaRPr lang="tr-TR" dirty="0"/>
          </a:p>
          <a:p>
            <a:pPr algn="just" eaLnBrk="1" hangingPunct="1"/>
            <a:r>
              <a:rPr lang="tr-TR" altLang="en-US" dirty="0"/>
              <a:t>The parser must determine which substring of </a:t>
            </a:r>
            <a:r>
              <a:rPr lang="el-GR" dirty="0"/>
              <a:t>α</a:t>
            </a:r>
            <a:r>
              <a:rPr lang="tr-TR" dirty="0"/>
              <a:t> corresponds to the right-hand side (RHS) of a grammar rule</a:t>
            </a:r>
          </a:p>
          <a:p>
            <a:pPr algn="just" eaLnBrk="1" hangingPunct="1"/>
            <a:r>
              <a:rPr lang="tr-TR" dirty="0"/>
              <a:t>Once the correct substring is found, the parser reduces it to the corresponding LHS of the rule.</a:t>
            </a:r>
          </a:p>
          <a:p>
            <a:pPr algn="just" eaLnBrk="1" hangingPunct="1"/>
            <a:r>
              <a:rPr lang="tr-TR" dirty="0"/>
              <a:t>This process is called </a:t>
            </a:r>
            <a:r>
              <a:rPr lang="tr-TR" dirty="0">
                <a:solidFill>
                  <a:srgbClr val="FF0000"/>
                </a:solidFill>
              </a:rPr>
              <a:t>reduction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9939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1"/>
            <a:ext cx="7391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866A1-84EB-B451-B84A-8A37CCDC4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D231-603F-9465-6D2D-FC35A50B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 eaLnBrk="1" hangingPunct="1"/>
            <a:r>
              <a:rPr lang="tr-TR" altLang="en-US" dirty="0"/>
              <a:t>Syntax Analyzer (Parser) – High-level analysis:</a:t>
            </a:r>
          </a:p>
          <a:p>
            <a:pPr lvl="2" algn="just" eaLnBrk="1" hangingPunct="1"/>
            <a:r>
              <a:rPr lang="tr-TR" altLang="en-US" dirty="0"/>
              <a:t>The syntax analyzer, also called the parser, works with the tokens produced by the lexical analyzer.</a:t>
            </a:r>
          </a:p>
          <a:p>
            <a:pPr lvl="2" algn="just" eaLnBrk="1" hangingPunct="1"/>
            <a:r>
              <a:rPr lang="tr-TR" altLang="en-US" dirty="0"/>
              <a:t>Its role is to dtermine whether the sequence of tokens forms a syntactically valid program.</a:t>
            </a:r>
          </a:p>
          <a:p>
            <a:pPr lvl="1" algn="just" eaLnBrk="1" hangingPunct="1"/>
            <a:r>
              <a:rPr lang="tr-TR" altLang="en-US" dirty="0"/>
              <a:t>The parser analyzes larger program structures, such as:</a:t>
            </a:r>
          </a:p>
          <a:p>
            <a:pPr lvl="2" algn="just" eaLnBrk="1" hangingPunct="1"/>
            <a:r>
              <a:rPr lang="tr-TR" altLang="en-US" dirty="0"/>
              <a:t>Expressions</a:t>
            </a:r>
          </a:p>
          <a:p>
            <a:pPr lvl="2" algn="just" eaLnBrk="1" hangingPunct="1"/>
            <a:r>
              <a:rPr lang="tr-TR" altLang="en-US" dirty="0"/>
              <a:t>Statements</a:t>
            </a:r>
          </a:p>
          <a:p>
            <a:pPr lvl="2" algn="just" eaLnBrk="1" hangingPunct="1"/>
            <a:r>
              <a:rPr lang="tr-TR" altLang="en-US" dirty="0"/>
              <a:t>Program Blocks</a:t>
            </a:r>
          </a:p>
          <a:p>
            <a:pPr lvl="2" algn="just" eaLnBrk="1" hangingPunct="1"/>
            <a:r>
              <a:rPr lang="tr-TR" altLang="en-US" dirty="0"/>
              <a:t>Complete Program Units</a:t>
            </a:r>
          </a:p>
        </p:txBody>
      </p:sp>
    </p:spTree>
    <p:extLst>
      <p:ext uri="{BB962C8B-B14F-4D97-AF65-F5344CB8AC3E}">
        <p14:creationId xmlns:p14="http://schemas.microsoft.com/office/powerpoint/2010/main" val="5840026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7620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288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38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827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64770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034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6324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482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6934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97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65531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129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391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520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239000" cy="419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9436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LR parser traces a rightmost derivation in reverse</a:t>
            </a:r>
          </a:p>
        </p:txBody>
      </p:sp>
    </p:spTree>
    <p:extLst>
      <p:ext uri="{BB962C8B-B14F-4D97-AF65-F5344CB8AC3E}">
        <p14:creationId xmlns:p14="http://schemas.microsoft.com/office/powerpoint/2010/main" val="29109061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79247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98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772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34085"/>
      </p:ext>
    </p:extLst>
  </p:cSld>
  <p:clrMapOvr>
    <a:masterClrMapping/>
  </p:clrMapOvr>
</p:sld>
</file>

<file path=ppt/theme/theme1.xml><?xml version="1.0" encoding="utf-8"?>
<a:theme xmlns:a="http://schemas.openxmlformats.org/drawingml/2006/main" name="1_sebesta">
  <a:themeElements>
    <a:clrScheme name="1_sebes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ebesta">
      <a:majorFont>
        <a:latin typeface="Lucida Sans Unicode"/>
        <a:ea typeface="Lucida Sans Unicode"/>
        <a:cs typeface="Lucida Sans Unicode"/>
      </a:majorFont>
      <a:minorFont>
        <a:latin typeface="Lucida Sans Unicode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sebes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962EF0EEE624B9F046CE597BAA58B" ma:contentTypeVersion="" ma:contentTypeDescription="Create a new document." ma:contentTypeScope="" ma:versionID="37d0fa5157a4481b59be32719feb756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dd9e01569c44ca091a7f2b97b07808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A9118C-C431-4EEF-A647-EDE0BB2AD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6CF50F-D559-4142-B550-1B82B5C251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4216</Words>
  <Application>Microsoft Office PowerPoint</Application>
  <PresentationFormat>On-screen Show (4:3)</PresentationFormat>
  <Paragraphs>712</Paragraphs>
  <Slides>115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5" baseType="lpstr">
      <vt:lpstr>Arial</vt:lpstr>
      <vt:lpstr>Arial Rounded MT Bold</vt:lpstr>
      <vt:lpstr>Comic Sans MS</vt:lpstr>
      <vt:lpstr>Courier</vt:lpstr>
      <vt:lpstr>Courier New</vt:lpstr>
      <vt:lpstr>Lucida Grande</vt:lpstr>
      <vt:lpstr>Lucida Sans Unicode</vt:lpstr>
      <vt:lpstr>Symbol</vt:lpstr>
      <vt:lpstr>Times</vt:lpstr>
      <vt:lpstr>1_sebesta</vt:lpstr>
      <vt:lpstr>Chapter 4</vt:lpstr>
      <vt:lpstr>Chapter 4 Topics</vt:lpstr>
      <vt:lpstr>Introduction</vt:lpstr>
      <vt:lpstr>Introduction</vt:lpstr>
      <vt:lpstr>Formal Description of Syntax</vt:lpstr>
      <vt:lpstr>Syntax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Using BNF to Describe Syntax</vt:lpstr>
      <vt:lpstr>Reasons to Separate Lexical and Syntax Analysis</vt:lpstr>
      <vt:lpstr>Lexical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with a Naive State Diagram</vt:lpstr>
      <vt:lpstr>Motivation for Simplification</vt:lpstr>
      <vt:lpstr>Character Classes for Integer Literals and Identifiers</vt:lpstr>
      <vt:lpstr>PowerPoint Presentation</vt:lpstr>
      <vt:lpstr>PowerPoint Presentation</vt:lpstr>
      <vt:lpstr>PowerPoint Presentation</vt:lpstr>
      <vt:lpstr>State Diagram</vt:lpstr>
      <vt:lpstr>The Parsing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Top-down Parsers</vt:lpstr>
      <vt:lpstr>Top-down Parsers</vt:lpstr>
      <vt:lpstr>Common Top-down Parsing Algorithms</vt:lpstr>
      <vt:lpstr>Common Top-down Parsing Algorithms</vt:lpstr>
      <vt:lpstr>PowerPoint Presentation</vt:lpstr>
      <vt:lpstr>Example: Recursive-Descent</vt:lpstr>
      <vt:lpstr>Example</vt:lpstr>
      <vt:lpstr>Example</vt:lpstr>
      <vt:lpstr>Example</vt:lpstr>
      <vt:lpstr>Example</vt:lpstr>
      <vt:lpstr>Another possible parse</vt:lpstr>
      <vt:lpstr>Left Recursion</vt:lpstr>
      <vt:lpstr>Eliminating Left Recursion</vt:lpstr>
      <vt:lpstr>Eliminating Left Recursion</vt:lpstr>
      <vt:lpstr>Eliminating Left Recursion</vt:lpstr>
      <vt:lpstr>Eliminating Left Recursion</vt:lpstr>
      <vt:lpstr>Eliminating Left Recursion</vt:lpstr>
      <vt:lpstr>Predictive Parsing</vt:lpstr>
      <vt:lpstr>Predictive Parsing</vt:lpstr>
      <vt:lpstr>Bottom-up Parsers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Tansel SARIHAN</dc:creator>
  <cp:lastModifiedBy>Behnam Bojnordi Arbab</cp:lastModifiedBy>
  <cp:revision>281</cp:revision>
  <dcterms:modified xsi:type="dcterms:W3CDTF">2026-03-27T14:23:23Z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0x010100C6941BFEDB55F84DB998B7C59283A69A</vt:lpwstr>
  </property>
</Properties>
</file>