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52" r:id="rId1"/>
  </p:sldMasterIdLst>
  <p:notesMasterIdLst>
    <p:notesMasterId r:id="rId42"/>
  </p:notesMasterIdLst>
  <p:handoutMasterIdLst>
    <p:handoutMasterId r:id="rId43"/>
  </p:handoutMasterIdLst>
  <p:sldIdLst>
    <p:sldId id="313" r:id="rId2"/>
    <p:sldId id="258" r:id="rId3"/>
    <p:sldId id="260" r:id="rId4"/>
    <p:sldId id="261" r:id="rId5"/>
    <p:sldId id="262" r:id="rId6"/>
    <p:sldId id="264" r:id="rId7"/>
    <p:sldId id="305" r:id="rId8"/>
    <p:sldId id="265" r:id="rId9"/>
    <p:sldId id="266" r:id="rId10"/>
    <p:sldId id="267" r:id="rId11"/>
    <p:sldId id="269" r:id="rId12"/>
    <p:sldId id="270" r:id="rId13"/>
    <p:sldId id="271" r:id="rId14"/>
    <p:sldId id="312" r:id="rId15"/>
    <p:sldId id="272" r:id="rId16"/>
    <p:sldId id="273" r:id="rId17"/>
    <p:sldId id="274" r:id="rId18"/>
    <p:sldId id="311" r:id="rId19"/>
    <p:sldId id="275" r:id="rId20"/>
    <p:sldId id="276" r:id="rId21"/>
    <p:sldId id="277" r:id="rId22"/>
    <p:sldId id="278" r:id="rId23"/>
    <p:sldId id="279" r:id="rId24"/>
    <p:sldId id="280" r:id="rId25"/>
    <p:sldId id="289" r:id="rId26"/>
    <p:sldId id="290" r:id="rId27"/>
    <p:sldId id="291" r:id="rId28"/>
    <p:sldId id="292" r:id="rId29"/>
    <p:sldId id="306" r:id="rId30"/>
    <p:sldId id="307" r:id="rId31"/>
    <p:sldId id="308" r:id="rId32"/>
    <p:sldId id="309" r:id="rId33"/>
    <p:sldId id="310" r:id="rId34"/>
    <p:sldId id="293" r:id="rId35"/>
    <p:sldId id="297" r:id="rId36"/>
    <p:sldId id="299" r:id="rId37"/>
    <p:sldId id="300" r:id="rId38"/>
    <p:sldId id="301" r:id="rId39"/>
    <p:sldId id="302" r:id="rId40"/>
    <p:sldId id="304" r:id="rId41"/>
  </p:sldIdLst>
  <p:sldSz cx="9144000" cy="6858000" type="screen4x3"/>
  <p:notesSz cx="6858000" cy="9144000"/>
  <p:embeddedFontLst>
    <p:embeddedFont>
      <p:font typeface="Lucida Sans Unicode" panose="020B0602030504020204" pitchFamily="34" charset="0"/>
      <p:regular r:id="rId44"/>
    </p:embeddedFont>
    <p:embeddedFont>
      <p:font typeface="Times" panose="02020603050405020304" pitchFamily="18" charset="0"/>
      <p:regular r:id="rId45"/>
      <p:bold r:id="rId46"/>
      <p:italic r:id="rId47"/>
      <p:boldItalic r:id="rId4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6666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51" autoAdjust="0"/>
    <p:restoredTop sz="94698" autoAdjust="0"/>
  </p:normalViewPr>
  <p:slideViewPr>
    <p:cSldViewPr>
      <p:cViewPr varScale="1">
        <p:scale>
          <a:sx n="78" d="100"/>
          <a:sy n="78" d="100"/>
        </p:scale>
        <p:origin x="11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976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font" Target="fonts/font4.fntdata"/><Relationship Id="rId50" Type="http://schemas.openxmlformats.org/officeDocument/2006/relationships/viewProps" Target="viewProps.xml"/><Relationship Id="rId55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2.fntdata"/><Relationship Id="rId53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font" Target="fonts/font5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918C6D9-1BE8-752B-3B6E-686DFFA24A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716339-3ED8-01AC-8CA8-97A6D8EB7C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160028C5-64B2-417E-9156-A1F70B028DC2}" type="datetimeFigureOut">
              <a:rPr lang="en-US"/>
              <a:pPr>
                <a:defRPr/>
              </a:pPr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47087-95EC-7550-85EE-1A8658E177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D8928-C8F8-32D7-FD20-7D9E3E9E70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016AA0-5F19-420C-AF86-86A5D664C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2A53EB5-A799-EB04-82CC-30543509E9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D8A3632-9C15-4074-5C0E-613B82309C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99EAE39-F42F-6EAF-426B-509580798D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072210A-4D3F-A8F9-0CF5-F3B8E0977A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C554879-F1D6-51EB-7A27-DBAF1AA002A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48DD9E3-4A5A-6B86-5C84-4BCA812E93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B91A65-6B27-4BF5-A518-39950B3754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3A7D809D-0164-7F78-3300-355E5FE11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B475F67F-921F-4147-8199-7143B482950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D3F9927-AFCA-A619-9A8E-84D688818E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18A440A-D632-DEA0-E224-B3610AD37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878CAFB-3D2F-399F-48E4-FB0F5B919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8202E1F9-E961-4015-B333-BB65A3634B87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273973C-0C1C-46CC-3CE2-01A56007DC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2C9296FA-10BD-FAD6-B6F4-A7F10EEE7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28FCABB-D593-D139-160B-10438E8906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DC072DF9-F604-47FB-8A71-53FED3B70D0E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7259FF2-8C6B-AD78-902F-132552E15D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E98D1B7-6D4F-261F-F238-E7D0A4741E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B0D01C3-BAFA-2090-FDE9-907D9A573E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33DA0AB2-7564-4D73-B082-0B4183970114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D20575A-F7DB-C4BD-551A-E59B8C1A8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79ACA500-7B22-1405-0CF2-18293D2BBC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FFE6817D-2EA7-2B04-A8FA-CD54D5C93A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73E45DB8-18E0-4D28-AECC-54FE78B686C0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2902C3C-BD9A-5E79-97CE-2CDF4C7C73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A0A2A15-1C52-995D-1014-D57FB3455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14C45EDE-ECE4-D3EA-5DA4-E0B6B7C5D0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5A008A1D-86B1-41C6-93DC-DD72F9577C6F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C5CAC9E-390E-96C5-F48A-B1AF8081B5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C663E3BC-70F4-3771-1C1B-9F46A91DF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7467B5D6-11C9-4447-4393-60A571BF06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F285977A-5A2B-4E72-8836-BA3B1B108C5D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8E5F102-E899-2E9A-CFC2-2DEDF62970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2202746-6477-615C-0385-659DCB60B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02BB1687-2DC4-C85A-4F05-C0FD43300D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D8D149F4-636D-448B-8224-4F675A7CFA6E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A0DE8D8C-C5A8-A52E-A7A5-B4CDE1177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60E84FDA-2F5C-A04F-B8D7-3E8E622994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EDC2DF8C-F0BD-3AFA-BE37-F69BB8021F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30D15E98-5B46-411E-A00D-85BB43109E96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8347DC6-9900-4A48-986D-6AB6C5D9F5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6E7A73D8-9969-C521-E1BE-FCFBCD4A5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1189D0E0-4F81-18F7-8716-BB81050A7B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1589CFA9-F70E-48E1-8D51-735AC2ED690E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F7E4AD05-A880-BC71-FCB8-F4054477D3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DF9BA01-3BDD-AB71-A608-985FDB1AD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A8E5CF9D-2F47-57D4-0157-F94E527B97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2C655E47-436B-49C0-9B25-74F2516B3790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794E9768-1EAD-5082-26BA-796F97EDA9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A333F8E6-DEBE-FAB4-D641-6488FBE4B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BBFBD60-E973-3BD1-867F-A2754CA8A0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367D330D-16FA-429A-9A3B-2335032F5611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375AF8C-B876-B486-8099-E2C6AADD2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8E31F79-2462-A892-7B4C-C5C6BB9732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403FA10D-2DB2-4845-BB15-2816B1F0A5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4F40AA01-57B4-4E3F-BD5B-997C4411D363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4B0E0137-3DFF-E6E5-1E16-85569093EC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EA97791B-8CE7-FB4D-5B25-1D9C8C42E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62BDD0B-0063-5F78-C8F7-1C7C39538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C6C620E0-EC04-4708-ABEF-AA0E4EE6B7E8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B8C851BE-509B-04D8-7732-BF665CF2D9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00F7FAAF-2F43-FF14-68DE-49E30A52B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61983354-36C0-3A2B-7754-AB16A914DB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E71B173F-CEC0-4307-894D-637B50A57000}" type="slidenum">
              <a:rPr lang="en-US" altLang="en-US" sz="1200"/>
              <a:pPr/>
              <a:t>26</a:t>
            </a:fld>
            <a:endParaRPr lang="en-US" altLang="en-US" sz="12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0342254B-DB7E-AB03-FA96-31737EC1AC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0C4E6E15-2241-17B9-C4D2-8C5667815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77505960-346E-6AA7-9FCA-40DC651C2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2385A980-F51E-45B1-AE64-E5079BC178D4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69F489B-BCBB-AF9A-874C-52B2EBAA01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E52B3A6-D97A-FEB5-DD0F-ABF37CCBA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22A1EAB9-BF53-D59C-FD1B-385DA31D55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25D49B73-5874-46F3-8BD0-11FB8E20671C}" type="slidenum">
              <a:rPr lang="en-US" altLang="en-US" sz="1200"/>
              <a:pPr/>
              <a:t>28</a:t>
            </a:fld>
            <a:endParaRPr lang="en-US" altLang="en-US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E73798A3-E151-879F-EFB5-8FB9072C80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8184C325-7460-A7F4-43D1-A58687915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094F618F-05A7-35C4-322F-618A099D4F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815C9C00-296A-4C99-BB69-CBD71876C2E7}" type="slidenum">
              <a:rPr lang="en-US" altLang="en-US" sz="1200"/>
              <a:pPr/>
              <a:t>34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3FD5B64D-D4B1-48DF-5A00-40740984B8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03885DC5-9931-843A-449F-C7E317547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760978E4-5133-9544-2F98-183238D7FD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6A03C6A4-1689-438B-B4F9-0DE7D615D385}" type="slidenum">
              <a:rPr lang="en-US" altLang="en-US" sz="1200"/>
              <a:pPr/>
              <a:t>35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EEF0E8FE-1F26-1F79-80C8-0EC4A2EE61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9D43582D-8BA1-45E6-7822-7E2481BC6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57E2E33A-4584-6876-4D3E-7AAE04993D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E08FF3FC-361C-460A-AF53-1445F75D458A}" type="slidenum">
              <a:rPr lang="en-US" altLang="en-US" sz="1200"/>
              <a:pPr/>
              <a:t>36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E8DB8FCB-1973-7E54-7E42-1C5A056D1B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5BA974E9-820D-7032-D61A-CC5FDA4B7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0A0E46BD-FD3A-032A-9A2C-DCB3F712F4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646BA36B-207A-495C-9C64-BDDAE26CBFE7}" type="slidenum">
              <a:rPr lang="en-US" altLang="en-US" sz="1200"/>
              <a:pPr/>
              <a:t>37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E7DC8D27-BCDA-B33A-5E6F-B425953DB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E762D68-C149-1ABC-A4DF-35F671C27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1AE1BBE4-7A3A-B8A4-E82F-056D6BD2FB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F73554DF-FBA2-4232-9D00-FEB1B49E94B8}" type="slidenum">
              <a:rPr lang="en-US" altLang="en-US" sz="1200"/>
              <a:pPr/>
              <a:t>38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098EB658-8700-69C9-BCE7-2A73B9C9DE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0DE53D03-FDD0-1418-793C-CB4EC3863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26B8622F-4CEA-0016-91BE-F4DD72D50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EE3F64A9-D541-4C88-863D-564079AD0DBE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A37A5E65-F4A3-B4FE-46D3-D34A6D214A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5A7DC93-B9F3-801E-4CC4-2592D828E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F0FF4251-FCFF-EFD6-999E-389F4205E2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FED4E26E-6072-433A-BA82-3BE814395F46}" type="slidenum">
              <a:rPr lang="en-US" altLang="en-US" sz="1200"/>
              <a:pPr/>
              <a:t>39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2A21A6A3-FF5A-A01B-40C8-47A612D362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C7EBCD75-3ECC-834E-CEBF-CD97A0793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1C5B0F75-7B24-24C7-F7A6-46D0E6EEE1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DC531ACC-84D5-44F6-9829-E8E40C177E39}" type="slidenum">
              <a:rPr lang="en-US" altLang="en-US" sz="1200"/>
              <a:pPr/>
              <a:t>40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EF869186-5BC7-E49B-FB12-D92B9FCEB4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43F93C82-6BE5-D6BE-E206-5F657E91EE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E4904488-ED15-5FBC-B227-F7416D809A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B43C35D4-07F1-4A37-80E9-7A04629C00D5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25A329-2E6C-EDD3-AA4E-EEE90077A5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6B96957-B917-2387-9259-F3CEB9661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244B20A-172D-E1DD-7027-C534052663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4E1B53AA-8679-437C-A295-44709532987B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5B0574B-0411-F426-26E9-2AEEFCA976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82BF43F-1441-BC97-EFF8-DC584D8B7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5D318941-2137-D7DB-9C84-A696FFD73B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39A90B22-2EAE-47AD-967B-477FE17A7F7B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CBB9C1C-168A-0C96-7CA6-41E70733C7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A29659B-71E0-AD88-108A-93CE55DFF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4E0EC8F4-D7BB-23FE-8844-9807CB84EA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A05DD331-3120-4D68-9582-3C368C873253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74E5AE7-5A2C-F30D-283A-375A3773C6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8D2953BF-DC99-1957-FCE9-CD71B14E4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92FC8BA-595B-0B6E-C93C-EDCE443843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C657BE56-D7FD-4D71-A5B6-DFC58B1D1356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93A3CD4-55C4-B20F-22EA-C597BC504C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DEB7E69-A6A0-D919-A61E-B6D4A58A3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6FA9103-EE34-7EC8-C947-51098BD4F3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274F5F70-F544-4B8E-8D5F-D2BCBFDF10E4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FC49ABB-0D1D-84A6-0845-94689AEFD5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46EA7FD-ED37-866D-E517-DC949A3B7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6569E791-E034-9A82-C658-F36C7A456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775" y="6564313"/>
            <a:ext cx="15589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defRPr/>
            </a:pPr>
            <a:r>
              <a:rPr lang="en-US" altLang="en-US" sz="1200" dirty="0">
                <a:latin typeface="Courier New" panose="02070309020205020404" pitchFamily="49" charset="0"/>
              </a:rPr>
              <a:t>ISBN </a:t>
            </a:r>
            <a:r>
              <a:rPr lang="en-US" altLang="en-US" sz="1200" dirty="0"/>
              <a:t>0-321-49362-1</a:t>
            </a: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226A7F11-788E-6916-43CB-B83DB0404E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863" y="0"/>
            <a:ext cx="5545137" cy="656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371600"/>
            <a:ext cx="3657600" cy="114300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276600"/>
            <a:ext cx="36576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CC33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BFD1AA6B-9A7B-C0BB-C250-2932602753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2018 Pearson. All rights reserved.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BB9DE4A0-7944-3CC0-7B95-38770E1734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DE8E9010-7A71-4473-873B-9C00F768A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6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FB215C-99F3-7259-B491-5D821D55FCA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2018 Pearson. All rights reserved.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8CEB38-7604-4F95-517F-CD38AF1F0A6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621DAB9A-3AB2-4291-935C-2F65457348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86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00555F-1822-859A-3591-92A335C9E8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2018 Pearson. All rights reserved.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85317-394E-24F3-24DF-DF9D092420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13758050-3858-4BAB-8084-9A6AF9D686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97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47C96E-9704-8AF5-53D1-8D259C9D55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614B6EB8-9B10-4398-9F98-3C2A295D0A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78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E749E7-A6F5-4F96-F95A-B0F65474570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AB1021F5-4300-4926-9BF4-114526636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26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69C39F-8D69-1179-9D86-AE1E2192F02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668A7E1F-8B0E-4015-B955-2DF19B936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09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94A29A2-B6BF-8E70-0EC3-9D16FE7ABF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BF3B6C31-B9FF-48D8-9727-3A2938FAF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55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37C21F-7490-2AA4-6E88-3F561524D0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9531CB4F-47CF-43EA-A4BC-713F0F995C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52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FC59CF2D-5550-462C-AA88-E18BC52CF6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F6AD62CC-DEDB-4C83-969B-490BFF760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44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372E7D-EBD2-91D9-349A-118518AD17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06FDF76F-ADBC-4A92-AC54-DB795FC1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69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CDA9B-3D34-C6BF-F18F-23E183CA229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2018 Pearson. All rights reserved.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8D1059-7CB6-4569-0BF0-DFCB5C551D7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E4DD756D-E065-4FE3-82CE-FBFF9BE4F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44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C6DF66-CF7F-94D7-3469-C72F4F558E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C36898-CC32-8627-4FFD-68C8FCCA9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A2E82A85-AB94-27A9-64E3-7362B714AF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1-</a:t>
            </a:r>
            <a:fld id="{BBA0C65F-1B50-4C01-8113-6FD5476B8FD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C3D431B6-5300-1F49-6339-EF35F92F2F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7160786F-A5CF-0448-ED69-606A8233FA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66669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66669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3845-48F8-431F-71F9-7B6ADCBAE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609600"/>
          </a:xfrm>
        </p:spPr>
        <p:txBody>
          <a:bodyPr/>
          <a:lstStyle/>
          <a:p>
            <a:pPr algn="ctr"/>
            <a:r>
              <a:rPr lang="tr-TR" sz="3200" dirty="0"/>
              <a:t>Chapter </a:t>
            </a:r>
            <a:r>
              <a:rPr lang="en-US" sz="3200" dirty="0"/>
              <a:t>5 - </a:t>
            </a:r>
            <a:r>
              <a:rPr lang="en-US" altLang="en-US" sz="3000" dirty="0"/>
              <a:t>Names, Bindings, and Scopes</a:t>
            </a:r>
            <a:endParaRPr lang="tr-TR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343DC-A495-2DD5-51B8-F7A30935A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8153400" cy="4572000"/>
          </a:xfrm>
        </p:spPr>
        <p:txBody>
          <a:bodyPr/>
          <a:lstStyle/>
          <a:p>
            <a:pPr marL="0" indent="0">
              <a:buNone/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 marL="0" indent="0" algn="ctr">
              <a:buFontTx/>
              <a:buNone/>
              <a:defRPr/>
            </a:pPr>
            <a:r>
              <a:rPr lang="tr-TR" b="1" dirty="0"/>
              <a:t>CMPE318  Concepts of Programming Languages</a:t>
            </a:r>
          </a:p>
          <a:p>
            <a:pPr marL="0" indent="0" algn="ctr">
              <a:buFontTx/>
              <a:buNone/>
              <a:defRPr/>
            </a:pPr>
            <a:endParaRPr lang="tr-TR" b="1" dirty="0"/>
          </a:p>
          <a:p>
            <a:pPr marL="0" indent="0" algn="ctr">
              <a:buFontTx/>
              <a:buNone/>
              <a:defRPr/>
            </a:pPr>
            <a:r>
              <a:rPr lang="tr-TR" b="1" dirty="0"/>
              <a:t>2025-2026 SPRING</a:t>
            </a:r>
            <a:endParaRPr lang="en-US" b="1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C81E0-ED40-3C52-FE84-5124315CCF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C9638ED7-1F7F-49AC-B01C-30359357B0B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484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>
            <a:extLst>
              <a:ext uri="{FF2B5EF4-FFF2-40B4-BE49-F238E27FC236}">
                <a16:creationId xmlns:a16="http://schemas.microsoft.com/office/drawing/2014/main" id="{F49E6205-32E8-2C71-0B71-44A844507FC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C0BE9081-2FA9-2F4A-8754-822908892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7148CA87-5C4B-4A3A-B50B-FD6705E90144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6AE55436-8F6B-9DCC-5681-4F1293B6EC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 Attributes</a:t>
            </a: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0275C4AA-54A7-21F6-133A-D4FF6F343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chemeClr val="tx2"/>
                </a:solidFill>
              </a:rPr>
              <a:t>Name</a:t>
            </a:r>
            <a:r>
              <a:rPr lang="en-US" altLang="en-US" sz="2400"/>
              <a:t> - not all variables have them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chemeClr val="tx2"/>
                </a:solidFill>
              </a:rPr>
              <a:t>Address</a:t>
            </a:r>
            <a:r>
              <a:rPr lang="en-US" altLang="en-US" sz="2400"/>
              <a:t> - the memory address with which it is associated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 variable may have different addresses at different times during execution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 variable may have different addresses at different places in a program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two variable names can be used to access the same memory location, they are called </a:t>
            </a:r>
            <a:r>
              <a:rPr lang="en-US" altLang="en-US" sz="2000">
                <a:solidFill>
                  <a:schemeClr val="tx2"/>
                </a:solidFill>
              </a:rPr>
              <a:t>aliases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Aliases are created via pointers, reference variables, C and C++ unions</a:t>
            </a:r>
            <a:endParaRPr lang="en-US" altLang="en-US" sz="200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Aliases are harmful to readability (program readers must remember all of them)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>
            <a:extLst>
              <a:ext uri="{FF2B5EF4-FFF2-40B4-BE49-F238E27FC236}">
                <a16:creationId xmlns:a16="http://schemas.microsoft.com/office/drawing/2014/main" id="{1DDEE96A-43A0-A798-57F1-267B13463FF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D941638C-AEA4-53C3-8D43-800792FFB7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1A9085CD-CD53-4969-A5EE-558C4F74CB2A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CC25F58D-072E-566B-BAF1-2F5BBA023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 Attributes (continued)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E32E14EC-EE2E-0BD8-65F3-30B7CF73A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i="1"/>
              <a:t>Type</a:t>
            </a:r>
            <a:r>
              <a:rPr lang="en-US" altLang="en-US" sz="2400"/>
              <a:t> - determines the range of values of variables and the set of operations that are defined for values of that type; in the case of floating point, type also determines the precision</a:t>
            </a:r>
          </a:p>
          <a:p>
            <a:pPr eaLnBrk="1" hangingPunct="1"/>
            <a:r>
              <a:rPr lang="en-US" altLang="en-US" sz="2400" i="1"/>
              <a:t>Value</a:t>
            </a:r>
            <a:r>
              <a:rPr lang="en-US" altLang="en-US" sz="2400"/>
              <a:t> - the contents of the location with which the variable is associated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   - The l-value of a variable is its address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   - The r-value of a variable is its value</a:t>
            </a:r>
          </a:p>
          <a:p>
            <a:pPr eaLnBrk="1" hangingPunct="1"/>
            <a:r>
              <a:rPr lang="en-US" altLang="en-US" sz="2400" i="1"/>
              <a:t>Abstract memory cell</a:t>
            </a:r>
            <a:r>
              <a:rPr lang="en-US" altLang="en-US" sz="2400"/>
              <a:t> - the physical cell or collection of cells associated with a variable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>
            <a:extLst>
              <a:ext uri="{FF2B5EF4-FFF2-40B4-BE49-F238E27FC236}">
                <a16:creationId xmlns:a16="http://schemas.microsoft.com/office/drawing/2014/main" id="{80F7CC66-716E-AFFE-48FB-886399F5E79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26627" name="Slide Number Placeholder 4">
            <a:extLst>
              <a:ext uri="{FF2B5EF4-FFF2-40B4-BE49-F238E27FC236}">
                <a16:creationId xmlns:a16="http://schemas.microsoft.com/office/drawing/2014/main" id="{B6137079-9BBE-033A-A3EA-62C1A6D364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983FB134-A020-4B04-BF0A-802182DB4745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B77AB466-B9C1-FF1C-9EB7-CA22E1B6B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Concept of Binding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DB0929DD-EA73-D34A-B3B1-B7FF6E619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  A </a:t>
            </a:r>
            <a:r>
              <a:rPr lang="en-US" altLang="en-US" i="1"/>
              <a:t>binding</a:t>
            </a:r>
            <a:r>
              <a:rPr lang="en-US" altLang="en-US"/>
              <a:t> is an association between an entity and an attribute, such as between a variable and its type or value, or between an operation and a symbol</a:t>
            </a:r>
          </a:p>
          <a:p>
            <a:pPr eaLnBrk="1" hangingPunct="1"/>
            <a:r>
              <a:rPr lang="en-US" altLang="en-US" i="1"/>
              <a:t>Binding time</a:t>
            </a:r>
            <a:r>
              <a:rPr lang="en-US" altLang="en-US"/>
              <a:t> is the time at which a binding takes place.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>
            <a:extLst>
              <a:ext uri="{FF2B5EF4-FFF2-40B4-BE49-F238E27FC236}">
                <a16:creationId xmlns:a16="http://schemas.microsoft.com/office/drawing/2014/main" id="{949033A0-19E6-7DCE-6102-FBE89AFB03B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6F39D5DD-9756-F606-7D58-CD863B1214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AE23FCC6-CDB1-4D56-A39A-0C11C40CA331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6EF7F0FA-30A3-ECDB-8D2E-8EB6E0BFFA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Possible Binding Times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F1C22A1D-2A01-77A0-081F-B3D3C2DEE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Language design time </a:t>
            </a:r>
            <a:r>
              <a:rPr lang="en-US" altLang="en-US"/>
              <a:t>--  bind operator symbols to operations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Language implementation time</a:t>
            </a:r>
            <a:r>
              <a:rPr lang="en-US" altLang="en-US"/>
              <a:t>-- bind floating point type to a representation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Compile time </a:t>
            </a:r>
            <a:r>
              <a:rPr lang="en-US" altLang="en-US"/>
              <a:t>-- bind a variable to a type in C or Java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Load time </a:t>
            </a:r>
            <a:r>
              <a:rPr lang="en-US" altLang="en-US"/>
              <a:t>-- bind a C or C++ </a:t>
            </a:r>
            <a:r>
              <a:rPr lang="en-US" altLang="en-US">
                <a:latin typeface="Courier New" panose="02070309020205020404" pitchFamily="49" charset="0"/>
              </a:rPr>
              <a:t>static</a:t>
            </a:r>
            <a:r>
              <a:rPr lang="en-US" altLang="en-US"/>
              <a:t> variable to a memory cell)</a:t>
            </a:r>
          </a:p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Runtime </a:t>
            </a:r>
            <a:r>
              <a:rPr lang="en-US" altLang="en-US"/>
              <a:t>-- bind a nonstatic local variable to a memory cell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A2AE-A5C5-D340-BFCB-A27FD6604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Binding Times –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B57FB-279F-145C-E0B5-10B5E1B8D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count = count + 5; // C++</a:t>
            </a:r>
          </a:p>
          <a:p>
            <a:pPr algn="just">
              <a:spcAft>
                <a:spcPts val="600"/>
              </a:spcAft>
            </a:pPr>
            <a:endParaRPr lang="en-US" sz="2000" dirty="0"/>
          </a:p>
          <a:p>
            <a:pPr algn="just">
              <a:spcAft>
                <a:spcPts val="600"/>
              </a:spcAft>
            </a:pPr>
            <a:r>
              <a:rPr lang="en-US" sz="2000" u="sng" dirty="0"/>
              <a:t>Type of count</a:t>
            </a:r>
            <a:r>
              <a:rPr lang="en-US" sz="2000" dirty="0"/>
              <a:t> is bound at </a:t>
            </a:r>
            <a:r>
              <a:rPr lang="en-US" sz="2000" b="1" dirty="0"/>
              <a:t>compile time</a:t>
            </a:r>
            <a:r>
              <a:rPr lang="en-US" sz="2000" dirty="0"/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000" u="sng" dirty="0"/>
              <a:t>The set of possible values of count</a:t>
            </a:r>
            <a:r>
              <a:rPr lang="en-US" sz="2000" dirty="0"/>
              <a:t> is bound at </a:t>
            </a:r>
            <a:r>
              <a:rPr lang="en-US" sz="2000" b="1" dirty="0"/>
              <a:t>compiler design time</a:t>
            </a:r>
            <a:r>
              <a:rPr lang="en-US" sz="2000" dirty="0"/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000" u="sng" dirty="0"/>
              <a:t>The meaning of the operator symbol +</a:t>
            </a:r>
            <a:r>
              <a:rPr lang="en-US" sz="2000" dirty="0"/>
              <a:t> is bound at </a:t>
            </a:r>
            <a:r>
              <a:rPr lang="en-US" sz="2000" b="1" dirty="0"/>
              <a:t>compile time</a:t>
            </a:r>
            <a:r>
              <a:rPr lang="en-US" sz="2000" dirty="0"/>
              <a:t>, when the types of its operands have been determined.</a:t>
            </a:r>
          </a:p>
          <a:p>
            <a:pPr algn="just">
              <a:spcAft>
                <a:spcPts val="600"/>
              </a:spcAft>
            </a:pPr>
            <a:r>
              <a:rPr lang="en-US" sz="2000" u="sng" dirty="0"/>
              <a:t>The internal representation of the literal 5</a:t>
            </a:r>
            <a:r>
              <a:rPr lang="en-US" sz="2000" dirty="0"/>
              <a:t> is bound at </a:t>
            </a:r>
            <a:r>
              <a:rPr lang="en-US" sz="2000" b="1" dirty="0"/>
              <a:t>compiler design time</a:t>
            </a:r>
            <a:r>
              <a:rPr lang="en-US" sz="2000" dirty="0"/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000" u="sng" dirty="0"/>
              <a:t>The value of count</a:t>
            </a:r>
            <a:r>
              <a:rPr lang="en-US" sz="2000" dirty="0"/>
              <a:t> is bound at </a:t>
            </a:r>
            <a:r>
              <a:rPr lang="en-US" sz="2000" b="1" dirty="0"/>
              <a:t>execution time</a:t>
            </a:r>
            <a:r>
              <a:rPr lang="en-US" sz="2000" dirty="0"/>
              <a:t> with this statement</a:t>
            </a:r>
            <a:r>
              <a:rPr lang="en-US" sz="2400" dirty="0"/>
              <a:t>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393B3-7207-35E3-DAA9-B3FD6B2DDB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614B6EB8-9B10-4398-9F98-3C2A295D0A32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899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>
            <a:extLst>
              <a:ext uri="{FF2B5EF4-FFF2-40B4-BE49-F238E27FC236}">
                <a16:creationId xmlns:a16="http://schemas.microsoft.com/office/drawing/2014/main" id="{758676B0-56E0-D3F8-F013-FF9977A0BDD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22A6634C-1705-69AC-F3ED-FD40A7CA73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54F4171E-D158-49DA-9E9D-9E27989F2736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99366315-A470-64B9-1111-ACD0D5119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and Dynamic Binding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87F5D59B-6018-8CD4-6E50-88D523699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 binding is </a:t>
            </a:r>
            <a:r>
              <a:rPr lang="en-US" altLang="en-US" b="1" i="1" dirty="0"/>
              <a:t>static</a:t>
            </a:r>
            <a:r>
              <a:rPr lang="en-US" altLang="en-US" dirty="0"/>
              <a:t> if it first occurs before run time and remains unchanged throughout program execution.</a:t>
            </a:r>
          </a:p>
          <a:p>
            <a:pPr eaLnBrk="1" hangingPunct="1">
              <a:spcBef>
                <a:spcPts val="1200"/>
              </a:spcBef>
            </a:pPr>
            <a:endParaRPr lang="en-US" altLang="en-US" dirty="0"/>
          </a:p>
          <a:p>
            <a:pPr eaLnBrk="1" hangingPunct="1">
              <a:spcBef>
                <a:spcPts val="1200"/>
              </a:spcBef>
            </a:pPr>
            <a:r>
              <a:rPr lang="en-US" altLang="en-US" dirty="0"/>
              <a:t>A binding is </a:t>
            </a:r>
            <a:r>
              <a:rPr lang="en-US" altLang="en-US" b="1" i="1" dirty="0"/>
              <a:t>dynamic</a:t>
            </a:r>
            <a:r>
              <a:rPr lang="en-US" altLang="en-US" dirty="0"/>
              <a:t> if it first occurs during execution or can change during execution of the program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>
            <a:extLst>
              <a:ext uri="{FF2B5EF4-FFF2-40B4-BE49-F238E27FC236}">
                <a16:creationId xmlns:a16="http://schemas.microsoft.com/office/drawing/2014/main" id="{02AE6D8D-B3F0-C380-E12B-554ACCF6C70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F7023ABB-D557-14D3-D92C-8F6A44EDA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8FCFF113-AF13-4E9B-AD95-E247CF578FC8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F636FDAE-C380-2820-69A8-FA070BB5A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Binding</a:t>
            </a: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A2761B32-FAF2-94F3-CD76-428558FB1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is a type specified?</a:t>
            </a:r>
          </a:p>
          <a:p>
            <a:pPr eaLnBrk="1" hangingPunct="1"/>
            <a:r>
              <a:rPr lang="en-US" altLang="en-US"/>
              <a:t>When does the binding take place?</a:t>
            </a:r>
          </a:p>
          <a:p>
            <a:pPr eaLnBrk="1" hangingPunct="1"/>
            <a:r>
              <a:rPr lang="en-US" altLang="en-US"/>
              <a:t>If static, the type may be specified by either an explicit or an implicit declaration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>
            <a:extLst>
              <a:ext uri="{FF2B5EF4-FFF2-40B4-BE49-F238E27FC236}">
                <a16:creationId xmlns:a16="http://schemas.microsoft.com/office/drawing/2014/main" id="{D5413D23-AB1C-B483-67B1-F92C486EBA7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4819" name="Slide Number Placeholder 4">
            <a:extLst>
              <a:ext uri="{FF2B5EF4-FFF2-40B4-BE49-F238E27FC236}">
                <a16:creationId xmlns:a16="http://schemas.microsoft.com/office/drawing/2014/main" id="{7358FA41-3859-604F-A37A-A8120FC057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F98B2C19-007C-474D-BEB2-CA04732D44B9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CFC1306-38DA-2EAF-316D-983B95C24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Explicit/Implicit Declaration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3DE4D77B-2E32-510E-C032-66FA019D1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An </a:t>
            </a:r>
            <a:r>
              <a:rPr lang="en-US" altLang="en-US" i="1"/>
              <a:t>explicit declaration</a:t>
            </a:r>
            <a:r>
              <a:rPr lang="en-US" altLang="en-US"/>
              <a:t> is a program statement used for declaring the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 </a:t>
            </a:r>
            <a:r>
              <a:rPr lang="en-US" altLang="en-US" i="1"/>
              <a:t>implicit declaration</a:t>
            </a:r>
            <a:r>
              <a:rPr lang="en-US" altLang="en-US"/>
              <a:t> is a default mechanism for specifying types of variables through default conventions, rather than declaration statements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Basic, Perl, Ruby, JavaScript, and PHP provide implicit declarations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Advantage: writability (a minor convenience)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Disadvantage: reliability (less trouble with Perl)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198385FE-3D6E-B36C-C897-D322881B7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Explicit/Implicit Declaration </a:t>
            </a:r>
            <a:r>
              <a:rPr lang="en-US" altLang="en-US" sz="2200"/>
              <a:t>(continued)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F3D91BFE-8CC2-AF06-46FD-1016BEE57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Some languages use type inferencing to determine types of variables (context)</a:t>
            </a:r>
          </a:p>
          <a:p>
            <a:pPr lvl="1">
              <a:defRPr/>
            </a:pPr>
            <a:r>
              <a:rPr lang="en-US" altLang="en-US" dirty="0"/>
              <a:t>C# - a variable can be declared with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altLang="en-US" dirty="0"/>
              <a:t> and an initial value. The initial value sets the type</a:t>
            </a:r>
          </a:p>
          <a:p>
            <a:pPr marL="457200" lvl="1" indent="0">
              <a:buFontTx/>
              <a:buNone/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Visual Basic 9.0+, ML, Haskell, and F# use type inferencing. The context of the appearance of a variable determines its type</a:t>
            </a:r>
          </a:p>
          <a:p>
            <a:pPr>
              <a:buFontTx/>
              <a:buNone/>
              <a:defRPr/>
            </a:pPr>
            <a:endParaRPr lang="en-US" altLang="en-US" dirty="0"/>
          </a:p>
        </p:txBody>
      </p:sp>
      <p:sp>
        <p:nvSpPr>
          <p:cNvPr id="36868" name="Footer Placeholder 3">
            <a:extLst>
              <a:ext uri="{FF2B5EF4-FFF2-40B4-BE49-F238E27FC236}">
                <a16:creationId xmlns:a16="http://schemas.microsoft.com/office/drawing/2014/main" id="{72CBB423-9610-5977-9B64-F14928F55AC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6869" name="Slide Number Placeholder 4">
            <a:extLst>
              <a:ext uri="{FF2B5EF4-FFF2-40B4-BE49-F238E27FC236}">
                <a16:creationId xmlns:a16="http://schemas.microsoft.com/office/drawing/2014/main" id="{25C16420-36D7-CD2A-FF2B-C65FA16ED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9953A5CD-9796-46BD-AB12-A63541A0E83D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>
            <a:extLst>
              <a:ext uri="{FF2B5EF4-FFF2-40B4-BE49-F238E27FC236}">
                <a16:creationId xmlns:a16="http://schemas.microsoft.com/office/drawing/2014/main" id="{1426D77D-8B1C-8016-D44A-FA709A4EA6B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7891" name="Slide Number Placeholder 4">
            <a:extLst>
              <a:ext uri="{FF2B5EF4-FFF2-40B4-BE49-F238E27FC236}">
                <a16:creationId xmlns:a16="http://schemas.microsoft.com/office/drawing/2014/main" id="{D38DD7C3-E02A-D02D-CD4A-F8F273BF8A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D9332B1A-1BC6-4FBC-A7F4-FA242F898719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13FADFA1-A8E9-CDAF-6D15-764FD78031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Type Binding</a:t>
            </a:r>
          </a:p>
        </p:txBody>
      </p:sp>
      <p:sp>
        <p:nvSpPr>
          <p:cNvPr id="37893" name="Rectangle 3">
            <a:extLst>
              <a:ext uri="{FF2B5EF4-FFF2-40B4-BE49-F238E27FC236}">
                <a16:creationId xmlns:a16="http://schemas.microsoft.com/office/drawing/2014/main" id="{3DB2887D-0601-D8A9-9499-747E3B4DE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4953000"/>
          </a:xfrm>
        </p:spPr>
        <p:txBody>
          <a:bodyPr/>
          <a:lstStyle/>
          <a:p>
            <a:pPr eaLnBrk="1" hangingPunct="1"/>
            <a:r>
              <a:rPr lang="en-US" altLang="en-US"/>
              <a:t>Dynamic Type Binding (JavaScript, Python, Ruby, PHP, and C# (limited))</a:t>
            </a:r>
          </a:p>
          <a:p>
            <a:pPr eaLnBrk="1" hangingPunct="1"/>
            <a:r>
              <a:rPr lang="en-US" altLang="en-US"/>
              <a:t>Specified through an assignment statement         e.g., JavaScript         </a:t>
            </a:r>
          </a:p>
          <a:p>
            <a:pPr eaLnBrk="1" hangingPunct="1">
              <a:buFontTx/>
              <a:buNone/>
            </a:pPr>
            <a:r>
              <a:rPr lang="en-US" altLang="en-US"/>
              <a:t>		</a:t>
            </a:r>
            <a:r>
              <a:rPr lang="en-US" altLang="en-US">
                <a:latin typeface="Courier New" panose="02070309020205020404" pitchFamily="49" charset="0"/>
              </a:rPr>
              <a:t>list = [2, 4.33, 6, 8];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list = 17.3;</a:t>
            </a:r>
          </a:p>
          <a:p>
            <a:pPr lvl="1" eaLnBrk="1" hangingPunct="1"/>
            <a:r>
              <a:rPr lang="en-US" altLang="en-US"/>
              <a:t>Advantage: flexibility (generic program units)</a:t>
            </a:r>
          </a:p>
          <a:p>
            <a:pPr lvl="1" eaLnBrk="1" hangingPunct="1"/>
            <a:r>
              <a:rPr lang="en-US" altLang="en-US"/>
              <a:t>Disadvantages: </a:t>
            </a:r>
          </a:p>
          <a:p>
            <a:pPr lvl="2" eaLnBrk="1" hangingPunct="1"/>
            <a:r>
              <a:rPr lang="en-US" altLang="en-US"/>
              <a:t>High cost (dynamic type checking and interpretation)</a:t>
            </a:r>
          </a:p>
          <a:p>
            <a:pPr lvl="2" eaLnBrk="1" hangingPunct="1"/>
            <a:r>
              <a:rPr lang="en-US" altLang="en-US"/>
              <a:t>Type error detection by the compiler is difficult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>
            <a:extLst>
              <a:ext uri="{FF2B5EF4-FFF2-40B4-BE49-F238E27FC236}">
                <a16:creationId xmlns:a16="http://schemas.microsoft.com/office/drawing/2014/main" id="{7202C470-79F5-8642-D405-13B1F309592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7171" name="Slide Number Placeholder 4">
            <a:extLst>
              <a:ext uri="{FF2B5EF4-FFF2-40B4-BE49-F238E27FC236}">
                <a16:creationId xmlns:a16="http://schemas.microsoft.com/office/drawing/2014/main" id="{8705D450-C237-9943-A6C9-833511758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91CE70B9-0BAA-40E7-957B-7F9D8A226080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B18F97F0-FA68-7C26-E3FE-2D5D8581A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5 Topics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64317F5A-DCB0-0E55-9408-7021916F89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Introduction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Names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Variables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The Concept of Binding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Scope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Scope and Lifetime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Referencing Environments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sz="2400"/>
              <a:t>Named Constants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altLang="en-US" sz="2400"/>
          </a:p>
          <a:p>
            <a:pPr marL="533400" indent="-533400"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>
            <a:extLst>
              <a:ext uri="{FF2B5EF4-FFF2-40B4-BE49-F238E27FC236}">
                <a16:creationId xmlns:a16="http://schemas.microsoft.com/office/drawing/2014/main" id="{9111FDBD-0D5D-7A69-AE81-FCAEDB5351E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39939" name="Slide Number Placeholder 4">
            <a:extLst>
              <a:ext uri="{FF2B5EF4-FFF2-40B4-BE49-F238E27FC236}">
                <a16:creationId xmlns:a16="http://schemas.microsoft.com/office/drawing/2014/main" id="{C58AAFEE-2C20-F75E-43FF-0C1EAF238A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FD47200D-84FF-4B37-BAE4-09269216D070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6A36CE63-C096-4FD0-B4B9-82D05E1C4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Attributes </a:t>
            </a:r>
            <a:r>
              <a:rPr lang="en-US" altLang="en-US" sz="2800"/>
              <a:t>(continued)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7A2ACDA2-514A-6B5C-DEE3-C88A6FA33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tx2"/>
                </a:solidFill>
              </a:rPr>
              <a:t>Storage Bindings &amp; Lifetime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tx2"/>
                </a:solidFill>
              </a:rPr>
              <a:t>Allocation</a:t>
            </a:r>
            <a:r>
              <a:rPr lang="en-US" altLang="en-US"/>
              <a:t> - getting a cell from some pool of available cells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tx2"/>
                </a:solidFill>
              </a:rPr>
              <a:t>Deallocation</a:t>
            </a:r>
            <a:r>
              <a:rPr lang="en-US" altLang="en-US"/>
              <a:t> - putting a cell back into the pool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</a:t>
            </a:r>
            <a:r>
              <a:rPr lang="en-US" altLang="en-US">
                <a:solidFill>
                  <a:schemeClr val="tx2"/>
                </a:solidFill>
              </a:rPr>
              <a:t>lifetime</a:t>
            </a:r>
            <a:r>
              <a:rPr lang="en-US" altLang="en-US"/>
              <a:t> of a variable is the time during which it is bound to a particular memory cell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>
            <a:extLst>
              <a:ext uri="{FF2B5EF4-FFF2-40B4-BE49-F238E27FC236}">
                <a16:creationId xmlns:a16="http://schemas.microsoft.com/office/drawing/2014/main" id="{5D19BD30-C6F2-4DC5-43D0-EB53F6CCE5E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374B2EA1-189C-2EAE-8B2E-0865F42AC8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C06182A0-0D8D-4A3D-B4C6-701DD9947868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BA9027CB-4B75-00CF-6D49-DF27CAF91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Categories of Variables by Lifetimes</a:t>
            </a: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ADCF9ECF-27F4-316D-BF2E-AD5078FF67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Static</a:t>
            </a:r>
            <a:r>
              <a:rPr lang="en-US" altLang="en-US" dirty="0"/>
              <a:t>--bound to memory cells before execution begins and remains bound to the same memory cell throughout execution, e.g., C and C++ </a:t>
            </a:r>
            <a:r>
              <a:rPr lang="en-US" altLang="en-US" sz="2400" dirty="0">
                <a:latin typeface="Courier New" panose="02070309020205020404" pitchFamily="49" charset="0"/>
              </a:rPr>
              <a:t>static</a:t>
            </a:r>
            <a:r>
              <a:rPr lang="en-US" altLang="en-US" dirty="0"/>
              <a:t> variables in functions</a:t>
            </a:r>
          </a:p>
          <a:p>
            <a:pPr lvl="1" eaLnBrk="1" hangingPunct="1"/>
            <a:r>
              <a:rPr lang="en-US" altLang="en-US" dirty="0">
                <a:solidFill>
                  <a:schemeClr val="tx2"/>
                </a:solidFill>
              </a:rPr>
              <a:t>Advantages</a:t>
            </a:r>
            <a:r>
              <a:rPr lang="en-US" altLang="en-US" dirty="0"/>
              <a:t>: efficiency  (direct addressing), history-sensitive subprogram support</a:t>
            </a:r>
          </a:p>
          <a:p>
            <a:pPr lvl="1" eaLnBrk="1" hangingPunct="1"/>
            <a:r>
              <a:rPr lang="en-US" altLang="en-US" dirty="0">
                <a:solidFill>
                  <a:schemeClr val="tx2"/>
                </a:solidFill>
              </a:rPr>
              <a:t>Disadvantage</a:t>
            </a:r>
            <a:r>
              <a:rPr lang="en-US" altLang="en-US" dirty="0"/>
              <a:t>: lack of flexibility  (no recursion)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Slide Number Placeholder 4">
            <a:extLst>
              <a:ext uri="{FF2B5EF4-FFF2-40B4-BE49-F238E27FC236}">
                <a16:creationId xmlns:a16="http://schemas.microsoft.com/office/drawing/2014/main" id="{5A148918-8ABC-63C2-7309-1374C23717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C3B72E93-C91B-4149-BEE3-38532F4C0757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11036866-0520-D2DE-13EE-5206CF5AA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Categories of Variables by </a:t>
            </a:r>
            <a:r>
              <a:rPr lang="en-US" altLang="en-US" b="1" dirty="0"/>
              <a:t>Lifetimes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39F3FC44-E514-B290-AF7F-CA339C0B7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Stack-dynamic</a:t>
            </a:r>
            <a:r>
              <a:rPr lang="en-US" altLang="en-US" sz="2400" dirty="0"/>
              <a:t>--Storage bindings are created for variables when their declaration statements are </a:t>
            </a:r>
            <a:r>
              <a:rPr lang="en-US" altLang="en-US" sz="2400" i="1" dirty="0"/>
              <a:t>elaborated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(A declaration is elaborated when the executable code associated with it is executed)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If scalar, all attributes except address are statically bound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local variables in C subprograms (not declared 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altLang="en-US" sz="2000" dirty="0"/>
              <a:t>) and Java methods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Advantage: allows recursion; conserves storage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Disadvantages: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Overhead of allocation and deallocation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Subprograms cannot be history sensitive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Inefficient references (indirect addressing)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>
            <a:extLst>
              <a:ext uri="{FF2B5EF4-FFF2-40B4-BE49-F238E27FC236}">
                <a16:creationId xmlns:a16="http://schemas.microsoft.com/office/drawing/2014/main" id="{2927AE85-0F91-BB3F-7F52-99E80E9CC8B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46083" name="Slide Number Placeholder 4">
            <a:extLst>
              <a:ext uri="{FF2B5EF4-FFF2-40B4-BE49-F238E27FC236}">
                <a16:creationId xmlns:a16="http://schemas.microsoft.com/office/drawing/2014/main" id="{02712026-0F02-0BF6-A490-724E7A3F28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1CA5CC2B-381C-4B94-B9B2-66D6714BA5D9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7F653B3A-D432-6547-5B08-21F4191373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Categories of Variables by Lifetimes</a:t>
            </a:r>
          </a:p>
        </p:txBody>
      </p:sp>
      <p:sp>
        <p:nvSpPr>
          <p:cNvPr id="46085" name="Rectangle 3">
            <a:extLst>
              <a:ext uri="{FF2B5EF4-FFF2-40B4-BE49-F238E27FC236}">
                <a16:creationId xmlns:a16="http://schemas.microsoft.com/office/drawing/2014/main" id="{D613EF89-B635-42FA-A4A8-D91690BC3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 sz="2400" i="1" dirty="0">
                <a:solidFill>
                  <a:srgbClr val="FF0000"/>
                </a:solidFill>
              </a:rPr>
              <a:t>Explicit heap-dynamic</a:t>
            </a:r>
            <a:r>
              <a:rPr lang="en-US" altLang="en-US" sz="2400" i="1" dirty="0"/>
              <a:t> -</a:t>
            </a:r>
            <a:r>
              <a:rPr lang="en-US" altLang="en-US" sz="2400" dirty="0"/>
              <a:t>- Allocated and deallocated by explicit directives, specified by the programmer, which take effect during execution</a:t>
            </a:r>
          </a:p>
          <a:p>
            <a:pPr eaLnBrk="1" hangingPunct="1"/>
            <a:r>
              <a:rPr lang="en-US" altLang="en-US" sz="2400" dirty="0"/>
              <a:t>Referenced only through pointers or references, e.g. dynamic objects in C++ (via </a:t>
            </a:r>
            <a:r>
              <a:rPr lang="en-US" altLang="en-US" sz="2000" b="1" dirty="0">
                <a:latin typeface="Courier New" panose="02070309020205020404" pitchFamily="49" charset="0"/>
              </a:rPr>
              <a:t>new</a:t>
            </a:r>
            <a:r>
              <a:rPr lang="en-US" altLang="en-US" sz="2400" dirty="0"/>
              <a:t> and </a:t>
            </a:r>
            <a:r>
              <a:rPr lang="en-US" altLang="en-US" sz="2000" b="1" dirty="0">
                <a:latin typeface="Courier New" panose="02070309020205020404" pitchFamily="49" charset="0"/>
              </a:rPr>
              <a:t>delete</a:t>
            </a:r>
            <a:r>
              <a:rPr lang="en-US" altLang="en-US" sz="2400" dirty="0"/>
              <a:t>), all objects in Java</a:t>
            </a:r>
          </a:p>
          <a:p>
            <a:pPr eaLnBrk="1" hangingPunct="1"/>
            <a:r>
              <a:rPr lang="en-US" altLang="en-US" sz="2400" dirty="0">
                <a:solidFill>
                  <a:schemeClr val="tx2"/>
                </a:solidFill>
              </a:rPr>
              <a:t>Advantage</a:t>
            </a:r>
            <a:r>
              <a:rPr lang="en-US" altLang="en-US" sz="2400" dirty="0"/>
              <a:t>: provides for dynamic storage management</a:t>
            </a:r>
          </a:p>
          <a:p>
            <a:pPr eaLnBrk="1" hangingPunct="1"/>
            <a:r>
              <a:rPr lang="en-US" altLang="en-US" sz="2400" dirty="0">
                <a:solidFill>
                  <a:schemeClr val="tx2"/>
                </a:solidFill>
              </a:rPr>
              <a:t>Disadvantage</a:t>
            </a:r>
            <a:r>
              <a:rPr lang="en-US" altLang="en-US" sz="2400" dirty="0"/>
              <a:t>: inefficient and unreliable</a:t>
            </a:r>
          </a:p>
          <a:p>
            <a:pPr eaLnBrk="1" hangingPunct="1"/>
            <a:endParaRPr lang="en-US" alt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>
            <a:extLst>
              <a:ext uri="{FF2B5EF4-FFF2-40B4-BE49-F238E27FC236}">
                <a16:creationId xmlns:a16="http://schemas.microsoft.com/office/drawing/2014/main" id="{75230D53-A6F5-68FC-6B12-FA48D2CC3AC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3A108E41-E33B-3CCB-CBC2-D5B071CD05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0708E762-A039-42D7-92C7-3C8C22864E5D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F75967C3-AC36-2947-8D68-35E7A37583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Categories of Variables by Lifetimes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8C3BC3E0-14F9-AF0C-2288-C818A3C21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Implicit heap-dynamic</a:t>
            </a:r>
            <a:r>
              <a:rPr lang="en-US" altLang="en-US" i="1" dirty="0"/>
              <a:t>-</a:t>
            </a:r>
            <a:r>
              <a:rPr lang="en-US" altLang="en-US" dirty="0"/>
              <a:t>-Allocation and deallocation caused by assignment statements</a:t>
            </a:r>
          </a:p>
          <a:p>
            <a:pPr lvl="1" eaLnBrk="1" hangingPunct="1"/>
            <a:r>
              <a:rPr lang="en-US" altLang="en-US" dirty="0"/>
              <a:t>all variables in APL; all strings and arrays in Perl, JavaScript, and PHP</a:t>
            </a: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Advantage</a:t>
            </a:r>
            <a:r>
              <a:rPr lang="en-US" altLang="en-US" dirty="0"/>
              <a:t>: flexibility (generic code)</a:t>
            </a: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Disadvantages</a:t>
            </a:r>
            <a:r>
              <a:rPr lang="en-US" altLang="en-US" dirty="0"/>
              <a:t>: </a:t>
            </a:r>
          </a:p>
          <a:p>
            <a:pPr lvl="1" eaLnBrk="1" hangingPunct="1"/>
            <a:r>
              <a:rPr lang="en-US" altLang="en-US" dirty="0"/>
              <a:t>Inefficient, because all attributes are dynamic</a:t>
            </a:r>
          </a:p>
          <a:p>
            <a:pPr lvl="1" eaLnBrk="1" hangingPunct="1"/>
            <a:r>
              <a:rPr lang="en-US" altLang="en-US" dirty="0"/>
              <a:t>Loss of error detection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>
            <a:extLst>
              <a:ext uri="{FF2B5EF4-FFF2-40B4-BE49-F238E27FC236}">
                <a16:creationId xmlns:a16="http://schemas.microsoft.com/office/drawing/2014/main" id="{B8954D2F-57F7-7B37-6ADC-8A8597B487A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0179" name="Slide Number Placeholder 4">
            <a:extLst>
              <a:ext uri="{FF2B5EF4-FFF2-40B4-BE49-F238E27FC236}">
                <a16:creationId xmlns:a16="http://schemas.microsoft.com/office/drawing/2014/main" id="{34B65243-049C-EE24-E10C-74256AC083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95B50CDA-28C5-4318-B46F-93A53ECB53AB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B37FE797-0EA9-3524-A95A-39A299C831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Attributes: Scope</a:t>
            </a:r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20F2D4BF-7759-6B06-8481-1DAE106E9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 sz="2400"/>
              <a:t>The </a:t>
            </a:r>
            <a:r>
              <a:rPr lang="en-US" altLang="en-US" sz="2400" i="1"/>
              <a:t>scope</a:t>
            </a:r>
            <a:r>
              <a:rPr lang="en-US" altLang="en-US" sz="2400"/>
              <a:t> of a variable is the range of statements over which it is visible</a:t>
            </a:r>
          </a:p>
          <a:p>
            <a:pPr eaLnBrk="1" hangingPunct="1"/>
            <a:r>
              <a:rPr lang="en-US" altLang="en-US" sz="2400"/>
              <a:t>The </a:t>
            </a:r>
            <a:r>
              <a:rPr lang="en-US" altLang="en-US" sz="2400" i="1"/>
              <a:t>local variables</a:t>
            </a:r>
            <a:r>
              <a:rPr lang="en-US" altLang="en-US" sz="2400"/>
              <a:t> of a program unit are those that are declared in that unit</a:t>
            </a:r>
          </a:p>
          <a:p>
            <a:pPr eaLnBrk="1" hangingPunct="1"/>
            <a:r>
              <a:rPr lang="en-US" altLang="en-US" sz="2400"/>
              <a:t>The </a:t>
            </a:r>
            <a:r>
              <a:rPr lang="en-US" altLang="en-US" sz="2400" i="1"/>
              <a:t>nonlocal variables</a:t>
            </a:r>
            <a:r>
              <a:rPr lang="en-US" altLang="en-US" sz="2400"/>
              <a:t> of a program unit are those that are visible in the unit but not declared there</a:t>
            </a:r>
          </a:p>
          <a:p>
            <a:pPr eaLnBrk="1" hangingPunct="1"/>
            <a:r>
              <a:rPr lang="en-US" altLang="en-US" sz="2400" i="1"/>
              <a:t>Global variables</a:t>
            </a:r>
            <a:r>
              <a:rPr lang="en-US" altLang="en-US" sz="2400"/>
              <a:t> are a special category of nonlocal variables</a:t>
            </a:r>
          </a:p>
          <a:p>
            <a:pPr eaLnBrk="1" hangingPunct="1"/>
            <a:r>
              <a:rPr lang="en-US" altLang="en-US" sz="2400"/>
              <a:t>The scope rules of a language determine how references to names are associated with variables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>
            <a:extLst>
              <a:ext uri="{FF2B5EF4-FFF2-40B4-BE49-F238E27FC236}">
                <a16:creationId xmlns:a16="http://schemas.microsoft.com/office/drawing/2014/main" id="{42ED07AC-4476-1CB0-600A-09C8154E51A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F69E04C4-594F-E169-D876-96B15A1431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371ED592-6F97-44AF-9CED-ED7429DCC540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A49505C2-3502-81D8-81C2-58621FB5A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Static Scope</a:t>
            </a:r>
            <a:br>
              <a:rPr lang="en-US" altLang="en-US" sz="3200"/>
            </a:br>
            <a:endParaRPr lang="en-US" altLang="en-US" sz="3200"/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9982729F-BB3B-700D-0A48-9D0FF16D6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Based on program text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To connect a name reference to a variable, you (or the compiler) must find the declaration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i="1">
                <a:solidFill>
                  <a:schemeClr val="tx2"/>
                </a:solidFill>
              </a:rPr>
              <a:t>Search process</a:t>
            </a:r>
            <a:r>
              <a:rPr lang="en-US" altLang="en-US" sz="2400"/>
              <a:t>: search declarations, first locally, then in increasingly larger enclosing scopes, until one is found for the given name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Enclosing static scopes (to a specific scope) are called its </a:t>
            </a:r>
            <a:r>
              <a:rPr lang="en-US" altLang="en-US" sz="2400" i="1">
                <a:solidFill>
                  <a:schemeClr val="tx2"/>
                </a:solidFill>
              </a:rPr>
              <a:t>static ancestors</a:t>
            </a:r>
            <a:r>
              <a:rPr lang="en-US" altLang="en-US" sz="2400"/>
              <a:t>; the nearest static ancestor is called a </a:t>
            </a:r>
            <a:r>
              <a:rPr lang="en-US" altLang="en-US" sz="2400" i="1">
                <a:solidFill>
                  <a:schemeClr val="tx2"/>
                </a:solidFill>
              </a:rPr>
              <a:t>static parent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Some languages allow nested subprogram definitions, which create nested static scopes (e.g., Ada, JavaScript, Common Lisp, Scheme, Fortran 2003+, F#, and Python)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>
            <a:extLst>
              <a:ext uri="{FF2B5EF4-FFF2-40B4-BE49-F238E27FC236}">
                <a16:creationId xmlns:a16="http://schemas.microsoft.com/office/drawing/2014/main" id="{EB5E5416-6439-0522-6600-FED70E2B184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5B73237F-A756-4077-8672-540F0C9F63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C8E9AA68-77E2-4846-B6FD-D1BD5F6609C2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4276" name="Rectangle 2">
            <a:extLst>
              <a:ext uri="{FF2B5EF4-FFF2-40B4-BE49-F238E27FC236}">
                <a16:creationId xmlns:a16="http://schemas.microsoft.com/office/drawing/2014/main" id="{84BBB0D8-6841-C5B9-4C61-8B70FBD0C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Scope (continued)</a:t>
            </a:r>
          </a:p>
        </p:txBody>
      </p:sp>
      <p:sp>
        <p:nvSpPr>
          <p:cNvPr id="54277" name="Rectangle 3">
            <a:extLst>
              <a:ext uri="{FF2B5EF4-FFF2-40B4-BE49-F238E27FC236}">
                <a16:creationId xmlns:a16="http://schemas.microsoft.com/office/drawing/2014/main" id="{42D1BC0F-B187-3686-0364-F67660C0AC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 can be hidden from a unit by having a "closer" variable with the same name</a:t>
            </a:r>
          </a:p>
          <a:p>
            <a:pPr eaLnBrk="1" hangingPunct="1"/>
            <a:r>
              <a:rPr lang="en-US" altLang="en-US"/>
              <a:t>Ada allows access to “hidden” vars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>
            <a:extLst>
              <a:ext uri="{FF2B5EF4-FFF2-40B4-BE49-F238E27FC236}">
                <a16:creationId xmlns:a16="http://schemas.microsoft.com/office/drawing/2014/main" id="{E9A1F2EA-68C3-333E-2621-95E430A26BD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6323" name="Slide Number Placeholder 4">
            <a:extLst>
              <a:ext uri="{FF2B5EF4-FFF2-40B4-BE49-F238E27FC236}">
                <a16:creationId xmlns:a16="http://schemas.microsoft.com/office/drawing/2014/main" id="{83C2B72F-E82A-4DF5-A7D0-D0E187AA1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BFC1B8B6-8830-4935-9EA9-39CA2ACAD548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6324" name="Rectangle 2">
            <a:extLst>
              <a:ext uri="{FF2B5EF4-FFF2-40B4-BE49-F238E27FC236}">
                <a16:creationId xmlns:a16="http://schemas.microsoft.com/office/drawing/2014/main" id="{316300E7-E081-6235-4068-24FFA53FB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Blocks </a:t>
            </a:r>
            <a:br>
              <a:rPr lang="en-US" altLang="en-US" sz="3200"/>
            </a:br>
            <a:endParaRPr lang="en-US" altLang="en-US" sz="3200"/>
          </a:p>
        </p:txBody>
      </p:sp>
      <p:sp>
        <p:nvSpPr>
          <p:cNvPr id="56325" name="Rectangle 3">
            <a:extLst>
              <a:ext uri="{FF2B5EF4-FFF2-40B4-BE49-F238E27FC236}">
                <a16:creationId xmlns:a16="http://schemas.microsoft.com/office/drawing/2014/main" id="{970256BB-82CF-E58D-66F8-089F70060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4724400"/>
          </a:xfrm>
        </p:spPr>
        <p:txBody>
          <a:bodyPr/>
          <a:lstStyle/>
          <a:p>
            <a:pPr lvl="1" eaLnBrk="1" hangingPunct="1"/>
            <a:r>
              <a:rPr lang="en-US" altLang="en-US" sz="2000" dirty="0"/>
              <a:t>A method of creating static scopes inside program units--from ALGOL 60</a:t>
            </a:r>
          </a:p>
          <a:p>
            <a:pPr lvl="1" eaLnBrk="1" hangingPunct="1"/>
            <a:r>
              <a:rPr lang="en-US" altLang="en-US" sz="2000" dirty="0"/>
              <a:t>Example in C:</a:t>
            </a:r>
          </a:p>
          <a:p>
            <a:pPr eaLnBrk="1" hangingPunct="1"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void sub() {</a:t>
            </a:r>
          </a:p>
          <a:p>
            <a:pPr eaLnBrk="1" hangingPunct="1"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int count;</a:t>
            </a:r>
          </a:p>
          <a:p>
            <a:pPr eaLnBrk="1" hangingPunct="1"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while (...) {</a:t>
            </a:r>
          </a:p>
          <a:p>
            <a:pPr eaLnBrk="1" hangingPunct="1"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		      int count;</a:t>
            </a:r>
          </a:p>
          <a:p>
            <a:pPr eaLnBrk="1" hangingPunct="1"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  count++;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 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Courier New" panose="02070309020205020404" pitchFamily="49" charset="0"/>
              </a:rPr>
              <a:t>         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     </a:t>
            </a:r>
            <a:r>
              <a:rPr lang="en-US" altLang="en-US" sz="2000" dirty="0"/>
              <a:t>- Note: legal in C and C++, but not in Java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       and C# - too error-prone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>
            <a:extLst>
              <a:ext uri="{FF2B5EF4-FFF2-40B4-BE49-F238E27FC236}">
                <a16:creationId xmlns:a16="http://schemas.microsoft.com/office/drawing/2014/main" id="{B3CF289F-F32A-6B12-EF77-8368CAE8E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Declaration Order</a:t>
            </a:r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9BE61374-9575-463A-2DDB-BA9739239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7800"/>
            <a:ext cx="8153400" cy="4724400"/>
          </a:xfrm>
        </p:spPr>
        <p:txBody>
          <a:bodyPr/>
          <a:lstStyle/>
          <a:p>
            <a:r>
              <a:rPr lang="en-US" altLang="en-US"/>
              <a:t>C99, C++, Java, and C# allow variable declarations to appear anywhere a statement can appear</a:t>
            </a:r>
          </a:p>
          <a:p>
            <a:pPr lvl="1"/>
            <a:r>
              <a:rPr lang="en-US" altLang="en-US"/>
              <a:t>In C99, C++, and Java, the scope of all local variables is from the declaration to the end of the block</a:t>
            </a:r>
          </a:p>
          <a:p>
            <a:pPr lvl="1"/>
            <a:r>
              <a:rPr lang="en-US" altLang="en-US"/>
              <a:t>In the official documentation of C#, the scope of any variable declared in a block is the whole block, regardless of the position of the declaration in the block</a:t>
            </a:r>
          </a:p>
          <a:p>
            <a:pPr lvl="2"/>
            <a:r>
              <a:rPr lang="en-US" altLang="en-US"/>
              <a:t>However, that is misleading, because a variable still must be declared before it can be used</a:t>
            </a:r>
          </a:p>
        </p:txBody>
      </p:sp>
      <p:sp>
        <p:nvSpPr>
          <p:cNvPr id="58372" name="Footer Placeholder 3">
            <a:extLst>
              <a:ext uri="{FF2B5EF4-FFF2-40B4-BE49-F238E27FC236}">
                <a16:creationId xmlns:a16="http://schemas.microsoft.com/office/drawing/2014/main" id="{E6D8FC34-5B51-8AFC-45F1-31394047CA0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8373" name="Slide Number Placeholder 4">
            <a:extLst>
              <a:ext uri="{FF2B5EF4-FFF2-40B4-BE49-F238E27FC236}">
                <a16:creationId xmlns:a16="http://schemas.microsoft.com/office/drawing/2014/main" id="{41F886CE-A03F-CDC3-11EC-D6F82CBBFB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83091CEE-11BD-4C54-9345-84425D64CFC3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76200C4B-9FE5-BFAF-D874-FF3091C929C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9219" name="Slide Number Placeholder 4">
            <a:extLst>
              <a:ext uri="{FF2B5EF4-FFF2-40B4-BE49-F238E27FC236}">
                <a16:creationId xmlns:a16="http://schemas.microsoft.com/office/drawing/2014/main" id="{13B532E5-7590-FC6A-636E-A85859EA91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4D282A68-AD33-4B46-B244-AEBE71DEFD35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5208DF99-E6B3-07B3-628C-5323941D6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07B6ABF0-96BB-7E6B-9584-A8A0E91AF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Imperative languages are abstractions of von Neumann architecture</a:t>
            </a:r>
          </a:p>
          <a:p>
            <a:pPr lvl="1" eaLnBrk="1" hangingPunct="1"/>
            <a:r>
              <a:rPr lang="en-US" altLang="en-US"/>
              <a:t>Memory</a:t>
            </a:r>
          </a:p>
          <a:p>
            <a:pPr lvl="1" eaLnBrk="1" hangingPunct="1"/>
            <a:r>
              <a:rPr lang="en-US" altLang="en-US"/>
              <a:t>Processor</a:t>
            </a:r>
          </a:p>
          <a:p>
            <a:pPr eaLnBrk="1" hangingPunct="1"/>
            <a:r>
              <a:rPr lang="en-US" altLang="en-US"/>
              <a:t>Variables are characterized by attributes</a:t>
            </a:r>
          </a:p>
          <a:p>
            <a:pPr lvl="1" eaLnBrk="1" hangingPunct="1"/>
            <a:r>
              <a:rPr lang="en-US" altLang="en-US"/>
              <a:t>To design a type, must consider scope, lifetime, type checking, initialization, and type compatibility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7CA06524-CB6F-8064-A281-7CC4398E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Declaration Order </a:t>
            </a:r>
            <a:r>
              <a:rPr lang="en-US" altLang="en-US" sz="2400"/>
              <a:t>(continued)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7A60B08E-2E78-16D7-8B39-7F6E63687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 C++, Java, and C#, variables can be declared in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/>
              <a:t> statements</a:t>
            </a:r>
          </a:p>
          <a:p>
            <a:pPr lvl="1"/>
            <a:r>
              <a:rPr lang="en-US" altLang="en-US"/>
              <a:t>The scope of such variables is restricted to the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/>
              <a:t> construct</a:t>
            </a:r>
          </a:p>
        </p:txBody>
      </p:sp>
      <p:sp>
        <p:nvSpPr>
          <p:cNvPr id="59396" name="Footer Placeholder 3">
            <a:extLst>
              <a:ext uri="{FF2B5EF4-FFF2-40B4-BE49-F238E27FC236}">
                <a16:creationId xmlns:a16="http://schemas.microsoft.com/office/drawing/2014/main" id="{969F9C94-FC84-A8AA-28F1-E1DBD1C1253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59397" name="Slide Number Placeholder 4">
            <a:extLst>
              <a:ext uri="{FF2B5EF4-FFF2-40B4-BE49-F238E27FC236}">
                <a16:creationId xmlns:a16="http://schemas.microsoft.com/office/drawing/2014/main" id="{F9724F3D-A046-3E26-3649-A186CDEEAF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A3F3F568-8A3E-438A-810D-E1AB0CA10AD8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D3BBF6BF-C5CC-E3B3-E692-56A104C02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Scope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3EA84941-3DDA-8F09-A7B3-E4C704E4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8153400" cy="4800600"/>
          </a:xfrm>
        </p:spPr>
        <p:txBody>
          <a:bodyPr/>
          <a:lstStyle/>
          <a:p>
            <a:r>
              <a:rPr lang="en-US" altLang="en-US"/>
              <a:t>C, C++, PHP, and Python support a program structure that consists of a sequence of function definitions in a file</a:t>
            </a:r>
          </a:p>
          <a:p>
            <a:pPr lvl="1"/>
            <a:r>
              <a:rPr lang="en-US" altLang="en-US"/>
              <a:t>These languages allow variable declarations to appear outside function definitions</a:t>
            </a:r>
          </a:p>
          <a:p>
            <a:pPr lvl="1"/>
            <a:endParaRPr lang="en-US" altLang="en-US"/>
          </a:p>
          <a:p>
            <a:r>
              <a:rPr lang="en-US" altLang="en-US"/>
              <a:t>C and C++have both declarations (just attributes) and definitions (attributes and storage)</a:t>
            </a:r>
          </a:p>
          <a:p>
            <a:pPr lvl="1"/>
            <a:r>
              <a:rPr lang="en-US" altLang="en-US"/>
              <a:t>A declaration outside a function definition specifies that it is defined in another file</a:t>
            </a:r>
          </a:p>
        </p:txBody>
      </p:sp>
      <p:sp>
        <p:nvSpPr>
          <p:cNvPr id="60420" name="Footer Placeholder 3">
            <a:extLst>
              <a:ext uri="{FF2B5EF4-FFF2-40B4-BE49-F238E27FC236}">
                <a16:creationId xmlns:a16="http://schemas.microsoft.com/office/drawing/2014/main" id="{DFA35151-7BF3-2635-F5FB-CA85CC45E2F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0421" name="Slide Number Placeholder 4">
            <a:extLst>
              <a:ext uri="{FF2B5EF4-FFF2-40B4-BE49-F238E27FC236}">
                <a16:creationId xmlns:a16="http://schemas.microsoft.com/office/drawing/2014/main" id="{6E0DCC07-6D52-3021-B05B-66B29E7EB7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EF32CFC1-5EBF-4410-92EC-79C12B43DEE2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E21C4EBA-816A-CFFB-1DA5-D88C436F6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Scope </a:t>
            </a:r>
            <a:r>
              <a:rPr lang="en-US" altLang="en-US" sz="2800"/>
              <a:t>(continued)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718E387C-DD17-2984-3D3B-9E5DE7F5F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PHP </a:t>
            </a:r>
          </a:p>
          <a:p>
            <a:pPr lvl="1"/>
            <a:r>
              <a:rPr lang="en-US" altLang="en-US"/>
              <a:t>Programs are embedded in HTML markup documents, in any number of fragments, some statements and some function definitions</a:t>
            </a:r>
          </a:p>
          <a:p>
            <a:pPr lvl="1"/>
            <a:r>
              <a:rPr lang="en-US" altLang="en-US"/>
              <a:t>The scope of a variable (implicitly) declared in a function is local to the function</a:t>
            </a:r>
          </a:p>
          <a:p>
            <a:pPr lvl="1"/>
            <a:r>
              <a:rPr lang="en-US" altLang="en-US"/>
              <a:t>The scope of a variable implicitly declared outside functions is from the declaration to the end of the program, but skips over any intervening functions</a:t>
            </a:r>
          </a:p>
          <a:p>
            <a:pPr lvl="2"/>
            <a:r>
              <a:rPr lang="en-US" altLang="en-US"/>
              <a:t>Global variables can be accessed in a function through the 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$GLOBALS</a:t>
            </a:r>
            <a:r>
              <a:rPr lang="en-US" altLang="en-US"/>
              <a:t> array or by declaring it </a:t>
            </a: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global</a:t>
            </a:r>
          </a:p>
        </p:txBody>
      </p:sp>
      <p:sp>
        <p:nvSpPr>
          <p:cNvPr id="61444" name="Footer Placeholder 3">
            <a:extLst>
              <a:ext uri="{FF2B5EF4-FFF2-40B4-BE49-F238E27FC236}">
                <a16:creationId xmlns:a16="http://schemas.microsoft.com/office/drawing/2014/main" id="{467CFCE3-7E2F-7432-F3C9-42B5BCEB0A5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1445" name="Slide Number Placeholder 4">
            <a:extLst>
              <a:ext uri="{FF2B5EF4-FFF2-40B4-BE49-F238E27FC236}">
                <a16:creationId xmlns:a16="http://schemas.microsoft.com/office/drawing/2014/main" id="{08ED1D9D-3CAC-E1D8-7E3E-6E86219EDF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59E4B1D4-0D8B-4BCE-84D9-DAFFA4786B8C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>
            <a:extLst>
              <a:ext uri="{FF2B5EF4-FFF2-40B4-BE49-F238E27FC236}">
                <a16:creationId xmlns:a16="http://schemas.microsoft.com/office/drawing/2014/main" id="{344CC106-9F76-B62B-C9B9-0B9A2EDB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Scope </a:t>
            </a:r>
            <a:r>
              <a:rPr lang="en-US" altLang="en-US" sz="2800"/>
              <a:t>(continued)</a:t>
            </a:r>
            <a:endParaRPr lang="en-US" altLang="en-US"/>
          </a:p>
        </p:txBody>
      </p:sp>
      <p:sp>
        <p:nvSpPr>
          <p:cNvPr id="62467" name="Content Placeholder 2">
            <a:extLst>
              <a:ext uri="{FF2B5EF4-FFF2-40B4-BE49-F238E27FC236}">
                <a16:creationId xmlns:a16="http://schemas.microsoft.com/office/drawing/2014/main" id="{392C32E5-621D-F99B-3964-5007B8A73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Python</a:t>
            </a:r>
          </a:p>
          <a:p>
            <a:pPr lvl="1"/>
            <a:r>
              <a:rPr lang="en-US" altLang="en-US"/>
              <a:t>A global variable can be referenced in functions, but can be assigned in a function only if it has been declared to be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global</a:t>
            </a:r>
            <a:r>
              <a:rPr lang="en-US" altLang="en-US"/>
              <a:t> in the function</a:t>
            </a:r>
          </a:p>
        </p:txBody>
      </p:sp>
      <p:sp>
        <p:nvSpPr>
          <p:cNvPr id="62468" name="Footer Placeholder 3">
            <a:extLst>
              <a:ext uri="{FF2B5EF4-FFF2-40B4-BE49-F238E27FC236}">
                <a16:creationId xmlns:a16="http://schemas.microsoft.com/office/drawing/2014/main" id="{405BE1B3-73F7-CE79-7055-17A1DC74142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2469" name="Slide Number Placeholder 4">
            <a:extLst>
              <a:ext uri="{FF2B5EF4-FFF2-40B4-BE49-F238E27FC236}">
                <a16:creationId xmlns:a16="http://schemas.microsoft.com/office/drawing/2014/main" id="{56B26FB5-4891-8F73-8858-90769FFCC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AB053763-BEC6-42DF-B2FB-6CBD936854B5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3">
            <a:extLst>
              <a:ext uri="{FF2B5EF4-FFF2-40B4-BE49-F238E27FC236}">
                <a16:creationId xmlns:a16="http://schemas.microsoft.com/office/drawing/2014/main" id="{8AE98570-5AA9-5A24-7F93-933A9FEFB96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3491" name="Slide Number Placeholder 4">
            <a:extLst>
              <a:ext uri="{FF2B5EF4-FFF2-40B4-BE49-F238E27FC236}">
                <a16:creationId xmlns:a16="http://schemas.microsoft.com/office/drawing/2014/main" id="{F7B07F16-82E8-ABEF-7615-D6973DD8D0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1E95DEB2-7B1B-47F1-BA52-CDDE72FF717B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6172A0AB-3EB2-8D57-8EE7-8AD883AF0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Evaluation of Static Scoping</a:t>
            </a:r>
            <a:br>
              <a:rPr lang="en-US" altLang="en-US" sz="3200"/>
            </a:br>
            <a:endParaRPr lang="en-US" altLang="en-US" sz="3200"/>
          </a:p>
        </p:txBody>
      </p:sp>
      <p:sp>
        <p:nvSpPr>
          <p:cNvPr id="63493" name="Rectangle 3">
            <a:extLst>
              <a:ext uri="{FF2B5EF4-FFF2-40B4-BE49-F238E27FC236}">
                <a16:creationId xmlns:a16="http://schemas.microsoft.com/office/drawing/2014/main" id="{0403A787-DFB0-7511-024D-C064E2220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Works well in many situations</a:t>
            </a:r>
          </a:p>
          <a:p>
            <a:pPr eaLnBrk="1" hangingPunct="1"/>
            <a:r>
              <a:rPr lang="en-US" altLang="en-US"/>
              <a:t>Problems:</a:t>
            </a:r>
          </a:p>
          <a:p>
            <a:pPr lvl="1" eaLnBrk="1" hangingPunct="1"/>
            <a:r>
              <a:rPr lang="en-US" altLang="en-US"/>
              <a:t>In most cases, too much access is possible</a:t>
            </a:r>
          </a:p>
          <a:p>
            <a:pPr lvl="1" eaLnBrk="1" hangingPunct="1"/>
            <a:r>
              <a:rPr lang="en-US" altLang="en-US"/>
              <a:t>As a program evolves, the initial structure is destroyed and local variables often become global; subprograms also gravitate toward become global, rather than nested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3">
            <a:extLst>
              <a:ext uri="{FF2B5EF4-FFF2-40B4-BE49-F238E27FC236}">
                <a16:creationId xmlns:a16="http://schemas.microsoft.com/office/drawing/2014/main" id="{CF547B28-3B0E-EA54-21B8-2CA8CFD0802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5539" name="Slide Number Placeholder 4">
            <a:extLst>
              <a:ext uri="{FF2B5EF4-FFF2-40B4-BE49-F238E27FC236}">
                <a16:creationId xmlns:a16="http://schemas.microsoft.com/office/drawing/2014/main" id="{B40646A4-14E4-85ED-B6BB-33BF889D9F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669E680E-7579-45A4-9905-CF43CCE21E96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6A72FF1C-D41D-79AA-A1FD-66D001AB76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Dynamic Scope</a:t>
            </a:r>
            <a:br>
              <a:rPr lang="en-US" altLang="en-US" sz="3200"/>
            </a:br>
            <a:endParaRPr lang="en-US" altLang="en-US" sz="3200"/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AA082B78-B577-7582-4426-47E0F1C5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/>
              <a:t>Based on calling sequences of program units, not their textual layout (temporal versus spatial)</a:t>
            </a:r>
          </a:p>
          <a:p>
            <a:pPr eaLnBrk="1" hangingPunct="1"/>
            <a:r>
              <a:rPr lang="en-US" altLang="en-US"/>
              <a:t>References to variables are connected to declarations by searching back through the chain of subprogram calls that forced execution to this point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3">
            <a:extLst>
              <a:ext uri="{FF2B5EF4-FFF2-40B4-BE49-F238E27FC236}">
                <a16:creationId xmlns:a16="http://schemas.microsoft.com/office/drawing/2014/main" id="{7C8E79CF-0312-A4BF-BAC1-12D203C5C70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7587" name="Slide Number Placeholder 4">
            <a:extLst>
              <a:ext uri="{FF2B5EF4-FFF2-40B4-BE49-F238E27FC236}">
                <a16:creationId xmlns:a16="http://schemas.microsoft.com/office/drawing/2014/main" id="{5D523CD1-D970-8A64-D657-AC95B7777C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BF254E39-667E-40AF-81B9-AD1ED42FCD80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3E682D48-D9FB-0225-903E-6D15DE72C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Scope Example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5265FC6B-78C0-1783-B4A1-4EE6D176A2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5105400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Evaluation of Dynamic Scoping:</a:t>
            </a:r>
          </a:p>
          <a:p>
            <a:pPr lvl="1" eaLnBrk="1" hangingPunct="1">
              <a:defRPr/>
            </a:pPr>
            <a:r>
              <a:rPr lang="en-US" dirty="0"/>
              <a:t>Advantage: convenience</a:t>
            </a:r>
          </a:p>
          <a:p>
            <a:pPr lvl="1">
              <a:defRPr/>
            </a:pPr>
            <a:r>
              <a:rPr lang="en-US" i="1" dirty="0"/>
              <a:t>Disadvantages:</a:t>
            </a:r>
            <a:r>
              <a:rPr lang="en-US" dirty="0"/>
              <a:t> </a:t>
            </a:r>
          </a:p>
          <a:p>
            <a:pPr marL="1371600" lvl="2" indent="-457200">
              <a:buFontTx/>
              <a:buAutoNum type="arabicPeriod"/>
              <a:defRPr/>
            </a:pPr>
            <a:r>
              <a:rPr lang="en-US" dirty="0"/>
              <a:t>While a subprogram is executing, its variables are visible to all subprograms it calls</a:t>
            </a:r>
          </a:p>
          <a:p>
            <a:pPr marL="1371600" lvl="2" indent="-457200">
              <a:buFontTx/>
              <a:buAutoNum type="arabicPeriod"/>
              <a:defRPr/>
            </a:pPr>
            <a:r>
              <a:rPr lang="en-US" dirty="0"/>
              <a:t> Impossible to statically type check</a:t>
            </a:r>
          </a:p>
          <a:p>
            <a:pPr lvl="2">
              <a:buFontTx/>
              <a:buNone/>
              <a:defRPr/>
            </a:pPr>
            <a:r>
              <a:rPr lang="en-US" dirty="0"/>
              <a:t>3. Poor readability- it is not possible to statically</a:t>
            </a:r>
          </a:p>
          <a:p>
            <a:pPr lvl="2">
              <a:buFontTx/>
              <a:buNone/>
              <a:defRPr/>
            </a:pPr>
            <a:r>
              <a:rPr lang="en-US" dirty="0"/>
              <a:t>    determine the type of a variable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3">
            <a:extLst>
              <a:ext uri="{FF2B5EF4-FFF2-40B4-BE49-F238E27FC236}">
                <a16:creationId xmlns:a16="http://schemas.microsoft.com/office/drawing/2014/main" id="{F05E94C1-7980-3574-34A3-4E9589C3BAB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69635" name="Slide Number Placeholder 4">
            <a:extLst>
              <a:ext uri="{FF2B5EF4-FFF2-40B4-BE49-F238E27FC236}">
                <a16:creationId xmlns:a16="http://schemas.microsoft.com/office/drawing/2014/main" id="{597B7D58-2356-8772-40E0-716FA74547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C5B98EBE-724D-416E-9F50-57AD765329A7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9636" name="Rectangle 2">
            <a:extLst>
              <a:ext uri="{FF2B5EF4-FFF2-40B4-BE49-F238E27FC236}">
                <a16:creationId xmlns:a16="http://schemas.microsoft.com/office/drawing/2014/main" id="{7BD1B706-60AB-74D8-9942-E849E38FA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Scope and Lifetime</a:t>
            </a:r>
          </a:p>
        </p:txBody>
      </p:sp>
      <p:sp>
        <p:nvSpPr>
          <p:cNvPr id="69637" name="Rectangle 3">
            <a:extLst>
              <a:ext uri="{FF2B5EF4-FFF2-40B4-BE49-F238E27FC236}">
                <a16:creationId xmlns:a16="http://schemas.microsoft.com/office/drawing/2014/main" id="{50363C6C-5F3F-20D0-3325-4FB65E7814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Scope and lifetime are sometimes closely related, but are </a:t>
            </a:r>
            <a:r>
              <a:rPr lang="en-US" altLang="en-US">
                <a:solidFill>
                  <a:schemeClr val="tx2"/>
                </a:solidFill>
              </a:rPr>
              <a:t>different</a:t>
            </a:r>
            <a:r>
              <a:rPr lang="en-US" altLang="en-US"/>
              <a:t> concepts</a:t>
            </a:r>
          </a:p>
          <a:p>
            <a:pPr eaLnBrk="1" hangingPunct="1"/>
            <a:r>
              <a:rPr lang="en-US" altLang="en-US"/>
              <a:t>Consider a </a:t>
            </a:r>
            <a:r>
              <a:rPr lang="en-US" altLang="en-US" b="1">
                <a:latin typeface="Courier New" panose="02070309020205020404" pitchFamily="49" charset="0"/>
              </a:rPr>
              <a:t>static</a:t>
            </a:r>
            <a:r>
              <a:rPr lang="en-US" altLang="en-US"/>
              <a:t> variable in a C or C++ function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3">
            <a:extLst>
              <a:ext uri="{FF2B5EF4-FFF2-40B4-BE49-F238E27FC236}">
                <a16:creationId xmlns:a16="http://schemas.microsoft.com/office/drawing/2014/main" id="{040EE9FF-F302-3025-8E68-21D3D464231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71683" name="Slide Number Placeholder 4">
            <a:extLst>
              <a:ext uri="{FF2B5EF4-FFF2-40B4-BE49-F238E27FC236}">
                <a16:creationId xmlns:a16="http://schemas.microsoft.com/office/drawing/2014/main" id="{3AF094F6-7D3B-DEB6-A4CA-CBC65FA15A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0840885C-D4E5-4FEE-9033-C738D33BAB8B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DCA40375-949D-C4AC-E713-90110577F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Referencing Environments</a:t>
            </a:r>
          </a:p>
        </p:txBody>
      </p:sp>
      <p:sp>
        <p:nvSpPr>
          <p:cNvPr id="71685" name="Rectangle 3">
            <a:extLst>
              <a:ext uri="{FF2B5EF4-FFF2-40B4-BE49-F238E27FC236}">
                <a16:creationId xmlns:a16="http://schemas.microsoft.com/office/drawing/2014/main" id="{CC5C3597-3FE8-9954-B043-A5EA2D9C0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The </a:t>
            </a:r>
            <a:r>
              <a:rPr lang="en-US" altLang="en-US" sz="2400" i="1"/>
              <a:t>referencing environment</a:t>
            </a:r>
            <a:r>
              <a:rPr lang="en-US" altLang="en-US" sz="2400"/>
              <a:t> of a statement is the collection of all names that are visible in the statement</a:t>
            </a:r>
          </a:p>
          <a:p>
            <a:pPr eaLnBrk="1" hangingPunct="1"/>
            <a:r>
              <a:rPr lang="en-US" altLang="en-US" sz="2400"/>
              <a:t>In a static-scoped language, it is the local variables plus all of the visible variables in all of the enclosing scopes </a:t>
            </a:r>
          </a:p>
          <a:p>
            <a:pPr eaLnBrk="1" hangingPunct="1"/>
            <a:r>
              <a:rPr lang="en-US" altLang="en-US" sz="2400"/>
              <a:t>A subprogram is </a:t>
            </a:r>
            <a:r>
              <a:rPr lang="en-US" altLang="en-US" sz="2400">
                <a:solidFill>
                  <a:schemeClr val="tx2"/>
                </a:solidFill>
              </a:rPr>
              <a:t>active</a:t>
            </a:r>
            <a:r>
              <a:rPr lang="en-US" altLang="en-US" sz="2400"/>
              <a:t> if its execution has begun but has not yet terminated</a:t>
            </a:r>
          </a:p>
          <a:p>
            <a:pPr eaLnBrk="1" hangingPunct="1"/>
            <a:r>
              <a:rPr lang="en-US" altLang="en-US" sz="2400"/>
              <a:t>In a dynamic-scoped language, the referencing environment is the local variables plus all visible variables in all active subprograms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3">
            <a:extLst>
              <a:ext uri="{FF2B5EF4-FFF2-40B4-BE49-F238E27FC236}">
                <a16:creationId xmlns:a16="http://schemas.microsoft.com/office/drawing/2014/main" id="{7659DE9C-AFF8-F020-48C3-FD6B37D9580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73731" name="Slide Number Placeholder 4">
            <a:extLst>
              <a:ext uri="{FF2B5EF4-FFF2-40B4-BE49-F238E27FC236}">
                <a16:creationId xmlns:a16="http://schemas.microsoft.com/office/drawing/2014/main" id="{A4C11490-9435-CAD6-4F45-5BB32A5935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7C7D68CA-E907-4BC9-AA86-EB9C17B65ECA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C10B2DF8-CC8B-CE13-A610-4663F0AFF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Named Constants</a:t>
            </a:r>
          </a:p>
        </p:txBody>
      </p:sp>
      <p:sp>
        <p:nvSpPr>
          <p:cNvPr id="73733" name="Rectangle 3">
            <a:extLst>
              <a:ext uri="{FF2B5EF4-FFF2-40B4-BE49-F238E27FC236}">
                <a16:creationId xmlns:a16="http://schemas.microsoft.com/office/drawing/2014/main" id="{EE286681-05AF-E674-6DCC-29C48CA5EC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A </a:t>
            </a:r>
            <a:r>
              <a:rPr lang="en-US" altLang="en-US" sz="2400" i="1"/>
              <a:t>named constant</a:t>
            </a:r>
            <a:r>
              <a:rPr lang="en-US" altLang="en-US" sz="2400"/>
              <a:t> is a variable that is bound to a value only when it is bound to storage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tx2"/>
                </a:solidFill>
              </a:rPr>
              <a:t>Advantages</a:t>
            </a:r>
            <a:r>
              <a:rPr lang="en-US" altLang="en-US" sz="2400"/>
              <a:t>: readability and modifiability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Used to parameterize programs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The binding of values to named constants can be either static (called </a:t>
            </a:r>
            <a:r>
              <a:rPr lang="en-US" altLang="en-US" sz="2400" i="1"/>
              <a:t>manifest constants</a:t>
            </a:r>
            <a:r>
              <a:rPr lang="en-US" altLang="en-US" sz="2400"/>
              <a:t>) or dynamic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Languages: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C++ and Java: expressions of any kind, dynamically bound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C# has two kinds, </a:t>
            </a:r>
            <a:r>
              <a:rPr lang="en-US" altLang="en-US" sz="1800" b="1">
                <a:latin typeface="Courier New" panose="02070309020205020404" pitchFamily="49" charset="0"/>
              </a:rPr>
              <a:t>readonly</a:t>
            </a:r>
            <a:r>
              <a:rPr lang="en-US" altLang="en-US" sz="2000"/>
              <a:t> and </a:t>
            </a:r>
            <a:r>
              <a:rPr lang="en-US" altLang="en-US" sz="1800" b="1">
                <a:latin typeface="Courier New" panose="02070309020205020404" pitchFamily="49" charset="0"/>
              </a:rPr>
              <a:t>const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   - the values of </a:t>
            </a:r>
            <a:r>
              <a:rPr lang="en-US" altLang="en-US" sz="1800" b="1">
                <a:latin typeface="Courier New" panose="02070309020205020404" pitchFamily="49" charset="0"/>
              </a:rPr>
              <a:t>const</a:t>
            </a:r>
            <a:r>
              <a:rPr lang="en-US" altLang="en-US" sz="2000"/>
              <a:t> named constants are bound at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       compile time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   - The values of </a:t>
            </a:r>
            <a:r>
              <a:rPr lang="en-US" altLang="en-US" sz="1800" b="1">
                <a:latin typeface="Courier New" panose="02070309020205020404" pitchFamily="49" charset="0"/>
              </a:rPr>
              <a:t>readonly</a:t>
            </a:r>
            <a:r>
              <a:rPr lang="en-US" altLang="en-US" sz="2000"/>
              <a:t> named constants are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        dynamically bound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>
            <a:extLst>
              <a:ext uri="{FF2B5EF4-FFF2-40B4-BE49-F238E27FC236}">
                <a16:creationId xmlns:a16="http://schemas.microsoft.com/office/drawing/2014/main" id="{D1DD3395-3D3B-51E7-C825-81AFC172C34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11267" name="Slide Number Placeholder 4">
            <a:extLst>
              <a:ext uri="{FF2B5EF4-FFF2-40B4-BE49-F238E27FC236}">
                <a16:creationId xmlns:a16="http://schemas.microsoft.com/office/drawing/2014/main" id="{7934FBFE-D904-535A-C5FD-BA39539578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C6D92B5C-90DA-4FC1-9C39-4F5D3F023F71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9078DA43-E6B5-4B96-25F1-7F97E822F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Names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E8251DE2-2164-8C5E-3D9D-45EE36F0A5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Design issues for names:</a:t>
            </a:r>
          </a:p>
          <a:p>
            <a:pPr lvl="1" eaLnBrk="1" hangingPunct="1"/>
            <a:r>
              <a:rPr lang="en-US" altLang="en-US"/>
              <a:t>Are names case sensitive?</a:t>
            </a:r>
          </a:p>
          <a:p>
            <a:pPr lvl="1" eaLnBrk="1" hangingPunct="1"/>
            <a:r>
              <a:rPr lang="en-US" altLang="en-US"/>
              <a:t>Are special words reserved words or keywords?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3">
            <a:extLst>
              <a:ext uri="{FF2B5EF4-FFF2-40B4-BE49-F238E27FC236}">
                <a16:creationId xmlns:a16="http://schemas.microsoft.com/office/drawing/2014/main" id="{3BCCB094-C356-9F6A-ABFB-9511E661AD5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75779" name="Slide Number Placeholder 4">
            <a:extLst>
              <a:ext uri="{FF2B5EF4-FFF2-40B4-BE49-F238E27FC236}">
                <a16:creationId xmlns:a16="http://schemas.microsoft.com/office/drawing/2014/main" id="{EE058787-1402-D697-747A-369CADCE4B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A1ECD5B6-2A9A-4204-9774-10DB08F12F25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A8A18CD0-FD87-0822-C959-89F72EC70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425602A5-5FB9-8980-F20F-68717DF18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Case sensitivity and the relationship of names to special words represent design issues of names</a:t>
            </a:r>
          </a:p>
          <a:p>
            <a:pPr eaLnBrk="1" hangingPunct="1"/>
            <a:r>
              <a:rPr lang="en-US" altLang="en-US" sz="2400"/>
              <a:t>Variables are characterized by the sextuples: name, address, value, type, lifetime, scope</a:t>
            </a:r>
          </a:p>
          <a:p>
            <a:pPr eaLnBrk="1" hangingPunct="1"/>
            <a:r>
              <a:rPr lang="en-US" altLang="en-US" sz="2400"/>
              <a:t>Binding is the association of attributes with program entities</a:t>
            </a:r>
          </a:p>
          <a:p>
            <a:pPr eaLnBrk="1" hangingPunct="1"/>
            <a:r>
              <a:rPr lang="en-US" altLang="en-US" sz="2400"/>
              <a:t>Scalar variables are categorized as: static, stack dynamic, explicit heap dynamic, implicit heap dynamic</a:t>
            </a:r>
          </a:p>
          <a:p>
            <a:pPr eaLnBrk="1" hangingPunct="1"/>
            <a:r>
              <a:rPr lang="en-US" altLang="en-US" sz="2400"/>
              <a:t>Strong typing means detecting all type errors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>
            <a:extLst>
              <a:ext uri="{FF2B5EF4-FFF2-40B4-BE49-F238E27FC236}">
                <a16:creationId xmlns:a16="http://schemas.microsoft.com/office/drawing/2014/main" id="{42EC949E-3836-81A3-C28C-80A7EC563B4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13315" name="Slide Number Placeholder 4">
            <a:extLst>
              <a:ext uri="{FF2B5EF4-FFF2-40B4-BE49-F238E27FC236}">
                <a16:creationId xmlns:a16="http://schemas.microsoft.com/office/drawing/2014/main" id="{41029AC3-E377-D345-96B7-A55DC0BF4B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5FC4E100-9B0C-44BA-ABFF-17041831A822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2FF42EE5-E498-59BD-2D43-4D7A4E7FC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Names (continued)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47BF551B-DF5B-2E3E-E6FF-7F5D5816E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163" y="1620838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Length</a:t>
            </a:r>
          </a:p>
          <a:p>
            <a:pPr lvl="1" eaLnBrk="1" hangingPunct="1"/>
            <a:r>
              <a:rPr lang="en-US" altLang="en-US"/>
              <a:t>If too short, they cannot be connotative</a:t>
            </a:r>
          </a:p>
          <a:p>
            <a:pPr lvl="1" eaLnBrk="1" hangingPunct="1"/>
            <a:r>
              <a:rPr lang="en-US" altLang="en-US"/>
              <a:t>Language examples:</a:t>
            </a:r>
          </a:p>
          <a:p>
            <a:pPr lvl="2" eaLnBrk="1" hangingPunct="1"/>
            <a:r>
              <a:rPr lang="en-US" altLang="en-US"/>
              <a:t>C99: no limit but only the first 63 are significant; also, external names are limited to a maximum of 31</a:t>
            </a:r>
          </a:p>
          <a:p>
            <a:pPr lvl="2" eaLnBrk="1" hangingPunct="1"/>
            <a:r>
              <a:rPr lang="en-US" altLang="en-US"/>
              <a:t>C# and Java: no limit, and all are significant</a:t>
            </a:r>
          </a:p>
          <a:p>
            <a:pPr lvl="2" eaLnBrk="1" hangingPunct="1"/>
            <a:r>
              <a:rPr lang="en-US" altLang="en-US"/>
              <a:t>C++: no limit, but implementers often impose 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>
            <a:extLst>
              <a:ext uri="{FF2B5EF4-FFF2-40B4-BE49-F238E27FC236}">
                <a16:creationId xmlns:a16="http://schemas.microsoft.com/office/drawing/2014/main" id="{FEDD9897-3C89-767E-6DCE-E72F65F1D7B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15363" name="Slide Number Placeholder 4">
            <a:extLst>
              <a:ext uri="{FF2B5EF4-FFF2-40B4-BE49-F238E27FC236}">
                <a16:creationId xmlns:a16="http://schemas.microsoft.com/office/drawing/2014/main" id="{181B7053-9440-865E-DEDE-C92078DB1E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2B68C1A2-A1B3-45FF-8E1B-3D3B6045249E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FC6F8C0B-39A5-C16E-399A-24EE4D63B3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Names (continued)</a:t>
            </a: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E61C5CAD-734C-0635-8EF6-83FBB30CA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Special characters</a:t>
            </a:r>
          </a:p>
          <a:p>
            <a:pPr lvl="1" eaLnBrk="1" hangingPunct="1"/>
            <a:r>
              <a:rPr lang="en-US" altLang="en-US"/>
              <a:t>PHP: all variable names must begin with dollar signs</a:t>
            </a:r>
          </a:p>
          <a:p>
            <a:pPr lvl="1" eaLnBrk="1" hangingPunct="1"/>
            <a:r>
              <a:rPr lang="en-US" altLang="en-US"/>
              <a:t>Perl: all variable names begin with special characters, which specify the variable’s type</a:t>
            </a:r>
          </a:p>
          <a:p>
            <a:pPr lvl="1" eaLnBrk="1" hangingPunct="1"/>
            <a:r>
              <a:rPr lang="en-US" altLang="en-US"/>
              <a:t>Ruby: variable names that begin with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altLang="en-US"/>
              <a:t> are instance variables; those that begin with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@@</a:t>
            </a:r>
            <a:r>
              <a:rPr lang="en-US" altLang="en-US"/>
              <a:t> are class variables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FD665D7-4B0B-47AE-AA2F-8F178B27E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Names (continued)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1846891-807F-B58B-CB58-985E2E9D7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Case sensitivity</a:t>
            </a:r>
          </a:p>
          <a:p>
            <a:pPr lvl="1" eaLnBrk="1" hangingPunct="1"/>
            <a:r>
              <a:rPr lang="en-US" altLang="en-US"/>
              <a:t>Disadvantage: readability (names that look alike are different)</a:t>
            </a:r>
          </a:p>
          <a:p>
            <a:pPr lvl="2" eaLnBrk="1" hangingPunct="1"/>
            <a:r>
              <a:rPr lang="en-US" altLang="en-US"/>
              <a:t>Names in the C-based languages are case sensitive</a:t>
            </a:r>
          </a:p>
          <a:p>
            <a:pPr lvl="2" eaLnBrk="1" hangingPunct="1"/>
            <a:r>
              <a:rPr lang="en-US" altLang="en-US"/>
              <a:t>Names in others are not</a:t>
            </a:r>
          </a:p>
          <a:p>
            <a:pPr lvl="2" eaLnBrk="1" hangingPunct="1"/>
            <a:r>
              <a:rPr lang="en-US" altLang="en-US"/>
              <a:t>Worse in C++, Java, and C#  because predefined  names are mixed case  (e.g. </a:t>
            </a:r>
            <a:r>
              <a:rPr lang="en-US" altLang="en-US">
                <a:latin typeface="Courier New" panose="02070309020205020404" pitchFamily="49" charset="0"/>
              </a:rPr>
              <a:t>IndexOutOfBoundsException</a:t>
            </a:r>
            <a:r>
              <a:rPr lang="en-US" altLang="en-US"/>
              <a:t>)</a:t>
            </a:r>
          </a:p>
          <a:p>
            <a:pPr lvl="1" eaLnBrk="1" hangingPunct="1">
              <a:buFontTx/>
              <a:buNone/>
            </a:pPr>
            <a:endParaRPr lang="en-US" altLang="en-US"/>
          </a:p>
        </p:txBody>
      </p:sp>
      <p:sp>
        <p:nvSpPr>
          <p:cNvPr id="17412" name="Footer Placeholder 3">
            <a:extLst>
              <a:ext uri="{FF2B5EF4-FFF2-40B4-BE49-F238E27FC236}">
                <a16:creationId xmlns:a16="http://schemas.microsoft.com/office/drawing/2014/main" id="{6AFD3E0F-9715-94F2-4EEB-5FA0240A94E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17413" name="Slide Number Placeholder 4">
            <a:extLst>
              <a:ext uri="{FF2B5EF4-FFF2-40B4-BE49-F238E27FC236}">
                <a16:creationId xmlns:a16="http://schemas.microsoft.com/office/drawing/2014/main" id="{BA1BBA71-9F55-38A7-2B53-CE7DE77FBA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FBD3794B-D27C-41B8-A71A-15730FA1E0A8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>
            <a:extLst>
              <a:ext uri="{FF2B5EF4-FFF2-40B4-BE49-F238E27FC236}">
                <a16:creationId xmlns:a16="http://schemas.microsoft.com/office/drawing/2014/main" id="{9208F321-AEDB-4AC7-65EA-6ED01D37DAE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A8D5E07D-0125-FB20-9C32-0324071AF5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3D352A03-3A74-44D4-AA26-F299EC9D3044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44926E36-5F5D-805B-6A4B-F97EE4198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Names (continued)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03A00AFF-CEC5-BB7A-7E4A-0DABF9A30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tx2"/>
                </a:solidFill>
              </a:rPr>
              <a:t>Special words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An aid to readability; used to delimit or separate statement clauses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altLang="en-US" dirty="0"/>
              <a:t>A </a:t>
            </a:r>
            <a:r>
              <a:rPr lang="en-US" altLang="en-US" i="1" dirty="0"/>
              <a:t>keyword</a:t>
            </a:r>
            <a:r>
              <a:rPr lang="en-US" altLang="en-US" dirty="0"/>
              <a:t> is a word that is special only in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dirty="0"/>
              <a:t>   certain contexts</a:t>
            </a:r>
            <a:r>
              <a:rPr lang="en-US" altLang="en-US" sz="1600" i="1" dirty="0"/>
              <a:t>	                                                     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A </a:t>
            </a:r>
            <a:r>
              <a:rPr lang="en-US" altLang="en-US" i="1" dirty="0"/>
              <a:t>reserved word</a:t>
            </a:r>
            <a:r>
              <a:rPr lang="en-US" altLang="en-US" dirty="0"/>
              <a:t> is a special word that cannot be used as a user-defined name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Potential problem with reserved words: If there are too many, many collisions occur (e.g., COBOL has 300 reserved words!)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>
            <a:extLst>
              <a:ext uri="{FF2B5EF4-FFF2-40B4-BE49-F238E27FC236}">
                <a16:creationId xmlns:a16="http://schemas.microsoft.com/office/drawing/2014/main" id="{15862EA4-524C-C751-9EDE-0C796C1319A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85800" y="6248400"/>
            <a:ext cx="4191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Copyright © 2018 Pearson. All rights reserved.</a:t>
            </a:r>
          </a:p>
        </p:txBody>
      </p:sp>
      <p:sp>
        <p:nvSpPr>
          <p:cNvPr id="20483" name="Slide Number Placeholder 4">
            <a:extLst>
              <a:ext uri="{FF2B5EF4-FFF2-40B4-BE49-F238E27FC236}">
                <a16:creationId xmlns:a16="http://schemas.microsoft.com/office/drawing/2014/main" id="{661B231C-1598-851E-9B74-3CBAB9AB55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10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66669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t>1-</a:t>
            </a:r>
            <a:fld id="{1EF15E60-614C-409D-B456-273AD3399D5F}" type="slidenum">
              <a:rPr lang="en-US" altLang="en-US" sz="10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1F1C8EE9-B7C7-A53E-4C87-5EA1474AA4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42123058-FDA1-B344-0EB4-97F35A9105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</a:t>
            </a:r>
            <a:r>
              <a:rPr lang="en-US" altLang="en-US">
                <a:solidFill>
                  <a:schemeClr val="tx2"/>
                </a:solidFill>
              </a:rPr>
              <a:t>variable</a:t>
            </a:r>
            <a:r>
              <a:rPr lang="en-US" altLang="en-US"/>
              <a:t> is an abstraction of a memory cell</a:t>
            </a:r>
          </a:p>
          <a:p>
            <a:pPr eaLnBrk="1" hangingPunct="1"/>
            <a:r>
              <a:rPr lang="en-US" altLang="en-US"/>
              <a:t>Variables can be characterized as a sextuple of attributes:</a:t>
            </a:r>
          </a:p>
          <a:p>
            <a:pPr lvl="1" eaLnBrk="1" hangingPunct="1"/>
            <a:r>
              <a:rPr lang="en-US" altLang="en-US"/>
              <a:t>Name</a:t>
            </a:r>
          </a:p>
          <a:p>
            <a:pPr lvl="1" eaLnBrk="1" hangingPunct="1"/>
            <a:r>
              <a:rPr lang="en-US" altLang="en-US"/>
              <a:t>Address</a:t>
            </a:r>
          </a:p>
          <a:p>
            <a:pPr lvl="1" eaLnBrk="1" hangingPunct="1"/>
            <a:r>
              <a:rPr lang="en-US" altLang="en-US"/>
              <a:t>Value</a:t>
            </a:r>
          </a:p>
          <a:p>
            <a:pPr lvl="1" eaLnBrk="1" hangingPunct="1"/>
            <a:r>
              <a:rPr lang="en-US" altLang="en-US"/>
              <a:t>Type</a:t>
            </a:r>
          </a:p>
          <a:p>
            <a:pPr lvl="1" eaLnBrk="1" hangingPunct="1"/>
            <a:r>
              <a:rPr lang="en-US" altLang="en-US"/>
              <a:t>Lifetime</a:t>
            </a:r>
          </a:p>
          <a:p>
            <a:pPr lvl="1" eaLnBrk="1" hangingPunct="1"/>
            <a:r>
              <a:rPr lang="en-US" altLang="en-US"/>
              <a:t>Scope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ebesta">
  <a:themeElements>
    <a:clrScheme name="1_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ebesta">
      <a:majorFont>
        <a:latin typeface="Lucida Sans Unicode"/>
        <a:ea typeface="Lucida Sans Unicode"/>
        <a:cs typeface="Lucida Sans Unicode"/>
      </a:majorFont>
      <a:minorFont>
        <a:latin typeface="Lucida Sans Unicode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1_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B962EF0EEE624B9F046CE597BAA58B" ma:contentTypeVersion="" ma:contentTypeDescription="Create a new document." ma:contentTypeScope="" ma:versionID="37d0fa5157a4481b59be32719feb756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dd9e01569c44ca091a7f2b97b07808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34AAA51-EB9B-4B36-B5F1-9E0F71839A07}"/>
</file>

<file path=customXml/itemProps2.xml><?xml version="1.0" encoding="utf-8"?>
<ds:datastoreItem xmlns:ds="http://schemas.openxmlformats.org/officeDocument/2006/customXml" ds:itemID="{3BEC3068-286A-4FE3-99E4-EACE9734EADB}"/>
</file>

<file path=customXml/itemProps3.xml><?xml version="1.0" encoding="utf-8"?>
<ds:datastoreItem xmlns:ds="http://schemas.openxmlformats.org/officeDocument/2006/customXml" ds:itemID="{B2A52EA3-1569-4B3D-A444-2AF36F776624}"/>
</file>

<file path=docProps/app.xml><?xml version="1.0" encoding="utf-8"?>
<Properties xmlns="http://schemas.openxmlformats.org/officeDocument/2006/extended-properties" xmlns:vt="http://schemas.openxmlformats.org/officeDocument/2006/docPropsVTypes">
  <Template>sebesta2</Template>
  <TotalTime>2902</TotalTime>
  <Words>2720</Words>
  <Application>Microsoft Office PowerPoint</Application>
  <PresentationFormat>On-screen Show (4:3)</PresentationFormat>
  <Paragraphs>353</Paragraphs>
  <Slides>40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Courier New</vt:lpstr>
      <vt:lpstr>Lucida Sans Unicode</vt:lpstr>
      <vt:lpstr>Times</vt:lpstr>
      <vt:lpstr>Arial</vt:lpstr>
      <vt:lpstr>1_sebesta</vt:lpstr>
      <vt:lpstr>Chapter 5 - Names, Bindings, and Scopes</vt:lpstr>
      <vt:lpstr>Chapter 5 Topics</vt:lpstr>
      <vt:lpstr>Introduction</vt:lpstr>
      <vt:lpstr>Names</vt:lpstr>
      <vt:lpstr>Names (continued)</vt:lpstr>
      <vt:lpstr>Names (continued)</vt:lpstr>
      <vt:lpstr>Names (continued)</vt:lpstr>
      <vt:lpstr>Names (continued)</vt:lpstr>
      <vt:lpstr>Variables</vt:lpstr>
      <vt:lpstr>Variables Attributes</vt:lpstr>
      <vt:lpstr>Variables Attributes (continued)</vt:lpstr>
      <vt:lpstr>The Concept of Binding</vt:lpstr>
      <vt:lpstr>Possible Binding Times</vt:lpstr>
      <vt:lpstr>Binding Times – Example</vt:lpstr>
      <vt:lpstr>Static and Dynamic Binding</vt:lpstr>
      <vt:lpstr>Type Binding</vt:lpstr>
      <vt:lpstr>Explicit/Implicit Declaration</vt:lpstr>
      <vt:lpstr>Explicit/Implicit Declaration (continued)</vt:lpstr>
      <vt:lpstr>Dynamic Type Binding</vt:lpstr>
      <vt:lpstr>Variable Attributes (continued)</vt:lpstr>
      <vt:lpstr>Categories of Variables by Lifetimes</vt:lpstr>
      <vt:lpstr>Categories of Variables by Lifetimes</vt:lpstr>
      <vt:lpstr>Categories of Variables by Lifetimes</vt:lpstr>
      <vt:lpstr>Categories of Variables by Lifetimes</vt:lpstr>
      <vt:lpstr>Variable Attributes: Scope</vt:lpstr>
      <vt:lpstr>Static Scope </vt:lpstr>
      <vt:lpstr>Scope (continued)</vt:lpstr>
      <vt:lpstr>Blocks  </vt:lpstr>
      <vt:lpstr>Declaration Order</vt:lpstr>
      <vt:lpstr>Declaration Order (continued)</vt:lpstr>
      <vt:lpstr>Global Scope</vt:lpstr>
      <vt:lpstr>Global Scope (continued)</vt:lpstr>
      <vt:lpstr>Global Scope (continued)</vt:lpstr>
      <vt:lpstr>Evaluation of Static Scoping </vt:lpstr>
      <vt:lpstr>Dynamic Scope </vt:lpstr>
      <vt:lpstr>Scope Example</vt:lpstr>
      <vt:lpstr>Scope and Lifetime</vt:lpstr>
      <vt:lpstr>Referencing Environments</vt:lpstr>
      <vt:lpstr>Named Constants</vt:lpstr>
      <vt:lpstr>Summary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Behnam Bojnordi Arbab</cp:lastModifiedBy>
  <cp:revision>64</cp:revision>
  <dcterms:created xsi:type="dcterms:W3CDTF">2003-08-01T12:29:19Z</dcterms:created>
  <dcterms:modified xsi:type="dcterms:W3CDTF">2026-04-03T13:22:36Z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0x010100C9B962EF0EEE624B9F046CE597BAA58B</vt:lpwstr>
  </property>
</Properties>
</file>