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29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4"/>
  </p:notesMasterIdLst>
  <p:sldIdLst>
    <p:sldId id="256" r:id="rId2"/>
    <p:sldId id="257" r:id="rId3"/>
    <p:sldId id="259" r:id="rId4"/>
    <p:sldId id="260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2" r:id="rId25"/>
    <p:sldId id="283" r:id="rId26"/>
    <p:sldId id="284" r:id="rId27"/>
    <p:sldId id="286" r:id="rId28"/>
    <p:sldId id="287" r:id="rId29"/>
    <p:sldId id="288" r:id="rId30"/>
    <p:sldId id="289" r:id="rId31"/>
    <p:sldId id="290" r:id="rId32"/>
    <p:sldId id="292" r:id="rId33"/>
    <p:sldId id="293" r:id="rId34"/>
    <p:sldId id="294" r:id="rId35"/>
    <p:sldId id="295" r:id="rId36"/>
    <p:sldId id="296" r:id="rId37"/>
    <p:sldId id="297" r:id="rId38"/>
    <p:sldId id="299" r:id="rId39"/>
    <p:sldId id="300" r:id="rId40"/>
    <p:sldId id="301" r:id="rId41"/>
    <p:sldId id="302" r:id="rId42"/>
    <p:sldId id="304" r:id="rId43"/>
    <p:sldId id="305" r:id="rId44"/>
    <p:sldId id="306" r:id="rId45"/>
    <p:sldId id="307" r:id="rId46"/>
    <p:sldId id="308" r:id="rId47"/>
    <p:sldId id="309" r:id="rId48"/>
    <p:sldId id="310" r:id="rId49"/>
    <p:sldId id="311" r:id="rId50"/>
    <p:sldId id="312" r:id="rId51"/>
    <p:sldId id="313" r:id="rId52"/>
    <p:sldId id="315" r:id="rId53"/>
    <p:sldId id="316" r:id="rId54"/>
    <p:sldId id="318" r:id="rId55"/>
    <p:sldId id="319" r:id="rId56"/>
    <p:sldId id="320" r:id="rId57"/>
    <p:sldId id="322" r:id="rId58"/>
    <p:sldId id="323" r:id="rId59"/>
    <p:sldId id="324" r:id="rId60"/>
    <p:sldId id="325" r:id="rId61"/>
    <p:sldId id="326" r:id="rId62"/>
    <p:sldId id="327" r:id="rId63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210" d="100"/>
          <a:sy n="210" d="100"/>
        </p:scale>
        <p:origin x="38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tableStyles" Target="tableStyles.xml"/><Relationship Id="rId7" Type="http://schemas.openxmlformats.org/officeDocument/2006/relationships/slide" Target="slides/slide6.xml"/><Relationship Id="rId71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viewProps" Target="view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notesMaster" Target="notesMasters/notesMaster1.xml"/><Relationship Id="rId69" Type="http://schemas.openxmlformats.org/officeDocument/2006/relationships/customXml" Target="../customXml/item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222689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123666"/>
            <a:ext cx="822960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b="1" dirty="0"/>
              <a:t>Chapter 7</a:t>
            </a:r>
            <a:endParaRPr lang="tr-TR" sz="3600" b="1" dirty="0"/>
          </a:p>
          <a:p>
            <a:pPr marL="0" indent="0" algn="ctr">
              <a:buNone/>
            </a:pPr>
            <a:r>
              <a:rPr lang="en-US" sz="3600" b="1" dirty="0"/>
              <a:t> </a:t>
            </a:r>
            <a:endParaRPr lang="tr-TR" sz="3600" b="1" dirty="0"/>
          </a:p>
          <a:p>
            <a:pPr marL="0" indent="0" algn="ctr">
              <a:buNone/>
            </a:pPr>
            <a:r>
              <a:rPr lang="en-US" sz="3600" b="1" dirty="0"/>
              <a:t>Expressions and Assignment Statements</a:t>
            </a:r>
            <a:endParaRPr 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182880"/>
            <a:ext cx="8412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/>
              <a:t>Unary Operators: Special Cases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365760" y="804672"/>
            <a:ext cx="8412480" cy="27432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365760" y="914400"/>
            <a:ext cx="8412480" cy="4023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222222"/>
                </a:solidFill>
              </a:rPr>
              <a:t>Unary addition (+a) is called the identity operator</a:t>
            </a:r>
            <a:r>
              <a:rPr lang="tr-TR" sz="1600" dirty="0">
                <a:solidFill>
                  <a:srgbClr val="222222"/>
                </a:solidFill>
              </a:rPr>
              <a:t>,</a:t>
            </a:r>
            <a:r>
              <a:rPr lang="en-US" sz="1600" dirty="0">
                <a:solidFill>
                  <a:srgbClr val="222222"/>
                </a:solidFill>
              </a:rPr>
              <a:t> it has no effect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222222"/>
                </a:solidFill>
              </a:rPr>
              <a:t>Ellis &amp; Stroustrup (C++) called it 'a historical accident and useless'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222222"/>
                </a:solidFill>
              </a:rPr>
              <a:t>Unary minus (-a) changes the sign of the operand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222222"/>
                </a:solidFill>
              </a:rPr>
              <a:t>In Java and C#, it also causes implicit conversion of short and byte to int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222222"/>
                </a:solidFill>
              </a:rPr>
              <a:t>Unary minus can appear at the beginning or inside expressions</a:t>
            </a:r>
            <a:r>
              <a:rPr lang="tr-TR" sz="1600" dirty="0">
                <a:solidFill>
                  <a:srgbClr val="222222"/>
                </a:solidFill>
              </a:rPr>
              <a:t>,</a:t>
            </a:r>
            <a:r>
              <a:rPr lang="en-US" sz="1600" dirty="0">
                <a:solidFill>
                  <a:srgbClr val="222222"/>
                </a:solidFill>
              </a:rPr>
              <a:t> but must be parenthesized: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222222"/>
                </a:solidFill>
              </a:rPr>
              <a:t>Legal:   a + (-b) * c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222222"/>
                </a:solidFill>
              </a:rPr>
              <a:t>Illegal: a + -b * c   (in most languages)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222222"/>
                </a:solidFill>
              </a:rPr>
              <a:t>For exponentiation: -A ** B is equivalent to -(A**B) in Fortran, Ruby, Ada, Visual Basic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182880"/>
            <a:ext cx="8412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/>
              <a:t>Operator Associativity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365760" y="804672"/>
            <a:ext cx="8412480" cy="27432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365760" y="914400"/>
            <a:ext cx="8412480" cy="4023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222222"/>
                </a:solidFill>
              </a:rPr>
              <a:t>When two adjacent operators have the same precedence level, associativity determines evaluation order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222222"/>
                </a:solidFill>
              </a:rPr>
              <a:t>Example:   a - b + c - d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222222"/>
                </a:solidFill>
              </a:rPr>
              <a:t>All operators are same precedence</a:t>
            </a:r>
            <a:r>
              <a:rPr lang="tr-TR" sz="1400" dirty="0">
                <a:solidFill>
                  <a:srgbClr val="222222"/>
                </a:solidFill>
              </a:rPr>
              <a:t>,</a:t>
            </a:r>
            <a:r>
              <a:rPr lang="en-US" sz="1400" dirty="0">
                <a:solidFill>
                  <a:srgbClr val="222222"/>
                </a:solidFill>
              </a:rPr>
              <a:t> which is evaluated first?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222222"/>
                </a:solidFill>
              </a:rPr>
              <a:t>Left associativity: evaluate left operator first (most common)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222222"/>
                </a:solidFill>
              </a:rPr>
              <a:t>Java: a - b + c  → (a - b) + c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222222"/>
                </a:solidFill>
              </a:rPr>
              <a:t>Right associativity: evaluate right operator first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222222"/>
                </a:solidFill>
              </a:rPr>
              <a:t>Exponentiation in Fortran, Ruby: A**B**C → A**(B**C)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222222"/>
                </a:solidFill>
              </a:rPr>
              <a:t>Exception: Visual Basic ^ is left associative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222222"/>
                </a:solidFill>
              </a:rPr>
              <a:t>Note: In APL, ALL operators have equal precedence and associate right to left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182880"/>
            <a:ext cx="8412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/>
              <a:t>APL: A Unique Precedence Model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365760" y="804672"/>
            <a:ext cx="8412480" cy="27432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365760" y="914400"/>
            <a:ext cx="8412480" cy="4023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222222"/>
                </a:solidFill>
              </a:rPr>
              <a:t>APL (A Programming Language) is unusual</a:t>
            </a:r>
            <a:r>
              <a:rPr lang="tr-TR" sz="1600" dirty="0">
                <a:solidFill>
                  <a:srgbClr val="222222"/>
                </a:solidFill>
              </a:rPr>
              <a:t>,</a:t>
            </a:r>
            <a:r>
              <a:rPr lang="en-US" sz="1600" dirty="0">
                <a:solidFill>
                  <a:srgbClr val="222222"/>
                </a:solidFill>
              </a:rPr>
              <a:t> all operators have equal precedence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222222"/>
                </a:solidFill>
              </a:rPr>
              <a:t>Evaluation order is determined entirely by right-to-left associativity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222222"/>
                </a:solidFill>
              </a:rPr>
              <a:t>Example:    A × B + C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222222"/>
                </a:solidFill>
              </a:rPr>
              <a:t>Standard math would compute: (A×B) + C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222222"/>
                </a:solidFill>
              </a:rPr>
              <a:t>APL computes: A × (B + C)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222222"/>
                </a:solidFill>
              </a:rPr>
              <a:t>If A=3, B=4, C=5: APL gives 3 × (4+5) = 3 × 9 = 27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222222"/>
                </a:solidFill>
              </a:rPr>
              <a:t>APL also dispenses with precedence rules entirely</a:t>
            </a:r>
            <a:r>
              <a:rPr lang="tr-TR" sz="1600" dirty="0">
                <a:solidFill>
                  <a:srgbClr val="222222"/>
                </a:solidFill>
              </a:rPr>
              <a:t>,</a:t>
            </a:r>
            <a:r>
              <a:rPr lang="en-US" sz="1600" dirty="0">
                <a:solidFill>
                  <a:srgbClr val="222222"/>
                </a:solidFill>
              </a:rPr>
              <a:t> programmers must use parentheses for desired order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222222"/>
                </a:solidFill>
              </a:rPr>
              <a:t>Advantage: simple rule to memorize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222222"/>
                </a:solidFill>
              </a:rPr>
              <a:t>Disadvantage: poor readability, tedious parenthesization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182880"/>
            <a:ext cx="8412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/>
              <a:t>Parentheses: Overriding Rules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365760" y="804672"/>
            <a:ext cx="8412480" cy="27432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365760" y="914400"/>
            <a:ext cx="8412480" cy="4023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222222"/>
                </a:solidFill>
              </a:rPr>
              <a:t>Programmers can always override precedence and associativity by using parentheses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222222"/>
                </a:solidFill>
              </a:rPr>
              <a:t>A parenthesized subexpression has higher precedence than its adjacent non-parenthesized parts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222222"/>
                </a:solidFill>
              </a:rPr>
              <a:t>Examples: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222222"/>
                </a:solidFill>
              </a:rPr>
              <a:t>(A + B) * C   → addition is done first, even though * has higher precedence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222222"/>
                </a:solidFill>
              </a:rPr>
              <a:t>(A + B) + (C + D)  → avoids potential overflow by controlling evaluation order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tr-TR" sz="1600" dirty="0">
                <a:solidFill>
                  <a:srgbClr val="222222"/>
                </a:solidFill>
              </a:rPr>
              <a:t>Could </a:t>
            </a:r>
            <a:r>
              <a:rPr lang="en-US" sz="1600" dirty="0">
                <a:solidFill>
                  <a:srgbClr val="222222"/>
                </a:solidFill>
              </a:rPr>
              <a:t>we design a language with NO precedence rules?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222222"/>
                </a:solidFill>
              </a:rPr>
              <a:t>Yes</a:t>
            </a:r>
            <a:r>
              <a:rPr lang="tr-TR" sz="1400" dirty="0">
                <a:solidFill>
                  <a:srgbClr val="222222"/>
                </a:solidFill>
              </a:rPr>
              <a:t>,</a:t>
            </a:r>
            <a:r>
              <a:rPr lang="en-US" sz="1400" dirty="0">
                <a:solidFill>
                  <a:srgbClr val="222222"/>
                </a:solidFill>
              </a:rPr>
              <a:t> require programmers to always parenthesize (like APL)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222222"/>
                </a:solidFill>
              </a:rPr>
              <a:t>Simpler rules, but much harder to read and write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182880"/>
            <a:ext cx="8412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/>
              <a:t>Expressions in Lisp / Scheme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365760" y="804672"/>
            <a:ext cx="8412480" cy="27432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365760" y="914400"/>
            <a:ext cx="8412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222222"/>
                </a:solidFill>
              </a:rPr>
              <a:t>In Lisp, all arithmetic operations are performed by explicit subprogram calls. There is no infix notation.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365760" y="1371600"/>
            <a:ext cx="8412480" cy="2194560"/>
          </a:xfrm>
          <a:prstGeom prst="rect">
            <a:avLst/>
          </a:prstGeom>
          <a:solidFill>
            <a:srgbClr val="F5F5F5"/>
          </a:solidFill>
          <a:ln w="1270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" name="Text 4"/>
          <p:cNvSpPr/>
          <p:nvPr/>
        </p:nvSpPr>
        <p:spPr>
          <a:xfrm>
            <a:off x="548640" y="1463040"/>
            <a:ext cx="8046720" cy="2011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spcAft>
                <a:spcPts val="100"/>
              </a:spcAft>
              <a:buNone/>
            </a:pPr>
            <a:r>
              <a:rPr lang="en-US" sz="1300" dirty="0">
                <a:solidFill>
                  <a:srgbClr val="8B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; To express: a + b * c</a:t>
            </a:r>
            <a:endParaRPr lang="en-US" sz="1300" dirty="0"/>
          </a:p>
          <a:p>
            <a:pPr marL="0" indent="0">
              <a:spcAft>
                <a:spcPts val="100"/>
              </a:spcAft>
              <a:buNone/>
            </a:pPr>
            <a:r>
              <a:rPr lang="en-US" sz="1300" dirty="0">
                <a:solidFill>
                  <a:srgbClr val="8B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(+ a (* b c))</a:t>
            </a:r>
            <a:endParaRPr lang="en-US" sz="1300" dirty="0"/>
          </a:p>
          <a:p>
            <a:pPr marL="0" indent="0">
              <a:spcAft>
                <a:spcPts val="100"/>
              </a:spcAft>
              <a:buNone/>
            </a:pPr>
            <a:endParaRPr lang="en-US" sz="1300" dirty="0"/>
          </a:p>
          <a:p>
            <a:pPr marL="0" indent="0">
              <a:spcAft>
                <a:spcPts val="100"/>
              </a:spcAft>
              <a:buNone/>
            </a:pPr>
            <a:r>
              <a:rPr lang="en-US" sz="1300" dirty="0">
                <a:solidFill>
                  <a:srgbClr val="8B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; To express: (a + b) * (c - d)</a:t>
            </a:r>
            <a:endParaRPr lang="en-US" sz="1300" dirty="0"/>
          </a:p>
          <a:p>
            <a:pPr marL="0" indent="0">
              <a:spcAft>
                <a:spcPts val="100"/>
              </a:spcAft>
              <a:buNone/>
            </a:pPr>
            <a:r>
              <a:rPr lang="en-US" sz="1300" dirty="0">
                <a:solidFill>
                  <a:srgbClr val="8B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(* (+ a b) (- c d))</a:t>
            </a:r>
            <a:endParaRPr lang="en-US" sz="1300" dirty="0"/>
          </a:p>
          <a:p>
            <a:pPr marL="0" indent="0">
              <a:spcAft>
                <a:spcPts val="100"/>
              </a:spcAft>
              <a:buNone/>
            </a:pPr>
            <a:endParaRPr lang="en-US" sz="1300" dirty="0"/>
          </a:p>
          <a:p>
            <a:pPr marL="0" indent="0">
              <a:spcAft>
                <a:spcPts val="100"/>
              </a:spcAft>
              <a:buNone/>
            </a:pPr>
            <a:r>
              <a:rPr lang="en-US" sz="1300" dirty="0">
                <a:solidFill>
                  <a:srgbClr val="8B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; In Lisp: first element of a list = function name</a:t>
            </a:r>
            <a:endParaRPr lang="en-US" sz="1300" dirty="0"/>
          </a:p>
          <a:p>
            <a:pPr marL="0" indent="0">
              <a:spcAft>
                <a:spcPts val="100"/>
              </a:spcAft>
              <a:buNone/>
            </a:pPr>
            <a:r>
              <a:rPr lang="en-US" sz="1300" dirty="0">
                <a:solidFill>
                  <a:srgbClr val="8B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;          remaining elements = parameters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365760" y="3657600"/>
            <a:ext cx="841248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/>
              <a:t>The first element is always the function name. The structure makes nesting explicit and unambiguous — no precedence rules needed.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182880"/>
            <a:ext cx="8412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/>
              <a:t>Ruby: Operators as Methods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365760" y="804672"/>
            <a:ext cx="8412480" cy="27432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365760" y="914400"/>
            <a:ext cx="8412480" cy="4023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222222"/>
                </a:solidFill>
              </a:rPr>
              <a:t>In Ruby, ALL operators are implemented as methods of objects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222222"/>
                </a:solidFill>
              </a:rPr>
              <a:t>Example: a + b is actually a call to the + method of object a, with b as argument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222222"/>
                </a:solidFill>
              </a:rPr>
              <a:t>This has two important consequences: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222222"/>
                </a:solidFill>
              </a:rPr>
              <a:t>1.  Operators can be overridden by application programs for built-in types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222222"/>
                </a:solidFill>
              </a:rPr>
              <a:t>2.  Operators can be defined for user-defined types (operator overloading)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222222"/>
                </a:solidFill>
              </a:rPr>
              <a:t>Also true in C++ and Ada, where operators are implemented as function calls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222222"/>
                </a:solidFill>
              </a:rPr>
              <a:t>This design makes Ruby very flexible</a:t>
            </a:r>
            <a:r>
              <a:rPr lang="tr-TR" sz="1600" dirty="0">
                <a:solidFill>
                  <a:srgbClr val="222222"/>
                </a:solidFill>
              </a:rPr>
              <a:t>,</a:t>
            </a:r>
            <a:r>
              <a:rPr lang="en-US" sz="1600" dirty="0">
                <a:solidFill>
                  <a:srgbClr val="222222"/>
                </a:solidFill>
              </a:rPr>
              <a:t> any operator can be redefined for any type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182880"/>
            <a:ext cx="8412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/>
              <a:t>Conditional Expressions (Ternary Operator)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365760" y="804672"/>
            <a:ext cx="8412480" cy="27432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365760" y="914400"/>
            <a:ext cx="8412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222222"/>
                </a:solidFill>
              </a:rPr>
              <a:t>C-based languages provide a ternary operator ? : that acts as an inline if-then-else.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365760" y="1371600"/>
            <a:ext cx="8412480" cy="2194560"/>
          </a:xfrm>
          <a:prstGeom prst="rect">
            <a:avLst/>
          </a:prstGeom>
          <a:solidFill>
            <a:srgbClr val="F5F5F5"/>
          </a:solidFill>
          <a:ln w="1270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" name="Text 4"/>
          <p:cNvSpPr/>
          <p:nvPr/>
        </p:nvSpPr>
        <p:spPr>
          <a:xfrm>
            <a:off x="548640" y="1463040"/>
            <a:ext cx="8046720" cy="2011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spcAft>
                <a:spcPts val="100"/>
              </a:spcAft>
              <a:buNone/>
            </a:pPr>
            <a:r>
              <a:rPr lang="en-US" sz="1300" dirty="0">
                <a:solidFill>
                  <a:srgbClr val="8B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// General form:</a:t>
            </a:r>
            <a:endParaRPr lang="en-US" sz="1300" dirty="0"/>
          </a:p>
          <a:p>
            <a:pPr marL="0" indent="0">
              <a:spcAft>
                <a:spcPts val="100"/>
              </a:spcAft>
              <a:buNone/>
            </a:pPr>
            <a:r>
              <a:rPr lang="en-US" sz="1300" dirty="0">
                <a:solidFill>
                  <a:srgbClr val="8B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expression_1 ? expression_2 : expression_3</a:t>
            </a:r>
            <a:endParaRPr lang="en-US" sz="1300" dirty="0"/>
          </a:p>
          <a:p>
            <a:pPr marL="0" indent="0">
              <a:spcAft>
                <a:spcPts val="100"/>
              </a:spcAft>
              <a:buNone/>
            </a:pPr>
            <a:endParaRPr lang="en-US" sz="1300" dirty="0"/>
          </a:p>
          <a:p>
            <a:pPr marL="0" indent="0">
              <a:spcAft>
                <a:spcPts val="100"/>
              </a:spcAft>
              <a:buNone/>
            </a:pPr>
            <a:r>
              <a:rPr lang="en-US" sz="1300" dirty="0">
                <a:solidFill>
                  <a:srgbClr val="8B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// Example: avoid division by zero</a:t>
            </a:r>
            <a:endParaRPr lang="en-US" sz="1300" dirty="0"/>
          </a:p>
          <a:p>
            <a:pPr marL="0" indent="0">
              <a:spcAft>
                <a:spcPts val="100"/>
              </a:spcAft>
              <a:buNone/>
            </a:pPr>
            <a:r>
              <a:rPr lang="en-US" sz="1300" dirty="0">
                <a:solidFill>
                  <a:srgbClr val="8B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average = (count == 0) ? 0 : sum / count;</a:t>
            </a:r>
            <a:endParaRPr lang="en-US" sz="1300" dirty="0"/>
          </a:p>
          <a:p>
            <a:pPr marL="0" indent="0">
              <a:spcAft>
                <a:spcPts val="100"/>
              </a:spcAft>
              <a:buNone/>
            </a:pPr>
            <a:endParaRPr lang="en-US" sz="1300" dirty="0"/>
          </a:p>
          <a:p>
            <a:pPr marL="0" indent="0">
              <a:spcAft>
                <a:spcPts val="100"/>
              </a:spcAft>
              <a:buNone/>
            </a:pPr>
            <a:r>
              <a:rPr lang="en-US" sz="1300" dirty="0">
                <a:solidFill>
                  <a:srgbClr val="8B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// Equivalent to:</a:t>
            </a:r>
            <a:endParaRPr lang="en-US" sz="1300" dirty="0"/>
          </a:p>
          <a:p>
            <a:pPr marL="0" indent="0">
              <a:spcAft>
                <a:spcPts val="100"/>
              </a:spcAft>
              <a:buNone/>
            </a:pPr>
            <a:r>
              <a:rPr lang="en-US" sz="1300" dirty="0">
                <a:solidFill>
                  <a:srgbClr val="8B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if (count == 0)  average = 0;</a:t>
            </a:r>
            <a:endParaRPr lang="en-US" sz="1300" dirty="0"/>
          </a:p>
          <a:p>
            <a:pPr marL="0" indent="0">
              <a:spcAft>
                <a:spcPts val="100"/>
              </a:spcAft>
              <a:buNone/>
            </a:pPr>
            <a:r>
              <a:rPr lang="en-US" sz="1300" dirty="0">
                <a:solidFill>
                  <a:srgbClr val="8B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else             average = sum / count;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365760" y="3657600"/>
            <a:ext cx="841248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/>
              <a:t>Available in C, C++, Java, C#, JavaScript, Perl, Ruby. Both then-clause and else-clause are mandatory.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182880"/>
            <a:ext cx="8412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/>
              <a:t>Operand Evaluation Order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365760" y="804672"/>
            <a:ext cx="8412480" cy="27432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365760" y="914400"/>
            <a:ext cx="8412480" cy="4023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222222"/>
                </a:solidFill>
              </a:rPr>
              <a:t>Variables: fetched from memory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222222"/>
                </a:solidFill>
              </a:rPr>
              <a:t>Constants: fetched from memory, or encoded in the machine instruction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222222"/>
                </a:solidFill>
              </a:rPr>
              <a:t>Parenthesized expressions: all operators inside are evaluated first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222222"/>
                </a:solidFill>
              </a:rPr>
              <a:t>Function calls: the most interesting and problematic case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222222"/>
                </a:solidFill>
              </a:rPr>
              <a:t>In what order are the operands of an operator evaluated?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222222"/>
                </a:solidFill>
              </a:rPr>
              <a:t>If no operand has side effects, order doesn't matter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222222"/>
                </a:solidFill>
              </a:rPr>
              <a:t>If an operand (e.g., a function call) has side effects, order matters critically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222222"/>
                </a:solidFill>
              </a:rPr>
              <a:t>Most languages leave operand evaluation order unspecified (allowing compiler optimization)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222222"/>
                </a:solidFill>
              </a:rPr>
              <a:t>Exception: Java guarantees left-to-right operand evaluation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182880"/>
            <a:ext cx="8412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/>
              <a:t>Functional Side Effects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365760" y="804672"/>
            <a:ext cx="8412480" cy="27432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365760" y="914400"/>
            <a:ext cx="8412480" cy="4023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222222"/>
                </a:solidFill>
              </a:rPr>
              <a:t>A side effect of a function occurs when the function changes either: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222222"/>
                </a:solidFill>
              </a:rPr>
              <a:t>One of its parameters (a two-way or output parameter), or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222222"/>
                </a:solidFill>
              </a:rPr>
              <a:t>A non-local (global) variable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222222"/>
                </a:solidFill>
              </a:rPr>
              <a:t>Functions in mathematics have NO side effects</a:t>
            </a:r>
            <a:r>
              <a:rPr lang="tr-TR" sz="1600" dirty="0">
                <a:solidFill>
                  <a:srgbClr val="222222"/>
                </a:solidFill>
              </a:rPr>
              <a:t>,</a:t>
            </a:r>
            <a:r>
              <a:rPr lang="en-US" sz="1600" dirty="0">
                <a:solidFill>
                  <a:srgbClr val="222222"/>
                </a:solidFill>
              </a:rPr>
              <a:t> a function f(x) depends only on x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222222"/>
                </a:solidFill>
              </a:rPr>
              <a:t>Functions in pure functional languages also have NO side effects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222222"/>
                </a:solidFill>
              </a:rPr>
              <a:t>Functions in imperative languages (C, Java, Python...) CAN have side effects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222222"/>
                </a:solidFill>
              </a:rPr>
              <a:t>This is one of the fundamental differences between imperative and functional programs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222222"/>
                </a:solidFill>
              </a:rPr>
              <a:t>Side effects make expressions harder to reason about and can produce different results in different implementations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182880"/>
            <a:ext cx="8412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/>
              <a:t>Side Effects: Parameter Change Example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365760" y="804672"/>
            <a:ext cx="8412480" cy="27432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365760" y="914400"/>
            <a:ext cx="8412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222222"/>
                </a:solidFill>
              </a:rPr>
              <a:t>If a function changes its parameter, operand evaluation order changes the result.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365760" y="1371600"/>
            <a:ext cx="8412480" cy="2194560"/>
          </a:xfrm>
          <a:prstGeom prst="rect">
            <a:avLst/>
          </a:prstGeom>
          <a:solidFill>
            <a:srgbClr val="F5F5F5"/>
          </a:solidFill>
          <a:ln w="1270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" name="Text 4"/>
          <p:cNvSpPr/>
          <p:nvPr/>
        </p:nvSpPr>
        <p:spPr>
          <a:xfrm>
            <a:off x="548640" y="1463040"/>
            <a:ext cx="8046720" cy="2011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spcAft>
                <a:spcPts val="100"/>
              </a:spcAft>
              <a:buNone/>
            </a:pPr>
            <a:r>
              <a:rPr lang="en-US" sz="1300" dirty="0">
                <a:solidFill>
                  <a:srgbClr val="8B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// fun() returns 10 and changes its parameter to 20</a:t>
            </a:r>
            <a:endParaRPr lang="en-US" sz="1300" dirty="0"/>
          </a:p>
          <a:p>
            <a:pPr marL="0" indent="0">
              <a:spcAft>
                <a:spcPts val="100"/>
              </a:spcAft>
              <a:buNone/>
            </a:pPr>
            <a:r>
              <a:rPr lang="en-US" sz="1300" dirty="0">
                <a:solidFill>
                  <a:srgbClr val="8B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 = 10;</a:t>
            </a:r>
            <a:endParaRPr lang="en-US" sz="1300" dirty="0"/>
          </a:p>
          <a:p>
            <a:pPr marL="0" indent="0">
              <a:spcAft>
                <a:spcPts val="100"/>
              </a:spcAft>
              <a:buNone/>
            </a:pPr>
            <a:r>
              <a:rPr lang="en-US" sz="1300" dirty="0">
                <a:solidFill>
                  <a:srgbClr val="8B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b = a + fun(a);</a:t>
            </a:r>
            <a:endParaRPr lang="en-US" sz="1300" dirty="0"/>
          </a:p>
          <a:p>
            <a:pPr marL="0" indent="0">
              <a:spcAft>
                <a:spcPts val="100"/>
              </a:spcAft>
              <a:buNone/>
            </a:pPr>
            <a:endParaRPr lang="en-US" sz="1300" dirty="0"/>
          </a:p>
          <a:p>
            <a:pPr marL="0" indent="0">
              <a:spcAft>
                <a:spcPts val="100"/>
              </a:spcAft>
              <a:buNone/>
            </a:pPr>
            <a:r>
              <a:rPr lang="en-US" sz="1300" dirty="0">
                <a:solidFill>
                  <a:srgbClr val="8B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// If 'a' is evaluated first:</a:t>
            </a:r>
            <a:endParaRPr lang="en-US" sz="1300" dirty="0"/>
          </a:p>
          <a:p>
            <a:pPr marL="0" indent="0">
              <a:spcAft>
                <a:spcPts val="100"/>
              </a:spcAft>
              <a:buNone/>
            </a:pPr>
            <a:r>
              <a:rPr lang="en-US" sz="1300" dirty="0">
                <a:solidFill>
                  <a:srgbClr val="8B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//   b = 10 + fun(10) = 10 + 10 = 20</a:t>
            </a:r>
            <a:endParaRPr lang="en-US" sz="1300" dirty="0"/>
          </a:p>
          <a:p>
            <a:pPr marL="0" indent="0">
              <a:spcAft>
                <a:spcPts val="100"/>
              </a:spcAft>
              <a:buNone/>
            </a:pPr>
            <a:endParaRPr lang="en-US" sz="1300" dirty="0"/>
          </a:p>
          <a:p>
            <a:pPr marL="0" indent="0">
              <a:spcAft>
                <a:spcPts val="100"/>
              </a:spcAft>
              <a:buNone/>
            </a:pPr>
            <a:r>
              <a:rPr lang="en-US" sz="1300" dirty="0">
                <a:solidFill>
                  <a:srgbClr val="8B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// If fun(a) is evaluated first:</a:t>
            </a:r>
            <a:endParaRPr lang="en-US" sz="1300" dirty="0"/>
          </a:p>
          <a:p>
            <a:pPr marL="0" indent="0">
              <a:spcAft>
                <a:spcPts val="100"/>
              </a:spcAft>
              <a:buNone/>
            </a:pPr>
            <a:r>
              <a:rPr lang="en-US" sz="1300" dirty="0">
                <a:solidFill>
                  <a:srgbClr val="8B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//   a becomes 20, then b = 20 + 10 = 30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365760" y="3657600"/>
            <a:ext cx="841248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/>
              <a:t>The same code produces two different results depending on implementation! This is a serious portability problem.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182880"/>
            <a:ext cx="8412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/>
              <a:t>Chapter </a:t>
            </a:r>
            <a:r>
              <a:rPr lang="tr-TR" sz="2400" b="1" dirty="0"/>
              <a:t>7 Topics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365760" y="804672"/>
            <a:ext cx="8412480" cy="27432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365760" y="914400"/>
            <a:ext cx="8412480" cy="4023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/>
              <a:t>Introduction</a:t>
            </a:r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/>
              <a:t>Arithmetic Expressions</a:t>
            </a:r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/>
              <a:t>Overloaded Operators</a:t>
            </a:r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/>
              <a:t>Type Conversions</a:t>
            </a:r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/>
              <a:t>Relational and Boolean Expressions</a:t>
            </a:r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/>
              <a:t>Short-Circuit Evaluation</a:t>
            </a:r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/>
              <a:t>Assignment Statements</a:t>
            </a:r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/>
              <a:t>Mixed-Mode Assignment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182880"/>
            <a:ext cx="8412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/>
              <a:t>Side Effects: Global Variable Example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365760" y="804672"/>
            <a:ext cx="8412480" cy="27432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365760" y="914400"/>
            <a:ext cx="8412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222222"/>
                </a:solidFill>
              </a:rPr>
              <a:t>A function can also change the result of an expression by modifying a global variable.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365760" y="1371599"/>
            <a:ext cx="8412480" cy="2779059"/>
          </a:xfrm>
          <a:prstGeom prst="rect">
            <a:avLst/>
          </a:prstGeom>
          <a:solidFill>
            <a:srgbClr val="F5F5F5"/>
          </a:solidFill>
          <a:ln w="1270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" name="Text 4"/>
          <p:cNvSpPr/>
          <p:nvPr/>
        </p:nvSpPr>
        <p:spPr>
          <a:xfrm>
            <a:off x="548640" y="1463039"/>
            <a:ext cx="8046720" cy="2615901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spcAft>
                <a:spcPts val="100"/>
              </a:spcAft>
              <a:buNone/>
            </a:pPr>
            <a:r>
              <a:rPr lang="en-US" sz="1300" dirty="0">
                <a:solidFill>
                  <a:srgbClr val="8B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int a = 5;</a:t>
            </a:r>
            <a:endParaRPr lang="en-US" sz="1300" dirty="0"/>
          </a:p>
          <a:p>
            <a:pPr marL="0" indent="0">
              <a:spcAft>
                <a:spcPts val="100"/>
              </a:spcAft>
              <a:buNone/>
            </a:pPr>
            <a:endParaRPr lang="en-US" sz="1300" dirty="0"/>
          </a:p>
          <a:p>
            <a:pPr marL="0" indent="0">
              <a:spcAft>
                <a:spcPts val="100"/>
              </a:spcAft>
              <a:buNone/>
            </a:pPr>
            <a:r>
              <a:rPr lang="en-US" sz="1300" dirty="0">
                <a:solidFill>
                  <a:srgbClr val="8B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int fun1() {</a:t>
            </a:r>
            <a:endParaRPr lang="en-US" sz="1300" dirty="0"/>
          </a:p>
          <a:p>
            <a:pPr marL="0" indent="0">
              <a:spcAft>
                <a:spcPts val="100"/>
              </a:spcAft>
              <a:buNone/>
            </a:pPr>
            <a:r>
              <a:rPr lang="en-US" sz="1300" dirty="0">
                <a:solidFill>
                  <a:srgbClr val="8B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a = 17;       // modifies global variable!</a:t>
            </a:r>
            <a:endParaRPr lang="en-US" sz="1300" dirty="0"/>
          </a:p>
          <a:p>
            <a:pPr marL="0" indent="0">
              <a:spcAft>
                <a:spcPts val="100"/>
              </a:spcAft>
              <a:buNone/>
            </a:pPr>
            <a:r>
              <a:rPr lang="en-US" sz="1300" dirty="0">
                <a:solidFill>
                  <a:srgbClr val="8B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return 3;</a:t>
            </a:r>
            <a:endParaRPr lang="en-US" sz="1300" dirty="0"/>
          </a:p>
          <a:p>
            <a:pPr marL="0" indent="0">
              <a:spcAft>
                <a:spcPts val="100"/>
              </a:spcAft>
              <a:buNone/>
            </a:pPr>
            <a:r>
              <a:rPr lang="en-US" sz="1300" dirty="0">
                <a:solidFill>
                  <a:srgbClr val="8B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}</a:t>
            </a:r>
            <a:endParaRPr lang="en-US" sz="1300" dirty="0"/>
          </a:p>
          <a:p>
            <a:pPr marL="0" indent="0">
              <a:spcAft>
                <a:spcPts val="100"/>
              </a:spcAft>
              <a:buNone/>
            </a:pPr>
            <a:endParaRPr lang="en-US" sz="1300" dirty="0"/>
          </a:p>
          <a:p>
            <a:pPr marL="0" indent="0">
              <a:spcAft>
                <a:spcPts val="100"/>
              </a:spcAft>
              <a:buNone/>
            </a:pPr>
            <a:r>
              <a:rPr lang="en-US" sz="1300" dirty="0">
                <a:solidFill>
                  <a:srgbClr val="8B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void main() {</a:t>
            </a:r>
            <a:endParaRPr lang="en-US" sz="1300" dirty="0"/>
          </a:p>
          <a:p>
            <a:pPr marL="0" indent="0">
              <a:spcAft>
                <a:spcPts val="100"/>
              </a:spcAft>
              <a:buNone/>
            </a:pPr>
            <a:r>
              <a:rPr lang="en-US" sz="1300" dirty="0">
                <a:solidFill>
                  <a:srgbClr val="8B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a = a + fun1();</a:t>
            </a:r>
            <a:endParaRPr lang="en-US" sz="1300" dirty="0"/>
          </a:p>
          <a:p>
            <a:pPr marL="0" indent="0">
              <a:spcAft>
                <a:spcPts val="100"/>
              </a:spcAft>
              <a:buNone/>
            </a:pPr>
            <a:r>
              <a:rPr lang="en-US" sz="1300" dirty="0">
                <a:solidFill>
                  <a:srgbClr val="8B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// If 'a' evaluated first: a = 5 + 3 = 8</a:t>
            </a:r>
            <a:endParaRPr lang="en-US" sz="1300" dirty="0"/>
          </a:p>
          <a:p>
            <a:pPr marL="0" indent="0">
              <a:spcAft>
                <a:spcPts val="100"/>
              </a:spcAft>
              <a:buNone/>
            </a:pPr>
            <a:r>
              <a:rPr lang="en-US" sz="1300" dirty="0">
                <a:solidFill>
                  <a:srgbClr val="8B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// If fun1() evaluated first: a = 17 + 3 = 20</a:t>
            </a:r>
            <a:endParaRPr lang="en-US" sz="1300" dirty="0"/>
          </a:p>
          <a:p>
            <a:pPr marL="0" indent="0">
              <a:spcAft>
                <a:spcPts val="100"/>
              </a:spcAft>
              <a:buNone/>
            </a:pPr>
            <a:r>
              <a:rPr lang="en-US" sz="1300" dirty="0">
                <a:solidFill>
                  <a:srgbClr val="8B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}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365760" y="4242098"/>
            <a:ext cx="8412480" cy="71852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/>
              <a:t>C standard does not specify operand evaluation order</a:t>
            </a:r>
            <a:r>
              <a:rPr lang="tr-TR" sz="1400" dirty="0"/>
              <a:t>,</a:t>
            </a:r>
            <a:r>
              <a:rPr lang="en-US" sz="1400" dirty="0"/>
              <a:t> so this code has undefined behavior.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182880"/>
            <a:ext cx="8412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/>
              <a:t>Two Solutions to the Side Effect Problem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365760" y="804672"/>
            <a:ext cx="8412480" cy="27432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365760" y="914400"/>
            <a:ext cx="8412480" cy="4023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/>
              <a:t>Solution 1: Disallow functional side effects in the language</a:t>
            </a:r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/>
              <a:t>No two-way (output) parameters in functions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/>
              <a:t>No access to global variables inside functions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/>
              <a:t>Advantage: problem is completely eliminated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/>
              <a:t>Disadvantage: inflexible, cannot return multiple values, no globals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/>
              <a:t>Eliminates useful optimizations (e.g., using globals to avoid parameter passing)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/>
              <a:t>Solution 2: Require a specific operand evaluation order</a:t>
            </a:r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/>
              <a:t>Java solution: operands are evaluated left to right (guaranteed)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/>
              <a:t>Disadvantage: prevents some compiler optimization techniques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/>
              <a:t>There is no perfect solution</a:t>
            </a:r>
            <a:r>
              <a:rPr lang="tr-TR" sz="1600" dirty="0"/>
              <a:t>,</a:t>
            </a:r>
            <a:r>
              <a:rPr lang="en-US" sz="1600" dirty="0"/>
              <a:t> each language makes a trade-off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182880"/>
            <a:ext cx="8412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/>
              <a:t>Referential Transparency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365760" y="804672"/>
            <a:ext cx="8412480" cy="27432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365760" y="914400"/>
            <a:ext cx="8412480" cy="4023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222222"/>
                </a:solidFill>
              </a:rPr>
              <a:t>A program has referential transparency if: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222222"/>
                </a:solidFill>
              </a:rPr>
              <a:t>Any two expressions with the same value can be substituted for each other anywhere in the program without affecting the program's behavior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222222"/>
                </a:solidFill>
              </a:rPr>
              <a:t>A function is referentially transparent if its value depends ONLY on its parameters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222222"/>
                </a:solidFill>
              </a:rPr>
              <a:t>Example: if fun(a) has no side effects: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222222"/>
                </a:solidFill>
              </a:rPr>
              <a:t>result1 = (fun(a)+b) / (fun(a)-c)  and  temp=fun(a); result2=(temp+b)/(temp-c)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222222"/>
                </a:solidFill>
              </a:rPr>
              <a:t>result1 and result2 will always be equal</a:t>
            </a:r>
            <a:r>
              <a:rPr lang="tr-TR" sz="1400" dirty="0">
                <a:solidFill>
                  <a:srgbClr val="222222"/>
                </a:solidFill>
              </a:rPr>
              <a:t>,</a:t>
            </a:r>
            <a:r>
              <a:rPr lang="en-US" sz="1400" dirty="0">
                <a:solidFill>
                  <a:srgbClr val="222222"/>
                </a:solidFill>
              </a:rPr>
              <a:t> referentially transparent!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222222"/>
                </a:solidFill>
              </a:rPr>
              <a:t>If fun has a side effect (e.g., changes b or c), result1 ≠ result2</a:t>
            </a:r>
            <a:r>
              <a:rPr lang="tr-TR" sz="1600" dirty="0">
                <a:solidFill>
                  <a:srgbClr val="222222"/>
                </a:solidFill>
              </a:rPr>
              <a:t>,</a:t>
            </a:r>
            <a:r>
              <a:rPr lang="en-US" sz="1600" dirty="0">
                <a:solidFill>
                  <a:srgbClr val="222222"/>
                </a:solidFill>
              </a:rPr>
              <a:t> transparency is violated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222222"/>
                </a:solidFill>
              </a:rPr>
              <a:t>Pure functional programs are always referentially transparent</a:t>
            </a:r>
            <a:r>
              <a:rPr lang="tr-TR" sz="1600" dirty="0">
                <a:solidFill>
                  <a:srgbClr val="222222"/>
                </a:solidFill>
              </a:rPr>
              <a:t>,</a:t>
            </a:r>
            <a:r>
              <a:rPr lang="en-US" sz="1600" dirty="0">
                <a:solidFill>
                  <a:srgbClr val="222222"/>
                </a:solidFill>
              </a:rPr>
              <a:t> no variables, no state</a:t>
            </a:r>
            <a:endParaRPr lang="en-US" sz="16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182880"/>
            <a:ext cx="8412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/>
              <a:t>Advantages of Referential Transparency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365760" y="804672"/>
            <a:ext cx="8412480" cy="27432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365760" y="914400"/>
            <a:ext cx="8412480" cy="4023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/>
              <a:t>Programs that are referentially transparent are much easier to understand and reason about</a:t>
            </a:r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/>
              <a:t>If a function is referentially transparent:</a:t>
            </a:r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/>
              <a:t>You can replace any function call with its return value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/>
              <a:t>Order of evaluation does not matter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/>
              <a:t>No hidden dependencies</a:t>
            </a:r>
            <a:r>
              <a:rPr lang="tr-TR" sz="1400" dirty="0"/>
              <a:t>,</a:t>
            </a:r>
            <a:r>
              <a:rPr lang="en-US" sz="1400" dirty="0"/>
              <a:t> the function does exactly what its signature says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/>
              <a:t>Easier to test</a:t>
            </a:r>
            <a:r>
              <a:rPr lang="tr-TR" sz="1400" dirty="0"/>
              <a:t>,</a:t>
            </a:r>
            <a:r>
              <a:rPr lang="en-US" sz="1400" dirty="0"/>
              <a:t> a function always returns the same output for the same input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/>
              <a:t>Pure functional languages (Haskell, ML) guarantee referential transparency</a:t>
            </a:r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/>
              <a:t>Functions cannot have state (no local variable that persists between calls)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/>
              <a:t>Any external value used must be a constant</a:t>
            </a:r>
            <a:endParaRPr lang="en-US" sz="16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182880"/>
            <a:ext cx="8412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/>
              <a:t>Operator Overloading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365760" y="804672"/>
            <a:ext cx="8412480" cy="27432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365760" y="914400"/>
            <a:ext cx="8412480" cy="4023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/>
              <a:t>Using the same operator symbol for more than one operation is called operator overloading</a:t>
            </a:r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/>
              <a:t>Predefined (built-in) overloading</a:t>
            </a:r>
            <a:r>
              <a:rPr lang="tr-TR" sz="1600" dirty="0"/>
              <a:t>,</a:t>
            </a:r>
            <a:r>
              <a:rPr lang="en-US" sz="1600" dirty="0"/>
              <a:t> very common and generally acceptable:</a:t>
            </a:r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/>
              <a:t>+ for integer addition: 3 + 4 = 7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/>
              <a:t>+ for floating-point addition: 3.0 + 4.0 = 7.0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/>
              <a:t>+ for string concatenation (Java</a:t>
            </a:r>
            <a:r>
              <a:rPr lang="tr-TR" sz="1400" dirty="0"/>
              <a:t>, Python</a:t>
            </a:r>
            <a:r>
              <a:rPr lang="en-US" sz="1400" dirty="0"/>
              <a:t>): "Hello" + " World"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/>
              <a:t>Operator overloading is acceptable as long as it does not harm readability or reliability</a:t>
            </a:r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/>
              <a:t>When same symbol is used for unrelated operations, readability and error detection can suffer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182880"/>
            <a:ext cx="8412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/>
              <a:t>Dangerous Overloading: The &amp; Operator in C++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365760" y="804672"/>
            <a:ext cx="8412480" cy="27432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365760" y="914400"/>
            <a:ext cx="8412480" cy="4023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/>
              <a:t>The ampersand (&amp;) in C++ has two completely different meanings:</a:t>
            </a:r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/>
              <a:t>Binary &amp;: bitwise AND operation    e.g., a &amp; b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/>
              <a:t>Unary &amp;: address-of operator       e.g., x = &amp;y  (x gets the address of y)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/>
              <a:t>Problem 1</a:t>
            </a:r>
            <a:r>
              <a:rPr lang="tr-TR" sz="1600" dirty="0"/>
              <a:t> -</a:t>
            </a:r>
            <a:r>
              <a:rPr lang="en-US" sz="1600" dirty="0"/>
              <a:t> Readability: using the same symbol for unrelated operations confuses readers</a:t>
            </a:r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/>
              <a:t>Problem 2 </a:t>
            </a:r>
            <a:r>
              <a:rPr lang="tr-TR" sz="1600" dirty="0"/>
              <a:t>- </a:t>
            </a:r>
            <a:r>
              <a:rPr lang="en-US" sz="1600" dirty="0"/>
              <a:t>Error detection: forgetting the left operand of a bitwise AND is a common typo</a:t>
            </a:r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/>
              <a:t>The compiler cannot detect this mistake because it interprets it as address-of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/>
              <a:t>A similar issue exists with the unary/binary minus operator</a:t>
            </a:r>
            <a:r>
              <a:rPr lang="tr-TR" sz="1600" dirty="0"/>
              <a:t>,</a:t>
            </a:r>
            <a:r>
              <a:rPr lang="en-US" sz="1600" dirty="0"/>
              <a:t> but those operations are at least related</a:t>
            </a:r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/>
              <a:t>ML solves this by using tilde (~) for unary minus and dash (-) for binary minus</a:t>
            </a:r>
            <a:endParaRPr lang="en-US" sz="16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182880"/>
            <a:ext cx="8412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/>
              <a:t>User-Defined Operator Overloading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365760" y="804672"/>
            <a:ext cx="8412480" cy="27432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365760" y="914400"/>
            <a:ext cx="8412480" cy="4023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/>
              <a:t>C++, C#, and F# allow programmers to define new meanings for existing operators</a:t>
            </a:r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/>
              <a:t>Example: define * to multiply a scalar integer by an integer array element-by-element</a:t>
            </a:r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/>
              <a:t>Write a function named * that implements this behavior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/>
              <a:t>Compiler selects the right * based on operand types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/>
              <a:t>When used sensibly, user-defined overloading improves readability:</a:t>
            </a:r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/>
              <a:t>A * B + C * D  instead of  MatrixAdd(MatrixMult(A,B), MatrixMult(C,D))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/>
              <a:t>Risks of user-defined overloading:</a:t>
            </a:r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/>
              <a:t>Nothing prevents defining + to mean multiplication</a:t>
            </a:r>
            <a:r>
              <a:rPr lang="tr-TR" sz="1400" dirty="0"/>
              <a:t>,</a:t>
            </a:r>
            <a:r>
              <a:rPr lang="en-US" sz="1400" dirty="0"/>
              <a:t> very confusing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/>
              <a:t>Reader must find operand types AND operator definition</a:t>
            </a:r>
            <a:r>
              <a:rPr lang="tr-TR" sz="1400" dirty="0"/>
              <a:t>,</a:t>
            </a:r>
            <a:r>
              <a:rPr lang="en-US" sz="1400" dirty="0"/>
              <a:t> possibly in other files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/>
              <a:t>Different teams may overload the same operator differently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/>
              <a:t>Note: Java intentionally omitted user-defined overloading; C# brought it back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182880"/>
            <a:ext cx="8412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/>
              <a:t>Widening vs. Narrowing Conversions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365760" y="804672"/>
            <a:ext cx="8412480" cy="27432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365760" y="914400"/>
            <a:ext cx="8412480" cy="4023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/>
              <a:t>Widening conversion: converts a value to a type that can represent all (or approximate) values of the original type</a:t>
            </a:r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/>
              <a:t>Example: int → float in Java     (safe</a:t>
            </a:r>
            <a:r>
              <a:rPr lang="tr-TR" sz="1400" dirty="0"/>
              <a:t>,</a:t>
            </a:r>
            <a:r>
              <a:rPr lang="en-US" sz="1400" dirty="0"/>
              <a:t> float can represent all int values)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/>
              <a:t>Widening is almost always safe regarding magnitude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/>
              <a:t>Warning: can still lose precision! int (32-bit, 9 decimal digits) → float (32-bit, ~7 decimal digits)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/>
              <a:t>Narrowing conversion: converts a value to a type that cannot represent all values of the original type</a:t>
            </a:r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/>
              <a:t>Example: double → float in Java  (unsafe</a:t>
            </a:r>
            <a:r>
              <a:rPr lang="tr-TR" sz="1400" dirty="0"/>
              <a:t>,</a:t>
            </a:r>
            <a:r>
              <a:rPr lang="en-US" sz="1400" dirty="0"/>
              <a:t> double range much larger than float)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/>
              <a:t>Example: float → int             (value 1.3E25 has no meaningful int equivalent)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/>
              <a:t>Narrowing conversions may produce results completely unrelated to the original value</a:t>
            </a:r>
            <a:endParaRPr lang="en-US" sz="16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182880"/>
            <a:ext cx="8412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/>
              <a:t>Coercion in Expressions (Implicit Type Conversion)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365760" y="804672"/>
            <a:ext cx="8412480" cy="27432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365760" y="914400"/>
            <a:ext cx="8412480" cy="4023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/>
              <a:t>A coercion is an implicit type conversion performed automatically by the compiler or runtime system</a:t>
            </a:r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/>
              <a:t>Mixed-mode expressions contain operands of different types</a:t>
            </a:r>
            <a:r>
              <a:rPr lang="tr-TR" sz="1600" dirty="0"/>
              <a:t>,</a:t>
            </a:r>
            <a:r>
              <a:rPr lang="en-US" sz="1600" dirty="0"/>
              <a:t> the compiler must choose which to coerce</a:t>
            </a:r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/>
              <a:t>Example:   int a;  float b, c, d;  d = b * a;</a:t>
            </a:r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/>
              <a:t>a is an int but * needs two floats, so a is coerced to float automatically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/>
              <a:t>Problem: if the programmer meant c instead of a, the compiler won't catch the error!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/>
              <a:t>Language design debate:</a:t>
            </a:r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/>
              <a:t>For wide coercions: more programmer flexibility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/>
              <a:t>Against wide coercions: reduces type-checking effectiveness, masks errors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/>
              <a:t>F#, Ada, ML: do NOT allow mixed-mode expressions (no implicit coercion)</a:t>
            </a:r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/>
              <a:t>C, C++, Java, Python: allow most mixed-mode arithmetic with widening coercions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182880"/>
            <a:ext cx="8412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/>
              <a:t>Coercion Rules in Common Languages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365760" y="804672"/>
            <a:ext cx="8412480" cy="27432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365760" y="914400"/>
            <a:ext cx="8412480" cy="4023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/>
              <a:t>C-based languages (int subtypes):</a:t>
            </a:r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/>
              <a:t>byte and short are coerced to int whenever any operator is applied to them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/>
              <a:t>Example: byte a, b, c;  a = b + c;  → b and c coerced to int, result coerced back to byte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/>
              <a:t>Rationale: with large modern memories, byte/short are rarely needed except in large arrays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/>
              <a:t>PL/I (historical example of extreme coercion</a:t>
            </a:r>
            <a:r>
              <a:rPr lang="tr-TR" sz="1600" dirty="0"/>
              <a:t>,</a:t>
            </a:r>
            <a:r>
              <a:rPr lang="en-US" sz="1600" dirty="0"/>
              <a:t> a warning):</a:t>
            </a:r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/>
              <a:t>A string can be an operand of an arithmetic operator with an integer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/>
              <a:t>At runtime, the string is scanned for a numeric value</a:t>
            </a:r>
            <a:r>
              <a:rPr lang="tr-TR" sz="1400" dirty="0"/>
              <a:t>,</a:t>
            </a:r>
            <a:r>
              <a:rPr lang="en-US" sz="1400" dirty="0"/>
              <a:t> very expensive!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/>
              <a:t>Eliminates virtually all error detection in expressions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/>
              <a:t>The PL/I approach is generally considered a bad design choice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182880"/>
            <a:ext cx="8412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tr-TR" sz="2400" b="1" dirty="0"/>
              <a:t>Introduction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365760" y="804672"/>
            <a:ext cx="8412480" cy="27432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365760" y="914400"/>
            <a:ext cx="8412480" cy="4023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222222"/>
                </a:solidFill>
              </a:rPr>
              <a:t>Expressions are the fundamental means of specifying computations in a programming language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222222"/>
                </a:solidFill>
              </a:rPr>
              <a:t>An expression consists of: </a:t>
            </a:r>
            <a:endParaRPr lang="tr-TR" sz="1600" dirty="0">
              <a:solidFill>
                <a:srgbClr val="222222"/>
              </a:solidFill>
            </a:endParaRPr>
          </a:p>
          <a:p>
            <a:pPr marL="800100" lvl="1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222222"/>
                </a:solidFill>
              </a:rPr>
              <a:t>Operators</a:t>
            </a:r>
            <a:endParaRPr lang="tr-TR" sz="1600" dirty="0">
              <a:solidFill>
                <a:srgbClr val="222222"/>
              </a:solidFill>
            </a:endParaRPr>
          </a:p>
          <a:p>
            <a:pPr marL="800100" lvl="1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222222"/>
                </a:solidFill>
              </a:rPr>
              <a:t>Operands</a:t>
            </a:r>
            <a:endParaRPr lang="tr-TR" sz="1600" dirty="0">
              <a:solidFill>
                <a:srgbClr val="222222"/>
              </a:solidFill>
            </a:endParaRPr>
          </a:p>
          <a:p>
            <a:pPr marL="800100" lvl="1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222222"/>
                </a:solidFill>
              </a:rPr>
              <a:t>Parentheses</a:t>
            </a:r>
            <a:endParaRPr lang="tr-TR" sz="1600" dirty="0">
              <a:solidFill>
                <a:srgbClr val="222222"/>
              </a:solidFill>
            </a:endParaRPr>
          </a:p>
          <a:p>
            <a:pPr marL="800100" lvl="1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222222"/>
                </a:solidFill>
              </a:rPr>
              <a:t>function calls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222222"/>
                </a:solidFill>
              </a:rPr>
              <a:t>To understand expression evaluation, we must understand: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222222"/>
                </a:solidFill>
              </a:rPr>
              <a:t>Order of operator evaluation (precedence and associativity)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222222"/>
                </a:solidFill>
              </a:rPr>
              <a:t>Order of operand evaluation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222222"/>
                </a:solidFill>
              </a:rPr>
              <a:t>Type compatibility and coercion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222222"/>
                </a:solidFill>
              </a:rPr>
              <a:t>Short-circuit evaluation</a:t>
            </a:r>
            <a:endParaRPr lang="en-US" sz="16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182880"/>
            <a:ext cx="8412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/>
              <a:t>Explicit Type Conversions (Casts)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365760" y="804672"/>
            <a:ext cx="8412480" cy="27432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365760" y="914400"/>
            <a:ext cx="8412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222222"/>
                </a:solidFill>
              </a:rPr>
              <a:t>Programmers can explicitly request type conversions. These are called casts in C-based languages.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365760" y="1371599"/>
            <a:ext cx="8412480" cy="2375647"/>
          </a:xfrm>
          <a:prstGeom prst="rect">
            <a:avLst/>
          </a:prstGeom>
          <a:solidFill>
            <a:srgbClr val="F5F5F5"/>
          </a:solidFill>
          <a:ln w="1270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" name="Text 4"/>
          <p:cNvSpPr/>
          <p:nvPr/>
        </p:nvSpPr>
        <p:spPr>
          <a:xfrm>
            <a:off x="548640" y="1463039"/>
            <a:ext cx="8046720" cy="2148841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spcAft>
                <a:spcPts val="100"/>
              </a:spcAft>
              <a:buNone/>
            </a:pPr>
            <a:r>
              <a:rPr lang="en-US" sz="1300" dirty="0">
                <a:solidFill>
                  <a:srgbClr val="8B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// C and C++: type name in parentheses before the expression</a:t>
            </a:r>
            <a:endParaRPr lang="en-US" sz="1300" dirty="0"/>
          </a:p>
          <a:p>
            <a:pPr marL="0" indent="0">
              <a:spcAft>
                <a:spcPts val="100"/>
              </a:spcAft>
              <a:buNone/>
            </a:pPr>
            <a:r>
              <a:rPr lang="en-US" sz="1300" dirty="0">
                <a:solidFill>
                  <a:srgbClr val="8B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(int) angle          // convert double angle to int</a:t>
            </a:r>
            <a:endParaRPr lang="en-US" sz="1300" dirty="0"/>
          </a:p>
          <a:p>
            <a:pPr marL="0" indent="0">
              <a:spcAft>
                <a:spcPts val="100"/>
              </a:spcAft>
              <a:buNone/>
            </a:pPr>
            <a:r>
              <a:rPr lang="en-US" sz="1300" dirty="0">
                <a:solidFill>
                  <a:srgbClr val="8B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(float) sum          // convert int sum to float</a:t>
            </a:r>
            <a:endParaRPr lang="en-US" sz="1300" dirty="0"/>
          </a:p>
          <a:p>
            <a:pPr marL="0" indent="0">
              <a:spcAft>
                <a:spcPts val="100"/>
              </a:spcAft>
              <a:buNone/>
            </a:pPr>
            <a:endParaRPr lang="en-US" sz="1300" dirty="0"/>
          </a:p>
          <a:p>
            <a:pPr marL="0" indent="0">
              <a:spcAft>
                <a:spcPts val="100"/>
              </a:spcAft>
              <a:buNone/>
            </a:pPr>
            <a:r>
              <a:rPr lang="en-US" sz="1300" dirty="0">
                <a:solidFill>
                  <a:srgbClr val="8B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// Java and C#: same syntax</a:t>
            </a:r>
            <a:endParaRPr lang="en-US" sz="1300" dirty="0"/>
          </a:p>
          <a:p>
            <a:pPr marL="0" indent="0">
              <a:spcAft>
                <a:spcPts val="100"/>
              </a:spcAft>
              <a:buNone/>
            </a:pPr>
            <a:r>
              <a:rPr lang="en-US" sz="1300" dirty="0">
                <a:solidFill>
                  <a:srgbClr val="8B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int x = (int) 3.7;  // x = 3 (truncation, not rounding)</a:t>
            </a:r>
            <a:endParaRPr lang="en-US" sz="1300" dirty="0"/>
          </a:p>
          <a:p>
            <a:pPr marL="0" indent="0">
              <a:spcAft>
                <a:spcPts val="100"/>
              </a:spcAft>
              <a:buNone/>
            </a:pPr>
            <a:endParaRPr lang="en-US" sz="1300" dirty="0"/>
          </a:p>
          <a:p>
            <a:pPr marL="0" indent="0">
              <a:spcAft>
                <a:spcPts val="100"/>
              </a:spcAft>
              <a:buNone/>
            </a:pPr>
            <a:r>
              <a:rPr lang="en-US" sz="1300" dirty="0">
                <a:solidFill>
                  <a:srgbClr val="8B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// F# and ML: function-call syntax</a:t>
            </a:r>
            <a:endParaRPr lang="en-US" sz="1300" dirty="0"/>
          </a:p>
          <a:p>
            <a:pPr marL="0" indent="0">
              <a:spcAft>
                <a:spcPts val="100"/>
              </a:spcAft>
              <a:buNone/>
            </a:pPr>
            <a:r>
              <a:rPr lang="en-US" sz="1300" dirty="0">
                <a:solidFill>
                  <a:srgbClr val="8B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float(sum)           // convert sum to float (F#)</a:t>
            </a:r>
            <a:endParaRPr lang="en-US" sz="1300" dirty="0"/>
          </a:p>
          <a:p>
            <a:pPr marL="0" indent="0">
              <a:spcAft>
                <a:spcPts val="100"/>
              </a:spcAft>
              <a:buNone/>
            </a:pPr>
            <a:r>
              <a:rPr lang="en-US" sz="1300" dirty="0">
                <a:solidFill>
                  <a:srgbClr val="8B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int(3.7)             // convert 3.7 to int (F#)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365760" y="3657600"/>
            <a:ext cx="841248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/>
              <a:t>In C, parentheses around the type were needed because type names like 'long int' contain spaces.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182880"/>
            <a:ext cx="8412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/>
              <a:t>Errors in Expression Evaluation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365760" y="804672"/>
            <a:ext cx="8412480" cy="27432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365760" y="914400"/>
            <a:ext cx="8412480" cy="4023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/>
              <a:t>Even with correct types, expression evaluation can produce runtime errors:</a:t>
            </a:r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/>
              <a:t>Overflow: result is too large for the destination type</a:t>
            </a:r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/>
              <a:t>Example: maximum int + 1 = overflow (wraps around or throws exception)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/>
              <a:t>Underflow: result is too small (too close to zero for floating-point)</a:t>
            </a:r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/>
              <a:t>Example: a very small float * another small float → underflow to 0.0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/>
              <a:t>Division by zero: undefined in mathematics, must be handled by the runtime</a:t>
            </a:r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/>
              <a:t>Integer division by zero: usually causes a crash/exception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/>
              <a:t>Floating-point division by zero: produces Infinity or NaN in IEEE 754</a:t>
            </a:r>
            <a:endParaRPr lang="en-US" sz="16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182880"/>
            <a:ext cx="8412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/>
              <a:t>Relational Expressions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365760" y="804672"/>
            <a:ext cx="8412480" cy="27432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365760" y="914400"/>
            <a:ext cx="8412480" cy="4023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/>
              <a:t>A relational operator compares two operands and produces a Boolean result (true/false)</a:t>
            </a:r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/>
              <a:t>Common relational operators: &lt;   &gt;   &lt;=   &gt;=   ==   !=</a:t>
            </a:r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/>
              <a:t>Notation varies across languages:</a:t>
            </a:r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/>
              <a:t>Inequality: C-based: !=   |   Fortran: .NE. or &lt;&gt;   |   ML, F#: &lt;&gt;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/>
              <a:t>Relational operators are overloaded for different types (integers, floats, strings, enums)</a:t>
            </a:r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/>
              <a:t>Important: relational operators always have lower precedence than arithmetic operators</a:t>
            </a:r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/>
              <a:t>a + 1 &gt; 2 * b  →  arithmetic is evaluated first: (a+1) &gt; (2*b)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/>
              <a:t>Ruby: == uses coercion, eql? does not coerce before comparing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182880"/>
            <a:ext cx="8412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/>
              <a:t>JavaScript/PHP Extra Relational Operators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365760" y="804672"/>
            <a:ext cx="8412480" cy="27432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365760" y="914400"/>
            <a:ext cx="8412480" cy="4023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/>
              <a:t>JavaScript and PHP have two additional operators: === and !==</a:t>
            </a:r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/>
              <a:t>Regular == and != allow coercion before comparison</a:t>
            </a:r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/>
              <a:t>Example:  "7" == 7   is TRUE in JavaScript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/>
              <a:t>The string "7" is coerced to the number 7 before comparison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/>
              <a:t>Strict === and !== do NOT coerce operands</a:t>
            </a:r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/>
              <a:t>Example:  "7" === 7  is FALSE — they are different types, no coercion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/>
              <a:t>This distinction matters enormously for correctness in JavaScript</a:t>
            </a:r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/>
              <a:t>Best practice: always use === in JavaScript unless you intentionally want coercion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/>
              <a:t>Ruby's eql? plays a similar role to === in JavaScript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182880"/>
            <a:ext cx="8412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/>
              <a:t>Boolean Expressions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365760" y="804672"/>
            <a:ext cx="8412480" cy="27432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365760" y="914400"/>
            <a:ext cx="8412480" cy="4023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222222"/>
                </a:solidFill>
              </a:rPr>
              <a:t>Boolean expressions consist of: Boolean variables, Boolean constants, relational expressions, and Boolean operators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222222"/>
                </a:solidFill>
              </a:rPr>
              <a:t>Standard Boolean operators: AND (&amp;&amp;), OR (||), NOT (!)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222222"/>
                </a:solidFill>
              </a:rPr>
              <a:t>Some languages also provide: exclusive OR (XOR), equivalence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222222"/>
                </a:solidFill>
              </a:rPr>
              <a:t>Precedence of Boolean operators: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222222"/>
                </a:solidFill>
              </a:rPr>
              <a:t>NOT has the highest precedence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222222"/>
                </a:solidFill>
              </a:rPr>
              <a:t>AND has higher precedence than OR (from analogy with * and +)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222222"/>
                </a:solidFill>
              </a:rPr>
              <a:t>Example: a || b &amp;&amp; c  is evaluated as  a || (b &amp;&amp; c)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222222"/>
                </a:solidFill>
              </a:rPr>
              <a:t>In the full C-based language precedence hierarchy: arithmetic &gt; relational &gt; Boolean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222222"/>
                </a:solidFill>
              </a:rPr>
              <a:t>So:  a + b &gt; c - d &amp;&amp; e * f &lt; g   evaluates naturally without extra parentheses</a:t>
            </a:r>
            <a:endParaRPr lang="en-US" sz="160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182880"/>
            <a:ext cx="8412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/>
              <a:t>C's Boolean Model (Prior to C99)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365760" y="804672"/>
            <a:ext cx="8412480" cy="27432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365760" y="914400"/>
            <a:ext cx="8412480" cy="4023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/>
              <a:t>C before C99 had no dedicated Boolean type</a:t>
            </a:r>
            <a:r>
              <a:rPr lang="tr-TR" sz="1600" dirty="0"/>
              <a:t>,</a:t>
            </a:r>
            <a:r>
              <a:rPr lang="en-US" sz="1600" dirty="0"/>
              <a:t> numeric values represented Boolean</a:t>
            </a:r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/>
              <a:t>Rule: 0 = false,   any nonzero value = true</a:t>
            </a:r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/>
              <a:t>Result of a relational expression is an integer: 0 (false) or 1 (true)</a:t>
            </a:r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/>
              <a:t>This creates a subtle bug potential:</a:t>
            </a:r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/>
              <a:t>The expression a &gt; b &gt; c is legal in C but has unexpected behavior!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/>
              <a:t>a &gt; b evaluates first: produces 0 or 1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/>
              <a:t>Then (0 or 1) &gt; c is evaluated</a:t>
            </a:r>
            <a:r>
              <a:rPr lang="tr-TR" sz="1400" dirty="0"/>
              <a:t>,</a:t>
            </a:r>
            <a:r>
              <a:rPr lang="en-US" sz="1400" dirty="0"/>
              <a:t> b and c are NEVER compared!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/>
              <a:t>In C99+ and C++, arithmetic expressions can also be used as Boolean operands</a:t>
            </a:r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/>
              <a:t>Most other languages require proper Boolean types</a:t>
            </a:r>
            <a:r>
              <a:rPr lang="tr-TR" sz="1600" dirty="0"/>
              <a:t>,</a:t>
            </a:r>
            <a:r>
              <a:rPr lang="en-US" sz="1600" dirty="0"/>
              <a:t> this catches accidental use of wrong types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182880"/>
            <a:ext cx="8412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/>
              <a:t>Precedence Table: C-Based Languages (Full)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365760" y="804672"/>
            <a:ext cx="8412480" cy="27432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365760" y="914400"/>
            <a:ext cx="8412480" cy="4023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600" b="1" dirty="0"/>
              <a:t>Highest:  postfix ++, --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/>
              <a:t>          unary +, unary -, prefix ++, --, !</a:t>
            </a:r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/>
              <a:t>          *, /, %</a:t>
            </a:r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/>
              <a:t>          binary +, binary -</a:t>
            </a:r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/>
              <a:t>          &lt;, &gt;, &lt;=, &gt;=</a:t>
            </a:r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/>
              <a:t>          ==, !=</a:t>
            </a:r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/>
              <a:t>          &amp;&amp;</a:t>
            </a:r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600" b="1" dirty="0"/>
              <a:t>Lowest:   ||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/>
              <a:t>C-based languages have more than 40 operators across at least 14 precedence levels</a:t>
            </a:r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/>
              <a:t>This richness provides power but also complexity</a:t>
            </a:r>
            <a:r>
              <a:rPr lang="tr-TR" sz="1600" dirty="0"/>
              <a:t>,</a:t>
            </a:r>
            <a:r>
              <a:rPr lang="en-US" sz="1600" dirty="0"/>
              <a:t> careful reading is essential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182880"/>
            <a:ext cx="8412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/>
              <a:t>Perl and Ruby: Two Sets of Boolean Operators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365760" y="804672"/>
            <a:ext cx="8412480" cy="27432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365760" y="914400"/>
            <a:ext cx="8412480" cy="4023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/>
              <a:t>Perl and Ruby provide two sets of binary Boolean operators:</a:t>
            </a:r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/>
              <a:t>&amp;&amp; and and  both mean AND, but with different precedence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/>
              <a:t>|| and or   both mean OR, but with different precedence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/>
              <a:t>The word versions (and, or) have LOWER precedence than the symbol versions (&amp;&amp; , ||)</a:t>
            </a:r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/>
              <a:t>Also: and and or have equal precedence; but &amp;&amp; has higher precedence than ||</a:t>
            </a:r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/>
              <a:t>This allows more natural-looking code in some cases:</a:t>
            </a:r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/>
              <a:t>open(FILE, 'data.txt') or die 'Cannot open!';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/>
              <a:t>  (die only executes if open fails</a:t>
            </a:r>
            <a:r>
              <a:rPr lang="tr-TR" sz="1400" dirty="0"/>
              <a:t>,</a:t>
            </a:r>
            <a:r>
              <a:rPr lang="en-US" sz="1400" dirty="0"/>
              <a:t> uses 'or' due to its very low precedence)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/>
              <a:t>Readability advice: be explicit with parentheses to avoid confusion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182880"/>
            <a:ext cx="8412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/>
              <a:t>Short-Circuit Evaluation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365760" y="804672"/>
            <a:ext cx="8412480" cy="27432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365760" y="914400"/>
            <a:ext cx="8412480" cy="4023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/>
              <a:t>Short-circuit evaluation: the result of a Boolean expression is determined without evaluating ALL operands</a:t>
            </a:r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/>
              <a:t>For AND (&amp;&amp;):  if the left operand is FALSE, the whole expression is FALSE</a:t>
            </a:r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/>
              <a:t>The right operand does NOT need to be evaluated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/>
              <a:t>For OR (||):   if the left operand is TRUE, the whole expression is TRUE</a:t>
            </a:r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/>
              <a:t>The right operand does NOT need to be evaluated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/>
              <a:t>This mirrors how we reason in everyday logic:</a:t>
            </a:r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/>
              <a:t>"If it's raining AND the sun is shining..."</a:t>
            </a:r>
            <a:r>
              <a:rPr lang="tr-TR" sz="1400" dirty="0"/>
              <a:t>,</a:t>
            </a:r>
            <a:r>
              <a:rPr lang="en-US" sz="1400" dirty="0"/>
              <a:t> if it's not raining, we stop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/>
              <a:t>Arithmetic expressions could also short-circuit (e.g., 0 * anything = 0) but compilers don't do this because it's harder to detect efficiently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182880"/>
            <a:ext cx="8412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/>
              <a:t>Short-Circuit Evaluation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365760" y="804672"/>
            <a:ext cx="8412480" cy="27432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365760" y="914400"/>
            <a:ext cx="8412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222222"/>
                </a:solidFill>
              </a:rPr>
              <a:t>Without short-circuit evaluation, this common list search would cause an error: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365760" y="1371599"/>
            <a:ext cx="8412480" cy="2761129"/>
          </a:xfrm>
          <a:prstGeom prst="rect">
            <a:avLst/>
          </a:prstGeom>
          <a:solidFill>
            <a:srgbClr val="F5F5F5"/>
          </a:solidFill>
          <a:ln w="1270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" name="Text 4"/>
          <p:cNvSpPr/>
          <p:nvPr/>
        </p:nvSpPr>
        <p:spPr>
          <a:xfrm>
            <a:off x="548640" y="1463039"/>
            <a:ext cx="8046720" cy="2436607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spcAft>
                <a:spcPts val="100"/>
              </a:spcAft>
              <a:buNone/>
            </a:pPr>
            <a:r>
              <a:rPr lang="en-US" sz="1300" dirty="0">
                <a:solidFill>
                  <a:srgbClr val="8B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index = 0;</a:t>
            </a:r>
            <a:endParaRPr lang="en-US" sz="1300" dirty="0"/>
          </a:p>
          <a:p>
            <a:pPr marL="0" indent="0">
              <a:spcAft>
                <a:spcPts val="100"/>
              </a:spcAft>
              <a:buNone/>
            </a:pPr>
            <a:r>
              <a:rPr lang="en-US" sz="1300" dirty="0">
                <a:solidFill>
                  <a:srgbClr val="8B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while ((index &lt; listlen) &amp;&amp; (list[index] != key))</a:t>
            </a:r>
            <a:endParaRPr lang="en-US" sz="1300" dirty="0"/>
          </a:p>
          <a:p>
            <a:pPr marL="0" indent="0">
              <a:spcAft>
                <a:spcPts val="100"/>
              </a:spcAft>
              <a:buNone/>
            </a:pPr>
            <a:r>
              <a:rPr lang="en-US" sz="1300" dirty="0">
                <a:solidFill>
                  <a:srgbClr val="8B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index = index + 1;</a:t>
            </a:r>
            <a:endParaRPr lang="en-US" sz="1300" dirty="0"/>
          </a:p>
          <a:p>
            <a:pPr marL="0" indent="0">
              <a:spcAft>
                <a:spcPts val="100"/>
              </a:spcAft>
              <a:buNone/>
            </a:pPr>
            <a:endParaRPr lang="en-US" sz="1300" dirty="0"/>
          </a:p>
          <a:p>
            <a:pPr marL="0" indent="0">
              <a:spcAft>
                <a:spcPts val="100"/>
              </a:spcAft>
              <a:buNone/>
            </a:pPr>
            <a:r>
              <a:rPr lang="en-US" sz="1300" dirty="0">
                <a:solidFill>
                  <a:srgbClr val="8B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// Without short-circuit: when index == listlen,</a:t>
            </a:r>
            <a:endParaRPr lang="en-US" sz="1300" dirty="0"/>
          </a:p>
          <a:p>
            <a:pPr marL="0" indent="0">
              <a:spcAft>
                <a:spcPts val="100"/>
              </a:spcAft>
              <a:buNone/>
            </a:pPr>
            <a:r>
              <a:rPr lang="en-US" sz="1300" dirty="0">
                <a:solidFill>
                  <a:srgbClr val="8B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//   BOTH conditions are evaluated</a:t>
            </a:r>
            <a:endParaRPr lang="en-US" sz="1300" dirty="0"/>
          </a:p>
          <a:p>
            <a:pPr marL="0" indent="0">
              <a:spcAft>
                <a:spcPts val="100"/>
              </a:spcAft>
              <a:buNone/>
            </a:pPr>
            <a:r>
              <a:rPr lang="en-US" sz="1300" dirty="0">
                <a:solidFill>
                  <a:srgbClr val="8B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//   list[listlen] causes an index-out-of-bounds error!</a:t>
            </a:r>
            <a:endParaRPr lang="en-US" sz="1300" dirty="0"/>
          </a:p>
          <a:p>
            <a:pPr marL="0" indent="0">
              <a:spcAft>
                <a:spcPts val="100"/>
              </a:spcAft>
              <a:buNone/>
            </a:pPr>
            <a:endParaRPr lang="en-US" sz="1300" dirty="0"/>
          </a:p>
          <a:p>
            <a:pPr marL="0" indent="0">
              <a:spcAft>
                <a:spcPts val="100"/>
              </a:spcAft>
              <a:buNone/>
            </a:pPr>
            <a:r>
              <a:rPr lang="en-US" sz="1300" dirty="0">
                <a:solidFill>
                  <a:srgbClr val="8B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// WITH short-circuit: when index == listlen,</a:t>
            </a:r>
            <a:endParaRPr lang="en-US" sz="1300" dirty="0"/>
          </a:p>
          <a:p>
            <a:pPr marL="0" indent="0">
              <a:spcAft>
                <a:spcPts val="100"/>
              </a:spcAft>
              <a:buNone/>
            </a:pPr>
            <a:r>
              <a:rPr lang="en-US" sz="1300" dirty="0">
                <a:solidFill>
                  <a:srgbClr val="8B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//   first condition is FALSE → second is SKIPPED</a:t>
            </a:r>
            <a:endParaRPr lang="en-US" sz="1300" dirty="0"/>
          </a:p>
          <a:p>
            <a:pPr marL="0" indent="0">
              <a:spcAft>
                <a:spcPts val="100"/>
              </a:spcAft>
              <a:buNone/>
            </a:pPr>
            <a:r>
              <a:rPr lang="en-US" sz="1300" dirty="0">
                <a:solidFill>
                  <a:srgbClr val="8B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//   loop terminates safely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365760" y="4338828"/>
            <a:ext cx="8412480" cy="5074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/>
              <a:t>Short-circuit evaluation is essential for safe array and pointer access in conditions.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182880"/>
            <a:ext cx="8412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/>
              <a:t>Imperative vs. Functional Languages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365760" y="804672"/>
            <a:ext cx="8412480" cy="27432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365760" y="914400"/>
            <a:ext cx="8412480" cy="4023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222222"/>
                </a:solidFill>
              </a:rPr>
              <a:t>In imperative languages (C, Java, Python...):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222222"/>
                </a:solidFill>
              </a:rPr>
              <a:t>Assignment statements are dominant</a:t>
            </a:r>
            <a:r>
              <a:rPr lang="tr-TR" sz="1400" dirty="0">
                <a:solidFill>
                  <a:srgbClr val="222222"/>
                </a:solidFill>
              </a:rPr>
              <a:t>,</a:t>
            </a:r>
            <a:r>
              <a:rPr lang="en-US" sz="1400" dirty="0">
                <a:solidFill>
                  <a:srgbClr val="222222"/>
                </a:solidFill>
              </a:rPr>
              <a:t> they change the state of the program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222222"/>
                </a:solidFill>
              </a:rPr>
              <a:t>Variables hold values that change during execution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222222"/>
                </a:solidFill>
              </a:rPr>
              <a:t>Side effects are common and intentional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222222"/>
                </a:solidFill>
              </a:rPr>
              <a:t>In functional languages (ML, F#...):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222222"/>
                </a:solidFill>
              </a:rPr>
              <a:t>Variables are names for values, not storage locations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222222"/>
                </a:solidFill>
              </a:rPr>
              <a:t>Functions have no side effects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222222"/>
                </a:solidFill>
              </a:rPr>
              <a:t>Declarations bind values to names (like math)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222222"/>
                </a:solidFill>
              </a:rPr>
              <a:t>Understanding this distinction is crucial for analyzing expression semantics</a:t>
            </a:r>
            <a:endParaRPr lang="en-US" sz="1600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182880"/>
            <a:ext cx="8412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/>
              <a:t>Short-Circuit Evaluation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365760" y="804672"/>
            <a:ext cx="8412480" cy="27432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365760" y="914400"/>
            <a:ext cx="8412480" cy="4023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/>
              <a:t>C, C++, Java: &amp;&amp; and || are short-circuit (standard Boolean operators)</a:t>
            </a:r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/>
              <a:t>BUT: &amp; and | (bitwise operators) are NOT short-circuit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/>
              <a:t>Bitwise &amp; and | only equivalent to &amp;&amp; and || when operands are exactly 0 or 1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/>
              <a:t>Ruby, Perl, ML, F#, Python: ALL logical operators are short-circuit</a:t>
            </a:r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/>
              <a:t>Languages that do NOT use short-circuit evaluation:</a:t>
            </a:r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/>
              <a:t>Historically: some versions of Pascal, Ada (has both)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/>
              <a:t>Ada: 'and then' and 'or else' are short-circuit; 'and' and 'or' are not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/>
              <a:t>Design principle: short-circuit evaluation is generally safer and more efficient</a:t>
            </a:r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/>
              <a:t>It also matches programmer expectations when reading code with &amp;&amp; and ||</a:t>
            </a:r>
            <a:endParaRPr lang="en-US" sz="1600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182880"/>
            <a:ext cx="8412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/>
              <a:t>Short-Circuit Evaluation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365760" y="804672"/>
            <a:ext cx="8412480" cy="27432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365760" y="914400"/>
            <a:ext cx="8412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222222"/>
                </a:solidFill>
              </a:rPr>
              <a:t>Short-circuit evaluation combined with side effects can cause subtle bugs.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365760" y="1371599"/>
            <a:ext cx="8412480" cy="2680447"/>
          </a:xfrm>
          <a:prstGeom prst="rect">
            <a:avLst/>
          </a:prstGeom>
          <a:solidFill>
            <a:srgbClr val="F5F5F5"/>
          </a:solidFill>
          <a:ln w="1270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" name="Text 4"/>
          <p:cNvSpPr/>
          <p:nvPr/>
        </p:nvSpPr>
        <p:spPr>
          <a:xfrm>
            <a:off x="548640" y="1463039"/>
            <a:ext cx="8046720" cy="249039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spcAft>
                <a:spcPts val="100"/>
              </a:spcAft>
              <a:buNone/>
            </a:pPr>
            <a:r>
              <a:rPr lang="en-US" sz="1300" dirty="0">
                <a:solidFill>
                  <a:srgbClr val="8B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// In Java: short-circuit is used</a:t>
            </a:r>
            <a:endParaRPr lang="en-US" sz="1300" dirty="0"/>
          </a:p>
          <a:p>
            <a:pPr marL="0" indent="0">
              <a:spcAft>
                <a:spcPts val="100"/>
              </a:spcAft>
              <a:buNone/>
            </a:pPr>
            <a:r>
              <a:rPr lang="en-US" sz="1300" dirty="0">
                <a:solidFill>
                  <a:srgbClr val="8B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(a &gt; b) || ((b++) / 3)</a:t>
            </a:r>
            <a:endParaRPr lang="en-US" sz="1300" dirty="0"/>
          </a:p>
          <a:p>
            <a:pPr marL="0" indent="0">
              <a:spcAft>
                <a:spcPts val="100"/>
              </a:spcAft>
              <a:buNone/>
            </a:pPr>
            <a:endParaRPr lang="en-US" sz="1300" dirty="0"/>
          </a:p>
          <a:p>
            <a:pPr marL="0" indent="0">
              <a:spcAft>
                <a:spcPts val="100"/>
              </a:spcAft>
              <a:buNone/>
            </a:pPr>
            <a:r>
              <a:rPr lang="en-US" sz="1300" dirty="0">
                <a:solidFill>
                  <a:srgbClr val="8B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// b is incremented ONLY when a &lt;= b</a:t>
            </a:r>
            <a:endParaRPr lang="en-US" sz="1300" dirty="0"/>
          </a:p>
          <a:p>
            <a:pPr marL="0" indent="0">
              <a:spcAft>
                <a:spcPts val="100"/>
              </a:spcAft>
              <a:buNone/>
            </a:pPr>
            <a:r>
              <a:rPr lang="en-US" sz="1300" dirty="0">
                <a:solidFill>
                  <a:srgbClr val="8B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// (when a &gt; b, the second operand is skipped!)</a:t>
            </a:r>
            <a:endParaRPr lang="en-US" sz="1300" dirty="0"/>
          </a:p>
          <a:p>
            <a:pPr marL="0" indent="0">
              <a:spcAft>
                <a:spcPts val="100"/>
              </a:spcAft>
              <a:buNone/>
            </a:pPr>
            <a:endParaRPr lang="en-US" sz="1300" dirty="0"/>
          </a:p>
          <a:p>
            <a:pPr marL="0" indent="0">
              <a:spcAft>
                <a:spcPts val="100"/>
              </a:spcAft>
              <a:buNone/>
            </a:pPr>
            <a:r>
              <a:rPr lang="en-US" sz="1300" dirty="0">
                <a:solidFill>
                  <a:srgbClr val="8B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// If program correctness depends on b always being</a:t>
            </a:r>
            <a:endParaRPr lang="en-US" sz="1300" dirty="0"/>
          </a:p>
          <a:p>
            <a:pPr marL="0" indent="0">
              <a:spcAft>
                <a:spcPts val="100"/>
              </a:spcAft>
              <a:buNone/>
            </a:pPr>
            <a:r>
              <a:rPr lang="en-US" sz="1300" dirty="0">
                <a:solidFill>
                  <a:srgbClr val="8B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// incremented, this is a serious bug.</a:t>
            </a:r>
            <a:endParaRPr lang="en-US" sz="1300" dirty="0"/>
          </a:p>
          <a:p>
            <a:pPr marL="0" indent="0">
              <a:spcAft>
                <a:spcPts val="100"/>
              </a:spcAft>
              <a:buNone/>
            </a:pPr>
            <a:endParaRPr lang="en-US" sz="1300" dirty="0"/>
          </a:p>
          <a:p>
            <a:pPr marL="0" indent="0">
              <a:spcAft>
                <a:spcPts val="100"/>
              </a:spcAft>
              <a:buNone/>
            </a:pPr>
            <a:r>
              <a:rPr lang="en-US" sz="1300" dirty="0">
                <a:solidFill>
                  <a:srgbClr val="8B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// Rule: never put side effects in Boolean subexpressions</a:t>
            </a:r>
            <a:endParaRPr lang="en-US" sz="1300" dirty="0"/>
          </a:p>
          <a:p>
            <a:pPr marL="0" indent="0">
              <a:spcAft>
                <a:spcPts val="100"/>
              </a:spcAft>
              <a:buNone/>
            </a:pPr>
            <a:r>
              <a:rPr lang="en-US" sz="1300" dirty="0">
                <a:solidFill>
                  <a:srgbClr val="8B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//       that might be short-circuited.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365760" y="4229100"/>
            <a:ext cx="8412480" cy="6172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tr-TR" sz="1400" dirty="0"/>
              <a:t>Keep </a:t>
            </a:r>
            <a:r>
              <a:rPr lang="en-US" sz="1400" dirty="0"/>
              <a:t>Boolean expressions free of side effects. Side effects in Boolean operands are poor style and a source of hard-to-find bugs.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182880"/>
            <a:ext cx="8412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/>
              <a:t>Assignment Statements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365760" y="804672"/>
            <a:ext cx="8412480" cy="27432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365760" y="914400"/>
            <a:ext cx="8412480" cy="4023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/>
              <a:t>The assignment statement is the central construct of imperative programming languages</a:t>
            </a:r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/>
              <a:t>It provides the mechanism to dynamically change the binding of values to variables</a:t>
            </a:r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/>
              <a:t>General form:   &lt;target_variable&gt; &lt;assignment_operator&gt; &lt;expression&gt;</a:t>
            </a:r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/>
              <a:t>Common assignment operators:</a:t>
            </a:r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/>
              <a:t>=   used in Fortran, BASIC, C, C++, Java, Python, Ruby, Perl...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/>
              <a:t>:=  used in ALGOL 60, Ada, Pascal (avoids confusion with equality)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/>
              <a:t>Problem with = as both assignment and equality:</a:t>
            </a:r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/>
              <a:t>C-based languages must use == for equality relational operator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/>
              <a:t>This distinction causes a very common programming bug: if (x = y) vs if (x == y)</a:t>
            </a:r>
            <a:endParaRPr lang="en-US" sz="1600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182880"/>
            <a:ext cx="8412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/>
              <a:t>Simple Assignment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365760" y="804672"/>
            <a:ext cx="8412480" cy="27432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365760" y="914400"/>
            <a:ext cx="8412480" cy="4023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/>
              <a:t>In its simplest form, assignment has one target variable and one expression:</a:t>
            </a:r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/>
              <a:t>  x = a + b * c;   (in C, Java, Python)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/>
              <a:t>  x := a + b * c;  (in Ada, Pascal)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/>
              <a:t>In Fortran and Ada, assignment can ONLY appear as a stand-alone statement</a:t>
            </a:r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/>
              <a:t>The destination is always a single variable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/>
              <a:t>Many languages allow more complex forms, which we will cover in the following subsections:</a:t>
            </a:r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/>
              <a:t>Conditional targets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/>
              <a:t>Compound assignment operators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/>
              <a:t>Unary assignment operators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/>
              <a:t>Assignment as an expression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/>
              <a:t>Multiple assignments</a:t>
            </a:r>
            <a:endParaRPr lang="en-US" sz="1600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182880"/>
            <a:ext cx="8412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/>
              <a:t>Conditional Targets (Perl)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365760" y="804672"/>
            <a:ext cx="8412480" cy="27432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365760" y="914400"/>
            <a:ext cx="8412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dirty="0"/>
              <a:t>Perl allows the target of an assignment to be a conditional expression.</a:t>
            </a:r>
          </a:p>
        </p:txBody>
      </p:sp>
      <p:sp>
        <p:nvSpPr>
          <p:cNvPr id="5" name="Shape 3"/>
          <p:cNvSpPr/>
          <p:nvPr/>
        </p:nvSpPr>
        <p:spPr>
          <a:xfrm>
            <a:off x="365760" y="1371600"/>
            <a:ext cx="8412480" cy="2194560"/>
          </a:xfrm>
          <a:prstGeom prst="rect">
            <a:avLst/>
          </a:prstGeom>
          <a:solidFill>
            <a:srgbClr val="F5F5F5"/>
          </a:solidFill>
          <a:ln w="1270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" name="Text 4"/>
          <p:cNvSpPr/>
          <p:nvPr/>
        </p:nvSpPr>
        <p:spPr>
          <a:xfrm>
            <a:off x="548640" y="1463040"/>
            <a:ext cx="8046720" cy="2011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spcAft>
                <a:spcPts val="100"/>
              </a:spcAft>
              <a:buNone/>
            </a:pPr>
            <a:r>
              <a:rPr lang="en-US" sz="1300" dirty="0">
                <a:solidFill>
                  <a:srgbClr val="8B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// Conditional target in Perl:</a:t>
            </a:r>
            <a:endParaRPr lang="en-US" sz="1300" dirty="0"/>
          </a:p>
          <a:p>
            <a:pPr marL="0" indent="0">
              <a:spcAft>
                <a:spcPts val="100"/>
              </a:spcAft>
              <a:buNone/>
            </a:pPr>
            <a:r>
              <a:rPr lang="en-US" sz="1300" dirty="0">
                <a:solidFill>
                  <a:srgbClr val="8B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($flag ? $count1 : $count2) = 0;</a:t>
            </a:r>
            <a:endParaRPr lang="en-US" sz="1300" dirty="0"/>
          </a:p>
          <a:p>
            <a:pPr marL="0" indent="0">
              <a:spcAft>
                <a:spcPts val="100"/>
              </a:spcAft>
              <a:buNone/>
            </a:pPr>
            <a:endParaRPr lang="en-US" sz="1300" dirty="0"/>
          </a:p>
          <a:p>
            <a:pPr marL="0" indent="0">
              <a:spcAft>
                <a:spcPts val="100"/>
              </a:spcAft>
              <a:buNone/>
            </a:pPr>
            <a:r>
              <a:rPr lang="en-US" sz="1300" dirty="0">
                <a:solidFill>
                  <a:srgbClr val="8B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// Equivalent to:</a:t>
            </a:r>
            <a:endParaRPr lang="en-US" sz="1300" dirty="0"/>
          </a:p>
          <a:p>
            <a:pPr marL="0" indent="0">
              <a:spcAft>
                <a:spcPts val="100"/>
              </a:spcAft>
              <a:buNone/>
            </a:pPr>
            <a:r>
              <a:rPr lang="en-US" sz="1300" dirty="0">
                <a:solidFill>
                  <a:srgbClr val="8B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if ($flag) {</a:t>
            </a:r>
            <a:endParaRPr lang="en-US" sz="1300" dirty="0"/>
          </a:p>
          <a:p>
            <a:pPr marL="0" indent="0">
              <a:spcAft>
                <a:spcPts val="100"/>
              </a:spcAft>
              <a:buNone/>
            </a:pPr>
            <a:r>
              <a:rPr lang="en-US" sz="1300" dirty="0">
                <a:solidFill>
                  <a:srgbClr val="8B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$count1 = 0;</a:t>
            </a:r>
            <a:endParaRPr lang="en-US" sz="1300" dirty="0"/>
          </a:p>
          <a:p>
            <a:pPr marL="0" indent="0">
              <a:spcAft>
                <a:spcPts val="100"/>
              </a:spcAft>
              <a:buNone/>
            </a:pPr>
            <a:r>
              <a:rPr lang="en-US" sz="1300" dirty="0">
                <a:solidFill>
                  <a:srgbClr val="8B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} else {</a:t>
            </a:r>
            <a:endParaRPr lang="en-US" sz="1300" dirty="0"/>
          </a:p>
          <a:p>
            <a:pPr marL="0" indent="0">
              <a:spcAft>
                <a:spcPts val="100"/>
              </a:spcAft>
              <a:buNone/>
            </a:pPr>
            <a:r>
              <a:rPr lang="en-US" sz="1300" dirty="0">
                <a:solidFill>
                  <a:srgbClr val="8B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$count2 = 0;</a:t>
            </a:r>
            <a:endParaRPr lang="en-US" sz="1300" dirty="0"/>
          </a:p>
          <a:p>
            <a:pPr marL="0" indent="0">
              <a:spcAft>
                <a:spcPts val="100"/>
              </a:spcAft>
              <a:buNone/>
            </a:pPr>
            <a:r>
              <a:rPr lang="en-US" sz="1300" dirty="0">
                <a:solidFill>
                  <a:srgbClr val="8B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}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365760" y="3657600"/>
            <a:ext cx="841248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/>
              <a:t>This is a compact and expressive feature unique to Perl. The conditional expression appears on the LEFT side of the assignment operator.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182880"/>
            <a:ext cx="8412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/>
              <a:t>Compound Assignment Operators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365760" y="804672"/>
            <a:ext cx="8412480" cy="27432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365760" y="914400"/>
            <a:ext cx="8412480" cy="4023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222222"/>
                </a:solidFill>
              </a:rPr>
              <a:t>A compound assignment operator provides shorthand for the common pattern: x = x op expr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222222"/>
                </a:solidFill>
              </a:rPr>
              <a:t>Introduced by ALGOL 68, adopted by C, and used in C++, Java, C#, Python, Ruby, Perl, JavaScript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222222"/>
                </a:solidFill>
              </a:rPr>
              <a:t>Syntax: the desired binary operator is catenated with =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222222"/>
                </a:solidFill>
              </a:rPr>
              <a:t>sum += value;   is equivalent to:   sum = sum + value;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222222"/>
                </a:solidFill>
              </a:rPr>
              <a:t>a -= 5;         is equivalent to:   a = a - 5;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222222"/>
                </a:solidFill>
              </a:rPr>
              <a:t>x *= 2;         is equivalent to:   x = x * 2;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222222"/>
                </a:solidFill>
              </a:rPr>
              <a:t>n /= 4;         is equivalent to:   n = n / 4;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222222"/>
                </a:solidFill>
              </a:rPr>
              <a:t>r %= 3;         is equivalent to:   r = r % 3;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222222"/>
                </a:solidFill>
              </a:rPr>
              <a:t>Available for most binary operators</a:t>
            </a:r>
            <a:r>
              <a:rPr lang="tr-TR" sz="1600" dirty="0">
                <a:solidFill>
                  <a:srgbClr val="222222"/>
                </a:solidFill>
              </a:rPr>
              <a:t>,</a:t>
            </a:r>
            <a:r>
              <a:rPr lang="en-US" sz="1600" dirty="0">
                <a:solidFill>
                  <a:srgbClr val="222222"/>
                </a:solidFill>
              </a:rPr>
              <a:t> makes code more concise and readable</a:t>
            </a:r>
            <a:endParaRPr lang="en-US" sz="1600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182880"/>
            <a:ext cx="8412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/>
              <a:t>Unary Assignment Operators: ++ and --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365760" y="804672"/>
            <a:ext cx="8412480" cy="27432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365760" y="914400"/>
            <a:ext cx="8412480" cy="4023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/>
              <a:t>C-based languages, Perl, and JavaScript include ++ (increment) and -- (decrement)</a:t>
            </a:r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/>
              <a:t>These can appear as PREFIX (before operand) or POSTFIX (after operand) operators</a:t>
            </a:r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/>
              <a:t>Prefix form: operator applied BEFORE the value is used in the expression</a:t>
            </a:r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/>
              <a:t>sum = ++count;  → count incremented first, THEN assigned to sum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/>
              <a:t>Equivalent to:  count = count + 1;  then  sum = count;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/>
              <a:t>Postfix form: value is used FIRST, THEN operator is applied</a:t>
            </a:r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/>
              <a:t>sum = count++;  → sum gets current value of count, THEN count is incremented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/>
              <a:t>Equivalent to:  sum = count;  then  count = count + 1;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/>
              <a:t>Stand-alone use:  count++;  simply increments count (looks like an expression, IS an assignment)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182880"/>
            <a:ext cx="8412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/>
              <a:t>Unary Operators: Associativity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365760" y="804672"/>
            <a:ext cx="8412480" cy="27432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365760" y="914400"/>
            <a:ext cx="8412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222222"/>
                </a:solidFill>
              </a:rPr>
              <a:t>When two unary operators apply to the same operand, they associate right to left.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365760" y="1371600"/>
            <a:ext cx="8412480" cy="2716306"/>
          </a:xfrm>
          <a:prstGeom prst="rect">
            <a:avLst/>
          </a:prstGeom>
          <a:solidFill>
            <a:srgbClr val="F5F5F5"/>
          </a:solidFill>
          <a:ln w="1270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" name="Text 4"/>
          <p:cNvSpPr/>
          <p:nvPr/>
        </p:nvSpPr>
        <p:spPr>
          <a:xfrm>
            <a:off x="548640" y="1463040"/>
            <a:ext cx="8046720" cy="242764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spcAft>
                <a:spcPts val="100"/>
              </a:spcAft>
              <a:buNone/>
            </a:pPr>
            <a:r>
              <a:rPr lang="en-US" sz="1300" dirty="0">
                <a:solidFill>
                  <a:srgbClr val="8B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// Example:</a:t>
            </a:r>
            <a:endParaRPr lang="en-US" sz="1300" dirty="0"/>
          </a:p>
          <a:p>
            <a:pPr marL="0" indent="0">
              <a:spcAft>
                <a:spcPts val="100"/>
              </a:spcAft>
              <a:buNone/>
            </a:pPr>
            <a:r>
              <a:rPr lang="en-US" sz="1300" dirty="0">
                <a:solidFill>
                  <a:srgbClr val="8B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-count++</a:t>
            </a:r>
            <a:endParaRPr lang="en-US" sz="1300" dirty="0"/>
          </a:p>
          <a:p>
            <a:pPr marL="0" indent="0">
              <a:spcAft>
                <a:spcPts val="100"/>
              </a:spcAft>
              <a:buNone/>
            </a:pPr>
            <a:endParaRPr lang="en-US" sz="1300" dirty="0"/>
          </a:p>
          <a:p>
            <a:pPr marL="0" indent="0">
              <a:spcAft>
                <a:spcPts val="100"/>
              </a:spcAft>
              <a:buNone/>
            </a:pPr>
            <a:r>
              <a:rPr lang="en-US" sz="1300" dirty="0">
                <a:solidFill>
                  <a:srgbClr val="8B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// Evaluated as: -(count++)   NOT as (-count)++</a:t>
            </a:r>
            <a:endParaRPr lang="en-US" sz="1300" dirty="0"/>
          </a:p>
          <a:p>
            <a:pPr marL="0" indent="0">
              <a:spcAft>
                <a:spcPts val="100"/>
              </a:spcAft>
              <a:buNone/>
            </a:pPr>
            <a:r>
              <a:rPr lang="en-US" sz="1300" dirty="0">
                <a:solidFill>
                  <a:srgbClr val="8B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// count is incremented FIRST, then negated</a:t>
            </a:r>
            <a:endParaRPr lang="en-US" sz="1300" dirty="0"/>
          </a:p>
          <a:p>
            <a:pPr marL="0" indent="0">
              <a:spcAft>
                <a:spcPts val="100"/>
              </a:spcAft>
              <a:buNone/>
            </a:pPr>
            <a:endParaRPr lang="en-US" sz="1300" dirty="0"/>
          </a:p>
          <a:p>
            <a:pPr marL="0" indent="0">
              <a:spcAft>
                <a:spcPts val="100"/>
              </a:spcAft>
              <a:buNone/>
            </a:pPr>
            <a:r>
              <a:rPr lang="en-US" sz="1300" dirty="0">
                <a:solidFill>
                  <a:srgbClr val="8B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// Historical note:</a:t>
            </a:r>
            <a:endParaRPr lang="en-US" sz="1300" dirty="0"/>
          </a:p>
          <a:p>
            <a:pPr marL="0" indent="0">
              <a:spcAft>
                <a:spcPts val="100"/>
              </a:spcAft>
              <a:buNone/>
            </a:pPr>
            <a:r>
              <a:rPr lang="en-US" sz="1300" dirty="0">
                <a:solidFill>
                  <a:srgbClr val="8B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// The PDP-11 computer had autoincrement/autodecrement</a:t>
            </a:r>
            <a:endParaRPr lang="en-US" sz="1300" dirty="0"/>
          </a:p>
          <a:p>
            <a:pPr marL="0" indent="0">
              <a:spcAft>
                <a:spcPts val="100"/>
              </a:spcAft>
              <a:buNone/>
            </a:pPr>
            <a:r>
              <a:rPr lang="en-US" sz="1300" dirty="0">
                <a:solidFill>
                  <a:srgbClr val="8B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// addressing modes, but C's ++ and -- were actually</a:t>
            </a:r>
            <a:endParaRPr lang="en-US" sz="1300" dirty="0"/>
          </a:p>
          <a:p>
            <a:pPr marL="0" indent="0">
              <a:spcAft>
                <a:spcPts val="100"/>
              </a:spcAft>
              <a:buNone/>
            </a:pPr>
            <a:r>
              <a:rPr lang="en-US" sz="1300" dirty="0">
                <a:solidFill>
                  <a:srgbClr val="8B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// inherited from the B language (before PDP-11 existed!)</a:t>
            </a:r>
            <a:endParaRPr lang="en-US" sz="1300" dirty="0"/>
          </a:p>
          <a:p>
            <a:pPr marL="0" indent="0">
              <a:spcAft>
                <a:spcPts val="100"/>
              </a:spcAft>
              <a:buNone/>
            </a:pPr>
            <a:r>
              <a:rPr lang="en-US" sz="1300" dirty="0">
                <a:solidFill>
                  <a:srgbClr val="8B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// The similarity was coincidental.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365760" y="4419600"/>
            <a:ext cx="8412480" cy="426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/>
              <a:t>Right-to-left associativity for unary operators: the rightmost unary operator is applied first.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182880"/>
            <a:ext cx="8412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/>
              <a:t>Assignment as an Expression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365760" y="804672"/>
            <a:ext cx="8412480" cy="27432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365760" y="914400"/>
            <a:ext cx="8412480" cy="4023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/>
              <a:t>In C-based languages, Perl, and JavaScript: assignment produces a result (the value assigned)</a:t>
            </a:r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/>
              <a:t>This result can be used as an operand in a larger expression</a:t>
            </a:r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/>
              <a:t>The assignment operator behaves like a binary operator with a side effect</a:t>
            </a:r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/>
              <a:t>Classic example: reading characters in a loop:</a:t>
            </a:r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/>
              <a:t>while ((ch = getchar()) != EOF) { ... }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/>
              <a:t>getchar() reads a character, assigns it to ch, result is compared to EOF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/>
              <a:t>Without parentheses: ch would be set to the result of (getchar() != EOF) </a:t>
            </a:r>
            <a:r>
              <a:rPr lang="tr-TR" sz="1400" dirty="0"/>
              <a:t>,</a:t>
            </a:r>
            <a:r>
              <a:rPr lang="en-US" sz="1400" dirty="0"/>
              <a:t> wrong!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/>
              <a:t>Multiple targets using chained assignment:</a:t>
            </a:r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/>
              <a:t>sum = count = 0;  → count is assigned 0, then count's value (0) is assigned to sum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/>
              <a:t>This feature also works in Python for chained assignment: a = b = c = 0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182880"/>
            <a:ext cx="8412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/>
              <a:t>Dangerous Bug = vs. == in C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365760" y="804672"/>
            <a:ext cx="8412480" cy="27432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365760" y="914400"/>
            <a:ext cx="8412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dirty="0"/>
              <a:t>Treating assignment as an expression combined with similar-looking operators causes a very common bug.</a:t>
            </a:r>
          </a:p>
        </p:txBody>
      </p:sp>
      <p:sp>
        <p:nvSpPr>
          <p:cNvPr id="5" name="Shape 3"/>
          <p:cNvSpPr/>
          <p:nvPr/>
        </p:nvSpPr>
        <p:spPr>
          <a:xfrm>
            <a:off x="365760" y="1371600"/>
            <a:ext cx="8412480" cy="2788024"/>
          </a:xfrm>
          <a:prstGeom prst="rect">
            <a:avLst/>
          </a:prstGeom>
          <a:solidFill>
            <a:srgbClr val="F5F5F5"/>
          </a:solidFill>
          <a:ln w="1270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" name="Text 4"/>
          <p:cNvSpPr/>
          <p:nvPr/>
        </p:nvSpPr>
        <p:spPr>
          <a:xfrm>
            <a:off x="548640" y="1463039"/>
            <a:ext cx="8046720" cy="2615901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spcAft>
                <a:spcPts val="100"/>
              </a:spcAft>
              <a:buNone/>
            </a:pPr>
            <a:r>
              <a:rPr lang="en-US" sz="1300" dirty="0">
                <a:solidFill>
                  <a:srgbClr val="8B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// Programmer intends to test equality:</a:t>
            </a:r>
            <a:endParaRPr lang="en-US" sz="1300" dirty="0"/>
          </a:p>
          <a:p>
            <a:pPr marL="0" indent="0">
              <a:spcAft>
                <a:spcPts val="100"/>
              </a:spcAft>
              <a:buNone/>
            </a:pPr>
            <a:r>
              <a:rPr lang="en-US" sz="1300" dirty="0">
                <a:solidFill>
                  <a:srgbClr val="8B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if (x == y) { ... }   // CORRECT: compares x and y</a:t>
            </a:r>
            <a:endParaRPr lang="en-US" sz="1300" dirty="0"/>
          </a:p>
          <a:p>
            <a:pPr marL="0" indent="0">
              <a:spcAft>
                <a:spcPts val="100"/>
              </a:spcAft>
              <a:buNone/>
            </a:pPr>
            <a:endParaRPr lang="en-US" sz="1300" dirty="0"/>
          </a:p>
          <a:p>
            <a:pPr marL="0" indent="0">
              <a:spcAft>
                <a:spcPts val="100"/>
              </a:spcAft>
              <a:buNone/>
            </a:pPr>
            <a:r>
              <a:rPr lang="en-US" sz="1300" dirty="0">
                <a:solidFill>
                  <a:srgbClr val="8B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// Programmer accidentally types:</a:t>
            </a:r>
            <a:endParaRPr lang="en-US" sz="1300" dirty="0"/>
          </a:p>
          <a:p>
            <a:pPr marL="0" indent="0">
              <a:spcAft>
                <a:spcPts val="100"/>
              </a:spcAft>
              <a:buNone/>
            </a:pPr>
            <a:r>
              <a:rPr lang="en-US" sz="1300" dirty="0">
                <a:solidFill>
                  <a:srgbClr val="8B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if (x = y) { ... }    // BUG: assigns y to x, then tests x</a:t>
            </a:r>
            <a:endParaRPr lang="en-US" sz="1300" dirty="0"/>
          </a:p>
          <a:p>
            <a:pPr marL="0" indent="0">
              <a:spcAft>
                <a:spcPts val="100"/>
              </a:spcAft>
              <a:buNone/>
            </a:pPr>
            <a:endParaRPr lang="en-US" sz="1300" dirty="0"/>
          </a:p>
          <a:p>
            <a:pPr marL="0" indent="0">
              <a:spcAft>
                <a:spcPts val="100"/>
              </a:spcAft>
              <a:buNone/>
            </a:pPr>
            <a:r>
              <a:rPr lang="en-US" sz="1300" dirty="0">
                <a:solidFill>
                  <a:srgbClr val="8B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// The compiler does NOT warn about this!</a:t>
            </a:r>
            <a:endParaRPr lang="en-US" sz="1300" dirty="0"/>
          </a:p>
          <a:p>
            <a:pPr marL="0" indent="0">
              <a:spcAft>
                <a:spcPts val="100"/>
              </a:spcAft>
              <a:buNone/>
            </a:pPr>
            <a:r>
              <a:rPr lang="en-US" sz="1300" dirty="0">
                <a:solidFill>
                  <a:srgbClr val="8B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// In C: assignment returns the assigned value</a:t>
            </a:r>
            <a:endParaRPr lang="en-US" sz="1300" dirty="0"/>
          </a:p>
          <a:p>
            <a:pPr marL="0" indent="0">
              <a:spcAft>
                <a:spcPts val="100"/>
              </a:spcAft>
              <a:buNone/>
            </a:pPr>
            <a:r>
              <a:rPr lang="en-US" sz="1300" dirty="0">
                <a:solidFill>
                  <a:srgbClr val="8B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// The condition tests 'y' (the assigned value), not equality</a:t>
            </a:r>
            <a:endParaRPr lang="en-US" sz="1300" dirty="0"/>
          </a:p>
          <a:p>
            <a:pPr marL="0" indent="0">
              <a:spcAft>
                <a:spcPts val="100"/>
              </a:spcAft>
              <a:buNone/>
            </a:pPr>
            <a:endParaRPr lang="en-US" sz="1300" dirty="0"/>
          </a:p>
          <a:p>
            <a:pPr marL="0" indent="0">
              <a:spcAft>
                <a:spcPts val="100"/>
              </a:spcAft>
              <a:buNone/>
            </a:pPr>
            <a:r>
              <a:rPr lang="en-US" sz="1300" dirty="0">
                <a:solidFill>
                  <a:srgbClr val="8B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// Java and C# solution: only boolean expressions allowed in if</a:t>
            </a:r>
            <a:endParaRPr lang="en-US" sz="1300" dirty="0"/>
          </a:p>
          <a:p>
            <a:pPr marL="0" indent="0">
              <a:spcAft>
                <a:spcPts val="100"/>
              </a:spcAft>
              <a:buNone/>
            </a:pPr>
            <a:r>
              <a:rPr lang="en-US" sz="1300" dirty="0">
                <a:solidFill>
                  <a:srgbClr val="8B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// So 'if (x = y)' is a compile-time ERROR in Java/C#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365760" y="4446494"/>
            <a:ext cx="8412480" cy="39982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/>
              <a:t>Java and C# prevent this bug by requiring boolean expressions in if statements. C and C++ still allow it.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182880"/>
            <a:ext cx="8412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/>
              <a:t>Arithmetic Expressions: Basics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365760" y="804672"/>
            <a:ext cx="8412480" cy="27432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365760" y="914400"/>
            <a:ext cx="8412480" cy="4023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222222"/>
                </a:solidFill>
              </a:rPr>
              <a:t>Automatic evaluation of arithmetic expressions was a primary goal of the first high-level languages (Fortran, 1957)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222222"/>
                </a:solidFill>
              </a:rPr>
              <a:t>An arithmetic expression consists of: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222222"/>
                </a:solidFill>
              </a:rPr>
              <a:t>Operators: +, -, *, /, ** (exponentiation), %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222222"/>
                </a:solidFill>
              </a:rPr>
              <a:t>Operands: variables, constants, function calls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222222"/>
                </a:solidFill>
              </a:rPr>
              <a:t>Parentheses: to override default evaluation order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222222"/>
                </a:solidFill>
              </a:rPr>
              <a:t>Operators are classified by number of operands: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222222"/>
                </a:solidFill>
              </a:rPr>
              <a:t>Unary</a:t>
            </a:r>
            <a:r>
              <a:rPr lang="tr-TR" sz="1400" dirty="0">
                <a:solidFill>
                  <a:srgbClr val="222222"/>
                </a:solidFill>
              </a:rPr>
              <a:t>:</a:t>
            </a:r>
            <a:r>
              <a:rPr lang="en-US" sz="1400" dirty="0">
                <a:solidFill>
                  <a:srgbClr val="222222"/>
                </a:solidFill>
              </a:rPr>
              <a:t> one operand: e.g., -x, ++x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222222"/>
                </a:solidFill>
              </a:rPr>
              <a:t>Binary</a:t>
            </a:r>
            <a:r>
              <a:rPr lang="tr-TR" sz="1400" dirty="0">
                <a:solidFill>
                  <a:srgbClr val="222222"/>
                </a:solidFill>
              </a:rPr>
              <a:t>:</a:t>
            </a:r>
            <a:r>
              <a:rPr lang="en-US" sz="1400" dirty="0">
                <a:solidFill>
                  <a:srgbClr val="222222"/>
                </a:solidFill>
              </a:rPr>
              <a:t> two operands: e.g., a + b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222222"/>
                </a:solidFill>
              </a:rPr>
              <a:t>Ternary</a:t>
            </a:r>
            <a:r>
              <a:rPr lang="tr-TR" sz="1400" dirty="0">
                <a:solidFill>
                  <a:srgbClr val="222222"/>
                </a:solidFill>
              </a:rPr>
              <a:t>:</a:t>
            </a:r>
            <a:r>
              <a:rPr lang="en-US" sz="1400" dirty="0">
                <a:solidFill>
                  <a:srgbClr val="222222"/>
                </a:solidFill>
              </a:rPr>
              <a:t> three operands: e.g., a ? b : c</a:t>
            </a:r>
            <a:endParaRPr lang="en-US" sz="1600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182880"/>
            <a:ext cx="8412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/>
              <a:t>Multiple Assignment Statements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365760" y="804672"/>
            <a:ext cx="8412480" cy="27432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365760" y="914400"/>
            <a:ext cx="8412480" cy="4023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/>
              <a:t>Perl and Ruby provide multiple-target, multiple-source assignment in a single statement</a:t>
            </a:r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/>
              <a:t>Perl syntax (with parentheses):</a:t>
            </a:r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/>
              <a:t>($first, $second, $third) = (20, 40, 60);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/>
              <a:t>Assigns 20 to $first, 40 to $second, 60 to $third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/>
              <a:t>Ruby syntax (no parentheses):</a:t>
            </a:r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/>
              <a:t>first, second, third = 20, 40, 60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/>
              <a:t>Swapping two variables without a temporary variable:</a:t>
            </a:r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/>
              <a:t>($first, $second) = ($second, $first);   (Perl)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/>
              <a:t>first, second = second, first              (Ruby, Python)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/>
              <a:t>This is elegant</a:t>
            </a:r>
            <a:r>
              <a:rPr lang="tr-TR" sz="1600" dirty="0"/>
              <a:t>,</a:t>
            </a:r>
            <a:r>
              <a:rPr lang="en-US" sz="1600" dirty="0"/>
              <a:t> the right-hand side is evaluated first, then assigned left to right</a:t>
            </a:r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/>
              <a:t>Python also supports tuple assignment: a, b, c = 1, 2, 3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182880"/>
            <a:ext cx="8412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/>
              <a:t>Assignment in Functional Languages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365760" y="804672"/>
            <a:ext cx="8412480" cy="27432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365760" y="914400"/>
            <a:ext cx="8412480" cy="4023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222222"/>
                </a:solidFill>
              </a:rPr>
              <a:t>In pure functional languages, there are no variables</a:t>
            </a:r>
            <a:r>
              <a:rPr lang="tr-TR" sz="1600" dirty="0">
                <a:solidFill>
                  <a:srgbClr val="222222"/>
                </a:solidFill>
              </a:rPr>
              <a:t>,</a:t>
            </a:r>
            <a:r>
              <a:rPr lang="en-US" sz="1600" dirty="0">
                <a:solidFill>
                  <a:srgbClr val="222222"/>
                </a:solidFill>
              </a:rPr>
              <a:t> only names bound to values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222222"/>
                </a:solidFill>
              </a:rPr>
              <a:t>ML uses val to bind a name to a value: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222222"/>
                </a:solidFill>
              </a:rPr>
              <a:t>val cost = quantity * price;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222222"/>
                </a:solidFill>
              </a:rPr>
              <a:t>cost cannot be changed</a:t>
            </a:r>
            <a:r>
              <a:rPr lang="tr-TR" sz="1400" dirty="0">
                <a:solidFill>
                  <a:srgbClr val="222222"/>
                </a:solidFill>
              </a:rPr>
              <a:t>,</a:t>
            </a:r>
            <a:r>
              <a:rPr lang="en-US" sz="1400" dirty="0">
                <a:solidFill>
                  <a:srgbClr val="222222"/>
                </a:solidFill>
              </a:rPr>
              <a:t> it names a specific computed value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222222"/>
                </a:solidFill>
              </a:rPr>
              <a:t>A subsequent val cost redefines the name</a:t>
            </a:r>
            <a:r>
              <a:rPr lang="tr-TR" sz="1400" dirty="0">
                <a:solidFill>
                  <a:srgbClr val="222222"/>
                </a:solidFill>
              </a:rPr>
              <a:t>,</a:t>
            </a:r>
            <a:r>
              <a:rPr lang="en-US" sz="1400" dirty="0">
                <a:solidFill>
                  <a:srgbClr val="222222"/>
                </a:solidFill>
              </a:rPr>
              <a:t> it does NOT change the previous binding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222222"/>
                </a:solidFill>
              </a:rPr>
              <a:t>F# uses let (similar to ML's val, but creates a new scope):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222222"/>
                </a:solidFill>
              </a:rPr>
              <a:t>let cost = quantity * price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222222"/>
                </a:solidFill>
              </a:rPr>
              <a:t>Key distinction: in functional languages, 'assignment' is naming, not state mutation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222222"/>
                </a:solidFill>
              </a:rPr>
              <a:t>There are no side effects</a:t>
            </a:r>
            <a:r>
              <a:rPr lang="tr-TR" sz="1400" dirty="0">
                <a:solidFill>
                  <a:srgbClr val="222222"/>
                </a:solidFill>
              </a:rPr>
              <a:t>,</a:t>
            </a:r>
            <a:r>
              <a:rPr lang="en-US" sz="1400" dirty="0">
                <a:solidFill>
                  <a:srgbClr val="222222"/>
                </a:solidFill>
              </a:rPr>
              <a:t> a name always refers to the same value in its scope</a:t>
            </a:r>
            <a:endParaRPr lang="en-US" sz="1600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182880"/>
            <a:ext cx="8412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/>
              <a:t>Mixed-Mode Assignment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365760" y="804672"/>
            <a:ext cx="8412480" cy="27432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365760" y="914400"/>
            <a:ext cx="8412480" cy="4023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222222"/>
                </a:solidFill>
              </a:rPr>
              <a:t>Mixed-mode assignment: the type of the expression differs from the type of the target variable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222222"/>
                </a:solidFill>
              </a:rPr>
              <a:t>Design question: should coercion be applied, or must types match exactly?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222222"/>
                </a:solidFill>
              </a:rPr>
              <a:t>C, C++, Perl: many type mixes are legal</a:t>
            </a:r>
            <a:r>
              <a:rPr lang="tr-TR" sz="1600" dirty="0">
                <a:solidFill>
                  <a:srgbClr val="222222"/>
                </a:solidFill>
              </a:rPr>
              <a:t>,</a:t>
            </a:r>
            <a:r>
              <a:rPr lang="en-US" sz="1600" dirty="0">
                <a:solidFill>
                  <a:srgbClr val="222222"/>
                </a:solidFill>
              </a:rPr>
              <a:t> coercion is freely applied (both widening and narrowing)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222222"/>
                </a:solidFill>
              </a:rPr>
              <a:t>Example: int x = 3.7;  → x gets 3 (narrowing, no warning)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222222"/>
                </a:solidFill>
              </a:rPr>
              <a:t>Java and C#: only WIDENING coercions are allowed in assignment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222222"/>
                </a:solidFill>
              </a:rPr>
              <a:t>int → float: allowed   (widening: float can represent all ints)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222222"/>
                </a:solidFill>
              </a:rPr>
              <a:t>float → int: NOT allowed without explicit cast   (narrowing: may lose data)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222222"/>
                </a:solidFill>
              </a:rPr>
              <a:t>Ada: NO assignment coercion at all</a:t>
            </a:r>
            <a:r>
              <a:rPr lang="tr-TR" sz="1600" dirty="0">
                <a:solidFill>
                  <a:srgbClr val="222222"/>
                </a:solidFill>
              </a:rPr>
              <a:t>,</a:t>
            </a:r>
            <a:r>
              <a:rPr lang="en-US" sz="1600" dirty="0">
                <a:solidFill>
                  <a:srgbClr val="222222"/>
                </a:solidFill>
              </a:rPr>
              <a:t> types must match exactly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222222"/>
                </a:solidFill>
              </a:rPr>
              <a:t>This is the strictest approach</a:t>
            </a:r>
            <a:r>
              <a:rPr lang="tr-TR" sz="1400" dirty="0">
                <a:solidFill>
                  <a:srgbClr val="222222"/>
                </a:solidFill>
              </a:rPr>
              <a:t>,</a:t>
            </a:r>
            <a:r>
              <a:rPr lang="en-US" sz="1400" dirty="0">
                <a:solidFill>
                  <a:srgbClr val="222222"/>
                </a:solidFill>
              </a:rPr>
              <a:t> maximum type safety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222222"/>
                </a:solidFill>
              </a:rPr>
              <a:t>Functional languages (ML, F#): no concept of mixed-mode assignment</a:t>
            </a:r>
            <a:endParaRPr lang="en-US" sz="1600" dirty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182880"/>
            <a:ext cx="8412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/>
              <a:t>Mixed-Mode Assignment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365760" y="804672"/>
            <a:ext cx="8412480" cy="27432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365760" y="914400"/>
            <a:ext cx="40233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/>
              <a:t>Permissive (C, C++, Perl)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365760" y="1325880"/>
            <a:ext cx="402336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500" dirty="0"/>
              <a:t>Any numeric type can be assigned to any numeric variable</a:t>
            </a:r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500" dirty="0"/>
              <a:t>Both widening and narrowing coercions allowed</a:t>
            </a:r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500" dirty="0"/>
              <a:t>float → int: allowed (truncation, no error)</a:t>
            </a:r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500" dirty="0"/>
              <a:t>Pros: flexible</a:t>
            </a:r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500" dirty="0"/>
              <a:t>Cons: hides type errors, poor reliability</a:t>
            </a:r>
          </a:p>
        </p:txBody>
      </p:sp>
      <p:sp>
        <p:nvSpPr>
          <p:cNvPr id="6" name="Text 4"/>
          <p:cNvSpPr/>
          <p:nvPr/>
        </p:nvSpPr>
        <p:spPr>
          <a:xfrm>
            <a:off x="4663440" y="914400"/>
            <a:ext cx="4114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/>
              <a:t>Restrictive (Java, C#)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4663440" y="1325880"/>
            <a:ext cx="411480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500" dirty="0"/>
              <a:t>Only WIDENING coercions in assignment</a:t>
            </a:r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500" dirty="0"/>
              <a:t>int → float: OK (automatic)</a:t>
            </a:r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500" dirty="0"/>
              <a:t>float → int: requires explicit cast</a:t>
            </a:r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500" dirty="0"/>
              <a:t>Ada: NO coercion at all</a:t>
            </a:r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500" dirty="0"/>
              <a:t>Pros: catches errors at compile time</a:t>
            </a:r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500" dirty="0"/>
              <a:t>Cons: requires explicit casts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182880"/>
            <a:ext cx="8412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/>
              <a:t>Summary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365760" y="804672"/>
            <a:ext cx="8412480" cy="27432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365760" y="914400"/>
            <a:ext cx="8412480" cy="4023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222222"/>
                </a:solidFill>
              </a:rPr>
              <a:t>Expressions specify computations using operators, operands, parentheses, and function calls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222222"/>
                </a:solidFill>
              </a:rPr>
              <a:t>Operator precedence determines which operators are evaluated first when priorities differ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222222"/>
                </a:solidFill>
              </a:rPr>
              <a:t>Operator associativity determines evaluation order when adjacent operators have equal precedence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222222"/>
                </a:solidFill>
              </a:rPr>
              <a:t>Left-to-right is the most common associativity; exponentiation is often right-to-left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222222"/>
                </a:solidFill>
              </a:rPr>
              <a:t>Operand evaluation order matters when functions can have side effects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222222"/>
                </a:solidFill>
              </a:rPr>
              <a:t>Referential transparency: a property of programs where expressions can be freely substituted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222222"/>
                </a:solidFill>
              </a:rPr>
              <a:t>Widening vs. narrowing conversions affect safety and accuracy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222222"/>
                </a:solidFill>
              </a:rPr>
              <a:t>Short-circuit evaluation allows efficient and safe Boolean expressions</a:t>
            </a:r>
            <a:endParaRPr lang="en-US" sz="1600" dirty="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182880"/>
            <a:ext cx="8412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/>
              <a:t>Summary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365760" y="804672"/>
            <a:ext cx="8412480" cy="27432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365760" y="914400"/>
            <a:ext cx="8412480" cy="4023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/>
              <a:t>Assignment is the central mechanism of state change in imperative languages</a:t>
            </a:r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/>
              <a:t>Common forms: simple, compound (+=), unary (++/--), conditional targets, multiple assignment</a:t>
            </a:r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/>
              <a:t>Assignment as an expression (C-style) is powerful but prone to errors (= vs. ==)</a:t>
            </a:r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/>
              <a:t>Java and C# require Boolean expressions in conditions</a:t>
            </a:r>
            <a:r>
              <a:rPr lang="tr-TR" sz="1600" dirty="0"/>
              <a:t>,</a:t>
            </a:r>
            <a:r>
              <a:rPr lang="en-US" sz="1600" dirty="0"/>
              <a:t> preventing = vs. == bugs</a:t>
            </a:r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/>
              <a:t>Functional languages use val/let for naming, not state mutation</a:t>
            </a:r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/>
              <a:t>Mixed-mode assignment: C/C++ are permissive; Java/C# allow only widening coercions; Ada disallows all coercion</a:t>
            </a:r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/>
              <a:t>The safest designs restrict implicit type conversions</a:t>
            </a:r>
            <a:r>
              <a:rPr lang="tr-TR" sz="1600" dirty="0"/>
              <a:t>,</a:t>
            </a:r>
            <a:r>
              <a:rPr lang="en-US" sz="1600" dirty="0"/>
              <a:t> they improve reliability at the cost of some flexibility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182880"/>
            <a:ext cx="8412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/>
              <a:t>Key Terms to Know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365760" y="804672"/>
            <a:ext cx="8412480" cy="27432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365760" y="914400"/>
            <a:ext cx="8412480" cy="4023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222222"/>
                </a:solidFill>
              </a:rPr>
              <a:t>Operator precedence, Operator associativity, Infix / Prefix / Postfix notation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222222"/>
                </a:solidFill>
              </a:rPr>
              <a:t>Functional side effect, Referential transparency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222222"/>
                </a:solidFill>
              </a:rPr>
              <a:t>Operator overloading (predefined vs. user-defined)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222222"/>
                </a:solidFill>
              </a:rPr>
              <a:t>Widening conversion, Narrowing conversion, Coercion, Cast (explicit type conversion)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222222"/>
                </a:solidFill>
              </a:rPr>
              <a:t>Mixed-mode expression, Mixed-mode assignment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222222"/>
                </a:solidFill>
              </a:rPr>
              <a:t>Short-circuit evaluation, Boolean expression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222222"/>
                </a:solidFill>
              </a:rPr>
              <a:t>Compound assignment operator (+=, -=, etc.)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222222"/>
                </a:solidFill>
              </a:rPr>
              <a:t>Prefix increment/decrement (++x) vs. Postfix (x++)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222222"/>
                </a:solidFill>
              </a:rPr>
              <a:t>Assignment as expression, Multiple assignment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222222"/>
                </a:solidFill>
              </a:rPr>
              <a:t>val (ML), let (F#)</a:t>
            </a:r>
            <a:r>
              <a:rPr lang="tr-TR" sz="1600" dirty="0">
                <a:solidFill>
                  <a:srgbClr val="222222"/>
                </a:solidFill>
              </a:rPr>
              <a:t>,</a:t>
            </a:r>
            <a:r>
              <a:rPr lang="en-US" sz="1600" dirty="0">
                <a:solidFill>
                  <a:srgbClr val="222222"/>
                </a:solidFill>
              </a:rPr>
              <a:t> functional language bindings</a:t>
            </a:r>
            <a:endParaRPr lang="en-US" sz="1600" dirty="0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182880"/>
            <a:ext cx="8412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/>
              <a:t>Expression Evaluation Practice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365760" y="804672"/>
            <a:ext cx="8412480" cy="27432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365760" y="914400"/>
            <a:ext cx="8412480" cy="4023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222222"/>
                </a:solidFill>
              </a:rPr>
              <a:t>Problem 1: Given a=3, b=4, c=5, evaluate:    a + b * c   (standard precedence)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222222"/>
                </a:solidFill>
              </a:rPr>
              <a:t>Answer: 3 + (4*5) = 3 + 20 = 23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222222"/>
                </a:solidFill>
              </a:rPr>
              <a:t>Problem 2: APL expression (right-to-left, equal precedence):   A × B + C   (A=3, B=4, C=5)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222222"/>
                </a:solidFill>
              </a:rPr>
              <a:t>Answer: A × (B + C) = 3 × (4+5) = 3 × 9 = 27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222222"/>
                </a:solidFill>
              </a:rPr>
              <a:t>Problem 3: In C, what does the following print?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222222"/>
                </a:solidFill>
              </a:rPr>
              <a:t>int a = 5; int b = (a &gt; 3 &gt; 1);  printf("%d", b);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222222"/>
                </a:solidFill>
              </a:rPr>
              <a:t>Answer: (a &gt; 3) = 1, then (1 &gt; 1) = 0. b = 0, not 1 as expected!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222222"/>
                </a:solidFill>
              </a:rPr>
              <a:t>Problem 4: In Java, b = a + fun(a) where fun changes a. Can we determine b?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222222"/>
                </a:solidFill>
              </a:rPr>
              <a:t>Answer: YES</a:t>
            </a:r>
            <a:r>
              <a:rPr lang="tr-TR" sz="1400" dirty="0">
                <a:solidFill>
                  <a:srgbClr val="222222"/>
                </a:solidFill>
              </a:rPr>
              <a:t>,</a:t>
            </a:r>
            <a:r>
              <a:rPr lang="en-US" sz="1400" dirty="0">
                <a:solidFill>
                  <a:srgbClr val="222222"/>
                </a:solidFill>
              </a:rPr>
              <a:t> Java guarantees left-to-right evaluation, so a is evaluated first</a:t>
            </a:r>
            <a:endParaRPr lang="en-US" sz="1600" dirty="0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182880"/>
            <a:ext cx="8412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/>
              <a:t>Practice: Precedence and Associativity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365760" y="804672"/>
            <a:ext cx="8412480" cy="27432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365760" y="914400"/>
            <a:ext cx="8412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222222"/>
                </a:solidFill>
              </a:rPr>
              <a:t>Show the evaluation order by parenthesizing all subexpressions. Use standard precedence: **, *, /, %, +, -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365760" y="1371600"/>
            <a:ext cx="8412480" cy="2967228"/>
          </a:xfrm>
          <a:prstGeom prst="rect">
            <a:avLst/>
          </a:prstGeom>
          <a:solidFill>
            <a:srgbClr val="F5F5F5"/>
          </a:solidFill>
          <a:ln w="1270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" name="Text 4"/>
          <p:cNvSpPr/>
          <p:nvPr/>
        </p:nvSpPr>
        <p:spPr>
          <a:xfrm>
            <a:off x="548640" y="1463040"/>
            <a:ext cx="8046720" cy="269658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spcAft>
                <a:spcPts val="100"/>
              </a:spcAft>
              <a:buNone/>
            </a:pPr>
            <a:r>
              <a:rPr lang="en-US" sz="1300" dirty="0">
                <a:solidFill>
                  <a:srgbClr val="8B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// Problem: a * b - 1 + c</a:t>
            </a:r>
            <a:endParaRPr lang="en-US" sz="1300" dirty="0"/>
          </a:p>
          <a:p>
            <a:pPr marL="0" indent="0">
              <a:spcAft>
                <a:spcPts val="100"/>
              </a:spcAft>
              <a:buNone/>
            </a:pPr>
            <a:r>
              <a:rPr lang="en-US" sz="1300" dirty="0">
                <a:solidFill>
                  <a:srgbClr val="8B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// Step 1: * has highest precedence: (a * b) - 1 + c</a:t>
            </a:r>
            <a:endParaRPr lang="en-US" sz="1300" dirty="0"/>
          </a:p>
          <a:p>
            <a:pPr marL="0" indent="0">
              <a:spcAft>
                <a:spcPts val="100"/>
              </a:spcAft>
              <a:buNone/>
            </a:pPr>
            <a:r>
              <a:rPr lang="en-US" sz="1300" dirty="0">
                <a:solidFill>
                  <a:srgbClr val="8B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// Step 2: left-to-right: ((a * b) - 1) + c</a:t>
            </a:r>
            <a:endParaRPr lang="en-US" sz="1300" dirty="0"/>
          </a:p>
          <a:p>
            <a:pPr marL="0" indent="0">
              <a:spcAft>
                <a:spcPts val="100"/>
              </a:spcAft>
              <a:buNone/>
            </a:pPr>
            <a:endParaRPr lang="en-US" sz="1300" dirty="0"/>
          </a:p>
          <a:p>
            <a:pPr marL="0" indent="0">
              <a:spcAft>
                <a:spcPts val="100"/>
              </a:spcAft>
              <a:buNone/>
            </a:pPr>
            <a:r>
              <a:rPr lang="en-US" sz="1300" dirty="0">
                <a:solidFill>
                  <a:srgbClr val="8B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// Problem: - A ** B  (Fortran/Ruby, ** right-associative)</a:t>
            </a:r>
            <a:endParaRPr lang="en-US" sz="1300" dirty="0"/>
          </a:p>
          <a:p>
            <a:pPr marL="0" indent="0">
              <a:spcAft>
                <a:spcPts val="100"/>
              </a:spcAft>
              <a:buNone/>
            </a:pPr>
            <a:r>
              <a:rPr lang="en-US" sz="1300" dirty="0">
                <a:solidFill>
                  <a:srgbClr val="8B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// ** has higher precedence than unary -: -(A ** B)</a:t>
            </a:r>
            <a:endParaRPr lang="en-US" sz="1300" dirty="0"/>
          </a:p>
          <a:p>
            <a:pPr marL="0" indent="0">
              <a:spcAft>
                <a:spcPts val="100"/>
              </a:spcAft>
              <a:buNone/>
            </a:pPr>
            <a:endParaRPr lang="en-US" sz="1300" dirty="0"/>
          </a:p>
          <a:p>
            <a:pPr marL="0" indent="0">
              <a:spcAft>
                <a:spcPts val="100"/>
              </a:spcAft>
              <a:buNone/>
            </a:pPr>
            <a:r>
              <a:rPr lang="en-US" sz="1300" dirty="0">
                <a:solidFill>
                  <a:srgbClr val="8B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// Problem: A ** B ** C  (right-associative **)</a:t>
            </a:r>
            <a:endParaRPr lang="en-US" sz="1300" dirty="0"/>
          </a:p>
          <a:p>
            <a:pPr marL="0" indent="0">
              <a:spcAft>
                <a:spcPts val="100"/>
              </a:spcAft>
              <a:buNone/>
            </a:pPr>
            <a:r>
              <a:rPr lang="en-US" sz="1300" dirty="0">
                <a:solidFill>
                  <a:srgbClr val="8B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// Right-to-left: A ** (B ** C)</a:t>
            </a:r>
            <a:endParaRPr lang="en-US" sz="1300" dirty="0"/>
          </a:p>
          <a:p>
            <a:pPr marL="0" indent="0">
              <a:spcAft>
                <a:spcPts val="100"/>
              </a:spcAft>
              <a:buNone/>
            </a:pPr>
            <a:endParaRPr lang="en-US" sz="1300" dirty="0"/>
          </a:p>
          <a:p>
            <a:pPr marL="0" indent="0">
              <a:spcAft>
                <a:spcPts val="100"/>
              </a:spcAft>
              <a:buNone/>
            </a:pPr>
            <a:r>
              <a:rPr lang="en-US" sz="1300" dirty="0">
                <a:solidFill>
                  <a:srgbClr val="8B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// Problem: a - b + c - d  (left-to-right same precedence)</a:t>
            </a:r>
            <a:endParaRPr lang="en-US" sz="1300" dirty="0"/>
          </a:p>
          <a:p>
            <a:pPr marL="0" indent="0">
              <a:spcAft>
                <a:spcPts val="100"/>
              </a:spcAft>
              <a:buNone/>
            </a:pPr>
            <a:r>
              <a:rPr lang="en-US" sz="1300" dirty="0">
                <a:solidFill>
                  <a:srgbClr val="8B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// ((a - b) + c) - d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365760" y="4554070"/>
            <a:ext cx="8412480" cy="292249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/>
              <a:t>Remember: associativity only applies to operators with the SAME precedence level.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1"/>
          <p:cNvSpPr/>
          <p:nvPr/>
        </p:nvSpPr>
        <p:spPr>
          <a:xfrm>
            <a:off x="365760" y="804672"/>
            <a:ext cx="8412480" cy="27432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365760" y="914400"/>
            <a:ext cx="8412480" cy="4023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222222"/>
                </a:solidFill>
              </a:rPr>
              <a:t>Java example (widening coercion allowed automatically):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222222"/>
                </a:solidFill>
              </a:rPr>
              <a:t>int x = 5;  float y = x;   → y = 5.0  (int widened to float)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222222"/>
                </a:solidFill>
              </a:rPr>
              <a:t>float y = 5;  int x = y;   → COMPILE ERROR (narrowing not allowed without cast)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222222"/>
                </a:solidFill>
              </a:rPr>
              <a:t>Java example (explicit cast required for narrowing):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222222"/>
                </a:solidFill>
              </a:rPr>
              <a:t>float y = 3.7f;  int x = (int) y;   → x = 3  (truncation, explicit cast)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222222"/>
                </a:solidFill>
              </a:rPr>
              <a:t>C example (narrowing allowed implicitly):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222222"/>
                </a:solidFill>
              </a:rPr>
              <a:t>float y = 3.7;  int x = y;   → x = 3  (no error, just warning at most)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222222"/>
                </a:solidFill>
              </a:rPr>
              <a:t>Ada example (strictest</a:t>
            </a:r>
            <a:r>
              <a:rPr lang="tr-TR" sz="1600" dirty="0">
                <a:solidFill>
                  <a:srgbClr val="222222"/>
                </a:solidFill>
              </a:rPr>
              <a:t>,</a:t>
            </a:r>
            <a:r>
              <a:rPr lang="en-US" sz="1600" dirty="0">
                <a:solidFill>
                  <a:srgbClr val="222222"/>
                </a:solidFill>
              </a:rPr>
              <a:t> no coercion at all):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222222"/>
                </a:solidFill>
              </a:rPr>
              <a:t>x := integer(y);  must always cast explicitly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222222"/>
                </a:solidFill>
              </a:rPr>
              <a:t>Key insight: the stricter the coercion rules, the more bugs the compiler catches at compile time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182880"/>
            <a:ext cx="8412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/>
              <a:t>Operator Notation: Infix vs. Prefix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365760" y="804672"/>
            <a:ext cx="8412480" cy="27432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365760" y="914400"/>
            <a:ext cx="8412480" cy="4023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222222"/>
                </a:solidFill>
              </a:rPr>
              <a:t>Infix notation (most common): operator appears between operands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222222"/>
                </a:solidFill>
              </a:rPr>
              <a:t>Example: a + b   (used in C, Java, Python, etc.)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222222"/>
                </a:solidFill>
              </a:rPr>
              <a:t>Prefix notation: operator appears before operands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222222"/>
                </a:solidFill>
              </a:rPr>
              <a:t>Example: (+ a b)   (used in Lisp, Scheme)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222222"/>
                </a:solidFill>
              </a:rPr>
              <a:t>Example: Perl has some prefix binary operators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222222"/>
                </a:solidFill>
              </a:rPr>
              <a:t>Postfix notation: operator appears after operands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222222"/>
                </a:solidFill>
              </a:rPr>
              <a:t>Example: a b +   (Postscript)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222222"/>
                </a:solidFill>
              </a:rPr>
              <a:t>Most unary operators are prefix (e.g., -a, !x)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222222"/>
                </a:solidFill>
              </a:rPr>
              <a:t>Exception: ++ and -- in C-based languages can be prefix or postfix</a:t>
            </a:r>
            <a:endParaRPr lang="en-US" sz="1600" dirty="0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182880"/>
            <a:ext cx="8412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/>
              <a:t>Short-Circuit Evaluation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365760" y="804672"/>
            <a:ext cx="8412480" cy="27432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365760" y="914400"/>
            <a:ext cx="8412480" cy="4023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222222"/>
                </a:solidFill>
              </a:rPr>
              <a:t>In each case, which parts are evaluated?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222222"/>
                </a:solidFill>
              </a:rPr>
              <a:t>Example 1 (AND, left is false):   (a &gt;= 0) &amp;&amp; (b &lt; 10),  where a = -1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222222"/>
                </a:solidFill>
              </a:rPr>
              <a:t>Left operand (a &gt;= 0) = FALSE → short-circuit → b &lt; 10 is NOT evaluated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222222"/>
                </a:solidFill>
              </a:rPr>
              <a:t>Example 2 (OR, left is true):     (a &gt; 0) || (b++ &gt; 5),  where a = 5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222222"/>
                </a:solidFill>
              </a:rPr>
              <a:t>Left operand (a &gt; 0) = TRUE → short-circuit → b++ is NOT evaluated (b unchanged!)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222222"/>
                </a:solidFill>
              </a:rPr>
              <a:t>Example 3 (AND, no short-circuit): (a &gt; 0) &amp;&amp; (a++ &lt; 10), where a = 0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222222"/>
                </a:solidFill>
              </a:rPr>
              <a:t>Left operand (a &gt; 0) = FALSE → short-circuit → a++ NOT evaluated (a stays 0)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222222"/>
                </a:solidFill>
              </a:rPr>
              <a:t>Rule: never rely on side effects in short-circuited operands</a:t>
            </a:r>
            <a:r>
              <a:rPr lang="tr-TR" sz="1600" dirty="0">
                <a:solidFill>
                  <a:srgbClr val="222222"/>
                </a:solidFill>
              </a:rPr>
              <a:t>,</a:t>
            </a:r>
            <a:r>
              <a:rPr lang="en-US" sz="1600" dirty="0">
                <a:solidFill>
                  <a:srgbClr val="222222"/>
                </a:solidFill>
              </a:rPr>
              <a:t> they may not execute</a:t>
            </a:r>
            <a:endParaRPr lang="en-US" sz="1600" dirty="0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182880"/>
            <a:ext cx="8412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/>
              <a:t>Assignment Operators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365760" y="804672"/>
            <a:ext cx="8412480" cy="27432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365760" y="914400"/>
            <a:ext cx="8412480" cy="4023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222222"/>
                </a:solidFill>
              </a:rPr>
              <a:t>Simple assignment:   x = 5;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222222"/>
                </a:solidFill>
              </a:rPr>
              <a:t>Compound operators: x += 5;   x -= 5;   x *= 5;   x /= 5;   x %= 5;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222222"/>
                </a:solidFill>
              </a:rPr>
              <a:t>Prefix increment: ++x  (increment first, then use value)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222222"/>
                </a:solidFill>
              </a:rPr>
              <a:t>Postfix increment: x++  (use value first, then increment)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222222"/>
                </a:solidFill>
              </a:rPr>
              <a:t>Prefix decrement: --x  (decrement first, then use value)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222222"/>
                </a:solidFill>
              </a:rPr>
              <a:t>Postfix decrement: x--  (use value first, then decrement)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222222"/>
                </a:solidFill>
              </a:rPr>
              <a:t>Assignment as expression (C, Java, C#):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222222"/>
                </a:solidFill>
              </a:rPr>
              <a:t>while ((ch = getchar()) != EOF) { ... }   assigns and tests in one step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222222"/>
                </a:solidFill>
              </a:rPr>
              <a:t>Chained assignment:  a = b = c = 0;   all get 0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222222"/>
                </a:solidFill>
              </a:rPr>
              <a:t>Multiple assignment (Python, Ruby):  a, b = b, a   swaps a and b</a:t>
            </a:r>
            <a:endParaRPr lang="en-US" sz="1600" dirty="0"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182880"/>
            <a:ext cx="8412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/>
              <a:t>Language Comparison: Key Differences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365760" y="804672"/>
            <a:ext cx="8412480" cy="27432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365760" y="914400"/>
            <a:ext cx="8412480" cy="4023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222222"/>
                </a:solidFill>
              </a:rPr>
              <a:t>Operand evaluation order: C/C++ unspecified  vs.  Java guarantees left-to-right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222222"/>
                </a:solidFill>
              </a:rPr>
              <a:t>Operator overloading: Java</a:t>
            </a:r>
            <a:r>
              <a:rPr lang="tr-TR" sz="1600" dirty="0">
                <a:solidFill>
                  <a:srgbClr val="222222"/>
                </a:solidFill>
              </a:rPr>
              <a:t>,</a:t>
            </a:r>
            <a:r>
              <a:rPr lang="en-US" sz="1600" dirty="0">
                <a:solidFill>
                  <a:srgbClr val="222222"/>
                </a:solidFill>
              </a:rPr>
              <a:t> no user-defined  |  C++, C#, F#</a:t>
            </a:r>
            <a:r>
              <a:rPr lang="tr-TR" sz="1600" dirty="0">
                <a:solidFill>
                  <a:srgbClr val="222222"/>
                </a:solidFill>
              </a:rPr>
              <a:t>,</a:t>
            </a:r>
            <a:r>
              <a:rPr lang="en-US" sz="1600" dirty="0">
                <a:solidFill>
                  <a:srgbClr val="222222"/>
                </a:solidFill>
              </a:rPr>
              <a:t> user-defined allowed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222222"/>
                </a:solidFill>
              </a:rPr>
              <a:t>Boolean type: C before C99</a:t>
            </a:r>
            <a:r>
              <a:rPr lang="tr-TR" sz="1600" dirty="0">
                <a:solidFill>
                  <a:srgbClr val="222222"/>
                </a:solidFill>
              </a:rPr>
              <a:t>,</a:t>
            </a:r>
            <a:r>
              <a:rPr lang="en-US" sz="1600" dirty="0">
                <a:solidFill>
                  <a:srgbClr val="222222"/>
                </a:solidFill>
              </a:rPr>
              <a:t> no Boolean type  |  Java, C#, Python</a:t>
            </a:r>
            <a:r>
              <a:rPr lang="tr-TR" sz="1600" dirty="0">
                <a:solidFill>
                  <a:srgbClr val="222222"/>
                </a:solidFill>
              </a:rPr>
              <a:t>,</a:t>
            </a:r>
            <a:r>
              <a:rPr lang="en-US" sz="1600" dirty="0">
                <a:solidFill>
                  <a:srgbClr val="222222"/>
                </a:solidFill>
              </a:rPr>
              <a:t> have Boolean type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222222"/>
                </a:solidFill>
              </a:rPr>
              <a:t>Short-circuit evaluation: C/C++/Java</a:t>
            </a:r>
            <a:r>
              <a:rPr lang="tr-TR" sz="1600" dirty="0">
                <a:solidFill>
                  <a:srgbClr val="222222"/>
                </a:solidFill>
              </a:rPr>
              <a:t>,</a:t>
            </a:r>
            <a:r>
              <a:rPr lang="en-US" sz="1600" dirty="0">
                <a:solidFill>
                  <a:srgbClr val="222222"/>
                </a:solidFill>
              </a:rPr>
              <a:t> &amp;&amp; and || only  |  Ruby, Python, ML</a:t>
            </a:r>
            <a:r>
              <a:rPr lang="tr-TR" sz="1600" dirty="0">
                <a:solidFill>
                  <a:srgbClr val="222222"/>
                </a:solidFill>
              </a:rPr>
              <a:t>,</a:t>
            </a:r>
            <a:r>
              <a:rPr lang="en-US" sz="1600" dirty="0">
                <a:solidFill>
                  <a:srgbClr val="222222"/>
                </a:solidFill>
              </a:rPr>
              <a:t> all logical ops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222222"/>
                </a:solidFill>
              </a:rPr>
              <a:t>Mixed-mode: C/C++/Perl</a:t>
            </a:r>
            <a:r>
              <a:rPr lang="tr-TR" sz="1600" dirty="0">
                <a:solidFill>
                  <a:srgbClr val="222222"/>
                </a:solidFill>
              </a:rPr>
              <a:t>,</a:t>
            </a:r>
            <a:r>
              <a:rPr lang="en-US" sz="1600" dirty="0">
                <a:solidFill>
                  <a:srgbClr val="222222"/>
                </a:solidFill>
              </a:rPr>
              <a:t> very permissive  |  Java/C# </a:t>
            </a:r>
            <a:r>
              <a:rPr lang="tr-TR" sz="1600" dirty="0">
                <a:solidFill>
                  <a:srgbClr val="222222"/>
                </a:solidFill>
              </a:rPr>
              <a:t>,</a:t>
            </a:r>
            <a:r>
              <a:rPr lang="en-US" sz="1600" dirty="0">
                <a:solidFill>
                  <a:srgbClr val="222222"/>
                </a:solidFill>
              </a:rPr>
              <a:t> only widening  |  Ada/ML </a:t>
            </a:r>
            <a:r>
              <a:rPr lang="tr-TR" sz="1600" dirty="0">
                <a:solidFill>
                  <a:srgbClr val="222222"/>
                </a:solidFill>
              </a:rPr>
              <a:t>,</a:t>
            </a:r>
            <a:r>
              <a:rPr lang="en-US" sz="1600" dirty="0">
                <a:solidFill>
                  <a:srgbClr val="222222"/>
                </a:solidFill>
              </a:rPr>
              <a:t> none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222222"/>
                </a:solidFill>
              </a:rPr>
              <a:t>Exponentiation associativity: Fortran/Ruby </a:t>
            </a:r>
            <a:r>
              <a:rPr lang="tr-TR" sz="1600" dirty="0">
                <a:solidFill>
                  <a:srgbClr val="222222"/>
                </a:solidFill>
              </a:rPr>
              <a:t>,</a:t>
            </a:r>
            <a:r>
              <a:rPr lang="en-US" sz="1600" dirty="0">
                <a:solidFill>
                  <a:srgbClr val="222222"/>
                </a:solidFill>
              </a:rPr>
              <a:t> right-to-left  |  Visual Basic </a:t>
            </a:r>
            <a:r>
              <a:rPr lang="tr-TR" sz="1600" dirty="0">
                <a:solidFill>
                  <a:srgbClr val="222222"/>
                </a:solidFill>
              </a:rPr>
              <a:t>,</a:t>
            </a:r>
            <a:r>
              <a:rPr lang="en-US" sz="1600" dirty="0">
                <a:solidFill>
                  <a:srgbClr val="222222"/>
                </a:solidFill>
              </a:rPr>
              <a:t> left-to-right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222222"/>
                </a:solidFill>
              </a:rPr>
              <a:t>Assignment operator: most languages </a:t>
            </a:r>
            <a:r>
              <a:rPr lang="tr-TR" sz="1600" dirty="0">
                <a:solidFill>
                  <a:srgbClr val="222222"/>
                </a:solidFill>
              </a:rPr>
              <a:t>,</a:t>
            </a:r>
            <a:r>
              <a:rPr lang="en-US" sz="1600" dirty="0">
                <a:solidFill>
                  <a:srgbClr val="222222"/>
                </a:solidFill>
              </a:rPr>
              <a:t> =  |  Ada, Pascal, ALGOL </a:t>
            </a:r>
            <a:r>
              <a:rPr lang="tr-TR" sz="1600" dirty="0">
                <a:solidFill>
                  <a:srgbClr val="222222"/>
                </a:solidFill>
              </a:rPr>
              <a:t>,</a:t>
            </a:r>
            <a:r>
              <a:rPr lang="en-US" sz="1600" dirty="0">
                <a:solidFill>
                  <a:srgbClr val="222222"/>
                </a:solidFill>
              </a:rPr>
              <a:t> :=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222222"/>
                </a:solidFill>
              </a:rPr>
              <a:t>Multiple assignment: Perl, Ruby, Python </a:t>
            </a:r>
            <a:r>
              <a:rPr lang="tr-TR" sz="1600" dirty="0">
                <a:solidFill>
                  <a:srgbClr val="222222"/>
                </a:solidFill>
              </a:rPr>
              <a:t>,</a:t>
            </a:r>
            <a:r>
              <a:rPr lang="en-US" sz="1600" dirty="0">
                <a:solidFill>
                  <a:srgbClr val="222222"/>
                </a:solidFill>
              </a:rPr>
              <a:t> supported  |  Java, C </a:t>
            </a:r>
            <a:r>
              <a:rPr lang="tr-TR" sz="1600" dirty="0">
                <a:solidFill>
                  <a:srgbClr val="222222"/>
                </a:solidFill>
              </a:rPr>
              <a:t>,</a:t>
            </a:r>
            <a:r>
              <a:rPr lang="en-US" sz="1600" dirty="0">
                <a:solidFill>
                  <a:srgbClr val="222222"/>
                </a:solidFill>
              </a:rPr>
              <a:t> not supported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182880"/>
            <a:ext cx="8412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/>
              <a:t>Design Issues for Arithmetic Expressions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365760" y="804672"/>
            <a:ext cx="8412480" cy="27432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365760" y="914400"/>
            <a:ext cx="8412480" cy="4023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222222"/>
                </a:solidFill>
              </a:rPr>
              <a:t>Language designers must answer six key questions: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222222"/>
                </a:solidFill>
              </a:rPr>
              <a:t>1.  What are the operator precedence rules?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222222"/>
                </a:solidFill>
              </a:rPr>
              <a:t>2.  What are the operator associativity rules?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222222"/>
                </a:solidFill>
              </a:rPr>
              <a:t>3.  What is the order of operand evaluation?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222222"/>
                </a:solidFill>
              </a:rPr>
              <a:t>4.  Are there restrictions on operand evaluation side effects?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222222"/>
                </a:solidFill>
              </a:rPr>
              <a:t>5.  Does the language allow user-defined operator overloading?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222222"/>
                </a:solidFill>
              </a:rPr>
              <a:t>6.  What type mixing is allowed in expressions?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222222"/>
                </a:solidFill>
              </a:rPr>
              <a:t>The answers to these questions significantly affect how we read, write, and understand code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182880"/>
            <a:ext cx="8412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/>
              <a:t>Operator Precedence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365760" y="804672"/>
            <a:ext cx="8412480" cy="27432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365760" y="914400"/>
            <a:ext cx="8412480" cy="4023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222222"/>
                </a:solidFill>
              </a:rPr>
              <a:t>Operator precedence defines the order of evaluation for operators of different priority levels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222222"/>
                </a:solidFill>
              </a:rPr>
              <a:t>Consider:   a + b * c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222222"/>
                </a:solidFill>
              </a:rPr>
              <a:t>If a=3, b=4, c=5: evaluating left-to-right gives (3+4)*5 = 35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222222"/>
                </a:solidFill>
              </a:rPr>
              <a:t>If multiplication has higher precedence: 3+(4*5) = 23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222222"/>
                </a:solidFill>
              </a:rPr>
              <a:t>Most programming languages follow mathematical conventions: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222222"/>
                </a:solidFill>
              </a:rPr>
              <a:t>Highest: exponentiation (**)</a:t>
            </a:r>
            <a:r>
              <a:rPr lang="tr-TR" sz="1400" dirty="0">
                <a:solidFill>
                  <a:srgbClr val="222222"/>
                </a:solidFill>
              </a:rPr>
              <a:t>,</a:t>
            </a:r>
            <a:r>
              <a:rPr lang="en-US" sz="1400" dirty="0">
                <a:solidFill>
                  <a:srgbClr val="222222"/>
                </a:solidFill>
              </a:rPr>
              <a:t> if supported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222222"/>
                </a:solidFill>
              </a:rPr>
              <a:t>Next:    unary operators (-, +)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222222"/>
                </a:solidFill>
              </a:rPr>
              <a:t>Next:    *, /, %</a:t>
            </a:r>
            <a:endParaRPr lang="en-US" sz="1600" dirty="0"/>
          </a:p>
          <a:p>
            <a:pPr marL="508000" lvl="1" indent="-254000"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222222"/>
                </a:solidFill>
              </a:rPr>
              <a:t>Lowest:  binary +, -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182880"/>
            <a:ext cx="8412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/>
              <a:t>Precedence in Ruby vs. C-Based Languages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365760" y="804672"/>
            <a:ext cx="8412480" cy="27432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365760" y="914400"/>
            <a:ext cx="40233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/>
              <a:t>Ruby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365760" y="1325880"/>
            <a:ext cx="402336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500" dirty="0">
                <a:solidFill>
                  <a:srgbClr val="222222"/>
                </a:solidFill>
              </a:rPr>
              <a:t>Highest: **  (exponentiation)</a:t>
            </a:r>
            <a:endParaRPr lang="en-US" sz="15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500" dirty="0">
                <a:solidFill>
                  <a:srgbClr val="222222"/>
                </a:solidFill>
              </a:rPr>
              <a:t>unary +, -</a:t>
            </a:r>
            <a:endParaRPr lang="en-US" sz="15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500" dirty="0">
                <a:solidFill>
                  <a:srgbClr val="222222"/>
                </a:solidFill>
              </a:rPr>
              <a:t>*, /, %</a:t>
            </a:r>
            <a:endParaRPr lang="en-US" sz="15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500" dirty="0">
                <a:solidFill>
                  <a:srgbClr val="222222"/>
                </a:solidFill>
              </a:rPr>
              <a:t>Lowest:  binary +, -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4663440" y="914400"/>
            <a:ext cx="4114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/>
              <a:t>C-Based Languages (C, C++, Java, C#)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4663440" y="1325880"/>
            <a:ext cx="411480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500" dirty="0">
                <a:solidFill>
                  <a:srgbClr val="222222"/>
                </a:solidFill>
              </a:rPr>
              <a:t>Highest: postfix ++, --</a:t>
            </a:r>
            <a:endParaRPr lang="en-US" sz="15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500" dirty="0">
                <a:solidFill>
                  <a:srgbClr val="222222"/>
                </a:solidFill>
              </a:rPr>
              <a:t>prefix ++, --, unary +, -</a:t>
            </a:r>
            <a:endParaRPr lang="en-US" sz="15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500" dirty="0">
                <a:solidFill>
                  <a:srgbClr val="222222"/>
                </a:solidFill>
              </a:rPr>
              <a:t>*, /, %</a:t>
            </a:r>
            <a:endParaRPr lang="en-US" sz="15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500" dirty="0">
                <a:solidFill>
                  <a:srgbClr val="222222"/>
                </a:solidFill>
              </a:rPr>
              <a:t>Lowest:  binary +, -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9B962EF0EEE624B9F046CE597BAA58B" ma:contentTypeVersion="" ma:contentTypeDescription="Create a new document." ma:contentTypeScope="" ma:versionID="37d0fa5157a4481b59be32719feb7565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bdd9e01569c44ca091a7f2b97b078088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5A43EF80-5575-4BC1-8B29-D78E9E431AF6}"/>
</file>

<file path=customXml/itemProps2.xml><?xml version="1.0" encoding="utf-8"?>
<ds:datastoreItem xmlns:ds="http://schemas.openxmlformats.org/officeDocument/2006/customXml" ds:itemID="{2EC62CEF-7C41-42D6-BF5F-25F4FF7E9AC6}"/>
</file>

<file path=customXml/itemProps3.xml><?xml version="1.0" encoding="utf-8"?>
<ds:datastoreItem xmlns:ds="http://schemas.openxmlformats.org/officeDocument/2006/customXml" ds:itemID="{BB9E8403-93C2-4AB9-8AB8-D131F8B5E8C9}"/>
</file>

<file path=docProps/app.xml><?xml version="1.0" encoding="utf-8"?>
<Properties xmlns="http://schemas.openxmlformats.org/officeDocument/2006/extended-properties" xmlns:vt="http://schemas.openxmlformats.org/officeDocument/2006/docPropsVTypes">
  <TotalTime>152</TotalTime>
  <Words>6979</Words>
  <Application>Microsoft Office PowerPoint</Application>
  <PresentationFormat>On-screen Show (16:9)</PresentationFormat>
  <Paragraphs>712</Paragraphs>
  <Slides>62</Slides>
  <Notes>62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62</vt:i4>
      </vt:variant>
    </vt:vector>
  </HeadingPairs>
  <TitlesOfParts>
    <vt:vector size="65" baseType="lpstr">
      <vt:lpstr>Arial</vt:lpstr>
      <vt:lpstr>Courier New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tanselsarihan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7: Expressions and Assignment Statements</dc:title>
  <dc:subject/>
  <dc:creator>tansel.sarihan@emu.edu.tr</dc:creator>
  <cp:lastModifiedBy>Tansel SARIHAN</cp:lastModifiedBy>
  <cp:revision>129</cp:revision>
  <dcterms:created xsi:type="dcterms:W3CDTF">2026-04-22T21:02:50Z</dcterms:created>
  <dcterms:modified xsi:type="dcterms:W3CDTF">2026-04-24T10:00:18Z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0x010100C9B962EF0EEE624B9F046CE597BAA58B</vt:lpwstr>
  </property>
</Properties>
</file>