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4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sldIdLst>
    <p:sldId id="33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1pPr>
    <a:lvl2pPr marL="742950" indent="-285750" algn="l" defTabSz="457200" rtl="0" eaLnBrk="0" fontAlgn="base" hangingPunct="0"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2pPr>
    <a:lvl3pPr marL="1143000" indent="-228600" algn="l" defTabSz="457200" rtl="0" eaLnBrk="0" fontAlgn="base" hangingPunct="0"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3pPr>
    <a:lvl4pPr marL="1600200" indent="-228600" algn="l" defTabSz="457200" rtl="0" eaLnBrk="0" fontAlgn="base" hangingPunct="0"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4pPr>
    <a:lvl5pPr marL="2057400" indent="-228600" algn="l" defTabSz="457200" rtl="0" eaLnBrk="0" fontAlgn="base" hangingPunct="0">
      <a:spcBef>
        <a:spcPts val="13"/>
      </a:spcBef>
      <a:spcAft>
        <a:spcPts val="13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8" Type="http://schemas.openxmlformats.org/officeDocument/2006/relationships/customXml" Target="../customXml/item3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ustomXml" Target="../customXml/item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customXml" Target="../customXml/item2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0CB51D06-64DD-3D6F-9829-E96C26781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>
            <a:extLst>
              <a:ext uri="{FF2B5EF4-FFF2-40B4-BE49-F238E27FC236}">
                <a16:creationId xmlns:a16="http://schemas.microsoft.com/office/drawing/2014/main" id="{FCA159CA-238A-8611-4588-8134BC56B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Text Box 3">
            <a:extLst>
              <a:ext uri="{FF2B5EF4-FFF2-40B4-BE49-F238E27FC236}">
                <a16:creationId xmlns:a16="http://schemas.microsoft.com/office/drawing/2014/main" id="{9803EB7C-5E9B-C9E8-DF69-CAB6D2728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92E2019-F0D8-A18A-5D48-AE572C3A786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B584170-ED6B-422F-7131-65293DB2E7E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8AA37AB2-9F46-072A-4424-F163355B9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D0EF332-FB81-6394-1378-09A2DAB6485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15900" algn="r" eaLnBrk="1">
              <a:buSzPct val="45000"/>
              <a:buFont typeface="Wingdings" panose="05000000000000000000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Segoe UI" panose="020B0502040204020203" pitchFamily="34" charset="0"/>
              </a:defRPr>
            </a:lvl1pPr>
          </a:lstStyle>
          <a:p>
            <a:fld id="{FFF108BD-3282-4B8E-9455-A10A205C40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C296BADD-D079-1D6F-DD53-03A4F5AB1B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92516899-A002-8616-403D-E1FA1B308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0657BA53-A6CB-7D11-DF49-40B3681659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fld id="{7E0B3636-4B2C-42C7-8064-8A3FE52B1490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2B9FD8A-D6ED-AD0E-7109-70D5504D694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F61FDD-8C54-490F-AB3F-C7E1180BC90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63489" name="Text Box 1">
            <a:extLst>
              <a:ext uri="{FF2B5EF4-FFF2-40B4-BE49-F238E27FC236}">
                <a16:creationId xmlns:a16="http://schemas.microsoft.com/office/drawing/2014/main" id="{646BE24A-0356-E974-7961-529959627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C43C692B-C4F8-495B-90CC-9DC5E6079D0F}" type="slidenum">
              <a:rPr lang="en-US" altLang="en-US" sz="1200"/>
              <a:pPr algn="r">
                <a:buClrTx/>
                <a:buFontTx/>
                <a:buNone/>
              </a:pPr>
              <a:t>10</a:t>
            </a:fld>
            <a:endParaRPr lang="en-US" altLang="en-US" sz="1200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E3E94432-539D-ACF6-3F1B-1812CC46ED9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F0CA9A8E-B461-27D3-7829-DD9B599850C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C8E13FB-C26D-1AFC-80DC-F2E37574CA5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04D5747-8C89-413B-95CE-026D45B01D8C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64513" name="Text Box 1">
            <a:extLst>
              <a:ext uri="{FF2B5EF4-FFF2-40B4-BE49-F238E27FC236}">
                <a16:creationId xmlns:a16="http://schemas.microsoft.com/office/drawing/2014/main" id="{54163F49-1665-C9C0-CB92-0971E4F92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08C4C249-04FF-4F4C-88C9-C43E7E3628FC}" type="slidenum">
              <a:rPr lang="en-US" altLang="en-US" sz="1200"/>
              <a:pPr algn="r">
                <a:buClrTx/>
                <a:buFontTx/>
                <a:buNone/>
              </a:pPr>
              <a:t>11</a:t>
            </a:fld>
            <a:endParaRPr lang="en-US" altLang="en-US" sz="1200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C529EF43-AA4B-6897-9DD5-172FA63C92A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608E1E4C-7EF7-BFC1-7867-AA9F0CBE8C9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23418AC-9160-5F07-E63B-49FEDE84CD6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B73DD6B-C91A-45DE-A1DE-1CCE1DB17CDC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5537" name="Text Box 1">
            <a:extLst>
              <a:ext uri="{FF2B5EF4-FFF2-40B4-BE49-F238E27FC236}">
                <a16:creationId xmlns:a16="http://schemas.microsoft.com/office/drawing/2014/main" id="{108F17A8-E5D9-82E6-4301-FF2C52A0A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C6EF03C-9528-4952-A908-D828929A3F4C}" type="slidenum">
              <a:rPr lang="en-US" altLang="en-US" sz="1200"/>
              <a:pPr algn="r">
                <a:buClrTx/>
                <a:buFontTx/>
                <a:buNone/>
              </a:pPr>
              <a:t>12</a:t>
            </a:fld>
            <a:endParaRPr lang="en-US" altLang="en-US" sz="1200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45CD3F49-0204-FEC0-7D63-F370AF2FF02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BC596F28-FEBC-57CE-D24E-4FF1979E462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C65F079-CAAD-669B-2E82-10E5DC2E413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FFAC61-A3CE-44E4-A3CE-7762FFD5C8B2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66561" name="Rectangle 1">
            <a:extLst>
              <a:ext uri="{FF2B5EF4-FFF2-40B4-BE49-F238E27FC236}">
                <a16:creationId xmlns:a16="http://schemas.microsoft.com/office/drawing/2014/main" id="{C37034F0-9C17-FB6B-1575-B4F64185BF6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3F88A7C3-7600-F85E-D4BE-9C2A7676AE9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5E48D9C-6532-06E6-2519-38B863D1141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1C7E0F-E934-4A84-B4AC-E4A28A99FA3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67585" name="Text Box 1">
            <a:extLst>
              <a:ext uri="{FF2B5EF4-FFF2-40B4-BE49-F238E27FC236}">
                <a16:creationId xmlns:a16="http://schemas.microsoft.com/office/drawing/2014/main" id="{A4C178BE-9625-238A-B634-32E4B5A19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F4665C3C-BD45-4C84-A663-6E614456DBD4}" type="slidenum">
              <a:rPr lang="en-US" altLang="en-US" sz="1200"/>
              <a:pPr algn="r">
                <a:buClrTx/>
                <a:buFontTx/>
                <a:buNone/>
              </a:pPr>
              <a:t>14</a:t>
            </a:fld>
            <a:endParaRPr lang="en-US" altLang="en-US" sz="1200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32227796-403C-4606-F5B8-CA451EBD16A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4E278CF1-A48E-FC6F-576D-848DC4D98B1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CBCB3E7-4F88-B39D-DB13-AF3498477CB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12A7C7-C869-4AC2-9ED0-71B6EE4C7E6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68609" name="Text Box 1">
            <a:extLst>
              <a:ext uri="{FF2B5EF4-FFF2-40B4-BE49-F238E27FC236}">
                <a16:creationId xmlns:a16="http://schemas.microsoft.com/office/drawing/2014/main" id="{663FA0FB-49EA-7BFC-83CA-FFDD7DC3A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BE433301-E7AB-442F-A699-BE36329736C2}" type="slidenum">
              <a:rPr lang="en-US" altLang="en-US" sz="1200"/>
              <a:pPr algn="r">
                <a:buClrTx/>
                <a:buFontTx/>
                <a:buNone/>
              </a:pPr>
              <a:t>15</a:t>
            </a:fld>
            <a:endParaRPr lang="en-US" altLang="en-US" sz="1200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EB677870-2509-B261-99DB-A6B94EE40DC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2D711A14-7F59-C4E3-8C18-1F7A3E6A177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C2BDB0F4-CAE3-3AC4-DAB6-A18058BD3B5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9AD7EA7-7F2D-4102-9E4A-43B3D3B9241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69633" name="Text Box 1">
            <a:extLst>
              <a:ext uri="{FF2B5EF4-FFF2-40B4-BE49-F238E27FC236}">
                <a16:creationId xmlns:a16="http://schemas.microsoft.com/office/drawing/2014/main" id="{3C15EDF8-B75F-8DF9-F07E-797A0487A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EAC1C376-1BF8-449D-B609-4CB30F832F8B}" type="slidenum">
              <a:rPr lang="en-US" altLang="en-US" sz="1200"/>
              <a:pPr algn="r">
                <a:buClrTx/>
                <a:buFontTx/>
                <a:buNone/>
              </a:pPr>
              <a:t>16</a:t>
            </a:fld>
            <a:endParaRPr lang="en-US" altLang="en-US" sz="1200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2FDC9C2E-7970-8283-9082-3FB704F1F2C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010FD7E9-8467-EED0-6245-1041574E05C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21E74D3-267D-72BC-6E77-C49FA197EB2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C1F1F2-3F88-46B4-9A4D-B183E77B310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70657" name="Text Box 1">
            <a:extLst>
              <a:ext uri="{FF2B5EF4-FFF2-40B4-BE49-F238E27FC236}">
                <a16:creationId xmlns:a16="http://schemas.microsoft.com/office/drawing/2014/main" id="{53471167-43DB-C5F8-B877-C1EC35583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2552D077-DE58-4895-BE5C-7EA496F80077}" type="slidenum">
              <a:rPr lang="en-US" altLang="en-US" sz="1200"/>
              <a:pPr algn="r">
                <a:buClrTx/>
                <a:buFontTx/>
                <a:buNone/>
              </a:pPr>
              <a:t>17</a:t>
            </a:fld>
            <a:endParaRPr lang="en-US" altLang="en-US" sz="1200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9DCCEAA0-C4EC-7747-30FA-F3F13F5A836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4B7D0747-0E0F-677A-A82F-8EEB0EBA31F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D26675B-4B8A-EB3D-F174-98EC7F41009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BCDFFF0-907B-4CD7-A7B1-F12A2432128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1681" name="Text Box 1">
            <a:extLst>
              <a:ext uri="{FF2B5EF4-FFF2-40B4-BE49-F238E27FC236}">
                <a16:creationId xmlns:a16="http://schemas.microsoft.com/office/drawing/2014/main" id="{4E0208FE-5CA0-1377-4A13-E14964463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5266AF59-A966-4C24-B879-17C9A9D0070F}" type="slidenum">
              <a:rPr lang="en-US" altLang="en-US" sz="1200"/>
              <a:pPr algn="r">
                <a:buClrTx/>
                <a:buFontTx/>
                <a:buNone/>
              </a:pPr>
              <a:t>18</a:t>
            </a:fld>
            <a:endParaRPr lang="en-US" altLang="en-US" sz="1200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86177776-079E-D3DD-06AB-C8D4628AD19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C56437AA-168F-B0CF-D05D-BFBD8BEBC9C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C19B71B-76A7-73C0-52C6-D633BB62DD1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E69B802-9520-47A4-B016-5A84D66D2A4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72705" name="Text Box 1">
            <a:extLst>
              <a:ext uri="{FF2B5EF4-FFF2-40B4-BE49-F238E27FC236}">
                <a16:creationId xmlns:a16="http://schemas.microsoft.com/office/drawing/2014/main" id="{369E6F1B-04FC-EB7E-D0E1-2A8F024C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F3737744-CD50-4AC6-AFEB-5A7D51DC7672}" type="slidenum">
              <a:rPr lang="en-US" altLang="en-US" sz="1200"/>
              <a:pPr algn="r">
                <a:buClrTx/>
                <a:buFontTx/>
                <a:buNone/>
              </a:pPr>
              <a:t>19</a:t>
            </a:fld>
            <a:endParaRPr lang="en-US" altLang="en-US" sz="1200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30AD1382-8697-0354-94E7-3E9F6256F5B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D8D58FC5-C60C-1A8F-57FA-76E5AB7B054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497347A-4FEB-C7FF-4410-6E2E1D9DD1B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1A3079-AA07-4E41-9980-C3AA5B9EC97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5297" name="Text Box 1">
            <a:extLst>
              <a:ext uri="{FF2B5EF4-FFF2-40B4-BE49-F238E27FC236}">
                <a16:creationId xmlns:a16="http://schemas.microsoft.com/office/drawing/2014/main" id="{361B43F4-6583-EA41-7B49-798CFC4BA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D075460-87AD-4982-BD06-6051090F5953}" type="slidenum">
              <a:rPr lang="en-US" altLang="en-US" sz="1200"/>
              <a:pPr algn="r">
                <a:buClrTx/>
                <a:buFontTx/>
                <a:buNone/>
              </a:pPr>
              <a:t>2</a:t>
            </a:fld>
            <a:endParaRPr lang="en-US" altLang="en-US" sz="120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F5472513-7ED2-A602-5F66-36BE4B6A3A5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8C4E609-C412-ADDA-25C1-887DF9B5E07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9360" cap="flat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E3C6D0CD-7565-7984-E8C1-F78FDFD98E8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2620580-5A36-49B3-AE42-E9038A409420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73729" name="Text Box 1">
            <a:extLst>
              <a:ext uri="{FF2B5EF4-FFF2-40B4-BE49-F238E27FC236}">
                <a16:creationId xmlns:a16="http://schemas.microsoft.com/office/drawing/2014/main" id="{769CBE43-431B-B0DF-9BE6-A51AF46C2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8319E8C7-B1F2-4E13-BA6B-7008E0BD4720}" type="slidenum">
              <a:rPr lang="en-US" altLang="en-US" sz="1200"/>
              <a:pPr algn="r">
                <a:buClrTx/>
                <a:buFontTx/>
                <a:buNone/>
              </a:pPr>
              <a:t>20</a:t>
            </a:fld>
            <a:endParaRPr lang="en-US" altLang="en-US" sz="1200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08B16A82-0443-142E-8B13-FB4F1B3A4E1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5EFC8C8-0A05-8812-AA39-FEA0691C22C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D7559DC6-6627-FF4E-C6D5-A4A8C21E175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E5BF25-6F3F-4B74-84C8-DD247C867FF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74753" name="Rectangle 1">
            <a:extLst>
              <a:ext uri="{FF2B5EF4-FFF2-40B4-BE49-F238E27FC236}">
                <a16:creationId xmlns:a16="http://schemas.microsoft.com/office/drawing/2014/main" id="{C7D0DD2E-C21E-062A-3B19-EA6EA7CFCF4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12B0E715-6D51-7A86-9591-49726C1C3C0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9DC4708-0E67-C8CA-C079-76B9323751D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DB409-ABA6-4AF9-9D54-E13BFD181A9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75777" name="Text Box 1">
            <a:extLst>
              <a:ext uri="{FF2B5EF4-FFF2-40B4-BE49-F238E27FC236}">
                <a16:creationId xmlns:a16="http://schemas.microsoft.com/office/drawing/2014/main" id="{F7F46C99-B4A6-66BA-58AE-E30B50E6F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FD64A49F-38D6-443F-9124-C4844F7F241C}" type="slidenum">
              <a:rPr lang="en-US" altLang="en-US" sz="1200"/>
              <a:pPr algn="r">
                <a:buClrTx/>
                <a:buFontTx/>
                <a:buNone/>
              </a:pPr>
              <a:t>22</a:t>
            </a:fld>
            <a:endParaRPr lang="en-US" altLang="en-US" sz="1200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F7E21CF8-4809-F0FA-FEDE-CF4D5F6B45A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3AB7A6E1-1205-BF8C-A1A7-F785233B349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65BAE7D-BDA7-7CF9-904A-0C9625C8CF7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8084927-0150-4454-96E9-403CD77C7A9A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76801" name="Text Box 1">
            <a:extLst>
              <a:ext uri="{FF2B5EF4-FFF2-40B4-BE49-F238E27FC236}">
                <a16:creationId xmlns:a16="http://schemas.microsoft.com/office/drawing/2014/main" id="{7C6A5586-F62F-8BF9-CE05-55CB3840C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4F73944B-1E7B-45F4-82D1-2AC52C6D7543}" type="slidenum">
              <a:rPr lang="en-US" altLang="en-US" sz="1200"/>
              <a:pPr algn="r">
                <a:buClrTx/>
                <a:buFontTx/>
                <a:buNone/>
              </a:pPr>
              <a:t>23</a:t>
            </a:fld>
            <a:endParaRPr lang="en-US" altLang="en-US" sz="1200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30DD2537-ABFC-4C7D-F1FF-877DB866BD7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734184F9-EFB7-2C1D-4D44-CCDA4A2CDEC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E293E4CE-EA30-7BCB-C461-C58C5DB8A11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3A0027D-008E-4FA1-9C35-796C2095BE5B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77825" name="Rectangle 1">
            <a:extLst>
              <a:ext uri="{FF2B5EF4-FFF2-40B4-BE49-F238E27FC236}">
                <a16:creationId xmlns:a16="http://schemas.microsoft.com/office/drawing/2014/main" id="{88CFAF43-5629-2772-604C-A4CDBC0A582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190D09D-DF90-DEC5-B321-2E5970A7F22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0774A15-925D-DC94-4288-4C3373572B6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2202DD-2271-4547-A352-71E8C1DF8475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78849" name="Text Box 1">
            <a:extLst>
              <a:ext uri="{FF2B5EF4-FFF2-40B4-BE49-F238E27FC236}">
                <a16:creationId xmlns:a16="http://schemas.microsoft.com/office/drawing/2014/main" id="{BB2AB04D-8500-9A00-1C19-C5A4BD1FA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22625F84-14A4-4421-B810-03FDEA54F22B}" type="slidenum">
              <a:rPr lang="en-US" altLang="en-US" sz="1200"/>
              <a:pPr algn="r">
                <a:buClrTx/>
                <a:buFontTx/>
                <a:buNone/>
              </a:pPr>
              <a:t>25</a:t>
            </a:fld>
            <a:endParaRPr lang="en-US" altLang="en-US" sz="1200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579A2018-65A8-0643-FEB1-1D0EF1EC57C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5D35E6A6-6260-DAEC-302C-66232619169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C5956C9-68C0-62BC-1A4A-5239CDC0108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3764BD-908D-4707-A262-E8972FD84CF1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79873" name="Text Box 1">
            <a:extLst>
              <a:ext uri="{FF2B5EF4-FFF2-40B4-BE49-F238E27FC236}">
                <a16:creationId xmlns:a16="http://schemas.microsoft.com/office/drawing/2014/main" id="{94B3684B-B080-396A-3B58-FD6BE3D08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80DA0CC0-FCEA-4371-86CA-1E70D55302A1}" type="slidenum">
              <a:rPr lang="en-US" altLang="en-US" sz="1200"/>
              <a:pPr algn="r">
                <a:buClrTx/>
                <a:buFontTx/>
                <a:buNone/>
              </a:pPr>
              <a:t>26</a:t>
            </a:fld>
            <a:endParaRPr lang="en-US" altLang="en-US" sz="1200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0B56B925-DB83-1C94-13EE-4E4C3CCA92A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A80A91B1-46C3-C812-A594-20C454C469A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E831375-C3E6-5216-8F84-8BD76BC3A21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26771B-71B0-4D24-AF7F-A4A2487BB74F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80897" name="Text Box 1">
            <a:extLst>
              <a:ext uri="{FF2B5EF4-FFF2-40B4-BE49-F238E27FC236}">
                <a16:creationId xmlns:a16="http://schemas.microsoft.com/office/drawing/2014/main" id="{B0929C5F-7A5E-DB95-BDF3-768E75653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40E7670F-6E2E-48F0-A74D-67274C19BA18}" type="slidenum">
              <a:rPr lang="en-US" altLang="en-US" sz="1200"/>
              <a:pPr algn="r">
                <a:buClrTx/>
                <a:buFontTx/>
                <a:buNone/>
              </a:pPr>
              <a:t>27</a:t>
            </a:fld>
            <a:endParaRPr lang="en-US" altLang="en-US" sz="1200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702FB202-BADF-2154-053D-8BA992A2751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40DCBB4F-5975-6B07-0788-185A7BCA7EA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A81B110-6FE0-EA4A-C533-3CCBF53A002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621E352-4E84-4767-B994-CAC9E4E1D8AA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81921" name="Text Box 1">
            <a:extLst>
              <a:ext uri="{FF2B5EF4-FFF2-40B4-BE49-F238E27FC236}">
                <a16:creationId xmlns:a16="http://schemas.microsoft.com/office/drawing/2014/main" id="{BD088F33-F7E7-9C15-1254-C72EBD9C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BA0A154F-7640-406B-AA40-9E62E7EF2ACC}" type="slidenum">
              <a:rPr lang="en-US" altLang="en-US" sz="1200"/>
              <a:pPr algn="r">
                <a:buClrTx/>
                <a:buFontTx/>
                <a:buNone/>
              </a:pPr>
              <a:t>28</a:t>
            </a:fld>
            <a:endParaRPr lang="en-US" altLang="en-US" sz="1200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AE6766AA-FCAF-12DD-EC4A-B808291AEA9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EF264A05-5741-2D3A-5271-AA833B84CA2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1DC2F39-1098-530D-4CF3-C0783C6CEB7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0107E30-11E1-4C7B-9C8F-0CF111EE485A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82945" name="Text Box 1">
            <a:extLst>
              <a:ext uri="{FF2B5EF4-FFF2-40B4-BE49-F238E27FC236}">
                <a16:creationId xmlns:a16="http://schemas.microsoft.com/office/drawing/2014/main" id="{FD3A6785-B192-2120-A61D-3F6F64F06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60867AE-C050-4E95-9DFA-A9463205312D}" type="slidenum">
              <a:rPr lang="en-US" altLang="en-US" sz="1200"/>
              <a:pPr algn="r">
                <a:buClrTx/>
                <a:buFontTx/>
                <a:buNone/>
              </a:pPr>
              <a:t>29</a:t>
            </a:fld>
            <a:endParaRPr lang="en-US" altLang="en-US" sz="1200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595A9336-2A77-C2A3-05B8-71728807E90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B08735D1-75FB-3997-DFB3-E5B8EFA8881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318AA27-251B-0005-53A5-36B1E8E608B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0259A2-90AE-4A63-B1CE-F184FCC63E9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6321" name="Text Box 1">
            <a:extLst>
              <a:ext uri="{FF2B5EF4-FFF2-40B4-BE49-F238E27FC236}">
                <a16:creationId xmlns:a16="http://schemas.microsoft.com/office/drawing/2014/main" id="{E03E71F6-C14C-1B39-C52D-7A182A0A8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53DCF6B-2B2B-400E-A4E5-D8074C10F037}" type="slidenum">
              <a:rPr lang="en-US" altLang="en-US" sz="1200"/>
              <a:pPr algn="r">
                <a:buClrTx/>
                <a:buFontTx/>
                <a:buNone/>
              </a:pPr>
              <a:t>3</a:t>
            </a:fld>
            <a:endParaRPr lang="en-US" altLang="en-US" sz="12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F114E83D-5469-4BF8-85FF-DA10B8109F1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D126799A-B9B1-B1A3-3798-C5E4F5A43F3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B04B9A4-F1BD-940F-A908-AEB3E997056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3ACD819-00E2-496E-A814-A5D18DD358E2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83969" name="Text Box 1">
            <a:extLst>
              <a:ext uri="{FF2B5EF4-FFF2-40B4-BE49-F238E27FC236}">
                <a16:creationId xmlns:a16="http://schemas.microsoft.com/office/drawing/2014/main" id="{7DC5106E-C8E7-B392-FED6-E493D9F66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E952B57-439D-4FDE-AD4F-7DBEB4E17687}" type="slidenum">
              <a:rPr lang="en-US" altLang="en-US" sz="1200"/>
              <a:pPr algn="r">
                <a:buClrTx/>
                <a:buFontTx/>
                <a:buNone/>
              </a:pPr>
              <a:t>30</a:t>
            </a:fld>
            <a:endParaRPr lang="en-US" altLang="en-US" sz="1200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1910798F-EBD8-A27F-36BE-01979C751FB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C6D98A87-7F01-7C74-0F8A-702B43A7750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D4C8F32D-5B5E-CD65-8A60-5B5EFCD821B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5581405-0563-4551-BD54-76270CB7CBE7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84993" name="Text Box 1">
            <a:extLst>
              <a:ext uri="{FF2B5EF4-FFF2-40B4-BE49-F238E27FC236}">
                <a16:creationId xmlns:a16="http://schemas.microsoft.com/office/drawing/2014/main" id="{2CDD937D-D031-A058-3C5E-047E48F0C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92C7FA89-8EAD-4C94-8CA3-E3F597C7321C}" type="slidenum">
              <a:rPr lang="en-US" altLang="en-US" sz="1200"/>
              <a:pPr algn="r">
                <a:buClrTx/>
                <a:buFontTx/>
                <a:buNone/>
              </a:pPr>
              <a:t>31</a:t>
            </a:fld>
            <a:endParaRPr lang="en-US" altLang="en-US" sz="1200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5E47F09A-01AC-E4C2-3E4A-9300A8B30DC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0B087B1E-ECE2-5322-D743-66E30CD763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21E940D-38D0-4901-F5AC-7EB1DEF06D6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2589857-C7CB-4F97-A47B-5F63E23ED922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86017" name="Text Box 1">
            <a:extLst>
              <a:ext uri="{FF2B5EF4-FFF2-40B4-BE49-F238E27FC236}">
                <a16:creationId xmlns:a16="http://schemas.microsoft.com/office/drawing/2014/main" id="{CACAF559-0CB0-8D35-1355-0460A585E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2EEAB3B-3957-43C9-A682-0E847556572C}" type="slidenum">
              <a:rPr lang="en-US" altLang="en-US" sz="1200"/>
              <a:pPr algn="r">
                <a:buClrTx/>
                <a:buFontTx/>
                <a:buNone/>
              </a:pPr>
              <a:t>32</a:t>
            </a:fld>
            <a:endParaRPr lang="en-US" altLang="en-US" sz="1200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8EA5A136-7A24-69B0-35A6-02CDA923EBA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3AFB14E5-90E7-AB7C-FB27-6BE70639B0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CD2AC31F-F13E-2E11-C284-FBD71CD78D1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55890AD-1DFF-4212-8D59-E96076817A7C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87041" name="Text Box 1">
            <a:extLst>
              <a:ext uri="{FF2B5EF4-FFF2-40B4-BE49-F238E27FC236}">
                <a16:creationId xmlns:a16="http://schemas.microsoft.com/office/drawing/2014/main" id="{25C17906-7B68-3E28-F056-33C1FEBA6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BDA3FBE7-01E7-4984-9A3E-FB2FD43A2356}" type="slidenum">
              <a:rPr lang="en-US" altLang="en-US" sz="1200"/>
              <a:pPr algn="r">
                <a:buClrTx/>
                <a:buFontTx/>
                <a:buNone/>
              </a:pPr>
              <a:t>33</a:t>
            </a:fld>
            <a:endParaRPr lang="en-US" altLang="en-US" sz="1200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AD02AB9B-4E43-3AC6-18AD-DB519C0B43B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A6321B2D-C9A9-95CE-E3B2-A5AEC5BDA4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41E226D-6260-83BC-C774-A4FF35F49ED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1F36F7-8394-4937-A6EA-DFFACB9043C1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88065" name="Text Box 1">
            <a:extLst>
              <a:ext uri="{FF2B5EF4-FFF2-40B4-BE49-F238E27FC236}">
                <a16:creationId xmlns:a16="http://schemas.microsoft.com/office/drawing/2014/main" id="{3E622F9C-3A4B-5615-3E65-15AB4FBA5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71F9A84-886D-460A-B5A1-3C957A5A41B0}" type="slidenum">
              <a:rPr lang="en-US" altLang="en-US" sz="1200"/>
              <a:pPr algn="r">
                <a:buClrTx/>
                <a:buFontTx/>
                <a:buNone/>
              </a:pPr>
              <a:t>34</a:t>
            </a:fld>
            <a:endParaRPr lang="en-US" altLang="en-US" sz="1200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2EF203AF-23AA-F95C-F253-2B9F41EBD3B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FDF1D178-BF63-41D1-D0DD-BB6C6958E84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5CC1703-7199-81C5-ABCF-0FF89DAF376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1757B98-8EB5-4BBC-B02D-4CD30C6AD620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89089" name="Rectangle 1">
            <a:extLst>
              <a:ext uri="{FF2B5EF4-FFF2-40B4-BE49-F238E27FC236}">
                <a16:creationId xmlns:a16="http://schemas.microsoft.com/office/drawing/2014/main" id="{B94C27F0-DBAB-0814-3215-063042BF1B6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5BAAECFF-3D24-F5D9-9908-E24ABB3BF58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1CFFDFA-CB8E-3800-CB95-EC1A6483037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A85539-9C3F-4049-90B2-E0FF7FFDEB8B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90113" name="Rectangle 1">
            <a:extLst>
              <a:ext uri="{FF2B5EF4-FFF2-40B4-BE49-F238E27FC236}">
                <a16:creationId xmlns:a16="http://schemas.microsoft.com/office/drawing/2014/main" id="{EF78DD1E-1F72-54C4-DF7E-45D5ABF4241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30021190-B0C1-2A5A-2029-7545D0621A9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94B64104-D9FE-3699-4F23-9D0C7BC28A6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0C10B01-4DE2-40BD-B1FB-6388FE0666E0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91137" name="Rectangle 1">
            <a:extLst>
              <a:ext uri="{FF2B5EF4-FFF2-40B4-BE49-F238E27FC236}">
                <a16:creationId xmlns:a16="http://schemas.microsoft.com/office/drawing/2014/main" id="{881A2B16-8162-ECC5-A166-8F8F76FE7FA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9B25D0E2-64FF-CE7B-F52E-269A2B7E9FE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6D42696-29DC-73A7-F79D-5704230AAD4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5B19EE8-A11F-407F-8EA5-8DEC43630929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92161" name="Text Box 1">
            <a:extLst>
              <a:ext uri="{FF2B5EF4-FFF2-40B4-BE49-F238E27FC236}">
                <a16:creationId xmlns:a16="http://schemas.microsoft.com/office/drawing/2014/main" id="{A6178D25-CE1D-0F11-949B-C5BA1D198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18F5F37D-8C70-4087-9987-19B9043E7F28}" type="slidenum">
              <a:rPr lang="en-US" altLang="en-US" sz="1200"/>
              <a:pPr algn="r">
                <a:buClrTx/>
                <a:buFontTx/>
                <a:buNone/>
              </a:pPr>
              <a:t>38</a:t>
            </a:fld>
            <a:endParaRPr lang="en-US" altLang="en-US" sz="1200"/>
          </a:p>
        </p:txBody>
      </p:sp>
      <p:sp>
        <p:nvSpPr>
          <p:cNvPr id="92162" name="Rectangle 2">
            <a:extLst>
              <a:ext uri="{FF2B5EF4-FFF2-40B4-BE49-F238E27FC236}">
                <a16:creationId xmlns:a16="http://schemas.microsoft.com/office/drawing/2014/main" id="{DB202188-8A53-44EA-D9F8-69DBAA92ABE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CB0ABDED-9331-5BAA-DEAA-8C812E24DB4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CF86177-CC06-ADFC-828E-180668607AD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DE66172-EB86-436D-A507-18D719F84BC0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93185" name="Text Box 1">
            <a:extLst>
              <a:ext uri="{FF2B5EF4-FFF2-40B4-BE49-F238E27FC236}">
                <a16:creationId xmlns:a16="http://schemas.microsoft.com/office/drawing/2014/main" id="{5EED6557-D96B-139A-67F9-55AAF831B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C31C9DE3-E3C8-4CC2-9951-A70C54E50419}" type="slidenum">
              <a:rPr lang="en-US" altLang="en-US" sz="1200"/>
              <a:pPr algn="r">
                <a:buClrTx/>
                <a:buFontTx/>
                <a:buNone/>
              </a:pPr>
              <a:t>39</a:t>
            </a:fld>
            <a:endParaRPr lang="en-US" altLang="en-US" sz="1200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C8814CC4-2971-2E04-4128-3EC1AFDC4E6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FE16C94A-01B7-B73F-4B65-8F050DFB925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EE11B7F-4403-4E84-F93E-9406D558DA5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5FE7B79-C267-4D0C-AD06-07730139B4A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7345" name="Text Box 1">
            <a:extLst>
              <a:ext uri="{FF2B5EF4-FFF2-40B4-BE49-F238E27FC236}">
                <a16:creationId xmlns:a16="http://schemas.microsoft.com/office/drawing/2014/main" id="{792820F3-E2A4-C8AB-59D4-F974282BF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39041418-0623-4C2C-B741-B8B7265E6443}" type="slidenum">
              <a:rPr lang="en-US" altLang="en-US" sz="1200"/>
              <a:pPr algn="r">
                <a:buClrTx/>
                <a:buFontTx/>
                <a:buNone/>
              </a:pPr>
              <a:t>4</a:t>
            </a:fld>
            <a:endParaRPr lang="en-US" altLang="en-US" sz="1200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A18E6EFD-35FB-363B-70D0-A4AE35079E1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24B8520-F76C-D4A9-2C60-379F9F5C6D5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D4846B4E-FA8F-0348-C00E-14D723BC02F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D255976-34F5-43DE-B2D4-B07675708FD2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94209" name="Rectangle 1">
            <a:extLst>
              <a:ext uri="{FF2B5EF4-FFF2-40B4-BE49-F238E27FC236}">
                <a16:creationId xmlns:a16="http://schemas.microsoft.com/office/drawing/2014/main" id="{A6F6B8C9-4B6B-4563-0E18-C47B35E5B46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9E1EDEB0-E700-D24E-98A1-845507030E2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15BE9BC7-91F5-3D7D-E62B-6F9022BFFC1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DDEB252-5E7A-41DE-9D71-0BEB0060BF28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95233" name="Text Box 1">
            <a:extLst>
              <a:ext uri="{FF2B5EF4-FFF2-40B4-BE49-F238E27FC236}">
                <a16:creationId xmlns:a16="http://schemas.microsoft.com/office/drawing/2014/main" id="{B7031D4C-1968-CEF6-C8D8-7E5272826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4834FDD-5C42-4A44-A533-BF4266E1AA1A}" type="slidenum">
              <a:rPr lang="en-US" altLang="en-US" sz="1200"/>
              <a:pPr algn="r">
                <a:buClrTx/>
                <a:buFontTx/>
                <a:buNone/>
              </a:pPr>
              <a:t>41</a:t>
            </a:fld>
            <a:endParaRPr lang="en-US" altLang="en-US" sz="1200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D3009533-6A6E-42F2-D1FE-7F156EDECD5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FABE0FD0-A2AF-22EC-731E-AD67B4EF774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E5BB757B-49D0-EF38-DC68-D912C66FC68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56E67C-D42F-41BD-83E8-BF068CF93F7D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96257" name="Rectangle 1">
            <a:extLst>
              <a:ext uri="{FF2B5EF4-FFF2-40B4-BE49-F238E27FC236}">
                <a16:creationId xmlns:a16="http://schemas.microsoft.com/office/drawing/2014/main" id="{322D5811-F148-EC22-44C2-59BA566F767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C4F7399F-EFE3-40FF-CD40-0038DD1D034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C4F7C26-6018-7AAF-034E-F756255EF87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483B8AC-7334-4E7F-AC88-A99F51F9D532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97281" name="Rectangle 1">
            <a:extLst>
              <a:ext uri="{FF2B5EF4-FFF2-40B4-BE49-F238E27FC236}">
                <a16:creationId xmlns:a16="http://schemas.microsoft.com/office/drawing/2014/main" id="{9A119B33-5E1F-0621-BCED-BFC6E21302F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1A2F913D-A9C9-23FF-B344-9DE0414144C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E5FB3A05-4561-B415-60EC-BB24C7AC1A7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8EB0DF-C461-4386-8C64-1534A08B1EF6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98305" name="Text Box 1">
            <a:extLst>
              <a:ext uri="{FF2B5EF4-FFF2-40B4-BE49-F238E27FC236}">
                <a16:creationId xmlns:a16="http://schemas.microsoft.com/office/drawing/2014/main" id="{294795E5-1D10-B856-963F-A608A6FB4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2334C5E-0991-4E56-BD5C-03ADD8B0E24B}" type="slidenum">
              <a:rPr lang="en-US" altLang="en-US" sz="1200"/>
              <a:pPr algn="r">
                <a:buClrTx/>
                <a:buFontTx/>
                <a:buNone/>
              </a:pPr>
              <a:t>44</a:t>
            </a:fld>
            <a:endParaRPr lang="en-US" altLang="en-US" sz="120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100AF143-3784-34C3-A9AB-13813006837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0423C6F9-BE0E-A02A-4573-83FBC2593BB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A9A0B65-8607-1872-90F6-B5812D1426E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59EC471-97E1-4146-9AA1-88E4DEC264CD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99329" name="Rectangle 1">
            <a:extLst>
              <a:ext uri="{FF2B5EF4-FFF2-40B4-BE49-F238E27FC236}">
                <a16:creationId xmlns:a16="http://schemas.microsoft.com/office/drawing/2014/main" id="{3AB69E0A-2DC2-1D87-F25E-74243F41421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6B707412-3D80-78F0-D3FE-C5C715F9A88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EA9D931-9D84-DAB4-F79D-641D2D0ED12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88B74C2-1DD3-41D9-81A2-582C0E35A9EE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100353" name="Rectangle 1">
            <a:extLst>
              <a:ext uri="{FF2B5EF4-FFF2-40B4-BE49-F238E27FC236}">
                <a16:creationId xmlns:a16="http://schemas.microsoft.com/office/drawing/2014/main" id="{44AF9D82-8C28-67AF-53D0-50BADAA2CA4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7E948892-63AB-0C2D-C5D3-52BD427E203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40722AB-EB4B-10F3-028A-DE28A869E2E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DF4FEF8-2695-43B6-B145-A559F0D18FE7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101377" name="Text Box 1">
            <a:extLst>
              <a:ext uri="{FF2B5EF4-FFF2-40B4-BE49-F238E27FC236}">
                <a16:creationId xmlns:a16="http://schemas.microsoft.com/office/drawing/2014/main" id="{E2C05222-5314-970C-960E-FABE112F0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33F8A848-F99C-437A-BADD-F78D91673CD6}" type="slidenum">
              <a:rPr lang="en-US" altLang="en-US" sz="1200"/>
              <a:pPr algn="r">
                <a:buClrTx/>
                <a:buFontTx/>
                <a:buNone/>
              </a:pPr>
              <a:t>47</a:t>
            </a:fld>
            <a:endParaRPr lang="en-US" altLang="en-US" sz="1200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851BB449-8337-0FFE-8D56-3AB074A10D2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1DB4D8BD-043B-7365-8944-11E2A23CBBD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A3D9639-E06F-95B0-E376-44D3E891DF2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597E87B-C6FD-456C-998C-89932A6931EB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102401" name="Rectangle 1">
            <a:extLst>
              <a:ext uri="{FF2B5EF4-FFF2-40B4-BE49-F238E27FC236}">
                <a16:creationId xmlns:a16="http://schemas.microsoft.com/office/drawing/2014/main" id="{239CB380-8E1D-BDF1-6EDA-A0808BEBE82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64AB8489-1AB2-E0D1-F5E9-F8B9471CABD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3436DF4-9852-A5CE-C7A2-03EC2841941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270B18F-F342-4F7F-8BA7-F378BCE8A34C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103425" name="Text Box 1">
            <a:extLst>
              <a:ext uri="{FF2B5EF4-FFF2-40B4-BE49-F238E27FC236}">
                <a16:creationId xmlns:a16="http://schemas.microsoft.com/office/drawing/2014/main" id="{A4C3D73F-DFEF-4331-FFD3-274787B01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E230D6F-7744-4DF3-BBE4-67F1553C62AF}" type="slidenum">
              <a:rPr lang="en-US" altLang="en-US" sz="1200"/>
              <a:pPr algn="r">
                <a:buClrTx/>
                <a:buFontTx/>
                <a:buNone/>
              </a:pPr>
              <a:t>49</a:t>
            </a:fld>
            <a:endParaRPr lang="en-US" altLang="en-US" sz="1200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576D0D03-CEDB-CB56-3424-82980781C79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47DB6B46-A677-8BC6-3DAD-138BD3FB0A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D36FC06D-FDEA-B4D1-5492-7715BDA00AA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0A9A5A-B8EC-4E0A-B67D-00215005C143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8369" name="Text Box 1">
            <a:extLst>
              <a:ext uri="{FF2B5EF4-FFF2-40B4-BE49-F238E27FC236}">
                <a16:creationId xmlns:a16="http://schemas.microsoft.com/office/drawing/2014/main" id="{9986C4E0-107B-E978-8BD5-D633354EC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2E930A72-4D9F-4A0B-8D1B-2410679B8A07}" type="slidenum">
              <a:rPr lang="en-US" altLang="en-US" sz="1200"/>
              <a:pPr algn="r">
                <a:buClrTx/>
                <a:buFontTx/>
                <a:buNone/>
              </a:pPr>
              <a:t>5</a:t>
            </a:fld>
            <a:endParaRPr lang="en-US" altLang="en-US" sz="1200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544E9F61-9912-6779-8117-393FA5982DA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51E111B-4753-C217-6D67-2CF370A95BB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DA8F98D7-BBCE-1DDA-A38C-BDCE5E60990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A41DEE-FF2C-4B31-A1B4-0F84F208464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9393" name="Text Box 1">
            <a:extLst>
              <a:ext uri="{FF2B5EF4-FFF2-40B4-BE49-F238E27FC236}">
                <a16:creationId xmlns:a16="http://schemas.microsoft.com/office/drawing/2014/main" id="{D3BA1C55-E5F3-9286-6E77-8A968A9BC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ED61613E-F0C6-45DD-8472-A657FD7E3D04}" type="slidenum">
              <a:rPr lang="en-US" altLang="en-US" sz="1200"/>
              <a:pPr algn="r">
                <a:buClrTx/>
                <a:buFontTx/>
                <a:buNone/>
              </a:pPr>
              <a:t>6</a:t>
            </a:fld>
            <a:endParaRPr lang="en-US" altLang="en-US" sz="1200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58267A79-1CFC-8921-8B94-079DB1C79AD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3B86F35-4F88-5FB8-DDCA-5C1DB77E9EA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A28E0293-C718-5AD5-34B4-263730F6DC6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D6754C-941E-4E61-BF65-BD3035E81E8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60417" name="Text Box 1">
            <a:extLst>
              <a:ext uri="{FF2B5EF4-FFF2-40B4-BE49-F238E27FC236}">
                <a16:creationId xmlns:a16="http://schemas.microsoft.com/office/drawing/2014/main" id="{6E9BC44A-0F00-6082-8C9D-577567DFE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265505F8-CF6F-4425-979E-6813B4F3F93D}" type="slidenum">
              <a:rPr lang="en-US" altLang="en-US" sz="1200"/>
              <a:pPr algn="r">
                <a:buClrTx/>
                <a:buFontTx/>
                <a:buNone/>
              </a:pPr>
              <a:t>7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4A5DE37C-59D7-8F75-C543-ABCA3D9CAB8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BDDEF3F8-649E-F55F-F7CE-D6F2811B7A4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9B9DD4C6-F8F8-0D1E-3D28-A15BE8AFDD7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F2F1A8-8408-4D3E-9EF8-659D73A591C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61441" name="Text Box 1">
            <a:extLst>
              <a:ext uri="{FF2B5EF4-FFF2-40B4-BE49-F238E27FC236}">
                <a16:creationId xmlns:a16="http://schemas.microsoft.com/office/drawing/2014/main" id="{1E333D39-3F0C-2E38-D6E8-BC5349CFC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CBB49003-B9BE-4DF4-BB6F-638090319FEA}" type="slidenum">
              <a:rPr lang="en-US" altLang="en-US" sz="1200"/>
              <a:pPr algn="r">
                <a:buClrTx/>
                <a:buFontTx/>
                <a:buNone/>
              </a:pPr>
              <a:t>8</a:t>
            </a:fld>
            <a:endParaRPr lang="en-US" altLang="en-US" sz="1200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21AEE07F-9DE4-4BA9-7C6D-97A1972F698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D9CE2BD9-3B13-F7E1-B32E-0EA8F4EE487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F67CBCB-5904-1EAF-AA97-AF4B7A983CB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D12EC48-9F84-41EB-A690-AD5C49426CA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62465" name="Rectangle 1">
            <a:extLst>
              <a:ext uri="{FF2B5EF4-FFF2-40B4-BE49-F238E27FC236}">
                <a16:creationId xmlns:a16="http://schemas.microsoft.com/office/drawing/2014/main" id="{2141A93E-008E-99E4-14AB-5E82589FB4E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4CBFE65E-4BA9-1AC7-61BC-9A7F68B94DF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CDC45-2FEF-D2F1-5F94-AFC12FA24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DEA45-0DC2-DF6C-9C2C-7C8137394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ED18C4-6D51-856D-C978-16B6C1247F6B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8A3BB5-3B45-C5FA-D022-A149F5F17C8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3FB2C29F-8D26-4455-A387-8D542B1696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677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E9E60-A5EF-2C0E-FDF5-7B8CCB7B7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19D32A-BBF3-B22D-AD51-EAC2FBA49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92EF3C-0CA9-079E-5332-FF45711E9191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B96AB-2AC4-5321-D046-F1EFB5FCD33A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483D3385-865F-4748-B991-F502EDB7D5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61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58BDE8-A4C9-576D-607C-0C0F13F950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24650" y="381000"/>
            <a:ext cx="2036763" cy="5789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F24D5E-6CE9-FC0D-F516-F9028D7BB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962650" cy="5789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053B0A-7AF3-03C2-78C2-C9D33293FEDA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1BDDF3-BA65-5631-9F74-427C8DED2D7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1A74CB2B-4162-4FF8-9962-82CC9ED783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46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FC316-5000-65E3-C7E6-F0FAF5425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26563-CAAE-16A5-5170-92468E6D8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8CD65-1E57-8232-09FE-2EA994EAA0C4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46A739-B3D9-BB3E-B4F6-587FE0E28F7E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ED372B4C-EBD5-4E6B-8DFD-DC783F6B90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545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54AC3-1670-2A08-636E-4D20694B8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3B82C-9A87-C3DA-13DD-57B8F6A33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19729-62AA-CC12-21B2-A12CE6293C33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F87F2-F3D0-C112-C63A-EA9C7CA3ED84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3A803AA2-CA0B-4CD6-B0ED-F493773FF2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95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92A03-D00D-EE49-4F08-D44C799D5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0E562-0FD3-F13D-6B34-5F85662C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998913" cy="4570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7961A-F9C3-CD22-AD5B-2267797C9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0913" y="1600200"/>
            <a:ext cx="4000500" cy="4570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5CECB-7C26-7E5D-6EFD-42C2FA6F5622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6B440-649C-BCB7-74F8-FE2F83CBF738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6E8E7E72-E22A-4DBE-9635-9B35F0A707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29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A9768-4D9E-5363-C160-08E949329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16F348-2194-C416-2E12-9DB30058F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4EEA7-2A56-607E-FB22-0333E53B9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7C464A-00EC-6CBF-44CF-1E6DC3598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FBDE49-D3C7-BB49-B003-EF26A8270B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A1F2D37-81A9-43D0-12ED-F42A2EE9C43F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5791019-5D35-44A9-FEF3-7BC6B4A4DFF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89872BE5-DCE7-4907-A0FD-BD73C4915E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36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A8AF7-B991-76C9-DA38-3324373E7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A58289-C8A9-3A7E-05B4-24324FBB4B59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7413C-90C0-6723-4322-D785A95796BC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5055FC12-DD9C-44AB-BE92-660570FFEB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06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6508418-223E-A735-790F-AF2DA1C225D1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93C1FD-C93D-06D0-F836-74AD1C920E0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2D52CD03-AE66-4D08-83DA-298F835C75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57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3F10-8EB7-C3EC-97FF-8BB505C6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8D630-45F6-3631-1E08-3D81BD27A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DFFD3-DA7B-83F8-5D75-EA74D33A5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761BC-41BC-9ECD-1B0D-36DC7C65A62B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84E79-99B0-2C6F-0D94-24988D59AFD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24268758-6643-4E1E-AFFB-202A320E65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91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2B452-C54E-DC3F-3AD6-405D36D8A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0AC86-AE68-7601-05A3-78CEFCDDFB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97B71-DEA5-C43C-CF36-AE93B92DA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27F9C-BB8D-FA89-170D-F5CF1678648A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685800" y="6248400"/>
            <a:ext cx="4189413" cy="4556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© 2018 Pearson.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0EBA2-8D9C-D371-C7A1-C240380AD52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1-</a:t>
            </a:r>
            <a:fld id="{6FE87894-A50D-4BA9-8E0E-89BF6FA97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81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1AC42B72-D7C4-4809-260F-047CE0374E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8151813" cy="1141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56472350-52C3-4143-2086-5183BB96E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151813" cy="457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BC83090-5BB5-9911-3CC9-E65C302E8D7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934200" y="6248400"/>
            <a:ext cx="19034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1-</a:t>
            </a:r>
            <a:fld id="{7FB42014-CA81-4B00-9D78-BE29245AC79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id="{2C24223D-BA2A-BCC7-E8A6-3D9CF1E8B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524000"/>
            <a:ext cx="1588" cy="1588"/>
          </a:xfrm>
          <a:prstGeom prst="line">
            <a:avLst/>
          </a:prstGeom>
          <a:noFill/>
          <a:ln w="9360" cap="flat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Line 6">
            <a:extLst>
              <a:ext uri="{FF2B5EF4-FFF2-40B4-BE49-F238E27FC236}">
                <a16:creationId xmlns:a16="http://schemas.microsoft.com/office/drawing/2014/main" id="{F82CA6F7-9A9E-E84E-F175-D145ED5449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219200"/>
            <a:ext cx="8153400" cy="1588"/>
          </a:xfrm>
          <a:prstGeom prst="line">
            <a:avLst/>
          </a:prstGeom>
          <a:noFill/>
          <a:ln w="57240" cap="flat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 kern="1200">
          <a:solidFill>
            <a:srgbClr val="666699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2pPr>
      <a:lvl3pPr marL="1143000" indent="-22860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3pPr>
      <a:lvl4pPr marL="1600200" indent="-22860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4pPr>
      <a:lvl5pPr marL="2057400" indent="-22860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5pPr>
      <a:lvl6pPr marL="2514600" indent="-22860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6pPr>
      <a:lvl7pPr marL="2971800" indent="-22860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7pPr>
      <a:lvl8pPr marL="3429000" indent="-22860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8pPr>
      <a:lvl9pPr marL="3886200" indent="-228600" algn="l" defTabSz="457200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666699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57200" rtl="0" eaLnBrk="0" fontAlgn="base" hangingPunct="0">
        <a:spcBef>
          <a:spcPts val="7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333399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333399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3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100" kern="1200">
          <a:solidFill>
            <a:srgbClr val="666699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4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333399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4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6666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112B754C-3844-85A9-5AFA-54037B6EB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1905000"/>
            <a:ext cx="7391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tr-TR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CHAPTER </a:t>
            </a:r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tr-TR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Subprograms</a:t>
            </a:r>
            <a:endParaRPr lang="tr-TR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2025-2026 SPRING</a:t>
            </a:r>
            <a:endParaRPr lang="en-US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F450D004-A57D-A3A6-C177-1792E14FC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0BCF06A2-A124-483C-8BAB-E688C5CCD0D1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10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B21B7225-898E-FC58-89DE-1AAC27BA1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Procedures and Functions 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986D78A8-F900-E44F-751F-1BCB38CBF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There are two categories of subprograms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Procedures</a:t>
            </a: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are collections of statements that define parameterized computations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Functions</a:t>
            </a: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structurally resemble procedures but are semantically modeled on mathematical functions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lvl="2" eaLnBrk="1" hangingPunct="1">
              <a:spcBef>
                <a:spcPts val="53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2100" dirty="0">
                <a:solidFill>
                  <a:srgbClr val="666699"/>
                </a:solidFill>
                <a:latin typeface="Lucida Sans Unicode" panose="020B0602030504020204" pitchFamily="34" charset="0"/>
              </a:rPr>
              <a:t>They are expected to produce no side effects</a:t>
            </a:r>
          </a:p>
          <a:p>
            <a:pPr lvl="2" eaLnBrk="1" hangingPunct="1">
              <a:spcBef>
                <a:spcPts val="53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2100" dirty="0">
                <a:solidFill>
                  <a:srgbClr val="666699"/>
                </a:solidFill>
                <a:latin typeface="Lucida Sans Unicode" panose="020B0602030504020204" pitchFamily="34" charset="0"/>
              </a:rPr>
              <a:t>In practice, program functions have side effects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16B3E319-73F2-9E64-44C5-1DE067E31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1858487-DCF5-4EF5-A25A-E23F82EF1FF2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11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FE6886F5-7C8D-5BFA-27C8-42FEA5C4A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Design Issues for Subprograms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FC3CC5E7-0FB7-60CA-FA4D-78AC4701F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153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Are local variables static or dynamic? 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Can subprogram definitions appear in other subprogram definitions? 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What parameter passing methods are provided?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Are parameter types checked?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If subprograms can be passed as parameters and subprograms can be nested, what is the referencing environment of a passed subprogram?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Are functional side effects allowed?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What types of values can be returned from functions?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How many values can be returned from functions?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Can subprograms be overloaded?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Can subprograms be generic?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If the language allows nested subprograms, are closures supported?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DD9A167C-EFD6-E162-B0AC-F3B7E9B7C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3AB86BFC-9362-4DC7-AAB0-EDA3B2B7035E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12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C7E57A4D-837C-F103-C168-AEC29726A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Local Referencing Environments</a:t>
            </a: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02DF0055-BB7D-880C-BEE4-A32B4916F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954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Local variables can be stack-dynamic </a:t>
            </a:r>
          </a:p>
          <a:p>
            <a:pPr eaLnBrk="1" hangingPunct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 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- Advantages</a:t>
            </a:r>
          </a:p>
          <a:p>
            <a:pPr lvl="2" eaLnBrk="1" hangingPunct="1">
              <a:spcBef>
                <a:spcPts val="48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1900">
                <a:solidFill>
                  <a:srgbClr val="666699"/>
                </a:solidFill>
                <a:latin typeface="Lucida Sans Unicode" panose="020B0602030504020204" pitchFamily="34" charset="0"/>
              </a:rPr>
              <a:t>Support for recursion</a:t>
            </a:r>
          </a:p>
          <a:p>
            <a:pPr lvl="2" eaLnBrk="1" hangingPunct="1">
              <a:spcBef>
                <a:spcPts val="48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1900">
                <a:solidFill>
                  <a:srgbClr val="666699"/>
                </a:solidFill>
                <a:latin typeface="Lucida Sans Unicode" panose="020B0602030504020204" pitchFamily="34" charset="0"/>
              </a:rPr>
              <a:t>Storage for locals is shared among some subprograms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Disadvantages</a:t>
            </a:r>
          </a:p>
          <a:p>
            <a:pPr lvl="2" eaLnBrk="1" hangingPunct="1">
              <a:spcBef>
                <a:spcPts val="48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1900">
                <a:solidFill>
                  <a:srgbClr val="666699"/>
                </a:solidFill>
                <a:latin typeface="Lucida Sans Unicode" panose="020B0602030504020204" pitchFamily="34" charset="0"/>
              </a:rPr>
              <a:t>Allocation/de-allocation, initialization time</a:t>
            </a:r>
          </a:p>
          <a:p>
            <a:pPr lvl="2" eaLnBrk="1" hangingPunct="1">
              <a:spcBef>
                <a:spcPts val="48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1900">
                <a:solidFill>
                  <a:srgbClr val="666699"/>
                </a:solidFill>
                <a:latin typeface="Lucida Sans Unicode" panose="020B0602030504020204" pitchFamily="34" charset="0"/>
              </a:rPr>
              <a:t>Indirect addressing</a:t>
            </a:r>
          </a:p>
          <a:p>
            <a:pPr lvl="2" eaLnBrk="1" hangingPunct="1">
              <a:spcBef>
                <a:spcPts val="48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1900">
                <a:solidFill>
                  <a:srgbClr val="666699"/>
                </a:solidFill>
                <a:latin typeface="Lucida Sans Unicode" panose="020B0602030504020204" pitchFamily="34" charset="0"/>
              </a:rPr>
              <a:t>Subprograms cannot be history sensitive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Local variables can be static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Advantages and disadvantages are the opposite of those for stack-dynamic local variables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>
            <a:extLst>
              <a:ext uri="{FF2B5EF4-FFF2-40B4-BE49-F238E27FC236}">
                <a16:creationId xmlns:a16="http://schemas.microsoft.com/office/drawing/2014/main" id="{9BF910A3-48E2-BF09-F43C-962FC9D18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Local Referencing Environments: Examples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6203B5B1-0CDE-6EBD-BAEB-80A591660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In most contemporary languages, locals are stack dynamic</a:t>
            </a:r>
          </a:p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80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In C-based languages, locals are by default stack dynamic, but can be declared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 </a:t>
            </a:r>
          </a:p>
          <a:p>
            <a:pPr>
              <a:spcBef>
                <a:spcPts val="713"/>
              </a:spcBef>
              <a:buClrTx/>
              <a:buFontTx/>
              <a:buNone/>
            </a:pPr>
            <a:endParaRPr lang="en-US" altLang="en-US" sz="280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The methods of C++, Java, Python, and C# only have stack dynamic locals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E64EC78B-0665-F930-5B1E-AFF03EE6C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964B631A-C894-4464-A2D5-F4E26E40A07B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13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B6534819-4572-D72B-92F0-8A25D8522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B8D03371-4FAC-4A32-AED5-1F627905D27D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14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B405FBA5-389D-8384-AD86-A79F257D0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Semantic Models of Parameter Passing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EC45B1AF-D06A-160B-372D-4D01AB846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In mode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Out mode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Inout mode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D72D0A2A-A81E-B8F3-37EA-498554E28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AA8F3B2-48B5-4A65-B0BC-4A70C47D6F92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15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94F57493-33DC-F7FF-C7C3-0EEB7DAB5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Models of Parameter Passing</a:t>
            </a: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1656BCB6-EC1F-1D96-A6FC-771667DFD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7353300" cy="458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CAAE7896-8FC1-1D8E-2797-CE5EC5EF2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036ECCB1-B5E9-4190-85FC-595C19E448B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16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722D2B33-8306-5084-62A7-E623BBC01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Conceptual Models of Transfer</a:t>
            </a: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87651E7F-21E8-F138-D639-485FA58DE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Physically move a value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Move an access path to a value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3D25BF0E-5CF7-0422-C767-693330167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24F87C04-FFB8-46B6-A533-4141CAB1A0A1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17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A8246D56-0E7C-D158-8376-8FA314150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Pass-by-Value (In Mode)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EDEFABAC-FFF4-0C52-5664-6D6BF608A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4478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The value of the actual parameter is used to initialize the corresponding formal parameter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Normally implemented by copying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Can be implemented by transmitting an access path but not recommended (enforcing write protection is not easy)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i="1">
                <a:solidFill>
                  <a:srgbClr val="333399"/>
                </a:solidFill>
                <a:latin typeface="Lucida Sans Unicode" panose="020B0602030504020204" pitchFamily="34" charset="0"/>
              </a:rPr>
              <a:t>Disadvantages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 (if by physical move): additional storage is required (stored twice) and the actual move can be costly (for large parameters)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i="1">
                <a:solidFill>
                  <a:srgbClr val="333399"/>
                </a:solidFill>
                <a:latin typeface="Lucida Sans Unicode" panose="020B0602030504020204" pitchFamily="34" charset="0"/>
              </a:rPr>
              <a:t>Disadvantages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 (if by access path method): must write-protect in the called subprogram and accesses cost more (indirect addressing)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0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E6CD06E4-3784-7434-9569-A46BCD070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C5B75F08-DB70-4205-9D70-B5E406D13F34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18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632D45A3-FEB0-B9C0-C3F3-4E74AFF64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Pass-by-Result (Out Mode)</a:t>
            </a: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63161627-DCB0-0620-C7E5-4E9BEE3B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When a parameter is passed by result, no value is transmitted to the subprogram; the corresponding formal parameter acts as a local variable; its value is transmitted to caller’s actual parameter when control is returned to the caller, by physical move</a:t>
            </a:r>
          </a:p>
          <a:p>
            <a:pPr lvl="1"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Require extra storage location and copy operation</a:t>
            </a:r>
          </a:p>
          <a:p>
            <a:pPr eaLnBrk="1" hangingPunct="1">
              <a:lnSpc>
                <a:spcPct val="9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Potential problems:</a:t>
            </a:r>
          </a:p>
          <a:p>
            <a:pPr lvl="1" eaLnBrk="1" hangingPunct="1">
              <a:lnSpc>
                <a:spcPct val="90000"/>
              </a:lnSpc>
              <a:spcBef>
                <a:spcPts val="4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sub(p1, p1); 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whichever formal parameter is copied back will represent the current value of 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p1</a:t>
            </a:r>
          </a:p>
          <a:p>
            <a:pPr lvl="1"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Courier New" panose="02070309020205020404" pitchFamily="49" charset="0"/>
              <a:buChar char="–"/>
            </a:pP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sub(list[sub], sub); 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Compute address of list[sub] at the beginning of the subprogram or end?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C3EB7294-5D3D-32AA-00D2-F19390738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1C4F62F5-6B42-4B82-93F0-09C4B7AA7A89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19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5C97AF22-03AD-D330-2963-96A6CC82A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Pass-by-Value-Result (inout Mode)</a:t>
            </a: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68126542-423B-6E75-4F11-28D8D5464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8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Lucida Sans Unicode" panose="020B0602030504020204" pitchFamily="34" charset="0"/>
              </a:rPr>
              <a:t>A combination of pass-by-value and pass-by-result</a:t>
            </a:r>
          </a:p>
          <a:p>
            <a:pPr eaLnBrk="1" hangingPunct="1">
              <a:spcBef>
                <a:spcPts val="8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Lucida Sans Unicode" panose="020B0602030504020204" pitchFamily="34" charset="0"/>
              </a:rPr>
              <a:t>Sometimes called pass-by-copy</a:t>
            </a:r>
          </a:p>
          <a:p>
            <a:pPr eaLnBrk="1" hangingPunct="1">
              <a:spcBef>
                <a:spcPts val="8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Lucida Sans Unicode" panose="020B0602030504020204" pitchFamily="34" charset="0"/>
              </a:rPr>
              <a:t>Formal parameters have local storage</a:t>
            </a:r>
          </a:p>
          <a:p>
            <a:pPr eaLnBrk="1" hangingPunct="1">
              <a:spcBef>
                <a:spcPts val="8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3200">
                <a:solidFill>
                  <a:srgbClr val="333399"/>
                </a:solidFill>
                <a:latin typeface="Lucida Sans Unicode" panose="020B0602030504020204" pitchFamily="34" charset="0"/>
              </a:rPr>
              <a:t>Disadvantages:</a:t>
            </a:r>
          </a:p>
          <a:p>
            <a:pPr lvl="1"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Those of pass-by-result</a:t>
            </a:r>
          </a:p>
          <a:p>
            <a:pPr lvl="1"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Those of pass-by-value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BAEE5A80-628E-C956-9895-AD6E67499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F39F02BC-D34B-4F4C-96E1-8008836FF8DC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D8A88EE5-5DE9-2EDC-83D1-41D439243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Chapter 9 Topics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51D4D515-429B-D27B-7F3B-B12D7693D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153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Introduction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Fundamentals of Subprograms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Design Issues for Subprograms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Local Referencing Environments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Parameter-Passing Methods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Parameters That Are Subprograms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Calling Subprograms Indirectly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Design Issues for Functions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Overloaded Subprograms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Generic Subprograms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User-Defined Overloaded Operators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200">
                <a:solidFill>
                  <a:srgbClr val="333399"/>
                </a:solidFill>
                <a:latin typeface="Lucida Sans Unicode" panose="020B0602030504020204" pitchFamily="34" charset="0"/>
              </a:rPr>
              <a:t>Closures</a:t>
            </a:r>
          </a:p>
          <a:p>
            <a:pPr eaLnBrk="1" hangingPunct="1">
              <a:lnSpc>
                <a:spcPct val="90000"/>
              </a:lnSpc>
              <a:spcBef>
                <a:spcPts val="563"/>
              </a:spcBef>
              <a:buClrTx/>
              <a:buFontTx/>
              <a:buNone/>
            </a:pPr>
            <a:endParaRPr lang="en-US" altLang="en-US" sz="22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39A8ABF5-6F4C-351A-EA26-58636FACE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542C2AB-4C5A-4E24-8FDB-9100532F880A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20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3555" name="Text Box 3">
            <a:extLst>
              <a:ext uri="{FF2B5EF4-FFF2-40B4-BE49-F238E27FC236}">
                <a16:creationId xmlns:a16="http://schemas.microsoft.com/office/drawing/2014/main" id="{2B030062-E9BD-7990-1E50-8222F8615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Pass-by-Reference (Inout Mode)</a:t>
            </a: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E048C77C-56BF-413D-48DA-D5DD1CFE4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Pass an access path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Also called pass-by-sharing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Advantage: Passing process is efficient (no copying and no duplicated storage)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Disadvantages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Slower accesses (compared to pass-by-value) to formal parameters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Potentials for unwanted side effects (collisions)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Unwanted aliases (access broadened)</a:t>
            </a:r>
          </a:p>
          <a:p>
            <a:pPr lvl="1" eaLnBrk="1" hangingPunct="1">
              <a:spcBef>
                <a:spcPts val="413"/>
              </a:spcBef>
              <a:buClrTx/>
              <a:buFontTx/>
              <a:buNone/>
            </a:pP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fun(total, total);  fun(list[i], list[j]);  fun(list[i], i);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>
            <a:extLst>
              <a:ext uri="{FF2B5EF4-FFF2-40B4-BE49-F238E27FC236}">
                <a16:creationId xmlns:a16="http://schemas.microsoft.com/office/drawing/2014/main" id="{F9E64118-254A-1012-D4D4-299E01052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C245BB80-6276-4ED3-88C6-C6FFA8B44A9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21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4579" name="Text Box 3">
            <a:extLst>
              <a:ext uri="{FF2B5EF4-FFF2-40B4-BE49-F238E27FC236}">
                <a16:creationId xmlns:a16="http://schemas.microsoft.com/office/drawing/2014/main" id="{37A8338C-41CE-A387-29B3-3B959A341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1000"/>
            <a:ext cx="7924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200">
                <a:solidFill>
                  <a:srgbClr val="333399"/>
                </a:solidFill>
                <a:latin typeface="Lucida Sans Unicode" panose="020B0602030504020204" pitchFamily="34" charset="0"/>
              </a:rPr>
              <a:t>Pass-by-Reference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(continued)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896F07D5-41F4-2329-51C9-195C2E88D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00200"/>
            <a:ext cx="7924800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>
                <a:srgbClr val="333399"/>
              </a:buClr>
              <a:buFont typeface="Lucida Sans Unicode" panose="020B0602030504020204" pitchFamily="34" charset="0"/>
              <a:buChar char="-"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Another issue:</a:t>
            </a:r>
          </a:p>
          <a:p>
            <a:pPr>
              <a:buClrTx/>
              <a:buFontTx/>
              <a:buNone/>
            </a:pPr>
            <a:endParaRPr lang="en-US" altLang="en-US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   Can the passed reference be changed in the</a:t>
            </a:r>
          </a:p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     called subprogram?</a:t>
            </a:r>
          </a:p>
          <a:p>
            <a:pPr>
              <a:buClrTx/>
              <a:buFontTx/>
              <a:buNone/>
            </a:pPr>
            <a:endParaRPr lang="en-US" altLang="en-US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    - In C, it is possible </a:t>
            </a:r>
          </a:p>
          <a:p>
            <a:pPr>
              <a:buClrTx/>
              <a:buFontTx/>
              <a:buNone/>
            </a:pPr>
            <a:endParaRPr lang="en-US" altLang="en-US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    - But in some other languages, such as Pascal,</a:t>
            </a:r>
          </a:p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       	formal parameters that are addresses are </a:t>
            </a:r>
          </a:p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 		implicitly dereferenced, which prevents such </a:t>
            </a:r>
          </a:p>
          <a:p>
            <a:pPr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		changes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792C0DBB-EA34-493F-1403-C9D948779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062DF6A3-6354-454D-BD91-C87DCE5A45FE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22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5603" name="Text Box 3">
            <a:extLst>
              <a:ext uri="{FF2B5EF4-FFF2-40B4-BE49-F238E27FC236}">
                <a16:creationId xmlns:a16="http://schemas.microsoft.com/office/drawing/2014/main" id="{855B423A-3A75-6B80-3632-9881EEEC2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Pass-by-Name (Inout Mode)</a:t>
            </a: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86C55E26-EAEB-E2AA-FC97-E5CB7B845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By textual substitution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Formals are bound to an access method at the time of the call, but actual binding to a value or address takes place at the time of a reference or assignment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Allows flexibility in late binding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Implementation requires that the referencing environment of the caller is passed with the parameter, so the actual parameter address can be calculated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AE6FE9DC-70F5-8187-55B6-276DC67C6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67C17F0-0C94-487A-8835-03ABFB37131F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23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1EC6BF6A-B485-C3F9-82EC-AC43359F0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86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Implementing Parameter-Passing Methods</a:t>
            </a: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8CBA28D6-B8A6-5179-B9AF-86DADB45A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In most languages parameter communication takes place thru the run-time stack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Pass-by-reference are the simplest to implement; only an address is placed in the stack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>
            <a:extLst>
              <a:ext uri="{FF2B5EF4-FFF2-40B4-BE49-F238E27FC236}">
                <a16:creationId xmlns:a16="http://schemas.microsoft.com/office/drawing/2014/main" id="{3A91C81A-461A-4845-C25A-F9E80A59B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Implementing Parameter-Passing Methods</a:t>
            </a:r>
          </a:p>
        </p:txBody>
      </p:sp>
      <p:pic>
        <p:nvPicPr>
          <p:cNvPr id="27650" name="Picture 2">
            <a:extLst>
              <a:ext uri="{FF2B5EF4-FFF2-40B4-BE49-F238E27FC236}">
                <a16:creationId xmlns:a16="http://schemas.microsoft.com/office/drawing/2014/main" id="{D2979230-727E-5387-B230-3DCFC0927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0"/>
            <a:ext cx="5867400" cy="356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7652" name="Text Box 4">
            <a:extLst>
              <a:ext uri="{FF2B5EF4-FFF2-40B4-BE49-F238E27FC236}">
                <a16:creationId xmlns:a16="http://schemas.microsoft.com/office/drawing/2014/main" id="{6F65E5F6-3DA5-2DAC-2715-9FC931CD5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76E00BC-A838-424F-ABAA-0F228A4B992A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24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449C614E-BCFE-8D5C-D592-E62932E8C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" y="5257800"/>
            <a:ext cx="7773988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Function header:  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sub(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b, 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c, 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d)</a:t>
            </a:r>
          </a:p>
          <a:p>
            <a:pPr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Function call in main: 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sub(w, x, y, z)</a:t>
            </a:r>
          </a:p>
          <a:p>
            <a:pPr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(pass 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 by </a:t>
            </a:r>
            <a:r>
              <a:rPr lang="en-US" altLang="en-US" sz="2000" u="sng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value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, 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 by </a:t>
            </a:r>
            <a:r>
              <a:rPr lang="en-US" altLang="en-US" sz="2000" u="sng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result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, </a:t>
            </a:r>
            <a:r>
              <a:rPr lang="en-US" altLang="en-US" sz="16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 by </a:t>
            </a:r>
            <a:r>
              <a:rPr lang="en-US" altLang="en-US" sz="2000" u="sng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value-result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, </a:t>
            </a:r>
            <a:r>
              <a:rPr lang="en-US" altLang="en-US" sz="16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 by </a:t>
            </a:r>
            <a:r>
              <a:rPr lang="en-US" altLang="en-US" sz="2000" u="sng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reference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>
            <a:extLst>
              <a:ext uri="{FF2B5EF4-FFF2-40B4-BE49-F238E27FC236}">
                <a16:creationId xmlns:a16="http://schemas.microsoft.com/office/drawing/2014/main" id="{88D51C45-C408-E37E-9052-37D3F9FF2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5E66CCA6-1F73-4147-A13F-2F29EAA2EEC2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25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8675" name="Text Box 3">
            <a:extLst>
              <a:ext uri="{FF2B5EF4-FFF2-40B4-BE49-F238E27FC236}">
                <a16:creationId xmlns:a16="http://schemas.microsoft.com/office/drawing/2014/main" id="{9E918CAE-9E43-C601-6A7F-CD1504F7B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86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Parameter Passing by Magic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D1D2A855-CFEC-40EE-098A-F454989EA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C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Runtime-stack 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Alignment 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180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C++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>
                <a:solidFill>
                  <a:srgbClr val="333399"/>
                </a:solidFill>
                <a:latin typeface="Lucida Sans Unicode" panose="020B0602030504020204" pitchFamily="34" charset="0"/>
              </a:rPr>
              <a:t>Maybe the same; depends on version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endParaRPr lang="en-US" altLang="en-US" sz="200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endParaRPr lang="en-US" altLang="en-US" sz="20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F66249BC-332A-73D7-9D9D-21AEDD44B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AB8B63A-308B-4F3C-9954-AB6302D588FD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26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29699" name="Text Box 3">
            <a:extLst>
              <a:ext uri="{FF2B5EF4-FFF2-40B4-BE49-F238E27FC236}">
                <a16:creationId xmlns:a16="http://schemas.microsoft.com/office/drawing/2014/main" id="{4A08A8A2-525A-4F72-FBEF-5398AA1B2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86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Parameter Passing Methods of Major Languages</a:t>
            </a:r>
          </a:p>
        </p:txBody>
      </p:sp>
      <p:sp>
        <p:nvSpPr>
          <p:cNvPr id="29700" name="Text Box 4">
            <a:extLst>
              <a:ext uri="{FF2B5EF4-FFF2-40B4-BE49-F238E27FC236}">
                <a16:creationId xmlns:a16="http://schemas.microsoft.com/office/drawing/2014/main" id="{C15BF248-CD1C-D0EB-1245-4B537F23C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C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Pass-by-value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Pass-by-reference is achieved by using pointers as parameters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18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C++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 special pointer type called reference type for pass-by-reference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18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Java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All parameters are passed by value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Tx/>
              <a:buFontTx/>
              <a:buNone/>
            </a:pPr>
            <a:r>
              <a:rPr lang="en-US" altLang="en-US" sz="1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     So, no method can change any of these parameters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0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Ada  --- in (default mode), out, in out; 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endParaRPr lang="en-US" altLang="en-US" sz="20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>
            <a:extLst>
              <a:ext uri="{FF2B5EF4-FFF2-40B4-BE49-F238E27FC236}">
                <a16:creationId xmlns:a16="http://schemas.microsoft.com/office/drawing/2014/main" id="{94063762-9BDA-86C5-6111-9A2554F5E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1A7E231-C973-4576-8149-990BEEF68BAB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27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0723" name="Text Box 3">
            <a:extLst>
              <a:ext uri="{FF2B5EF4-FFF2-40B4-BE49-F238E27FC236}">
                <a16:creationId xmlns:a16="http://schemas.microsoft.com/office/drawing/2014/main" id="{BEB008DD-9297-D259-EBE7-F76626BBC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Parameter Passing Methods of Major Languages (continued)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D5CF7EA4-037E-A6A7-21EB-35B855BBE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95400"/>
            <a:ext cx="8153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Fortran 95+</a:t>
            </a:r>
            <a:b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- Parameters can be declared to be in, out, or inout mode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</a:t>
            </a:r>
          </a:p>
          <a:p>
            <a:pPr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C#</a:t>
            </a:r>
            <a:b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- </a:t>
            </a: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Default method: pass-by-value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Pass-by-reference is specified by preceding both a formal parameter and its actual parameter with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ref</a:t>
            </a:r>
          </a:p>
          <a:p>
            <a:pPr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PHP: very similar to C#, except that either the actual or the formal parameter can specify ref</a:t>
            </a:r>
          </a:p>
          <a:p>
            <a:pPr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Swift: default passing method is by value, but pass-by-reference can be specified by preceding the formal with </a:t>
            </a:r>
            <a:r>
              <a:rPr lang="en-US" altLang="en-US" sz="18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inout</a:t>
            </a:r>
          </a:p>
          <a:p>
            <a:pPr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Perl: all actual parameters are implicitly placed in a predefined array named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@_</a:t>
            </a:r>
          </a:p>
          <a:p>
            <a:pPr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Python and Ruby use pass-by-assignment (all data values are objects); the actual is assigned to the formal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id="{FB4EB9F0-68A8-1651-BC1B-5B5C2AA80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E5BCE823-9538-49B1-9F00-E3A16F7687D4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28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1747" name="Text Box 3">
            <a:extLst>
              <a:ext uri="{FF2B5EF4-FFF2-40B4-BE49-F238E27FC236}">
                <a16:creationId xmlns:a16="http://schemas.microsoft.com/office/drawing/2014/main" id="{592E4B62-90F6-A9AA-17A4-50AAA6EE9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Type Checking Parameters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12F6FA1D-A5A9-0710-43E3-98C95445F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Considered very important for reliability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FORTRAN 77 and original C: none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Pascal, Ada, and Java: it is always required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ANSI C and C++: choice is made by the user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Prototypes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Relatively new languages Perl, JavaScript, and PHP do not require type checking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In Python and Ruby, variables do not have types (objects do), so parameter type checking is not possible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>
            <a:extLst>
              <a:ext uri="{FF2B5EF4-FFF2-40B4-BE49-F238E27FC236}">
                <a16:creationId xmlns:a16="http://schemas.microsoft.com/office/drawing/2014/main" id="{8E21A689-615A-C560-4455-A28FAA5E2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9312159C-47BA-4850-B037-020644F289C9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29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2771" name="Text Box 3">
            <a:extLst>
              <a:ext uri="{FF2B5EF4-FFF2-40B4-BE49-F238E27FC236}">
                <a16:creationId xmlns:a16="http://schemas.microsoft.com/office/drawing/2014/main" id="{DC245C70-EE3A-4E85-A978-FB23EDC46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Multidimensional Arrays as Parameters</a:t>
            </a:r>
          </a:p>
        </p:txBody>
      </p:sp>
      <p:sp>
        <p:nvSpPr>
          <p:cNvPr id="32772" name="Text Box 4">
            <a:extLst>
              <a:ext uri="{FF2B5EF4-FFF2-40B4-BE49-F238E27FC236}">
                <a16:creationId xmlns:a16="http://schemas.microsoft.com/office/drawing/2014/main" id="{48B869F7-5991-EC02-06B4-A89B98616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80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If a multidimensional array is passed to a subprogram and the subprogram is separately compiled, the compiler needs to know the declared size of that array to build the storage mapping function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2CE59011-78B8-5D89-823F-D4BFC4C2C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4B71B0C3-8E19-4958-8AEC-0B05F6CF707E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22DBB67E-6C34-3592-48CF-3FCD86960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Introduction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FB7D04C0-5003-DA11-7F31-04B6C02C4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Two fundamental abstraction facilities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Process abstraction </a:t>
            </a:r>
          </a:p>
          <a:p>
            <a:pPr lvl="2" eaLnBrk="1" hangingPunct="1">
              <a:spcBef>
                <a:spcPts val="53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2100" dirty="0">
                <a:solidFill>
                  <a:srgbClr val="666699"/>
                </a:solidFill>
                <a:latin typeface="Lucida Sans Unicode" panose="020B0602030504020204" pitchFamily="34" charset="0"/>
              </a:rPr>
              <a:t>Emphasized from early days</a:t>
            </a:r>
          </a:p>
          <a:p>
            <a:pPr lvl="2" eaLnBrk="1" hangingPunct="1">
              <a:spcBef>
                <a:spcPts val="53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2100" dirty="0">
                <a:solidFill>
                  <a:srgbClr val="666699"/>
                </a:solidFill>
                <a:latin typeface="Lucida Sans Unicode" panose="020B0602030504020204" pitchFamily="34" charset="0"/>
              </a:rPr>
              <a:t>Discussed in this chapter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Data abstraction</a:t>
            </a:r>
          </a:p>
          <a:p>
            <a:pPr lvl="2" eaLnBrk="1" hangingPunct="1">
              <a:spcBef>
                <a:spcPts val="53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2100" dirty="0">
                <a:solidFill>
                  <a:srgbClr val="666699"/>
                </a:solidFill>
                <a:latin typeface="Lucida Sans Unicode" panose="020B0602030504020204" pitchFamily="34" charset="0"/>
              </a:rPr>
              <a:t>Emphasized in the 1980s</a:t>
            </a:r>
          </a:p>
          <a:p>
            <a:pPr lvl="2" eaLnBrk="1" hangingPunct="1">
              <a:spcBef>
                <a:spcPts val="538"/>
              </a:spcBef>
              <a:buClr>
                <a:srgbClr val="666699"/>
              </a:buClr>
              <a:buFont typeface="Lucida Sans Unicode" panose="020B0602030504020204" pitchFamily="34" charset="0"/>
              <a:buChar char="•"/>
            </a:pPr>
            <a:r>
              <a:rPr lang="en-US" altLang="en-US" sz="2100" dirty="0">
                <a:solidFill>
                  <a:srgbClr val="666699"/>
                </a:solidFill>
                <a:latin typeface="Lucida Sans Unicode" panose="020B0602030504020204" pitchFamily="34" charset="0"/>
              </a:rPr>
              <a:t>Discussed at length in Chapter 11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C1DB019A-8A92-7D82-3635-03E42D558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8733073-08FA-4C5F-BB5B-3027F00089E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30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3795" name="Text Box 3">
            <a:extLst>
              <a:ext uri="{FF2B5EF4-FFF2-40B4-BE49-F238E27FC236}">
                <a16:creationId xmlns:a16="http://schemas.microsoft.com/office/drawing/2014/main" id="{DDE3FEF4-251D-5548-D4E9-BD7D0AC33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Multidimensional Arrays as Parameters: C and C++</a:t>
            </a:r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119E1987-B41E-5E51-2CAE-D4B5D2E6C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Programmer is required to include the declared sizes of all but the first subscript in the actual parameter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Disallows writing flexible subprograms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Solution: pass a pointer to the array and the sizes of the dimensions as other parameters; the user must include the storage mapping function in terms of the size parameters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E97249EF-18F2-9D46-164B-3CA62D024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C01F153A-CD56-4F78-9B0C-A637D614D3B9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31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4819" name="Text Box 3">
            <a:extLst>
              <a:ext uri="{FF2B5EF4-FFF2-40B4-BE49-F238E27FC236}">
                <a16:creationId xmlns:a16="http://schemas.microsoft.com/office/drawing/2014/main" id="{6CE4FF44-85C9-2B23-6F01-25D46F3E8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86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Multidimensional Arrays as Parameters: Java and C#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E4B37656-0705-B312-E481-EC00092B3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Similar to Ada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Arrays are objects; they are all single-dimensioned, but the elements can be arrays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Each array inherits a named constant (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 in Java,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 in C#) that is set to the length of the array when the array object is created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>
            <a:extLst>
              <a:ext uri="{FF2B5EF4-FFF2-40B4-BE49-F238E27FC236}">
                <a16:creationId xmlns:a16="http://schemas.microsoft.com/office/drawing/2014/main" id="{DFF5CBF0-6901-AE46-D25A-2ACFF1468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E1D9C2C-96FA-4CAF-B647-019F8C981EC5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32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614B6AA5-3201-137C-F673-FA6C3FBE4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Design Considerations for Parameter Passing</a:t>
            </a:r>
            <a:b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</a:br>
            <a:endParaRPr lang="en-US" altLang="en-US" sz="3200">
              <a:solidFill>
                <a:srgbClr val="666699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A64DE696-E274-86C6-5256-DBB41EA8E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Two important considerations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Efficiency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One-way or two-way data transfer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But the above considerations are in conflict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Good programming suggest limited access to variables, which means one-way whenever possible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But pass-by-reference is more efficient to pass structures of significant size</a:t>
            </a:r>
          </a:p>
          <a:p>
            <a:pPr eaLnBrk="1" hangingPunct="1">
              <a:spcBef>
                <a:spcPts val="713"/>
              </a:spcBef>
              <a:buClrTx/>
              <a:buFontTx/>
              <a:buNone/>
            </a:pPr>
            <a:endParaRPr lang="en-US" altLang="en-US" sz="28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extLst>
              <a:ext uri="{FF2B5EF4-FFF2-40B4-BE49-F238E27FC236}">
                <a16:creationId xmlns:a16="http://schemas.microsoft.com/office/drawing/2014/main" id="{A3066457-7A80-14F0-6A82-FC53B552C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FE94B777-53CC-487F-8DAA-F14843D5FEDE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33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B1CA6740-2839-94A8-9EB7-46AD4549F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Parameters that are Subprogram Names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6220AAF8-0802-1468-075D-77EC2794F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8153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marL="838200" indent="-3810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 marL="1695450" indent="-3810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It is sometimes convenient to pass subprogram names as parameters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Issues: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AutoNum type="arabicPeriod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Are parameter types checked?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AutoNum type="arabicPeriod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What is the correct referencing environment for a subprogram that was sent as a parameter?</a:t>
            </a:r>
          </a:p>
          <a:p>
            <a:pPr lvl="3" eaLnBrk="1" hangingPunct="1"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18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>
            <a:extLst>
              <a:ext uri="{FF2B5EF4-FFF2-40B4-BE49-F238E27FC236}">
                <a16:creationId xmlns:a16="http://schemas.microsoft.com/office/drawing/2014/main" id="{5D48875C-3D03-E33A-33D9-2B00EEAB7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8A7AA6F3-3146-46FC-8CEA-78EC7910B2D2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34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8B621DF5-C27E-5CDD-382D-CDD5B2A02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Parameters that are Subprogram Names: Referencing Environment</a:t>
            </a:r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7F83AE34-BFB7-23DA-7C10-15AA5014B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i="1">
                <a:solidFill>
                  <a:srgbClr val="333399"/>
                </a:solidFill>
                <a:latin typeface="Lucida Sans Unicode" panose="020B0602030504020204" pitchFamily="34" charset="0"/>
              </a:rPr>
              <a:t>Shallow binding</a:t>
            </a: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: The environment of the call statement that enacts the passed subprogram</a:t>
            </a:r>
            <a:b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- Most natural for dynamic-scoped</a:t>
            </a:r>
          </a:p>
          <a:p>
            <a:pPr eaLnBrk="1" hangingPunct="1">
              <a:lnSpc>
                <a:spcPct val="90000"/>
              </a:lnSpc>
              <a:spcBef>
                <a:spcPts val="713"/>
              </a:spcBef>
              <a:buClrTx/>
              <a:buFontTx/>
              <a:buNone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       languages</a:t>
            </a:r>
          </a:p>
          <a:p>
            <a:pPr eaLnBrk="1" hangingPunct="1">
              <a:lnSpc>
                <a:spcPct val="9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i="1">
                <a:solidFill>
                  <a:srgbClr val="333399"/>
                </a:solidFill>
                <a:latin typeface="Lucida Sans Unicode" panose="020B0602030504020204" pitchFamily="34" charset="0"/>
              </a:rPr>
              <a:t>Deep binding</a:t>
            </a: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: The environment of the definition of the passed subprogram</a:t>
            </a:r>
            <a:b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- Most natural for static-scoped languages</a:t>
            </a:r>
          </a:p>
          <a:p>
            <a:pPr eaLnBrk="1" hangingPunct="1">
              <a:lnSpc>
                <a:spcPct val="9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i="1">
                <a:solidFill>
                  <a:srgbClr val="333399"/>
                </a:solidFill>
                <a:latin typeface="Lucida Sans Unicode" panose="020B0602030504020204" pitchFamily="34" charset="0"/>
              </a:rPr>
              <a:t>Ad hoc binding</a:t>
            </a: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: The environment of the call statement that passed the subprogram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>
            <a:extLst>
              <a:ext uri="{FF2B5EF4-FFF2-40B4-BE49-F238E27FC236}">
                <a16:creationId xmlns:a16="http://schemas.microsoft.com/office/drawing/2014/main" id="{4410DF58-E0E7-20C6-7DE9-EE1F8D5C7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Calling Subprograms Indirectly</a:t>
            </a:r>
          </a:p>
        </p:txBody>
      </p:sp>
      <p:sp>
        <p:nvSpPr>
          <p:cNvPr id="38914" name="Text Box 2">
            <a:extLst>
              <a:ext uri="{FF2B5EF4-FFF2-40B4-BE49-F238E27FC236}">
                <a16:creationId xmlns:a16="http://schemas.microsoft.com/office/drawing/2014/main" id="{909CFBDC-F861-59A7-4941-F60AE98C6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Usually when there are several possible subprograms to be called and the correct one on a particular run of the program is not know until execution (e.g., event handling and GUIs)</a:t>
            </a:r>
          </a:p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In C and C++, such calls are made through function pointers</a:t>
            </a:r>
          </a:p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8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38916" name="Text Box 4">
            <a:extLst>
              <a:ext uri="{FF2B5EF4-FFF2-40B4-BE49-F238E27FC236}">
                <a16:creationId xmlns:a16="http://schemas.microsoft.com/office/drawing/2014/main" id="{16E1B568-6281-ECEE-BCF9-8C3CC3561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D4735EE6-8C37-482C-9C5D-AB110FB7F01A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35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>
            <a:extLst>
              <a:ext uri="{FF2B5EF4-FFF2-40B4-BE49-F238E27FC236}">
                <a16:creationId xmlns:a16="http://schemas.microsoft.com/office/drawing/2014/main" id="{4EC61D9A-EDB9-3501-2393-403411628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200">
                <a:solidFill>
                  <a:srgbClr val="666699"/>
                </a:solidFill>
                <a:latin typeface="Lucida Sans Unicode" panose="020B0602030504020204" pitchFamily="34" charset="0"/>
              </a:rPr>
              <a:t>Calling Subprograms Indirectly </a:t>
            </a:r>
            <a:r>
              <a:rPr lang="en-US" altLang="en-US" sz="20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39938" name="Text Box 2">
            <a:extLst>
              <a:ext uri="{FF2B5EF4-FFF2-40B4-BE49-F238E27FC236}">
                <a16:creationId xmlns:a16="http://schemas.microsoft.com/office/drawing/2014/main" id="{6B381C38-C464-CF24-F9F4-364A81F2A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In C#, method pointers are implemented as objects called </a:t>
            </a:r>
            <a:r>
              <a:rPr lang="en-US" altLang="en-US" sz="2800" i="1">
                <a:solidFill>
                  <a:srgbClr val="333399"/>
                </a:solidFill>
                <a:latin typeface="Lucida Sans Unicode" panose="020B0602030504020204" pitchFamily="34" charset="0"/>
              </a:rPr>
              <a:t>delegates</a:t>
            </a: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 delegate declaration: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delegate int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Change(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x);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- This delegate type, named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, can be instantiated with any method that takes an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parameter and returns an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value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A method: 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int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fun1(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x) { … }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Instantiate: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 chgfun1 =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Change(fun1);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Can be called with: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chgfun1(12);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- A delegate can store more than one address, which is called a </a:t>
            </a:r>
            <a:r>
              <a:rPr lang="en-US" altLang="en-US" i="1">
                <a:solidFill>
                  <a:srgbClr val="333399"/>
                </a:solidFill>
                <a:latin typeface="Lucida Sans Unicode" panose="020B0602030504020204" pitchFamily="34" charset="0"/>
              </a:rPr>
              <a:t>multicast delegate</a:t>
            </a: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1E1A7C81-7F9C-E157-B02F-D74EC1CD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4172A521-5353-4306-B6D8-B6948052528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36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>
            <a:extLst>
              <a:ext uri="{FF2B5EF4-FFF2-40B4-BE49-F238E27FC236}">
                <a16:creationId xmlns:a16="http://schemas.microsoft.com/office/drawing/2014/main" id="{85DBF43F-BFBA-4AC6-1A88-494CFA66B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Design Issues for Functions</a:t>
            </a:r>
          </a:p>
        </p:txBody>
      </p:sp>
      <p:sp>
        <p:nvSpPr>
          <p:cNvPr id="40962" name="Text Box 2">
            <a:extLst>
              <a:ext uri="{FF2B5EF4-FFF2-40B4-BE49-F238E27FC236}">
                <a16:creationId xmlns:a16="http://schemas.microsoft.com/office/drawing/2014/main" id="{922D66AD-79DD-4E47-C006-C1724BE75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marL="914400" indent="-4572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Are side effects allowed?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Parameters should always be in-mode to reduce side effect (like Ada)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What types of return values are allowed?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Most imperative languages restrict the return types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C allows any type except arrays and functions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C++ is like C but also allows user-defined types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Java methods can return any type (but because methods are not types, they cannot be returned)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Python and Ruby treat methods as first-class objects, so they can be returned, as well as any other class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Ada subprograms can return any type except functions</a:t>
            </a:r>
          </a:p>
          <a:p>
            <a:pPr>
              <a:spcBef>
                <a:spcPts val="513"/>
              </a:spcBef>
              <a:buClrTx/>
              <a:buFontTx/>
              <a:buNone/>
            </a:pPr>
            <a:endParaRPr lang="en-US" altLang="en-US" sz="20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B23CA0B3-17E2-A97E-359E-D7853E8FF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ABA17FC-8D22-4C0B-AE64-621D41F7B472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37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25183428-0E5C-DFD5-C001-12041EA9C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8CB96D5F-7628-4911-833B-2B8117BAEAFF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38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B69A42E0-587D-8EA6-0EA5-F6FAFF81F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Overloaded Subprograms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36739DC4-3A5C-D0B6-0A63-209D1CC18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An </a:t>
            </a:r>
            <a:r>
              <a:rPr lang="en-US" altLang="en-US" i="1">
                <a:solidFill>
                  <a:srgbClr val="333399"/>
                </a:solidFill>
                <a:latin typeface="Lucida Sans Unicode" panose="020B0602030504020204" pitchFamily="34" charset="0"/>
              </a:rPr>
              <a:t>overloaded subprogram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is one that has the same name as another subprogram in the same referencing environment</a:t>
            </a:r>
          </a:p>
          <a:p>
            <a:pPr lvl="1" eaLnBrk="1" hangingPunct="1">
              <a:lnSpc>
                <a:spcPct val="8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Every version of an overloaded subprogram has a unique protocol</a:t>
            </a:r>
          </a:p>
          <a:p>
            <a:pPr eaLnBrk="1" hangingPunct="1">
              <a:lnSpc>
                <a:spcPct val="8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C++, Java, C#, and Ada include predefined overloaded subprograms </a:t>
            </a:r>
          </a:p>
          <a:p>
            <a:pPr eaLnBrk="1" hangingPunct="1">
              <a:lnSpc>
                <a:spcPct val="8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In Ada, the return type of an overloaded function can be used to disambiguate calls (thus two overloaded functions can have the same parameters)</a:t>
            </a:r>
          </a:p>
          <a:p>
            <a:pPr eaLnBrk="1" hangingPunct="1">
              <a:lnSpc>
                <a:spcPct val="8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Ada, Java, C++, and C# allow users to write multiple versions of subprograms with the same name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>
            <a:extLst>
              <a:ext uri="{FF2B5EF4-FFF2-40B4-BE49-F238E27FC236}">
                <a16:creationId xmlns:a16="http://schemas.microsoft.com/office/drawing/2014/main" id="{7920FEAF-8422-26BF-CAE0-9EE6B7410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ED266FE-CF6D-40F4-93EC-E01139D823B0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39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AD9BEB86-08CE-057B-FC4E-1F0BCEA84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</a:t>
            </a:r>
          </a:p>
        </p:txBody>
      </p:sp>
      <p:sp>
        <p:nvSpPr>
          <p:cNvPr id="43012" name="Text Box 4">
            <a:extLst>
              <a:ext uri="{FF2B5EF4-FFF2-40B4-BE49-F238E27FC236}">
                <a16:creationId xmlns:a16="http://schemas.microsoft.com/office/drawing/2014/main" id="{073E781E-0AF7-9659-4418-8F0C2D38F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 </a:t>
            </a:r>
            <a:r>
              <a:rPr lang="en-US" altLang="en-US" i="1">
                <a:solidFill>
                  <a:srgbClr val="002060"/>
                </a:solidFill>
                <a:latin typeface="Lucida Sans Unicode" panose="020B0602030504020204" pitchFamily="34" charset="0"/>
              </a:rPr>
              <a:t>generic</a:t>
            </a:r>
            <a:r>
              <a:rPr lang="en-US" altLang="en-US">
                <a:solidFill>
                  <a:srgbClr val="002060"/>
                </a:solidFill>
                <a:latin typeface="Lucida Sans Unicode" panose="020B0602030504020204" pitchFamily="34" charset="0"/>
              </a:rPr>
              <a:t> or </a:t>
            </a:r>
            <a:r>
              <a:rPr lang="en-US" altLang="en-US" i="1">
                <a:solidFill>
                  <a:srgbClr val="002060"/>
                </a:solidFill>
                <a:latin typeface="Lucida Sans Unicode" panose="020B0602030504020204" pitchFamily="34" charset="0"/>
              </a:rPr>
              <a:t>polymorphic subprogram</a:t>
            </a:r>
            <a:r>
              <a:rPr lang="en-US" altLang="en-US">
                <a:solidFill>
                  <a:srgbClr val="002060"/>
                </a:solidFill>
                <a:latin typeface="Lucida Sans Unicode" panose="020B0602030504020204" pitchFamily="34" charset="0"/>
              </a:rPr>
              <a:t> 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takes parameters of different types on different activations</a:t>
            </a:r>
          </a:p>
          <a:p>
            <a:pPr eaLnBrk="1" hangingPunct="1">
              <a:lnSpc>
                <a:spcPct val="8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Overloaded subprograms provide </a:t>
            </a:r>
            <a:r>
              <a:rPr lang="en-US" altLang="en-US" i="1">
                <a:latin typeface="Lucida Sans Unicode" panose="020B0602030504020204" pitchFamily="34" charset="0"/>
              </a:rPr>
              <a:t>ad hoc polymorphism</a:t>
            </a:r>
          </a:p>
          <a:p>
            <a:pPr eaLnBrk="1" hangingPunct="1">
              <a:lnSpc>
                <a:spcPct val="80000"/>
              </a:lnSpc>
              <a:spcBef>
                <a:spcPts val="613"/>
              </a:spcBef>
              <a:buFont typeface="Lucida Sans Unicode" panose="020B0602030504020204" pitchFamily="34" charset="0"/>
              <a:buChar char="•"/>
            </a:pPr>
            <a:r>
              <a:rPr lang="en-US" altLang="en-US" i="1">
                <a:latin typeface="Lucida Sans Unicode" panose="020B0602030504020204" pitchFamily="34" charset="0"/>
              </a:rPr>
              <a:t>Subtype polymorphism 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means that a variable of type T can access any object of type T or any type derived from T (OOP languages)</a:t>
            </a:r>
          </a:p>
          <a:p>
            <a:pPr eaLnBrk="1" hangingPunct="1">
              <a:lnSpc>
                <a:spcPct val="8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 subprogram that takes a generic parameter that is used in a type expression that describes the type of the parameters of the subprogram provides </a:t>
            </a:r>
            <a:r>
              <a:rPr lang="en-US" altLang="en-US" i="1">
                <a:latin typeface="Lucida Sans Unicode" panose="020B0602030504020204" pitchFamily="34" charset="0"/>
              </a:rPr>
              <a:t>parametric polymorphism</a:t>
            </a:r>
            <a:br>
              <a:rPr lang="en-US" altLang="en-US" i="1">
                <a:latin typeface="Lucida Sans Unicode" panose="020B0602030504020204" pitchFamily="34" charset="0"/>
              </a:rPr>
            </a:br>
            <a:r>
              <a:rPr lang="en-US" altLang="en-US" i="1">
                <a:latin typeface="Lucida Sans Unicode" panose="020B0602030504020204" pitchFamily="34" charset="0"/>
              </a:rPr>
              <a:t> 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- A cheap compile-time substitute for dynamic binding</a:t>
            </a:r>
          </a:p>
          <a:p>
            <a:pPr eaLnBrk="1" hangingPunct="1">
              <a:lnSpc>
                <a:spcPct val="80000"/>
              </a:lnSpc>
              <a:spcBef>
                <a:spcPts val="463"/>
              </a:spcBef>
              <a:buClrTx/>
              <a:buFontTx/>
              <a:buNone/>
            </a:pPr>
            <a:endParaRPr lang="en-US" altLang="en-US" sz="180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463"/>
              </a:spcBef>
              <a:buClrTx/>
              <a:buFontTx/>
              <a:buNone/>
            </a:pPr>
            <a:endParaRPr lang="en-US" altLang="en-US" sz="18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B32AC686-38E2-8488-46F1-AE4BC6FA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9F5A176D-99EC-4951-B5E8-33917A50A8B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A5C4B586-2599-980F-0E8A-6F2D52B23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Fundamentals of Subprograms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0E785CE4-90AB-02EC-0E09-27CD0E0CC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Each subprogram has a single entry point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The calling program is suspended during execution of the called subprogram</a:t>
            </a: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Control always returns to the caller when the called subprogram’s execution terminates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>
            <a:extLst>
              <a:ext uri="{FF2B5EF4-FFF2-40B4-BE49-F238E27FC236}">
                <a16:creationId xmlns:a16="http://schemas.microsoft.com/office/drawing/2014/main" id="{3EA02277-5808-B53C-1A40-F4B42AB0B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 </a:t>
            </a: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44034" name="Text Box 2">
            <a:extLst>
              <a:ext uri="{FF2B5EF4-FFF2-40B4-BE49-F238E27FC236}">
                <a16:creationId xmlns:a16="http://schemas.microsoft.com/office/drawing/2014/main" id="{C48AA2DC-B253-9C0A-C28B-E4339AFCE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954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C++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Versions of a generic subprogram are created implicitly when the subprogram is named in a call or when its address is taken with the &amp; operator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Generic subprograms are preceded by a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template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clause that lists the generic variables, which can be type names or class names</a:t>
            </a:r>
          </a:p>
          <a:p>
            <a:pPr lvl="1" eaLnBrk="1" hangingPunct="1">
              <a:spcBef>
                <a:spcPts val="613"/>
              </a:spcBef>
              <a:buClrTx/>
              <a:buFontTx/>
              <a:buNone/>
            </a:pPr>
            <a:endParaRPr lang="en-US" altLang="en-US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</a:rPr>
              <a:t>     template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</a:rPr>
              <a:t> &lt;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</a:rPr>
              <a:t>class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</a:rPr>
              <a:t> Type&gt;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</a:rPr>
              <a:t>       Type max(Type first, Type second) {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</a:rPr>
              <a:t>      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</a:rPr>
              <a:t>return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</a:rPr>
              <a:t> first &gt; second ? first : second;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</a:rPr>
              <a:t>       }</a:t>
            </a:r>
          </a:p>
          <a:p>
            <a:pPr lvl="1" eaLnBrk="1" hangingPunct="1">
              <a:spcBef>
                <a:spcPts val="613"/>
              </a:spcBef>
              <a:buClrTx/>
              <a:buFontTx/>
              <a:buNone/>
            </a:pPr>
            <a:endParaRPr lang="en-US" altLang="en-US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80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80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44036" name="Text Box 4">
            <a:extLst>
              <a:ext uri="{FF2B5EF4-FFF2-40B4-BE49-F238E27FC236}">
                <a16:creationId xmlns:a16="http://schemas.microsoft.com/office/drawing/2014/main" id="{1AF21D5F-2B25-B4C5-31D3-30BFF7C8B5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32A7A223-1DFD-4036-AB20-432EC519AB6C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40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>
            <a:extLst>
              <a:ext uri="{FF2B5EF4-FFF2-40B4-BE49-F238E27FC236}">
                <a16:creationId xmlns:a16="http://schemas.microsoft.com/office/drawing/2014/main" id="{587018FF-004C-FF64-EE85-3D7A22A30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E3B8E3C9-B4EE-413C-8F8D-7DC5C937CEA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41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800A7D66-FAFC-454C-A23B-EF7AD0659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 </a:t>
            </a: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81DCACB8-1F55-BDC5-C176-872346606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Java 5.0</a:t>
            </a:r>
            <a:b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- Differences between generics in Java 5.0 and those of C++:</a:t>
            </a:r>
            <a:b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1. Generic parameters in Java 5.0 must be classes</a:t>
            </a:r>
          </a:p>
          <a:p>
            <a:pPr eaLnBrk="1" hangingPunct="1">
              <a:spcBef>
                <a:spcPts val="613"/>
              </a:spcBef>
              <a:buClrTx/>
              <a:buFontTx/>
              <a:buNone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   2. Java 5.0 generic methods are instantiated just once as truly generic methods</a:t>
            </a:r>
            <a:b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3. Restrictions can be specified on the range of classes that can be passed to the generic method as generic parameters</a:t>
            </a:r>
            <a:b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4. Wildcard types of generic parameters</a:t>
            </a:r>
          </a:p>
          <a:p>
            <a:pPr eaLnBrk="1" hangingPunct="1">
              <a:spcBef>
                <a:spcPts val="713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>
            <a:extLst>
              <a:ext uri="{FF2B5EF4-FFF2-40B4-BE49-F238E27FC236}">
                <a16:creationId xmlns:a16="http://schemas.microsoft.com/office/drawing/2014/main" id="{7BFE80A3-4B26-55C4-3313-13A01B65E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 </a:t>
            </a: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46082" name="Text Box 2">
            <a:extLst>
              <a:ext uri="{FF2B5EF4-FFF2-40B4-BE49-F238E27FC236}">
                <a16:creationId xmlns:a16="http://schemas.microsoft.com/office/drawing/2014/main" id="{0C674306-4B61-58AC-95A5-685C80C39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Java 5.0 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(continued)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&lt;T&gt; T doIt(T[] list) { … }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- The parameter is an array of generic elements (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is the name of the type)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- A call: 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     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doIt&lt;String&gt;(myList);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Generic parameters can have bounds: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public static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Comparable&gt; T 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doIt(T[] list) { … }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The generic type must be of a class that implements the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Comparable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interface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D4D70A68-209E-F7D8-7865-39F283CAC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3C6A3251-456F-4732-B6F8-BF76DBB496BE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42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>
            <a:extLst>
              <a:ext uri="{FF2B5EF4-FFF2-40B4-BE49-F238E27FC236}">
                <a16:creationId xmlns:a16="http://schemas.microsoft.com/office/drawing/2014/main" id="{6DA10D4E-3E7A-B2CD-7EE2-5BBBCCA44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 </a:t>
            </a: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47106" name="Text Box 2">
            <a:extLst>
              <a:ext uri="{FF2B5EF4-FFF2-40B4-BE49-F238E27FC236}">
                <a16:creationId xmlns:a16="http://schemas.microsoft.com/office/drawing/2014/main" id="{C747EAA0-D519-F868-F701-65A2AB847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marL="4572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Ada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generic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type Element is private;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procedure swap (x, y in out Element);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endParaRPr lang="en-US" altLang="en-US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procedure swap (x, y in out Element) is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temp : constant Element := x;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begin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x := y;  y := temp;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end  swap;</a:t>
            </a:r>
          </a:p>
          <a:p>
            <a:pPr lvl="1" indent="0">
              <a:spcBef>
                <a:spcPts val="613"/>
              </a:spcBef>
              <a:buClrTx/>
              <a:buFontTx/>
              <a:buNone/>
            </a:pPr>
            <a:endParaRPr lang="en-US" altLang="en-US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47108" name="Text Box 4">
            <a:extLst>
              <a:ext uri="{FF2B5EF4-FFF2-40B4-BE49-F238E27FC236}">
                <a16:creationId xmlns:a16="http://schemas.microsoft.com/office/drawing/2014/main" id="{E95C2A09-0054-BEBD-77AC-F0264CFA1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6C315DCA-B87D-43A7-9E3C-FF15C16D338C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43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>
            <a:extLst>
              <a:ext uri="{FF2B5EF4-FFF2-40B4-BE49-F238E27FC236}">
                <a16:creationId xmlns:a16="http://schemas.microsoft.com/office/drawing/2014/main" id="{007F4157-1C01-17EA-F790-542FF6E28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DBBC9699-C075-4E52-9F7C-AED82D32B26D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44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48131" name="Text Box 3">
            <a:extLst>
              <a:ext uri="{FF2B5EF4-FFF2-40B4-BE49-F238E27FC236}">
                <a16:creationId xmlns:a16="http://schemas.microsoft.com/office/drawing/2014/main" id="{5251C42B-885F-DC2F-1BE2-3733A2AAB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 </a:t>
            </a: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D29ED678-A8AE-3C82-9C29-A86D5416E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C# 2005</a:t>
            </a:r>
            <a:b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- 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Supports generic methods that are similar to those of Java 5.0</a:t>
            </a:r>
            <a:b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</a:b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- One difference: actual type parameters in a call can be omitted if the compiler can infer the unspecified type</a:t>
            </a:r>
          </a:p>
          <a:p>
            <a:pPr lvl="1"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Another – C# 2005 does not support wildcards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>
            <a:extLst>
              <a:ext uri="{FF2B5EF4-FFF2-40B4-BE49-F238E27FC236}">
                <a16:creationId xmlns:a16="http://schemas.microsoft.com/office/drawing/2014/main" id="{8D8B4B39-660A-BD99-63AC-E9F5F15DC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 </a:t>
            </a: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49154" name="Text Box 2">
            <a:extLst>
              <a:ext uri="{FF2B5EF4-FFF2-40B4-BE49-F238E27FC236}">
                <a16:creationId xmlns:a16="http://schemas.microsoft.com/office/drawing/2014/main" id="{61F12439-DE7C-43EE-2F4F-B09768B3D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95400"/>
            <a:ext cx="8153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F# </a:t>
            </a: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Infers a generic type if it cannot determine the type of a parameter or the return type of a function – </a:t>
            </a:r>
            <a:r>
              <a:rPr lang="en-US" altLang="en-US" i="1">
                <a:solidFill>
                  <a:srgbClr val="333399"/>
                </a:solidFill>
                <a:latin typeface="Lucida Sans Unicode" panose="020B0602030504020204" pitchFamily="34" charset="0"/>
              </a:rPr>
              <a:t>automatic generalization</a:t>
            </a:r>
          </a:p>
          <a:p>
            <a:pPr lvl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Such types are denoted with an apostrophe and a single letter, e.g.,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′a</a:t>
            </a: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Functions can be defined to have generic parameters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</a:t>
            </a: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printPair (x: ′a) (y: ′a) =</a:t>
            </a:r>
          </a:p>
          <a:p>
            <a:pPr lvl="1">
              <a:spcBef>
                <a:spcPts val="513"/>
              </a:spcBef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printfn ″%A %A″ x y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 -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%A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is a format code for any type</a:t>
            </a:r>
          </a:p>
          <a:p>
            <a:pPr lvl="1">
              <a:spcBef>
                <a:spcPts val="6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    - These parameters are not type constrained</a:t>
            </a: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i="1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i="1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i="1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49156" name="Text Box 4">
            <a:extLst>
              <a:ext uri="{FF2B5EF4-FFF2-40B4-BE49-F238E27FC236}">
                <a16:creationId xmlns:a16="http://schemas.microsoft.com/office/drawing/2014/main" id="{2426264E-889A-BBEC-14DC-1A0FC98B4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42BF1BE-C96D-47E5-BA8E-3A0F36856136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45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>
            <a:extLst>
              <a:ext uri="{FF2B5EF4-FFF2-40B4-BE49-F238E27FC236}">
                <a16:creationId xmlns:a16="http://schemas.microsoft.com/office/drawing/2014/main" id="{2D57409D-A6D3-53AC-75C4-649957CBD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Generic Subprograms </a:t>
            </a:r>
            <a:r>
              <a:rPr lang="en-US" altLang="en-US" sz="280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50178" name="Text Box 2">
            <a:extLst>
              <a:ext uri="{FF2B5EF4-FFF2-40B4-BE49-F238E27FC236}">
                <a16:creationId xmlns:a16="http://schemas.microsoft.com/office/drawing/2014/main" id="{71927B8B-6C86-2577-2700-E7CD066C8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F# (continued)</a:t>
            </a: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If the parameters of a function are used with arithmetic operators, they are type constrained, even if the parameters are specified to be generic</a:t>
            </a:r>
          </a:p>
          <a:p>
            <a:pPr lvl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Because of type inferencing and the lack of type coercions, F# generic functions are far less useful than those of C++, Java 5.0+, and C# 2005+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7E637B63-2DFA-A476-510F-8A8167A69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8F37F251-A6AA-4591-BEF0-6A0B2B439BB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46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>
            <a:extLst>
              <a:ext uri="{FF2B5EF4-FFF2-40B4-BE49-F238E27FC236}">
                <a16:creationId xmlns:a16="http://schemas.microsoft.com/office/drawing/2014/main" id="{9AF030E2-DAF7-3A8A-0566-79D1A57E4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A6468B34-A15C-496C-8CA2-3D08335CFBEB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47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51203" name="Text Box 3">
            <a:extLst>
              <a:ext uri="{FF2B5EF4-FFF2-40B4-BE49-F238E27FC236}">
                <a16:creationId xmlns:a16="http://schemas.microsoft.com/office/drawing/2014/main" id="{E0B37490-D5D7-0326-F5D4-293A122D8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User-Defined Overloaded Operators</a:t>
            </a:r>
          </a:p>
        </p:txBody>
      </p:sp>
      <p:sp>
        <p:nvSpPr>
          <p:cNvPr id="51204" name="Text Box 4">
            <a:extLst>
              <a:ext uri="{FF2B5EF4-FFF2-40B4-BE49-F238E27FC236}">
                <a16:creationId xmlns:a16="http://schemas.microsoft.com/office/drawing/2014/main" id="{DDBABC4B-4EA1-D071-8E3F-6513532AC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Operators can be overloaded in Ada, C++, Python, and Ruby</a:t>
            </a:r>
          </a:p>
          <a:p>
            <a:pPr eaLnBrk="1" hangingPunct="1">
              <a:lnSpc>
                <a:spcPct val="8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A Python example</a:t>
            </a:r>
          </a:p>
          <a:p>
            <a:pPr lvl="1" eaLnBrk="1" hangingPunct="1">
              <a:lnSpc>
                <a:spcPct val="8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__add__ (self, second) :</a:t>
            </a:r>
          </a:p>
          <a:p>
            <a:pPr lvl="1" eaLnBrk="1" hangingPunct="1">
              <a:lnSpc>
                <a:spcPct val="8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 sz="2000" b="1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Complex(self.real + second.real, </a:t>
            </a:r>
          </a:p>
          <a:p>
            <a:pPr lvl="1" eaLnBrk="1" hangingPunct="1">
              <a:lnSpc>
                <a:spcPct val="8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self.imag + second.imag)</a:t>
            </a:r>
          </a:p>
          <a:p>
            <a:pPr lvl="1" eaLnBrk="1" hangingPunct="1">
              <a:lnSpc>
                <a:spcPct val="80000"/>
              </a:lnSpc>
              <a:spcBef>
                <a:spcPts val="513"/>
              </a:spcBef>
              <a:buClrTx/>
              <a:buFontTx/>
              <a:buNone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  <a:cs typeface="Courier New" panose="02070309020205020404" pitchFamily="49" charset="0"/>
              </a:rPr>
              <a:t>Use: To compute </a:t>
            </a:r>
            <a:r>
              <a:rPr lang="en-US" altLang="en-US" sz="200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 y, x.__add__(y)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7AC81838-B100-A081-7F78-8B8C844D3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Closures</a:t>
            </a:r>
          </a:p>
        </p:txBody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9884790D-4D5B-C2EE-4181-CC60F75D2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95400"/>
            <a:ext cx="81534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A </a:t>
            </a:r>
            <a:r>
              <a:rPr lang="en-US" altLang="en-US" sz="2800" i="1">
                <a:solidFill>
                  <a:srgbClr val="333399"/>
                </a:solidFill>
                <a:latin typeface="Lucida Sans Unicode" panose="020B0602030504020204" pitchFamily="34" charset="0"/>
              </a:rPr>
              <a:t>closure</a:t>
            </a:r>
            <a:r>
              <a:rPr lang="en-US" altLang="en-US" sz="2800">
                <a:solidFill>
                  <a:srgbClr val="333399"/>
                </a:solidFill>
                <a:latin typeface="Lucida Sans Unicode" panose="020B0602030504020204" pitchFamily="34" charset="0"/>
              </a:rPr>
              <a:t> is a subprogram and the referencing environment where it was defined</a:t>
            </a:r>
          </a:p>
          <a:p>
            <a:pPr lvl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The referencing environment is needed if the subprogram can be called from any arbitrary place in the program</a:t>
            </a:r>
          </a:p>
          <a:p>
            <a:pPr lvl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A static-scoped language that does not permit nested subprograms doesn’t need closures</a:t>
            </a:r>
          </a:p>
          <a:p>
            <a:pPr lvl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Closures are only needed if a subprogram can access variables in nesting scopes and it can be called from anywhere</a:t>
            </a:r>
          </a:p>
          <a:p>
            <a:pPr lvl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>
                <a:solidFill>
                  <a:srgbClr val="333399"/>
                </a:solidFill>
                <a:latin typeface="Lucida Sans Unicode" panose="020B0602030504020204" pitchFamily="34" charset="0"/>
              </a:rPr>
              <a:t>To support closures, an implementation may need to provide unlimited extent to some variables (because a subprogram may access a nonlocal variable that is normally no longer alive)</a:t>
            </a:r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id="{1A69BB78-D090-3787-5E24-3E0E36EF1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9F82B889-5FB1-44E6-B21F-F3DE55416163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48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1194CF16-C315-373B-A31B-5DE3B982A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7EB04FFF-0C26-48A8-B487-C8CA037C16E6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49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53251" name="Text Box 3">
            <a:extLst>
              <a:ext uri="{FF2B5EF4-FFF2-40B4-BE49-F238E27FC236}">
                <a16:creationId xmlns:a16="http://schemas.microsoft.com/office/drawing/2014/main" id="{C71111C6-4ECE-CF60-4775-61BE9D348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Summary</a:t>
            </a:r>
          </a:p>
        </p:txBody>
      </p:sp>
      <p:sp>
        <p:nvSpPr>
          <p:cNvPr id="53252" name="Text Box 4">
            <a:extLst>
              <a:ext uri="{FF2B5EF4-FFF2-40B4-BE49-F238E27FC236}">
                <a16:creationId xmlns:a16="http://schemas.microsoft.com/office/drawing/2014/main" id="{AA73917C-DF85-E9E0-C2F9-51BD424DD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1534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 subprogram definition describes the actions represented by the subprogram</a:t>
            </a:r>
          </a:p>
          <a:p>
            <a:pPr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Subprograms can be either functions or procedures</a:t>
            </a:r>
          </a:p>
          <a:p>
            <a:pPr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Local variables in subprograms can be stack-dynamic or static</a:t>
            </a:r>
          </a:p>
          <a:p>
            <a:pPr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Three models of parameter passing: in mode, out mode, and inout mode</a:t>
            </a:r>
          </a:p>
          <a:p>
            <a:pPr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Some languages allow operator overloading</a:t>
            </a:r>
          </a:p>
          <a:p>
            <a:pPr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Subprograms can be generic</a:t>
            </a:r>
          </a:p>
          <a:p>
            <a:pPr eaLnBrk="1" hangingPunct="1">
              <a:lnSpc>
                <a:spcPct val="90000"/>
              </a:lnSpc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 closure is a subprogram and its ref. environment</a:t>
            </a:r>
          </a:p>
          <a:p>
            <a:pPr eaLnBrk="1" hangingPunct="1">
              <a:lnSpc>
                <a:spcPct val="90000"/>
              </a:lnSpc>
              <a:spcBef>
                <a:spcPts val="613"/>
              </a:spcBef>
              <a:buClrTx/>
              <a:buFontTx/>
              <a:buNone/>
            </a:pPr>
            <a:endParaRPr lang="en-US" altLang="en-US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C9510E66-FA42-745A-433C-5707FE991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836CF588-25EF-4612-9B3F-786E4F33E5C1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5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65BE3FD4-AADD-479A-EC57-D8BDB7150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Basic Definitions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5C30B59A-98D3-0512-D3BD-6D13968F5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153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 </a:t>
            </a: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subprogram definition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 describes the interface to and the actions of the subprogram abstraction</a:t>
            </a:r>
          </a:p>
          <a:p>
            <a:pPr lvl="1" eaLnBrk="1" hangingPunct="1">
              <a:lnSpc>
                <a:spcPct val="90000"/>
              </a:lnSpc>
              <a:spcBef>
                <a:spcPts val="4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6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In Python, function definitions are executable;</a:t>
            </a:r>
          </a:p>
          <a:p>
            <a:pPr lvl="1" eaLnBrk="1" hangingPunct="1">
              <a:lnSpc>
                <a:spcPct val="90000"/>
              </a:lnSpc>
              <a:spcBef>
                <a:spcPts val="4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6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In Ruby, function definitions can appear either in or outside of class definitions. If outside, they are methods of </a:t>
            </a:r>
            <a:r>
              <a:rPr lang="en-US" altLang="en-US" sz="1400" dirty="0">
                <a:solidFill>
                  <a:srgbClr val="33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altLang="en-US" sz="1600" dirty="0">
                <a:solidFill>
                  <a:srgbClr val="333399"/>
                </a:solidFill>
                <a:latin typeface="Lucida Sans Unicode" panose="020B0602030504020204" pitchFamily="34" charset="0"/>
              </a:rPr>
              <a:t>. They can be called without an object, like a function</a:t>
            </a:r>
          </a:p>
          <a:p>
            <a:pPr lvl="1" eaLnBrk="1" hangingPunct="1">
              <a:lnSpc>
                <a:spcPct val="90000"/>
              </a:lnSpc>
              <a:spcBef>
                <a:spcPts val="4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6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In Lua, all functions are anonymous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 </a:t>
            </a: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subprogram call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 is an explicit request that the subprogram be executed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A </a:t>
            </a: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subprogram header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 is the first part of the definition, including the name, the kind of subprogram, and the formal parameters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The </a:t>
            </a: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parameter profile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 (aka </a:t>
            </a: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signature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) of a subprogram is the number, order, and types of its parameters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The </a:t>
            </a: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protocol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 is a subprogram’s parameter profile and, if it is a function, its return type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DE2B0E73-8680-6AC5-AF9C-179630604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F7AE3AE1-606F-4CDB-A853-91A8046DFB37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6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C6BE43C4-A75F-1004-76C5-A682E4017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Basic Definitions (continued)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CBD64004-4BDE-AAD9-141B-7B73191CE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Function declarations in C and C++ are often called </a:t>
            </a:r>
            <a:r>
              <a:rPr lang="en-US" altLang="en-US" i="1">
                <a:solidFill>
                  <a:srgbClr val="333399"/>
                </a:solidFill>
                <a:latin typeface="Lucida Sans Unicode" panose="020B0602030504020204" pitchFamily="34" charset="0"/>
              </a:rPr>
              <a:t>prototypes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 </a:t>
            </a:r>
            <a:r>
              <a:rPr lang="en-US" altLang="en-US" i="1">
                <a:solidFill>
                  <a:srgbClr val="333399"/>
                </a:solidFill>
                <a:latin typeface="Lucida Sans Unicode" panose="020B0602030504020204" pitchFamily="34" charset="0"/>
              </a:rPr>
              <a:t>subprogram declaration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provides the protocol, but not the body, of the subprogram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 </a:t>
            </a:r>
            <a:r>
              <a:rPr lang="en-US" altLang="en-US" i="1">
                <a:solidFill>
                  <a:srgbClr val="333399"/>
                </a:solidFill>
                <a:latin typeface="Lucida Sans Unicode" panose="020B0602030504020204" pitchFamily="34" charset="0"/>
              </a:rPr>
              <a:t>formal parameter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is a dummy variable listed in the subprogram header and used in the subprogram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An </a:t>
            </a:r>
            <a:r>
              <a:rPr lang="en-US" altLang="en-US" i="1">
                <a:solidFill>
                  <a:srgbClr val="333399"/>
                </a:solidFill>
                <a:latin typeface="Lucida Sans Unicode" panose="020B0602030504020204" pitchFamily="34" charset="0"/>
              </a:rPr>
              <a:t>actual parameter</a:t>
            </a:r>
            <a:r>
              <a:rPr lang="en-US" altLang="en-US">
                <a:solidFill>
                  <a:srgbClr val="333399"/>
                </a:solidFill>
                <a:latin typeface="Lucida Sans Unicode" panose="020B0602030504020204" pitchFamily="34" charset="0"/>
              </a:rPr>
              <a:t> represents a value or address used in the subprogram call statement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8F5EA431-4857-C2EC-3009-BF5BBD56D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F9771EB5-63F0-42B3-894C-52F89D06C375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7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B578FEB3-6942-A659-1BD5-A7D3AC3FE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Actual/Formal Parameter Correspondence</a:t>
            </a: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8BD65836-9D15-9431-E755-D40CAAAA7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Positional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The binding of actual parameters to formal parameters is by position: the first actual parameter is bound to the first formal parameter and so forth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Safe and effective</a:t>
            </a:r>
          </a:p>
          <a:p>
            <a:pPr eaLnBrk="1" hangingPunct="1">
              <a:spcBef>
                <a:spcPts val="6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dirty="0">
                <a:solidFill>
                  <a:srgbClr val="333399"/>
                </a:solidFill>
                <a:latin typeface="Lucida Sans Unicode" panose="020B0602030504020204" pitchFamily="34" charset="0"/>
              </a:rPr>
              <a:t>Keyword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The name of the formal parameter to which an actual parameter is to be bound is specified with the actual parameter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Advantage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: Parameters can appear in any order, thereby avoiding parameter correspondence errors</a:t>
            </a:r>
          </a:p>
          <a:p>
            <a:pPr lvl="1" eaLnBrk="1" hangingPunct="1"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i="1" dirty="0">
                <a:solidFill>
                  <a:srgbClr val="333399"/>
                </a:solidFill>
                <a:latin typeface="Lucida Sans Unicode" panose="020B0602030504020204" pitchFamily="34" charset="0"/>
              </a:rPr>
              <a:t>Disadvantage</a:t>
            </a: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: User must know the formal parameter names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12898FBC-36BB-1658-A0F2-ADC78E19C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2BF4F8FE-7833-4469-BCA0-6BC6EFC4D20F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8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9A7284CA-9EC1-C0D3-6A05-A5300C8B8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en-US" sz="3600">
                <a:solidFill>
                  <a:srgbClr val="666699"/>
                </a:solidFill>
                <a:latin typeface="Lucida Sans Unicode" panose="020B0602030504020204" pitchFamily="34" charset="0"/>
              </a:rPr>
              <a:t>Formal Parameter Default Values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D631D180-DEAE-313C-3D53-11E7B93E3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In certain languages (e.g., C++, Python, Ruby, PHP), formal parameters can have default values (if no actual parameter is passed)</a:t>
            </a:r>
          </a:p>
          <a:p>
            <a:pPr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0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1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In C++, default parameters must appear last because parameters are positionally associated (no keyword parameters)</a:t>
            </a:r>
          </a:p>
          <a:p>
            <a:pPr lvl="1" eaLnBrk="1" hangingPunct="1">
              <a:lnSpc>
                <a:spcPct val="90000"/>
              </a:lnSpc>
              <a:spcBef>
                <a:spcPts val="463"/>
              </a:spcBef>
              <a:buClrTx/>
              <a:buFontTx/>
              <a:buNone/>
            </a:pPr>
            <a:endParaRPr lang="en-US" altLang="en-US" sz="18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713"/>
              </a:spcBef>
              <a:buClr>
                <a:srgbClr val="333399"/>
              </a:buClr>
              <a:buFont typeface="Lucida Sans Unicode" panose="020B0602030504020204" pitchFamily="34" charset="0"/>
              <a:buChar char="•"/>
            </a:pPr>
            <a:r>
              <a:rPr lang="en-US" altLang="en-US" sz="2800" dirty="0">
                <a:solidFill>
                  <a:srgbClr val="333399"/>
                </a:solidFill>
                <a:latin typeface="Lucida Sans Unicode" panose="020B0602030504020204" pitchFamily="34" charset="0"/>
              </a:rPr>
              <a:t>Variable numbers of parameters</a:t>
            </a:r>
          </a:p>
          <a:p>
            <a:pPr lvl="1"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C# methods can accept a variable number of parameters as long as they are of the same type—the corresponding formal parameter is an array preceded by </a:t>
            </a:r>
            <a:r>
              <a:rPr lang="en-US" altLang="en-US" sz="2000" b="1" dirty="0">
                <a:solidFill>
                  <a:srgbClr val="333399"/>
                </a:solidFill>
                <a:latin typeface="Courier New" panose="02070309020205020404" pitchFamily="49" charset="0"/>
              </a:rPr>
              <a:t>params</a:t>
            </a:r>
          </a:p>
          <a:p>
            <a:pPr lvl="1"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Courier New" panose="02070309020205020404" pitchFamily="49" charset="0"/>
              <a:buNone/>
            </a:pPr>
            <a:endParaRPr lang="en-US" altLang="en-US" sz="2000" b="1" dirty="0">
              <a:solidFill>
                <a:srgbClr val="333399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In Ruby, the actual parameters are sent as elements of a hash literal and the corresponding formal parameter is preceded by an asterisk. </a:t>
            </a:r>
          </a:p>
          <a:p>
            <a:pPr lvl="1"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None/>
            </a:pPr>
            <a:endParaRPr lang="en-US" altLang="en-US" sz="20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>
            <a:extLst>
              <a:ext uri="{FF2B5EF4-FFF2-40B4-BE49-F238E27FC236}">
                <a16:creationId xmlns:a16="http://schemas.microsoft.com/office/drawing/2014/main" id="{2FF8E771-973E-089A-2472-B884DA0CC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9718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altLang="en-US" sz="3600" dirty="0">
                <a:solidFill>
                  <a:srgbClr val="666699"/>
                </a:solidFill>
                <a:latin typeface="Lucida Sans Unicode" panose="020B0602030504020204" pitchFamily="34" charset="0"/>
              </a:rPr>
              <a:t>Variable Numbers of Parameters </a:t>
            </a:r>
            <a:r>
              <a:rPr lang="en-US" altLang="en-US" dirty="0">
                <a:solidFill>
                  <a:srgbClr val="666699"/>
                </a:solidFill>
                <a:latin typeface="Lucida Sans Unicode" panose="020B0602030504020204" pitchFamily="34" charset="0"/>
              </a:rPr>
              <a:t>(continued)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482CAEDA-E26B-0EF3-CC84-9D6D7A912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  <a:buFont typeface="Lucida Sans Unicode" panose="020B0602030504020204" pitchFamily="34" charset="0"/>
              <a:buChar char="–"/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In Python, the actual parameters are passed as a tuple of</a:t>
            </a:r>
          </a:p>
          <a:p>
            <a:pPr marL="457200" lvl="1" indent="0" eaLnBrk="1" hangingPunct="1">
              <a:lnSpc>
                <a:spcPct val="90000"/>
              </a:lnSpc>
              <a:spcBef>
                <a:spcPts val="513"/>
              </a:spcBef>
              <a:buClr>
                <a:srgbClr val="333399"/>
              </a:buClr>
            </a:pPr>
            <a:r>
              <a:rPr lang="en-US" altLang="en-US" sz="2000" dirty="0">
                <a:solidFill>
                  <a:srgbClr val="333399"/>
                </a:solidFill>
                <a:latin typeface="Lucida Sans Unicode" panose="020B0602030504020204" pitchFamily="34" charset="0"/>
              </a:rPr>
              <a:t>values and the corresponding formal parameter is a name with an asterisk.</a:t>
            </a:r>
          </a:p>
          <a:p>
            <a:pPr lvl="1" eaLnBrk="1" hangingPunct="1">
              <a:lnSpc>
                <a:spcPct val="90000"/>
              </a:lnSpc>
              <a:spcBef>
                <a:spcPts val="513"/>
              </a:spcBef>
              <a:buClrTx/>
              <a:buFontTx/>
              <a:buNone/>
            </a:pPr>
            <a:endParaRPr lang="en-US" altLang="en-US" sz="2000" dirty="0">
              <a:solidFill>
                <a:srgbClr val="333399"/>
              </a:solidFill>
              <a:latin typeface="Lucida Sans Unicode" panose="020B0602030504020204" pitchFamily="34" charset="0"/>
            </a:endParaRP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40C4DE11-E692-C89B-82D7-C5F8D6A23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>
              <a:buClrTx/>
              <a:buFontTx/>
              <a:buNone/>
            </a:pPr>
            <a:fld id="{28C4BFDE-DF65-4BCF-A167-1DDE7554EC5B}" type="slidenum">
              <a:rPr lang="en-US" altLang="en-US" sz="1000" smtClean="0">
                <a:latin typeface="Arial" panose="020B0604020202020204" pitchFamily="34" charset="0"/>
              </a:rPr>
              <a:pPr algn="r">
                <a:buClrTx/>
                <a:buFontTx/>
                <a:buNone/>
              </a:pPr>
              <a:t>9</a:t>
            </a:fld>
            <a:endParaRPr lang="en-US" altLang="en-US" sz="1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Lucida Sans Unicode"/>
        <a:ea typeface=""/>
        <a:cs typeface="Lucida Sans Unicode"/>
      </a:majorFont>
      <a:minorFont>
        <a:latin typeface="Lucida Sans Unicode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B962EF0EEE624B9F046CE597BAA58B" ma:contentTypeVersion="" ma:contentTypeDescription="Create a new document." ma:contentTypeScope="" ma:versionID="37d0fa5157a4481b59be32719feb7565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bdd9e01569c44ca091a7f2b97b07808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1D24833-CC60-4703-915A-BAEEC5B7F37A}"/>
</file>

<file path=customXml/itemProps2.xml><?xml version="1.0" encoding="utf-8"?>
<ds:datastoreItem xmlns:ds="http://schemas.openxmlformats.org/officeDocument/2006/customXml" ds:itemID="{061175E4-0E4E-4984-836D-C0AF58D4E953}"/>
</file>

<file path=customXml/itemProps3.xml><?xml version="1.0" encoding="utf-8"?>
<ds:datastoreItem xmlns:ds="http://schemas.openxmlformats.org/officeDocument/2006/customXml" ds:itemID="{36442BE4-43BF-4619-9089-61A0423B4873}"/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3200</Words>
  <Application>Microsoft Office PowerPoint</Application>
  <PresentationFormat>On-screen Show (4:3)</PresentationFormat>
  <Paragraphs>463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Courier New</vt:lpstr>
      <vt:lpstr>Lucida Sans Unicode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Behnam Bojnordi Arbab</cp:lastModifiedBy>
  <cp:revision>22</cp:revision>
  <dcterms:modified xsi:type="dcterms:W3CDTF">2026-05-22T10:32:03Z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0x010100C9B962EF0EEE624B9F046CE597BAA58B</vt:lpwstr>
  </property>
</Properties>
</file>