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8" r:id="rId6"/>
    <p:sldId id="261" r:id="rId7"/>
    <p:sldId id="260" r:id="rId8"/>
    <p:sldId id="262" r:id="rId9"/>
    <p:sldId id="263" r:id="rId10"/>
    <p:sldId id="266" r:id="rId11"/>
    <p:sldId id="264" r:id="rId12"/>
    <p:sldId id="269" r:id="rId13"/>
    <p:sldId id="274" r:id="rId14"/>
    <p:sldId id="275" r:id="rId15"/>
    <p:sldId id="267" r:id="rId16"/>
    <p:sldId id="268" r:id="rId17"/>
    <p:sldId id="273" r:id="rId18"/>
    <p:sldId id="270" r:id="rId19"/>
    <p:sldId id="271" r:id="rId20"/>
    <p:sldId id="272"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88"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D7FC239-9DAF-4A09-956C-27D6B4D3880F}" type="datetimeFigureOut">
              <a:rPr lang="en-US" smtClean="0"/>
              <a:t>5/14/2018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3FFA564-A801-4D65-A4E4-16EF3F6B8E8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7FC239-9DAF-4A09-956C-27D6B4D3880F}"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FA564-A801-4D65-A4E4-16EF3F6B8E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7FC239-9DAF-4A09-956C-27D6B4D3880F}"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FA564-A801-4D65-A4E4-16EF3F6B8E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D7FC239-9DAF-4A09-956C-27D6B4D3880F}" type="datetimeFigureOut">
              <a:rPr lang="en-US" smtClean="0"/>
              <a:t>5/14/2018</a:t>
            </a:fld>
            <a:endParaRPr lang="en-US"/>
          </a:p>
        </p:txBody>
      </p:sp>
      <p:sp>
        <p:nvSpPr>
          <p:cNvPr id="9" name="Slide Number Placeholder 8"/>
          <p:cNvSpPr>
            <a:spLocks noGrp="1"/>
          </p:cNvSpPr>
          <p:nvPr>
            <p:ph type="sldNum" sz="quarter" idx="15"/>
          </p:nvPr>
        </p:nvSpPr>
        <p:spPr/>
        <p:txBody>
          <a:bodyPr rtlCol="0"/>
          <a:lstStyle/>
          <a:p>
            <a:fld id="{03FFA564-A801-4D65-A4E4-16EF3F6B8E82}"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D7FC239-9DAF-4A09-956C-27D6B4D3880F}" type="datetimeFigureOut">
              <a:rPr lang="en-US" smtClean="0"/>
              <a:t>5/14/2018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3FFA564-A801-4D65-A4E4-16EF3F6B8E8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D7FC239-9DAF-4A09-956C-27D6B4D3880F}"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FA564-A801-4D65-A4E4-16EF3F6B8E82}"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D7FC239-9DAF-4A09-956C-27D6B4D3880F}"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FFA564-A801-4D65-A4E4-16EF3F6B8E82}"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D7FC239-9DAF-4A09-956C-27D6B4D3880F}" type="datetimeFigureOut">
              <a:rPr lang="en-US" smtClean="0"/>
              <a:t>5/14/2018</a:t>
            </a:fld>
            <a:endParaRPr lang="en-US"/>
          </a:p>
        </p:txBody>
      </p:sp>
      <p:sp>
        <p:nvSpPr>
          <p:cNvPr id="7" name="Slide Number Placeholder 6"/>
          <p:cNvSpPr>
            <a:spLocks noGrp="1"/>
          </p:cNvSpPr>
          <p:nvPr>
            <p:ph type="sldNum" sz="quarter" idx="11"/>
          </p:nvPr>
        </p:nvSpPr>
        <p:spPr/>
        <p:txBody>
          <a:bodyPr rtlCol="0"/>
          <a:lstStyle/>
          <a:p>
            <a:fld id="{03FFA564-A801-4D65-A4E4-16EF3F6B8E82}"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FC239-9DAF-4A09-956C-27D6B4D3880F}"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FFA564-A801-4D65-A4E4-16EF3F6B8E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D7FC239-9DAF-4A09-956C-27D6B4D3880F}" type="datetimeFigureOut">
              <a:rPr lang="en-US" smtClean="0"/>
              <a:t>5/14/2018</a:t>
            </a:fld>
            <a:endParaRPr lang="en-US"/>
          </a:p>
        </p:txBody>
      </p:sp>
      <p:sp>
        <p:nvSpPr>
          <p:cNvPr id="22" name="Slide Number Placeholder 21"/>
          <p:cNvSpPr>
            <a:spLocks noGrp="1"/>
          </p:cNvSpPr>
          <p:nvPr>
            <p:ph type="sldNum" sz="quarter" idx="15"/>
          </p:nvPr>
        </p:nvSpPr>
        <p:spPr/>
        <p:txBody>
          <a:bodyPr rtlCol="0"/>
          <a:lstStyle/>
          <a:p>
            <a:fld id="{03FFA564-A801-4D65-A4E4-16EF3F6B8E82}"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D7FC239-9DAF-4A09-956C-27D6B4D3880F}" type="datetimeFigureOut">
              <a:rPr lang="en-US" smtClean="0"/>
              <a:t>5/14/2018</a:t>
            </a:fld>
            <a:endParaRPr lang="en-US"/>
          </a:p>
        </p:txBody>
      </p:sp>
      <p:sp>
        <p:nvSpPr>
          <p:cNvPr id="18" name="Slide Number Placeholder 17"/>
          <p:cNvSpPr>
            <a:spLocks noGrp="1"/>
          </p:cNvSpPr>
          <p:nvPr>
            <p:ph type="sldNum" sz="quarter" idx="11"/>
          </p:nvPr>
        </p:nvSpPr>
        <p:spPr/>
        <p:txBody>
          <a:bodyPr rtlCol="0"/>
          <a:lstStyle/>
          <a:p>
            <a:fld id="{03FFA564-A801-4D65-A4E4-16EF3F6B8E82}"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D7FC239-9DAF-4A09-956C-27D6B4D3880F}" type="datetimeFigureOut">
              <a:rPr lang="en-US" smtClean="0"/>
              <a:t>5/14/2018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3FFA564-A801-4D65-A4E4-16EF3F6B8E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excel-easy.com/vba/create-a-macro.html#visual-basic-editor"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err="1" smtClean="0">
                <a:solidFill>
                  <a:srgbClr val="002060"/>
                </a:solidFill>
              </a:rPr>
              <a:t>UserForm</a:t>
            </a:r>
            <a:endParaRPr lang="en-US" sz="6600" dirty="0">
              <a:solidFill>
                <a:srgbClr val="00206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47276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
            <a:ext cx="8229600" cy="6001643"/>
          </a:xfrm>
          <a:prstGeom prst="rect">
            <a:avLst/>
          </a:prstGeom>
        </p:spPr>
        <p:txBody>
          <a:bodyPr wrap="square">
            <a:spAutoFit/>
          </a:bodyPr>
          <a:lstStyle/>
          <a:p>
            <a:pPr marL="285750" indent="-285750">
              <a:buFont typeface="Courier New" pitchFamily="49" charset="0"/>
              <a:buChar char="o"/>
            </a:pPr>
            <a:r>
              <a:rPr lang="en-US" sz="2400" dirty="0" smtClean="0"/>
              <a:t>Create the second</a:t>
            </a:r>
            <a:r>
              <a:rPr lang="tr-TR" sz="2400" dirty="0" smtClean="0"/>
              <a:t> Userform</a:t>
            </a:r>
            <a:r>
              <a:rPr lang="en-US" sz="2400" dirty="0"/>
              <a:t>1</a:t>
            </a:r>
            <a:r>
              <a:rPr lang="en-US" sz="2400" dirty="0" smtClean="0"/>
              <a:t> </a:t>
            </a:r>
          </a:p>
          <a:p>
            <a:pPr marL="285750" indent="-285750">
              <a:buFont typeface="Courier New" pitchFamily="49" charset="0"/>
              <a:buChar char="o"/>
            </a:pPr>
            <a:r>
              <a:rPr lang="en-US" sz="2400" dirty="0" smtClean="0"/>
              <a:t>Again take note of the names and caption tags</a:t>
            </a:r>
          </a:p>
          <a:p>
            <a:pPr marL="285750" indent="-285750">
              <a:buFont typeface="Courier New" pitchFamily="49" charset="0"/>
              <a:buChar char="o"/>
            </a:pPr>
            <a:r>
              <a:rPr lang="en-US" sz="2400" dirty="0" smtClean="0"/>
              <a:t>The </a:t>
            </a:r>
            <a:r>
              <a:rPr lang="en-US" sz="2400" dirty="0" err="1" smtClean="0"/>
              <a:t>UserForm</a:t>
            </a:r>
            <a:r>
              <a:rPr lang="en-US" sz="2400" dirty="0" smtClean="0"/>
              <a:t> is to serve as the  </a:t>
            </a:r>
            <a:r>
              <a:rPr lang="en-US" sz="2400" b="1" dirty="0" smtClean="0">
                <a:solidFill>
                  <a:srgbClr val="FF0000"/>
                </a:solidFill>
              </a:rPr>
              <a:t>Student Registration Portal </a:t>
            </a:r>
            <a:r>
              <a:rPr lang="en-US" sz="2400" dirty="0" smtClean="0"/>
              <a:t>to contain  two pages namely:  Personal Information and </a:t>
            </a:r>
            <a:r>
              <a:rPr lang="en-US" sz="2400" dirty="0" err="1" smtClean="0"/>
              <a:t>Programme</a:t>
            </a:r>
            <a:r>
              <a:rPr lang="en-US" sz="2400" dirty="0" smtClean="0"/>
              <a:t> Registered</a:t>
            </a:r>
          </a:p>
          <a:p>
            <a:pPr marL="285750" indent="-285750">
              <a:buFont typeface="Courier New" pitchFamily="49" charset="0"/>
              <a:buChar char="o"/>
            </a:pPr>
            <a:r>
              <a:rPr lang="en-US" sz="2400" dirty="0" smtClean="0"/>
              <a:t>Personal Information should consist of </a:t>
            </a:r>
          </a:p>
          <a:p>
            <a:pPr marL="2114550" lvl="4" indent="-285750">
              <a:buFont typeface="Courier New" pitchFamily="49" charset="0"/>
              <a:buChar char="o"/>
            </a:pPr>
            <a:r>
              <a:rPr lang="en-US" sz="2400" dirty="0" smtClean="0"/>
              <a:t>Name</a:t>
            </a:r>
          </a:p>
          <a:p>
            <a:pPr marL="2114550" lvl="4" indent="-285750">
              <a:buFont typeface="Courier New" pitchFamily="49" charset="0"/>
              <a:buChar char="o"/>
            </a:pPr>
            <a:r>
              <a:rPr lang="en-US" sz="2400" dirty="0"/>
              <a:t>A</a:t>
            </a:r>
            <a:r>
              <a:rPr lang="en-US" sz="2400" dirty="0" smtClean="0"/>
              <a:t>ge</a:t>
            </a:r>
          </a:p>
          <a:p>
            <a:pPr marL="2114550" lvl="4" indent="-285750">
              <a:buFont typeface="Courier New" pitchFamily="49" charset="0"/>
              <a:buChar char="o"/>
            </a:pPr>
            <a:r>
              <a:rPr lang="en-US" sz="2400" dirty="0" smtClean="0"/>
              <a:t>Gender- Male or Female</a:t>
            </a:r>
          </a:p>
          <a:p>
            <a:pPr marL="2114550" lvl="4" indent="-285750">
              <a:buFont typeface="Courier New" pitchFamily="49" charset="0"/>
              <a:buChar char="o"/>
            </a:pPr>
            <a:endParaRPr lang="en-US" sz="2400" dirty="0" smtClean="0"/>
          </a:p>
          <a:p>
            <a:pPr marL="285750" indent="-285750">
              <a:buFont typeface="Courier New" pitchFamily="49" charset="0"/>
              <a:buChar char="o"/>
            </a:pPr>
            <a:r>
              <a:rPr lang="en-US" sz="2400" dirty="0" err="1" smtClean="0"/>
              <a:t>Programme</a:t>
            </a:r>
            <a:r>
              <a:rPr lang="en-US" sz="2400" dirty="0" smtClean="0"/>
              <a:t> Registered should </a:t>
            </a:r>
            <a:r>
              <a:rPr lang="en-US" sz="2400" dirty="0"/>
              <a:t>consist of </a:t>
            </a:r>
          </a:p>
          <a:p>
            <a:pPr marL="2114550" lvl="4" indent="-285750">
              <a:buFont typeface="Courier New" pitchFamily="49" charset="0"/>
              <a:buChar char="o"/>
            </a:pPr>
            <a:r>
              <a:rPr lang="en-US" sz="2400" dirty="0" err="1" smtClean="0"/>
              <a:t>Programme</a:t>
            </a:r>
            <a:r>
              <a:rPr lang="en-US" sz="2400" dirty="0" smtClean="0"/>
              <a:t> Enrolled</a:t>
            </a:r>
            <a:endParaRPr lang="en-US" sz="2400" dirty="0"/>
          </a:p>
          <a:p>
            <a:pPr marL="2114550" lvl="4" indent="-285750">
              <a:buFont typeface="Courier New" pitchFamily="49" charset="0"/>
              <a:buChar char="o"/>
            </a:pPr>
            <a:r>
              <a:rPr lang="en-US" sz="2400" dirty="0" err="1" smtClean="0"/>
              <a:t>Programme</a:t>
            </a:r>
            <a:r>
              <a:rPr lang="en-US" sz="2400" dirty="0" smtClean="0"/>
              <a:t> Session</a:t>
            </a:r>
          </a:p>
          <a:p>
            <a:pPr marL="2114550" lvl="4" indent="-285750">
              <a:buFont typeface="Courier New" pitchFamily="49" charset="0"/>
              <a:buChar char="o"/>
            </a:pPr>
            <a:endParaRPr lang="en-US" sz="2400" dirty="0"/>
          </a:p>
          <a:p>
            <a:pPr marL="285750" indent="-285750">
              <a:buFont typeface="Courier New" pitchFamily="49" charset="0"/>
              <a:buChar char="o"/>
            </a:pPr>
            <a:r>
              <a:rPr lang="en-US" sz="2400" dirty="0"/>
              <a:t>Now create an Excel as shown below</a:t>
            </a:r>
          </a:p>
          <a:p>
            <a:pPr marL="285750" indent="-285750">
              <a:buFont typeface="Courier New" pitchFamily="49" charset="0"/>
              <a:buChar char="o"/>
            </a:pPr>
            <a:endParaRPr lang="en-US" sz="2400" dirty="0"/>
          </a:p>
        </p:txBody>
      </p:sp>
    </p:spTree>
    <p:extLst>
      <p:ext uri="{BB962C8B-B14F-4D97-AF65-F5344CB8AC3E}">
        <p14:creationId xmlns:p14="http://schemas.microsoft.com/office/powerpoint/2010/main" val="2365426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60504"/>
            <a:ext cx="7772400" cy="5178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306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
            <a:ext cx="8458200" cy="7509748"/>
          </a:xfrm>
          <a:prstGeom prst="rect">
            <a:avLst/>
          </a:prstGeom>
        </p:spPr>
        <p:txBody>
          <a:bodyPr wrap="square">
            <a:spAutoFit/>
          </a:bodyPr>
          <a:lstStyle/>
          <a:p>
            <a:pPr marL="285750" indent="-285750">
              <a:buFont typeface="Courier New" pitchFamily="49" charset="0"/>
              <a:buChar char="o"/>
            </a:pPr>
            <a:r>
              <a:rPr lang="en-US" sz="2400" dirty="0" smtClean="0"/>
              <a:t>We can now write Excel macro code to allocate our entry into the Excel file</a:t>
            </a:r>
          </a:p>
          <a:p>
            <a:pPr marL="285750" indent="-285750">
              <a:buFont typeface="Courier New" pitchFamily="49" charset="0"/>
              <a:buChar char="o"/>
            </a:pPr>
            <a:r>
              <a:rPr lang="en-US" sz="2400" dirty="0" smtClean="0"/>
              <a:t>This will be written for Command button1 so that when it is clicked, after filling the required pages, the data will be transferred into the Excel file.</a:t>
            </a:r>
          </a:p>
          <a:p>
            <a:pPr marL="285750" indent="-285750">
              <a:buFont typeface="Courier New" pitchFamily="49" charset="0"/>
              <a:buChar char="o"/>
            </a:pPr>
            <a:r>
              <a:rPr lang="en-US" sz="2400" dirty="0" smtClean="0"/>
              <a:t>To Command button1, write the following codes to Register Me</a:t>
            </a:r>
          </a:p>
          <a:p>
            <a:endParaRPr lang="en-US" sz="1400" b="1" dirty="0" smtClean="0"/>
          </a:p>
          <a:p>
            <a:pPr lvl="2" fontAlgn="base"/>
            <a:r>
              <a:rPr lang="tr-TR" sz="1400" b="1" dirty="0"/>
              <a:t>Private Sub CommandButton1_Click()</a:t>
            </a:r>
            <a:endParaRPr lang="en-US" sz="1400" b="1" dirty="0"/>
          </a:p>
          <a:p>
            <a:pPr lvl="2" fontAlgn="base"/>
            <a:r>
              <a:rPr lang="tr-TR" sz="1400" b="1" dirty="0"/>
              <a:t>Dim emptyRow As Long</a:t>
            </a:r>
            <a:endParaRPr lang="en-US" sz="1400" b="1" dirty="0"/>
          </a:p>
          <a:p>
            <a:pPr lvl="2" fontAlgn="base"/>
            <a:r>
              <a:rPr lang="tr-TR" sz="1400" b="1" dirty="0"/>
              <a:t> </a:t>
            </a:r>
            <a:endParaRPr lang="en-US" sz="1400" b="1" dirty="0"/>
          </a:p>
          <a:p>
            <a:pPr lvl="2" fontAlgn="base"/>
            <a:r>
              <a:rPr lang="tr-TR" sz="1400" b="1" dirty="0"/>
              <a:t>Sheet1.Activate</a:t>
            </a:r>
            <a:endParaRPr lang="en-US" sz="1400" b="1" dirty="0"/>
          </a:p>
          <a:p>
            <a:pPr lvl="2" fontAlgn="base"/>
            <a:r>
              <a:rPr lang="tr-TR" sz="1400" b="1" dirty="0"/>
              <a:t> </a:t>
            </a:r>
            <a:endParaRPr lang="en-US" sz="1400" b="1" dirty="0"/>
          </a:p>
          <a:p>
            <a:pPr lvl="2" fontAlgn="base"/>
            <a:r>
              <a:rPr lang="tr-TR" sz="1400" b="1" dirty="0"/>
              <a:t>emptyRow = WorksheetFunction.CountA(Range("A:A")) + 1</a:t>
            </a:r>
            <a:endParaRPr lang="en-US" sz="1400" b="1" dirty="0"/>
          </a:p>
          <a:p>
            <a:pPr lvl="2" fontAlgn="base"/>
            <a:r>
              <a:rPr lang="tr-TR" sz="1400" b="1" dirty="0"/>
              <a:t> </a:t>
            </a:r>
            <a:endParaRPr lang="en-US" sz="1400" b="1" dirty="0"/>
          </a:p>
          <a:p>
            <a:pPr lvl="2" fontAlgn="base"/>
            <a:r>
              <a:rPr lang="tr-TR" sz="1400" b="1" dirty="0"/>
              <a:t>Cells(emptyRow, 1).Value = TextBox1.Value</a:t>
            </a:r>
            <a:endParaRPr lang="en-US" sz="1400" b="1" dirty="0"/>
          </a:p>
          <a:p>
            <a:pPr lvl="2" fontAlgn="base"/>
            <a:r>
              <a:rPr lang="tr-TR" sz="1400" b="1" dirty="0"/>
              <a:t>Cells(emptyRow, 1).Columns.AutoFit</a:t>
            </a:r>
            <a:endParaRPr lang="en-US" sz="1400" b="1" dirty="0"/>
          </a:p>
          <a:p>
            <a:pPr lvl="2" fontAlgn="base"/>
            <a:r>
              <a:rPr lang="tr-TR" sz="1400" b="1" dirty="0"/>
              <a:t>Cells(emptyRow, 2).Value = TextBox2.Value</a:t>
            </a:r>
            <a:endParaRPr lang="en-US" sz="1400" b="1" dirty="0"/>
          </a:p>
          <a:p>
            <a:pPr lvl="2" fontAlgn="base"/>
            <a:r>
              <a:rPr lang="tr-TR" sz="1400" b="1" dirty="0"/>
              <a:t> </a:t>
            </a:r>
            <a:r>
              <a:rPr lang="tr-TR" sz="1400" b="1" dirty="0" smtClean="0"/>
              <a:t>If </a:t>
            </a:r>
            <a:r>
              <a:rPr lang="tr-TR" sz="1400" b="1" dirty="0"/>
              <a:t>OptionButton1.Value = True Then</a:t>
            </a:r>
            <a:endParaRPr lang="en-US" sz="1400" b="1" dirty="0"/>
          </a:p>
          <a:p>
            <a:pPr lvl="2" fontAlgn="base"/>
            <a:r>
              <a:rPr lang="tr-TR" sz="1400" b="1" dirty="0"/>
              <a:t>    Cells(emptyRow, 3).Value = "Male"</a:t>
            </a:r>
            <a:endParaRPr lang="en-US" sz="1400" b="1" dirty="0"/>
          </a:p>
          <a:p>
            <a:pPr lvl="2" fontAlgn="base"/>
            <a:r>
              <a:rPr lang="tr-TR" sz="1400" b="1" dirty="0"/>
              <a:t>Else</a:t>
            </a:r>
            <a:endParaRPr lang="en-US" sz="1400" b="1" dirty="0"/>
          </a:p>
          <a:p>
            <a:pPr lvl="2" fontAlgn="base"/>
            <a:r>
              <a:rPr lang="tr-TR" sz="1400" b="1" dirty="0"/>
              <a:t>    Cells(emptyRow, 3).Value = "Female"</a:t>
            </a:r>
            <a:endParaRPr lang="en-US" sz="1400" b="1" dirty="0"/>
          </a:p>
          <a:p>
            <a:pPr lvl="2" fontAlgn="base"/>
            <a:r>
              <a:rPr lang="tr-TR" sz="1400" b="1" dirty="0"/>
              <a:t>End If</a:t>
            </a:r>
            <a:endParaRPr lang="en-US" sz="1400" b="1" dirty="0"/>
          </a:p>
          <a:p>
            <a:pPr lvl="2" fontAlgn="base"/>
            <a:r>
              <a:rPr lang="tr-TR" sz="1400" b="1" dirty="0"/>
              <a:t> </a:t>
            </a:r>
            <a:r>
              <a:rPr lang="tr-TR" sz="1400" b="1" dirty="0" smtClean="0"/>
              <a:t>Cells(emptyRow</a:t>
            </a:r>
            <a:r>
              <a:rPr lang="tr-TR" sz="1400" b="1" dirty="0"/>
              <a:t>, 4).Value = ListBox1.Value</a:t>
            </a:r>
            <a:endParaRPr lang="en-US" sz="1400" b="1" dirty="0"/>
          </a:p>
          <a:p>
            <a:pPr lvl="2" fontAlgn="base"/>
            <a:r>
              <a:rPr lang="tr-TR" sz="1400" b="1" dirty="0"/>
              <a:t> </a:t>
            </a:r>
            <a:r>
              <a:rPr lang="tr-TR" sz="1400" b="1" dirty="0" smtClean="0"/>
              <a:t>End </a:t>
            </a:r>
            <a:r>
              <a:rPr lang="tr-TR" sz="1400" b="1" dirty="0"/>
              <a:t>Sub</a:t>
            </a:r>
            <a:endParaRPr lang="en-US" sz="1400" b="1" dirty="0"/>
          </a:p>
          <a:p>
            <a:endParaRPr lang="en-US" sz="2400" dirty="0" smtClean="0"/>
          </a:p>
          <a:p>
            <a:pPr marL="285750" indent="-285750">
              <a:buFont typeface="Courier New" pitchFamily="49" charset="0"/>
              <a:buChar char="o"/>
            </a:pPr>
            <a:endParaRPr lang="en-US" sz="2400" dirty="0" smtClean="0"/>
          </a:p>
        </p:txBody>
      </p:sp>
    </p:spTree>
    <p:extLst>
      <p:ext uri="{BB962C8B-B14F-4D97-AF65-F5344CB8AC3E}">
        <p14:creationId xmlns:p14="http://schemas.microsoft.com/office/powerpoint/2010/main" val="2854559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763000" cy="7725192"/>
          </a:xfrm>
          <a:prstGeom prst="rect">
            <a:avLst/>
          </a:prstGeom>
        </p:spPr>
        <p:txBody>
          <a:bodyPr wrap="square">
            <a:spAutoFit/>
          </a:bodyPr>
          <a:lstStyle/>
          <a:p>
            <a:pPr marL="285750" indent="-285750">
              <a:buFont typeface="Courier New" pitchFamily="49" charset="0"/>
              <a:buChar char="o"/>
            </a:pPr>
            <a:r>
              <a:rPr lang="en-US" sz="2400" dirty="0" smtClean="0"/>
              <a:t>The next thing now is to assign the list for the Listbox1, combobox1, we can also preset the invoice and shipped to the actual date that the entries are made, and we can set the first items to be filled first.</a:t>
            </a:r>
          </a:p>
          <a:p>
            <a:pPr marL="285750" indent="-285750">
              <a:buFont typeface="Courier New" pitchFamily="49" charset="0"/>
              <a:buChar char="o"/>
            </a:pPr>
            <a:r>
              <a:rPr lang="en-US" sz="2400" dirty="0" smtClean="0"/>
              <a:t>To this end, we have to initialize the </a:t>
            </a:r>
            <a:r>
              <a:rPr lang="en-US" sz="2400" dirty="0" err="1" smtClean="0"/>
              <a:t>UserForm</a:t>
            </a:r>
            <a:r>
              <a:rPr lang="en-US" sz="2400" dirty="0" smtClean="0"/>
              <a:t> to be able to perform this by writing  the following codes</a:t>
            </a:r>
          </a:p>
          <a:p>
            <a:r>
              <a:rPr lang="tr-TR" sz="1600" b="1" dirty="0" smtClean="0"/>
              <a:t>Private </a:t>
            </a:r>
            <a:r>
              <a:rPr lang="tr-TR" sz="1600" b="1" dirty="0"/>
              <a:t>Sub UserForm_Initialize()</a:t>
            </a:r>
            <a:endParaRPr lang="en-US" sz="1600" b="1" dirty="0"/>
          </a:p>
          <a:p>
            <a:pPr fontAlgn="base"/>
            <a:r>
              <a:rPr lang="tr-TR" sz="1600" b="1" dirty="0"/>
              <a:t> </a:t>
            </a:r>
            <a:endParaRPr lang="en-US" sz="1600" b="1" dirty="0"/>
          </a:p>
          <a:p>
            <a:pPr fontAlgn="base"/>
            <a:r>
              <a:rPr lang="tr-TR" sz="1600" b="1" dirty="0"/>
              <a:t>With ListBox1</a:t>
            </a:r>
            <a:endParaRPr lang="en-US" sz="1600" b="1" dirty="0"/>
          </a:p>
          <a:p>
            <a:pPr fontAlgn="base"/>
            <a:r>
              <a:rPr lang="tr-TR" sz="1600" b="1" dirty="0"/>
              <a:t>    .AddItem "Fall Semester"</a:t>
            </a:r>
            <a:endParaRPr lang="en-US" sz="1600" b="1" dirty="0"/>
          </a:p>
          <a:p>
            <a:pPr fontAlgn="base"/>
            <a:r>
              <a:rPr lang="tr-TR" sz="1600" b="1" dirty="0"/>
              <a:t>    .AddItem "Spring Semester"</a:t>
            </a:r>
            <a:endParaRPr lang="en-US" sz="1600" b="1" dirty="0"/>
          </a:p>
          <a:p>
            <a:pPr fontAlgn="base"/>
            <a:r>
              <a:rPr lang="tr-TR" sz="1600" b="1" dirty="0"/>
              <a:t>    .AddItem "Summer School"</a:t>
            </a:r>
            <a:endParaRPr lang="en-US" sz="1600" b="1" dirty="0"/>
          </a:p>
          <a:p>
            <a:pPr fontAlgn="base"/>
            <a:r>
              <a:rPr lang="tr-TR" sz="1600" b="1" dirty="0"/>
              <a:t>    .AddItem "Orientation"</a:t>
            </a:r>
            <a:endParaRPr lang="en-US" sz="1600" b="1" dirty="0"/>
          </a:p>
          <a:p>
            <a:pPr fontAlgn="base"/>
            <a:r>
              <a:rPr lang="tr-TR" sz="1600" b="1" dirty="0"/>
              <a:t>End With</a:t>
            </a:r>
            <a:endParaRPr lang="en-US" sz="1600" b="1" dirty="0"/>
          </a:p>
          <a:p>
            <a:pPr fontAlgn="base"/>
            <a:r>
              <a:rPr lang="tr-TR" sz="1600" b="1" dirty="0"/>
              <a:t>ComboBox1.List = Array("Industrial Engineering", "Economics", "Computer Engineering", "Mechanical Engineering", "Civil Engineering", "Mathematics")</a:t>
            </a:r>
            <a:endParaRPr lang="en-US" sz="1600" b="1" dirty="0"/>
          </a:p>
          <a:p>
            <a:pPr fontAlgn="base"/>
            <a:r>
              <a:rPr lang="tr-TR" sz="1600" b="1" dirty="0"/>
              <a:t> </a:t>
            </a:r>
            <a:endParaRPr lang="en-US" sz="1600" b="1" dirty="0"/>
          </a:p>
          <a:p>
            <a:pPr fontAlgn="base"/>
            <a:r>
              <a:rPr lang="tr-TR" sz="1600" b="1" dirty="0"/>
              <a:t>End </a:t>
            </a:r>
            <a:r>
              <a:rPr lang="tr-TR" sz="1600" b="1" dirty="0" smtClean="0"/>
              <a:t>Sub</a:t>
            </a:r>
            <a:endParaRPr lang="en-US" sz="1600" b="1" dirty="0" smtClean="0"/>
          </a:p>
          <a:p>
            <a:pPr marL="285750" indent="-285750">
              <a:buFont typeface="Courier New" pitchFamily="49" charset="0"/>
              <a:buChar char="o"/>
            </a:pPr>
            <a:r>
              <a:rPr lang="en-US" sz="2400" dirty="0"/>
              <a:t>To Exit from the records, we shall have to write macro code for the Commanbutton2: </a:t>
            </a:r>
            <a:r>
              <a:rPr lang="en-US" sz="2400" b="1" dirty="0" smtClean="0"/>
              <a:t>Close Registration</a:t>
            </a:r>
            <a:endParaRPr lang="en-US" sz="2400" b="1" dirty="0"/>
          </a:p>
          <a:p>
            <a:pPr lvl="3"/>
            <a:r>
              <a:rPr lang="tr-TR" sz="1600" b="1" dirty="0" smtClean="0"/>
              <a:t>Private </a:t>
            </a:r>
            <a:r>
              <a:rPr lang="tr-TR" sz="1600" b="1" dirty="0"/>
              <a:t>Sub CommandButton2_Click()</a:t>
            </a:r>
            <a:endParaRPr lang="en-US" sz="1600" b="1" dirty="0"/>
          </a:p>
          <a:p>
            <a:pPr lvl="3"/>
            <a:r>
              <a:rPr lang="tr-TR" sz="1600" b="1" dirty="0" smtClean="0"/>
              <a:t>Unload </a:t>
            </a:r>
            <a:r>
              <a:rPr lang="tr-TR" sz="1600" b="1" dirty="0"/>
              <a:t>Me</a:t>
            </a:r>
            <a:endParaRPr lang="en-US" sz="1600" b="1" dirty="0"/>
          </a:p>
          <a:p>
            <a:pPr lvl="3"/>
            <a:r>
              <a:rPr lang="tr-TR" sz="1600" b="1" dirty="0" smtClean="0"/>
              <a:t>End </a:t>
            </a:r>
            <a:r>
              <a:rPr lang="tr-TR" sz="1600" b="1" dirty="0"/>
              <a:t>Sub</a:t>
            </a:r>
            <a:endParaRPr lang="en-US" sz="1600" b="1" dirty="0"/>
          </a:p>
          <a:p>
            <a:pPr fontAlgn="base"/>
            <a:endParaRPr lang="en-US" sz="1600" b="1" dirty="0"/>
          </a:p>
          <a:p>
            <a:endParaRPr lang="en-US" sz="2400" dirty="0" smtClean="0"/>
          </a:p>
          <a:p>
            <a:pPr marL="285750" indent="-285750">
              <a:buFont typeface="Courier New" pitchFamily="49" charset="0"/>
              <a:buChar char="o"/>
            </a:pPr>
            <a:endParaRPr lang="en-US" sz="2400" dirty="0" smtClean="0"/>
          </a:p>
        </p:txBody>
      </p:sp>
    </p:spTree>
    <p:extLst>
      <p:ext uri="{BB962C8B-B14F-4D97-AF65-F5344CB8AC3E}">
        <p14:creationId xmlns:p14="http://schemas.microsoft.com/office/powerpoint/2010/main" val="524999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
            <a:ext cx="8229600" cy="7109639"/>
          </a:xfrm>
          <a:prstGeom prst="rect">
            <a:avLst/>
          </a:prstGeom>
        </p:spPr>
        <p:txBody>
          <a:bodyPr wrap="square">
            <a:spAutoFit/>
          </a:bodyPr>
          <a:lstStyle/>
          <a:p>
            <a:pPr marL="285750" indent="-285750">
              <a:buFont typeface="Courier New" pitchFamily="49" charset="0"/>
              <a:buChar char="o"/>
            </a:pPr>
            <a:r>
              <a:rPr lang="en-US" sz="2400" dirty="0" smtClean="0"/>
              <a:t>Create the second</a:t>
            </a:r>
            <a:r>
              <a:rPr lang="tr-TR" sz="2400" dirty="0" smtClean="0"/>
              <a:t> Userform</a:t>
            </a:r>
            <a:r>
              <a:rPr lang="en-US" sz="2400" dirty="0" smtClean="0"/>
              <a:t>2  </a:t>
            </a:r>
          </a:p>
          <a:p>
            <a:pPr marL="285750" indent="-285750">
              <a:buFont typeface="Courier New" pitchFamily="49" charset="0"/>
              <a:buChar char="o"/>
            </a:pPr>
            <a:r>
              <a:rPr lang="en-US" sz="2400" dirty="0" smtClean="0"/>
              <a:t>Again take note of the names and caption tags</a:t>
            </a:r>
          </a:p>
          <a:p>
            <a:pPr marL="285750" indent="-285750">
              <a:buFont typeface="Courier New" pitchFamily="49" charset="0"/>
              <a:buChar char="o"/>
            </a:pPr>
            <a:r>
              <a:rPr lang="en-US" sz="2400" dirty="0" smtClean="0"/>
              <a:t>The </a:t>
            </a:r>
            <a:r>
              <a:rPr lang="en-US" sz="2400" dirty="0" err="1" smtClean="0"/>
              <a:t>UserForm</a:t>
            </a:r>
            <a:r>
              <a:rPr lang="en-US" sz="2400" dirty="0" smtClean="0"/>
              <a:t> is to take </a:t>
            </a:r>
            <a:r>
              <a:rPr lang="en-US" sz="2400" b="1" dirty="0" smtClean="0">
                <a:solidFill>
                  <a:srgbClr val="FF0000"/>
                </a:solidFill>
              </a:rPr>
              <a:t>invoice particulars </a:t>
            </a:r>
            <a:r>
              <a:rPr lang="en-US" sz="2400" dirty="0" smtClean="0"/>
              <a:t>to contain  three pages namely:  Customers details,  Product details and  shipment details.</a:t>
            </a:r>
          </a:p>
          <a:p>
            <a:pPr marL="285750" indent="-285750">
              <a:buFont typeface="Courier New" pitchFamily="49" charset="0"/>
              <a:buChar char="o"/>
            </a:pPr>
            <a:r>
              <a:rPr lang="en-US" sz="2400" dirty="0" smtClean="0"/>
              <a:t>Customer Details should consist of </a:t>
            </a:r>
          </a:p>
          <a:p>
            <a:pPr marL="2114550" lvl="4" indent="-285750">
              <a:buFont typeface="Courier New" pitchFamily="49" charset="0"/>
              <a:buChar char="o"/>
            </a:pPr>
            <a:r>
              <a:rPr lang="en-US" sz="2400" dirty="0" smtClean="0"/>
              <a:t>Invoice No</a:t>
            </a:r>
          </a:p>
          <a:p>
            <a:pPr marL="2114550" lvl="4" indent="-285750">
              <a:buFont typeface="Courier New" pitchFamily="49" charset="0"/>
              <a:buChar char="o"/>
            </a:pPr>
            <a:r>
              <a:rPr lang="en-US" sz="2400" dirty="0" smtClean="0"/>
              <a:t>Invoice Date</a:t>
            </a:r>
          </a:p>
          <a:p>
            <a:pPr marL="2114550" lvl="4" indent="-285750">
              <a:buFont typeface="Courier New" pitchFamily="49" charset="0"/>
              <a:buChar char="o"/>
            </a:pPr>
            <a:r>
              <a:rPr lang="en-US" sz="2400" dirty="0" smtClean="0"/>
              <a:t>Customer Name</a:t>
            </a:r>
          </a:p>
          <a:p>
            <a:pPr marL="2114550" lvl="4" indent="-285750">
              <a:buFont typeface="Courier New" pitchFamily="49" charset="0"/>
              <a:buChar char="o"/>
            </a:pPr>
            <a:r>
              <a:rPr lang="en-US" sz="2400" dirty="0" smtClean="0"/>
              <a:t>Customer Address</a:t>
            </a:r>
          </a:p>
          <a:p>
            <a:pPr marL="2114550" lvl="4" indent="-285750">
              <a:buFont typeface="Courier New" pitchFamily="49" charset="0"/>
              <a:buChar char="o"/>
            </a:pPr>
            <a:r>
              <a:rPr lang="en-US" sz="2400" dirty="0" smtClean="0"/>
              <a:t>Mobile</a:t>
            </a:r>
          </a:p>
          <a:p>
            <a:pPr marL="285750" indent="-285750">
              <a:buFont typeface="Courier New" pitchFamily="49" charset="0"/>
              <a:buChar char="o"/>
            </a:pPr>
            <a:r>
              <a:rPr lang="en-US" sz="2400" dirty="0" smtClean="0"/>
              <a:t>Product </a:t>
            </a:r>
            <a:r>
              <a:rPr lang="en-US" sz="2400" dirty="0"/>
              <a:t>Details should consist of </a:t>
            </a:r>
          </a:p>
          <a:p>
            <a:pPr marL="2114550" lvl="4" indent="-285750">
              <a:buFont typeface="Courier New" pitchFamily="49" charset="0"/>
              <a:buChar char="o"/>
            </a:pPr>
            <a:r>
              <a:rPr lang="en-US" sz="2400" dirty="0"/>
              <a:t>Invoice No</a:t>
            </a:r>
          </a:p>
          <a:p>
            <a:pPr marL="2114550" lvl="4" indent="-285750">
              <a:buFont typeface="Courier New" pitchFamily="49" charset="0"/>
              <a:buChar char="o"/>
            </a:pPr>
            <a:r>
              <a:rPr lang="en-US" sz="2400" dirty="0"/>
              <a:t>Invoice Date</a:t>
            </a:r>
          </a:p>
          <a:p>
            <a:pPr marL="2114550" lvl="4" indent="-285750">
              <a:buFont typeface="Courier New" pitchFamily="49" charset="0"/>
              <a:buChar char="o"/>
            </a:pPr>
            <a:r>
              <a:rPr lang="en-US" sz="2400" dirty="0" smtClean="0"/>
              <a:t>Product Description</a:t>
            </a:r>
            <a:endParaRPr lang="en-US" sz="2400" dirty="0"/>
          </a:p>
          <a:p>
            <a:pPr marL="2114550" lvl="4" indent="-285750">
              <a:buFont typeface="Courier New" pitchFamily="49" charset="0"/>
              <a:buChar char="o"/>
            </a:pPr>
            <a:r>
              <a:rPr lang="en-US" sz="2400" dirty="0" smtClean="0"/>
              <a:t>Quantity Ordered</a:t>
            </a:r>
            <a:endParaRPr lang="en-US" sz="2400" dirty="0"/>
          </a:p>
          <a:p>
            <a:pPr marL="2114550" lvl="4" indent="-285750">
              <a:buFont typeface="Courier New" pitchFamily="49" charset="0"/>
              <a:buChar char="o"/>
            </a:pPr>
            <a:r>
              <a:rPr lang="en-US" sz="2400" dirty="0" smtClean="0"/>
              <a:t>Unit Price</a:t>
            </a:r>
          </a:p>
          <a:p>
            <a:pPr marL="2114550" lvl="4" indent="-285750">
              <a:buFont typeface="Courier New" pitchFamily="49" charset="0"/>
              <a:buChar char="o"/>
            </a:pPr>
            <a:r>
              <a:rPr lang="en-US" sz="2400" dirty="0" smtClean="0"/>
              <a:t>Total Amount</a:t>
            </a:r>
            <a:endParaRPr lang="en-US" sz="2400" dirty="0"/>
          </a:p>
          <a:p>
            <a:pPr marL="285750" indent="-285750">
              <a:buFont typeface="Courier New" pitchFamily="49" charset="0"/>
              <a:buChar char="o"/>
            </a:pPr>
            <a:endParaRPr lang="en-US" sz="2400" dirty="0"/>
          </a:p>
        </p:txBody>
      </p:sp>
    </p:spTree>
    <p:extLst>
      <p:ext uri="{BB962C8B-B14F-4D97-AF65-F5344CB8AC3E}">
        <p14:creationId xmlns:p14="http://schemas.microsoft.com/office/powerpoint/2010/main" val="2563103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305800" cy="4524315"/>
          </a:xfrm>
          <a:prstGeom prst="rect">
            <a:avLst/>
          </a:prstGeom>
        </p:spPr>
        <p:txBody>
          <a:bodyPr wrap="square">
            <a:spAutoFit/>
          </a:bodyPr>
          <a:lstStyle/>
          <a:p>
            <a:pPr marL="285750" indent="-285750">
              <a:buFont typeface="Courier New" pitchFamily="49" charset="0"/>
              <a:buChar char="o"/>
            </a:pPr>
            <a:r>
              <a:rPr lang="en-US" sz="2400" dirty="0" smtClean="0"/>
              <a:t>Shipment </a:t>
            </a:r>
            <a:r>
              <a:rPr lang="en-US" sz="2400" dirty="0"/>
              <a:t>Details should consist of </a:t>
            </a:r>
            <a:endParaRPr lang="en-US" sz="2400" dirty="0" smtClean="0"/>
          </a:p>
          <a:p>
            <a:pPr marL="1200150" lvl="2" indent="-285750">
              <a:buFont typeface="Courier New" pitchFamily="49" charset="0"/>
              <a:buChar char="o"/>
            </a:pPr>
            <a:r>
              <a:rPr lang="en-US" sz="2400" dirty="0" smtClean="0"/>
              <a:t>Invoice No</a:t>
            </a:r>
          </a:p>
          <a:p>
            <a:pPr marL="1200150" lvl="2" indent="-285750">
              <a:buFont typeface="Courier New" pitchFamily="49" charset="0"/>
              <a:buChar char="o"/>
            </a:pPr>
            <a:r>
              <a:rPr lang="en-US" sz="2400" dirty="0" smtClean="0"/>
              <a:t>Invoice Date</a:t>
            </a:r>
          </a:p>
          <a:p>
            <a:pPr marL="1200150" lvl="2" indent="-285750">
              <a:buFont typeface="Courier New" pitchFamily="49" charset="0"/>
              <a:buChar char="o"/>
            </a:pPr>
            <a:r>
              <a:rPr lang="en-US" sz="2400" dirty="0" smtClean="0"/>
              <a:t>Transportation Mode (Air, Land, Rail, Road)</a:t>
            </a:r>
          </a:p>
          <a:p>
            <a:pPr marL="1200150" lvl="2" indent="-285750">
              <a:buFont typeface="Courier New" pitchFamily="49" charset="0"/>
              <a:buChar char="o"/>
            </a:pPr>
            <a:r>
              <a:rPr lang="en-US" sz="2400" dirty="0" smtClean="0"/>
              <a:t>Date Shipped</a:t>
            </a:r>
          </a:p>
          <a:p>
            <a:pPr marL="1200150" lvl="2" indent="-285750">
              <a:buFont typeface="Courier New" pitchFamily="49" charset="0"/>
              <a:buChar char="o"/>
            </a:pPr>
            <a:r>
              <a:rPr lang="en-US" sz="2400" dirty="0" smtClean="0"/>
              <a:t>Destination</a:t>
            </a:r>
            <a:endParaRPr lang="en-US" sz="2400" dirty="0"/>
          </a:p>
          <a:p>
            <a:pPr marL="285750" indent="-285750">
              <a:buFont typeface="Courier New" pitchFamily="49" charset="0"/>
              <a:buChar char="o"/>
            </a:pPr>
            <a:r>
              <a:rPr lang="en-US" sz="2400" dirty="0" smtClean="0"/>
              <a:t>Command button 1: Lodge Customer Order Records</a:t>
            </a:r>
          </a:p>
          <a:p>
            <a:pPr marL="285750" indent="-285750">
              <a:buFont typeface="Courier New" pitchFamily="49" charset="0"/>
              <a:buChar char="o"/>
            </a:pPr>
            <a:r>
              <a:rPr lang="en-US" sz="2400" dirty="0" smtClean="0"/>
              <a:t>Command button2: Exit Records</a:t>
            </a:r>
          </a:p>
          <a:p>
            <a:pPr marL="285750" indent="-285750">
              <a:buFont typeface="Courier New" pitchFamily="49" charset="0"/>
              <a:buChar char="o"/>
            </a:pPr>
            <a:endParaRPr lang="en-US" sz="2400" dirty="0"/>
          </a:p>
          <a:p>
            <a:r>
              <a:rPr lang="en-US" sz="2400" dirty="0" smtClean="0"/>
              <a:t>Your Userform2 with Caption: </a:t>
            </a:r>
            <a:r>
              <a:rPr lang="en-US" sz="2400" b="1" dirty="0" smtClean="0"/>
              <a:t>INVOICE PARTICULARS </a:t>
            </a:r>
            <a:r>
              <a:rPr lang="en-US" sz="2400" dirty="0" smtClean="0"/>
              <a:t>should look like this </a:t>
            </a:r>
          </a:p>
          <a:p>
            <a:pPr marL="285750" indent="-285750">
              <a:buFont typeface="Courier New" pitchFamily="49" charset="0"/>
              <a:buChar char="o"/>
            </a:pPr>
            <a:endParaRPr lang="en-US" sz="2400" dirty="0" smtClean="0"/>
          </a:p>
        </p:txBody>
      </p:sp>
    </p:spTree>
    <p:extLst>
      <p:ext uri="{BB962C8B-B14F-4D97-AF65-F5344CB8AC3E}">
        <p14:creationId xmlns:p14="http://schemas.microsoft.com/office/powerpoint/2010/main" val="1918530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7848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476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458200" cy="6863417"/>
          </a:xfrm>
          <a:prstGeom prst="rect">
            <a:avLst/>
          </a:prstGeom>
        </p:spPr>
        <p:txBody>
          <a:bodyPr wrap="square">
            <a:spAutoFit/>
          </a:bodyPr>
          <a:lstStyle/>
          <a:p>
            <a:pPr marL="285750" indent="-285750">
              <a:buFont typeface="Courier New" pitchFamily="49" charset="0"/>
              <a:buChar char="o"/>
            </a:pPr>
            <a:r>
              <a:rPr lang="en-US" sz="2400" dirty="0" smtClean="0"/>
              <a:t>We can now write Excel macro code to allocate our entry into the Excel file</a:t>
            </a:r>
          </a:p>
          <a:p>
            <a:pPr marL="285750" indent="-285750">
              <a:buFont typeface="Courier New" pitchFamily="49" charset="0"/>
              <a:buChar char="o"/>
            </a:pPr>
            <a:r>
              <a:rPr lang="en-US" sz="2400" dirty="0" smtClean="0"/>
              <a:t>This will be written for Command button1 so that when it is clicked, after filling the required pages, the data will be transferred into the Excel file.</a:t>
            </a:r>
          </a:p>
          <a:p>
            <a:pPr marL="285750" indent="-285750">
              <a:buFont typeface="Courier New" pitchFamily="49" charset="0"/>
              <a:buChar char="o"/>
            </a:pPr>
            <a:r>
              <a:rPr lang="en-US" sz="2400" dirty="0" smtClean="0"/>
              <a:t>To Command button1, write the following codes to customer details</a:t>
            </a:r>
          </a:p>
          <a:p>
            <a:endParaRPr lang="en-US" sz="1400" b="1" dirty="0" smtClean="0"/>
          </a:p>
          <a:p>
            <a:r>
              <a:rPr lang="tr-TR" sz="1400" b="1" dirty="0" smtClean="0"/>
              <a:t>Private </a:t>
            </a:r>
            <a:r>
              <a:rPr lang="tr-TR" sz="1400" b="1" dirty="0"/>
              <a:t>Sub CommandButton1_Click</a:t>
            </a:r>
            <a:r>
              <a:rPr lang="tr-TR" sz="1400" b="1" dirty="0" smtClean="0"/>
              <a:t>()</a:t>
            </a:r>
            <a:endParaRPr lang="en-US" sz="1400" b="1" dirty="0"/>
          </a:p>
          <a:p>
            <a:endParaRPr lang="en-US" sz="1400" b="1" dirty="0"/>
          </a:p>
          <a:p>
            <a:r>
              <a:rPr lang="tr-TR" sz="1400" b="1" dirty="0" smtClean="0"/>
              <a:t>Dim </a:t>
            </a:r>
            <a:r>
              <a:rPr lang="tr-TR" sz="1400" b="1" dirty="0"/>
              <a:t>LastRowCustomerDetails As Long, LastRowProductDetails As Long, LastRowShipmentDetails As Long</a:t>
            </a:r>
            <a:endParaRPr lang="en-US" sz="1400" b="1" dirty="0"/>
          </a:p>
          <a:p>
            <a:endParaRPr lang="en-US" sz="1400" dirty="0"/>
          </a:p>
          <a:p>
            <a:r>
              <a:rPr lang="tr-TR" sz="1400" b="1" dirty="0" smtClean="0"/>
              <a:t>LastRowCustomerDetails </a:t>
            </a:r>
            <a:r>
              <a:rPr lang="tr-TR" sz="1400" b="1" dirty="0"/>
              <a:t>= Sheets("CustomerDetails").Range("A" &amp; Rows.Count).End(xlUp).Row</a:t>
            </a:r>
            <a:endParaRPr lang="en-US" sz="1400" b="1" dirty="0"/>
          </a:p>
          <a:p>
            <a:endParaRPr lang="en-US" sz="1400" b="1" dirty="0" smtClean="0"/>
          </a:p>
          <a:p>
            <a:r>
              <a:rPr lang="tr-TR" sz="1400" b="1" dirty="0" smtClean="0"/>
              <a:t>Sheets</a:t>
            </a:r>
            <a:r>
              <a:rPr lang="tr-TR" sz="1400" b="1" dirty="0"/>
              <a:t>("CustomerDetails").Cells(LastRowCustomerDetails + 1, "A").Value = TextBox1.Text</a:t>
            </a:r>
            <a:endParaRPr lang="en-US" sz="1400" b="1" dirty="0"/>
          </a:p>
          <a:p>
            <a:r>
              <a:rPr lang="tr-TR" sz="1400" b="1" dirty="0"/>
              <a:t>Sheets("CustomerDetails").Cells(LastRowCustomerDetails + 1, "B").Value = TextBox2.Text</a:t>
            </a:r>
            <a:endParaRPr lang="en-US" sz="1400" b="1" dirty="0"/>
          </a:p>
          <a:p>
            <a:r>
              <a:rPr lang="tr-TR" sz="1400" b="1" dirty="0"/>
              <a:t>Sheets("CustomerDetails").Cells(LastRowCustomerDetails + 1, "C").Value = TextBox3.Text</a:t>
            </a:r>
            <a:endParaRPr lang="en-US" sz="1400" b="1" dirty="0"/>
          </a:p>
          <a:p>
            <a:r>
              <a:rPr lang="tr-TR" sz="1400" b="1" dirty="0"/>
              <a:t>Sheets("CustomerDetails").Cells(LastRowCustomerDetails + 1, "D").Value = TextBox4.Text</a:t>
            </a:r>
            <a:endParaRPr lang="en-US" sz="1400" b="1" dirty="0"/>
          </a:p>
          <a:p>
            <a:r>
              <a:rPr lang="tr-TR" sz="1400" b="1" dirty="0"/>
              <a:t>Sheets("CustomerDetails").Cells(LastRowCustomerDetails + 1, "E").Value = TextBox5.Text</a:t>
            </a:r>
            <a:endParaRPr lang="en-US" sz="1400" b="1" dirty="0"/>
          </a:p>
          <a:p>
            <a:endParaRPr lang="en-US" sz="1400" b="1" dirty="0" smtClean="0"/>
          </a:p>
          <a:p>
            <a:r>
              <a:rPr lang="en-US" sz="1400" b="1" dirty="0" smtClean="0"/>
              <a:t>End Sub</a:t>
            </a:r>
          </a:p>
          <a:p>
            <a:pPr marL="285750" indent="-285750">
              <a:buFont typeface="Courier New" pitchFamily="49" charset="0"/>
              <a:buChar char="o"/>
            </a:pPr>
            <a:endParaRPr lang="en-US" sz="2400" dirty="0" smtClean="0"/>
          </a:p>
          <a:p>
            <a:pPr marL="285750" indent="-285750">
              <a:buFont typeface="Courier New" pitchFamily="49" charset="0"/>
              <a:buChar char="o"/>
            </a:pPr>
            <a:endParaRPr lang="en-US" sz="2400" dirty="0" smtClean="0"/>
          </a:p>
        </p:txBody>
      </p:sp>
    </p:spTree>
    <p:extLst>
      <p:ext uri="{BB962C8B-B14F-4D97-AF65-F5344CB8AC3E}">
        <p14:creationId xmlns:p14="http://schemas.microsoft.com/office/powerpoint/2010/main" val="4105903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75330"/>
            <a:ext cx="8763000" cy="6101670"/>
          </a:xfrm>
          <a:prstGeom prst="rect">
            <a:avLst/>
          </a:prstGeom>
        </p:spPr>
        <p:txBody>
          <a:bodyPr wrap="square">
            <a:spAutoFit/>
          </a:bodyPr>
          <a:lstStyle/>
          <a:p>
            <a:pPr marL="285750" indent="-285750">
              <a:buFont typeface="Courier New" pitchFamily="49" charset="0"/>
              <a:buChar char="o"/>
            </a:pPr>
            <a:r>
              <a:rPr lang="en-US" sz="2400" dirty="0" smtClean="0"/>
              <a:t>Product and Shipment details can be written is a similar form to transfer the entries made on them to the Excel file as;</a:t>
            </a:r>
          </a:p>
          <a:p>
            <a:endParaRPr lang="en-US" sz="1400" b="1" dirty="0" smtClean="0"/>
          </a:p>
          <a:p>
            <a:r>
              <a:rPr lang="tr-TR" sz="1350" b="1" dirty="0" smtClean="0"/>
              <a:t>LastRowProductDetails </a:t>
            </a:r>
            <a:r>
              <a:rPr lang="tr-TR" sz="1350" b="1" dirty="0"/>
              <a:t>= Sheets("ProductDetails").Range("A" &amp; Rows.Count).End(xlUp).Row</a:t>
            </a:r>
            <a:endParaRPr lang="en-US" sz="1350" b="1" dirty="0"/>
          </a:p>
          <a:p>
            <a:endParaRPr lang="en-US" sz="1350" b="1" dirty="0" smtClean="0"/>
          </a:p>
          <a:p>
            <a:r>
              <a:rPr lang="tr-TR" sz="1350" b="1" dirty="0" smtClean="0"/>
              <a:t>Sheets</a:t>
            </a:r>
            <a:r>
              <a:rPr lang="tr-TR" sz="1350" b="1" dirty="0"/>
              <a:t>("ProductDetails").Cells(LastRowProductDetails + 1, "A").Value = TextBox1.Text</a:t>
            </a:r>
            <a:endParaRPr lang="en-US" sz="1350" b="1" dirty="0"/>
          </a:p>
          <a:p>
            <a:r>
              <a:rPr lang="tr-TR" sz="1350" b="1" dirty="0"/>
              <a:t>Sheets("ProductDetails").Cells(LastRowProductDetails + 1, "B").Value = TextBox2.Text</a:t>
            </a:r>
            <a:endParaRPr lang="en-US" sz="1350" b="1" dirty="0"/>
          </a:p>
          <a:p>
            <a:r>
              <a:rPr lang="tr-TR" sz="1350" b="1" dirty="0"/>
              <a:t>Sheets("ProductDetails").Cells(LastRowProductDetails + 1, "C").Value = TextBox6.Text</a:t>
            </a:r>
            <a:endParaRPr lang="en-US" sz="1350" b="1" dirty="0"/>
          </a:p>
          <a:p>
            <a:r>
              <a:rPr lang="tr-TR" sz="1350" b="1" dirty="0"/>
              <a:t>Sheets("ProductDetails").Cells(LastRowProductDetails + 1, "D").Value = TextBox7.Text</a:t>
            </a:r>
            <a:endParaRPr lang="en-US" sz="1350" b="1" dirty="0"/>
          </a:p>
          <a:p>
            <a:r>
              <a:rPr lang="tr-TR" sz="1350" b="1" dirty="0"/>
              <a:t>Sheets("ProductDetails").Cells(LastRowProductDetails + 1, "E").Value = TextBox8.Text</a:t>
            </a:r>
            <a:endParaRPr lang="en-US" sz="1350" b="1" dirty="0"/>
          </a:p>
          <a:p>
            <a:r>
              <a:rPr lang="tr-TR" sz="1350" b="1" dirty="0"/>
              <a:t>Sheets("ProductDetails").Cells(LastRowProductDetails + 1, "F").Value = TextBox9.Text</a:t>
            </a:r>
            <a:endParaRPr lang="en-US" sz="1350" b="1" dirty="0"/>
          </a:p>
          <a:p>
            <a:r>
              <a:rPr lang="tr-TR" sz="1350" b="1" dirty="0"/>
              <a:t>Sheets("ProductDetails").Cells(LastRowProductDetails + 1, "F").Value = Val(TextBox7.Text) * Val(TextBox8.Text)</a:t>
            </a:r>
            <a:endParaRPr lang="en-US" sz="1350" b="1" dirty="0"/>
          </a:p>
          <a:p>
            <a:r>
              <a:rPr lang="tr-TR" sz="1350" b="1" dirty="0"/>
              <a:t> </a:t>
            </a:r>
            <a:endParaRPr lang="en-US" sz="1350" b="1" dirty="0"/>
          </a:p>
          <a:p>
            <a:r>
              <a:rPr lang="tr-TR" sz="1350" b="1" dirty="0"/>
              <a:t>LastRowShipmentDetails = Sheets("ShipmentDetails").Range("A" </a:t>
            </a:r>
            <a:r>
              <a:rPr lang="tr-TR" sz="1350" b="1" dirty="0" smtClean="0"/>
              <a:t>&amp;Rows.Count</a:t>
            </a:r>
            <a:r>
              <a:rPr lang="tr-TR" sz="1350" b="1" dirty="0"/>
              <a:t>).End(xlUp).Row</a:t>
            </a:r>
            <a:endParaRPr lang="en-US" sz="1350" b="1" dirty="0"/>
          </a:p>
          <a:p>
            <a:r>
              <a:rPr lang="tr-TR" sz="1350" b="1" dirty="0"/>
              <a:t>Sheets("ShipmentDetails").Cells(LastRowShipmentDetails + 1, "A").Value = TextBox1.Text</a:t>
            </a:r>
            <a:endParaRPr lang="en-US" sz="1350" b="1" dirty="0"/>
          </a:p>
          <a:p>
            <a:r>
              <a:rPr lang="tr-TR" sz="1350" b="1" dirty="0"/>
              <a:t>Sheets("ShipmentDetails").Cells(LastRowShipmentDetails + 1, "B").Value = TextBox2.Text</a:t>
            </a:r>
            <a:endParaRPr lang="en-US" sz="1350" b="1" dirty="0"/>
          </a:p>
          <a:p>
            <a:r>
              <a:rPr lang="tr-TR" sz="1350" b="1" dirty="0"/>
              <a:t>Sheets("ShipmentDetails").Cells(LastRowShipmentDetails + 1, "C").Value = ComboBox1.Text</a:t>
            </a:r>
            <a:endParaRPr lang="en-US" sz="1350" b="1" dirty="0"/>
          </a:p>
          <a:p>
            <a:r>
              <a:rPr lang="tr-TR" sz="1350" b="1" dirty="0"/>
              <a:t>Sheets("ShipmentDetails").Cells(LastRowShipmentDetails + 1, "D").Value = TextBox11.Text</a:t>
            </a:r>
            <a:endParaRPr lang="en-US" sz="1350" b="1" dirty="0"/>
          </a:p>
          <a:p>
            <a:r>
              <a:rPr lang="tr-TR" sz="1350" b="1" dirty="0"/>
              <a:t>Sheets("ShipmentDetails").Cells(LastRowShipmentDetails + 1, "E").Value = TextBox12.Text</a:t>
            </a:r>
            <a:endParaRPr lang="en-US" sz="1350" b="1" dirty="0"/>
          </a:p>
          <a:p>
            <a:endParaRPr lang="en-US" sz="1350" b="1" dirty="0" smtClean="0"/>
          </a:p>
          <a:p>
            <a:r>
              <a:rPr lang="tr-TR" sz="1350" b="1" dirty="0" smtClean="0"/>
              <a:t>End </a:t>
            </a:r>
            <a:r>
              <a:rPr lang="tr-TR" sz="1350" b="1" dirty="0"/>
              <a:t>Sub</a:t>
            </a:r>
            <a:endParaRPr lang="en-US" sz="1350" b="1" dirty="0"/>
          </a:p>
          <a:p>
            <a:endParaRPr lang="en-US" sz="2400" dirty="0" smtClean="0"/>
          </a:p>
          <a:p>
            <a:pPr marL="285750" indent="-285750">
              <a:buFont typeface="Courier New" pitchFamily="49" charset="0"/>
              <a:buChar char="o"/>
            </a:pPr>
            <a:endParaRPr lang="en-US" sz="2400" dirty="0" smtClean="0"/>
          </a:p>
        </p:txBody>
      </p:sp>
    </p:spTree>
    <p:extLst>
      <p:ext uri="{BB962C8B-B14F-4D97-AF65-F5344CB8AC3E}">
        <p14:creationId xmlns:p14="http://schemas.microsoft.com/office/powerpoint/2010/main" val="684935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75330"/>
            <a:ext cx="8763000" cy="5601533"/>
          </a:xfrm>
          <a:prstGeom prst="rect">
            <a:avLst/>
          </a:prstGeom>
        </p:spPr>
        <p:txBody>
          <a:bodyPr wrap="square">
            <a:spAutoFit/>
          </a:bodyPr>
          <a:lstStyle/>
          <a:p>
            <a:pPr marL="285750" indent="-285750">
              <a:buFont typeface="Courier New" pitchFamily="49" charset="0"/>
              <a:buChar char="o"/>
            </a:pPr>
            <a:r>
              <a:rPr lang="en-US" sz="2400" dirty="0" smtClean="0"/>
              <a:t>The next thing now is to assign the list for the </a:t>
            </a:r>
            <a:r>
              <a:rPr lang="en-US" sz="2400" dirty="0" err="1" smtClean="0"/>
              <a:t>combobox</a:t>
            </a:r>
            <a:r>
              <a:rPr lang="en-US" sz="2400" dirty="0" smtClean="0"/>
              <a:t>, we can also preset the invoice and shipped to the actual date that the entries are made, and we can set the first items to be filled first.</a:t>
            </a:r>
          </a:p>
          <a:p>
            <a:pPr marL="285750" indent="-285750">
              <a:buFont typeface="Courier New" pitchFamily="49" charset="0"/>
              <a:buChar char="o"/>
            </a:pPr>
            <a:r>
              <a:rPr lang="en-US" sz="2400" dirty="0" smtClean="0"/>
              <a:t>To this end, we have to initialize the </a:t>
            </a:r>
            <a:r>
              <a:rPr lang="en-US" sz="2400" dirty="0" err="1" smtClean="0"/>
              <a:t>UserForm</a:t>
            </a:r>
            <a:r>
              <a:rPr lang="en-US" sz="2400" dirty="0" smtClean="0"/>
              <a:t> to be able to perform this by writing  the following codes</a:t>
            </a:r>
          </a:p>
          <a:p>
            <a:r>
              <a:rPr lang="en-US" sz="1400" b="1" dirty="0" smtClean="0"/>
              <a:t>	</a:t>
            </a:r>
          </a:p>
          <a:p>
            <a:r>
              <a:rPr lang="en-US" sz="1400" b="1" dirty="0" smtClean="0"/>
              <a:t>	</a:t>
            </a:r>
            <a:r>
              <a:rPr lang="tr-TR" sz="1600" b="1" dirty="0" smtClean="0"/>
              <a:t>Private </a:t>
            </a:r>
            <a:r>
              <a:rPr lang="tr-TR" sz="1600" b="1" dirty="0"/>
              <a:t>Sub UserForm_Initialize()</a:t>
            </a:r>
            <a:endParaRPr lang="en-US" sz="1600" b="1" dirty="0"/>
          </a:p>
          <a:p>
            <a:r>
              <a:rPr lang="en-US" sz="1600" b="1" dirty="0" smtClean="0"/>
              <a:t>	</a:t>
            </a:r>
          </a:p>
          <a:p>
            <a:r>
              <a:rPr lang="en-US" sz="1600" b="1" dirty="0"/>
              <a:t>	</a:t>
            </a:r>
            <a:r>
              <a:rPr lang="tr-TR" sz="1600" b="1" dirty="0" smtClean="0"/>
              <a:t>TextBox1.SetFocus</a:t>
            </a:r>
            <a:endParaRPr lang="en-US" sz="1600" b="1" dirty="0"/>
          </a:p>
          <a:p>
            <a:r>
              <a:rPr lang="en-US" sz="1600" b="1" dirty="0" smtClean="0"/>
              <a:t>	</a:t>
            </a:r>
            <a:r>
              <a:rPr lang="tr-TR" sz="1600" b="1" dirty="0" smtClean="0"/>
              <a:t>TextBox2.Text </a:t>
            </a:r>
            <a:r>
              <a:rPr lang="tr-TR" sz="1600" b="1" dirty="0"/>
              <a:t>= Date</a:t>
            </a:r>
            <a:endParaRPr lang="en-US" sz="1600" b="1" dirty="0"/>
          </a:p>
          <a:p>
            <a:r>
              <a:rPr lang="en-US" sz="1600" b="1" dirty="0" smtClean="0"/>
              <a:t>	</a:t>
            </a:r>
            <a:r>
              <a:rPr lang="tr-TR" sz="1600" b="1" dirty="0" smtClean="0"/>
              <a:t>TextBox11.Text </a:t>
            </a:r>
            <a:r>
              <a:rPr lang="tr-TR" sz="1600" b="1" dirty="0"/>
              <a:t>= Date</a:t>
            </a:r>
            <a:endParaRPr lang="en-US" sz="1600" b="1" dirty="0"/>
          </a:p>
          <a:p>
            <a:r>
              <a:rPr lang="en-US" sz="1600" b="1" dirty="0" smtClean="0"/>
              <a:t>	</a:t>
            </a:r>
            <a:r>
              <a:rPr lang="tr-TR" sz="1600" b="1" dirty="0" smtClean="0"/>
              <a:t>ComboBox1.List </a:t>
            </a:r>
            <a:r>
              <a:rPr lang="tr-TR" sz="1600" b="1" dirty="0"/>
              <a:t>= Array("By Land", "By Rail", "By Sea", "By Air</a:t>
            </a:r>
            <a:r>
              <a:rPr lang="tr-TR" sz="1600" b="1" dirty="0" smtClean="0"/>
              <a:t>")</a:t>
            </a:r>
            <a:endParaRPr lang="en-US" sz="1600" b="1" dirty="0" smtClean="0"/>
          </a:p>
          <a:p>
            <a:r>
              <a:rPr lang="en-US" sz="1600" b="1" dirty="0" smtClean="0"/>
              <a:t>	</a:t>
            </a:r>
          </a:p>
          <a:p>
            <a:r>
              <a:rPr lang="en-US" sz="1600" b="1" dirty="0"/>
              <a:t>	</a:t>
            </a:r>
            <a:r>
              <a:rPr lang="en-US" sz="1600" b="1" dirty="0" smtClean="0"/>
              <a:t>End Sub</a:t>
            </a:r>
            <a:endParaRPr lang="en-US" sz="1600" b="1" dirty="0"/>
          </a:p>
          <a:p>
            <a:pPr marL="285750" indent="-285750">
              <a:buFont typeface="Courier New" pitchFamily="49" charset="0"/>
              <a:buChar char="o"/>
            </a:pPr>
            <a:r>
              <a:rPr lang="en-US" sz="2400" dirty="0" smtClean="0"/>
              <a:t> </a:t>
            </a:r>
            <a:endParaRPr lang="en-US" sz="1400" b="1" dirty="0" smtClean="0"/>
          </a:p>
          <a:p>
            <a:endParaRPr lang="en-US" sz="2400" dirty="0" smtClean="0"/>
          </a:p>
          <a:p>
            <a:pPr marL="285750" indent="-285750">
              <a:buFont typeface="Courier New" pitchFamily="49" charset="0"/>
              <a:buChar char="o"/>
            </a:pPr>
            <a:endParaRPr lang="en-US" sz="2400" dirty="0" smtClean="0"/>
          </a:p>
        </p:txBody>
      </p:sp>
    </p:spTree>
    <p:extLst>
      <p:ext uri="{BB962C8B-B14F-4D97-AF65-F5344CB8AC3E}">
        <p14:creationId xmlns:p14="http://schemas.microsoft.com/office/powerpoint/2010/main" val="379305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USERFROM BASICS</a:t>
            </a:r>
            <a:endParaRPr lang="en-US" dirty="0"/>
          </a:p>
        </p:txBody>
      </p:sp>
      <p:sp>
        <p:nvSpPr>
          <p:cNvPr id="3" name="Content Placeholder 2"/>
          <p:cNvSpPr>
            <a:spLocks noGrp="1"/>
          </p:cNvSpPr>
          <p:nvPr>
            <p:ph sz="quarter" idx="1"/>
          </p:nvPr>
        </p:nvSpPr>
        <p:spPr>
          <a:xfrm>
            <a:off x="457200" y="1600200"/>
            <a:ext cx="7848600" cy="4873752"/>
          </a:xfrm>
        </p:spPr>
        <p:txBody>
          <a:bodyPr/>
          <a:lstStyle/>
          <a:p>
            <a:r>
              <a:rPr lang="en-US" dirty="0" err="1" smtClean="0"/>
              <a:t>UserForm</a:t>
            </a:r>
            <a:r>
              <a:rPr lang="en-US" dirty="0" smtClean="0"/>
              <a:t> is useful if you need to get some information from users</a:t>
            </a:r>
          </a:p>
          <a:p>
            <a:r>
              <a:rPr lang="en-US" dirty="0" smtClean="0"/>
              <a:t>A dialog box can be created to handle such situation from the users</a:t>
            </a:r>
          </a:p>
          <a:p>
            <a:r>
              <a:rPr lang="en-US" dirty="0" smtClean="0"/>
              <a:t>This dialog box is created on a </a:t>
            </a:r>
            <a:r>
              <a:rPr lang="en-US" dirty="0" err="1" smtClean="0"/>
              <a:t>userform</a:t>
            </a:r>
            <a:r>
              <a:rPr lang="en-US" dirty="0" smtClean="0"/>
              <a:t> in the VBE and it is displayed by using a VBA macro</a:t>
            </a:r>
          </a:p>
          <a:p>
            <a:r>
              <a:rPr lang="en-US" dirty="0" smtClean="0"/>
              <a:t>The official name for a dialog box in VBA is a </a:t>
            </a:r>
            <a:r>
              <a:rPr lang="en-US" dirty="0" err="1" smtClean="0"/>
              <a:t>userform</a:t>
            </a:r>
            <a:endParaRPr lang="en-US" dirty="0" smtClean="0"/>
          </a:p>
          <a:p>
            <a:r>
              <a:rPr lang="en-US" dirty="0" smtClean="0"/>
              <a:t>But </a:t>
            </a:r>
            <a:r>
              <a:rPr lang="en-US" dirty="0" err="1" smtClean="0"/>
              <a:t>userform</a:t>
            </a:r>
            <a:r>
              <a:rPr lang="en-US" dirty="0" smtClean="0"/>
              <a:t> is really an object that contains what is commonly known as dialog box</a:t>
            </a:r>
          </a:p>
          <a:p>
            <a:r>
              <a:rPr lang="en-US" dirty="0" smtClean="0"/>
              <a:t>When designing a </a:t>
            </a:r>
            <a:r>
              <a:rPr lang="en-US" dirty="0" err="1" smtClean="0"/>
              <a:t>userform</a:t>
            </a:r>
            <a:r>
              <a:rPr lang="en-US" dirty="0" smtClean="0"/>
              <a:t>, </a:t>
            </a:r>
            <a:r>
              <a:rPr lang="en-US" dirty="0" err="1" smtClean="0"/>
              <a:t>yu</a:t>
            </a:r>
            <a:r>
              <a:rPr lang="en-US" dirty="0" smtClean="0"/>
              <a:t> are creating what developers call the Graphical User Interface (GUI)</a:t>
            </a:r>
            <a:endParaRPr lang="en-US" dirty="0"/>
          </a:p>
        </p:txBody>
      </p:sp>
    </p:spTree>
    <p:extLst>
      <p:ext uri="{BB962C8B-B14F-4D97-AF65-F5344CB8AC3E}">
        <p14:creationId xmlns:p14="http://schemas.microsoft.com/office/powerpoint/2010/main" val="2817378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75330"/>
            <a:ext cx="8763000" cy="5601533"/>
          </a:xfrm>
          <a:prstGeom prst="rect">
            <a:avLst/>
          </a:prstGeom>
        </p:spPr>
        <p:txBody>
          <a:bodyPr wrap="square">
            <a:spAutoFit/>
          </a:bodyPr>
          <a:lstStyle/>
          <a:p>
            <a:pPr marL="285750" indent="-285750">
              <a:buFont typeface="Courier New" pitchFamily="49" charset="0"/>
              <a:buChar char="o"/>
            </a:pPr>
            <a:r>
              <a:rPr lang="en-US" sz="2400" dirty="0" smtClean="0"/>
              <a:t>The next thing now is to assign the list for the </a:t>
            </a:r>
            <a:r>
              <a:rPr lang="en-US" sz="2400" dirty="0" err="1" smtClean="0"/>
              <a:t>combobox</a:t>
            </a:r>
            <a:r>
              <a:rPr lang="en-US" sz="2400" dirty="0" smtClean="0"/>
              <a:t>, we can also preset the invoice and shipped </a:t>
            </a:r>
            <a:r>
              <a:rPr lang="en-US" sz="2400" dirty="0" err="1" smtClean="0"/>
              <a:t>datesTry</a:t>
            </a:r>
            <a:r>
              <a:rPr lang="en-US" sz="2400" dirty="0" smtClean="0"/>
              <a:t> to run Command button1 with these codes</a:t>
            </a:r>
          </a:p>
          <a:p>
            <a:pPr marL="285750" indent="-285750">
              <a:buFont typeface="Courier New" pitchFamily="49" charset="0"/>
              <a:buChar char="o"/>
            </a:pPr>
            <a:endParaRPr lang="en-US" sz="2400" dirty="0" smtClean="0"/>
          </a:p>
          <a:p>
            <a:pPr marL="285750" indent="-285750">
              <a:buFont typeface="Courier New" pitchFamily="49" charset="0"/>
              <a:buChar char="o"/>
            </a:pPr>
            <a:r>
              <a:rPr lang="en-US" sz="2400" dirty="0" smtClean="0"/>
              <a:t>You should have all your entries in the Excel file created, inside their respective pages</a:t>
            </a:r>
          </a:p>
          <a:p>
            <a:pPr marL="285750" indent="-285750">
              <a:buFont typeface="Courier New" pitchFamily="49" charset="0"/>
              <a:buChar char="o"/>
            </a:pPr>
            <a:endParaRPr lang="en-US" sz="2400" dirty="0" smtClean="0"/>
          </a:p>
          <a:p>
            <a:pPr marL="285750" indent="-285750">
              <a:buFont typeface="Courier New" pitchFamily="49" charset="0"/>
              <a:buChar char="o"/>
            </a:pPr>
            <a:r>
              <a:rPr lang="en-US" sz="2400" dirty="0" smtClean="0"/>
              <a:t>To Exit from the records, we shall have to write macro code for the Commanbutton2: </a:t>
            </a:r>
            <a:r>
              <a:rPr lang="en-US" sz="2400" b="1" dirty="0" smtClean="0"/>
              <a:t>Exit Records</a:t>
            </a:r>
          </a:p>
          <a:p>
            <a:endParaRPr lang="en-US" sz="1400" b="1" dirty="0" smtClean="0"/>
          </a:p>
          <a:p>
            <a:endParaRPr lang="en-US" sz="2400" dirty="0" smtClean="0"/>
          </a:p>
          <a:p>
            <a:pPr lvl="3"/>
            <a:r>
              <a:rPr lang="tr-TR" sz="1600" b="1" dirty="0"/>
              <a:t>Private Sub CommandButton2_Click()</a:t>
            </a:r>
            <a:endParaRPr lang="en-US" sz="1600" b="1" dirty="0"/>
          </a:p>
          <a:p>
            <a:pPr lvl="3"/>
            <a:endParaRPr lang="en-US" sz="1600" b="1" dirty="0" smtClean="0"/>
          </a:p>
          <a:p>
            <a:pPr lvl="3"/>
            <a:r>
              <a:rPr lang="tr-TR" sz="1600" b="1" dirty="0" smtClean="0"/>
              <a:t>Unload </a:t>
            </a:r>
            <a:r>
              <a:rPr lang="tr-TR" sz="1600" b="1" dirty="0"/>
              <a:t>Me</a:t>
            </a:r>
            <a:endParaRPr lang="en-US" sz="1600" b="1" dirty="0"/>
          </a:p>
          <a:p>
            <a:pPr lvl="3"/>
            <a:endParaRPr lang="en-US" sz="1600" b="1" dirty="0" smtClean="0"/>
          </a:p>
          <a:p>
            <a:pPr lvl="3"/>
            <a:r>
              <a:rPr lang="tr-TR" sz="1600" b="1" dirty="0" smtClean="0"/>
              <a:t>End </a:t>
            </a:r>
            <a:r>
              <a:rPr lang="tr-TR" sz="1600" b="1" dirty="0"/>
              <a:t>Sub</a:t>
            </a:r>
            <a:endParaRPr lang="en-US" sz="1600" b="1" dirty="0"/>
          </a:p>
          <a:p>
            <a:pPr marL="285750" indent="-285750">
              <a:buFont typeface="Courier New" pitchFamily="49" charset="0"/>
              <a:buChar char="o"/>
            </a:pPr>
            <a:endParaRPr lang="en-US" sz="2400" dirty="0" smtClean="0"/>
          </a:p>
        </p:txBody>
      </p:sp>
    </p:spTree>
    <p:extLst>
      <p:ext uri="{BB962C8B-B14F-4D97-AF65-F5344CB8AC3E}">
        <p14:creationId xmlns:p14="http://schemas.microsoft.com/office/powerpoint/2010/main" val="31068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7478970"/>
          </a:xfrm>
          <a:prstGeom prst="rect">
            <a:avLst/>
          </a:prstGeom>
        </p:spPr>
        <p:txBody>
          <a:bodyPr wrap="square">
            <a:spAutoFit/>
          </a:bodyPr>
          <a:lstStyle/>
          <a:p>
            <a:pPr marL="285750" indent="-285750">
              <a:buFont typeface="Courier New" pitchFamily="49" charset="0"/>
              <a:buChar char="o"/>
            </a:pPr>
            <a:r>
              <a:rPr lang="en-US" sz="2400" dirty="0" smtClean="0"/>
              <a:t>Multiple </a:t>
            </a:r>
            <a:r>
              <a:rPr lang="en-US" sz="2400" dirty="0" err="1" smtClean="0"/>
              <a:t>UserForms</a:t>
            </a:r>
            <a:r>
              <a:rPr lang="en-US" sz="2400" dirty="0" smtClean="0"/>
              <a:t> can be created within the same Excel file to serve different purposes</a:t>
            </a:r>
          </a:p>
          <a:p>
            <a:pPr marL="285750" indent="-285750">
              <a:buFont typeface="Courier New" pitchFamily="49" charset="0"/>
              <a:buChar char="o"/>
            </a:pPr>
            <a:r>
              <a:rPr lang="en-US" sz="2400" dirty="0" smtClean="0"/>
              <a:t>Instead of  creating multiple Excel files, we can create multiple </a:t>
            </a:r>
            <a:r>
              <a:rPr lang="en-US" sz="2400" dirty="0" err="1" smtClean="0"/>
              <a:t>UserForms</a:t>
            </a:r>
            <a:r>
              <a:rPr lang="en-US" sz="2400" dirty="0" smtClean="0"/>
              <a:t> to take different Information from the users.</a:t>
            </a:r>
            <a:r>
              <a:rPr lang="en-US" sz="2400" dirty="0"/>
              <a:t> </a:t>
            </a:r>
            <a:endParaRPr lang="en-US" sz="2400" dirty="0" smtClean="0"/>
          </a:p>
          <a:p>
            <a:pPr marL="285750" indent="-285750">
              <a:buFont typeface="Courier New" pitchFamily="49" charset="0"/>
              <a:buChar char="o"/>
            </a:pPr>
            <a:r>
              <a:rPr lang="en-US" sz="2400" dirty="0" smtClean="0"/>
              <a:t>We can just be switching </a:t>
            </a:r>
            <a:r>
              <a:rPr lang="en-US" sz="2400" dirty="0"/>
              <a:t>between </a:t>
            </a:r>
            <a:r>
              <a:rPr lang="en-US" sz="2400" dirty="0" err="1"/>
              <a:t>userforms</a:t>
            </a:r>
            <a:r>
              <a:rPr lang="en-US" sz="2400" dirty="0"/>
              <a:t> within the same Excel file</a:t>
            </a:r>
            <a:r>
              <a:rPr lang="en-US" sz="2400" dirty="0" smtClean="0"/>
              <a:t>.</a:t>
            </a:r>
          </a:p>
          <a:p>
            <a:pPr marL="285750" indent="-285750">
              <a:buFont typeface="Courier New" pitchFamily="49" charset="0"/>
              <a:buChar char="o"/>
            </a:pPr>
            <a:r>
              <a:rPr lang="en-US" sz="2400" dirty="0" smtClean="0"/>
              <a:t>For example we can create a switch macro codes for switching between our UserForm1 and Userform2 using the codes below;</a:t>
            </a:r>
          </a:p>
          <a:p>
            <a:pPr marL="285750" indent="-285750">
              <a:buFont typeface="Courier New" pitchFamily="49" charset="0"/>
              <a:buChar char="o"/>
            </a:pPr>
            <a:endParaRPr lang="en-US" sz="2400" dirty="0"/>
          </a:p>
          <a:p>
            <a:pPr lvl="3"/>
            <a:r>
              <a:rPr lang="tr-TR" sz="1600" b="1" dirty="0"/>
              <a:t>Private Sub CommandButton2_Click()</a:t>
            </a:r>
            <a:endParaRPr lang="en-US" sz="1600" b="1" dirty="0"/>
          </a:p>
          <a:p>
            <a:pPr lvl="3"/>
            <a:endParaRPr lang="en-US" sz="1600" b="1" dirty="0"/>
          </a:p>
          <a:p>
            <a:pPr lvl="3"/>
            <a:r>
              <a:rPr lang="tr-TR" sz="1600" b="1" dirty="0"/>
              <a:t>Unload </a:t>
            </a:r>
            <a:r>
              <a:rPr lang="tr-TR" sz="1600" b="1" dirty="0" smtClean="0"/>
              <a:t>Me</a:t>
            </a:r>
            <a:endParaRPr lang="en-US" sz="1600" b="1" dirty="0" smtClean="0"/>
          </a:p>
          <a:p>
            <a:pPr lvl="3"/>
            <a:r>
              <a:rPr lang="en-US" sz="1600" b="1" dirty="0" smtClean="0"/>
              <a:t>UserForm1.Hide</a:t>
            </a:r>
          </a:p>
          <a:p>
            <a:pPr lvl="3"/>
            <a:r>
              <a:rPr lang="en-US" sz="1600" b="1" dirty="0" smtClean="0"/>
              <a:t>UserForm2.Show</a:t>
            </a:r>
            <a:endParaRPr lang="en-US" sz="1600" b="1" dirty="0"/>
          </a:p>
          <a:p>
            <a:pPr lvl="3"/>
            <a:r>
              <a:rPr lang="tr-TR" sz="1600" b="1" dirty="0" smtClean="0"/>
              <a:t>End </a:t>
            </a:r>
            <a:r>
              <a:rPr lang="tr-TR" sz="1600" b="1" dirty="0"/>
              <a:t>Sub</a:t>
            </a:r>
            <a:endParaRPr lang="en-US" sz="1600" b="1" dirty="0"/>
          </a:p>
          <a:p>
            <a:pPr marL="285750" indent="-285750">
              <a:buFont typeface="Courier New" pitchFamily="49" charset="0"/>
              <a:buChar char="o"/>
            </a:pPr>
            <a:r>
              <a:rPr lang="en-US" sz="2400" dirty="0" smtClean="0"/>
              <a:t>Try and demonstrate this to see how it is possible to switch between </a:t>
            </a:r>
            <a:r>
              <a:rPr lang="en-US" sz="2400" dirty="0" err="1" smtClean="0"/>
              <a:t>UserForms</a:t>
            </a:r>
            <a:r>
              <a:rPr lang="en-US" sz="2400" dirty="0" smtClean="0"/>
              <a:t> in a single Excel file.</a:t>
            </a:r>
            <a:endParaRPr lang="en-US" sz="2400" dirty="0"/>
          </a:p>
          <a:p>
            <a:pPr marL="285750" indent="-285750">
              <a:buFont typeface="Courier New" pitchFamily="49" charset="0"/>
              <a:buChar char="o"/>
            </a:pPr>
            <a:endParaRPr lang="en-US" sz="2400" dirty="0" smtClean="0"/>
          </a:p>
          <a:p>
            <a:pPr marL="285750" indent="-285750">
              <a:buFont typeface="Courier New" pitchFamily="49" charset="0"/>
              <a:buChar char="o"/>
            </a:pPr>
            <a:endParaRPr lang="en-US" sz="2400" dirty="0" smtClean="0"/>
          </a:p>
          <a:p>
            <a:pPr marL="285750" indent="-285750">
              <a:buFont typeface="Courier New" pitchFamily="49" charset="0"/>
              <a:buChar char="o"/>
            </a:pPr>
            <a:endParaRPr lang="en-US" sz="2400" dirty="0" smtClean="0"/>
          </a:p>
        </p:txBody>
      </p:sp>
    </p:spTree>
    <p:extLst>
      <p:ext uri="{BB962C8B-B14F-4D97-AF65-F5344CB8AC3E}">
        <p14:creationId xmlns:p14="http://schemas.microsoft.com/office/powerpoint/2010/main" val="2733599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7467600" cy="1143000"/>
          </a:xfrm>
        </p:spPr>
        <p:txBody>
          <a:bodyPr>
            <a:normAutofit fontScale="90000"/>
          </a:bodyPr>
          <a:lstStyle/>
          <a:p>
            <a:pPr algn="ctr"/>
            <a:r>
              <a:rPr lang="en-US" sz="4900" b="1" dirty="0" smtClean="0">
                <a:solidFill>
                  <a:srgbClr val="002060"/>
                </a:solidFill>
              </a:rPr>
              <a:t>Thanks for listening</a:t>
            </a:r>
            <a:r>
              <a:rPr lang="en-US" sz="4900" b="1" dirty="0" smtClean="0">
                <a:solidFill>
                  <a:srgbClr val="C00000"/>
                </a:solidFill>
              </a:rPr>
              <a:t/>
            </a:r>
            <a:br>
              <a:rPr lang="en-US" sz="4900" b="1" dirty="0" smtClean="0">
                <a:solidFill>
                  <a:srgbClr val="C00000"/>
                </a:solidFill>
              </a:rPr>
            </a:br>
            <a:r>
              <a:rPr lang="en-US" sz="4900" b="1" dirty="0">
                <a:solidFill>
                  <a:srgbClr val="C00000"/>
                </a:solidFill>
              </a:rPr>
              <a:t/>
            </a:r>
            <a:br>
              <a:rPr lang="en-US" sz="4900" b="1" dirty="0">
                <a:solidFill>
                  <a:srgbClr val="C00000"/>
                </a:solidFill>
              </a:rPr>
            </a:br>
            <a:r>
              <a:rPr lang="en-US" sz="4900" b="1" dirty="0" smtClean="0">
                <a:solidFill>
                  <a:srgbClr val="C00000"/>
                </a:solidFill>
              </a:rPr>
              <a:t/>
            </a:r>
            <a:br>
              <a:rPr lang="en-US" sz="4900" b="1" dirty="0" smtClean="0">
                <a:solidFill>
                  <a:srgbClr val="C00000"/>
                </a:solidFill>
              </a:rPr>
            </a:br>
            <a:r>
              <a:rPr lang="en-US" sz="4900" b="1" dirty="0">
                <a:solidFill>
                  <a:srgbClr val="C00000"/>
                </a:solidFill>
              </a:rPr>
              <a:t/>
            </a:r>
            <a:br>
              <a:rPr lang="en-US" sz="4900" b="1" dirty="0">
                <a:solidFill>
                  <a:srgbClr val="C00000"/>
                </a:solidFill>
              </a:rPr>
            </a:br>
            <a:r>
              <a:rPr lang="en-US" sz="2700" b="1" dirty="0" smtClean="0">
                <a:solidFill>
                  <a:srgbClr val="C00000"/>
                </a:solidFill>
              </a:rPr>
              <a:t>remember</a:t>
            </a:r>
            <a:r>
              <a:rPr lang="en-US" sz="2200" b="1" dirty="0" smtClean="0">
                <a:solidFill>
                  <a:srgbClr val="C00000"/>
                </a:solidFill>
              </a:rPr>
              <a:t> , lab final is on the 25</a:t>
            </a:r>
            <a:r>
              <a:rPr lang="en-US" sz="2200" b="1" baseline="30000" dirty="0" smtClean="0">
                <a:solidFill>
                  <a:srgbClr val="C00000"/>
                </a:solidFill>
              </a:rPr>
              <a:t>th</a:t>
            </a:r>
            <a:r>
              <a:rPr lang="en-US" sz="2200" b="1" dirty="0" smtClean="0">
                <a:solidFill>
                  <a:srgbClr val="C00000"/>
                </a:solidFill>
              </a:rPr>
              <a:t> of may</a:t>
            </a:r>
            <a:br>
              <a:rPr lang="en-US" sz="2200" b="1" dirty="0" smtClean="0">
                <a:solidFill>
                  <a:srgbClr val="C00000"/>
                </a:solidFill>
              </a:rPr>
            </a:br>
            <a:r>
              <a:rPr lang="en-US" sz="2200" b="1" dirty="0" smtClean="0">
                <a:solidFill>
                  <a:srgbClr val="C00000"/>
                </a:solidFill>
              </a:rPr>
              <a:t>there will not make-up lab exams</a:t>
            </a:r>
            <a:r>
              <a:rPr lang="en-US" dirty="0" smtClean="0"/>
              <a:t/>
            </a:r>
            <a:br>
              <a:rPr lang="en-US" dirty="0" smtClean="0"/>
            </a:br>
            <a:endParaRPr lang="en-US" dirty="0"/>
          </a:p>
        </p:txBody>
      </p:sp>
    </p:spTree>
    <p:extLst>
      <p:ext uri="{BB962C8B-B14F-4D97-AF65-F5344CB8AC3E}">
        <p14:creationId xmlns:p14="http://schemas.microsoft.com/office/powerpoint/2010/main" val="231753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USERFROM BASICS</a:t>
            </a:r>
            <a:endParaRPr lang="en-US" dirty="0"/>
          </a:p>
        </p:txBody>
      </p:sp>
      <p:sp>
        <p:nvSpPr>
          <p:cNvPr id="3" name="Content Placeholder 2"/>
          <p:cNvSpPr>
            <a:spLocks noGrp="1"/>
          </p:cNvSpPr>
          <p:nvPr>
            <p:ph sz="quarter" idx="1"/>
          </p:nvPr>
        </p:nvSpPr>
        <p:spPr>
          <a:xfrm>
            <a:off x="457200" y="1600200"/>
            <a:ext cx="7848600" cy="4873752"/>
          </a:xfrm>
        </p:spPr>
        <p:txBody>
          <a:bodyPr/>
          <a:lstStyle/>
          <a:p>
            <a:r>
              <a:rPr lang="en-US" dirty="0" smtClean="0"/>
              <a:t>Designing a </a:t>
            </a:r>
            <a:r>
              <a:rPr lang="en-US" dirty="0" err="1" smtClean="0"/>
              <a:t>useform</a:t>
            </a:r>
            <a:r>
              <a:rPr lang="en-US" dirty="0" smtClean="0"/>
              <a:t> can also be referred to as an object oriented interface</a:t>
            </a:r>
          </a:p>
          <a:p>
            <a:r>
              <a:rPr lang="en-US" dirty="0" smtClean="0"/>
              <a:t>The main key to creating a </a:t>
            </a:r>
            <a:r>
              <a:rPr lang="en-US" dirty="0" err="1" smtClean="0"/>
              <a:t>userform</a:t>
            </a:r>
            <a:r>
              <a:rPr lang="en-US" dirty="0" smtClean="0"/>
              <a:t> is to take some time to think or research about how the form should look like and how you want the users to interact with the elements on the form</a:t>
            </a:r>
          </a:p>
          <a:p>
            <a:r>
              <a:rPr lang="en-US" dirty="0" smtClean="0"/>
              <a:t>What is essential is to understand how you will guide your users through the steps they need to take on the form by carefully considering the arrangements and wordings of the controls</a:t>
            </a:r>
          </a:p>
          <a:p>
            <a:r>
              <a:rPr lang="en-US" dirty="0" smtClean="0"/>
              <a:t>Remember, like most things, the more you </a:t>
            </a:r>
            <a:r>
              <a:rPr lang="en-US" dirty="0" err="1" smtClean="0"/>
              <a:t>practise</a:t>
            </a:r>
            <a:r>
              <a:rPr lang="en-US" dirty="0" smtClean="0"/>
              <a:t> it, the easier it gets</a:t>
            </a:r>
          </a:p>
        </p:txBody>
      </p:sp>
    </p:spTree>
    <p:extLst>
      <p:ext uri="{BB962C8B-B14F-4D97-AF65-F5344CB8AC3E}">
        <p14:creationId xmlns:p14="http://schemas.microsoft.com/office/powerpoint/2010/main" val="2236331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USERFORMS</a:t>
            </a:r>
            <a:endParaRPr lang="en-US" dirty="0"/>
          </a:p>
        </p:txBody>
      </p:sp>
      <p:sp>
        <p:nvSpPr>
          <p:cNvPr id="3" name="Content Placeholder 2"/>
          <p:cNvSpPr>
            <a:spLocks noGrp="1"/>
          </p:cNvSpPr>
          <p:nvPr>
            <p:ph sz="quarter" idx="1"/>
          </p:nvPr>
        </p:nvSpPr>
        <p:spPr>
          <a:xfrm>
            <a:off x="457200" y="1600200"/>
            <a:ext cx="7848600" cy="4873752"/>
          </a:xfrm>
        </p:spPr>
        <p:txBody>
          <a:bodyPr/>
          <a:lstStyle/>
          <a:p>
            <a:r>
              <a:rPr lang="en-US" dirty="0" smtClean="0"/>
              <a:t>Determine how the dialog box will be used and at what point it will be displayed in your VBA macro</a:t>
            </a:r>
          </a:p>
          <a:p>
            <a:r>
              <a:rPr lang="en-US" dirty="0" smtClean="0"/>
              <a:t>Activate the VBE and insert a new </a:t>
            </a:r>
            <a:r>
              <a:rPr lang="en-US" dirty="0" err="1" smtClean="0"/>
              <a:t>userform</a:t>
            </a:r>
            <a:r>
              <a:rPr lang="en-US" dirty="0" smtClean="0"/>
              <a:t> objet</a:t>
            </a:r>
          </a:p>
          <a:p>
            <a:r>
              <a:rPr lang="en-US" dirty="0" smtClean="0"/>
              <a:t>Add controls to the </a:t>
            </a:r>
            <a:r>
              <a:rPr lang="en-US" dirty="0" err="1" smtClean="0"/>
              <a:t>iuserform</a:t>
            </a:r>
            <a:endParaRPr lang="en-US" dirty="0" smtClean="0"/>
          </a:p>
          <a:p>
            <a:r>
              <a:rPr lang="en-US" dirty="0" smtClean="0"/>
              <a:t>Use the properties window to modify the properties for the controls or for the </a:t>
            </a:r>
            <a:r>
              <a:rPr lang="en-US" dirty="0" err="1" smtClean="0"/>
              <a:t>userform</a:t>
            </a:r>
            <a:r>
              <a:rPr lang="en-US" dirty="0" smtClean="0"/>
              <a:t> itself</a:t>
            </a:r>
          </a:p>
          <a:p>
            <a:r>
              <a:rPr lang="en-US" dirty="0" smtClean="0"/>
              <a:t>Write event-handler procedures for the controls( macro codes that executes when the user clicks a button in the dialog box). This code is stored in the </a:t>
            </a:r>
            <a:r>
              <a:rPr lang="en-US" dirty="0" err="1" smtClean="0"/>
              <a:t>userform</a:t>
            </a:r>
            <a:r>
              <a:rPr lang="en-US" dirty="0" smtClean="0"/>
              <a:t> window</a:t>
            </a:r>
          </a:p>
          <a:p>
            <a:r>
              <a:rPr lang="en-US" dirty="0" smtClean="0"/>
              <a:t>Write a procedure that will display the dialog box to the user. This code is stored in the VBA module  </a:t>
            </a:r>
          </a:p>
        </p:txBody>
      </p:sp>
    </p:spTree>
    <p:extLst>
      <p:ext uri="{BB962C8B-B14F-4D97-AF65-F5344CB8AC3E}">
        <p14:creationId xmlns:p14="http://schemas.microsoft.com/office/powerpoint/2010/main" val="493696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8814" t="43542" r="21054" b="15000"/>
          <a:stretch/>
        </p:blipFill>
        <p:spPr bwMode="auto">
          <a:xfrm>
            <a:off x="1371600" y="152400"/>
            <a:ext cx="6522720" cy="303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9256" t="34576" r="25516" b="29738"/>
          <a:stretch/>
        </p:blipFill>
        <p:spPr bwMode="auto">
          <a:xfrm>
            <a:off x="1735393" y="3276600"/>
            <a:ext cx="5884607" cy="261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284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396664"/>
            <a:ext cx="8153400" cy="462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381000"/>
            <a:ext cx="8153399" cy="1015663"/>
          </a:xfrm>
          <a:prstGeom prst="rect">
            <a:avLst/>
          </a:prstGeom>
        </p:spPr>
        <p:txBody>
          <a:bodyPr wrap="square">
            <a:spAutoFit/>
          </a:bodyPr>
          <a:lstStyle/>
          <a:p>
            <a:pPr fontAlgn="base"/>
            <a:r>
              <a:rPr lang="tr-TR" sz="2000" b="1" dirty="0"/>
              <a:t>To create this Userform, execute the following steps.</a:t>
            </a:r>
            <a:endParaRPr lang="en-US" sz="2000" b="1" dirty="0"/>
          </a:p>
          <a:p>
            <a:pPr marL="342900" indent="-342900" fontAlgn="base">
              <a:buAutoNum type="arabicPeriod"/>
            </a:pPr>
            <a:r>
              <a:rPr lang="tr-TR" sz="2000" b="1" dirty="0" smtClean="0"/>
              <a:t>Open </a:t>
            </a:r>
            <a:r>
              <a:rPr lang="tr-TR" sz="2000" b="1" dirty="0"/>
              <a:t>the </a:t>
            </a:r>
            <a:r>
              <a:rPr lang="en-US" sz="2000" b="1" dirty="0" smtClean="0"/>
              <a:t>Developer-</a:t>
            </a:r>
            <a:r>
              <a:rPr lang="tr-TR" sz="2000" b="1" dirty="0" smtClean="0">
                <a:hlinkClick r:id="rId3"/>
              </a:rPr>
              <a:t>Visual Basic</a:t>
            </a:r>
            <a:r>
              <a:rPr lang="en-US" sz="2000" b="1" dirty="0" smtClean="0">
                <a:hlinkClick r:id="rId3"/>
              </a:rPr>
              <a:t>-Insert-</a:t>
            </a:r>
            <a:r>
              <a:rPr lang="en-US" sz="2000" b="1" dirty="0" err="1" smtClean="0">
                <a:hlinkClick r:id="rId3"/>
              </a:rPr>
              <a:t>UserForm</a:t>
            </a:r>
            <a:r>
              <a:rPr lang="tr-TR" sz="2000" b="1" dirty="0" smtClean="0">
                <a:hlinkClick r:id="rId3"/>
              </a:rPr>
              <a:t> </a:t>
            </a:r>
            <a:endParaRPr lang="en-US" sz="2000" b="1" dirty="0" smtClean="0"/>
          </a:p>
          <a:p>
            <a:pPr fontAlgn="base"/>
            <a:r>
              <a:rPr lang="tr-TR" sz="2000" b="1" dirty="0" smtClean="0"/>
              <a:t>2</a:t>
            </a:r>
            <a:r>
              <a:rPr lang="tr-TR" sz="2000" b="1" dirty="0"/>
              <a:t>. </a:t>
            </a:r>
            <a:r>
              <a:rPr lang="tr-TR" sz="2000" b="1" dirty="0" smtClean="0"/>
              <a:t>Your </a:t>
            </a:r>
            <a:r>
              <a:rPr lang="tr-TR" sz="2000" b="1" dirty="0"/>
              <a:t>screen should be set up as below</a:t>
            </a:r>
            <a:r>
              <a:rPr lang="tr-TR" dirty="0"/>
              <a:t>.</a:t>
            </a:r>
            <a:endParaRPr lang="en-US" dirty="0"/>
          </a:p>
        </p:txBody>
      </p:sp>
    </p:spTree>
    <p:extLst>
      <p:ext uri="{BB962C8B-B14F-4D97-AF65-F5344CB8AC3E}">
        <p14:creationId xmlns:p14="http://schemas.microsoft.com/office/powerpoint/2010/main" val="399334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pPr fontAlgn="base"/>
            <a:r>
              <a:rPr lang="tr-TR" b="1" dirty="0"/>
              <a:t>Userform with Multiple Pages</a:t>
            </a:r>
            <a:endParaRPr lang="en-US" b="1" dirty="0"/>
          </a:p>
        </p:txBody>
      </p:sp>
      <p:sp>
        <p:nvSpPr>
          <p:cNvPr id="3" name="Content Placeholder 2"/>
          <p:cNvSpPr>
            <a:spLocks noGrp="1"/>
          </p:cNvSpPr>
          <p:nvPr>
            <p:ph sz="quarter" idx="1"/>
          </p:nvPr>
        </p:nvSpPr>
        <p:spPr>
          <a:xfrm>
            <a:off x="457200" y="914400"/>
            <a:ext cx="8305800" cy="5559552"/>
          </a:xfrm>
        </p:spPr>
        <p:txBody>
          <a:bodyPr>
            <a:normAutofit fontScale="92500"/>
          </a:bodyPr>
          <a:lstStyle/>
          <a:p>
            <a:pPr fontAlgn="base"/>
            <a:r>
              <a:rPr lang="tr-TR" dirty="0" smtClean="0"/>
              <a:t>we </a:t>
            </a:r>
            <a:r>
              <a:rPr lang="tr-TR" dirty="0"/>
              <a:t>will look at </a:t>
            </a:r>
            <a:r>
              <a:rPr lang="en-US" dirty="0" smtClean="0"/>
              <a:t>how to </a:t>
            </a:r>
            <a:r>
              <a:rPr lang="tr-TR" dirty="0" smtClean="0"/>
              <a:t>create </a:t>
            </a:r>
            <a:r>
              <a:rPr lang="tr-TR" dirty="0"/>
              <a:t>a Userform that contains multiple pages. </a:t>
            </a:r>
            <a:endParaRPr lang="en-US" dirty="0"/>
          </a:p>
          <a:p>
            <a:pPr fontAlgn="base"/>
            <a:r>
              <a:rPr lang="tr-TR" dirty="0"/>
              <a:t>The Multipage Control contains two pages</a:t>
            </a:r>
            <a:r>
              <a:rPr lang="tr-TR" dirty="0" smtClean="0"/>
              <a:t>.</a:t>
            </a:r>
            <a:endParaRPr lang="en-US" dirty="0" smtClean="0"/>
          </a:p>
          <a:p>
            <a:pPr fontAlgn="base"/>
            <a:r>
              <a:rPr lang="tr-TR" dirty="0" smtClean="0"/>
              <a:t> </a:t>
            </a:r>
            <a:r>
              <a:rPr lang="tr-TR" dirty="0"/>
              <a:t>At page 1, the user can fill in his/her personal information. </a:t>
            </a:r>
            <a:endParaRPr lang="en-US" dirty="0" smtClean="0"/>
          </a:p>
          <a:p>
            <a:pPr fontAlgn="base"/>
            <a:r>
              <a:rPr lang="tr-TR" dirty="0" smtClean="0"/>
              <a:t>At </a:t>
            </a:r>
            <a:r>
              <a:rPr lang="tr-TR" dirty="0"/>
              <a:t>page 2, the user can indicate which </a:t>
            </a:r>
            <a:r>
              <a:rPr lang="en-US" dirty="0" err="1" smtClean="0"/>
              <a:t>programme</a:t>
            </a:r>
            <a:r>
              <a:rPr lang="tr-TR" dirty="0" smtClean="0"/>
              <a:t> </a:t>
            </a:r>
            <a:r>
              <a:rPr lang="tr-TR" dirty="0"/>
              <a:t>he/she </a:t>
            </a:r>
            <a:r>
              <a:rPr lang="en-US" dirty="0" smtClean="0"/>
              <a:t>want to register for and the session he/she wish to commence the </a:t>
            </a:r>
            <a:r>
              <a:rPr lang="en-US" dirty="0" err="1" smtClean="0"/>
              <a:t>programme</a:t>
            </a:r>
            <a:endParaRPr lang="en-US" dirty="0" smtClean="0"/>
          </a:p>
          <a:p>
            <a:pPr fontAlgn="base"/>
            <a:r>
              <a:rPr lang="en-US" dirty="0" smtClean="0"/>
              <a:t>This will require the following controls</a:t>
            </a:r>
          </a:p>
          <a:p>
            <a:pPr lvl="1" fontAlgn="base"/>
            <a:r>
              <a:rPr lang="tr-TR" dirty="0" smtClean="0"/>
              <a:t>Multipage </a:t>
            </a:r>
            <a:r>
              <a:rPr lang="tr-TR" dirty="0"/>
              <a:t>control, labels, text boxes (first at the top, the second below the first), frame, option buttons (first at the left, the second at the right), list box, Image control and command button. </a:t>
            </a:r>
            <a:endParaRPr lang="en-US" dirty="0" smtClean="0"/>
          </a:p>
          <a:p>
            <a:pPr lvl="1" fontAlgn="base"/>
            <a:r>
              <a:rPr lang="en-US" dirty="0" smtClean="0"/>
              <a:t>Each of this control can be</a:t>
            </a:r>
            <a:r>
              <a:rPr lang="tr-TR" dirty="0" smtClean="0"/>
              <a:t> create</a:t>
            </a:r>
            <a:r>
              <a:rPr lang="en-US" dirty="0" smtClean="0"/>
              <a:t>d:</a:t>
            </a:r>
            <a:r>
              <a:rPr lang="tr-TR" dirty="0" smtClean="0"/>
              <a:t>  </a:t>
            </a:r>
            <a:r>
              <a:rPr lang="tr-TR" dirty="0"/>
              <a:t>Multipage control by clicking on Multipage from the Toolbox</a:t>
            </a:r>
            <a:r>
              <a:rPr lang="tr-TR" dirty="0" smtClean="0"/>
              <a:t>.</a:t>
            </a:r>
            <a:endParaRPr lang="en-US" dirty="0" smtClean="0"/>
          </a:p>
          <a:p>
            <a:pPr lvl="1" fontAlgn="base"/>
            <a:r>
              <a:rPr lang="tr-TR" dirty="0" smtClean="0"/>
              <a:t>When </a:t>
            </a:r>
            <a:r>
              <a:rPr lang="tr-TR" dirty="0"/>
              <a:t>you arrive at the Gender frame, remember to draw this frame first before you place the two option buttons in it.</a:t>
            </a:r>
            <a:endParaRPr lang="en-US" dirty="0"/>
          </a:p>
          <a:p>
            <a:pPr marL="0" indent="0" fontAlgn="base">
              <a:buNone/>
            </a:pPr>
            <a:endParaRPr lang="en-US" dirty="0"/>
          </a:p>
          <a:p>
            <a:endParaRPr lang="en-US" dirty="0"/>
          </a:p>
        </p:txBody>
      </p:sp>
    </p:spTree>
    <p:extLst>
      <p:ext uri="{BB962C8B-B14F-4D97-AF65-F5344CB8AC3E}">
        <p14:creationId xmlns:p14="http://schemas.microsoft.com/office/powerpoint/2010/main" val="1266363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3933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p:nvPr/>
        </p:nvPicPr>
        <p:blipFill rotWithShape="1">
          <a:blip r:embed="rId3"/>
          <a:srcRect l="14996" t="11299" r="53416" b="51130"/>
          <a:stretch/>
        </p:blipFill>
        <p:spPr bwMode="auto">
          <a:xfrm>
            <a:off x="790918" y="3429000"/>
            <a:ext cx="7440582" cy="32376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2103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609600"/>
            <a:ext cx="7772400" cy="5791200"/>
          </a:xfrm>
        </p:spPr>
        <p:txBody>
          <a:bodyPr>
            <a:normAutofit lnSpcReduction="10000"/>
          </a:bodyPr>
          <a:lstStyle/>
          <a:p>
            <a:pPr fontAlgn="base"/>
            <a:r>
              <a:rPr lang="en-US" dirty="0" smtClean="0"/>
              <a:t>Remember to take note of the name tag and the caption you assign to each of the control.</a:t>
            </a:r>
          </a:p>
          <a:p>
            <a:pPr marL="0" indent="0" fontAlgn="base">
              <a:buNone/>
            </a:pPr>
            <a:r>
              <a:rPr lang="en-US" dirty="0" smtClean="0"/>
              <a:t> </a:t>
            </a:r>
          </a:p>
          <a:p>
            <a:pPr fontAlgn="base"/>
            <a:r>
              <a:rPr lang="en-US" dirty="0" smtClean="0"/>
              <a:t>These tags are needed </a:t>
            </a:r>
            <a:r>
              <a:rPr lang="tr-TR" dirty="0" smtClean="0"/>
              <a:t>in </a:t>
            </a:r>
            <a:r>
              <a:rPr lang="tr-TR" dirty="0"/>
              <a:t>the Excel VBA </a:t>
            </a:r>
            <a:r>
              <a:rPr lang="tr-TR" dirty="0" smtClean="0"/>
              <a:t>code.</a:t>
            </a:r>
            <a:endParaRPr lang="en-US" dirty="0" smtClean="0"/>
          </a:p>
          <a:p>
            <a:pPr marL="0" indent="0" fontAlgn="base">
              <a:buNone/>
            </a:pPr>
            <a:endParaRPr lang="en-US" dirty="0" smtClean="0"/>
          </a:p>
          <a:p>
            <a:pPr fontAlgn="base"/>
            <a:r>
              <a:rPr lang="tr-TR" dirty="0" smtClean="0"/>
              <a:t>Captions </a:t>
            </a:r>
            <a:r>
              <a:rPr lang="tr-TR" dirty="0"/>
              <a:t>are those that appear on your screen. </a:t>
            </a:r>
            <a:endParaRPr lang="en-US" dirty="0" smtClean="0"/>
          </a:p>
          <a:p>
            <a:pPr fontAlgn="base"/>
            <a:endParaRPr lang="en-US" dirty="0" smtClean="0"/>
          </a:p>
          <a:p>
            <a:pPr fontAlgn="base"/>
            <a:r>
              <a:rPr lang="tr-TR" dirty="0" smtClean="0"/>
              <a:t>It </a:t>
            </a:r>
            <a:r>
              <a:rPr lang="tr-TR" dirty="0"/>
              <a:t>is good practice to change the names of the controls, but it is not necessary here because we only have a few controls in this example. </a:t>
            </a:r>
            <a:endParaRPr lang="en-US" dirty="0" smtClean="0"/>
          </a:p>
          <a:p>
            <a:pPr marL="0" indent="0" fontAlgn="base">
              <a:buNone/>
            </a:pPr>
            <a:endParaRPr lang="en-US" dirty="0" smtClean="0"/>
          </a:p>
          <a:p>
            <a:pPr fontAlgn="base"/>
            <a:r>
              <a:rPr lang="tr-TR" dirty="0" smtClean="0"/>
              <a:t>To </a:t>
            </a:r>
            <a:r>
              <a:rPr lang="tr-TR" dirty="0"/>
              <a:t>change the caption of the Userform, Multipage tabs, labels, frame, option buttons and command button, click View, Properties Window and click on each control</a:t>
            </a:r>
            <a:r>
              <a:rPr lang="tr-TR" dirty="0" smtClean="0"/>
              <a:t>.</a:t>
            </a:r>
            <a:endParaRPr lang="en-US" dirty="0" smtClean="0"/>
          </a:p>
        </p:txBody>
      </p:sp>
    </p:spTree>
    <p:extLst>
      <p:ext uri="{BB962C8B-B14F-4D97-AF65-F5344CB8AC3E}">
        <p14:creationId xmlns:p14="http://schemas.microsoft.com/office/powerpoint/2010/main" val="1428291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7E3EBA686A0143B313F607C3CA9B66" ma:contentTypeVersion="" ma:contentTypeDescription="Create a new document." ma:contentTypeScope="" ma:versionID="17994092ea40b1333ff0021bf5abeac8">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EAEF41-9B0D-4D5E-AA48-E26383BE6B42}"/>
</file>

<file path=customXml/itemProps2.xml><?xml version="1.0" encoding="utf-8"?>
<ds:datastoreItem xmlns:ds="http://schemas.openxmlformats.org/officeDocument/2006/customXml" ds:itemID="{E94592AF-4BB7-46F8-A23E-57AC24245B2E}"/>
</file>

<file path=customXml/itemProps3.xml><?xml version="1.0" encoding="utf-8"?>
<ds:datastoreItem xmlns:ds="http://schemas.openxmlformats.org/officeDocument/2006/customXml" ds:itemID="{EDD020D1-5436-4A78-9DDD-FD14B7D1C8B6}"/>
</file>

<file path=docProps/app.xml><?xml version="1.0" encoding="utf-8"?>
<Properties xmlns="http://schemas.openxmlformats.org/officeDocument/2006/extended-properties" xmlns:vt="http://schemas.openxmlformats.org/officeDocument/2006/docPropsVTypes">
  <Template>Oriel</Template>
  <TotalTime>246</TotalTime>
  <Words>1413</Words>
  <Application>Microsoft Office PowerPoint</Application>
  <PresentationFormat>On-screen Show (4:3)</PresentationFormat>
  <Paragraphs>194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Oriel</vt:lpstr>
      <vt:lpstr>UserForm</vt:lpstr>
      <vt:lpstr>USERFROM BASICS</vt:lpstr>
      <vt:lpstr>USERFROM BASICS</vt:lpstr>
      <vt:lpstr>CREATING USERFORMS</vt:lpstr>
      <vt:lpstr>PowerPoint Presentation</vt:lpstr>
      <vt:lpstr>PowerPoint Presentation</vt:lpstr>
      <vt:lpstr>Userform with Multiple Pages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listening    remember , lab final is on the 25th of may there will not make-up lab exams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UserForm</dc:title>
  <dc:creator>Adexkwale</dc:creator>
  <cp:lastModifiedBy>adexkwale</cp:lastModifiedBy>
  <cp:revision>19</cp:revision>
  <dcterms:created xsi:type="dcterms:W3CDTF">2018-05-07T13:06:31Z</dcterms:created>
  <dcterms:modified xsi:type="dcterms:W3CDTF">2018-05-14T06:38:45Z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0x010100E97E3EBA686A0143B313F607C3CA9B66</vt:lpwstr>
  </property>
</Properties>
</file>