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sldIdLst>
    <p:sldId id="256" r:id="rId5"/>
    <p:sldId id="271" r:id="rId6"/>
    <p:sldId id="272" r:id="rId7"/>
    <p:sldId id="273" r:id="rId8"/>
    <p:sldId id="257" r:id="rId9"/>
    <p:sldId id="269" r:id="rId10"/>
    <p:sldId id="270" r:id="rId11"/>
    <p:sldId id="258" r:id="rId12"/>
    <p:sldId id="259" r:id="rId13"/>
    <p:sldId id="260" r:id="rId14"/>
    <p:sldId id="261" r:id="rId15"/>
    <p:sldId id="262" r:id="rId16"/>
    <p:sldId id="263" r:id="rId17"/>
    <p:sldId id="264" r:id="rId18"/>
    <p:sldId id="265" r:id="rId19"/>
    <p:sldId id="266" r:id="rId20"/>
    <p:sldId id="267"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01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4FB34-940E-456D-AC2A-7EDB870EB1E1}" type="datetimeFigureOut">
              <a:rPr lang="tr-TR" smtClean="0"/>
              <a:t>21.02.2017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8B4FC-6259-4E53-AA02-F70DBEAB63EF}" type="slidenum">
              <a:rPr lang="tr-TR" smtClean="0"/>
              <a:t>‹#›</a:t>
            </a:fld>
            <a:endParaRPr lang="tr-TR"/>
          </a:p>
        </p:txBody>
      </p:sp>
    </p:spTree>
    <p:extLst>
      <p:ext uri="{BB962C8B-B14F-4D97-AF65-F5344CB8AC3E}">
        <p14:creationId xmlns:p14="http://schemas.microsoft.com/office/powerpoint/2010/main" val="20035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88B4FC-6259-4E53-AA02-F70DBEAB63EF}" type="slidenum">
              <a:rPr lang="tr-TR" smtClean="0"/>
              <a:t>4</a:t>
            </a:fld>
            <a:endParaRPr lang="tr-TR"/>
          </a:p>
        </p:txBody>
      </p:sp>
    </p:spTree>
    <p:extLst>
      <p:ext uri="{BB962C8B-B14F-4D97-AF65-F5344CB8AC3E}">
        <p14:creationId xmlns:p14="http://schemas.microsoft.com/office/powerpoint/2010/main" val="304694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A2B5D61-0C2E-4C16-9F1A-2AE1F0DB1A12}" type="datetime1">
              <a:rPr lang="en-US" smtClean="0"/>
              <a:t>2/21/2017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Belma KORKUTER</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8B98D4-A46F-43EF-97B5-C2D275152046}" type="datetime1">
              <a:rPr lang="en-US" smtClean="0"/>
              <a:t>2/21/2017</a:t>
            </a:fld>
            <a:endParaRPr lang="en-US"/>
          </a:p>
        </p:txBody>
      </p:sp>
      <p:sp>
        <p:nvSpPr>
          <p:cNvPr id="5" name="Footer Placeholder 4"/>
          <p:cNvSpPr>
            <a:spLocks noGrp="1"/>
          </p:cNvSpPr>
          <p:nvPr>
            <p:ph type="ftr" sz="quarter" idx="11"/>
          </p:nvPr>
        </p:nvSpPr>
        <p:spPr/>
        <p:txBody>
          <a:bodyPr/>
          <a:lstStyle/>
          <a:p>
            <a:r>
              <a:rPr lang="en-US" smtClean="0"/>
              <a:t>Belma KORKUTER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BF79F-9709-44F2-AD3D-DA06BF9E634F}" type="datetime1">
              <a:rPr lang="en-US" smtClean="0"/>
              <a:t>2/21/2017</a:t>
            </a:fld>
            <a:endParaRPr lang="en-US"/>
          </a:p>
        </p:txBody>
      </p:sp>
      <p:sp>
        <p:nvSpPr>
          <p:cNvPr id="5" name="Footer Placeholder 4"/>
          <p:cNvSpPr>
            <a:spLocks noGrp="1"/>
          </p:cNvSpPr>
          <p:nvPr>
            <p:ph type="ftr" sz="quarter" idx="11"/>
          </p:nvPr>
        </p:nvSpPr>
        <p:spPr/>
        <p:txBody>
          <a:bodyPr/>
          <a:lstStyle/>
          <a:p>
            <a:r>
              <a:rPr lang="en-US" smtClean="0"/>
              <a:t>Belma KORKUTER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12C1449-93CC-48E6-94C5-4CD562F938DD}" type="datetime1">
              <a:rPr lang="en-US" smtClean="0"/>
              <a:t>2/21/2017</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Belma KORKUTER</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FC226AE-31F5-4F4C-856F-FABEF9158B6A}" type="datetime1">
              <a:rPr lang="en-US" smtClean="0"/>
              <a:t>2/21/2017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Belma KORKUTER</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B8B02F-6F86-45C1-8C15-34775348797A}" type="datetime1">
              <a:rPr lang="en-US" smtClean="0"/>
              <a:t>2/21/2017</a:t>
            </a:fld>
            <a:endParaRPr lang="en-US"/>
          </a:p>
        </p:txBody>
      </p:sp>
      <p:sp>
        <p:nvSpPr>
          <p:cNvPr id="6" name="Footer Placeholder 5"/>
          <p:cNvSpPr>
            <a:spLocks noGrp="1"/>
          </p:cNvSpPr>
          <p:nvPr>
            <p:ph type="ftr" sz="quarter" idx="11"/>
          </p:nvPr>
        </p:nvSpPr>
        <p:spPr/>
        <p:txBody>
          <a:bodyPr/>
          <a:lstStyle/>
          <a:p>
            <a:r>
              <a:rPr lang="en-US" smtClean="0"/>
              <a:t>Belma KORKUTER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E848EC3-AB77-472D-9961-A203C40557AC}" type="datetime1">
              <a:rPr lang="en-US" smtClean="0"/>
              <a:t>2/21/2017</a:t>
            </a:fld>
            <a:endParaRPr lang="en-US"/>
          </a:p>
        </p:txBody>
      </p:sp>
      <p:sp>
        <p:nvSpPr>
          <p:cNvPr id="8" name="Footer Placeholder 7"/>
          <p:cNvSpPr>
            <a:spLocks noGrp="1"/>
          </p:cNvSpPr>
          <p:nvPr>
            <p:ph type="ftr" sz="quarter" idx="11"/>
          </p:nvPr>
        </p:nvSpPr>
        <p:spPr/>
        <p:txBody>
          <a:bodyPr/>
          <a:lstStyle/>
          <a:p>
            <a:r>
              <a:rPr lang="en-US" smtClean="0"/>
              <a:t>Belma KORKUTER</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B3418A2-E54D-4F46-80C7-B8E7F855AAE2}" type="datetime1">
              <a:rPr lang="en-US" smtClean="0"/>
              <a:t>2/21/2017</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Belma KORKUTER</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78EDB-8B25-4A26-98EA-07BFA6C9FF40}" type="datetime1">
              <a:rPr lang="en-US" smtClean="0"/>
              <a:t>2/21/2017</a:t>
            </a:fld>
            <a:endParaRPr lang="en-US"/>
          </a:p>
        </p:txBody>
      </p:sp>
      <p:sp>
        <p:nvSpPr>
          <p:cNvPr id="3" name="Footer Placeholder 2"/>
          <p:cNvSpPr>
            <a:spLocks noGrp="1"/>
          </p:cNvSpPr>
          <p:nvPr>
            <p:ph type="ftr" sz="quarter" idx="11"/>
          </p:nvPr>
        </p:nvSpPr>
        <p:spPr/>
        <p:txBody>
          <a:bodyPr/>
          <a:lstStyle/>
          <a:p>
            <a:r>
              <a:rPr lang="en-US" smtClean="0"/>
              <a:t>Belma KORKUTER</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BA22B67-D04B-4B62-9584-78D9BD466D4A}" type="datetime1">
              <a:rPr lang="en-US" smtClean="0"/>
              <a:t>2/21/2017</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Belma KORKUTER</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B0A305E-F36C-40D3-BA63-2700A6471D82}" type="datetime1">
              <a:rPr lang="en-US" smtClean="0"/>
              <a:t>2/21/2017</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Belma KORKUTER</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B614E3F-D376-40FC-BA1F-9B784AEF777E}" type="datetime1">
              <a:rPr lang="en-US" smtClean="0"/>
              <a:t>2/21/2017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Belma KORKUTER</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 </a:t>
            </a:r>
            <a:endParaRPr lang="tr-TR" dirty="0"/>
          </a:p>
        </p:txBody>
      </p:sp>
      <p:sp>
        <p:nvSpPr>
          <p:cNvPr id="3" name="Subtitle 2"/>
          <p:cNvSpPr>
            <a:spLocks noGrp="1"/>
          </p:cNvSpPr>
          <p:nvPr>
            <p:ph type="subTitle" idx="1"/>
          </p:nvPr>
        </p:nvSpPr>
        <p:spPr/>
        <p:txBody>
          <a:bodyPr/>
          <a:lstStyle/>
          <a:p>
            <a:endParaRPr lang="tr-TR" dirty="0" smtClean="0"/>
          </a:p>
          <a:p>
            <a:r>
              <a:rPr lang="tr-TR" dirty="0" smtClean="0"/>
              <a:t>Autodesk Maya ile Çalışmak (Giriş)</a:t>
            </a:r>
            <a:endParaRPr lang="tr-TR" dirty="0"/>
          </a:p>
        </p:txBody>
      </p:sp>
      <p:sp>
        <p:nvSpPr>
          <p:cNvPr id="4" name="Footer Placeholder 3"/>
          <p:cNvSpPr>
            <a:spLocks noGrp="1"/>
          </p:cNvSpPr>
          <p:nvPr>
            <p:ph type="ftr" sz="quarter" idx="11"/>
          </p:nvPr>
        </p:nvSpPr>
        <p:spPr/>
        <p:txBody>
          <a:bodyPr/>
          <a:lstStyle/>
          <a:p>
            <a:r>
              <a:rPr lang="en-US" dirty="0" err="1" smtClean="0"/>
              <a:t>Belma</a:t>
            </a:r>
            <a:r>
              <a:rPr lang="en-US" dirty="0" smtClean="0"/>
              <a:t> </a:t>
            </a:r>
            <a:r>
              <a:rPr lang="tr-TR" dirty="0" smtClean="0"/>
              <a:t>KORKUTER</a:t>
            </a:r>
            <a:endParaRPr lang="en-US" dirty="0"/>
          </a:p>
        </p:txBody>
      </p:sp>
    </p:spTree>
    <p:extLst>
      <p:ext uri="{BB962C8B-B14F-4D97-AF65-F5344CB8AC3E}">
        <p14:creationId xmlns:p14="http://schemas.microsoft.com/office/powerpoint/2010/main" val="1919969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Maya ile Çalişmak</a:t>
            </a:r>
          </a:p>
        </p:txBody>
      </p:sp>
      <p:sp>
        <p:nvSpPr>
          <p:cNvPr id="3" name="Content Placeholder 2"/>
          <p:cNvSpPr>
            <a:spLocks noGrp="1"/>
          </p:cNvSpPr>
          <p:nvPr>
            <p:ph sz="quarter" idx="1"/>
          </p:nvPr>
        </p:nvSpPr>
        <p:spPr>
          <a:xfrm>
            <a:off x="457200" y="1600200"/>
            <a:ext cx="7848600" cy="4873752"/>
          </a:xfrm>
        </p:spPr>
        <p:txBody>
          <a:bodyPr>
            <a:normAutofit/>
          </a:bodyPr>
          <a:lstStyle/>
          <a:p>
            <a:pPr>
              <a:buFont typeface="Wingdings" pitchFamily="2" charset="2"/>
              <a:buChar char="Ø"/>
            </a:pPr>
            <a:endParaRPr lang="tr-TR" sz="3400" b="1" dirty="0" smtClean="0"/>
          </a:p>
          <a:p>
            <a:pPr>
              <a:buFont typeface="Wingdings" pitchFamily="2" charset="2"/>
              <a:buChar char="Ø"/>
            </a:pPr>
            <a:r>
              <a:rPr lang="en-US" sz="3400" b="1" dirty="0" smtClean="0"/>
              <a:t>Anima</a:t>
            </a:r>
            <a:r>
              <a:rPr lang="tr-TR" sz="3400" b="1" dirty="0" smtClean="0"/>
              <a:t>sy</a:t>
            </a:r>
            <a:r>
              <a:rPr lang="en-US" sz="3400" b="1" dirty="0" smtClean="0"/>
              <a:t>on</a:t>
            </a:r>
            <a:endParaRPr lang="tr-TR" sz="3400" b="1" dirty="0" smtClean="0"/>
          </a:p>
          <a:p>
            <a:pPr>
              <a:buFont typeface="Wingdings" pitchFamily="2" charset="2"/>
              <a:buChar char="Ø"/>
            </a:pPr>
            <a:endParaRPr lang="tr-TR" dirty="0"/>
          </a:p>
          <a:p>
            <a:pPr lvl="1" algn="just"/>
            <a:r>
              <a:rPr lang="tr-TR" dirty="0" smtClean="0"/>
              <a:t>Animasyon adına aklınıza gelebilecek herşeyi mümkün kılabilen bir yazılımdır.</a:t>
            </a:r>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575241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Maya ile Çalişmak</a:t>
            </a:r>
          </a:p>
        </p:txBody>
      </p:sp>
      <p:sp>
        <p:nvSpPr>
          <p:cNvPr id="3" name="Content Placeholder 2"/>
          <p:cNvSpPr>
            <a:spLocks noGrp="1"/>
          </p:cNvSpPr>
          <p:nvPr>
            <p:ph sz="quarter" idx="1"/>
          </p:nvPr>
        </p:nvSpPr>
        <p:spPr/>
        <p:txBody>
          <a:bodyPr>
            <a:normAutofit/>
          </a:bodyPr>
          <a:lstStyle/>
          <a:p>
            <a:pPr>
              <a:buFont typeface="Wingdings" pitchFamily="2" charset="2"/>
              <a:buChar char="Ø"/>
            </a:pPr>
            <a:endParaRPr lang="tr-TR" sz="2800" b="1" dirty="0" smtClean="0"/>
          </a:p>
          <a:p>
            <a:pPr>
              <a:buFont typeface="Wingdings" pitchFamily="2" charset="2"/>
              <a:buChar char="Ø"/>
            </a:pPr>
            <a:endParaRPr lang="tr-TR" sz="2800" b="1" dirty="0" smtClean="0"/>
          </a:p>
          <a:p>
            <a:pPr>
              <a:buFont typeface="Wingdings" pitchFamily="2" charset="2"/>
              <a:buChar char="Ø"/>
            </a:pPr>
            <a:r>
              <a:rPr lang="tr-TR" b="1" dirty="0" smtClean="0"/>
              <a:t>Dinamik</a:t>
            </a:r>
            <a:r>
              <a:rPr lang="tr-TR" b="1" dirty="0"/>
              <a:t>, akışkan, ve diğer simüle etkileri</a:t>
            </a:r>
          </a:p>
          <a:p>
            <a:pPr marL="0" indent="0">
              <a:buNone/>
            </a:pPr>
            <a:endParaRPr lang="tr-TR" sz="2800" b="1" dirty="0"/>
          </a:p>
          <a:p>
            <a:pPr marL="0" indent="0">
              <a:buNone/>
            </a:pPr>
            <a:endParaRPr lang="tr-TR" sz="1800" dirty="0" smtClean="0"/>
          </a:p>
          <a:p>
            <a:pPr lvl="1" algn="just"/>
            <a:r>
              <a:rPr lang="tr-TR" dirty="0" smtClean="0"/>
              <a:t>Maya; </a:t>
            </a:r>
            <a:r>
              <a:rPr lang="tr-TR" dirty="0"/>
              <a:t>yangın, patlama, sıvılar, </a:t>
            </a:r>
            <a:r>
              <a:rPr lang="tr-TR" dirty="0" smtClean="0"/>
              <a:t>saç/kürk</a:t>
            </a:r>
            <a:r>
              <a:rPr lang="tr-TR" dirty="0"/>
              <a:t>, çarpışan nesnelerin </a:t>
            </a:r>
            <a:r>
              <a:rPr lang="tr-TR" dirty="0" smtClean="0"/>
              <a:t>fiziksel durumu, </a:t>
            </a:r>
            <a:r>
              <a:rPr lang="tr-TR" dirty="0"/>
              <a:t>ve daha fazlası </a:t>
            </a:r>
            <a:r>
              <a:rPr lang="tr-TR" dirty="0" smtClean="0"/>
              <a:t>için </a:t>
            </a:r>
            <a:r>
              <a:rPr lang="tr-TR" dirty="0"/>
              <a:t>gerçek dünya </a:t>
            </a:r>
            <a:r>
              <a:rPr lang="tr-TR" dirty="0" smtClean="0"/>
              <a:t>etkilerini </a:t>
            </a:r>
            <a:r>
              <a:rPr lang="tr-TR" dirty="0"/>
              <a:t>simüle etmek </a:t>
            </a:r>
            <a:r>
              <a:rPr lang="tr-TR" dirty="0" smtClean="0"/>
              <a:t>adına </a:t>
            </a:r>
            <a:r>
              <a:rPr lang="tr-TR" dirty="0"/>
              <a:t>kapsamlı bir araç paketi içerir</a:t>
            </a:r>
            <a:r>
              <a:rPr lang="tr-TR" dirty="0" smtClean="0"/>
              <a:t>.</a:t>
            </a:r>
            <a:endParaRPr lang="tr-TR" dirty="0"/>
          </a:p>
        </p:txBody>
      </p:sp>
      <p:sp>
        <p:nvSpPr>
          <p:cNvPr id="4" name="Footer Placeholder 3"/>
          <p:cNvSpPr>
            <a:spLocks noGrp="1"/>
          </p:cNvSpPr>
          <p:nvPr>
            <p:ph type="ftr" sz="quarter" idx="16"/>
          </p:nvPr>
        </p:nvSpPr>
        <p:spPr/>
        <p:txBody>
          <a:bodyPr/>
          <a:lstStyle/>
          <a:p>
            <a:r>
              <a:rPr lang="en-US" smtClean="0"/>
              <a:t>Belma KORKUTER</a:t>
            </a:r>
            <a:endParaRPr lang="en-US" sz="2800" b="1" dirty="0">
              <a:solidFill>
                <a:schemeClr val="tx1"/>
              </a:solidFill>
            </a:endParaRPr>
          </a:p>
        </p:txBody>
      </p:sp>
    </p:spTree>
    <p:extLst>
      <p:ext uri="{BB962C8B-B14F-4D97-AF65-F5344CB8AC3E}">
        <p14:creationId xmlns:p14="http://schemas.microsoft.com/office/powerpoint/2010/main" val="24363616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Maya ile Çalişmak</a:t>
            </a:r>
          </a:p>
        </p:txBody>
      </p:sp>
      <p:sp>
        <p:nvSpPr>
          <p:cNvPr id="3" name="Content Placeholder 2"/>
          <p:cNvSpPr>
            <a:spLocks noGrp="1"/>
          </p:cNvSpPr>
          <p:nvPr>
            <p:ph sz="quarter" idx="1"/>
          </p:nvPr>
        </p:nvSpPr>
        <p:spPr>
          <a:xfrm>
            <a:off x="457200" y="1600200"/>
            <a:ext cx="8001000" cy="4873752"/>
          </a:xfrm>
        </p:spPr>
        <p:txBody>
          <a:bodyPr>
            <a:normAutofit/>
          </a:bodyPr>
          <a:lstStyle/>
          <a:p>
            <a:pPr>
              <a:buFont typeface="Wingdings" pitchFamily="2" charset="2"/>
              <a:buChar char="Ø"/>
            </a:pPr>
            <a:endParaRPr lang="tr-TR" sz="2800" b="1" dirty="0" smtClean="0"/>
          </a:p>
          <a:p>
            <a:pPr>
              <a:buFont typeface="Wingdings" pitchFamily="2" charset="2"/>
              <a:buChar char="Ø"/>
            </a:pPr>
            <a:r>
              <a:rPr lang="en-US" sz="2800" b="1" dirty="0" smtClean="0"/>
              <a:t>Painting </a:t>
            </a:r>
            <a:r>
              <a:rPr lang="en-US" sz="2800" b="1" dirty="0"/>
              <a:t>and paint </a:t>
            </a:r>
            <a:r>
              <a:rPr lang="en-US" sz="2800" b="1" dirty="0" smtClean="0"/>
              <a:t>effects</a:t>
            </a:r>
            <a:r>
              <a:rPr lang="tr-TR" sz="1600" b="1" dirty="0"/>
              <a:t>(Boyama ve </a:t>
            </a:r>
            <a:r>
              <a:rPr lang="tr-TR" sz="1600" b="1" dirty="0" smtClean="0"/>
              <a:t>boya etkileri)</a:t>
            </a:r>
          </a:p>
          <a:p>
            <a:pPr>
              <a:buFont typeface="Wingdings" pitchFamily="2" charset="2"/>
              <a:buChar char="Ø"/>
            </a:pPr>
            <a:endParaRPr lang="tr-TR" dirty="0" smtClean="0"/>
          </a:p>
          <a:p>
            <a:pPr>
              <a:buFont typeface="Wingdings" pitchFamily="2" charset="2"/>
              <a:buChar char="Ø"/>
            </a:pPr>
            <a:endParaRPr lang="tr-TR" dirty="0" smtClean="0"/>
          </a:p>
          <a:p>
            <a:pPr lvl="1" algn="just"/>
            <a:r>
              <a:rPr lang="tr-TR" dirty="0" smtClean="0"/>
              <a:t>Maya; grafiksel tabletler, iki boyutlu tuval boya, üç boyutlu modelleri direk boyama, script boya anlamında neredeyse sınırsız sistemler içerir.</a:t>
            </a:r>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2912743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Maya ile Çalişmak</a:t>
            </a:r>
          </a:p>
        </p:txBody>
      </p:sp>
      <p:sp>
        <p:nvSpPr>
          <p:cNvPr id="3" name="Content Placeholder 2"/>
          <p:cNvSpPr>
            <a:spLocks noGrp="1"/>
          </p:cNvSpPr>
          <p:nvPr>
            <p:ph sz="quarter" idx="1"/>
          </p:nvPr>
        </p:nvSpPr>
        <p:spPr>
          <a:xfrm>
            <a:off x="457200" y="1600200"/>
            <a:ext cx="7772400" cy="4873752"/>
          </a:xfrm>
        </p:spPr>
        <p:txBody>
          <a:bodyPr/>
          <a:lstStyle/>
          <a:p>
            <a:pPr>
              <a:buFont typeface="Wingdings" pitchFamily="2" charset="2"/>
              <a:buChar char="Ø"/>
            </a:pPr>
            <a:endParaRPr lang="tr-TR" sz="2800" b="1" dirty="0" smtClean="0"/>
          </a:p>
          <a:p>
            <a:pPr>
              <a:buFont typeface="Wingdings" pitchFamily="2" charset="2"/>
              <a:buChar char="Ø"/>
            </a:pPr>
            <a:endParaRPr lang="tr-TR" sz="2800" b="1" dirty="0"/>
          </a:p>
          <a:p>
            <a:pPr>
              <a:buFont typeface="Wingdings" pitchFamily="2" charset="2"/>
              <a:buChar char="Ø"/>
            </a:pPr>
            <a:r>
              <a:rPr lang="en-US" sz="2800" b="1" dirty="0" smtClean="0"/>
              <a:t>Lighting</a:t>
            </a:r>
            <a:r>
              <a:rPr lang="en-US" sz="2800" b="1" dirty="0"/>
              <a:t>, Shading, and Rendering </a:t>
            </a:r>
            <a:r>
              <a:rPr lang="tr-TR" sz="1800" b="1" dirty="0"/>
              <a:t>(Aydınlatma, Gölgelendirme ve </a:t>
            </a:r>
            <a:r>
              <a:rPr lang="tr-TR" sz="1800" b="1" dirty="0" smtClean="0"/>
              <a:t>Sunma)</a:t>
            </a:r>
          </a:p>
          <a:p>
            <a:pPr>
              <a:buFont typeface="Wingdings" pitchFamily="2" charset="2"/>
              <a:buChar char="Ø"/>
            </a:pPr>
            <a:endParaRPr lang="tr-TR" sz="2800" b="1" dirty="0"/>
          </a:p>
          <a:p>
            <a:pPr lvl="1" algn="just"/>
            <a:r>
              <a:rPr lang="tr-TR" dirty="0" smtClean="0"/>
              <a:t>Sahnedeki tüm nesnelerin; renklerini, ışığını ve dokularını ayarladıktan sonra sahneye render denilen bir işlem uygulayarak sahnenin son görüntüsünü resim olarak düzenleyebiliriz.</a:t>
            </a:r>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4053245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t>3B </a:t>
            </a:r>
            <a:r>
              <a:rPr lang="tr-TR" sz="3200" dirty="0" smtClean="0"/>
              <a:t>Koordinatlari</a:t>
            </a:r>
            <a:endParaRPr lang="tr-TR" sz="3200" dirty="0"/>
          </a:p>
        </p:txBody>
      </p:sp>
      <p:sp>
        <p:nvSpPr>
          <p:cNvPr id="3" name="Content Placeholder 2"/>
          <p:cNvSpPr>
            <a:spLocks noGrp="1"/>
          </p:cNvSpPr>
          <p:nvPr>
            <p:ph sz="quarter" idx="1"/>
          </p:nvPr>
        </p:nvSpPr>
        <p:spPr>
          <a:xfrm>
            <a:off x="457200" y="1600200"/>
            <a:ext cx="7848600" cy="4873752"/>
          </a:xfrm>
        </p:spPr>
        <p:txBody>
          <a:bodyPr>
            <a:normAutofit/>
          </a:bodyPr>
          <a:lstStyle/>
          <a:p>
            <a:pPr algn="just"/>
            <a:r>
              <a:rPr lang="tr-TR" dirty="0" smtClean="0"/>
              <a:t>Çoğu 2B grafik yazılımları bitmap tabanlıdır fakat tüm 3B yazılımlar matematiksel komutlardan bir mozaik görüntüsü oluşturur.</a:t>
            </a:r>
          </a:p>
          <a:p>
            <a:pPr algn="just"/>
            <a:r>
              <a:rPr lang="tr-TR" dirty="0" smtClean="0"/>
              <a:t>Film</a:t>
            </a:r>
            <a:r>
              <a:rPr lang="tr-TR" dirty="0"/>
              <a:t>, video oyunları </a:t>
            </a:r>
            <a:r>
              <a:rPr lang="tr-TR" dirty="0" smtClean="0"/>
              <a:t>vb.. gördüğünüz </a:t>
            </a:r>
            <a:r>
              <a:rPr lang="tr-TR" dirty="0"/>
              <a:t>tüm etkileyici Bilgisayar Grafiği (CG) görüntüleri arkasında </a:t>
            </a:r>
            <a:r>
              <a:rPr lang="tr-TR" dirty="0" smtClean="0"/>
              <a:t>en </a:t>
            </a:r>
            <a:r>
              <a:rPr lang="tr-TR" smtClean="0"/>
              <a:t>güçlü yöntem, </a:t>
            </a:r>
            <a:r>
              <a:rPr lang="tr-TR" dirty="0" smtClean="0"/>
              <a:t>3B sağlayan bu mozaik yapıdır.</a:t>
            </a:r>
          </a:p>
          <a:p>
            <a:pPr algn="just"/>
            <a:r>
              <a:rPr lang="tr-TR" dirty="0" smtClean="0"/>
              <a:t>2B yazılım </a:t>
            </a:r>
            <a:r>
              <a:rPr lang="tr-TR" dirty="0"/>
              <a:t>bilginiz varsa </a:t>
            </a:r>
            <a:r>
              <a:rPr lang="tr-TR" dirty="0" smtClean="0"/>
              <a:t>zaten vektörlere aşina olmalısınız.</a:t>
            </a:r>
          </a:p>
          <a:p>
            <a:pPr algn="just"/>
            <a:r>
              <a:rPr lang="tr-TR" dirty="0" smtClean="0"/>
              <a:t>Bir düzlem üzerine çizim yapmaktansa, Maya ve diğer tüm 3B grafik araçları hesaplamalarına derinliğide eklerler..</a:t>
            </a:r>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1358757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t>3B </a:t>
            </a:r>
            <a:r>
              <a:rPr lang="tr-TR" sz="3200" dirty="0" smtClean="0"/>
              <a:t>Koordinatlari</a:t>
            </a:r>
            <a:endParaRPr lang="tr-TR" sz="3200" dirty="0"/>
          </a:p>
        </p:txBody>
      </p:sp>
      <p:sp>
        <p:nvSpPr>
          <p:cNvPr id="3" name="Content Placeholder 2"/>
          <p:cNvSpPr>
            <a:spLocks noGrp="1"/>
          </p:cNvSpPr>
          <p:nvPr>
            <p:ph sz="quarter" idx="1"/>
          </p:nvPr>
        </p:nvSpPr>
        <p:spPr>
          <a:xfrm>
            <a:off x="457200" y="2133600"/>
            <a:ext cx="7848600" cy="4340352"/>
          </a:xfrm>
        </p:spPr>
        <p:txBody>
          <a:bodyPr>
            <a:normAutofit/>
          </a:bodyPr>
          <a:lstStyle/>
          <a:p>
            <a:pPr algn="just"/>
            <a:r>
              <a:rPr lang="tr-TR" sz="2000" dirty="0" smtClean="0"/>
              <a:t>İki boyutda, </a:t>
            </a:r>
            <a:r>
              <a:rPr lang="tr-TR" sz="2000" dirty="0"/>
              <a:t>uzay iki eksende tanımlanır: X ve Y genişlik ve </a:t>
            </a:r>
            <a:r>
              <a:rPr lang="tr-TR" sz="2000" dirty="0" smtClean="0"/>
              <a:t>yükseklik.</a:t>
            </a:r>
          </a:p>
          <a:p>
            <a:pPr algn="just"/>
            <a:endParaRPr lang="tr-TR" sz="2000" dirty="0" smtClean="0"/>
          </a:p>
          <a:p>
            <a:pPr algn="just"/>
            <a:r>
              <a:rPr lang="tr-TR" sz="2000" dirty="0" smtClean="0"/>
              <a:t>Üç boyutda</a:t>
            </a:r>
            <a:r>
              <a:rPr lang="tr-TR" sz="2000" dirty="0"/>
              <a:t>, uzay </a:t>
            </a:r>
            <a:r>
              <a:rPr lang="tr-TR" sz="2000" dirty="0" smtClean="0"/>
              <a:t>üç </a:t>
            </a:r>
            <a:r>
              <a:rPr lang="tr-TR" sz="2000" dirty="0"/>
              <a:t>eksende tanımlanır: </a:t>
            </a:r>
            <a:r>
              <a:rPr lang="tr-TR" sz="2000" dirty="0" smtClean="0"/>
              <a:t>X, Y ve Z </a:t>
            </a:r>
            <a:r>
              <a:rPr lang="tr-TR" sz="2000" dirty="0"/>
              <a:t>(</a:t>
            </a:r>
            <a:r>
              <a:rPr lang="tr-TR" sz="2000" dirty="0" smtClean="0"/>
              <a:t>genişlik, yükseklik ve derinlik)</a:t>
            </a:r>
          </a:p>
          <a:p>
            <a:pPr algn="just"/>
            <a:endParaRPr lang="tr-TR" sz="2000" dirty="0"/>
          </a:p>
          <a:p>
            <a:pPr algn="just"/>
            <a:r>
              <a:rPr lang="tr-TR" sz="2000" dirty="0" smtClean="0"/>
              <a:t>Bahsedilen üç eksen belirli bir nokta üzerinde </a:t>
            </a:r>
            <a:r>
              <a:rPr lang="tr-TR" sz="2000" dirty="0"/>
              <a:t>(X, Y, Z</a:t>
            </a:r>
            <a:r>
              <a:rPr lang="tr-TR" sz="2000" dirty="0" smtClean="0"/>
              <a:t>) şeklinde ifade edilir ve bu şekilde sayısal bir klavuz oluşturmuş olur.</a:t>
            </a:r>
          </a:p>
          <a:p>
            <a:pPr marL="0" indent="0" algn="just">
              <a:buNone/>
            </a:pPr>
            <a:endParaRPr lang="tr-TR" dirty="0" smtClean="0"/>
          </a:p>
          <a:p>
            <a:pPr algn="just"/>
            <a:endParaRPr lang="tr-TR" dirty="0" smtClean="0"/>
          </a:p>
          <a:p>
            <a:pPr algn="just"/>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2504681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t>3B </a:t>
            </a:r>
            <a:r>
              <a:rPr lang="tr-TR" sz="3200" dirty="0" smtClean="0"/>
              <a:t>Koordinatlari</a:t>
            </a:r>
            <a:endParaRPr lang="tr-TR" sz="3200" dirty="0"/>
          </a:p>
        </p:txBody>
      </p:sp>
      <p:sp>
        <p:nvSpPr>
          <p:cNvPr id="3" name="Content Placeholder 2"/>
          <p:cNvSpPr>
            <a:spLocks noGrp="1"/>
          </p:cNvSpPr>
          <p:nvPr>
            <p:ph sz="quarter" idx="1"/>
          </p:nvPr>
        </p:nvSpPr>
        <p:spPr/>
        <p:txBody>
          <a:bodyPr>
            <a:normAutofit/>
          </a:bodyPr>
          <a:lstStyle/>
          <a:p>
            <a:pPr algn="just"/>
            <a:r>
              <a:rPr lang="tr-TR" sz="2000" dirty="0" smtClean="0"/>
              <a:t>Bu eksenlerin çıkış noktası </a:t>
            </a:r>
            <a:r>
              <a:rPr lang="tr-TR" sz="2000" dirty="0"/>
              <a:t>sıfır </a:t>
            </a:r>
            <a:r>
              <a:rPr lang="tr-TR" sz="2000" dirty="0" smtClean="0"/>
              <a:t>noktasındır ve buna </a:t>
            </a:r>
            <a:r>
              <a:rPr lang="tr-TR" sz="2000" b="1" dirty="0" smtClean="0"/>
              <a:t>origin</a:t>
            </a:r>
            <a:r>
              <a:rPr lang="tr-TR" sz="2000" dirty="0" smtClean="0"/>
              <a:t> denir.</a:t>
            </a:r>
          </a:p>
          <a:p>
            <a:pPr algn="just"/>
            <a:r>
              <a:rPr lang="tr-TR" sz="2000" dirty="0"/>
              <a:t>Bu (0,0,0</a:t>
            </a:r>
            <a:r>
              <a:rPr lang="tr-TR" sz="2000" dirty="0" smtClean="0"/>
              <a:t>) da </a:t>
            </a:r>
            <a:r>
              <a:rPr lang="tr-TR" sz="2000" dirty="0"/>
              <a:t>yer almaktadır ve her üç </a:t>
            </a:r>
            <a:r>
              <a:rPr lang="tr-TR" sz="2000" dirty="0" smtClean="0"/>
              <a:t>eksenin kesişimidir.</a:t>
            </a:r>
          </a:p>
        </p:txBody>
      </p:sp>
      <p:pic>
        <p:nvPicPr>
          <p:cNvPr id="1026" name="Picture 2" descr="C:\Users\btyo\Desktop\GUID-3C4ECC55-7004-476D-AD53-3CB73161E204-lo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95600"/>
            <a:ext cx="3581400" cy="25140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91000" y="2673087"/>
            <a:ext cx="4121624" cy="3970318"/>
          </a:xfrm>
          <a:prstGeom prst="rect">
            <a:avLst/>
          </a:prstGeom>
          <a:noFill/>
        </p:spPr>
        <p:txBody>
          <a:bodyPr wrap="square" rtlCol="0">
            <a:spAutoFit/>
          </a:bodyPr>
          <a:lstStyle/>
          <a:p>
            <a:pPr algn="just"/>
            <a:r>
              <a:rPr lang="tr-TR" dirty="0" smtClean="0"/>
              <a:t>Buradaki üç sayı bize bir noktanın boşlukdaki 3B kordinatlarını veriyor.</a:t>
            </a:r>
          </a:p>
          <a:p>
            <a:pPr algn="just"/>
            <a:r>
              <a:rPr lang="tr-TR" dirty="0" smtClean="0"/>
              <a:t>Ör: Bir nesne origine göre  7 unit sağa</a:t>
            </a:r>
            <a:r>
              <a:rPr lang="en-US" dirty="0" smtClean="0"/>
              <a:t> </a:t>
            </a:r>
            <a:r>
              <a:rPr lang="en-US" dirty="0"/>
              <a:t>(x), 4 </a:t>
            </a:r>
            <a:r>
              <a:rPr lang="en-US" dirty="0" smtClean="0"/>
              <a:t>unit </a:t>
            </a:r>
            <a:r>
              <a:rPr lang="tr-TR" dirty="0" smtClean="0"/>
              <a:t>aşagıya</a:t>
            </a:r>
            <a:r>
              <a:rPr lang="en-US" dirty="0" smtClean="0"/>
              <a:t> </a:t>
            </a:r>
            <a:r>
              <a:rPr lang="en-US" dirty="0"/>
              <a:t>(z), </a:t>
            </a:r>
            <a:r>
              <a:rPr lang="tr-TR" dirty="0" smtClean="0"/>
              <a:t>ve</a:t>
            </a:r>
            <a:r>
              <a:rPr lang="en-US" dirty="0" smtClean="0"/>
              <a:t> </a:t>
            </a:r>
            <a:r>
              <a:rPr lang="en-US" dirty="0"/>
              <a:t>3 </a:t>
            </a:r>
            <a:r>
              <a:rPr lang="en-US" dirty="0" smtClean="0"/>
              <a:t>unit </a:t>
            </a:r>
            <a:r>
              <a:rPr lang="tr-TR" dirty="0" smtClean="0"/>
              <a:t>yukarıya</a:t>
            </a:r>
            <a:r>
              <a:rPr lang="en-US" dirty="0" smtClean="0"/>
              <a:t> </a:t>
            </a:r>
            <a:r>
              <a:rPr lang="en-US" dirty="0"/>
              <a:t>(y) </a:t>
            </a:r>
            <a:r>
              <a:rPr lang="tr-TR" dirty="0" smtClean="0"/>
              <a:t>dogrudur yani </a:t>
            </a:r>
            <a:r>
              <a:rPr lang="en-US" dirty="0" smtClean="0"/>
              <a:t>(</a:t>
            </a:r>
            <a:r>
              <a:rPr lang="en-US" dirty="0"/>
              <a:t>7,4,3</a:t>
            </a:r>
            <a:r>
              <a:rPr lang="en-US" dirty="0" smtClean="0"/>
              <a:t>)</a:t>
            </a:r>
            <a:r>
              <a:rPr lang="tr-TR" dirty="0" smtClean="0"/>
              <a:t> şeklinde ifade edilir</a:t>
            </a:r>
            <a:r>
              <a:rPr lang="en-US" dirty="0" smtClean="0"/>
              <a:t>. </a:t>
            </a:r>
            <a:endParaRPr lang="en-US" dirty="0"/>
          </a:p>
          <a:p>
            <a:pPr algn="just"/>
            <a:r>
              <a:rPr lang="tr-TR" dirty="0" smtClean="0"/>
              <a:t>Origin in karşısındaki noktaları belirtmek için negatif sayılar kullanırız</a:t>
            </a:r>
            <a:r>
              <a:rPr lang="en-US" dirty="0" smtClean="0"/>
              <a:t>. </a:t>
            </a:r>
            <a:endParaRPr lang="tr-TR" dirty="0" smtClean="0"/>
          </a:p>
          <a:p>
            <a:pPr algn="just"/>
            <a:r>
              <a:rPr lang="tr-TR" dirty="0" smtClean="0"/>
              <a:t>Ör:</a:t>
            </a:r>
            <a:r>
              <a:rPr lang="en-US" dirty="0" smtClean="0"/>
              <a:t> </a:t>
            </a:r>
            <a:r>
              <a:rPr lang="tr-TR" dirty="0" smtClean="0"/>
              <a:t>Bir nesnenin kordinatları </a:t>
            </a:r>
            <a:r>
              <a:rPr lang="en-US" dirty="0" smtClean="0"/>
              <a:t>(-</a:t>
            </a:r>
            <a:r>
              <a:rPr lang="en-US" dirty="0"/>
              <a:t>5, -2, -1) </a:t>
            </a:r>
            <a:r>
              <a:rPr lang="tr-TR" dirty="0" smtClean="0"/>
              <a:t>olsun. Bu nesne originden </a:t>
            </a:r>
            <a:r>
              <a:rPr lang="en-US" dirty="0" smtClean="0"/>
              <a:t>5 unit </a:t>
            </a:r>
            <a:r>
              <a:rPr lang="tr-TR" dirty="0" smtClean="0"/>
              <a:t>solda, </a:t>
            </a:r>
            <a:r>
              <a:rPr lang="en-US" dirty="0" smtClean="0"/>
              <a:t>2 unit </a:t>
            </a:r>
            <a:r>
              <a:rPr lang="tr-TR" dirty="0" smtClean="0"/>
              <a:t>yukarda ve </a:t>
            </a:r>
            <a:r>
              <a:rPr lang="en-US" dirty="0" smtClean="0"/>
              <a:t>1 </a:t>
            </a:r>
            <a:r>
              <a:rPr lang="en-US" dirty="0"/>
              <a:t>unit </a:t>
            </a:r>
            <a:r>
              <a:rPr lang="tr-TR" dirty="0" smtClean="0"/>
              <a:t>aşagıda bulunuyor demektir</a:t>
            </a:r>
            <a:r>
              <a:rPr lang="en-US" dirty="0" smtClean="0"/>
              <a:t>. </a:t>
            </a:r>
            <a:endParaRPr lang="en-US" dirty="0"/>
          </a:p>
        </p:txBody>
      </p:sp>
      <p:sp>
        <p:nvSpPr>
          <p:cNvPr id="5" name="Footer Placeholder 4"/>
          <p:cNvSpPr>
            <a:spLocks noGrp="1"/>
          </p:cNvSpPr>
          <p:nvPr>
            <p:ph type="ftr" sz="quarter" idx="16"/>
          </p:nvPr>
        </p:nvSpPr>
        <p:spPr/>
        <p:txBody>
          <a:bodyPr/>
          <a:lstStyle/>
          <a:p>
            <a:r>
              <a:rPr lang="en-US" smtClean="0"/>
              <a:t>Belma KORKUTER</a:t>
            </a:r>
            <a:endParaRPr lang="en-US" dirty="0"/>
          </a:p>
        </p:txBody>
      </p:sp>
    </p:spTree>
    <p:extLst>
      <p:ext uri="{BB962C8B-B14F-4D97-AF65-F5344CB8AC3E}">
        <p14:creationId xmlns:p14="http://schemas.microsoft.com/office/powerpoint/2010/main" val="1816462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t>3B </a:t>
            </a:r>
            <a:r>
              <a:rPr lang="tr-TR" sz="3200" dirty="0" smtClean="0"/>
              <a:t>Koordinatlari</a:t>
            </a:r>
            <a:endParaRPr lang="tr-TR" sz="3200" dirty="0"/>
          </a:p>
        </p:txBody>
      </p:sp>
      <p:sp>
        <p:nvSpPr>
          <p:cNvPr id="3" name="Content Placeholder 2"/>
          <p:cNvSpPr>
            <a:spLocks noGrp="1"/>
          </p:cNvSpPr>
          <p:nvPr>
            <p:ph sz="quarter" idx="1"/>
          </p:nvPr>
        </p:nvSpPr>
        <p:spPr>
          <a:xfrm>
            <a:off x="457200" y="1600200"/>
            <a:ext cx="8077200" cy="4873752"/>
          </a:xfrm>
        </p:spPr>
        <p:txBody>
          <a:bodyPr/>
          <a:lstStyle/>
          <a:p>
            <a:pPr marL="0" indent="0" algn="just">
              <a:buNone/>
            </a:pPr>
            <a:endParaRPr lang="tr-TR" dirty="0" smtClean="0"/>
          </a:p>
          <a:p>
            <a:pPr algn="just"/>
            <a:r>
              <a:rPr lang="tr-TR" dirty="0" smtClean="0"/>
              <a:t>Bu </a:t>
            </a:r>
            <a:r>
              <a:rPr lang="tr-TR" dirty="0"/>
              <a:t>üç eksen tarafından tanımlanan 3 boyutlu </a:t>
            </a:r>
            <a:r>
              <a:rPr lang="tr-TR" dirty="0" smtClean="0"/>
              <a:t>uzaya </a:t>
            </a:r>
            <a:r>
              <a:rPr lang="tr-TR" b="1" dirty="0"/>
              <a:t>World Axis </a:t>
            </a:r>
            <a:r>
              <a:rPr lang="tr-TR" dirty="0"/>
              <a:t>denir ve </a:t>
            </a:r>
            <a:r>
              <a:rPr lang="tr-TR" dirty="0" smtClean="0"/>
              <a:t>X Y Z </a:t>
            </a:r>
            <a:r>
              <a:rPr lang="tr-TR" dirty="0"/>
              <a:t>eksenleri sabit referans olduğu </a:t>
            </a:r>
            <a:r>
              <a:rPr lang="tr-TR" dirty="0" smtClean="0"/>
              <a:t>kabul edilir.</a:t>
            </a:r>
          </a:p>
          <a:p>
            <a:pPr algn="just"/>
            <a:endParaRPr lang="tr-TR" dirty="0"/>
          </a:p>
          <a:p>
            <a:pPr algn="just"/>
            <a:r>
              <a:rPr lang="tr-TR" dirty="0" smtClean="0"/>
              <a:t>Bu eksenler her zaman sabitdir ve Mayanın Perspective ekranında, sol alt köşede XYZ Axis iconunda temsil edilirler.</a:t>
            </a:r>
          </a:p>
          <a:p>
            <a:pPr algn="just"/>
            <a:endParaRPr lang="tr-TR" dirty="0" smtClean="0"/>
          </a:p>
        </p:txBody>
      </p:sp>
      <p:sp>
        <p:nvSpPr>
          <p:cNvPr id="4" name="Footer Placeholder 3"/>
          <p:cNvSpPr>
            <a:spLocks noGrp="1"/>
          </p:cNvSpPr>
          <p:nvPr>
            <p:ph type="ftr" sz="quarter" idx="16"/>
          </p:nvPr>
        </p:nvSpPr>
        <p:spPr/>
        <p:txBody>
          <a:bodyPr/>
          <a:lstStyle/>
          <a:p>
            <a:r>
              <a:rPr lang="en-US" smtClean="0"/>
              <a:t>Belma KORKUTER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572000"/>
            <a:ext cx="1981200" cy="184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1814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457200" y="1600200"/>
            <a:ext cx="7924800" cy="4873752"/>
          </a:xfrm>
        </p:spPr>
        <p:txBody>
          <a:bodyPr/>
          <a:lstStyle/>
          <a:p>
            <a:pPr algn="just"/>
            <a:r>
              <a:rPr lang="tr-TR" dirty="0" smtClean="0"/>
              <a:t>Sahip oldugunuz bilgisayar donanımı nispeten Maya’nın sisteminizde sağlıklı ve iyi bir performasta çalışabilmesi için çok önemlidir.</a:t>
            </a:r>
          </a:p>
          <a:p>
            <a:pPr algn="just"/>
            <a:r>
              <a:rPr lang="tr-TR" dirty="0" smtClean="0"/>
              <a:t>Maya günümüzde orta sınıf olarak adlandırılan ve genellikle evlerimizde kullandığımız bilgisayarlar üzerinde rahatlıkla çalışabilir fakat bu rahatlık görecelidir.</a:t>
            </a:r>
          </a:p>
          <a:p>
            <a:pPr algn="just"/>
            <a:r>
              <a:rPr lang="tr-TR" dirty="0" smtClean="0"/>
              <a:t>Maya performanslı ve rahat bir çalışma akışı sunması açısından büyük oranda donanıma bağımlı bir </a:t>
            </a:r>
            <a:r>
              <a:rPr lang="tr-TR" smtClean="0"/>
              <a:t>yazılımdır.</a:t>
            </a:r>
            <a:endParaRPr lang="tr-TR" dirty="0" smtClean="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2131693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457200" y="1600200"/>
            <a:ext cx="7924800" cy="4873752"/>
          </a:xfrm>
        </p:spPr>
        <p:txBody>
          <a:bodyPr/>
          <a:lstStyle/>
          <a:p>
            <a:pPr algn="just"/>
            <a:r>
              <a:rPr lang="tr-TR" dirty="0"/>
              <a:t>Bu </a:t>
            </a:r>
            <a:r>
              <a:rPr lang="tr-TR" dirty="0" smtClean="0"/>
              <a:t>donanımların en başında Grafik Kartı gelir.</a:t>
            </a:r>
          </a:p>
          <a:p>
            <a:pPr algn="just"/>
            <a:r>
              <a:rPr lang="tr-TR" dirty="0" smtClean="0"/>
              <a:t>İyi ve güçlü grafik kartı Maya ile çalışırken tasarım ve pencerelerini daha rahat kullanmamızı ve daha ayrıntılı modeller oluştururken bilgisayarımızın daha akıcı bir performansa sahip olmasını sağlar.</a:t>
            </a:r>
          </a:p>
          <a:p>
            <a:pPr algn="just"/>
            <a:r>
              <a:rPr lang="tr-TR" dirty="0" smtClean="0"/>
              <a:t>Ekranda gördüğünüz herşeyi grafik kartınız sayesinde görürsünüz.</a:t>
            </a:r>
          </a:p>
          <a:p>
            <a:pPr algn="just"/>
            <a:r>
              <a:rPr lang="tr-TR" dirty="0" smtClean="0"/>
              <a:t>Modelinize farklı bir açıdan bakmak istediğinizde modeliniz ne kadar ayrıntılı olsa da modelinizi döndüren ve ekrana tekrar doğru biçimde getiren grafik kartınızdır.</a:t>
            </a:r>
            <a:endParaRPr lang="en-GB"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3497153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Autodesk Maya</a:t>
            </a:r>
            <a:endParaRPr lang="en-GB" dirty="0"/>
          </a:p>
        </p:txBody>
      </p:sp>
      <p:sp>
        <p:nvSpPr>
          <p:cNvPr id="3" name="Content Placeholder 2"/>
          <p:cNvSpPr>
            <a:spLocks noGrp="1"/>
          </p:cNvSpPr>
          <p:nvPr>
            <p:ph sz="quarter" idx="1"/>
          </p:nvPr>
        </p:nvSpPr>
        <p:spPr>
          <a:xfrm>
            <a:off x="457200" y="1600200"/>
            <a:ext cx="7924800" cy="4873752"/>
          </a:xfrm>
        </p:spPr>
        <p:txBody>
          <a:bodyPr>
            <a:normAutofit lnSpcReduction="10000"/>
          </a:bodyPr>
          <a:lstStyle/>
          <a:p>
            <a:pPr algn="just"/>
            <a:r>
              <a:rPr lang="tr-TR" dirty="0" smtClean="0"/>
              <a:t>3B bilgisayar grafikleri, tarihi gelişimleri çok eskilere dayanmamasına rağmen, son 25 yılda büyük gelişim göstermişdir.</a:t>
            </a:r>
          </a:p>
          <a:p>
            <a:pPr algn="just"/>
            <a:endParaRPr lang="tr-TR" dirty="0" smtClean="0"/>
          </a:p>
          <a:p>
            <a:pPr algn="just"/>
            <a:r>
              <a:rPr lang="tr-TR" dirty="0" smtClean="0"/>
              <a:t>Bunun en büyük sebebi teknolojinin hızlı gelişimidir.</a:t>
            </a:r>
          </a:p>
          <a:p>
            <a:pPr algn="just"/>
            <a:endParaRPr lang="tr-TR" dirty="0" smtClean="0"/>
          </a:p>
          <a:p>
            <a:pPr algn="just"/>
            <a:r>
              <a:rPr lang="tr-TR" dirty="0" smtClean="0"/>
              <a:t>Bilgisayar grafikleri ilk kez, gerçek anlamda 1950’li yıllarda hayatımıza girmiştir ve o zamanlarda sadece vektörel, ilkel, grafiksel şekillerden ibaretti.</a:t>
            </a:r>
          </a:p>
          <a:p>
            <a:pPr algn="just"/>
            <a:endParaRPr lang="tr-TR" dirty="0" smtClean="0"/>
          </a:p>
          <a:p>
            <a:pPr algn="just"/>
            <a:r>
              <a:rPr lang="tr-TR" dirty="0" smtClean="0"/>
              <a:t>1960’li yıllarda geliştirilen sistemler bugun kullandıgımız cogu yazılımın temelini oluşturdular.</a:t>
            </a:r>
          </a:p>
          <a:p>
            <a:pPr algn="just"/>
            <a:endParaRPr lang="en-GB"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2925531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457200" y="1600200"/>
            <a:ext cx="7924800" cy="4873752"/>
          </a:xfrm>
        </p:spPr>
        <p:txBody>
          <a:bodyPr>
            <a:normAutofit lnSpcReduction="10000"/>
          </a:bodyPr>
          <a:lstStyle/>
          <a:p>
            <a:pPr algn="just"/>
            <a:r>
              <a:rPr lang="tr-TR" dirty="0" smtClean="0"/>
              <a:t>Bu iş için piyasada bulunan ve çeşitli fiyat aralığına sahip birçok 3B hızlandırma moduna sahip grafik kartı işinizi görecektir.</a:t>
            </a:r>
          </a:p>
          <a:p>
            <a:pPr algn="just"/>
            <a:r>
              <a:rPr lang="tr-TR" dirty="0" smtClean="0"/>
              <a:t>Ne kadar kapasiteye sahip bir ekran kartına sahip olmalıyım??</a:t>
            </a:r>
          </a:p>
          <a:p>
            <a:pPr lvl="1" algn="just"/>
            <a:r>
              <a:rPr lang="tr-TR" dirty="0" smtClean="0"/>
              <a:t>Tamamiyle sizin bütçeniz ve ortalamanın üstü bir kalitedeki grafik kartları arasında yapacağınız bir seçim olmalıdır.</a:t>
            </a:r>
          </a:p>
          <a:p>
            <a:pPr algn="just"/>
            <a:r>
              <a:rPr lang="tr-TR" dirty="0" smtClean="0"/>
              <a:t>Unutmamamız gereken, grafik kartlarının bizler için çok önemli oldugu ve en kotu grafik kartına sahip olsak bile 80li yıllarda animasyon yapan insanlardan en az 50 kat daha hızlı bir ekran kartına sahip olduğumudur.</a:t>
            </a:r>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268661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457200" y="1600200"/>
            <a:ext cx="7924800" cy="4873752"/>
          </a:xfrm>
        </p:spPr>
        <p:txBody>
          <a:bodyPr>
            <a:normAutofit/>
          </a:bodyPr>
          <a:lstStyle/>
          <a:p>
            <a:pPr algn="just"/>
            <a:r>
              <a:rPr lang="tr-TR" dirty="0" smtClean="0"/>
              <a:t>Bilgisayarımızın işlemcisi de bizler için diğer bir önemli donanım parçasıdır.</a:t>
            </a:r>
          </a:p>
          <a:p>
            <a:pPr algn="just"/>
            <a:r>
              <a:rPr lang="tr-TR" dirty="0" smtClean="0"/>
              <a:t>İyi bir işlemci demek genel anlamda hız demektir.</a:t>
            </a:r>
          </a:p>
          <a:p>
            <a:pPr algn="just"/>
            <a:r>
              <a:rPr lang="tr-TR" dirty="0" smtClean="0"/>
              <a:t>Günümüde standart haline gelmiş çift çekirdek mimarisine sahip bir işlemciniz varsa bu iyidir.</a:t>
            </a:r>
          </a:p>
          <a:p>
            <a:pPr algn="just"/>
            <a:r>
              <a:rPr lang="tr-TR" dirty="0" smtClean="0"/>
              <a:t>İşlemci faktörü kendisini render yani sahnemizi görselleştireceğimiz safhada kendisini gösterir.</a:t>
            </a:r>
          </a:p>
          <a:p>
            <a:pPr algn="just"/>
            <a:r>
              <a:rPr lang="tr-TR" dirty="0" smtClean="0"/>
              <a:t>Gölgeleri, gölgelerin tiplerini ve sahnedeki nesnelere ait materyalleri ve bu materyallerin her türlü tepkimelerini, kısaca sahnedeki herbir parametreyi hesaplayan parça, işlemcidir.</a:t>
            </a:r>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1790751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533400" y="1752600"/>
            <a:ext cx="7924800" cy="4873752"/>
          </a:xfrm>
        </p:spPr>
        <p:txBody>
          <a:bodyPr>
            <a:normAutofit/>
          </a:bodyPr>
          <a:lstStyle/>
          <a:p>
            <a:pPr algn="just"/>
            <a:r>
              <a:rPr lang="tr-TR" dirty="0" smtClean="0"/>
              <a:t>Sahip olduğumuz RAM da bizler için önemlidir.</a:t>
            </a:r>
          </a:p>
          <a:p>
            <a:pPr algn="just"/>
            <a:r>
              <a:rPr lang="tr-TR" dirty="0" smtClean="0"/>
              <a:t>Sahnede yaptığımız anlık değişimleri ve bu değişimlerin yüklenmelerini direk olarak etkileyen faktör sahip olduğumuz RAM miktarıdır.</a:t>
            </a:r>
          </a:p>
          <a:p>
            <a:pPr algn="just"/>
            <a:r>
              <a:rPr lang="tr-TR" dirty="0" smtClean="0"/>
              <a:t>Eğer yüklü bir dosya üzerinde çalışıyorsak bu dosya ile ilgili birçok bilgi o anda RAM üzerine yüklenir ve RAM kapasitemizin miktarı bu durumda önemli bir rol oynar.</a:t>
            </a:r>
          </a:p>
          <a:p>
            <a:pPr algn="just"/>
            <a:r>
              <a:rPr lang="tr-TR" dirty="0" smtClean="0"/>
              <a:t>RAMler ayrıca render işlemi sırasında bir kısım bilgininde kullanılması açısından önemlidir.</a:t>
            </a:r>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11538303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533400" y="1752600"/>
            <a:ext cx="7924800" cy="4873752"/>
          </a:xfrm>
        </p:spPr>
        <p:txBody>
          <a:bodyPr>
            <a:normAutofit/>
          </a:bodyPr>
          <a:lstStyle/>
          <a:p>
            <a:pPr algn="just"/>
            <a:r>
              <a:rPr lang="tr-TR" dirty="0" smtClean="0"/>
              <a:t>Maya’yı kullanırken bizim için bir diğer donanım ise Mouse tur.</a:t>
            </a:r>
          </a:p>
          <a:p>
            <a:pPr algn="just"/>
            <a:r>
              <a:rPr lang="tr-TR" dirty="0" smtClean="0"/>
              <a:t>Maya 3 butonlu mouselar ile çalışmak üzerine tasarlanmıştır.</a:t>
            </a:r>
          </a:p>
          <a:p>
            <a:pPr algn="just"/>
            <a:r>
              <a:rPr lang="tr-TR" dirty="0" smtClean="0"/>
              <a:t>Günümüzde çogu mouse 2 buton + 1 çevirme çarkı ile birlikte satılmaktadır.</a:t>
            </a:r>
          </a:p>
          <a:p>
            <a:pPr algn="just"/>
            <a:r>
              <a:rPr lang="tr-TR" dirty="0" smtClean="0"/>
              <a:t>Oradaki çevirme çarkı aynı zamanda 3. buton görevini görmektedir.</a:t>
            </a:r>
          </a:p>
          <a:p>
            <a:pPr algn="just"/>
            <a:r>
              <a:rPr lang="tr-TR" dirty="0" smtClean="0"/>
              <a:t>Maya ile çalışırken tüm pencere kontrolleri Mouse muzun butonları ve klavyedeki bazı kombinasyonların ortak kullanımları ile yapılır.</a:t>
            </a:r>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3927957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533400" y="1752600"/>
            <a:ext cx="7924800" cy="4873752"/>
          </a:xfrm>
        </p:spPr>
        <p:txBody>
          <a:bodyPr>
            <a:normAutofit lnSpcReduction="10000"/>
          </a:bodyPr>
          <a:lstStyle/>
          <a:p>
            <a:pPr algn="just"/>
            <a:r>
              <a:rPr lang="tr-TR" dirty="0" smtClean="0"/>
              <a:t>Sahip olduğumuz ekran bizler için çok büyük bir öneme sahip olmasa da, büyük bir ekran bizler için daha rahat bir görünüm dolayısıyla daha  daha iyi bir çalışma alanı sağlayacaktır.</a:t>
            </a:r>
          </a:p>
          <a:p>
            <a:pPr algn="just"/>
            <a:r>
              <a:rPr lang="tr-TR" dirty="0" smtClean="0"/>
              <a:t>Eğer iki ekrana sahipseniz bu çok daha iyidir çünkü Maya’da ki her menü paneli kaydırılabilir ve taşınabilir şekildedir.</a:t>
            </a:r>
          </a:p>
          <a:p>
            <a:pPr algn="just"/>
            <a:r>
              <a:rPr lang="tr-TR" dirty="0" smtClean="0"/>
              <a:t>Bu bizim için fazlasıyla lüks bir durumdur.</a:t>
            </a:r>
          </a:p>
          <a:p>
            <a:pPr algn="just"/>
            <a:r>
              <a:rPr lang="tr-TR" dirty="0" smtClean="0"/>
              <a:t>Mayanın </a:t>
            </a:r>
            <a:r>
              <a:rPr lang="tr-TR" b="1" i="1" dirty="0" smtClean="0"/>
              <a:t>hotbox</a:t>
            </a:r>
            <a:r>
              <a:rPr lang="tr-TR" dirty="0" smtClean="0"/>
              <a:t> özelliğini kullanırsanız ekrandaki tüm menüleri gizleyebilir ve sadece gerekli olduğu anlarda tektuş fonksiyonu ile açıp kapayarak ekranınızın hemen hemen tümünü bir tasarım alanı olarak kullanabilirsiniz.</a:t>
            </a:r>
          </a:p>
        </p:txBody>
      </p:sp>
      <p:sp>
        <p:nvSpPr>
          <p:cNvPr id="4" name="Footer Placeholder 3"/>
          <p:cNvSpPr>
            <a:spLocks noGrp="1"/>
          </p:cNvSpPr>
          <p:nvPr>
            <p:ph type="ftr" sz="quarter" idx="16"/>
          </p:nvPr>
        </p:nvSpPr>
        <p:spPr/>
        <p:txBody>
          <a:bodyPr/>
          <a:lstStyle/>
          <a:p>
            <a:r>
              <a:rPr lang="en-US" dirty="0" err="1" smtClean="0"/>
              <a:t>Belma</a:t>
            </a:r>
            <a:r>
              <a:rPr lang="en-US" dirty="0" smtClean="0"/>
              <a:t> </a:t>
            </a:r>
            <a:r>
              <a:rPr lang="tr-TR" dirty="0" smtClean="0"/>
              <a:t>KORKUTER</a:t>
            </a:r>
            <a:endParaRPr lang="en-US" dirty="0"/>
          </a:p>
        </p:txBody>
      </p:sp>
    </p:spTree>
    <p:extLst>
      <p:ext uri="{BB962C8B-B14F-4D97-AF65-F5344CB8AC3E}">
        <p14:creationId xmlns:p14="http://schemas.microsoft.com/office/powerpoint/2010/main" val="261616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Autodesk Maya</a:t>
            </a:r>
            <a:endParaRPr lang="en-GB" dirty="0"/>
          </a:p>
        </p:txBody>
      </p:sp>
      <p:sp>
        <p:nvSpPr>
          <p:cNvPr id="3" name="Content Placeholder 2"/>
          <p:cNvSpPr>
            <a:spLocks noGrp="1"/>
          </p:cNvSpPr>
          <p:nvPr>
            <p:ph sz="quarter" idx="1"/>
          </p:nvPr>
        </p:nvSpPr>
        <p:spPr>
          <a:xfrm>
            <a:off x="457200" y="1600200"/>
            <a:ext cx="7924800" cy="4873752"/>
          </a:xfrm>
        </p:spPr>
        <p:txBody>
          <a:bodyPr>
            <a:normAutofit lnSpcReduction="10000"/>
          </a:bodyPr>
          <a:lstStyle/>
          <a:p>
            <a:pPr algn="just"/>
            <a:r>
              <a:rPr lang="tr-TR" dirty="0" smtClean="0"/>
              <a:t>1980’li yıllarda is </a:t>
            </a:r>
            <a:r>
              <a:rPr lang="tr-TR" b="1" i="1" dirty="0" smtClean="0"/>
              <a:t>Raytrace </a:t>
            </a:r>
            <a:r>
              <a:rPr lang="tr-TR" dirty="0" smtClean="0"/>
              <a:t>(ışın izleme)kavramı oluşturuldu ve bu 3B açısından bir devrim niteliğindeydi.</a:t>
            </a:r>
          </a:p>
          <a:p>
            <a:pPr algn="just"/>
            <a:endParaRPr lang="tr-TR" dirty="0" smtClean="0"/>
          </a:p>
          <a:p>
            <a:pPr algn="just"/>
            <a:r>
              <a:rPr lang="tr-TR" dirty="0" smtClean="0"/>
              <a:t>Artık bilgisayar grafikleri basit ve plastik görünümleri dışına çıkmaya başlamışlardı.</a:t>
            </a:r>
          </a:p>
          <a:p>
            <a:pPr algn="just"/>
            <a:endParaRPr lang="tr-TR" dirty="0" smtClean="0"/>
          </a:p>
          <a:p>
            <a:pPr algn="just"/>
            <a:r>
              <a:rPr lang="tr-TR" dirty="0" smtClean="0"/>
              <a:t>Böylece metalik yada cam gibi saydam ve ışığı kırabilen melzemeleri gerçekçi bir şekilde canlandırılabildiler.</a:t>
            </a:r>
          </a:p>
          <a:p>
            <a:pPr algn="just"/>
            <a:endParaRPr lang="tr-TR" dirty="0" smtClean="0"/>
          </a:p>
          <a:p>
            <a:pPr algn="just"/>
            <a:r>
              <a:rPr lang="tr-TR" dirty="0" smtClean="0"/>
              <a:t>Bununla birlikte aynı yıllarda bilgisayar grafikleri filmlerde kullanılmaya başlandı.</a:t>
            </a:r>
          </a:p>
          <a:p>
            <a:pPr algn="just"/>
            <a:endParaRPr lang="tr-TR" b="1" i="1" dirty="0" smtClean="0"/>
          </a:p>
          <a:p>
            <a:pPr algn="just"/>
            <a:endParaRPr lang="en-GB"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877114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Autodesk Maya</a:t>
            </a:r>
            <a:endParaRPr lang="en-GB" dirty="0"/>
          </a:p>
        </p:txBody>
      </p:sp>
      <p:sp>
        <p:nvSpPr>
          <p:cNvPr id="3" name="Content Placeholder 2"/>
          <p:cNvSpPr>
            <a:spLocks noGrp="1"/>
          </p:cNvSpPr>
          <p:nvPr>
            <p:ph sz="quarter" idx="1"/>
          </p:nvPr>
        </p:nvSpPr>
        <p:spPr>
          <a:xfrm>
            <a:off x="457200" y="1600200"/>
            <a:ext cx="7924800" cy="4873752"/>
          </a:xfrm>
        </p:spPr>
        <p:txBody>
          <a:bodyPr/>
          <a:lstStyle/>
          <a:p>
            <a:pPr algn="just"/>
            <a:r>
              <a:rPr lang="tr-TR" dirty="0" smtClean="0"/>
              <a:t>90’lı yıllar boyunca bilgisayarlar büyük oranda kişiselleşirildi ve bireysel kullanım oranı artmaya başladı.</a:t>
            </a:r>
          </a:p>
          <a:p>
            <a:pPr algn="just"/>
            <a:r>
              <a:rPr lang="tr-TR" dirty="0" smtClean="0"/>
              <a:t>Bu yıllarda birçok firma irili ufaklı animasyon yazılımı üretmeye başladılar.</a:t>
            </a:r>
          </a:p>
          <a:p>
            <a:pPr algn="just"/>
            <a:r>
              <a:rPr lang="tr-TR" dirty="0" smtClean="0"/>
              <a:t>Böylelikle bilgisayar animasyonu oldukça yaygınlaşmıştı ve gittikçe gelişiyordu.</a:t>
            </a:r>
          </a:p>
          <a:p>
            <a:pPr algn="just"/>
            <a:r>
              <a:rPr lang="tr-TR" dirty="0" smtClean="0"/>
              <a:t>Aynı zamanda bu durum rekabet ortamını oluşturmuş ve bu da Maya’nın doğmasını sağlayan kuruluş, </a:t>
            </a:r>
            <a:r>
              <a:rPr lang="tr-TR" b="1" i="1" dirty="0" smtClean="0"/>
              <a:t>Alias Wavefront</a:t>
            </a:r>
            <a:r>
              <a:rPr lang="tr-TR" dirty="0" smtClean="0"/>
              <a:t>’un kurulmasının temellerini sağlamıştır.</a:t>
            </a:r>
          </a:p>
          <a:p>
            <a:pPr algn="just"/>
            <a:r>
              <a:rPr lang="tr-TR" dirty="0" smtClean="0"/>
              <a:t>İlk kez 1998 yılında Maya satışa sunulmuşur.</a:t>
            </a:r>
          </a:p>
          <a:p>
            <a:pPr algn="just"/>
            <a:endParaRPr lang="en-GB"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3107980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Autodesk Maya</a:t>
            </a:r>
            <a:endParaRPr lang="tr-TR" dirty="0"/>
          </a:p>
        </p:txBody>
      </p:sp>
      <p:sp>
        <p:nvSpPr>
          <p:cNvPr id="3" name="Content Placeholder 2"/>
          <p:cNvSpPr>
            <a:spLocks noGrp="1"/>
          </p:cNvSpPr>
          <p:nvPr>
            <p:ph sz="quarter" idx="1"/>
          </p:nvPr>
        </p:nvSpPr>
        <p:spPr>
          <a:xfrm>
            <a:off x="381000" y="1600200"/>
            <a:ext cx="8077200" cy="4873752"/>
          </a:xfrm>
        </p:spPr>
        <p:txBody>
          <a:bodyPr>
            <a:normAutofit/>
          </a:bodyPr>
          <a:lstStyle/>
          <a:p>
            <a:pPr marL="0" indent="0" algn="just">
              <a:buNone/>
            </a:pPr>
            <a:endParaRPr lang="tr-TR" dirty="0" smtClean="0"/>
          </a:p>
          <a:p>
            <a:pPr algn="just"/>
            <a:r>
              <a:rPr lang="tr-TR" dirty="0"/>
              <a:t>Maya, Alias firması tarafından </a:t>
            </a:r>
            <a:r>
              <a:rPr lang="tr-TR" dirty="0" smtClean="0"/>
              <a:t>çıkarıldıktan ve uzun </a:t>
            </a:r>
            <a:r>
              <a:rPr lang="tr-TR" dirty="0"/>
              <a:t>yıllar </a:t>
            </a:r>
            <a:r>
              <a:rPr lang="tr-TR" dirty="0" smtClean="0"/>
              <a:t>kullanıldıktan </a:t>
            </a:r>
            <a:r>
              <a:rPr lang="tr-TR" dirty="0"/>
              <a:t>sonra 2006 yılında 7.0 sürümü sonrası Alias firmasına ait diğer tüm yazılım ürünleriyle birlikte </a:t>
            </a:r>
            <a:r>
              <a:rPr lang="tr-TR" b="1" i="1" dirty="0"/>
              <a:t>Autodesk</a:t>
            </a:r>
            <a:r>
              <a:rPr lang="tr-TR" dirty="0"/>
              <a:t> firmasınca satın alınan </a:t>
            </a:r>
            <a:r>
              <a:rPr lang="tr-TR" dirty="0" smtClean="0"/>
              <a:t>ve 3B komple </a:t>
            </a:r>
            <a:r>
              <a:rPr lang="tr-TR" dirty="0"/>
              <a:t>çözüm sunan bir animasyon paketidir</a:t>
            </a:r>
            <a:r>
              <a:rPr lang="tr-TR" dirty="0" smtClean="0"/>
              <a:t>.</a:t>
            </a:r>
          </a:p>
          <a:p>
            <a:pPr algn="just"/>
            <a:r>
              <a:rPr lang="tr-TR" dirty="0" smtClean="0"/>
              <a:t>3B </a:t>
            </a:r>
            <a:r>
              <a:rPr lang="tr-TR" dirty="0"/>
              <a:t>animasyonda endüstri lideri bir yazılımdır.. Kullanım alanı oldukça geniştir. Örn: film, çizgi film, kısa film, oyun vb</a:t>
            </a:r>
            <a:r>
              <a:rPr lang="tr-TR" dirty="0" smtClean="0"/>
              <a:t>..</a:t>
            </a:r>
          </a:p>
          <a:p>
            <a:pPr algn="just"/>
            <a:r>
              <a:rPr lang="tr-TR" dirty="0" smtClean="0"/>
              <a:t>Maya bugün animasyon ve film endüstrisi tarafından en çok tercih edilen 3B modelleme ve animasyon yazılımıdır.</a:t>
            </a:r>
            <a:endParaRPr lang="tr-TR" dirty="0"/>
          </a:p>
          <a:p>
            <a:pPr algn="just"/>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2773003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Autodesk Maya</a:t>
            </a:r>
          </a:p>
        </p:txBody>
      </p:sp>
      <p:sp>
        <p:nvSpPr>
          <p:cNvPr id="3" name="Content Placeholder 2"/>
          <p:cNvSpPr>
            <a:spLocks noGrp="1"/>
          </p:cNvSpPr>
          <p:nvPr>
            <p:ph sz="quarter" idx="1"/>
          </p:nvPr>
        </p:nvSpPr>
        <p:spPr/>
        <p:txBody>
          <a:bodyPr>
            <a:normAutofit/>
          </a:bodyPr>
          <a:lstStyle/>
          <a:p>
            <a:pPr algn="just"/>
            <a:r>
              <a:rPr lang="tr-TR" dirty="0"/>
              <a:t>Maya çok geniş ve sürekli gelişen esnek bir yapıdadır.</a:t>
            </a:r>
          </a:p>
          <a:p>
            <a:pPr algn="just"/>
            <a:r>
              <a:rPr lang="tr-TR" dirty="0"/>
              <a:t>Her geçen gün bünyesine yeni özellikler katan büyük bir yazılımdır</a:t>
            </a:r>
            <a:r>
              <a:rPr lang="tr-TR" dirty="0" smtClean="0"/>
              <a:t>.</a:t>
            </a:r>
          </a:p>
          <a:p>
            <a:pPr algn="just"/>
            <a:r>
              <a:rPr lang="tr-TR" dirty="0" smtClean="0"/>
              <a:t>Tasarım </a:t>
            </a:r>
            <a:r>
              <a:rPr lang="tr-TR" dirty="0"/>
              <a:t>ve görsel efekt işlemleriyle uğraşan tüm dünya profesyonellerinin tercih ettiği bir yazılım olmasıyla da bilinir. </a:t>
            </a:r>
          </a:p>
          <a:p>
            <a:pPr algn="just"/>
            <a:r>
              <a:rPr lang="tr-TR" dirty="0"/>
              <a:t>Tercih edilmesinin bir sebebi de, açık script yapısıdır. </a:t>
            </a:r>
          </a:p>
          <a:p>
            <a:pPr algn="just"/>
            <a:r>
              <a:rPr lang="tr-TR" dirty="0"/>
              <a:t>Profesyoneller genelde projeye göre hazırladıkları script ve pluginleri Maya'nın açık yapısı sayesinde çok kolayca kullanabilmektedirler.</a:t>
            </a:r>
          </a:p>
          <a:p>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3272211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Autodesk Maya</a:t>
            </a:r>
            <a:endParaRPr lang="en-GB" dirty="0"/>
          </a:p>
        </p:txBody>
      </p:sp>
      <p:sp>
        <p:nvSpPr>
          <p:cNvPr id="3" name="Content Placeholder 2"/>
          <p:cNvSpPr>
            <a:spLocks noGrp="1"/>
          </p:cNvSpPr>
          <p:nvPr>
            <p:ph sz="quarter" idx="1"/>
          </p:nvPr>
        </p:nvSpPr>
        <p:spPr/>
        <p:txBody>
          <a:bodyPr/>
          <a:lstStyle/>
          <a:p>
            <a:pPr algn="just"/>
            <a:r>
              <a:rPr lang="tr-TR" dirty="0" smtClean="0"/>
              <a:t>Amatörler ve 3B tasarım alanında çalışan çoğu kişi gerçek birer sanatçıdır. </a:t>
            </a:r>
          </a:p>
          <a:p>
            <a:pPr algn="just"/>
            <a:endParaRPr lang="tr-TR" dirty="0" smtClean="0"/>
          </a:p>
          <a:p>
            <a:pPr algn="just"/>
            <a:r>
              <a:rPr lang="tr-TR" dirty="0" smtClean="0"/>
              <a:t>Renk, doku, kontrast, kompozisyon gibi bir çok sanatsal disiplin hakkında bilgi sahibidirler.</a:t>
            </a:r>
          </a:p>
          <a:p>
            <a:pPr algn="just"/>
            <a:endParaRPr lang="tr-TR" dirty="0" smtClean="0"/>
          </a:p>
          <a:p>
            <a:pPr algn="just"/>
            <a:r>
              <a:rPr lang="tr-TR" dirty="0" smtClean="0"/>
              <a:t>Bu temel sanatsal disiplinler animasyonun ve tasarımın vazgeçilmezidirler.</a:t>
            </a:r>
          </a:p>
          <a:p>
            <a:pPr algn="just"/>
            <a:endParaRPr lang="tr-TR" dirty="0" smtClean="0"/>
          </a:p>
          <a:p>
            <a:pPr algn="just"/>
            <a:r>
              <a:rPr lang="tr-TR" dirty="0" smtClean="0"/>
              <a:t>Bu sanatsal temeller ile ilgili bilgi sahibi olmanız ortaya çıkardığınız projeye büyük oranda yansır.</a:t>
            </a:r>
          </a:p>
          <a:p>
            <a:pPr algn="just"/>
            <a:endParaRPr lang="en-GB"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92654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ile Çalişmak</a:t>
            </a:r>
            <a:endParaRPr lang="tr-TR" dirty="0"/>
          </a:p>
        </p:txBody>
      </p:sp>
      <p:sp>
        <p:nvSpPr>
          <p:cNvPr id="3" name="Content Placeholder 2"/>
          <p:cNvSpPr>
            <a:spLocks noGrp="1"/>
          </p:cNvSpPr>
          <p:nvPr>
            <p:ph sz="quarter" idx="1"/>
          </p:nvPr>
        </p:nvSpPr>
        <p:spPr>
          <a:xfrm>
            <a:off x="304800" y="1600200"/>
            <a:ext cx="8077200" cy="4873752"/>
          </a:xfrm>
        </p:spPr>
        <p:txBody>
          <a:bodyPr>
            <a:normAutofit lnSpcReduction="10000"/>
          </a:bodyPr>
          <a:lstStyle/>
          <a:p>
            <a:pPr algn="just"/>
            <a:r>
              <a:rPr lang="tr-TR" dirty="0" smtClean="0"/>
              <a:t>Maya ile yapılan çalışmalar genel olarak aşağıda belirtilen </a:t>
            </a:r>
            <a:r>
              <a:rPr lang="tr-TR" dirty="0"/>
              <a:t>kategoriye ayrılır</a:t>
            </a:r>
            <a:r>
              <a:rPr lang="tr-TR" dirty="0" smtClean="0"/>
              <a:t>:</a:t>
            </a:r>
            <a:endParaRPr lang="tr-TR" dirty="0"/>
          </a:p>
          <a:p>
            <a:r>
              <a:rPr lang="tr-TR" b="1" dirty="0" smtClean="0"/>
              <a:t>Model Oluşturma</a:t>
            </a:r>
            <a:endParaRPr lang="tr-TR" b="1" dirty="0"/>
          </a:p>
          <a:p>
            <a:pPr lvl="1" algn="just"/>
            <a:r>
              <a:rPr lang="tr-TR" dirty="0"/>
              <a:t>Poligon, NURBS, ve alt </a:t>
            </a:r>
            <a:r>
              <a:rPr lang="tr-TR" dirty="0" smtClean="0"/>
              <a:t>yüzeyler (s</a:t>
            </a:r>
            <a:r>
              <a:rPr lang="en-US" dirty="0" err="1" smtClean="0"/>
              <a:t>ubdivision</a:t>
            </a:r>
            <a:r>
              <a:rPr lang="tr-TR" dirty="0"/>
              <a:t> </a:t>
            </a:r>
            <a:r>
              <a:rPr lang="en-US" dirty="0" smtClean="0"/>
              <a:t>surfaces</a:t>
            </a:r>
            <a:r>
              <a:rPr lang="tr-TR" dirty="0" smtClean="0"/>
              <a:t>) modelleme olarak </a:t>
            </a:r>
            <a:r>
              <a:rPr lang="tr-TR" dirty="0"/>
              <a:t>farklı şekillerde farklı nesne türleri vardır</a:t>
            </a:r>
            <a:r>
              <a:rPr lang="tr-TR" dirty="0" smtClean="0"/>
              <a:t>.</a:t>
            </a:r>
          </a:p>
          <a:p>
            <a:pPr lvl="1" algn="just"/>
            <a:r>
              <a:rPr lang="tr-TR" dirty="0"/>
              <a:t>Her </a:t>
            </a:r>
            <a:r>
              <a:rPr lang="tr-TR" dirty="0" smtClean="0"/>
              <a:t>bir nesnenin </a:t>
            </a:r>
            <a:r>
              <a:rPr lang="tr-TR" dirty="0"/>
              <a:t>kendi güçlü </a:t>
            </a:r>
            <a:r>
              <a:rPr lang="tr-TR" dirty="0" smtClean="0"/>
              <a:t>tarafları mevcuttur </a:t>
            </a:r>
            <a:r>
              <a:rPr lang="tr-TR" dirty="0"/>
              <a:t>ve farklı </a:t>
            </a:r>
            <a:r>
              <a:rPr lang="tr-TR" dirty="0" smtClean="0"/>
              <a:t>kullanım amaçları için tercih edilirler. Genel bir şekilde tanımlanacak olursa:</a:t>
            </a:r>
          </a:p>
          <a:p>
            <a:pPr lvl="2" algn="just"/>
            <a:r>
              <a:rPr lang="tr-TR" dirty="0" smtClean="0"/>
              <a:t>Poligonlar, bir yüzey modellemeyi ve/ya mevcut yüzeyi yeniden şekillendirilme işlemini sağlar.</a:t>
            </a:r>
          </a:p>
          <a:p>
            <a:pPr lvl="2" algn="just"/>
            <a:r>
              <a:rPr lang="tr-TR" dirty="0"/>
              <a:t>NURBS </a:t>
            </a:r>
            <a:r>
              <a:rPr lang="tr-TR" dirty="0" smtClean="0"/>
              <a:t>kolaylıkla düzgün – kavisli ve yüksek seviyede kontrollü yüzeyler </a:t>
            </a:r>
            <a:r>
              <a:rPr lang="tr-TR" dirty="0"/>
              <a:t>oluşturmanızı sağlar</a:t>
            </a:r>
            <a:r>
              <a:rPr lang="tr-TR" dirty="0" smtClean="0"/>
              <a:t>.</a:t>
            </a:r>
          </a:p>
          <a:p>
            <a:pPr lvl="2" algn="just"/>
            <a:r>
              <a:rPr lang="tr-TR" dirty="0"/>
              <a:t>Alt </a:t>
            </a:r>
            <a:r>
              <a:rPr lang="tr-TR" dirty="0" smtClean="0"/>
              <a:t>yüzeyler (s</a:t>
            </a:r>
            <a:r>
              <a:rPr lang="en-US" dirty="0" err="1" smtClean="0"/>
              <a:t>ubdivision</a:t>
            </a:r>
            <a:r>
              <a:rPr lang="en-US" dirty="0" smtClean="0"/>
              <a:t> surfaces</a:t>
            </a:r>
            <a:r>
              <a:rPr lang="tr-TR" dirty="0" smtClean="0"/>
              <a:t>)</a:t>
            </a:r>
            <a:r>
              <a:rPr lang="tr-TR" dirty="0"/>
              <a:t> en az yük verileri ile yüksek düzeyde yüzey </a:t>
            </a:r>
            <a:r>
              <a:rPr lang="tr-TR" dirty="0" smtClean="0"/>
              <a:t>düzenlemesine olanak verirler.</a:t>
            </a:r>
            <a:endParaRPr lang="en-US" dirty="0"/>
          </a:p>
          <a:p>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4187535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Maya ile Çalişmak</a:t>
            </a:r>
          </a:p>
        </p:txBody>
      </p:sp>
      <p:sp>
        <p:nvSpPr>
          <p:cNvPr id="3" name="Content Placeholder 2"/>
          <p:cNvSpPr>
            <a:spLocks noGrp="1"/>
          </p:cNvSpPr>
          <p:nvPr>
            <p:ph sz="quarter" idx="1"/>
          </p:nvPr>
        </p:nvSpPr>
        <p:spPr>
          <a:xfrm>
            <a:off x="457200" y="1600200"/>
            <a:ext cx="7848600" cy="4873752"/>
          </a:xfrm>
        </p:spPr>
        <p:txBody>
          <a:bodyPr>
            <a:normAutofit/>
          </a:bodyPr>
          <a:lstStyle/>
          <a:p>
            <a:pPr>
              <a:buFont typeface="Wingdings" pitchFamily="2" charset="2"/>
              <a:buChar char="Ø"/>
            </a:pPr>
            <a:r>
              <a:rPr lang="en-US" sz="3400" b="1" dirty="0"/>
              <a:t>Character </a:t>
            </a:r>
            <a:r>
              <a:rPr lang="en-US" sz="3400" b="1" dirty="0" smtClean="0"/>
              <a:t>rigging</a:t>
            </a:r>
            <a:r>
              <a:rPr lang="tr-TR" sz="3400" b="1" dirty="0" smtClean="0"/>
              <a:t> </a:t>
            </a:r>
            <a:r>
              <a:rPr lang="tr-TR" sz="1400" b="1" dirty="0" smtClean="0"/>
              <a:t>(karakter donatma (oluşturma))</a:t>
            </a:r>
          </a:p>
          <a:p>
            <a:pPr>
              <a:buFont typeface="Wingdings" pitchFamily="2" charset="2"/>
              <a:buChar char="Ø"/>
            </a:pPr>
            <a:endParaRPr lang="tr-TR" sz="3400" b="1" dirty="0"/>
          </a:p>
          <a:p>
            <a:pPr lvl="1" algn="just"/>
            <a:r>
              <a:rPr lang="tr-TR" dirty="0" smtClean="0"/>
              <a:t>Çoğu animasyonda belirli karakterler vardır. Maya da özellikle eklem bölgeleri ile hareket eden karakterler çok önemlidir.  İnsan hayvan vb..</a:t>
            </a:r>
          </a:p>
          <a:p>
            <a:pPr lvl="1" algn="just"/>
            <a:endParaRPr lang="tr-TR" dirty="0"/>
          </a:p>
          <a:p>
            <a:pPr lvl="1" algn="just"/>
            <a:r>
              <a:rPr lang="tr-TR" dirty="0" smtClean="0"/>
              <a:t>Maya, </a:t>
            </a:r>
            <a:r>
              <a:rPr lang="tr-TR" dirty="0"/>
              <a:t>karakterler için iç iskelet </a:t>
            </a:r>
            <a:r>
              <a:rPr lang="tr-TR" dirty="0" smtClean="0"/>
              <a:t>tanımlama </a:t>
            </a:r>
            <a:r>
              <a:rPr lang="tr-TR" dirty="0"/>
              <a:t>ve deformasyon ile gerçekçi hareket </a:t>
            </a:r>
            <a:r>
              <a:rPr lang="tr-TR" dirty="0" smtClean="0"/>
              <a:t>oluşturma ayrıca karakterler için bir üst yüzey yani </a:t>
            </a:r>
            <a:r>
              <a:rPr lang="tr-TR" dirty="0"/>
              <a:t>cilt </a:t>
            </a:r>
            <a:r>
              <a:rPr lang="tr-TR" dirty="0" smtClean="0"/>
              <a:t>dediğimiz yapıyı bağlamayı </a:t>
            </a:r>
            <a:r>
              <a:rPr lang="tr-TR" dirty="0"/>
              <a:t>sağlar.</a:t>
            </a:r>
            <a:endParaRPr lang="tr-TR" dirty="0" smtClean="0"/>
          </a:p>
          <a:p>
            <a:pPr lvl="1" algn="just"/>
            <a:endParaRPr lang="tr-TR" dirty="0" smtClean="0"/>
          </a:p>
          <a:p>
            <a:endParaRPr lang="tr-TR" dirty="0"/>
          </a:p>
        </p:txBody>
      </p:sp>
      <p:sp>
        <p:nvSpPr>
          <p:cNvPr id="4" name="Footer Placeholder 3"/>
          <p:cNvSpPr>
            <a:spLocks noGrp="1"/>
          </p:cNvSpPr>
          <p:nvPr>
            <p:ph type="ftr" sz="quarter" idx="16"/>
          </p:nvPr>
        </p:nvSpPr>
        <p:spPr/>
        <p:txBody>
          <a:bodyPr/>
          <a:lstStyle/>
          <a:p>
            <a:r>
              <a:rPr lang="en-US" smtClean="0"/>
              <a:t>Belma KORKUTER</a:t>
            </a:r>
            <a:endParaRPr lang="en-US"/>
          </a:p>
        </p:txBody>
      </p:sp>
    </p:spTree>
    <p:extLst>
      <p:ext uri="{BB962C8B-B14F-4D97-AF65-F5344CB8AC3E}">
        <p14:creationId xmlns:p14="http://schemas.microsoft.com/office/powerpoint/2010/main" val="39903717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F532830D6F04482AE899D2037AF57" ma:contentTypeVersion="" ma:contentTypeDescription="Create a new document." ma:contentTypeScope="" ma:versionID="2a9b5e7085571986e94ef67d084c4c86">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69FCA4-59EC-4B41-8AA3-E7CC0611AC64}"/>
</file>

<file path=customXml/itemProps2.xml><?xml version="1.0" encoding="utf-8"?>
<ds:datastoreItem xmlns:ds="http://schemas.openxmlformats.org/officeDocument/2006/customXml" ds:itemID="{01160CB1-5602-4BEB-B977-D1DB3B9BE246}"/>
</file>

<file path=customXml/itemProps3.xml><?xml version="1.0" encoding="utf-8"?>
<ds:datastoreItem xmlns:ds="http://schemas.openxmlformats.org/officeDocument/2006/customXml" ds:itemID="{195627B2-942C-444E-9F53-4824988713DD}"/>
</file>

<file path=docProps/app.xml><?xml version="1.0" encoding="utf-8"?>
<Properties xmlns="http://schemas.openxmlformats.org/officeDocument/2006/extended-properties" xmlns:vt="http://schemas.openxmlformats.org/officeDocument/2006/docPropsVTypes">
  <Template/>
  <TotalTime>750</TotalTime>
  <Words>1530</Words>
  <Application>Microsoft Office PowerPoint</Application>
  <PresentationFormat>On-screen Show (4:3)</PresentationFormat>
  <Paragraphs>167</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 </vt:lpstr>
      <vt:lpstr>Autodesk Maya</vt:lpstr>
      <vt:lpstr>Autodesk Maya</vt:lpstr>
      <vt:lpstr>Autodesk Maya</vt:lpstr>
      <vt:lpstr>Autodesk Maya</vt:lpstr>
      <vt:lpstr>Autodesk Maya</vt:lpstr>
      <vt:lpstr>Autodesk Maya</vt:lpstr>
      <vt:lpstr>Maya ile Çalişmak</vt:lpstr>
      <vt:lpstr>Maya ile Çalişmak</vt:lpstr>
      <vt:lpstr>Maya ile Çalişmak</vt:lpstr>
      <vt:lpstr>Maya ile Çalişmak</vt:lpstr>
      <vt:lpstr>Maya ile Çalişmak</vt:lpstr>
      <vt:lpstr>Maya ile Çalişmak</vt:lpstr>
      <vt:lpstr>3B Koordinatlari</vt:lpstr>
      <vt:lpstr>3B Koordinatlari</vt:lpstr>
      <vt:lpstr>3B Koordinatlari</vt:lpstr>
      <vt:lpstr>3B Koordinatlari</vt:lpstr>
      <vt:lpstr>Maya ve Donanimimiz</vt:lpstr>
      <vt:lpstr>Maya ve Donanimimiz</vt:lpstr>
      <vt:lpstr>Maya ve Donanimimiz</vt:lpstr>
      <vt:lpstr>Maya ve Donanimimiz</vt:lpstr>
      <vt:lpstr>Maya ve Donanimimiz</vt:lpstr>
      <vt:lpstr>Maya ve Donanimimiz</vt:lpstr>
      <vt:lpstr>Maya ve Donanimimiz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ITEC393 3D Character Animation</dc:title>
  <dc:creator>btyo</dc:creator>
  <cp:lastModifiedBy> </cp:lastModifiedBy>
  <cp:revision>111</cp:revision>
  <dcterms:created xsi:type="dcterms:W3CDTF">2006-08-16T00:00:00Z</dcterms:created>
  <dcterms:modified xsi:type="dcterms:W3CDTF">2017-02-21T06:43:44Z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0x010100DF0F532830D6F04482AE899D2037AF57</vt:lpwstr>
  </property>
</Properties>
</file>