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9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4FB34-940E-456D-AC2A-7EDB870EB1E1}" type="datetimeFigureOut">
              <a:rPr lang="tr-TR" smtClean="0"/>
              <a:t>29.10.2014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8B4FC-6259-4E53-AA02-F70DBEAB63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357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C53345A-E726-4BCE-BD01-665852086C0B}" type="datetime1">
              <a:rPr lang="en-US" smtClean="0"/>
              <a:t>10/29/2014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US" smtClean="0"/>
              <a:t>Belma SIRDAŞ</a:t>
            </a: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26E8-51F4-404B-9416-D8FE495AFBAC}" type="datetime1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Belma SIRDAŞ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E33A-91C8-4426-B4C5-35535B3729CF}" type="datetime1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Belma SIRDAŞ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018EE6A-749E-41B9-B8E1-1F60DD68C29A}" type="datetime1">
              <a:rPr lang="en-US" smtClean="0"/>
              <a:t>10/29/2014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Belma SIRDAŞ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F9B62E0-996B-4880-A2B4-627F67B15E0A}" type="datetime1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n-US" smtClean="0"/>
              <a:t>Belma SIRDAŞ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ABA9-D866-45B2-AF11-C00FADD293FE}" type="datetime1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Belma SIRDAŞ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B5ED5-6656-4407-BAEB-726D666C7755}" type="datetime1">
              <a:rPr lang="en-US" smtClean="0"/>
              <a:t>10/29/2014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Belma SIRDAŞ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37F3ECD-5E8D-4FAA-97AC-BCF3209110C3}" type="datetime1">
              <a:rPr lang="en-US" smtClean="0"/>
              <a:t>10/29/2014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Belma SIRDAŞ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568E-B7BC-4360-B507-D1FE14C599DC}" type="datetime1">
              <a:rPr lang="en-US" smtClean="0"/>
              <a:t>10/29/2014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Belma SIRDAŞ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9AADFB0-6DA9-4786-B751-7278A4B673F4}" type="datetime1">
              <a:rPr lang="en-US" smtClean="0"/>
              <a:t>10/29/2014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Belma SIRDAŞ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C62E40-6A66-49BC-B08F-48736104967C}" type="datetime1">
              <a:rPr lang="en-US" smtClean="0"/>
              <a:t>10/29/2014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Belma SIRDAŞ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8EDAD10-974E-4EB5-B4A6-9018F075772E}" type="datetime1">
              <a:rPr lang="en-US" smtClean="0"/>
              <a:t>10/29/2014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Belma SIRDAŞ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POLİGON MODELLEME </a:t>
            </a:r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Belma</a:t>
            </a:r>
            <a:r>
              <a:rPr lang="en-US" dirty="0" smtClean="0"/>
              <a:t> </a:t>
            </a:r>
            <a:r>
              <a:rPr lang="tr-TR" dirty="0"/>
              <a:t>KORKUTER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96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Poligon Oluşturma </a:t>
            </a:r>
            <a:r>
              <a:rPr lang="tr-TR" dirty="0"/>
              <a:t>Yöntemleri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077200" cy="4953000"/>
          </a:xfrm>
        </p:spPr>
        <p:txBody>
          <a:bodyPr>
            <a:normAutofit/>
          </a:bodyPr>
          <a:lstStyle/>
          <a:p>
            <a:pPr algn="just"/>
            <a:r>
              <a:rPr lang="tr-TR" dirty="0"/>
              <a:t>Maya’da </a:t>
            </a:r>
            <a:r>
              <a:rPr lang="tr-TR" dirty="0" smtClean="0"/>
              <a:t>poligon meydana </a:t>
            </a:r>
            <a:r>
              <a:rPr lang="tr-TR" dirty="0"/>
              <a:t>getirmenin iki yolu bulunur</a:t>
            </a:r>
            <a:r>
              <a:rPr lang="tr-TR" dirty="0" smtClean="0"/>
              <a:t>:</a:t>
            </a:r>
          </a:p>
          <a:p>
            <a:pPr algn="just"/>
            <a:endParaRPr lang="tr-TR" dirty="0"/>
          </a:p>
          <a:p>
            <a:pPr lvl="1" algn="just"/>
            <a:r>
              <a:rPr lang="tr-TR" dirty="0" smtClean="0"/>
              <a:t>Primitifleri </a:t>
            </a:r>
            <a:r>
              <a:rPr lang="tr-TR" dirty="0"/>
              <a:t>kullanmak ve bunlar üzerinde değişiklik yapmak</a:t>
            </a:r>
          </a:p>
          <a:p>
            <a:pPr lvl="2" algn="just">
              <a:buFont typeface="Wingdings" pitchFamily="2" charset="2"/>
              <a:buChar char="Ø"/>
            </a:pPr>
            <a:r>
              <a:rPr lang="tr-TR" dirty="0"/>
              <a:t>Bu alternatifte </a:t>
            </a:r>
            <a:r>
              <a:rPr lang="tr-TR" b="1" i="1" dirty="0"/>
              <a:t>Create&gt;Polygon </a:t>
            </a:r>
            <a:r>
              <a:rPr lang="tr-TR" b="1" i="1" dirty="0" smtClean="0"/>
              <a:t>Primitives</a:t>
            </a:r>
            <a:r>
              <a:rPr lang="tr-TR" dirty="0" smtClean="0"/>
              <a:t> menüsü </a:t>
            </a:r>
            <a:r>
              <a:rPr lang="tr-TR" dirty="0"/>
              <a:t>altında </a:t>
            </a:r>
            <a:r>
              <a:rPr lang="tr-TR" dirty="0" smtClean="0"/>
              <a:t>bulunan </a:t>
            </a:r>
            <a:r>
              <a:rPr lang="tr-TR" dirty="0"/>
              <a:t> </a:t>
            </a:r>
            <a:r>
              <a:rPr lang="tr-TR" dirty="0" smtClean="0"/>
              <a:t>şekiller ilgili seçenekleri ayarlanarak </a:t>
            </a:r>
            <a:r>
              <a:rPr lang="tr-TR" dirty="0"/>
              <a:t>oluşturulurlar</a:t>
            </a:r>
            <a:r>
              <a:rPr lang="tr-TR" dirty="0" smtClean="0"/>
              <a:t>.</a:t>
            </a:r>
          </a:p>
          <a:p>
            <a:pPr lvl="2" algn="just">
              <a:buFont typeface="Wingdings" pitchFamily="2" charset="2"/>
              <a:buChar char="Ø"/>
            </a:pPr>
            <a:endParaRPr lang="tr-TR" dirty="0"/>
          </a:p>
          <a:p>
            <a:pPr lvl="1" algn="just"/>
            <a:r>
              <a:rPr lang="tr-TR" dirty="0" smtClean="0"/>
              <a:t>Poligon </a:t>
            </a:r>
            <a:r>
              <a:rPr lang="tr-TR" dirty="0"/>
              <a:t>objelerini elle oluşturmak.</a:t>
            </a:r>
          </a:p>
          <a:p>
            <a:pPr lvl="2" algn="just">
              <a:buFont typeface="Wingdings" pitchFamily="2" charset="2"/>
              <a:buChar char="Ø"/>
            </a:pPr>
            <a:r>
              <a:rPr lang="tr-TR" b="1" i="1" dirty="0"/>
              <a:t>Mesh&gt;Create Polygon </a:t>
            </a:r>
            <a:r>
              <a:rPr lang="tr-TR" b="1" i="1" dirty="0" smtClean="0"/>
              <a:t>Tool </a:t>
            </a:r>
            <a:r>
              <a:rPr lang="tr-TR" dirty="0" smtClean="0"/>
              <a:t>seçilir</a:t>
            </a:r>
            <a:r>
              <a:rPr lang="tr-TR" dirty="0"/>
              <a:t>. </a:t>
            </a:r>
            <a:endParaRPr lang="tr-TR" dirty="0" smtClean="0"/>
          </a:p>
          <a:p>
            <a:pPr lvl="2" algn="just">
              <a:buFont typeface="Wingdings" pitchFamily="2" charset="2"/>
              <a:buChar char="Ø"/>
            </a:pPr>
            <a:r>
              <a:rPr lang="tr-TR" dirty="0" smtClean="0"/>
              <a:t>Tıklanan </a:t>
            </a:r>
            <a:r>
              <a:rPr lang="tr-TR" dirty="0"/>
              <a:t>yerlerde poligon verteksleri oluşur. </a:t>
            </a:r>
            <a:endParaRPr lang="tr-TR" dirty="0" smtClean="0"/>
          </a:p>
          <a:p>
            <a:pPr lvl="2" algn="just">
              <a:buFont typeface="Wingdings" pitchFamily="2" charset="2"/>
              <a:buChar char="Ø"/>
            </a:pPr>
            <a:r>
              <a:rPr lang="tr-TR" dirty="0" smtClean="0"/>
              <a:t>Bitirmek </a:t>
            </a:r>
            <a:r>
              <a:rPr lang="tr-TR" dirty="0"/>
              <a:t>için </a:t>
            </a:r>
            <a:r>
              <a:rPr lang="tr-TR" dirty="0" smtClean="0"/>
              <a:t>Enter tuşuna </a:t>
            </a:r>
            <a:r>
              <a:rPr lang="tr-TR" dirty="0"/>
              <a:t>basılabilir</a:t>
            </a:r>
            <a:r>
              <a:rPr lang="tr-TR" dirty="0" smtClean="0"/>
              <a:t>.</a:t>
            </a:r>
          </a:p>
          <a:p>
            <a:pPr lvl="2" algn="just">
              <a:buFont typeface="Wingdings" pitchFamily="2" charset="2"/>
              <a:buChar char="Ø"/>
            </a:pPr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 smtClean="0"/>
              <a:t>Belma</a:t>
            </a:r>
            <a:r>
              <a:rPr lang="en-US" dirty="0" smtClean="0"/>
              <a:t> </a:t>
            </a:r>
            <a:r>
              <a:rPr lang="tr-TR" dirty="0"/>
              <a:t>KORKUTER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2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Poligon Düzenleme</a:t>
            </a:r>
            <a:r>
              <a:rPr lang="tr-TR" dirty="0"/>
              <a:t> İşlemleri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077200" cy="5105400"/>
          </a:xfrm>
        </p:spPr>
        <p:txBody>
          <a:bodyPr>
            <a:normAutofit/>
          </a:bodyPr>
          <a:lstStyle/>
          <a:p>
            <a:pPr algn="just"/>
            <a:r>
              <a:rPr lang="tr-TR" sz="2000" dirty="0"/>
              <a:t>Poligon düzenleme </a:t>
            </a:r>
            <a:r>
              <a:rPr lang="tr-TR" sz="2000" dirty="0" smtClean="0"/>
              <a:t>işlemleri tüm obje </a:t>
            </a:r>
            <a:r>
              <a:rPr lang="tr-TR" sz="2000" dirty="0"/>
              <a:t>üzerinde veya bileşenlerine uygulanabilir. </a:t>
            </a:r>
            <a:endParaRPr lang="tr-TR" sz="2000" dirty="0" smtClean="0"/>
          </a:p>
          <a:p>
            <a:pPr algn="just"/>
            <a:r>
              <a:rPr lang="tr-TR" sz="2000" dirty="0" smtClean="0"/>
              <a:t>Bir poligon modelin üzerinde </a:t>
            </a:r>
            <a:r>
              <a:rPr lang="tr-TR" sz="2000" dirty="0"/>
              <a:t>düzenleme amaçlı en sık kullanılan bileşenler Vertex, Edge ve Face’dir</a:t>
            </a:r>
            <a:r>
              <a:rPr lang="tr-TR" sz="2000" dirty="0" smtClean="0"/>
              <a:t>.</a:t>
            </a:r>
          </a:p>
          <a:p>
            <a:pPr algn="just"/>
            <a:r>
              <a:rPr lang="tr-TR" sz="2000" dirty="0" smtClean="0"/>
              <a:t>Obje </a:t>
            </a:r>
            <a:r>
              <a:rPr lang="tr-TR" sz="2000" dirty="0"/>
              <a:t>üzerine sağ </a:t>
            </a:r>
            <a:r>
              <a:rPr lang="tr-TR" sz="2000" dirty="0" smtClean="0"/>
              <a:t>tıklanarak açılan marking menüde </a:t>
            </a:r>
            <a:r>
              <a:rPr lang="tr-TR" sz="2000" dirty="0"/>
              <a:t>bu bileşenlere </a:t>
            </a:r>
            <a:r>
              <a:rPr lang="tr-TR" sz="2000" dirty="0" smtClean="0"/>
              <a:t>erişilir.</a:t>
            </a:r>
            <a:r>
              <a:rPr lang="tr-TR" sz="2000" dirty="0"/>
              <a:t> </a:t>
            </a:r>
            <a:endParaRPr lang="tr-TR" sz="2000" dirty="0" smtClean="0"/>
          </a:p>
          <a:p>
            <a:pPr algn="just"/>
            <a:r>
              <a:rPr lang="tr-TR" sz="2000" dirty="0" smtClean="0"/>
              <a:t>Move</a:t>
            </a:r>
            <a:r>
              <a:rPr lang="tr-TR" sz="2000" dirty="0"/>
              <a:t>, Rotate ve Scale </a:t>
            </a:r>
            <a:r>
              <a:rPr lang="tr-TR" sz="2000" dirty="0" smtClean="0"/>
              <a:t>gibi standart transformasyon </a:t>
            </a:r>
            <a:r>
              <a:rPr lang="tr-TR" sz="2000" dirty="0"/>
              <a:t>komutları veya Edit </a:t>
            </a:r>
            <a:r>
              <a:rPr lang="tr-TR" sz="2000" dirty="0" smtClean="0"/>
              <a:t>Mesh menüsünden </a:t>
            </a:r>
            <a:r>
              <a:rPr lang="tr-TR" sz="2000" dirty="0"/>
              <a:t>bulunan diğer düzenleme </a:t>
            </a:r>
            <a:r>
              <a:rPr lang="tr-TR" sz="2000" dirty="0" smtClean="0"/>
              <a:t>komutları uygulanabilir.</a:t>
            </a:r>
          </a:p>
          <a:p>
            <a:pPr algn="just"/>
            <a:endParaRPr lang="tr-TR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 smtClean="0"/>
              <a:t>Belma</a:t>
            </a:r>
            <a:r>
              <a:rPr lang="en-US" dirty="0" smtClean="0"/>
              <a:t> </a:t>
            </a:r>
            <a:r>
              <a:rPr lang="tr-TR" dirty="0"/>
              <a:t>KORKUTER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4267199"/>
            <a:ext cx="2997785" cy="259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24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Poligon Düzenleme</a:t>
            </a:r>
            <a:r>
              <a:rPr lang="tr-TR" dirty="0"/>
              <a:t> İşlemleri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 smtClean="0"/>
              <a:t>Belma</a:t>
            </a:r>
            <a:r>
              <a:rPr lang="en-US" dirty="0" smtClean="0"/>
              <a:t> </a:t>
            </a:r>
            <a:r>
              <a:rPr lang="tr-TR" dirty="0"/>
              <a:t>KORKUTER</a:t>
            </a:r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2971800"/>
            <a:ext cx="753703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24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Obje Yumuşatma </a:t>
            </a:r>
            <a:r>
              <a:rPr lang="tr-TR" dirty="0" smtClean="0"/>
              <a:t>Komutlari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752600"/>
            <a:ext cx="8077200" cy="4800600"/>
          </a:xfrm>
        </p:spPr>
        <p:txBody>
          <a:bodyPr>
            <a:normAutofit/>
          </a:bodyPr>
          <a:lstStyle/>
          <a:p>
            <a:pPr algn="just"/>
            <a:r>
              <a:rPr lang="tr-TR" sz="2000" b="1" i="1" dirty="0" smtClean="0"/>
              <a:t>SMOOTH</a:t>
            </a:r>
            <a:endParaRPr lang="tr-TR" sz="2000" b="1" i="1" dirty="0"/>
          </a:p>
          <a:p>
            <a:pPr lvl="1" algn="just"/>
            <a:r>
              <a:rPr lang="tr-TR" sz="1600" b="1" i="1" dirty="0" smtClean="0"/>
              <a:t>Mesh&gt;Smooth</a:t>
            </a:r>
            <a:r>
              <a:rPr lang="tr-TR" sz="1600" dirty="0" smtClean="0"/>
              <a:t> </a:t>
            </a:r>
            <a:r>
              <a:rPr lang="tr-TR" sz="1600" dirty="0"/>
              <a:t>komutu uygulandığı objenin köşelerini yuvarlama etkisi yaratır. </a:t>
            </a:r>
            <a:endParaRPr lang="tr-TR" sz="1600" dirty="0" smtClean="0"/>
          </a:p>
          <a:p>
            <a:pPr lvl="1" algn="just"/>
            <a:endParaRPr lang="tr-TR" sz="1600" dirty="0" smtClean="0"/>
          </a:p>
          <a:p>
            <a:pPr lvl="1" algn="just"/>
            <a:r>
              <a:rPr lang="tr-TR" sz="1600" dirty="0" smtClean="0"/>
              <a:t>Her uygulandığında objenin </a:t>
            </a:r>
            <a:r>
              <a:rPr lang="tr-TR" sz="1600" dirty="0"/>
              <a:t>içerdiği poligon sayısını 2 katına çıkarır. </a:t>
            </a:r>
            <a:endParaRPr lang="tr-TR" sz="1600" dirty="0" smtClean="0"/>
          </a:p>
          <a:p>
            <a:pPr lvl="1" algn="just"/>
            <a:endParaRPr lang="tr-TR" sz="1600" dirty="0" smtClean="0"/>
          </a:p>
          <a:p>
            <a:pPr lvl="1" algn="just"/>
            <a:r>
              <a:rPr lang="tr-TR" sz="1600" dirty="0" smtClean="0"/>
              <a:t>Bu</a:t>
            </a:r>
            <a:r>
              <a:rPr lang="tr-TR" sz="1600" dirty="0"/>
              <a:t> şekilde poligon sayısı arttırılan objeler </a:t>
            </a:r>
            <a:r>
              <a:rPr lang="tr-TR" sz="1600" dirty="0" smtClean="0"/>
              <a:t>üzerinde bütünü </a:t>
            </a:r>
            <a:r>
              <a:rPr lang="tr-TR" sz="1600" dirty="0"/>
              <a:t>etkileyecek hareket güçleştiği için poligon </a:t>
            </a:r>
            <a:r>
              <a:rPr lang="tr-TR" sz="1600" dirty="0" smtClean="0"/>
              <a:t>sayısını makul </a:t>
            </a:r>
            <a:r>
              <a:rPr lang="tr-TR" sz="1600" dirty="0"/>
              <a:t>bir değerde tutmak </a:t>
            </a:r>
            <a:r>
              <a:rPr lang="tr-TR" sz="1600" dirty="0" smtClean="0"/>
              <a:t>gereklidir.</a:t>
            </a:r>
            <a:endParaRPr lang="tr-TR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 smtClean="0"/>
              <a:t>Belma</a:t>
            </a:r>
            <a:r>
              <a:rPr lang="en-US" dirty="0" smtClean="0"/>
              <a:t> </a:t>
            </a:r>
            <a:r>
              <a:rPr lang="tr-TR" dirty="0"/>
              <a:t>KORKUTER</a:t>
            </a:r>
            <a:endParaRPr lang="en-US" dirty="0"/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91000"/>
            <a:ext cx="559117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03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Obje Yumuşatma </a:t>
            </a:r>
            <a:r>
              <a:rPr lang="tr-TR" dirty="0" smtClean="0"/>
              <a:t>Komutlari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752600"/>
            <a:ext cx="8077200" cy="4800600"/>
          </a:xfrm>
        </p:spPr>
        <p:txBody>
          <a:bodyPr>
            <a:normAutofit/>
          </a:bodyPr>
          <a:lstStyle/>
          <a:p>
            <a:pPr algn="just"/>
            <a:r>
              <a:rPr lang="tr-TR" sz="2000" b="1" i="1" dirty="0"/>
              <a:t>BEVEL</a:t>
            </a:r>
          </a:p>
          <a:p>
            <a:pPr lvl="1" algn="just"/>
            <a:r>
              <a:rPr lang="tr-TR" sz="1600" b="1" i="1" dirty="0"/>
              <a:t>Edit Mesh&gt;Bevel</a:t>
            </a:r>
            <a:r>
              <a:rPr lang="tr-TR" sz="1600" dirty="0"/>
              <a:t> komutu kenar, köşe ve yüzleri yuvarlatmak için kullanılır. </a:t>
            </a:r>
            <a:endParaRPr lang="tr-TR" sz="1600" dirty="0" smtClean="0"/>
          </a:p>
          <a:p>
            <a:pPr lvl="1" algn="just"/>
            <a:r>
              <a:rPr lang="tr-TR" sz="1600" dirty="0" smtClean="0"/>
              <a:t>Aşağıdaki</a:t>
            </a:r>
            <a:r>
              <a:rPr lang="tr-TR" sz="1600" dirty="0"/>
              <a:t> şekilde </a:t>
            </a:r>
            <a:r>
              <a:rPr lang="tr-TR" sz="1600" dirty="0" smtClean="0"/>
              <a:t>kenarlar seçilerek </a:t>
            </a:r>
            <a:r>
              <a:rPr lang="tr-TR" sz="1600" dirty="0"/>
              <a:t>Bevel komutu uygulanmış ve kenarlar </a:t>
            </a:r>
            <a:r>
              <a:rPr lang="tr-TR" sz="1600" dirty="0" smtClean="0"/>
              <a:t>yuvarlatılmıştır.</a:t>
            </a:r>
          </a:p>
          <a:p>
            <a:pPr lvl="1" algn="just"/>
            <a:endParaRPr lang="tr-TR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 smtClean="0"/>
              <a:t>Belma</a:t>
            </a:r>
            <a:r>
              <a:rPr lang="en-US" dirty="0" smtClean="0"/>
              <a:t> </a:t>
            </a:r>
            <a:r>
              <a:rPr lang="tr-TR" dirty="0"/>
              <a:t>KORKUTER</a:t>
            </a:r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3810000"/>
            <a:ext cx="6531429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98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Obje Yumuşatma </a:t>
            </a:r>
            <a:r>
              <a:rPr lang="tr-TR" dirty="0" smtClean="0"/>
              <a:t>Komutlari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752600"/>
            <a:ext cx="8077200" cy="4800600"/>
          </a:xfrm>
        </p:spPr>
        <p:txBody>
          <a:bodyPr>
            <a:normAutofit/>
          </a:bodyPr>
          <a:lstStyle/>
          <a:p>
            <a:pPr algn="just"/>
            <a:r>
              <a:rPr lang="tr-TR" sz="2000" b="1" i="1" dirty="0" smtClean="0"/>
              <a:t>BEVEL</a:t>
            </a:r>
          </a:p>
          <a:p>
            <a:pPr algn="just"/>
            <a:endParaRPr lang="tr-TR" sz="2000" b="1" i="1" dirty="0"/>
          </a:p>
          <a:p>
            <a:pPr lvl="1" algn="just"/>
            <a:r>
              <a:rPr lang="tr-TR" sz="1600" dirty="0" smtClean="0"/>
              <a:t>Obje modunda </a:t>
            </a:r>
            <a:r>
              <a:rPr lang="tr-TR" sz="1600" dirty="0"/>
              <a:t>Channel Box üzerinde PolyBevel1 </a:t>
            </a:r>
            <a:r>
              <a:rPr lang="tr-TR" sz="1600" dirty="0" smtClean="0"/>
              <a:t>seçilip Offset </a:t>
            </a:r>
            <a:r>
              <a:rPr lang="tr-TR" sz="1600" dirty="0"/>
              <a:t>değeri ile oynayarak </a:t>
            </a:r>
            <a:r>
              <a:rPr lang="tr-TR" sz="1600" dirty="0" smtClean="0"/>
              <a:t>yuvarlanma ölçüleri değiştirilebilir.</a:t>
            </a:r>
          </a:p>
          <a:p>
            <a:pPr lvl="1" algn="just"/>
            <a:endParaRPr lang="tr-TR" sz="1600" dirty="0"/>
          </a:p>
          <a:p>
            <a:pPr lvl="1" algn="just"/>
            <a:endParaRPr lang="tr-TR" sz="1600" dirty="0" smtClean="0"/>
          </a:p>
          <a:p>
            <a:pPr lvl="1" algn="just"/>
            <a:endParaRPr lang="tr-TR" sz="1600" dirty="0"/>
          </a:p>
          <a:p>
            <a:pPr lvl="1" algn="just"/>
            <a:endParaRPr lang="tr-TR" sz="1600" dirty="0" smtClean="0"/>
          </a:p>
          <a:p>
            <a:pPr lvl="1" algn="just"/>
            <a:endParaRPr lang="tr-TR" sz="1600" dirty="0"/>
          </a:p>
          <a:p>
            <a:pPr lvl="1" algn="just"/>
            <a:endParaRPr lang="tr-TR" sz="1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 smtClean="0"/>
              <a:t>Belma</a:t>
            </a:r>
            <a:r>
              <a:rPr lang="en-US" dirty="0" smtClean="0"/>
              <a:t> </a:t>
            </a:r>
            <a:r>
              <a:rPr lang="tr-TR" dirty="0"/>
              <a:t>KORKUTER</a:t>
            </a:r>
            <a:endParaRPr lang="en-US" dirty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41203"/>
            <a:ext cx="1981200" cy="155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37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Obje Yumuşatma </a:t>
            </a:r>
            <a:r>
              <a:rPr lang="tr-TR" dirty="0" smtClean="0"/>
              <a:t>Komutlari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752600"/>
            <a:ext cx="8077200" cy="4800600"/>
          </a:xfrm>
        </p:spPr>
        <p:txBody>
          <a:bodyPr>
            <a:normAutofit/>
          </a:bodyPr>
          <a:lstStyle/>
          <a:p>
            <a:pPr algn="just"/>
            <a:r>
              <a:rPr lang="tr-TR" sz="2000" b="1" i="1" dirty="0" smtClean="0"/>
              <a:t>BEVEL</a:t>
            </a:r>
          </a:p>
          <a:p>
            <a:pPr algn="just"/>
            <a:endParaRPr lang="tr-TR" sz="2000" b="1" i="1" dirty="0"/>
          </a:p>
          <a:p>
            <a:pPr lvl="1" algn="just"/>
            <a:r>
              <a:rPr lang="tr-TR" sz="1600" dirty="0"/>
              <a:t>Bundan daha etkileşimli diğer yöntem ise Attribute Editör’de ilgili kaydıraçlarla oynamaktır.</a:t>
            </a:r>
          </a:p>
          <a:p>
            <a:pPr lvl="1" algn="just"/>
            <a:r>
              <a:rPr lang="tr-TR" sz="1600" dirty="0"/>
              <a:t>Örneğin segment sayısı arttılarak yuvarlanma katsayısı arttırılabilir.</a:t>
            </a:r>
          </a:p>
          <a:p>
            <a:pPr lvl="1" algn="just"/>
            <a:endParaRPr lang="tr-TR" sz="1600" dirty="0"/>
          </a:p>
          <a:p>
            <a:pPr lvl="1" algn="just"/>
            <a:endParaRPr lang="tr-TR" sz="1600" dirty="0" smtClean="0"/>
          </a:p>
          <a:p>
            <a:pPr lvl="1" algn="just"/>
            <a:endParaRPr lang="tr-TR" sz="1600" dirty="0"/>
          </a:p>
          <a:p>
            <a:pPr lvl="1" algn="just"/>
            <a:endParaRPr lang="tr-TR" sz="1600" dirty="0" smtClean="0"/>
          </a:p>
          <a:p>
            <a:pPr lvl="1" algn="just"/>
            <a:endParaRPr lang="tr-TR" sz="1600" dirty="0"/>
          </a:p>
          <a:p>
            <a:pPr lvl="1" algn="just"/>
            <a:endParaRPr lang="tr-TR" sz="1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 smtClean="0"/>
              <a:t>Belma</a:t>
            </a:r>
            <a:r>
              <a:rPr lang="en-US" dirty="0" smtClean="0"/>
              <a:t> </a:t>
            </a:r>
            <a:r>
              <a:rPr lang="tr-TR" dirty="0"/>
              <a:t>KORKUTER</a:t>
            </a:r>
            <a:endParaRPr lang="en-US" dirty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4800600" cy="322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07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Obje Yumuşatma </a:t>
            </a:r>
            <a:r>
              <a:rPr lang="tr-TR" dirty="0" smtClean="0"/>
              <a:t>Komutlari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752600"/>
            <a:ext cx="8077200" cy="4800600"/>
          </a:xfrm>
        </p:spPr>
        <p:txBody>
          <a:bodyPr>
            <a:normAutofit/>
          </a:bodyPr>
          <a:lstStyle/>
          <a:p>
            <a:pPr algn="just"/>
            <a:r>
              <a:rPr lang="tr-TR" sz="1600" b="1" i="1" dirty="0"/>
              <a:t>BEVEL</a:t>
            </a:r>
          </a:p>
          <a:p>
            <a:pPr algn="just"/>
            <a:endParaRPr lang="tr-TR" sz="1600" dirty="0" smtClean="0"/>
          </a:p>
          <a:p>
            <a:pPr lvl="1" algn="just"/>
            <a:r>
              <a:rPr lang="tr-TR" sz="1400" dirty="0" smtClean="0"/>
              <a:t>Aşağıdaki </a:t>
            </a:r>
            <a:r>
              <a:rPr lang="tr-TR" sz="1400" dirty="0"/>
              <a:t>örnekte de aynı yönde bulunan çok sayıda </a:t>
            </a:r>
            <a:r>
              <a:rPr lang="tr-TR" sz="1400" dirty="0" smtClean="0"/>
              <a:t>kenar seçilerek </a:t>
            </a:r>
            <a:r>
              <a:rPr lang="tr-TR" sz="1400" dirty="0"/>
              <a:t>komut </a:t>
            </a:r>
            <a:r>
              <a:rPr lang="tr-TR" sz="1400" dirty="0" smtClean="0"/>
              <a:t>uygulanmıştır.</a:t>
            </a:r>
          </a:p>
          <a:p>
            <a:pPr algn="just"/>
            <a:endParaRPr lang="tr-TR" sz="1600" dirty="0"/>
          </a:p>
          <a:p>
            <a:pPr lvl="1" algn="just"/>
            <a:endParaRPr lang="tr-TR" sz="1600" dirty="0" smtClean="0"/>
          </a:p>
          <a:p>
            <a:pPr lvl="1" algn="just"/>
            <a:endParaRPr lang="tr-TR" sz="1600" dirty="0"/>
          </a:p>
          <a:p>
            <a:pPr lvl="1" algn="just"/>
            <a:endParaRPr lang="tr-TR" sz="1600" dirty="0" smtClean="0"/>
          </a:p>
          <a:p>
            <a:pPr lvl="1" algn="just"/>
            <a:endParaRPr lang="tr-TR" sz="1600" dirty="0"/>
          </a:p>
          <a:p>
            <a:pPr lvl="1" algn="just"/>
            <a:endParaRPr lang="tr-TR" sz="1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 smtClean="0"/>
              <a:t>Belma</a:t>
            </a:r>
            <a:r>
              <a:rPr lang="en-US" dirty="0" smtClean="0"/>
              <a:t> </a:t>
            </a:r>
            <a:r>
              <a:rPr lang="tr-TR" dirty="0"/>
              <a:t>KORKUTER</a:t>
            </a:r>
            <a:endParaRPr lang="en-US" dirty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98157"/>
            <a:ext cx="6553200" cy="2143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12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Obje Yumuşatma </a:t>
            </a:r>
            <a:r>
              <a:rPr lang="tr-TR" dirty="0" smtClean="0"/>
              <a:t>Komutlari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752600"/>
            <a:ext cx="8077200" cy="4800600"/>
          </a:xfrm>
        </p:spPr>
        <p:txBody>
          <a:bodyPr>
            <a:normAutofit/>
          </a:bodyPr>
          <a:lstStyle/>
          <a:p>
            <a:pPr algn="just"/>
            <a:r>
              <a:rPr lang="tr-TR" sz="1600" b="1" i="1" dirty="0"/>
              <a:t>BEVEL</a:t>
            </a:r>
          </a:p>
          <a:p>
            <a:pPr algn="just"/>
            <a:endParaRPr lang="tr-TR" sz="1600" dirty="0" smtClean="0"/>
          </a:p>
          <a:p>
            <a:pPr lvl="1" algn="just"/>
            <a:r>
              <a:rPr lang="tr-TR" sz="1300" dirty="0" smtClean="0"/>
              <a:t>Vertex </a:t>
            </a:r>
            <a:r>
              <a:rPr lang="tr-TR" sz="1300" dirty="0"/>
              <a:t>üzerine Bevel uygulandığında </a:t>
            </a:r>
            <a:r>
              <a:rPr lang="tr-TR" sz="1300" dirty="0" smtClean="0"/>
              <a:t>noktalardan üçgen meydana </a:t>
            </a:r>
            <a:r>
              <a:rPr lang="tr-TR" sz="1300" dirty="0"/>
              <a:t>gelir. Attr. Edi</a:t>
            </a:r>
            <a:r>
              <a:rPr lang="tr-TR" sz="1300" dirty="0" smtClean="0"/>
              <a:t>. Offset </a:t>
            </a:r>
            <a:r>
              <a:rPr lang="tr-TR" sz="1300" dirty="0"/>
              <a:t>değeri </a:t>
            </a:r>
            <a:r>
              <a:rPr lang="tr-TR" sz="1300" dirty="0" smtClean="0"/>
              <a:t>ile oynanarak </a:t>
            </a:r>
            <a:r>
              <a:rPr lang="tr-TR" sz="1300" dirty="0"/>
              <a:t>yuvarlama alanın dağılımı düzenlebilir.</a:t>
            </a:r>
          </a:p>
          <a:p>
            <a:pPr lvl="1" algn="just"/>
            <a:endParaRPr lang="tr-TR" sz="1600" dirty="0" smtClean="0"/>
          </a:p>
          <a:p>
            <a:pPr lvl="1" algn="just"/>
            <a:endParaRPr lang="tr-TR" sz="1600" dirty="0"/>
          </a:p>
          <a:p>
            <a:pPr lvl="1" algn="just"/>
            <a:endParaRPr lang="tr-TR" sz="1600" dirty="0" smtClean="0"/>
          </a:p>
          <a:p>
            <a:pPr lvl="1" algn="just"/>
            <a:endParaRPr lang="tr-TR" sz="1600" dirty="0"/>
          </a:p>
          <a:p>
            <a:pPr lvl="1" algn="just"/>
            <a:endParaRPr lang="tr-TR" sz="1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 smtClean="0"/>
              <a:t>Belma</a:t>
            </a:r>
            <a:r>
              <a:rPr lang="en-US" dirty="0" smtClean="0"/>
              <a:t> </a:t>
            </a:r>
            <a:r>
              <a:rPr lang="tr-TR" dirty="0"/>
              <a:t>KORKUTER</a:t>
            </a:r>
            <a:endParaRPr lang="en-US" dirty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00400"/>
            <a:ext cx="623402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66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Obje Yumuşatma </a:t>
            </a:r>
            <a:r>
              <a:rPr lang="tr-TR" dirty="0" smtClean="0"/>
              <a:t>Komutlari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752600"/>
            <a:ext cx="8077200" cy="4800600"/>
          </a:xfrm>
        </p:spPr>
        <p:txBody>
          <a:bodyPr>
            <a:normAutofit/>
          </a:bodyPr>
          <a:lstStyle/>
          <a:p>
            <a:pPr algn="just"/>
            <a:r>
              <a:rPr lang="tr-TR" sz="1600" b="1" i="1" dirty="0"/>
              <a:t>BEVEL</a:t>
            </a:r>
          </a:p>
          <a:p>
            <a:pPr algn="just"/>
            <a:endParaRPr lang="tr-TR" sz="1600" dirty="0" smtClean="0"/>
          </a:p>
          <a:p>
            <a:pPr lvl="1" algn="just"/>
            <a:r>
              <a:rPr lang="tr-TR" sz="1300" dirty="0"/>
              <a:t>Face seçilerek de bevel </a:t>
            </a:r>
            <a:r>
              <a:rPr lang="tr-TR" sz="1300" dirty="0" smtClean="0"/>
              <a:t>uygulanabilir.</a:t>
            </a:r>
          </a:p>
          <a:p>
            <a:pPr lvl="1" algn="just"/>
            <a:endParaRPr lang="tr-TR" sz="1600" dirty="0" smtClean="0"/>
          </a:p>
          <a:p>
            <a:pPr lvl="1" algn="just"/>
            <a:endParaRPr lang="tr-TR" sz="1600" dirty="0"/>
          </a:p>
          <a:p>
            <a:pPr lvl="1" algn="just"/>
            <a:endParaRPr lang="tr-TR" sz="1600" dirty="0" smtClean="0"/>
          </a:p>
          <a:p>
            <a:pPr lvl="1" algn="just"/>
            <a:endParaRPr lang="tr-TR" sz="1600" dirty="0"/>
          </a:p>
          <a:p>
            <a:pPr lvl="1" algn="just"/>
            <a:endParaRPr lang="tr-TR" sz="1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 smtClean="0"/>
              <a:t>Belma</a:t>
            </a:r>
            <a:r>
              <a:rPr lang="en-US" dirty="0" smtClean="0"/>
              <a:t> </a:t>
            </a:r>
            <a:r>
              <a:rPr lang="tr-TR" dirty="0"/>
              <a:t>KORKUTER</a:t>
            </a:r>
            <a:endParaRPr lang="en-US" dirty="0"/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76600"/>
            <a:ext cx="54578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08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Modelleme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077200" cy="4873752"/>
          </a:xfrm>
        </p:spPr>
        <p:txBody>
          <a:bodyPr>
            <a:normAutofit/>
          </a:bodyPr>
          <a:lstStyle/>
          <a:p>
            <a:pPr algn="just"/>
            <a:r>
              <a:rPr lang="tr-TR" dirty="0"/>
              <a:t>Maya’da </a:t>
            </a:r>
            <a:r>
              <a:rPr lang="tr-TR" dirty="0" smtClean="0"/>
              <a:t>bir nesneyi ya da karakteri oluşturmanın farklı yöntemleri vardır.</a:t>
            </a:r>
          </a:p>
          <a:p>
            <a:pPr algn="just"/>
            <a:r>
              <a:rPr lang="tr-TR" dirty="0" smtClean="0"/>
              <a:t>Bu yöntem ne olursa olsun bir objeyi oluşturma aşamasına modelleme denir.</a:t>
            </a:r>
          </a:p>
          <a:p>
            <a:pPr algn="just"/>
            <a:r>
              <a:rPr lang="tr-TR" dirty="0" smtClean="0"/>
              <a:t>Günümüzde Maya içerisinde en çok tercih edilen modelleme yöntemi </a:t>
            </a:r>
            <a:r>
              <a:rPr lang="tr-TR" b="1" i="1" dirty="0" smtClean="0"/>
              <a:t>Polygonal Modelleme </a:t>
            </a:r>
            <a:r>
              <a:rPr lang="tr-TR" dirty="0" smtClean="0"/>
              <a:t>yöntemidir.</a:t>
            </a:r>
          </a:p>
          <a:p>
            <a:pPr algn="just"/>
            <a:r>
              <a:rPr lang="tr-TR" dirty="0" smtClean="0"/>
              <a:t>Diğer bir modelleme yöntemi  ise </a:t>
            </a:r>
            <a:r>
              <a:rPr lang="tr-TR" b="1" i="1" dirty="0" smtClean="0"/>
              <a:t>Nurbs Modellemedir.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 smtClean="0"/>
              <a:t>Belma</a:t>
            </a:r>
            <a:r>
              <a:rPr lang="en-US" dirty="0" smtClean="0"/>
              <a:t> </a:t>
            </a:r>
            <a:r>
              <a:rPr lang="tr-TR" dirty="0"/>
              <a:t>KORKUTER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00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Obje Yumuşatma </a:t>
            </a:r>
            <a:r>
              <a:rPr lang="tr-TR" dirty="0" smtClean="0"/>
              <a:t>Komutlari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752600"/>
            <a:ext cx="8077200" cy="4800600"/>
          </a:xfrm>
        </p:spPr>
        <p:txBody>
          <a:bodyPr>
            <a:normAutofit/>
          </a:bodyPr>
          <a:lstStyle/>
          <a:p>
            <a:pPr algn="just"/>
            <a:r>
              <a:rPr lang="tr-TR" sz="1600" b="1" i="1" dirty="0"/>
              <a:t>CHAMFER </a:t>
            </a:r>
            <a:r>
              <a:rPr lang="tr-TR" sz="1600" b="1" i="1" dirty="0" smtClean="0"/>
              <a:t>VERTEX</a:t>
            </a:r>
          </a:p>
          <a:p>
            <a:pPr algn="just"/>
            <a:endParaRPr lang="tr-TR" sz="1600" b="1" i="1" dirty="0" smtClean="0"/>
          </a:p>
          <a:p>
            <a:pPr lvl="1" algn="just"/>
            <a:r>
              <a:rPr lang="tr-TR" sz="1300" b="1" i="1" dirty="0"/>
              <a:t>Edit Mesh&gt;Chamfer Vertex </a:t>
            </a:r>
            <a:r>
              <a:rPr lang="tr-TR" sz="1300" dirty="0"/>
              <a:t>komutu yüzey üzerinde yer alan ve ona komşu olan alanları </a:t>
            </a:r>
            <a:r>
              <a:rPr lang="tr-TR" sz="1300" dirty="0" smtClean="0"/>
              <a:t>yuvarlar.</a:t>
            </a:r>
            <a:endParaRPr lang="tr-TR" sz="1300" dirty="0"/>
          </a:p>
          <a:p>
            <a:pPr lvl="1" algn="just"/>
            <a:r>
              <a:rPr lang="tr-TR" sz="1300" dirty="0"/>
              <a:t>Burada bu kısmın silinmesine ilişkin </a:t>
            </a:r>
            <a:r>
              <a:rPr lang="tr-TR" sz="1300" dirty="0" smtClean="0"/>
              <a:t>bir seçenek </a:t>
            </a:r>
            <a:r>
              <a:rPr lang="tr-TR" sz="1300" dirty="0"/>
              <a:t>de bulunur</a:t>
            </a:r>
            <a:r>
              <a:rPr lang="tr-TR" sz="1300" dirty="0" smtClean="0"/>
              <a:t>.</a:t>
            </a:r>
          </a:p>
          <a:p>
            <a:pPr algn="just"/>
            <a:endParaRPr lang="tr-TR" sz="1600" dirty="0" smtClean="0"/>
          </a:p>
          <a:p>
            <a:pPr lvl="1" algn="just"/>
            <a:endParaRPr lang="tr-TR" sz="1600" dirty="0"/>
          </a:p>
          <a:p>
            <a:pPr lvl="1" algn="just"/>
            <a:endParaRPr lang="tr-TR" sz="1600" dirty="0" smtClean="0"/>
          </a:p>
          <a:p>
            <a:pPr lvl="1" algn="just"/>
            <a:endParaRPr lang="tr-TR" sz="1600" dirty="0"/>
          </a:p>
          <a:p>
            <a:pPr lvl="1" algn="just"/>
            <a:endParaRPr lang="tr-TR" sz="1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 smtClean="0"/>
              <a:t>Belma</a:t>
            </a:r>
            <a:r>
              <a:rPr lang="en-US" dirty="0" smtClean="0"/>
              <a:t> </a:t>
            </a:r>
            <a:r>
              <a:rPr lang="tr-TR" dirty="0"/>
              <a:t>KORKUTER</a:t>
            </a:r>
            <a:endParaRPr lang="en-US" dirty="0"/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29037"/>
            <a:ext cx="27622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429000"/>
            <a:ext cx="42672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87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Obje Yumuşatma </a:t>
            </a:r>
            <a:r>
              <a:rPr lang="tr-TR" dirty="0" smtClean="0"/>
              <a:t>Komutlari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752600"/>
            <a:ext cx="8077200" cy="4800600"/>
          </a:xfrm>
        </p:spPr>
        <p:txBody>
          <a:bodyPr>
            <a:normAutofit/>
          </a:bodyPr>
          <a:lstStyle/>
          <a:p>
            <a:pPr algn="just"/>
            <a:r>
              <a:rPr lang="tr-TR" sz="1600" b="1" i="1" dirty="0"/>
              <a:t>WEDGE </a:t>
            </a:r>
            <a:r>
              <a:rPr lang="tr-TR" sz="1600" b="1" i="1" dirty="0" smtClean="0"/>
              <a:t>FACE</a:t>
            </a:r>
          </a:p>
          <a:p>
            <a:pPr algn="just"/>
            <a:endParaRPr lang="tr-TR" sz="1600" b="1" i="1" dirty="0" smtClean="0"/>
          </a:p>
          <a:p>
            <a:pPr algn="just"/>
            <a:endParaRPr lang="tr-TR" sz="1600" b="1" i="1" dirty="0" smtClean="0"/>
          </a:p>
          <a:p>
            <a:pPr lvl="1" algn="just"/>
            <a:r>
              <a:rPr lang="tr-TR" sz="1300" b="1" i="1" dirty="0"/>
              <a:t>Edit Mesh&gt;Wedge Face </a:t>
            </a:r>
            <a:r>
              <a:rPr lang="tr-TR" sz="1300" dirty="0"/>
              <a:t>yüzü bir kenar etrafında döndürme imkanı verir. </a:t>
            </a:r>
            <a:endParaRPr lang="tr-TR" sz="1300" dirty="0" smtClean="0"/>
          </a:p>
          <a:p>
            <a:pPr lvl="1" algn="just"/>
            <a:r>
              <a:rPr lang="tr-TR" sz="1300" dirty="0" smtClean="0"/>
              <a:t>Bu işlem için </a:t>
            </a:r>
            <a:r>
              <a:rPr lang="tr-TR" sz="1300" dirty="0"/>
              <a:t>ilgili yüz </a:t>
            </a:r>
            <a:r>
              <a:rPr lang="tr-TR" sz="1300" dirty="0" smtClean="0"/>
              <a:t>ve kenar ikisi </a:t>
            </a:r>
            <a:r>
              <a:rPr lang="tr-TR" sz="1300" dirty="0"/>
              <a:t>birden seçilir ve komut o şekilde uygulanır</a:t>
            </a:r>
            <a:r>
              <a:rPr lang="tr-TR" sz="1300" dirty="0" smtClean="0"/>
              <a:t>.</a:t>
            </a:r>
          </a:p>
          <a:p>
            <a:pPr lvl="1" algn="just"/>
            <a:r>
              <a:rPr lang="tr-TR" sz="1300" dirty="0"/>
              <a:t>Attr. Edit. polyWedgeFace1 </a:t>
            </a:r>
            <a:r>
              <a:rPr lang="tr-TR" sz="1300" dirty="0" smtClean="0"/>
              <a:t>seçilerek Wedge Angle </a:t>
            </a:r>
            <a:r>
              <a:rPr lang="tr-TR" sz="1300" dirty="0"/>
              <a:t>ile dönme </a:t>
            </a:r>
            <a:r>
              <a:rPr lang="tr-TR" sz="1300" dirty="0" smtClean="0"/>
              <a:t>açısı Divisionsile </a:t>
            </a:r>
            <a:r>
              <a:rPr lang="tr-TR" sz="1300" dirty="0"/>
              <a:t>bölümleme </a:t>
            </a:r>
            <a:r>
              <a:rPr lang="tr-TR" sz="1300" dirty="0" smtClean="0"/>
              <a:t>adeti değiştirilebilir</a:t>
            </a:r>
            <a:r>
              <a:rPr lang="tr-TR" sz="1300" dirty="0"/>
              <a:t>.</a:t>
            </a:r>
            <a:endParaRPr lang="tr-TR" sz="1300" dirty="0" smtClean="0"/>
          </a:p>
          <a:p>
            <a:pPr lvl="1" algn="just"/>
            <a:endParaRPr lang="tr-TR" sz="1300" dirty="0" smtClean="0"/>
          </a:p>
          <a:p>
            <a:pPr lvl="1" algn="just"/>
            <a:endParaRPr lang="tr-TR" sz="1600" dirty="0"/>
          </a:p>
          <a:p>
            <a:pPr lvl="1" algn="just"/>
            <a:endParaRPr lang="tr-TR" sz="1600" dirty="0" smtClean="0"/>
          </a:p>
          <a:p>
            <a:pPr lvl="1" algn="just"/>
            <a:endParaRPr lang="tr-TR" sz="1600" dirty="0"/>
          </a:p>
          <a:p>
            <a:pPr lvl="1" algn="just"/>
            <a:endParaRPr lang="tr-TR" sz="1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 smtClean="0"/>
              <a:t>Belma</a:t>
            </a:r>
            <a:r>
              <a:rPr lang="en-US" dirty="0" smtClean="0"/>
              <a:t> </a:t>
            </a:r>
            <a:r>
              <a:rPr lang="tr-TR" dirty="0"/>
              <a:t>KORKUTER</a:t>
            </a:r>
            <a:endParaRPr lang="en-US" dirty="0"/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962400"/>
            <a:ext cx="44577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45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Detay Ekleme </a:t>
            </a:r>
            <a:r>
              <a:rPr lang="tr-TR" dirty="0" smtClean="0"/>
              <a:t>Komutlari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752600"/>
            <a:ext cx="8077200" cy="4800600"/>
          </a:xfrm>
        </p:spPr>
        <p:txBody>
          <a:bodyPr>
            <a:norm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tr-TR" sz="1900" b="1" i="1" dirty="0"/>
              <a:t>ADD DIVISION</a:t>
            </a:r>
          </a:p>
          <a:p>
            <a:pPr lvl="2" algn="just">
              <a:buFont typeface="Arial" pitchFamily="34" charset="0"/>
              <a:buChar char="•"/>
            </a:pPr>
            <a:endParaRPr lang="tr-TR" sz="1300" dirty="0" smtClean="0"/>
          </a:p>
          <a:p>
            <a:pPr lvl="1" algn="just">
              <a:buFont typeface="Arial" pitchFamily="34" charset="0"/>
              <a:buChar char="•"/>
            </a:pPr>
            <a:r>
              <a:rPr lang="tr-TR" sz="1700" dirty="0"/>
              <a:t>Zaman zaman poligon objeler üzerinde daha detaylı düzenlemeler gerçekleştirmek için bunları </a:t>
            </a:r>
            <a:r>
              <a:rPr lang="tr-TR" sz="1700" dirty="0" smtClean="0"/>
              <a:t>daha alt </a:t>
            </a:r>
            <a:r>
              <a:rPr lang="tr-TR" sz="1700" dirty="0"/>
              <a:t>bölümlere ayırmak gerekebilir. </a:t>
            </a:r>
            <a:endParaRPr lang="tr-TR" sz="1700" dirty="0" smtClean="0"/>
          </a:p>
          <a:p>
            <a:pPr lvl="1" algn="just">
              <a:buFont typeface="Arial" pitchFamily="34" charset="0"/>
              <a:buChar char="•"/>
            </a:pPr>
            <a:r>
              <a:rPr lang="tr-TR" sz="1700" dirty="0" smtClean="0"/>
              <a:t>Bunun </a:t>
            </a:r>
            <a:r>
              <a:rPr lang="tr-TR" sz="1700" dirty="0"/>
              <a:t>için genellikle </a:t>
            </a:r>
            <a:r>
              <a:rPr lang="tr-TR" sz="1700" dirty="0" smtClean="0"/>
              <a:t>yüzler seçilerek </a:t>
            </a:r>
            <a:r>
              <a:rPr lang="tr-TR" sz="1700" dirty="0"/>
              <a:t>kullanılır. </a:t>
            </a:r>
            <a:endParaRPr lang="tr-TR" sz="1700" dirty="0" smtClean="0"/>
          </a:p>
          <a:p>
            <a:pPr lvl="1" algn="just">
              <a:buFont typeface="Arial" pitchFamily="34" charset="0"/>
              <a:buChar char="•"/>
            </a:pPr>
            <a:r>
              <a:rPr lang="tr-TR" sz="1700" dirty="0" smtClean="0"/>
              <a:t>Komut uygulanmaya devam </a:t>
            </a:r>
            <a:r>
              <a:rPr lang="tr-TR" sz="1700" dirty="0"/>
              <a:t>ettikçe bölümleme sayısı artar. </a:t>
            </a:r>
            <a:endParaRPr lang="tr-TR" sz="1700" dirty="0" smtClean="0"/>
          </a:p>
          <a:p>
            <a:pPr lvl="1" algn="just">
              <a:buFont typeface="Arial" pitchFamily="34" charset="0"/>
              <a:buChar char="•"/>
            </a:pPr>
            <a:r>
              <a:rPr lang="tr-TR" sz="1700" dirty="0" smtClean="0"/>
              <a:t>Elde </a:t>
            </a:r>
            <a:r>
              <a:rPr lang="tr-TR" sz="1700" dirty="0"/>
              <a:t>edilecek </a:t>
            </a:r>
            <a:r>
              <a:rPr lang="tr-TR" sz="1700" dirty="0" smtClean="0"/>
              <a:t>yüzler triangle </a:t>
            </a:r>
            <a:r>
              <a:rPr lang="tr-TR" sz="1700" dirty="0"/>
              <a:t>(üç kenarlı) veya </a:t>
            </a:r>
            <a:r>
              <a:rPr lang="tr-TR" sz="1700" dirty="0" smtClean="0"/>
              <a:t>quad (dört </a:t>
            </a:r>
            <a:r>
              <a:rPr lang="tr-TR" sz="1700" dirty="0"/>
              <a:t>kenarlı) olacak </a:t>
            </a:r>
            <a:r>
              <a:rPr lang="tr-TR" sz="1700" dirty="0" smtClean="0"/>
              <a:t>şekilde meydana </a:t>
            </a:r>
            <a:r>
              <a:rPr lang="tr-TR" sz="1700" dirty="0"/>
              <a:t>getirilebilir. </a:t>
            </a:r>
            <a:endParaRPr lang="tr-TR" sz="1700" dirty="0" smtClean="0"/>
          </a:p>
          <a:p>
            <a:pPr lvl="1" algn="just">
              <a:buFont typeface="Arial" pitchFamily="34" charset="0"/>
              <a:buChar char="•"/>
            </a:pPr>
            <a:r>
              <a:rPr lang="tr-TR" sz="1700" dirty="0" smtClean="0"/>
              <a:t>Komuta </a:t>
            </a:r>
            <a:r>
              <a:rPr lang="tr-TR" sz="1700" dirty="0"/>
              <a:t>Edit </a:t>
            </a:r>
            <a:r>
              <a:rPr lang="tr-TR" sz="1700" dirty="0" smtClean="0"/>
              <a:t>Mesh menüsünden </a:t>
            </a:r>
            <a:r>
              <a:rPr lang="tr-TR" sz="1700" dirty="0"/>
              <a:t>erişilir</a:t>
            </a:r>
            <a:r>
              <a:rPr lang="tr-TR" sz="1700" dirty="0" smtClean="0"/>
              <a:t>.</a:t>
            </a:r>
          </a:p>
          <a:p>
            <a:pPr lvl="6" algn="r">
              <a:buFont typeface="Arial" pitchFamily="34" charset="0"/>
              <a:buChar char="•"/>
            </a:pPr>
            <a:r>
              <a:rPr lang="tr-TR" sz="1200" dirty="0" smtClean="0"/>
              <a:t>Komut seçilen </a:t>
            </a:r>
            <a:r>
              <a:rPr lang="tr-TR" sz="1200" dirty="0"/>
              <a:t>kenar üzerine uygulandığında kenarı ikiye ayırır:</a:t>
            </a:r>
          </a:p>
          <a:p>
            <a:pPr lvl="1" algn="just"/>
            <a:endParaRPr lang="tr-TR" sz="1600" dirty="0" smtClean="0"/>
          </a:p>
          <a:p>
            <a:pPr lvl="1" algn="just"/>
            <a:endParaRPr lang="tr-TR" sz="1600" dirty="0"/>
          </a:p>
          <a:p>
            <a:pPr lvl="1" algn="just"/>
            <a:endParaRPr lang="tr-TR" sz="1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 smtClean="0"/>
              <a:t>Belma</a:t>
            </a:r>
            <a:r>
              <a:rPr lang="en-US" dirty="0" smtClean="0"/>
              <a:t> </a:t>
            </a:r>
            <a:r>
              <a:rPr lang="tr-TR" dirty="0"/>
              <a:t>KORKUTER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48200"/>
            <a:ext cx="3657600" cy="195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685023"/>
            <a:ext cx="46101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71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Detay Ekleme </a:t>
            </a:r>
            <a:r>
              <a:rPr lang="tr-TR" dirty="0" smtClean="0"/>
              <a:t>Komutlari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752600"/>
            <a:ext cx="8077200" cy="4800600"/>
          </a:xfrm>
        </p:spPr>
        <p:txBody>
          <a:bodyPr>
            <a:norm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tr-TR" sz="1900" b="1" i="1" dirty="0"/>
              <a:t>SPLIT </a:t>
            </a:r>
            <a:r>
              <a:rPr lang="tr-TR" sz="1900" b="1" i="1" dirty="0" smtClean="0"/>
              <a:t>POLIGON TOOL</a:t>
            </a:r>
            <a:endParaRPr lang="tr-TR" sz="1300" dirty="0" smtClean="0"/>
          </a:p>
          <a:p>
            <a:pPr lvl="1" algn="just">
              <a:buFont typeface="Arial" pitchFamily="34" charset="0"/>
              <a:buChar char="•"/>
            </a:pPr>
            <a:endParaRPr lang="tr-TR" sz="1700" dirty="0" smtClean="0"/>
          </a:p>
          <a:p>
            <a:pPr lvl="1" algn="just">
              <a:buFont typeface="Arial" pitchFamily="34" charset="0"/>
              <a:buChar char="•"/>
            </a:pPr>
            <a:r>
              <a:rPr lang="tr-TR" sz="1700" dirty="0" smtClean="0"/>
              <a:t>Bir poligon yüzeyi daha kontrollü bir şekilde bölmek için </a:t>
            </a:r>
            <a:r>
              <a:rPr lang="tr-TR" sz="1600" b="1" i="1" dirty="0" smtClean="0"/>
              <a:t>Edit Mesh&gt;Ineractive Split Tool </a:t>
            </a:r>
            <a:r>
              <a:rPr lang="tr-TR" sz="1700" dirty="0" smtClean="0"/>
              <a:t>kullanılır. </a:t>
            </a:r>
          </a:p>
          <a:p>
            <a:pPr lvl="1" algn="just">
              <a:buFont typeface="Arial" pitchFamily="34" charset="0"/>
              <a:buChar char="•"/>
            </a:pPr>
            <a:r>
              <a:rPr lang="tr-TR" sz="1700" dirty="0" smtClean="0"/>
              <a:t>Bu işlem için poligon obje seçilir. </a:t>
            </a:r>
          </a:p>
          <a:p>
            <a:pPr lvl="1" algn="just">
              <a:buFont typeface="Arial" pitchFamily="34" charset="0"/>
              <a:buChar char="•"/>
            </a:pPr>
            <a:r>
              <a:rPr lang="tr-TR" sz="1700" dirty="0" smtClean="0"/>
              <a:t>Ayırma işleminin gerçekleşeceği kenar seçilir. </a:t>
            </a:r>
          </a:p>
          <a:p>
            <a:pPr lvl="1" algn="just">
              <a:buFont typeface="Arial" pitchFamily="34" charset="0"/>
              <a:buChar char="•"/>
            </a:pPr>
            <a:r>
              <a:rPr lang="tr-TR" sz="1700" dirty="0" smtClean="0"/>
              <a:t>Diğer bir başka komşu kenara tıklanır ve bu ikinci nokta istenilen yere sürüklenir ve tamamlanır.</a:t>
            </a:r>
          </a:p>
          <a:p>
            <a:pPr lvl="1" algn="just">
              <a:buFont typeface="Arial" pitchFamily="34" charset="0"/>
              <a:buChar char="•"/>
            </a:pPr>
            <a:r>
              <a:rPr lang="tr-TR" sz="1700" dirty="0" smtClean="0"/>
              <a:t>Enter tuşu işlemi bitirir.</a:t>
            </a:r>
            <a:endParaRPr lang="tr-TR" sz="1600" dirty="0" smtClean="0"/>
          </a:p>
          <a:p>
            <a:pPr lvl="1" algn="just"/>
            <a:endParaRPr lang="tr-TR" sz="1600" dirty="0"/>
          </a:p>
          <a:p>
            <a:pPr lvl="1" algn="just"/>
            <a:endParaRPr lang="tr-TR" sz="1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 smtClean="0"/>
              <a:t>Belma</a:t>
            </a:r>
            <a:r>
              <a:rPr lang="en-US" dirty="0" smtClean="0"/>
              <a:t> </a:t>
            </a:r>
            <a:r>
              <a:rPr lang="tr-TR" dirty="0"/>
              <a:t>KORKUTER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95800"/>
            <a:ext cx="5257800" cy="176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40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Detay Ekleme </a:t>
            </a:r>
            <a:r>
              <a:rPr lang="tr-TR" dirty="0" smtClean="0"/>
              <a:t>Komutlari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752600"/>
            <a:ext cx="8077200" cy="4800600"/>
          </a:xfrm>
        </p:spPr>
        <p:txBody>
          <a:bodyPr>
            <a:norm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tr-TR" sz="1900" b="1" i="1" dirty="0"/>
              <a:t>CUT FACES </a:t>
            </a:r>
            <a:r>
              <a:rPr lang="tr-TR" sz="1900" b="1" i="1" dirty="0" smtClean="0"/>
              <a:t>TOOL</a:t>
            </a:r>
          </a:p>
          <a:p>
            <a:pPr algn="just">
              <a:buFont typeface="Courier New" pitchFamily="49" charset="0"/>
              <a:buChar char="o"/>
            </a:pPr>
            <a:endParaRPr lang="tr-TR" sz="1700" dirty="0" smtClean="0"/>
          </a:p>
          <a:p>
            <a:pPr lvl="1" algn="just">
              <a:buFont typeface="Arial" pitchFamily="34" charset="0"/>
              <a:buChar char="•"/>
            </a:pPr>
            <a:r>
              <a:rPr lang="tr-TR" sz="1700" dirty="0"/>
              <a:t>Poligon yüzü ayırmanın bir başka yolu </a:t>
            </a:r>
            <a:r>
              <a:rPr lang="tr-TR" sz="1700" b="1" i="1" dirty="0"/>
              <a:t>Edit Mesh&gt;Cut </a:t>
            </a:r>
            <a:r>
              <a:rPr lang="tr-TR" sz="1700" b="1" i="1" dirty="0" smtClean="0"/>
              <a:t>Faces Tool</a:t>
            </a:r>
            <a:r>
              <a:rPr lang="tr-TR" sz="1700" dirty="0" smtClean="0"/>
              <a:t> </a:t>
            </a:r>
            <a:r>
              <a:rPr lang="tr-TR" sz="1700" dirty="0"/>
              <a:t>kullanmaktır. </a:t>
            </a:r>
            <a:endParaRPr lang="tr-TR" sz="1700" dirty="0" smtClean="0"/>
          </a:p>
          <a:p>
            <a:pPr lvl="1" algn="just">
              <a:buFont typeface="Arial" pitchFamily="34" charset="0"/>
              <a:buChar char="•"/>
            </a:pPr>
            <a:r>
              <a:rPr lang="tr-TR" sz="1700" dirty="0" smtClean="0"/>
              <a:t>Poligon </a:t>
            </a:r>
            <a:r>
              <a:rPr lang="tr-TR" sz="1700" dirty="0"/>
              <a:t>objesi </a:t>
            </a:r>
            <a:r>
              <a:rPr lang="tr-TR" sz="1700" dirty="0" smtClean="0"/>
              <a:t>veya yüzünün </a:t>
            </a:r>
            <a:r>
              <a:rPr lang="tr-TR" sz="1700" dirty="0"/>
              <a:t>seçilmesinden sonra komut girilir</a:t>
            </a:r>
            <a:r>
              <a:rPr lang="tr-TR" sz="1700" dirty="0" smtClean="0"/>
              <a:t>. </a:t>
            </a:r>
          </a:p>
          <a:p>
            <a:pPr lvl="1" algn="just">
              <a:buFont typeface="Arial" pitchFamily="34" charset="0"/>
              <a:buChar char="•"/>
            </a:pPr>
            <a:r>
              <a:rPr lang="tr-TR" sz="1700" dirty="0" smtClean="0"/>
              <a:t>Önce kesim işleminin </a:t>
            </a:r>
            <a:r>
              <a:rPr lang="tr-TR" sz="1700" dirty="0"/>
              <a:t>olacağı yere </a:t>
            </a:r>
            <a:r>
              <a:rPr lang="tr-TR" sz="1700" dirty="0" smtClean="0"/>
              <a:t>tıklanır sonra etkileşimli kesme </a:t>
            </a:r>
            <a:r>
              <a:rPr lang="tr-TR" sz="1700" dirty="0"/>
              <a:t>kılavuzu hareket ettirilir</a:t>
            </a:r>
            <a:r>
              <a:rPr lang="tr-TR" sz="1700" dirty="0" smtClean="0"/>
              <a:t>, fare </a:t>
            </a:r>
            <a:r>
              <a:rPr lang="tr-TR" sz="1700" dirty="0"/>
              <a:t>bırakıldığında kılavuz çizgisinin yer aldığı yerden yüzey kesilir.</a:t>
            </a:r>
            <a:endParaRPr lang="tr-TR" sz="1600" dirty="0"/>
          </a:p>
          <a:p>
            <a:pPr lvl="1" algn="just"/>
            <a:endParaRPr lang="tr-TR" sz="1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 smtClean="0"/>
              <a:t>Belma</a:t>
            </a:r>
            <a:r>
              <a:rPr lang="en-US" dirty="0" smtClean="0"/>
              <a:t> </a:t>
            </a:r>
            <a:r>
              <a:rPr lang="tr-TR" dirty="0"/>
              <a:t>KORKUTER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43400"/>
            <a:ext cx="3429000" cy="1678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5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Detay Ekleme </a:t>
            </a:r>
            <a:r>
              <a:rPr lang="tr-TR" dirty="0" smtClean="0"/>
              <a:t>Komutlari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752600"/>
            <a:ext cx="8077200" cy="4800600"/>
          </a:xfrm>
        </p:spPr>
        <p:txBody>
          <a:bodyPr>
            <a:norm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tr-TR" sz="1900" b="1" i="1" dirty="0"/>
              <a:t>EDGE </a:t>
            </a:r>
            <a:r>
              <a:rPr lang="tr-TR" sz="1900" b="1" i="1" dirty="0" smtClean="0"/>
              <a:t>LOOP</a:t>
            </a:r>
          </a:p>
          <a:p>
            <a:pPr algn="just">
              <a:buFont typeface="Courier New" pitchFamily="49" charset="0"/>
              <a:buChar char="o"/>
            </a:pPr>
            <a:endParaRPr lang="tr-TR" sz="1700" dirty="0" smtClean="0"/>
          </a:p>
          <a:p>
            <a:pPr lvl="1" algn="just">
              <a:buFont typeface="Arial" pitchFamily="34" charset="0"/>
              <a:buChar char="•"/>
            </a:pPr>
            <a:r>
              <a:rPr lang="tr-TR" sz="1700" dirty="0" smtClean="0"/>
              <a:t>Poligonların çözünürlüğünü </a:t>
            </a:r>
            <a:r>
              <a:rPr lang="tr-TR" sz="1700" dirty="0"/>
              <a:t>arttırarak istenen bölgelerin daha kolay </a:t>
            </a:r>
            <a:r>
              <a:rPr lang="tr-TR" sz="1700" dirty="0" smtClean="0"/>
              <a:t>düzenlenmesini sağlamak </a:t>
            </a:r>
            <a:r>
              <a:rPr lang="tr-TR" sz="1700" dirty="0"/>
              <a:t>için kullanılır.</a:t>
            </a:r>
          </a:p>
          <a:p>
            <a:pPr lvl="1" algn="just">
              <a:buFont typeface="Arial" pitchFamily="34" charset="0"/>
              <a:buChar char="•"/>
            </a:pPr>
            <a:r>
              <a:rPr lang="tr-TR" sz="1700" dirty="0"/>
              <a:t>Aşağıdaki ayarlarla </a:t>
            </a:r>
            <a:r>
              <a:rPr lang="tr-TR" sz="1700" dirty="0" smtClean="0"/>
              <a:t>silindiri meydana getirelim.. </a:t>
            </a:r>
          </a:p>
          <a:p>
            <a:pPr lvl="2" algn="just">
              <a:buFont typeface="Arial" pitchFamily="34" charset="0"/>
              <a:buChar char="•"/>
            </a:pPr>
            <a:r>
              <a:rPr lang="tr-TR" sz="1300" dirty="0" smtClean="0"/>
              <a:t>Create&gt;Polygon Primitives&gt;Cylinder ayarları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 smtClean="0"/>
              <a:t>Belma</a:t>
            </a:r>
            <a:r>
              <a:rPr lang="en-US" dirty="0" smtClean="0"/>
              <a:t> </a:t>
            </a:r>
            <a:r>
              <a:rPr lang="tr-TR" dirty="0"/>
              <a:t>KORKUTER</a:t>
            </a:r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3657600"/>
            <a:ext cx="6896259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2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Detay Ekleme </a:t>
            </a:r>
            <a:r>
              <a:rPr lang="tr-TR" dirty="0" smtClean="0"/>
              <a:t>Komutlari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752600"/>
            <a:ext cx="8077200" cy="4800600"/>
          </a:xfrm>
        </p:spPr>
        <p:txBody>
          <a:bodyPr>
            <a:norm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tr-TR" sz="1900" b="1" i="1" dirty="0"/>
              <a:t>EDGE </a:t>
            </a:r>
            <a:r>
              <a:rPr lang="tr-TR" sz="1900" b="1" i="1" dirty="0" smtClean="0"/>
              <a:t>LOOP</a:t>
            </a:r>
          </a:p>
          <a:p>
            <a:pPr algn="just">
              <a:buFont typeface="Courier New" pitchFamily="49" charset="0"/>
              <a:buChar char="o"/>
            </a:pPr>
            <a:endParaRPr lang="tr-TR" sz="1700" dirty="0" smtClean="0"/>
          </a:p>
          <a:p>
            <a:pPr lvl="1" algn="just">
              <a:buFont typeface="Arial" pitchFamily="34" charset="0"/>
              <a:buChar char="•"/>
            </a:pPr>
            <a:r>
              <a:rPr lang="tr-TR" sz="1700" b="1" i="1" dirty="0"/>
              <a:t>Edit Mesh&gt;Insert Edge Loop </a:t>
            </a:r>
            <a:r>
              <a:rPr lang="tr-TR" sz="1700" b="1" i="1" dirty="0" smtClean="0"/>
              <a:t>Tool </a:t>
            </a:r>
            <a:r>
              <a:rPr lang="tr-TR" sz="1700" dirty="0" smtClean="0"/>
              <a:t>tıklanılan </a:t>
            </a:r>
            <a:r>
              <a:rPr lang="tr-TR" sz="1700" dirty="0"/>
              <a:t>yönde ilave bölümleme </a:t>
            </a:r>
            <a:r>
              <a:rPr lang="tr-TR" sz="1700" dirty="0" smtClean="0"/>
              <a:t>çizgisi meydana </a:t>
            </a:r>
            <a:r>
              <a:rPr lang="tr-TR" sz="1700" dirty="0"/>
              <a:t>getirir</a:t>
            </a:r>
            <a:r>
              <a:rPr lang="tr-TR" sz="1700" dirty="0" smtClean="0"/>
              <a:t>.</a:t>
            </a:r>
          </a:p>
          <a:p>
            <a:pPr lvl="1" algn="just">
              <a:buFont typeface="Arial" pitchFamily="34" charset="0"/>
              <a:buChar char="•"/>
            </a:pPr>
            <a:r>
              <a:rPr lang="tr-TR" sz="1700" dirty="0" smtClean="0"/>
              <a:t>Dikey yönde </a:t>
            </a:r>
            <a:r>
              <a:rPr lang="tr-TR" sz="1700" dirty="0"/>
              <a:t>ekleme yapmak için yatay çizgilere, yatay yönde ekleme yapmak için ise dikey çizgilere </a:t>
            </a:r>
            <a:r>
              <a:rPr lang="tr-TR" sz="1700" dirty="0" smtClean="0"/>
              <a:t>tıklama yapılır </a:t>
            </a:r>
            <a:r>
              <a:rPr lang="tr-TR" sz="1700" dirty="0"/>
              <a:t>ve çizgi istenen yere taşınıp </a:t>
            </a:r>
            <a:r>
              <a:rPr lang="tr-TR" sz="1700" dirty="0" smtClean="0"/>
              <a:t>bırakılır.</a:t>
            </a:r>
          </a:p>
          <a:p>
            <a:pPr lvl="1" algn="just">
              <a:buFont typeface="Arial" pitchFamily="34" charset="0"/>
              <a:buChar char="•"/>
            </a:pPr>
            <a:endParaRPr lang="tr-TR" sz="13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 smtClean="0"/>
              <a:t>Belma</a:t>
            </a:r>
            <a:r>
              <a:rPr lang="en-US" dirty="0" smtClean="0"/>
              <a:t> </a:t>
            </a:r>
            <a:r>
              <a:rPr lang="tr-TR" dirty="0"/>
              <a:t>KORKUTER</a:t>
            </a:r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210050"/>
            <a:ext cx="615315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96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Detay Ekleme </a:t>
            </a:r>
            <a:r>
              <a:rPr lang="tr-TR" dirty="0" smtClean="0"/>
              <a:t>Komutlari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752600"/>
            <a:ext cx="8077200" cy="4800600"/>
          </a:xfrm>
        </p:spPr>
        <p:txBody>
          <a:bodyPr>
            <a:norm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tr-TR" sz="1900" b="1" i="1" dirty="0"/>
              <a:t>EDGE </a:t>
            </a:r>
            <a:r>
              <a:rPr lang="tr-TR" sz="1900" b="1" i="1" dirty="0" smtClean="0"/>
              <a:t>LOOP</a:t>
            </a:r>
          </a:p>
          <a:p>
            <a:pPr algn="just">
              <a:buFont typeface="Courier New" pitchFamily="49" charset="0"/>
              <a:buChar char="o"/>
            </a:pPr>
            <a:endParaRPr lang="tr-TR" sz="1700" dirty="0" smtClean="0"/>
          </a:p>
          <a:p>
            <a:pPr algn="just">
              <a:buFont typeface="Courier New" pitchFamily="49" charset="0"/>
              <a:buChar char="o"/>
            </a:pPr>
            <a:endParaRPr lang="tr-TR" sz="1700" dirty="0" smtClean="0"/>
          </a:p>
          <a:p>
            <a:pPr lvl="1" algn="just">
              <a:buFont typeface="Arial" pitchFamily="34" charset="0"/>
              <a:buChar char="•"/>
            </a:pPr>
            <a:r>
              <a:rPr lang="tr-TR" sz="1700" b="1" i="1" dirty="0" smtClean="0"/>
              <a:t>Edit </a:t>
            </a:r>
            <a:r>
              <a:rPr lang="tr-TR" sz="1700" b="1" i="1" dirty="0"/>
              <a:t>Mesh&gt;Offset Edge Loop Tool </a:t>
            </a:r>
            <a:r>
              <a:rPr lang="tr-TR" sz="1700" dirty="0"/>
              <a:t>ise aynı </a:t>
            </a:r>
            <a:r>
              <a:rPr lang="tr-TR" sz="1700" dirty="0" smtClean="0"/>
              <a:t>işlemi tıklanan </a:t>
            </a:r>
            <a:r>
              <a:rPr lang="tr-TR" sz="1700" dirty="0"/>
              <a:t>çizginin </a:t>
            </a:r>
            <a:r>
              <a:rPr lang="tr-TR" sz="1700" dirty="0" smtClean="0"/>
              <a:t>her iki </a:t>
            </a:r>
            <a:r>
              <a:rPr lang="tr-TR" sz="1700" dirty="0"/>
              <a:t>yönünde de aynı </a:t>
            </a:r>
            <a:r>
              <a:rPr lang="tr-TR" sz="1700" dirty="0" smtClean="0"/>
              <a:t>anda bölümleme </a:t>
            </a:r>
            <a:r>
              <a:rPr lang="tr-TR" sz="1700" dirty="0"/>
              <a:t>yaparak gerçekleştirir.</a:t>
            </a:r>
            <a:endParaRPr lang="tr-TR" sz="13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 smtClean="0"/>
              <a:t>Belma</a:t>
            </a:r>
            <a:r>
              <a:rPr lang="en-US" dirty="0" smtClean="0"/>
              <a:t> </a:t>
            </a:r>
            <a:r>
              <a:rPr lang="tr-TR" dirty="0"/>
              <a:t>KORKUTER</a:t>
            </a:r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3962400"/>
            <a:ext cx="46291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6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Detay Ekleme </a:t>
            </a:r>
            <a:r>
              <a:rPr lang="tr-TR" dirty="0" smtClean="0"/>
              <a:t>Komutlari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752600"/>
            <a:ext cx="8077200" cy="4800600"/>
          </a:xfrm>
        </p:spPr>
        <p:txBody>
          <a:bodyPr>
            <a:norm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tr-TR" sz="1900" b="1" i="1" dirty="0"/>
              <a:t>POKE FACE</a:t>
            </a:r>
            <a:endParaRPr lang="tr-TR" sz="1700" dirty="0" smtClean="0"/>
          </a:p>
          <a:p>
            <a:pPr algn="just">
              <a:buFont typeface="Courier New" pitchFamily="49" charset="0"/>
              <a:buChar char="o"/>
            </a:pPr>
            <a:endParaRPr lang="tr-TR" sz="1700" dirty="0" smtClean="0"/>
          </a:p>
          <a:p>
            <a:pPr algn="just">
              <a:buFont typeface="Courier New" pitchFamily="49" charset="0"/>
              <a:buChar char="o"/>
            </a:pPr>
            <a:endParaRPr lang="tr-TR" sz="1700" dirty="0" smtClean="0"/>
          </a:p>
          <a:p>
            <a:pPr lvl="1" algn="just">
              <a:buFont typeface="Arial" pitchFamily="34" charset="0"/>
              <a:buChar char="•"/>
            </a:pPr>
            <a:r>
              <a:rPr lang="tr-TR" sz="1700" b="1" i="1" dirty="0" smtClean="0"/>
              <a:t>Edit </a:t>
            </a:r>
            <a:r>
              <a:rPr lang="tr-TR" sz="1700" b="1" i="1" dirty="0"/>
              <a:t>Mesh&gt;Poke Face </a:t>
            </a:r>
            <a:r>
              <a:rPr lang="tr-TR" sz="1700" dirty="0"/>
              <a:t>komutu seçilen yüzden köşegenler geçirerek dört parçaya böler. </a:t>
            </a:r>
            <a:endParaRPr lang="tr-TR" sz="17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 smtClean="0"/>
              <a:t>Belma</a:t>
            </a:r>
            <a:r>
              <a:rPr lang="en-US" dirty="0" smtClean="0"/>
              <a:t> </a:t>
            </a:r>
            <a:r>
              <a:rPr lang="tr-TR" dirty="0"/>
              <a:t>KORKUTER</a:t>
            </a:r>
            <a:endParaRPr lang="en-US" dirty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7" y="4038600"/>
            <a:ext cx="40100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84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Poligon Düzeltme Komutlari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077200" cy="4800600"/>
          </a:xfrm>
        </p:spPr>
        <p:txBody>
          <a:bodyPr>
            <a:norm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tr-TR" sz="1600" b="1" i="1" dirty="0" smtClean="0"/>
              <a:t>CLEANUP</a:t>
            </a:r>
            <a:endParaRPr lang="tr-TR" sz="1400" dirty="0" smtClean="0"/>
          </a:p>
          <a:p>
            <a:pPr lvl="1" algn="just">
              <a:buFont typeface="Arial" pitchFamily="34" charset="0"/>
              <a:buChar char="•"/>
            </a:pPr>
            <a:r>
              <a:rPr lang="tr-TR" sz="1400" dirty="0" smtClean="0"/>
              <a:t>Poligon </a:t>
            </a:r>
            <a:r>
              <a:rPr lang="tr-TR" sz="1400" dirty="0"/>
              <a:t>objelerle ilgili olabilecek aynı düzlemde olmayan </a:t>
            </a:r>
            <a:r>
              <a:rPr lang="tr-TR" sz="1400" dirty="0" smtClean="0"/>
              <a:t>yüzler (</a:t>
            </a:r>
            <a:r>
              <a:rPr lang="tr-TR" sz="1400" dirty="0"/>
              <a:t>non‐planarfaces</a:t>
            </a:r>
            <a:r>
              <a:rPr lang="tr-TR" sz="1400" dirty="0" smtClean="0"/>
              <a:t>),  sıfır uzunlukta kenarlar (zero‐length </a:t>
            </a:r>
            <a:r>
              <a:rPr lang="tr-TR" sz="1400" dirty="0"/>
              <a:t>kenarlar) vb</a:t>
            </a:r>
            <a:r>
              <a:rPr lang="tr-TR" sz="1400" dirty="0" smtClean="0"/>
              <a:t>. sorunlar </a:t>
            </a:r>
            <a:r>
              <a:rPr lang="tr-TR" sz="1400" b="1" i="1" dirty="0"/>
              <a:t>Mesh&gt;Cleanup</a:t>
            </a:r>
            <a:r>
              <a:rPr lang="tr-TR" sz="1400" dirty="0"/>
              <a:t> komutu ile kaldırılabilir</a:t>
            </a:r>
            <a:r>
              <a:rPr lang="tr-TR" sz="1400" dirty="0" smtClean="0"/>
              <a:t>.</a:t>
            </a:r>
          </a:p>
          <a:p>
            <a:pPr lvl="1" algn="just">
              <a:buFont typeface="Arial" pitchFamily="34" charset="0"/>
              <a:buChar char="•"/>
            </a:pPr>
            <a:endParaRPr lang="tr-TR" sz="1400" dirty="0" smtClean="0"/>
          </a:p>
          <a:p>
            <a:pPr algn="just">
              <a:buFont typeface="Courier New" pitchFamily="49" charset="0"/>
              <a:buChar char="o"/>
            </a:pPr>
            <a:r>
              <a:rPr lang="tr-TR" sz="1600" b="1" i="1" dirty="0" smtClean="0"/>
              <a:t>REDUCE</a:t>
            </a:r>
          </a:p>
          <a:p>
            <a:pPr lvl="1" algn="just">
              <a:buFont typeface="Arial" pitchFamily="34" charset="0"/>
              <a:buChar char="•"/>
            </a:pPr>
            <a:r>
              <a:rPr lang="tr-TR" sz="1400" dirty="0" smtClean="0"/>
              <a:t>Toplam poligon </a:t>
            </a:r>
            <a:r>
              <a:rPr lang="tr-TR" sz="1400" dirty="0"/>
              <a:t>sayısının çok fazla olduğu durumlarda düzenleme yapmak ve render </a:t>
            </a:r>
            <a:r>
              <a:rPr lang="tr-TR" sz="1400" dirty="0" smtClean="0"/>
              <a:t>almak zorlaşabilir</a:t>
            </a:r>
            <a:r>
              <a:rPr lang="tr-TR" sz="1400" dirty="0"/>
              <a:t>. </a:t>
            </a:r>
            <a:endParaRPr lang="tr-TR" sz="1400" dirty="0" smtClean="0"/>
          </a:p>
          <a:p>
            <a:pPr lvl="1" algn="just">
              <a:buFont typeface="Arial" pitchFamily="34" charset="0"/>
              <a:buChar char="•"/>
            </a:pPr>
            <a:r>
              <a:rPr lang="tr-TR" sz="1400" dirty="0" smtClean="0"/>
              <a:t>Bunun </a:t>
            </a:r>
            <a:r>
              <a:rPr lang="tr-TR" sz="1400" dirty="0"/>
              <a:t>için poligon sayısı </a:t>
            </a:r>
            <a:r>
              <a:rPr lang="tr-TR" sz="1400" b="1" i="1" dirty="0"/>
              <a:t>Mesh&gt;Reduce</a:t>
            </a:r>
            <a:r>
              <a:rPr lang="tr-TR" sz="1400" dirty="0"/>
              <a:t> komutu ile azaltılabilir. </a:t>
            </a:r>
            <a:endParaRPr lang="tr-TR" sz="1400" dirty="0" smtClean="0"/>
          </a:p>
          <a:p>
            <a:pPr lvl="1" algn="just">
              <a:buFont typeface="Arial" pitchFamily="34" charset="0"/>
              <a:buChar char="•"/>
            </a:pPr>
            <a:r>
              <a:rPr lang="tr-TR" sz="1400" dirty="0" smtClean="0"/>
              <a:t>Aşağıdaki</a:t>
            </a:r>
            <a:r>
              <a:rPr lang="tr-TR" sz="1400" dirty="0"/>
              <a:t> şekillerde </a:t>
            </a:r>
            <a:r>
              <a:rPr lang="tr-TR" sz="1400" dirty="0" smtClean="0"/>
              <a:t>her seferinde </a:t>
            </a:r>
            <a:r>
              <a:rPr lang="tr-TR" sz="1400" dirty="0"/>
              <a:t>poligon sayısı %50 azaltılarak oluşturulmuştur.</a:t>
            </a:r>
            <a:endParaRPr lang="tr-TR" sz="11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 smtClean="0"/>
              <a:t>Belma</a:t>
            </a:r>
            <a:r>
              <a:rPr lang="en-US" dirty="0" smtClean="0"/>
              <a:t> </a:t>
            </a:r>
            <a:r>
              <a:rPr lang="tr-TR" dirty="0"/>
              <a:t>KORKUTER</a:t>
            </a:r>
            <a:endParaRPr lang="en-US" dirty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62425"/>
            <a:ext cx="540067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16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Modelleme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077200" cy="4873752"/>
          </a:xfrm>
        </p:spPr>
        <p:txBody>
          <a:bodyPr>
            <a:normAutofit/>
          </a:bodyPr>
          <a:lstStyle/>
          <a:p>
            <a:pPr algn="just"/>
            <a:r>
              <a:rPr lang="tr-TR" dirty="0"/>
              <a:t>Poligon ve </a:t>
            </a:r>
            <a:r>
              <a:rPr lang="tr-TR" dirty="0" smtClean="0"/>
              <a:t>Nurbs </a:t>
            </a:r>
            <a:r>
              <a:rPr lang="tr-TR" dirty="0"/>
              <a:t>modelleme arasındaki farkı anlamak için aşağıdaki küre </a:t>
            </a:r>
            <a:r>
              <a:rPr lang="tr-TR" dirty="0" smtClean="0"/>
              <a:t>incelenebilir.</a:t>
            </a:r>
          </a:p>
          <a:p>
            <a:pPr algn="just"/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 smtClean="0"/>
              <a:t>Belma</a:t>
            </a:r>
            <a:r>
              <a:rPr lang="en-US" dirty="0" smtClean="0"/>
              <a:t> </a:t>
            </a:r>
            <a:r>
              <a:rPr lang="tr-TR" dirty="0"/>
              <a:t>KORKUTER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38399"/>
            <a:ext cx="6477000" cy="418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51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Düzenleme </a:t>
            </a:r>
            <a:r>
              <a:rPr lang="tr-TR" dirty="0" smtClean="0"/>
              <a:t>Komutlari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077200" cy="4724400"/>
          </a:xfrm>
        </p:spPr>
        <p:txBody>
          <a:bodyPr>
            <a:norm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tr-TR" sz="1600" b="1" i="1" dirty="0" smtClean="0"/>
              <a:t>EXTRUDE</a:t>
            </a:r>
          </a:p>
          <a:p>
            <a:pPr algn="just">
              <a:buFont typeface="Courier New" pitchFamily="49" charset="0"/>
              <a:buChar char="o"/>
            </a:pPr>
            <a:endParaRPr lang="tr-TR" sz="1600" b="1" i="1" dirty="0" smtClean="0"/>
          </a:p>
          <a:p>
            <a:pPr lvl="1" algn="just">
              <a:buFont typeface="Courier New" pitchFamily="49" charset="0"/>
              <a:buChar char="o"/>
            </a:pPr>
            <a:r>
              <a:rPr lang="tr-TR" sz="1400" b="1" i="1" dirty="0"/>
              <a:t>Edit Mesh&gt;Extrude </a:t>
            </a:r>
            <a:r>
              <a:rPr lang="tr-TR" sz="1400" dirty="0"/>
              <a:t>komutu en sık kullanılan </a:t>
            </a:r>
            <a:r>
              <a:rPr lang="tr-TR" sz="1400" dirty="0" smtClean="0"/>
              <a:t>poligon modelleme </a:t>
            </a:r>
            <a:r>
              <a:rPr lang="tr-TR" sz="1400" dirty="0"/>
              <a:t>aracıdır. </a:t>
            </a:r>
            <a:endParaRPr lang="tr-TR" sz="1400" dirty="0" smtClean="0"/>
          </a:p>
          <a:p>
            <a:pPr lvl="1" algn="just">
              <a:buFont typeface="Courier New" pitchFamily="49" charset="0"/>
              <a:buChar char="o"/>
            </a:pPr>
            <a:endParaRPr lang="tr-TR" sz="1400" dirty="0" smtClean="0"/>
          </a:p>
          <a:p>
            <a:pPr lvl="1" algn="just">
              <a:buFont typeface="Courier New" pitchFamily="49" charset="0"/>
              <a:buChar char="o"/>
            </a:pPr>
            <a:r>
              <a:rPr lang="tr-TR" sz="1400" dirty="0" smtClean="0"/>
              <a:t>Seçilen </a:t>
            </a:r>
            <a:r>
              <a:rPr lang="tr-TR" sz="1400" dirty="0"/>
              <a:t>Vertex, Face ve </a:t>
            </a:r>
            <a:r>
              <a:rPr lang="tr-TR" sz="1400" dirty="0" smtClean="0"/>
              <a:t>Edge bileşenini </a:t>
            </a:r>
            <a:r>
              <a:rPr lang="tr-TR" sz="1400" dirty="0"/>
              <a:t>Move, Rotate ve Scale komutları ile desteklenecek şekilde uzatır veya içer </a:t>
            </a:r>
            <a:r>
              <a:rPr lang="tr-TR" sz="1400" dirty="0" smtClean="0"/>
              <a:t>doğru çekilmesini sağlar</a:t>
            </a:r>
            <a:r>
              <a:rPr lang="tr-TR" sz="1400" dirty="0"/>
              <a:t>.</a:t>
            </a:r>
          </a:p>
          <a:p>
            <a:pPr algn="just">
              <a:buFont typeface="Courier New" pitchFamily="49" charset="0"/>
              <a:buChar char="o"/>
            </a:pPr>
            <a:endParaRPr lang="tr-TR" sz="11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 smtClean="0"/>
              <a:t>Belma</a:t>
            </a:r>
            <a:r>
              <a:rPr lang="en-US" dirty="0" smtClean="0"/>
              <a:t> </a:t>
            </a:r>
            <a:r>
              <a:rPr lang="tr-TR" dirty="0"/>
              <a:t>KORKUTER</a:t>
            </a:r>
            <a:endParaRPr lang="en-US" dirty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038600"/>
            <a:ext cx="56578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13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Düzenleme </a:t>
            </a:r>
            <a:r>
              <a:rPr lang="tr-TR" dirty="0" smtClean="0"/>
              <a:t>Komutlari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077200" cy="4724400"/>
          </a:xfrm>
        </p:spPr>
        <p:txBody>
          <a:bodyPr>
            <a:norm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tr-TR" sz="1600" b="1" i="1" dirty="0" smtClean="0"/>
              <a:t>EXTRUDE</a:t>
            </a:r>
          </a:p>
          <a:p>
            <a:pPr marL="365760" lvl="1" indent="0" algn="just">
              <a:buNone/>
            </a:pPr>
            <a:endParaRPr lang="tr-TR" sz="1400" dirty="0" smtClean="0"/>
          </a:p>
          <a:p>
            <a:pPr lvl="1" algn="just">
              <a:buFont typeface="Courier New" pitchFamily="49" charset="0"/>
              <a:buChar char="o"/>
            </a:pPr>
            <a:r>
              <a:rPr lang="tr-TR" sz="1400" dirty="0"/>
              <a:t>Edit Mesh komutu uygulanırken aşağıdaki </a:t>
            </a:r>
            <a:r>
              <a:rPr lang="tr-TR" sz="1400" b="1" i="1" dirty="0"/>
              <a:t>Keep Faces </a:t>
            </a:r>
            <a:r>
              <a:rPr lang="tr-TR" sz="1400" b="1" i="1" dirty="0" smtClean="0"/>
              <a:t>Together </a:t>
            </a:r>
            <a:r>
              <a:rPr lang="tr-TR" sz="1400" dirty="0" smtClean="0"/>
              <a:t>işaretli </a:t>
            </a:r>
            <a:r>
              <a:rPr lang="tr-TR" sz="1400" dirty="0"/>
              <a:t>olduğunda birden fazla bileşen üzerine </a:t>
            </a:r>
            <a:r>
              <a:rPr lang="tr-TR" sz="1400" dirty="0" smtClean="0"/>
              <a:t>bu komut </a:t>
            </a:r>
            <a:r>
              <a:rPr lang="tr-TR" sz="1400" dirty="0"/>
              <a:t>uygulandığında extrude </a:t>
            </a:r>
            <a:r>
              <a:rPr lang="tr-TR" sz="1400" dirty="0" smtClean="0"/>
              <a:t>eden </a:t>
            </a:r>
            <a:r>
              <a:rPr lang="tr-TR" sz="1400" dirty="0"/>
              <a:t>nesnelerin bir </a:t>
            </a:r>
            <a:r>
              <a:rPr lang="tr-TR" sz="1400" dirty="0" smtClean="0"/>
              <a:t>blok halinde </a:t>
            </a:r>
            <a:r>
              <a:rPr lang="tr-TR" sz="1400" dirty="0"/>
              <a:t>hareket </a:t>
            </a:r>
            <a:r>
              <a:rPr lang="tr-TR" sz="1400" dirty="0" smtClean="0"/>
              <a:t>etmeleri sağlanır.</a:t>
            </a:r>
          </a:p>
          <a:p>
            <a:pPr lvl="1" algn="just">
              <a:buFont typeface="Courier New" pitchFamily="49" charset="0"/>
              <a:buChar char="o"/>
            </a:pPr>
            <a:endParaRPr lang="tr-TR" sz="1400" dirty="0"/>
          </a:p>
          <a:p>
            <a:pPr lvl="1" algn="just">
              <a:buFont typeface="Courier New" pitchFamily="49" charset="0"/>
              <a:buChar char="o"/>
            </a:pPr>
            <a:endParaRPr lang="tr-TR" sz="1400" dirty="0" smtClean="0"/>
          </a:p>
          <a:p>
            <a:pPr lvl="1" algn="just">
              <a:buFont typeface="Courier New" pitchFamily="49" charset="0"/>
              <a:buChar char="o"/>
            </a:pPr>
            <a:endParaRPr lang="tr-TR" sz="1400" dirty="0"/>
          </a:p>
          <a:p>
            <a:pPr lvl="1" algn="just">
              <a:buFont typeface="Courier New" pitchFamily="49" charset="0"/>
              <a:buChar char="o"/>
            </a:pPr>
            <a:endParaRPr lang="tr-TR" sz="1400" dirty="0" smtClean="0"/>
          </a:p>
          <a:p>
            <a:pPr lvl="1" algn="just">
              <a:buFont typeface="Courier New" pitchFamily="49" charset="0"/>
              <a:buChar char="o"/>
            </a:pPr>
            <a:endParaRPr lang="tr-TR" sz="1400" dirty="0"/>
          </a:p>
          <a:p>
            <a:pPr lvl="1" algn="just">
              <a:buFont typeface="Courier New" pitchFamily="49" charset="0"/>
              <a:buChar char="o"/>
            </a:pPr>
            <a:endParaRPr lang="tr-TR" sz="1400" dirty="0" smtClean="0"/>
          </a:p>
          <a:p>
            <a:pPr lvl="1" algn="just">
              <a:buFont typeface="Courier New" pitchFamily="49" charset="0"/>
              <a:buChar char="o"/>
            </a:pPr>
            <a:r>
              <a:rPr lang="tr-TR" sz="1400" dirty="0"/>
              <a:t>İşaret kaldırıldığında Extrude işlemi uygulandıktan </a:t>
            </a:r>
            <a:r>
              <a:rPr lang="tr-TR" sz="1400" dirty="0" smtClean="0"/>
              <a:t>sonra aşağıda </a:t>
            </a:r>
            <a:r>
              <a:rPr lang="tr-TR" sz="1400" dirty="0"/>
              <a:t>olduğu gibi bu </a:t>
            </a:r>
            <a:r>
              <a:rPr lang="tr-TR" sz="1400" dirty="0" smtClean="0"/>
              <a:t>bileşenler istenilen</a:t>
            </a:r>
            <a:r>
              <a:rPr lang="tr-TR" sz="1400" dirty="0"/>
              <a:t> şekilde </a:t>
            </a:r>
            <a:r>
              <a:rPr lang="tr-TR" sz="1400" dirty="0" smtClean="0"/>
              <a:t>hareket ettirilebilir</a:t>
            </a:r>
            <a:r>
              <a:rPr lang="tr-TR" sz="1400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 smtClean="0"/>
              <a:t>Belma</a:t>
            </a:r>
            <a:r>
              <a:rPr lang="en-US" dirty="0" smtClean="0"/>
              <a:t> </a:t>
            </a:r>
            <a:r>
              <a:rPr lang="tr-TR" dirty="0"/>
              <a:t>KORKUTER</a:t>
            </a:r>
            <a:endParaRPr lang="en-US" dirty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19400"/>
            <a:ext cx="23145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60150"/>
            <a:ext cx="3048000" cy="1997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91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Düzenleme </a:t>
            </a:r>
            <a:r>
              <a:rPr lang="tr-TR" dirty="0" smtClean="0"/>
              <a:t>Komutlari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077200" cy="4724400"/>
          </a:xfrm>
        </p:spPr>
        <p:txBody>
          <a:bodyPr>
            <a:norm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tr-TR" sz="1600" b="1" i="1" dirty="0" smtClean="0"/>
              <a:t>EXTRUDE</a:t>
            </a:r>
          </a:p>
          <a:p>
            <a:pPr marL="365760" lvl="1" indent="0" algn="just">
              <a:buNone/>
            </a:pPr>
            <a:endParaRPr lang="tr-TR" sz="1400" dirty="0" smtClean="0"/>
          </a:p>
          <a:p>
            <a:pPr lvl="1" algn="just">
              <a:buFont typeface="Courier New" pitchFamily="49" charset="0"/>
              <a:buChar char="o"/>
            </a:pPr>
            <a:r>
              <a:rPr lang="tr-TR" sz="1400" dirty="0"/>
              <a:t>Ayrıca vertex ve face üzerine bu komut uygulanabilir: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 smtClean="0"/>
              <a:t>Belma</a:t>
            </a:r>
            <a:r>
              <a:rPr lang="en-US" dirty="0" smtClean="0"/>
              <a:t> </a:t>
            </a:r>
            <a:r>
              <a:rPr lang="tr-TR" dirty="0"/>
              <a:t>KORKUTER</a:t>
            </a:r>
            <a:endParaRPr lang="en-US" dirty="0"/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0"/>
            <a:ext cx="559117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Düzenleme </a:t>
            </a:r>
            <a:r>
              <a:rPr lang="tr-TR" dirty="0" smtClean="0"/>
              <a:t>Komutlari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077200" cy="4724400"/>
          </a:xfrm>
        </p:spPr>
        <p:txBody>
          <a:bodyPr>
            <a:norm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tr-TR" sz="1600" b="1" i="1" dirty="0" smtClean="0"/>
              <a:t>COMBINE/SEPARATE</a:t>
            </a:r>
          </a:p>
          <a:p>
            <a:pPr algn="just">
              <a:buFont typeface="Arial" pitchFamily="34" charset="0"/>
              <a:buChar char="•"/>
            </a:pPr>
            <a:endParaRPr lang="tr-TR" sz="1400" dirty="0" smtClean="0"/>
          </a:p>
          <a:p>
            <a:pPr lvl="1" algn="just">
              <a:buFont typeface="Arial" pitchFamily="34" charset="0"/>
              <a:buChar char="•"/>
            </a:pPr>
            <a:r>
              <a:rPr lang="tr-TR" sz="1400" b="1" i="1" dirty="0"/>
              <a:t>Mesh&gt;Combine</a:t>
            </a:r>
            <a:r>
              <a:rPr lang="tr-TR" sz="1400" dirty="0"/>
              <a:t> iki ya da daha fazla </a:t>
            </a:r>
            <a:r>
              <a:rPr lang="tr-TR" sz="1400" dirty="0" smtClean="0"/>
              <a:t>objeyi tek </a:t>
            </a:r>
            <a:r>
              <a:rPr lang="tr-TR" sz="1400" dirty="0"/>
              <a:t>bir obje haline getirir. </a:t>
            </a:r>
            <a:endParaRPr lang="tr-TR" sz="1400" dirty="0" smtClean="0"/>
          </a:p>
          <a:p>
            <a:pPr lvl="1" algn="just">
              <a:buFont typeface="Arial" pitchFamily="34" charset="0"/>
              <a:buChar char="•"/>
            </a:pPr>
            <a:r>
              <a:rPr lang="tr-TR" sz="1400" dirty="0" smtClean="0"/>
              <a:t>Aşağıda </a:t>
            </a:r>
            <a:r>
              <a:rPr lang="tr-TR" sz="1400" dirty="0"/>
              <a:t>yer alan </a:t>
            </a:r>
            <a:r>
              <a:rPr lang="tr-TR" sz="1400" dirty="0" smtClean="0"/>
              <a:t>biçimi meydana getirelim.</a:t>
            </a:r>
          </a:p>
          <a:p>
            <a:pPr lvl="1" algn="just">
              <a:buFont typeface="Arial" pitchFamily="34" charset="0"/>
              <a:buChar char="•"/>
            </a:pPr>
            <a:r>
              <a:rPr lang="tr-TR" sz="1400" dirty="0" smtClean="0"/>
              <a:t>Önce </a:t>
            </a:r>
            <a:r>
              <a:rPr lang="tr-TR" sz="1400" dirty="0"/>
              <a:t>küre</a:t>
            </a:r>
            <a:r>
              <a:rPr lang="tr-TR" sz="1400" dirty="0" smtClean="0"/>
              <a:t>, sonra silindir meydana </a:t>
            </a:r>
            <a:r>
              <a:rPr lang="tr-TR" sz="1400" dirty="0"/>
              <a:t>getirilir. </a:t>
            </a:r>
            <a:endParaRPr lang="tr-TR" sz="1400" dirty="0" smtClean="0"/>
          </a:p>
          <a:p>
            <a:pPr lvl="1" algn="just">
              <a:buFont typeface="Arial" pitchFamily="34" charset="0"/>
              <a:buChar char="•"/>
            </a:pPr>
            <a:r>
              <a:rPr lang="tr-TR" sz="1400" dirty="0" smtClean="0"/>
              <a:t>Küreden </a:t>
            </a:r>
            <a:r>
              <a:rPr lang="tr-TR" sz="1400" dirty="0"/>
              <a:t>bir kopya yapılıp </a:t>
            </a:r>
            <a:r>
              <a:rPr lang="tr-TR" sz="1400" dirty="0" smtClean="0"/>
              <a:t>yukarı taşınır.</a:t>
            </a:r>
          </a:p>
          <a:p>
            <a:pPr lvl="1" algn="just">
              <a:buFont typeface="Arial" pitchFamily="34" charset="0"/>
              <a:buChar char="•"/>
            </a:pPr>
            <a:r>
              <a:rPr lang="tr-TR" sz="1400" dirty="0" smtClean="0"/>
              <a:t>Hepsi seçilerek </a:t>
            </a:r>
            <a:r>
              <a:rPr lang="tr-TR" sz="1400" dirty="0"/>
              <a:t>Combine komutuyla birleştirilir. </a:t>
            </a:r>
            <a:endParaRPr lang="tr-TR" sz="1400" dirty="0" smtClean="0"/>
          </a:p>
          <a:p>
            <a:pPr lvl="1" algn="just">
              <a:buFont typeface="Arial" pitchFamily="34" charset="0"/>
              <a:buChar char="•"/>
            </a:pPr>
            <a:r>
              <a:rPr lang="tr-TR" sz="1400" b="1" i="1" dirty="0" smtClean="0"/>
              <a:t>Mesh&gt;Separate</a:t>
            </a:r>
            <a:r>
              <a:rPr lang="tr-TR" sz="1400" dirty="0" smtClean="0"/>
              <a:t> </a:t>
            </a:r>
            <a:r>
              <a:rPr lang="tr-TR" sz="1400" dirty="0"/>
              <a:t>komutu ise birleşen objeleri ayırmak </a:t>
            </a:r>
            <a:r>
              <a:rPr lang="tr-TR" sz="1400" dirty="0" smtClean="0"/>
              <a:t>için kullanılır</a:t>
            </a:r>
            <a:r>
              <a:rPr lang="tr-TR" sz="1400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 smtClean="0"/>
              <a:t>Belma</a:t>
            </a:r>
            <a:r>
              <a:rPr lang="en-US" dirty="0" smtClean="0"/>
              <a:t> </a:t>
            </a:r>
            <a:r>
              <a:rPr lang="tr-TR" dirty="0"/>
              <a:t>KORKUTER</a:t>
            </a:r>
            <a:endParaRPr lang="en-US" dirty="0"/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724400"/>
            <a:ext cx="50387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86175"/>
            <a:ext cx="38385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04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Düzenleme </a:t>
            </a:r>
            <a:r>
              <a:rPr lang="tr-TR" dirty="0" smtClean="0"/>
              <a:t>Komutlari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828800"/>
            <a:ext cx="8077200" cy="4495800"/>
          </a:xfrm>
        </p:spPr>
        <p:txBody>
          <a:bodyPr>
            <a:norm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tr-TR" sz="1600" b="1" i="1" dirty="0" smtClean="0"/>
              <a:t>COMBINE/SEPARATE</a:t>
            </a:r>
          </a:p>
          <a:p>
            <a:pPr algn="just">
              <a:buFont typeface="Arial" pitchFamily="34" charset="0"/>
              <a:buChar char="•"/>
            </a:pPr>
            <a:endParaRPr lang="tr-TR" sz="1400" dirty="0" smtClean="0"/>
          </a:p>
          <a:p>
            <a:pPr algn="just">
              <a:buFont typeface="Arial" pitchFamily="34" charset="0"/>
              <a:buChar char="•"/>
            </a:pPr>
            <a:endParaRPr lang="tr-TR" sz="1400" dirty="0" smtClean="0"/>
          </a:p>
          <a:p>
            <a:pPr lvl="1" algn="just">
              <a:buFont typeface="Arial" pitchFamily="34" charset="0"/>
              <a:buChar char="•"/>
            </a:pPr>
            <a:r>
              <a:rPr lang="tr-TR" sz="1400" dirty="0"/>
              <a:t>Oluşan biçime </a:t>
            </a:r>
            <a:r>
              <a:rPr lang="tr-TR" sz="1400" dirty="0" smtClean="0"/>
              <a:t>telkafes (</a:t>
            </a:r>
            <a:r>
              <a:rPr lang="tr-TR" sz="1400" dirty="0"/>
              <a:t>wireframe) </a:t>
            </a:r>
            <a:r>
              <a:rPr lang="tr-TR" sz="1400" dirty="0" smtClean="0"/>
              <a:t>görüntüle memodunda </a:t>
            </a:r>
            <a:r>
              <a:rPr lang="tr-TR" sz="1400" dirty="0"/>
              <a:t>bakıldığında elde edilen sonucun </a:t>
            </a:r>
            <a:r>
              <a:rPr lang="tr-TR" sz="1400" dirty="0" smtClean="0"/>
              <a:t>sadece şekillerin </a:t>
            </a:r>
            <a:r>
              <a:rPr lang="tr-TR" sz="1400" dirty="0"/>
              <a:t>birleşimi olduğu</a:t>
            </a:r>
            <a:r>
              <a:rPr lang="tr-TR" sz="1400" dirty="0" smtClean="0"/>
              <a:t>, model </a:t>
            </a:r>
            <a:r>
              <a:rPr lang="tr-TR" sz="1400" dirty="0"/>
              <a:t>üzerinde herhangi bir değişiklik gerçekleşmediği görülebilir</a:t>
            </a:r>
            <a:r>
              <a:rPr lang="tr-TR" sz="1400" dirty="0" smtClean="0"/>
              <a:t>.</a:t>
            </a:r>
          </a:p>
          <a:p>
            <a:pPr lvl="1" algn="just">
              <a:buFont typeface="Arial" pitchFamily="34" charset="0"/>
              <a:buChar char="•"/>
            </a:pPr>
            <a:endParaRPr lang="tr-TR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 smtClean="0"/>
              <a:t>Belma</a:t>
            </a:r>
            <a:r>
              <a:rPr lang="en-US" dirty="0" smtClean="0"/>
              <a:t> </a:t>
            </a:r>
            <a:r>
              <a:rPr lang="tr-TR" dirty="0"/>
              <a:t>KORKUTER</a:t>
            </a:r>
            <a:endParaRPr lang="en-US" dirty="0"/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91000"/>
            <a:ext cx="35433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44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Düzenleme </a:t>
            </a:r>
            <a:r>
              <a:rPr lang="tr-TR" dirty="0" smtClean="0"/>
              <a:t>Komutlari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077200" cy="4800600"/>
          </a:xfrm>
        </p:spPr>
        <p:txBody>
          <a:bodyPr>
            <a:norm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tr-TR" sz="1600" b="1" i="1" dirty="0" smtClean="0"/>
              <a:t>BOOLEANS</a:t>
            </a:r>
            <a:endParaRPr lang="tr-TR" sz="1400" dirty="0" smtClean="0"/>
          </a:p>
          <a:p>
            <a:pPr lvl="1" algn="just">
              <a:buFont typeface="Arial" pitchFamily="34" charset="0"/>
              <a:buChar char="•"/>
            </a:pPr>
            <a:r>
              <a:rPr lang="tr-TR" sz="1400" b="1" i="1" dirty="0" smtClean="0"/>
              <a:t>Mesh&gt;Booleans</a:t>
            </a:r>
            <a:r>
              <a:rPr lang="tr-TR" sz="1400" dirty="0" smtClean="0"/>
              <a:t> menüsü </a:t>
            </a:r>
            <a:r>
              <a:rPr lang="tr-TR" sz="1400" dirty="0"/>
              <a:t>ile ulaşılır</a:t>
            </a:r>
            <a:r>
              <a:rPr lang="tr-TR" sz="1400" dirty="0" smtClean="0"/>
              <a:t>.</a:t>
            </a:r>
          </a:p>
          <a:p>
            <a:pPr lvl="1" algn="just">
              <a:buFont typeface="Arial" pitchFamily="34" charset="0"/>
              <a:buChar char="•"/>
            </a:pPr>
            <a:r>
              <a:rPr lang="tr-TR" sz="1400" dirty="0" smtClean="0"/>
              <a:t>Şekillerden </a:t>
            </a:r>
            <a:r>
              <a:rPr lang="tr-TR" sz="1400" dirty="0"/>
              <a:t>ek şekil elde </a:t>
            </a:r>
            <a:r>
              <a:rPr lang="tr-TR" sz="1400" dirty="0" smtClean="0"/>
              <a:t>etmek (Union</a:t>
            </a:r>
            <a:r>
              <a:rPr lang="tr-TR" sz="1400" dirty="0"/>
              <a:t>), </a:t>
            </a:r>
            <a:r>
              <a:rPr lang="tr-TR" sz="1400" dirty="0" smtClean="0"/>
              <a:t>iki</a:t>
            </a:r>
            <a:r>
              <a:rPr lang="tr-TR" sz="1400" dirty="0"/>
              <a:t> şekil arasındaki farkı bulmak </a:t>
            </a:r>
            <a:r>
              <a:rPr lang="tr-TR" sz="1400" dirty="0" smtClean="0"/>
              <a:t>(difference) </a:t>
            </a:r>
            <a:r>
              <a:rPr lang="tr-TR" sz="1400" dirty="0"/>
              <a:t>veya iki şeklin kesişimini elde etmek </a:t>
            </a:r>
            <a:r>
              <a:rPr lang="tr-TR" sz="1400" dirty="0" smtClean="0"/>
              <a:t>için kullanılır</a:t>
            </a:r>
            <a:r>
              <a:rPr lang="tr-TR" sz="1400" dirty="0"/>
              <a:t>. </a:t>
            </a:r>
            <a:endParaRPr lang="tr-TR" sz="1400" dirty="0" smtClean="0"/>
          </a:p>
          <a:p>
            <a:pPr lvl="1" algn="just">
              <a:buFont typeface="Arial" pitchFamily="34" charset="0"/>
              <a:buChar char="•"/>
            </a:pPr>
            <a:r>
              <a:rPr lang="tr-TR" sz="1400" dirty="0" smtClean="0"/>
              <a:t>Ancak burada Nurbs modellemeden </a:t>
            </a:r>
            <a:r>
              <a:rPr lang="tr-TR" sz="1400" dirty="0"/>
              <a:t>farklı </a:t>
            </a:r>
            <a:r>
              <a:rPr lang="tr-TR" sz="1400" dirty="0" smtClean="0"/>
              <a:t>olarak tüm Booleans komutları için </a:t>
            </a:r>
            <a:r>
              <a:rPr lang="tr-TR" sz="1400" dirty="0"/>
              <a:t>iki poligon </a:t>
            </a:r>
            <a:r>
              <a:rPr lang="tr-TR" sz="1400" dirty="0" smtClean="0"/>
              <a:t>objesi seçilir </a:t>
            </a:r>
            <a:r>
              <a:rPr lang="tr-TR" sz="1400" dirty="0"/>
              <a:t>ve komut uygulanır. </a:t>
            </a:r>
            <a:endParaRPr lang="tr-TR" sz="1400" dirty="0" smtClean="0"/>
          </a:p>
          <a:p>
            <a:pPr lvl="1" algn="just">
              <a:buFont typeface="Arial" pitchFamily="34" charset="0"/>
              <a:buChar char="•"/>
            </a:pPr>
            <a:r>
              <a:rPr lang="tr-TR" sz="1400" dirty="0" smtClean="0"/>
              <a:t>İkiden </a:t>
            </a:r>
            <a:r>
              <a:rPr lang="tr-TR" sz="1400" dirty="0"/>
              <a:t>fazla obje üzerinde uygulanmaz.</a:t>
            </a:r>
          </a:p>
          <a:p>
            <a:pPr lvl="1" algn="just">
              <a:buFont typeface="Arial" pitchFamily="34" charset="0"/>
              <a:buChar char="•"/>
            </a:pPr>
            <a:r>
              <a:rPr lang="tr-TR" sz="1400" dirty="0"/>
              <a:t>Önceki şekili Separate ile </a:t>
            </a:r>
            <a:r>
              <a:rPr lang="tr-TR" sz="1400" dirty="0" smtClean="0"/>
              <a:t>ayıralım ve </a:t>
            </a:r>
            <a:r>
              <a:rPr lang="tr-TR" sz="1400" dirty="0"/>
              <a:t>üç </a:t>
            </a:r>
            <a:r>
              <a:rPr lang="tr-TR" sz="1400" dirty="0" smtClean="0"/>
              <a:t>kopya meydana </a:t>
            </a:r>
            <a:r>
              <a:rPr lang="tr-TR" sz="1400" dirty="0"/>
              <a:t>getirelim.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 smtClean="0"/>
              <a:t>Belma</a:t>
            </a:r>
            <a:r>
              <a:rPr lang="en-US" dirty="0" smtClean="0"/>
              <a:t> </a:t>
            </a:r>
            <a:r>
              <a:rPr lang="tr-TR" dirty="0"/>
              <a:t>KORKUTER</a:t>
            </a:r>
            <a:endParaRPr lang="en-US" dirty="0"/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767652"/>
            <a:ext cx="4038600" cy="309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55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Düzenleme </a:t>
            </a:r>
            <a:r>
              <a:rPr lang="tr-TR" dirty="0" smtClean="0"/>
              <a:t>Komutlari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077200" cy="4800600"/>
          </a:xfrm>
        </p:spPr>
        <p:txBody>
          <a:bodyPr>
            <a:norm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tr-TR" sz="1600" b="1" i="1" dirty="0" smtClean="0"/>
              <a:t>BOOLEANS</a:t>
            </a:r>
          </a:p>
          <a:p>
            <a:pPr algn="just">
              <a:buFont typeface="Courier New" pitchFamily="49" charset="0"/>
              <a:buChar char="o"/>
            </a:pPr>
            <a:endParaRPr lang="tr-TR" sz="1400" dirty="0" smtClean="0"/>
          </a:p>
          <a:p>
            <a:pPr algn="just">
              <a:buFont typeface="Arial" pitchFamily="34" charset="0"/>
              <a:buChar char="•"/>
            </a:pPr>
            <a:r>
              <a:rPr lang="tr-TR" sz="1700" b="1" dirty="0"/>
              <a:t>NOT: </a:t>
            </a:r>
            <a:endParaRPr lang="tr-TR" sz="1700" b="1" dirty="0" smtClean="0"/>
          </a:p>
          <a:p>
            <a:pPr lvl="1" algn="just">
              <a:buFont typeface="Arial" pitchFamily="34" charset="0"/>
              <a:buChar char="•"/>
            </a:pPr>
            <a:r>
              <a:rPr lang="tr-TR" sz="1400" dirty="0" smtClean="0"/>
              <a:t>Bu</a:t>
            </a:r>
            <a:r>
              <a:rPr lang="tr-TR" sz="1400" dirty="0"/>
              <a:t> şekilde elde edilen </a:t>
            </a:r>
            <a:r>
              <a:rPr lang="tr-TR" sz="1400" dirty="0" smtClean="0"/>
              <a:t>geometriler tırtıklı sonuçlar </a:t>
            </a:r>
            <a:r>
              <a:rPr lang="tr-TR" sz="1400" dirty="0"/>
              <a:t>verebilmektedir. </a:t>
            </a:r>
            <a:endParaRPr lang="tr-TR" sz="1400" dirty="0" smtClean="0"/>
          </a:p>
          <a:p>
            <a:pPr lvl="1" algn="just">
              <a:buFont typeface="Arial" pitchFamily="34" charset="0"/>
              <a:buChar char="•"/>
            </a:pPr>
            <a:r>
              <a:rPr lang="tr-TR" sz="1400" dirty="0" smtClean="0"/>
              <a:t>Bu durum objeye Smooth </a:t>
            </a:r>
            <a:r>
              <a:rPr lang="tr-TR" sz="1400" dirty="0"/>
              <a:t>uygulandığında ortaya çıkar</a:t>
            </a:r>
            <a:r>
              <a:rPr lang="tr-TR" sz="1400" dirty="0" smtClean="0"/>
              <a:t>.</a:t>
            </a:r>
          </a:p>
          <a:p>
            <a:pPr lvl="1" algn="just">
              <a:buFont typeface="Arial" pitchFamily="34" charset="0"/>
              <a:buChar char="•"/>
            </a:pPr>
            <a:r>
              <a:rPr lang="tr-TR" sz="1400" dirty="0" smtClean="0"/>
              <a:t>Boolean yüzeyler </a:t>
            </a:r>
            <a:r>
              <a:rPr lang="tr-TR" sz="1400" dirty="0"/>
              <a:t>düzgün birleşmez. </a:t>
            </a:r>
          </a:p>
          <a:p>
            <a:pPr lvl="1" algn="just">
              <a:buFont typeface="Arial" pitchFamily="34" charset="0"/>
              <a:buChar char="•"/>
            </a:pPr>
            <a:r>
              <a:rPr lang="tr-TR" sz="1400" dirty="0" smtClean="0"/>
              <a:t>Bu durumlarda verteksler manual </a:t>
            </a:r>
            <a:r>
              <a:rPr lang="tr-TR" sz="1400" dirty="0"/>
              <a:t>olarak bir araya getirilmelidir.</a:t>
            </a:r>
          </a:p>
          <a:p>
            <a:pPr lvl="1" algn="just">
              <a:buFont typeface="Arial" pitchFamily="34" charset="0"/>
              <a:buChar char="•"/>
            </a:pPr>
            <a:r>
              <a:rPr lang="tr-TR" sz="1400" dirty="0"/>
              <a:t>Genellikle </a:t>
            </a:r>
            <a:r>
              <a:rPr lang="tr-TR" sz="1400" b="1" i="1" dirty="0"/>
              <a:t>Merge</a:t>
            </a:r>
            <a:r>
              <a:rPr lang="tr-TR" sz="1400" dirty="0"/>
              <a:t> komutundan faydalanılır</a:t>
            </a:r>
            <a:r>
              <a:rPr lang="tr-TR" sz="1400" dirty="0" smtClean="0"/>
              <a:t>.</a:t>
            </a:r>
          </a:p>
          <a:p>
            <a:pPr lvl="1" algn="just">
              <a:buFont typeface="Arial" pitchFamily="34" charset="0"/>
              <a:buChar char="•"/>
            </a:pPr>
            <a:endParaRPr lang="tr-TR" sz="1400" dirty="0"/>
          </a:p>
          <a:p>
            <a:pPr lvl="1" algn="just">
              <a:buFont typeface="Arial" pitchFamily="34" charset="0"/>
              <a:buChar char="•"/>
            </a:pPr>
            <a:endParaRPr lang="tr-TR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 smtClean="0"/>
              <a:t>Belma</a:t>
            </a:r>
            <a:r>
              <a:rPr lang="en-US" dirty="0" smtClean="0"/>
              <a:t> </a:t>
            </a:r>
            <a:r>
              <a:rPr lang="tr-TR" dirty="0"/>
              <a:t>KORKUTER</a:t>
            </a:r>
            <a:endParaRPr lang="en-US" dirty="0"/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283845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352925"/>
            <a:ext cx="46386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24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Simetri alma ve kopyalama İşlemleri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077200" cy="4724400"/>
          </a:xfrm>
        </p:spPr>
        <p:txBody>
          <a:bodyPr>
            <a:norm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tr-TR" sz="1600" b="1" i="1" dirty="0" smtClean="0"/>
              <a:t>MIRROR GEOMETRY</a:t>
            </a:r>
          </a:p>
          <a:p>
            <a:pPr algn="just">
              <a:buFont typeface="Courier New" pitchFamily="49" charset="0"/>
              <a:buChar char="o"/>
            </a:pPr>
            <a:endParaRPr lang="tr-TR" sz="1400" dirty="0" smtClean="0"/>
          </a:p>
          <a:p>
            <a:pPr algn="just">
              <a:buFont typeface="Courier New" pitchFamily="49" charset="0"/>
              <a:buChar char="o"/>
            </a:pPr>
            <a:endParaRPr lang="tr-TR" sz="1400" dirty="0" smtClean="0"/>
          </a:p>
          <a:p>
            <a:pPr lvl="1" algn="just">
              <a:buFont typeface="Arial" pitchFamily="34" charset="0"/>
              <a:buChar char="•"/>
            </a:pPr>
            <a:r>
              <a:rPr lang="tr-TR" sz="1400" b="1" dirty="0"/>
              <a:t>Poligon objelerinden simetri almak</a:t>
            </a:r>
            <a:r>
              <a:rPr lang="tr-TR" sz="1400" dirty="0"/>
              <a:t>: </a:t>
            </a:r>
            <a:r>
              <a:rPr lang="tr-TR" sz="1400" b="1" i="1" dirty="0"/>
              <a:t>Mesh&gt;MirrorGeometry</a:t>
            </a:r>
            <a:r>
              <a:rPr lang="tr-TR" sz="1400" dirty="0"/>
              <a:t> komutu seçilen poligondan </a:t>
            </a:r>
            <a:r>
              <a:rPr lang="tr-TR" sz="1400" dirty="0" smtClean="0"/>
              <a:t>kopya simetrisini </a:t>
            </a:r>
            <a:r>
              <a:rPr lang="tr-TR" sz="1400" dirty="0"/>
              <a:t>almak için kullanılır. </a:t>
            </a:r>
            <a:endParaRPr lang="tr-TR" sz="1400" dirty="0" smtClean="0"/>
          </a:p>
          <a:p>
            <a:pPr lvl="1" algn="just">
              <a:buFont typeface="Arial" pitchFamily="34" charset="0"/>
              <a:buChar char="•"/>
            </a:pPr>
            <a:r>
              <a:rPr lang="tr-TR" sz="1400" dirty="0" smtClean="0"/>
              <a:t>Bu komut sadece </a:t>
            </a:r>
            <a:r>
              <a:rPr lang="tr-TR" sz="1400" dirty="0"/>
              <a:t>objeler üzerinde çalışır. </a:t>
            </a:r>
            <a:endParaRPr lang="tr-TR" sz="1400" dirty="0" smtClean="0"/>
          </a:p>
          <a:p>
            <a:pPr lvl="1" algn="just">
              <a:buFont typeface="Arial" pitchFamily="34" charset="0"/>
              <a:buChar char="•"/>
            </a:pPr>
            <a:r>
              <a:rPr lang="tr-TR" sz="1400" dirty="0" smtClean="0"/>
              <a:t>Yüz</a:t>
            </a:r>
            <a:r>
              <a:rPr lang="tr-TR" sz="1400" dirty="0"/>
              <a:t>, bölüm(segment) </a:t>
            </a:r>
            <a:r>
              <a:rPr lang="tr-TR" sz="1400" dirty="0" smtClean="0"/>
              <a:t>veya verteks </a:t>
            </a:r>
            <a:r>
              <a:rPr lang="tr-TR" sz="1400" dirty="0"/>
              <a:t>gibi bileşenlerde çalışmaz</a:t>
            </a:r>
            <a:r>
              <a:rPr lang="tr-TR" sz="1400" dirty="0" smtClean="0"/>
              <a:t>.</a:t>
            </a:r>
          </a:p>
          <a:p>
            <a:pPr lvl="1" algn="just">
              <a:buFont typeface="Arial" pitchFamily="34" charset="0"/>
              <a:buChar char="•"/>
            </a:pPr>
            <a:endParaRPr lang="tr-TR" sz="1400" dirty="0" smtClean="0"/>
          </a:p>
          <a:p>
            <a:pPr lvl="1" algn="just">
              <a:buFont typeface="Arial" pitchFamily="34" charset="0"/>
              <a:buChar char="•"/>
            </a:pPr>
            <a:endParaRPr lang="tr-TR" sz="1400" dirty="0" smtClean="0"/>
          </a:p>
          <a:p>
            <a:pPr lvl="1" algn="just">
              <a:buFont typeface="Arial" pitchFamily="34" charset="0"/>
              <a:buChar char="•"/>
            </a:pPr>
            <a:endParaRPr lang="tr-TR" sz="1400" dirty="0" smtClean="0"/>
          </a:p>
          <a:p>
            <a:pPr lvl="1" algn="just">
              <a:buFont typeface="Arial" pitchFamily="34" charset="0"/>
              <a:buChar char="•"/>
            </a:pPr>
            <a:r>
              <a:rPr lang="tr-TR" sz="1400" dirty="0"/>
              <a:t>Seçenekler düğmesine basarak simetri </a:t>
            </a:r>
            <a:r>
              <a:rPr lang="tr-TR" sz="1400" dirty="0" smtClean="0"/>
              <a:t>yönü </a:t>
            </a:r>
          </a:p>
          <a:p>
            <a:pPr marL="365760" lvl="1" indent="0" algn="just">
              <a:buNone/>
            </a:pPr>
            <a:r>
              <a:rPr lang="tr-TR" sz="1400" dirty="0"/>
              <a:t> </a:t>
            </a:r>
            <a:r>
              <a:rPr lang="tr-TR" sz="1400" dirty="0" smtClean="0"/>
              <a:t>     veya </a:t>
            </a:r>
            <a:r>
              <a:rPr lang="tr-TR" sz="1400" dirty="0"/>
              <a:t>orijinal ile </a:t>
            </a:r>
            <a:r>
              <a:rPr lang="tr-TR" sz="1400" dirty="0" smtClean="0"/>
              <a:t>birleştirilip birleştirilmeyeceğine </a:t>
            </a:r>
          </a:p>
          <a:p>
            <a:pPr marL="365760" lvl="1" indent="0" algn="just">
              <a:buNone/>
            </a:pPr>
            <a:r>
              <a:rPr lang="tr-TR" sz="1400" dirty="0"/>
              <a:t> </a:t>
            </a:r>
            <a:r>
              <a:rPr lang="tr-TR" sz="1400" dirty="0" smtClean="0"/>
              <a:t>     karar verilir.</a:t>
            </a:r>
          </a:p>
          <a:p>
            <a:pPr marL="365760" lvl="1" indent="0" algn="just">
              <a:buNone/>
            </a:pPr>
            <a:endParaRPr lang="tr-TR" sz="1400" dirty="0" smtClean="0"/>
          </a:p>
          <a:p>
            <a:pPr marL="365760" lvl="1" indent="0" algn="just">
              <a:buNone/>
            </a:pPr>
            <a:endParaRPr lang="tr-TR" sz="1400" dirty="0" smtClean="0"/>
          </a:p>
          <a:p>
            <a:pPr marL="365760" lvl="1" indent="0" algn="just">
              <a:buNone/>
            </a:pPr>
            <a:endParaRPr lang="tr-TR" sz="1400" dirty="0" smtClean="0"/>
          </a:p>
          <a:p>
            <a:pPr marL="365760" lvl="1" indent="0" algn="just">
              <a:buNone/>
            </a:pPr>
            <a:endParaRPr lang="tr-TR" sz="1400" dirty="0"/>
          </a:p>
          <a:p>
            <a:pPr lvl="1" algn="just"/>
            <a:r>
              <a:rPr lang="tr-TR" sz="1400" dirty="0"/>
              <a:t>Birbirine bağlı poligonlar Polygon&gt;Separate </a:t>
            </a:r>
            <a:r>
              <a:rPr lang="tr-TR" sz="1400" dirty="0" smtClean="0"/>
              <a:t>komutu ile </a:t>
            </a:r>
            <a:r>
              <a:rPr lang="tr-TR" sz="1400" dirty="0"/>
              <a:t>ayrılabilirler</a:t>
            </a:r>
            <a:r>
              <a:rPr lang="tr-TR" sz="1400" dirty="0" smtClean="0"/>
              <a:t>.</a:t>
            </a:r>
          </a:p>
          <a:p>
            <a:pPr lvl="1" algn="just"/>
            <a:endParaRPr lang="tr-TR" sz="1400" dirty="0" smtClean="0"/>
          </a:p>
          <a:p>
            <a:pPr lvl="8" algn="r">
              <a:buFont typeface="Arial" pitchFamily="34" charset="0"/>
              <a:buChar char="•"/>
            </a:pPr>
            <a:endParaRPr lang="tr-TR" sz="700" dirty="0" smtClean="0"/>
          </a:p>
          <a:p>
            <a:pPr lvl="1" algn="just">
              <a:buFont typeface="Arial" pitchFamily="34" charset="0"/>
              <a:buChar char="•"/>
            </a:pPr>
            <a:endParaRPr lang="tr-TR" sz="1400" dirty="0"/>
          </a:p>
          <a:p>
            <a:pPr lvl="1" algn="just">
              <a:buFont typeface="Arial" pitchFamily="34" charset="0"/>
              <a:buChar char="•"/>
            </a:pPr>
            <a:endParaRPr lang="tr-TR" sz="1400" dirty="0"/>
          </a:p>
          <a:p>
            <a:pPr lvl="1" algn="just">
              <a:buFont typeface="Arial" pitchFamily="34" charset="0"/>
              <a:buChar char="•"/>
            </a:pPr>
            <a:endParaRPr lang="tr-TR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 smtClean="0"/>
              <a:t>Belma</a:t>
            </a:r>
            <a:r>
              <a:rPr lang="en-US" dirty="0" smtClean="0"/>
              <a:t> </a:t>
            </a:r>
            <a:r>
              <a:rPr lang="tr-TR" dirty="0"/>
              <a:t>KORKUTER</a:t>
            </a:r>
            <a:endParaRPr lang="en-US" dirty="0"/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3737344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86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Simetri alma ve kopyalama İşlemleri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077200" cy="5105400"/>
          </a:xfrm>
        </p:spPr>
        <p:txBody>
          <a:bodyPr>
            <a:norm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tr-TR" sz="1600" b="1" i="1" dirty="0"/>
              <a:t>MIRROR CUT</a:t>
            </a:r>
            <a:endParaRPr lang="tr-TR" sz="1400" dirty="0" smtClean="0"/>
          </a:p>
          <a:p>
            <a:pPr algn="just">
              <a:buFont typeface="Courier New" pitchFamily="49" charset="0"/>
              <a:buChar char="o"/>
            </a:pPr>
            <a:endParaRPr lang="tr-TR" sz="1400" dirty="0" smtClean="0"/>
          </a:p>
          <a:p>
            <a:pPr lvl="1" algn="just">
              <a:buFont typeface="Arial" pitchFamily="34" charset="0"/>
              <a:buChar char="•"/>
            </a:pPr>
            <a:r>
              <a:rPr lang="tr-TR" sz="1400" b="1" i="1" dirty="0"/>
              <a:t>Mesh&gt;Mirror Cut </a:t>
            </a:r>
            <a:r>
              <a:rPr lang="tr-TR" sz="1400" dirty="0" smtClean="0"/>
              <a:t>komutu bir düzlem oluşturarak seçilen objeyi </a:t>
            </a:r>
            <a:r>
              <a:rPr lang="tr-TR" sz="1400" dirty="0"/>
              <a:t>bu düzlemin iki yanında oluşturur</a:t>
            </a:r>
            <a:r>
              <a:rPr lang="tr-TR" sz="1400" dirty="0" smtClean="0"/>
              <a:t>.</a:t>
            </a:r>
          </a:p>
          <a:p>
            <a:pPr lvl="1" algn="just">
              <a:buFont typeface="Arial" pitchFamily="34" charset="0"/>
              <a:buChar char="•"/>
            </a:pPr>
            <a:endParaRPr lang="tr-TR" sz="1400" dirty="0" smtClean="0"/>
          </a:p>
          <a:p>
            <a:pPr lvl="1" algn="just">
              <a:buFont typeface="Arial" pitchFamily="34" charset="0"/>
              <a:buChar char="•"/>
            </a:pPr>
            <a:endParaRPr lang="tr-TR" sz="1400" dirty="0"/>
          </a:p>
          <a:p>
            <a:pPr lvl="1" algn="just">
              <a:buFont typeface="Arial" pitchFamily="34" charset="0"/>
              <a:buChar char="•"/>
            </a:pPr>
            <a:endParaRPr lang="tr-TR" sz="1400" dirty="0" smtClean="0"/>
          </a:p>
          <a:p>
            <a:pPr lvl="1" algn="just">
              <a:buFont typeface="Arial" pitchFamily="34" charset="0"/>
              <a:buChar char="•"/>
            </a:pPr>
            <a:endParaRPr lang="tr-TR" sz="1400" dirty="0"/>
          </a:p>
          <a:p>
            <a:pPr lvl="1" algn="just">
              <a:buFont typeface="Arial" pitchFamily="34" charset="0"/>
              <a:buChar char="•"/>
            </a:pPr>
            <a:endParaRPr lang="tr-TR" sz="1400" dirty="0" smtClean="0"/>
          </a:p>
          <a:p>
            <a:pPr lvl="1" algn="just">
              <a:buFont typeface="Arial" pitchFamily="34" charset="0"/>
              <a:buChar char="•"/>
            </a:pPr>
            <a:endParaRPr lang="tr-TR" sz="1400" dirty="0"/>
          </a:p>
          <a:p>
            <a:pPr lvl="1" algn="just">
              <a:buFont typeface="Arial" pitchFamily="34" charset="0"/>
              <a:buChar char="•"/>
            </a:pPr>
            <a:endParaRPr lang="tr-TR" sz="1400" dirty="0" smtClean="0"/>
          </a:p>
          <a:p>
            <a:pPr lvl="1" algn="just">
              <a:buFont typeface="Arial" pitchFamily="34" charset="0"/>
              <a:buChar char="•"/>
            </a:pPr>
            <a:endParaRPr lang="tr-TR" sz="1400" dirty="0"/>
          </a:p>
          <a:p>
            <a:pPr lvl="1" algn="just">
              <a:buFont typeface="Arial" pitchFamily="34" charset="0"/>
              <a:buChar char="•"/>
            </a:pPr>
            <a:endParaRPr lang="tr-TR" sz="1200" dirty="0" smtClean="0"/>
          </a:p>
          <a:p>
            <a:pPr lvl="1" algn="just">
              <a:buFont typeface="Arial" pitchFamily="34" charset="0"/>
              <a:buChar char="•"/>
            </a:pPr>
            <a:endParaRPr lang="tr-TR" sz="1200" dirty="0"/>
          </a:p>
          <a:p>
            <a:pPr lvl="1" algn="just">
              <a:buFont typeface="Arial" pitchFamily="34" charset="0"/>
              <a:buChar char="•"/>
            </a:pPr>
            <a:endParaRPr lang="tr-TR" sz="1200" dirty="0" smtClean="0"/>
          </a:p>
          <a:p>
            <a:pPr lvl="1" algn="just">
              <a:buFont typeface="Arial" pitchFamily="34" charset="0"/>
              <a:buChar char="•"/>
            </a:pPr>
            <a:endParaRPr lang="tr-TR" sz="1200" dirty="0"/>
          </a:p>
          <a:p>
            <a:pPr lvl="1" algn="just">
              <a:buFont typeface="Arial" pitchFamily="34" charset="0"/>
              <a:buChar char="•"/>
            </a:pPr>
            <a:endParaRPr lang="tr-TR" sz="1200" dirty="0" smtClean="0"/>
          </a:p>
          <a:p>
            <a:pPr marL="365760" lvl="1" indent="0" algn="just">
              <a:buNone/>
            </a:pPr>
            <a:endParaRPr lang="tr-TR" sz="1200" dirty="0" smtClean="0"/>
          </a:p>
          <a:p>
            <a:pPr marL="365760" lvl="1" indent="0" algn="just">
              <a:buNone/>
            </a:pPr>
            <a:r>
              <a:rPr lang="tr-TR" sz="1200" b="1" dirty="0" smtClean="0"/>
              <a:t>NOT</a:t>
            </a:r>
            <a:r>
              <a:rPr lang="tr-TR" sz="1200" b="1" dirty="0"/>
              <a:t>: </a:t>
            </a:r>
            <a:r>
              <a:rPr lang="tr-TR" sz="1200" dirty="0"/>
              <a:t>Bu düzlemin daha sonra </a:t>
            </a:r>
            <a:r>
              <a:rPr lang="tr-TR" sz="1200" dirty="0" smtClean="0"/>
              <a:t>silinmesi simetri </a:t>
            </a:r>
            <a:r>
              <a:rPr lang="tr-TR" sz="1200" dirty="0"/>
              <a:t>alınan kopyanın da ortadan kalkmasına neden </a:t>
            </a:r>
            <a:r>
              <a:rPr lang="tr-TR" sz="1200" dirty="0" smtClean="0"/>
              <a:t>olur. Bunun </a:t>
            </a:r>
            <a:r>
              <a:rPr lang="tr-TR" sz="1200" dirty="0"/>
              <a:t>yerine </a:t>
            </a:r>
            <a:r>
              <a:rPr lang="tr-TR" sz="1200" dirty="0" smtClean="0"/>
              <a:t>objeler seçilip </a:t>
            </a:r>
            <a:r>
              <a:rPr lang="tr-TR" sz="1200" b="1" i="1" dirty="0"/>
              <a:t>Edit&gt;Delete by Type&gt;History </a:t>
            </a:r>
            <a:r>
              <a:rPr lang="tr-TR" sz="1200" dirty="0"/>
              <a:t>ile geçmiş silinir ve </a:t>
            </a:r>
            <a:r>
              <a:rPr lang="tr-TR" sz="1200" dirty="0" smtClean="0"/>
              <a:t>düzlem ondan sonra    silinir</a:t>
            </a:r>
            <a:r>
              <a:rPr lang="tr-TR" sz="1200" dirty="0"/>
              <a:t>.</a:t>
            </a:r>
            <a:endParaRPr lang="tr-TR" sz="1200" dirty="0" smtClean="0"/>
          </a:p>
          <a:p>
            <a:pPr lvl="8" algn="r">
              <a:buFont typeface="Arial" pitchFamily="34" charset="0"/>
              <a:buChar char="•"/>
            </a:pPr>
            <a:endParaRPr lang="tr-TR" sz="700" dirty="0" smtClean="0"/>
          </a:p>
          <a:p>
            <a:pPr lvl="1" algn="just">
              <a:buFont typeface="Arial" pitchFamily="34" charset="0"/>
              <a:buChar char="•"/>
            </a:pPr>
            <a:endParaRPr lang="tr-TR" sz="1400" dirty="0"/>
          </a:p>
          <a:p>
            <a:pPr lvl="1" algn="just">
              <a:buFont typeface="Arial" pitchFamily="34" charset="0"/>
              <a:buChar char="•"/>
            </a:pPr>
            <a:endParaRPr lang="tr-TR" sz="1400" dirty="0"/>
          </a:p>
          <a:p>
            <a:pPr lvl="1" algn="just">
              <a:buFont typeface="Arial" pitchFamily="34" charset="0"/>
              <a:buChar char="•"/>
            </a:pPr>
            <a:endParaRPr lang="tr-TR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 smtClean="0"/>
              <a:t>Belma</a:t>
            </a:r>
            <a:r>
              <a:rPr lang="en-US" dirty="0" smtClean="0"/>
              <a:t> </a:t>
            </a:r>
            <a:r>
              <a:rPr lang="tr-TR" dirty="0"/>
              <a:t>KORKUTER</a:t>
            </a:r>
            <a:endParaRPr lang="en-US" dirty="0"/>
          </a:p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2895600"/>
            <a:ext cx="62865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47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Simetri alma ve kopyalama İşlemleri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133600"/>
            <a:ext cx="8077200" cy="4572000"/>
          </a:xfrm>
        </p:spPr>
        <p:txBody>
          <a:bodyPr>
            <a:norm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tr-TR" sz="1600" b="1" i="1" dirty="0"/>
              <a:t>DUPLICATE </a:t>
            </a:r>
            <a:r>
              <a:rPr lang="tr-TR" sz="1600" b="1" i="1" dirty="0" smtClean="0"/>
              <a:t>FACE</a:t>
            </a:r>
          </a:p>
          <a:p>
            <a:pPr algn="just">
              <a:buFont typeface="Courier New" pitchFamily="49" charset="0"/>
              <a:buChar char="o"/>
            </a:pPr>
            <a:endParaRPr lang="tr-TR" sz="1400" dirty="0" smtClean="0"/>
          </a:p>
          <a:p>
            <a:pPr algn="just">
              <a:buFont typeface="Courier New" pitchFamily="49" charset="0"/>
              <a:buChar char="o"/>
            </a:pPr>
            <a:endParaRPr lang="tr-TR" sz="1400" dirty="0" smtClean="0"/>
          </a:p>
          <a:p>
            <a:pPr lvl="1" algn="just">
              <a:buFont typeface="Arial" pitchFamily="34" charset="0"/>
              <a:buChar char="•"/>
            </a:pPr>
            <a:r>
              <a:rPr lang="tr-TR" sz="1600" dirty="0" smtClean="0"/>
              <a:t>Bir </a:t>
            </a:r>
            <a:r>
              <a:rPr lang="tr-TR" sz="1600" dirty="0"/>
              <a:t>ya da daha fazla </a:t>
            </a:r>
            <a:r>
              <a:rPr lang="tr-TR" sz="1600" dirty="0" smtClean="0"/>
              <a:t>yüz seçiliyken </a:t>
            </a:r>
            <a:r>
              <a:rPr lang="tr-TR" sz="1600" b="1" i="1" dirty="0"/>
              <a:t>Edit Mesh&gt;Duplicate Face </a:t>
            </a:r>
            <a:r>
              <a:rPr lang="tr-TR" sz="1600" dirty="0"/>
              <a:t>komutunu kullanarak seçilen </a:t>
            </a:r>
            <a:r>
              <a:rPr lang="tr-TR" sz="1600" dirty="0" smtClean="0"/>
              <a:t>yüzlerin kopyası </a:t>
            </a:r>
            <a:r>
              <a:rPr lang="tr-TR" sz="1600" dirty="0"/>
              <a:t>yaratılır</a:t>
            </a:r>
            <a:r>
              <a:rPr lang="tr-TR" sz="1600" dirty="0" smtClean="0"/>
              <a:t>.</a:t>
            </a:r>
          </a:p>
          <a:p>
            <a:pPr lvl="1" algn="just">
              <a:buFont typeface="Arial" pitchFamily="34" charset="0"/>
              <a:buChar char="•"/>
            </a:pPr>
            <a:endParaRPr lang="tr-TR" sz="1400" dirty="0"/>
          </a:p>
          <a:p>
            <a:pPr lvl="1" algn="just">
              <a:buFont typeface="Arial" pitchFamily="34" charset="0"/>
              <a:buChar char="•"/>
            </a:pPr>
            <a:endParaRPr lang="tr-TR" sz="1400" dirty="0"/>
          </a:p>
          <a:p>
            <a:pPr lvl="1" algn="just">
              <a:buFont typeface="Arial" pitchFamily="34" charset="0"/>
              <a:buChar char="•"/>
            </a:pPr>
            <a:endParaRPr lang="tr-TR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 smtClean="0"/>
              <a:t>Belma</a:t>
            </a:r>
            <a:r>
              <a:rPr lang="en-US" dirty="0" smtClean="0"/>
              <a:t> </a:t>
            </a:r>
            <a:r>
              <a:rPr lang="tr-TR" dirty="0"/>
              <a:t>KORKUTER</a:t>
            </a:r>
            <a:endParaRPr lang="en-US" dirty="0"/>
          </a:p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962400"/>
            <a:ext cx="40195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37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Poligon Modelleme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077200" cy="4873752"/>
          </a:xfrm>
        </p:spPr>
        <p:txBody>
          <a:bodyPr>
            <a:normAutofit/>
          </a:bodyPr>
          <a:lstStyle/>
          <a:p>
            <a:pPr algn="just"/>
            <a:r>
              <a:rPr lang="tr-TR" dirty="0"/>
              <a:t>Görülebileceği gibi aynı biçimi elde edebilmek için soldaki kürede daha fazla bölümleme </a:t>
            </a:r>
            <a:r>
              <a:rPr lang="tr-TR" dirty="0" smtClean="0"/>
              <a:t>çizgisine ihtiyaç </a:t>
            </a:r>
            <a:r>
              <a:rPr lang="tr-TR" dirty="0"/>
              <a:t>duyulmaktadır. </a:t>
            </a:r>
            <a:endParaRPr lang="tr-TR" dirty="0" smtClean="0"/>
          </a:p>
          <a:p>
            <a:pPr algn="just"/>
            <a:r>
              <a:rPr lang="tr-TR" dirty="0" smtClean="0"/>
              <a:t>Soldaki </a:t>
            </a:r>
            <a:r>
              <a:rPr lang="tr-TR" dirty="0"/>
              <a:t>küre sağdaki kadar bölümlemeye ayrıldığında (subdivision axis=8 </a:t>
            </a:r>
            <a:r>
              <a:rPr lang="tr-TR" dirty="0" smtClean="0"/>
              <a:t>ve subdivision </a:t>
            </a:r>
            <a:r>
              <a:rPr lang="tr-TR" dirty="0"/>
              <a:t>height=4) elde edilen </a:t>
            </a:r>
            <a:r>
              <a:rPr lang="tr-TR" dirty="0" smtClean="0"/>
              <a:t>biçim eğrisellikten </a:t>
            </a:r>
            <a:r>
              <a:rPr lang="tr-TR" dirty="0"/>
              <a:t>uzaklaşıp düzlemsel </a:t>
            </a:r>
            <a:r>
              <a:rPr lang="tr-TR" dirty="0" smtClean="0"/>
              <a:t>bir forma dönüşmektedir.</a:t>
            </a:r>
          </a:p>
          <a:p>
            <a:pPr algn="just"/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 smtClean="0"/>
              <a:t>Belma</a:t>
            </a:r>
            <a:r>
              <a:rPr lang="en-US" dirty="0" smtClean="0"/>
              <a:t> </a:t>
            </a:r>
            <a:r>
              <a:rPr lang="tr-TR" dirty="0"/>
              <a:t>KORKUTER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19600"/>
            <a:ext cx="21336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55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Simetri alma ve kopyalama İşlemleri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133600"/>
            <a:ext cx="8077200" cy="4572000"/>
          </a:xfrm>
        </p:spPr>
        <p:txBody>
          <a:bodyPr>
            <a:norm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tr-TR" sz="1600" b="1" i="1" dirty="0"/>
              <a:t>Poligonlarda boşluk yaratmak ve doldurmak</a:t>
            </a:r>
            <a:endParaRPr lang="tr-TR" sz="1400" dirty="0" smtClean="0"/>
          </a:p>
          <a:p>
            <a:pPr algn="just">
              <a:buFont typeface="Courier New" pitchFamily="49" charset="0"/>
              <a:buChar char="o"/>
            </a:pPr>
            <a:endParaRPr lang="tr-TR" sz="1400" dirty="0" smtClean="0"/>
          </a:p>
          <a:p>
            <a:pPr algn="just">
              <a:buFont typeface="Courier New" pitchFamily="49" charset="0"/>
              <a:buChar char="o"/>
            </a:pPr>
            <a:endParaRPr lang="tr-TR" sz="1400" dirty="0" smtClean="0"/>
          </a:p>
          <a:p>
            <a:pPr lvl="1" algn="just">
              <a:buFont typeface="Arial" pitchFamily="34" charset="0"/>
              <a:buChar char="•"/>
            </a:pPr>
            <a:r>
              <a:rPr lang="tr-TR" sz="1600" dirty="0"/>
              <a:t>Poligonlarda boşluk yaratmanın çeşitli yöntemleri bulunmaktadır.</a:t>
            </a:r>
          </a:p>
          <a:p>
            <a:pPr lvl="2" algn="just">
              <a:buFont typeface="Wingdings" pitchFamily="2" charset="2"/>
              <a:buChar char="Ø"/>
            </a:pPr>
            <a:endParaRPr lang="tr-TR" sz="1300" dirty="0" smtClean="0"/>
          </a:p>
          <a:p>
            <a:pPr lvl="2" algn="just">
              <a:buFont typeface="Wingdings" pitchFamily="2" charset="2"/>
              <a:buChar char="Ø"/>
            </a:pPr>
            <a:endParaRPr lang="tr-TR" sz="1300" dirty="0" smtClean="0"/>
          </a:p>
          <a:p>
            <a:pPr lvl="2" algn="just">
              <a:buFont typeface="Wingdings" pitchFamily="2" charset="2"/>
              <a:buChar char="Ø"/>
            </a:pPr>
            <a:r>
              <a:rPr lang="tr-TR" sz="1400" dirty="0" smtClean="0"/>
              <a:t>Bir </a:t>
            </a:r>
            <a:r>
              <a:rPr lang="tr-TR" sz="1400" dirty="0"/>
              <a:t>verteksi ayırmak: </a:t>
            </a:r>
            <a:r>
              <a:rPr lang="tr-TR" sz="1400" b="1" i="1" dirty="0"/>
              <a:t>Edit Polygon&gt;Split Vertex </a:t>
            </a:r>
            <a:r>
              <a:rPr lang="tr-TR" sz="1400" dirty="0"/>
              <a:t>komutuyla seçilen vertekse gelen kenarlar için ayrı bir verteks oluşturur. </a:t>
            </a:r>
            <a:r>
              <a:rPr lang="tr-TR" sz="1400" dirty="0" smtClean="0"/>
              <a:t> Daha sonra boşa </a:t>
            </a:r>
            <a:r>
              <a:rPr lang="tr-TR" sz="1400" dirty="0"/>
              <a:t>tıklanıp bu verteksler seçilip hareket ettirilerek </a:t>
            </a:r>
            <a:r>
              <a:rPr lang="tr-TR" sz="1400" dirty="0" smtClean="0"/>
              <a:t>boşluk yaratılabilir</a:t>
            </a:r>
            <a:r>
              <a:rPr lang="tr-TR" sz="1400" dirty="0"/>
              <a:t>. Aşağıdaki örnekte bu </a:t>
            </a:r>
            <a:r>
              <a:rPr lang="tr-TR" sz="1400" dirty="0" smtClean="0"/>
              <a:t>verteksler tek </a:t>
            </a:r>
            <a:r>
              <a:rPr lang="tr-TR" sz="1400" dirty="0"/>
              <a:t>tek taşınmıştır</a:t>
            </a:r>
            <a:r>
              <a:rPr lang="tr-TR" sz="1400" dirty="0" smtClean="0"/>
              <a:t>.</a:t>
            </a:r>
          </a:p>
          <a:p>
            <a:pPr lvl="2" algn="just">
              <a:buFont typeface="Wingdings" pitchFamily="2" charset="2"/>
              <a:buChar char="Ø"/>
            </a:pPr>
            <a:endParaRPr lang="tr-TR" sz="1400" dirty="0"/>
          </a:p>
          <a:p>
            <a:pPr lvl="1" algn="just">
              <a:buFont typeface="Arial" pitchFamily="34" charset="0"/>
              <a:buChar char="•"/>
            </a:pPr>
            <a:endParaRPr lang="tr-TR" sz="1600" dirty="0"/>
          </a:p>
          <a:p>
            <a:pPr lvl="1" algn="just">
              <a:buFont typeface="Arial" pitchFamily="34" charset="0"/>
              <a:buChar char="•"/>
            </a:pPr>
            <a:endParaRPr lang="tr-TR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 smtClean="0"/>
              <a:t>Belma</a:t>
            </a:r>
            <a:r>
              <a:rPr lang="en-US" dirty="0" smtClean="0"/>
              <a:t> </a:t>
            </a:r>
            <a:r>
              <a:rPr lang="tr-TR" dirty="0"/>
              <a:t>KORKUTER</a:t>
            </a:r>
            <a:endParaRPr lang="en-US" dirty="0"/>
          </a:p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724400"/>
            <a:ext cx="1676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33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Simetri alma ve kopyalama İşlemleri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133600"/>
            <a:ext cx="8077200" cy="4572000"/>
          </a:xfrm>
        </p:spPr>
        <p:txBody>
          <a:bodyPr>
            <a:norm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tr-TR" sz="1600" b="1" i="1" dirty="0"/>
              <a:t>Poligonlarda boşluk yaratmak ve doldurmak</a:t>
            </a:r>
            <a:endParaRPr lang="tr-TR" sz="1400" dirty="0" smtClean="0"/>
          </a:p>
          <a:p>
            <a:pPr algn="just">
              <a:buFont typeface="Courier New" pitchFamily="49" charset="0"/>
              <a:buChar char="o"/>
            </a:pPr>
            <a:endParaRPr lang="tr-TR" sz="1400" dirty="0" smtClean="0"/>
          </a:p>
          <a:p>
            <a:pPr algn="just">
              <a:buFont typeface="Courier New" pitchFamily="49" charset="0"/>
              <a:buChar char="o"/>
            </a:pPr>
            <a:endParaRPr lang="tr-TR" sz="1400" dirty="0" smtClean="0"/>
          </a:p>
          <a:p>
            <a:pPr lvl="1" algn="just">
              <a:buFont typeface="Arial" pitchFamily="34" charset="0"/>
              <a:buChar char="•"/>
            </a:pPr>
            <a:r>
              <a:rPr lang="tr-TR" sz="1600" dirty="0"/>
              <a:t>Poligonlarda boşluk yaratmanın çeşitli yöntemleri bulunmaktadır.</a:t>
            </a:r>
          </a:p>
          <a:p>
            <a:pPr lvl="2" algn="just">
              <a:buFont typeface="Wingdings" pitchFamily="2" charset="2"/>
              <a:buChar char="Ø"/>
            </a:pPr>
            <a:endParaRPr lang="tr-TR" sz="1300" dirty="0" smtClean="0"/>
          </a:p>
          <a:p>
            <a:pPr lvl="2" algn="just">
              <a:buFont typeface="Wingdings" pitchFamily="2" charset="2"/>
              <a:buChar char="Ø"/>
            </a:pPr>
            <a:endParaRPr lang="tr-TR" sz="1300" dirty="0" smtClean="0"/>
          </a:p>
          <a:p>
            <a:pPr lvl="2" algn="just">
              <a:buFont typeface="Wingdings" pitchFamily="2" charset="2"/>
              <a:buChar char="Ø"/>
            </a:pPr>
            <a:r>
              <a:rPr lang="tr-TR" sz="1400" dirty="0" smtClean="0"/>
              <a:t>EXTRACT: </a:t>
            </a:r>
          </a:p>
          <a:p>
            <a:pPr lvl="2" algn="just">
              <a:buFont typeface="Wingdings" pitchFamily="2" charset="2"/>
              <a:buChar char="Ø"/>
            </a:pPr>
            <a:endParaRPr lang="tr-TR" sz="1400" dirty="0" smtClean="0"/>
          </a:p>
          <a:p>
            <a:pPr lvl="3" algn="just">
              <a:buFont typeface="Wingdings" pitchFamily="2" charset="2"/>
              <a:buChar char="ü"/>
            </a:pPr>
            <a:r>
              <a:rPr lang="tr-TR" sz="1400" dirty="0"/>
              <a:t>Yüz çıkarmak: Bir poligonda </a:t>
            </a:r>
            <a:r>
              <a:rPr lang="tr-TR" sz="1400" dirty="0" smtClean="0"/>
              <a:t>yüz(ler) seçilerek </a:t>
            </a:r>
            <a:r>
              <a:rPr lang="tr-TR" sz="1400" b="1" i="1" dirty="0"/>
              <a:t>Mesh&gt;Extract</a:t>
            </a:r>
            <a:r>
              <a:rPr lang="tr-TR" sz="1400" dirty="0"/>
              <a:t> </a:t>
            </a:r>
            <a:r>
              <a:rPr lang="tr-TR" sz="1400" dirty="0" smtClean="0"/>
              <a:t>komutu uygulandığında </a:t>
            </a:r>
            <a:r>
              <a:rPr lang="tr-TR" sz="1400" dirty="0"/>
              <a:t>bu yüzler </a:t>
            </a:r>
            <a:r>
              <a:rPr lang="tr-TR" sz="1400" dirty="0" smtClean="0"/>
              <a:t>poligon objesinden </a:t>
            </a:r>
            <a:r>
              <a:rPr lang="tr-TR" sz="1400" dirty="0"/>
              <a:t>ayrılır. Bu komutu </a:t>
            </a:r>
            <a:r>
              <a:rPr lang="tr-TR" sz="1400" dirty="0" smtClean="0"/>
              <a:t>seçenek kutusunda </a:t>
            </a:r>
            <a:r>
              <a:rPr lang="tr-TR" sz="1400" dirty="0"/>
              <a:t>bir offset </a:t>
            </a:r>
            <a:r>
              <a:rPr lang="tr-TR" sz="1400" dirty="0" smtClean="0"/>
              <a:t>değeri, transformasyon </a:t>
            </a:r>
            <a:r>
              <a:rPr lang="tr-TR" sz="1400" dirty="0"/>
              <a:t>değeri ve hareket </a:t>
            </a:r>
            <a:r>
              <a:rPr lang="tr-TR" sz="1400" dirty="0" smtClean="0"/>
              <a:t>yönü tanımlanabilir</a:t>
            </a:r>
            <a:r>
              <a:rPr lang="tr-TR" sz="1400" dirty="0"/>
              <a:t>.</a:t>
            </a:r>
          </a:p>
          <a:p>
            <a:pPr lvl="1" algn="just">
              <a:buFont typeface="Arial" pitchFamily="34" charset="0"/>
              <a:buChar char="•"/>
            </a:pPr>
            <a:endParaRPr lang="tr-TR" sz="1600" dirty="0"/>
          </a:p>
          <a:p>
            <a:pPr lvl="1" algn="just">
              <a:buFont typeface="Arial" pitchFamily="34" charset="0"/>
              <a:buChar char="•"/>
            </a:pPr>
            <a:endParaRPr lang="tr-TR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 smtClean="0"/>
              <a:t>Belma</a:t>
            </a:r>
            <a:r>
              <a:rPr lang="en-US" dirty="0" smtClean="0"/>
              <a:t> </a:t>
            </a:r>
            <a:r>
              <a:rPr lang="tr-TR" dirty="0"/>
              <a:t>KORKUTER</a:t>
            </a:r>
            <a:endParaRPr lang="en-US" dirty="0"/>
          </a:p>
          <a:p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029200"/>
            <a:ext cx="34290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31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Simetri alma ve kopyalama İşlemleri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133600"/>
            <a:ext cx="8077200" cy="4572000"/>
          </a:xfrm>
        </p:spPr>
        <p:txBody>
          <a:bodyPr>
            <a:norm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tr-TR" sz="1600" b="1" i="1" dirty="0"/>
              <a:t>Poligonlarda boşluk yaratmak ve doldurmak</a:t>
            </a:r>
            <a:endParaRPr lang="tr-TR" sz="1400" dirty="0" smtClean="0"/>
          </a:p>
          <a:p>
            <a:pPr algn="just">
              <a:buFont typeface="Courier New" pitchFamily="49" charset="0"/>
              <a:buChar char="o"/>
            </a:pPr>
            <a:endParaRPr lang="tr-TR" sz="1400" dirty="0" smtClean="0"/>
          </a:p>
          <a:p>
            <a:pPr algn="just">
              <a:buFont typeface="Courier New" pitchFamily="49" charset="0"/>
              <a:buChar char="o"/>
            </a:pPr>
            <a:endParaRPr lang="tr-TR" sz="1400" dirty="0" smtClean="0"/>
          </a:p>
          <a:p>
            <a:pPr lvl="1" algn="just">
              <a:buFont typeface="Arial" pitchFamily="34" charset="0"/>
              <a:buChar char="•"/>
            </a:pPr>
            <a:r>
              <a:rPr lang="tr-TR" sz="1600" dirty="0"/>
              <a:t>Poligonlarda boşluk yaratmanın çeşitli yöntemleri bulunmaktadır.</a:t>
            </a:r>
          </a:p>
          <a:p>
            <a:pPr lvl="2" algn="just">
              <a:buFont typeface="Wingdings" pitchFamily="2" charset="2"/>
              <a:buChar char="Ø"/>
            </a:pPr>
            <a:endParaRPr lang="tr-TR" sz="1300" dirty="0" smtClean="0"/>
          </a:p>
          <a:p>
            <a:pPr lvl="2" algn="just">
              <a:buFont typeface="Wingdings" pitchFamily="2" charset="2"/>
              <a:buChar char="Ø"/>
            </a:pPr>
            <a:endParaRPr lang="tr-TR" sz="1300" dirty="0" smtClean="0"/>
          </a:p>
          <a:p>
            <a:pPr lvl="2" algn="just">
              <a:buFont typeface="Wingdings" pitchFamily="2" charset="2"/>
              <a:buChar char="Ø"/>
            </a:pPr>
            <a:r>
              <a:rPr lang="tr-TR" sz="1400" dirty="0" smtClean="0"/>
              <a:t>MAKE HOLE  TOOL: </a:t>
            </a:r>
          </a:p>
          <a:p>
            <a:pPr lvl="2" algn="just">
              <a:buFont typeface="Wingdings" pitchFamily="2" charset="2"/>
              <a:buChar char="Ø"/>
            </a:pPr>
            <a:endParaRPr lang="tr-TR" sz="1400" dirty="0" smtClean="0"/>
          </a:p>
          <a:p>
            <a:pPr lvl="3" algn="just">
              <a:buFont typeface="Wingdings" pitchFamily="2" charset="2"/>
              <a:buChar char="ü"/>
            </a:pPr>
            <a:r>
              <a:rPr lang="tr-TR" sz="1400" dirty="0"/>
              <a:t>Poligon obje üzerinde çizilen veya ona projeksiyon olan </a:t>
            </a:r>
            <a:r>
              <a:rPr lang="tr-TR" sz="1400" dirty="0" smtClean="0"/>
              <a:t>yüzü poligon </a:t>
            </a:r>
            <a:r>
              <a:rPr lang="tr-TR" sz="1400" dirty="0"/>
              <a:t>yüzden çıkartmak için kullanılır. </a:t>
            </a:r>
            <a:endParaRPr lang="tr-TR" sz="1400" dirty="0" smtClean="0"/>
          </a:p>
          <a:p>
            <a:pPr lvl="3" algn="just">
              <a:buFont typeface="Wingdings" pitchFamily="2" charset="2"/>
              <a:buChar char="ü"/>
            </a:pPr>
            <a:r>
              <a:rPr lang="tr-TR" sz="1400" dirty="0" smtClean="0"/>
              <a:t>Bir </a:t>
            </a:r>
            <a:r>
              <a:rPr lang="tr-TR" sz="1400" dirty="0"/>
              <a:t>yüz üzerinde (live </a:t>
            </a:r>
            <a:r>
              <a:rPr lang="tr-TR" sz="1400" dirty="0" smtClean="0"/>
              <a:t>objectile</a:t>
            </a:r>
            <a:r>
              <a:rPr lang="tr-TR" sz="1400" dirty="0"/>
              <a:t>) bir poligon </a:t>
            </a:r>
            <a:r>
              <a:rPr lang="tr-TR" sz="1400" b="1" i="1" dirty="0"/>
              <a:t>Mesh&gt;Create Polygon </a:t>
            </a:r>
            <a:r>
              <a:rPr lang="tr-TR" sz="1400" b="1" i="1" dirty="0" smtClean="0"/>
              <a:t>Tool </a:t>
            </a:r>
            <a:r>
              <a:rPr lang="tr-TR" sz="1400" dirty="0"/>
              <a:t>yaratılır ve her iki </a:t>
            </a:r>
            <a:r>
              <a:rPr lang="tr-TR" sz="1400" dirty="0" smtClean="0"/>
              <a:t>şekil </a:t>
            </a:r>
            <a:r>
              <a:rPr lang="tr-TR" sz="1400" b="1" i="1" dirty="0" smtClean="0"/>
              <a:t>Mesh&gt;Combine</a:t>
            </a:r>
            <a:r>
              <a:rPr lang="tr-TR" sz="1400" dirty="0" smtClean="0"/>
              <a:t> </a:t>
            </a:r>
            <a:r>
              <a:rPr lang="tr-TR" sz="1400" dirty="0"/>
              <a:t>ile birbirine bağlanır. </a:t>
            </a:r>
            <a:endParaRPr lang="tr-TR" sz="1400" dirty="0" smtClean="0"/>
          </a:p>
          <a:p>
            <a:pPr lvl="3" algn="just">
              <a:buFont typeface="Wingdings" pitchFamily="2" charset="2"/>
              <a:buChar char="ü"/>
            </a:pPr>
            <a:r>
              <a:rPr lang="tr-TR" sz="1400" b="1" i="1" dirty="0" smtClean="0"/>
              <a:t>Mesh&gt;Make </a:t>
            </a:r>
            <a:r>
              <a:rPr lang="tr-TR" sz="1400" b="1" i="1" dirty="0"/>
              <a:t>Hole </a:t>
            </a:r>
            <a:r>
              <a:rPr lang="tr-TR" sz="1400" b="1" i="1" dirty="0" smtClean="0"/>
              <a:t>Tool</a:t>
            </a:r>
            <a:r>
              <a:rPr lang="tr-TR" sz="1400" dirty="0" smtClean="0"/>
              <a:t> komutu </a:t>
            </a:r>
            <a:r>
              <a:rPr lang="tr-TR" sz="1400" dirty="0"/>
              <a:t>bileşen modunda çalıştırılır; üzerinde boşluk </a:t>
            </a:r>
            <a:r>
              <a:rPr lang="tr-TR" sz="1400" dirty="0" smtClean="0"/>
              <a:t>açılmak istenen </a:t>
            </a:r>
            <a:r>
              <a:rPr lang="tr-TR" sz="1400" dirty="0"/>
              <a:t>yüz seçilir (iki defa tıklanarak) sonra boşluğu açacak </a:t>
            </a:r>
            <a:r>
              <a:rPr lang="tr-TR" sz="1400" dirty="0" smtClean="0"/>
              <a:t>yüz seçilir. </a:t>
            </a:r>
          </a:p>
          <a:p>
            <a:pPr lvl="3" algn="just">
              <a:buFont typeface="Wingdings" pitchFamily="2" charset="2"/>
              <a:buChar char="ü"/>
            </a:pPr>
            <a:r>
              <a:rPr lang="tr-TR" sz="1400" dirty="0" smtClean="0"/>
              <a:t>Enter </a:t>
            </a:r>
            <a:r>
              <a:rPr lang="tr-TR" sz="1400" dirty="0"/>
              <a:t>tuşuna basarak işlem bitirilir. </a:t>
            </a:r>
            <a:endParaRPr lang="tr-TR" sz="1400" dirty="0" smtClean="0"/>
          </a:p>
          <a:p>
            <a:pPr lvl="3" algn="just">
              <a:buFont typeface="Wingdings" pitchFamily="2" charset="2"/>
              <a:buChar char="ü"/>
            </a:pPr>
            <a:r>
              <a:rPr lang="tr-TR" sz="1400" dirty="0" smtClean="0"/>
              <a:t>Sonuç </a:t>
            </a:r>
            <a:r>
              <a:rPr lang="tr-TR" sz="1400" dirty="0"/>
              <a:t>shading </a:t>
            </a:r>
            <a:r>
              <a:rPr lang="tr-TR" sz="1400" dirty="0" smtClean="0"/>
              <a:t>modunda gösterilir</a:t>
            </a:r>
            <a:r>
              <a:rPr lang="tr-TR" sz="1400" dirty="0"/>
              <a:t>.</a:t>
            </a:r>
            <a:endParaRPr lang="tr-TR" sz="1600" dirty="0"/>
          </a:p>
          <a:p>
            <a:pPr lvl="1" algn="just">
              <a:buFont typeface="Arial" pitchFamily="34" charset="0"/>
              <a:buChar char="•"/>
            </a:pPr>
            <a:endParaRPr lang="tr-TR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 smtClean="0"/>
              <a:t>Belma</a:t>
            </a:r>
            <a:r>
              <a:rPr lang="en-US" dirty="0" smtClean="0"/>
              <a:t> </a:t>
            </a:r>
            <a:r>
              <a:rPr lang="tr-TR" dirty="0"/>
              <a:t>KORKUTER</a:t>
            </a:r>
            <a:endParaRPr lang="en-US" dirty="0"/>
          </a:p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95799"/>
            <a:ext cx="11811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20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Simetri alma ve kopyalama İşlemleri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133600"/>
            <a:ext cx="8077200" cy="4572000"/>
          </a:xfrm>
        </p:spPr>
        <p:txBody>
          <a:bodyPr>
            <a:norm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tr-TR" sz="1600" b="1" i="1" dirty="0"/>
              <a:t>Poligonlarda boşluk yaratmak ve doldurmak</a:t>
            </a:r>
            <a:endParaRPr lang="tr-TR" sz="1400" dirty="0" smtClean="0"/>
          </a:p>
          <a:p>
            <a:pPr algn="just">
              <a:buFont typeface="Courier New" pitchFamily="49" charset="0"/>
              <a:buChar char="o"/>
            </a:pPr>
            <a:endParaRPr lang="tr-TR" sz="1400" dirty="0" smtClean="0"/>
          </a:p>
          <a:p>
            <a:pPr algn="just">
              <a:buFont typeface="Courier New" pitchFamily="49" charset="0"/>
              <a:buChar char="o"/>
            </a:pPr>
            <a:endParaRPr lang="tr-TR" sz="1400" dirty="0" smtClean="0"/>
          </a:p>
          <a:p>
            <a:pPr lvl="1" algn="just">
              <a:buFont typeface="Arial" pitchFamily="34" charset="0"/>
              <a:buChar char="•"/>
            </a:pPr>
            <a:r>
              <a:rPr lang="tr-TR" sz="1600" dirty="0" smtClean="0"/>
              <a:t>FILLHOLE</a:t>
            </a:r>
          </a:p>
          <a:p>
            <a:pPr lvl="2" algn="just">
              <a:buFont typeface="Wingdings" pitchFamily="2" charset="2"/>
              <a:buChar char="ü"/>
            </a:pPr>
            <a:endParaRPr lang="tr-TR" sz="1100" dirty="0"/>
          </a:p>
          <a:p>
            <a:pPr lvl="2" algn="just">
              <a:buFont typeface="Wingdings" pitchFamily="2" charset="2"/>
              <a:buChar char="ü"/>
            </a:pPr>
            <a:endParaRPr lang="tr-TR" sz="1100" dirty="0" smtClean="0"/>
          </a:p>
          <a:p>
            <a:pPr lvl="2" algn="just">
              <a:buFont typeface="Wingdings" pitchFamily="2" charset="2"/>
              <a:buChar char="ü"/>
            </a:pPr>
            <a:r>
              <a:rPr lang="tr-TR" sz="1600" b="1" i="1" dirty="0" smtClean="0"/>
              <a:t>Mesh&gt;Fill Hole </a:t>
            </a:r>
            <a:r>
              <a:rPr lang="tr-TR" sz="1600" dirty="0"/>
              <a:t>obje </a:t>
            </a:r>
            <a:r>
              <a:rPr lang="tr-TR" sz="1600" dirty="0" smtClean="0"/>
              <a:t>üzerindeki tüm boşlukları </a:t>
            </a:r>
            <a:r>
              <a:rPr lang="tr-TR" sz="1600" dirty="0"/>
              <a:t>doldurur</a:t>
            </a:r>
            <a:r>
              <a:rPr lang="tr-TR" sz="1600" dirty="0" smtClean="0"/>
              <a:t>.</a:t>
            </a:r>
          </a:p>
          <a:p>
            <a:pPr lvl="2" algn="just">
              <a:buFont typeface="Wingdings" pitchFamily="2" charset="2"/>
              <a:buChar char="ü"/>
            </a:pPr>
            <a:endParaRPr lang="tr-TR" sz="1600" dirty="0"/>
          </a:p>
          <a:p>
            <a:pPr lvl="2" algn="just">
              <a:buFont typeface="Wingdings" pitchFamily="2" charset="2"/>
              <a:buChar char="ü"/>
            </a:pPr>
            <a:endParaRPr lang="tr-TR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 smtClean="0"/>
              <a:t>Belma</a:t>
            </a:r>
            <a:r>
              <a:rPr lang="en-US" dirty="0" smtClean="0"/>
              <a:t> </a:t>
            </a:r>
            <a:r>
              <a:rPr lang="tr-TR" dirty="0" smtClean="0"/>
              <a:t>KORKUTER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19600"/>
            <a:ext cx="140017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95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Poligonun Temel Bileşenleri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077200" cy="4873752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/>
              <a:t>Verteks/nokta</a:t>
            </a:r>
            <a:r>
              <a:rPr lang="tr-TR" dirty="0"/>
              <a:t>: Poligonun en küçük birimidir. </a:t>
            </a:r>
            <a:r>
              <a:rPr lang="tr-TR" dirty="0" smtClean="0"/>
              <a:t>En sık </a:t>
            </a:r>
            <a:r>
              <a:rPr lang="tr-TR" dirty="0"/>
              <a:t>karşılaşılan poligonlar üç </a:t>
            </a:r>
            <a:r>
              <a:rPr lang="tr-TR" dirty="0" smtClean="0"/>
              <a:t>noktadan meydana gelir. Dört </a:t>
            </a:r>
            <a:r>
              <a:rPr lang="tr-TR" dirty="0"/>
              <a:t>veya daha fazla </a:t>
            </a:r>
            <a:r>
              <a:rPr lang="tr-TR" dirty="0" smtClean="0"/>
              <a:t>noktadan meydana gelen poligonlar </a:t>
            </a:r>
            <a:r>
              <a:rPr lang="tr-TR" dirty="0"/>
              <a:t>da bulunur</a:t>
            </a:r>
            <a:r>
              <a:rPr lang="tr-TR" dirty="0" smtClean="0"/>
              <a:t>.</a:t>
            </a:r>
          </a:p>
          <a:p>
            <a:pPr algn="just"/>
            <a:endParaRPr lang="tr-TR" dirty="0"/>
          </a:p>
          <a:p>
            <a:pPr algn="just"/>
            <a:r>
              <a:rPr lang="tr-TR" dirty="0" smtClean="0"/>
              <a:t>Kenar</a:t>
            </a:r>
            <a:r>
              <a:rPr lang="tr-TR" dirty="0"/>
              <a:t>: İki noktayı bağlayan çizgilerdir</a:t>
            </a:r>
            <a:r>
              <a:rPr lang="tr-TR" dirty="0" smtClean="0"/>
              <a:t>.</a:t>
            </a:r>
          </a:p>
          <a:p>
            <a:pPr algn="just"/>
            <a:endParaRPr lang="tr-TR" dirty="0"/>
          </a:p>
          <a:p>
            <a:pPr algn="just"/>
            <a:r>
              <a:rPr lang="tr-TR" dirty="0" smtClean="0"/>
              <a:t>Yüz</a:t>
            </a:r>
            <a:r>
              <a:rPr lang="tr-TR" dirty="0"/>
              <a:t>: Poligonun </a:t>
            </a:r>
            <a:r>
              <a:rPr lang="tr-TR" dirty="0" smtClean="0"/>
              <a:t>görsel sunumudur. Obje render edildiğinde </a:t>
            </a:r>
            <a:r>
              <a:rPr lang="tr-TR" dirty="0"/>
              <a:t>gördüğümüz kısmıdır. Poligonun </a:t>
            </a:r>
            <a:r>
              <a:rPr lang="tr-TR" dirty="0" smtClean="0"/>
              <a:t>yüzey niteliklerini </a:t>
            </a:r>
            <a:r>
              <a:rPr lang="tr-TR" dirty="0"/>
              <a:t>yansıttığı kısmıdır.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 smtClean="0"/>
              <a:t>Belma</a:t>
            </a:r>
            <a:r>
              <a:rPr lang="en-US" dirty="0" smtClean="0"/>
              <a:t> </a:t>
            </a:r>
            <a:r>
              <a:rPr lang="tr-TR" dirty="0"/>
              <a:t>KORKUTER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10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Poligonlarin avantajlari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077200" cy="4873752"/>
          </a:xfrm>
        </p:spPr>
        <p:txBody>
          <a:bodyPr>
            <a:normAutofit fontScale="92500"/>
          </a:bodyPr>
          <a:lstStyle/>
          <a:p>
            <a:pPr algn="just"/>
            <a:r>
              <a:rPr lang="tr-TR" dirty="0" smtClean="0"/>
              <a:t>İstenildiğinde </a:t>
            </a:r>
            <a:r>
              <a:rPr lang="tr-TR" dirty="0"/>
              <a:t>düşük çözünürlükle başlayan </a:t>
            </a:r>
            <a:r>
              <a:rPr lang="tr-TR" dirty="0" smtClean="0"/>
              <a:t>bir modelleme </a:t>
            </a:r>
            <a:r>
              <a:rPr lang="tr-TR" dirty="0"/>
              <a:t>işlemi hızlı </a:t>
            </a:r>
            <a:r>
              <a:rPr lang="tr-TR" dirty="0" smtClean="0"/>
              <a:t>şekilde </a:t>
            </a:r>
            <a:r>
              <a:rPr lang="tr-TR" dirty="0"/>
              <a:t>yüksek çözünürlüklü hale getirilebilir. </a:t>
            </a:r>
            <a:r>
              <a:rPr lang="tr-TR" dirty="0" smtClean="0"/>
              <a:t> </a:t>
            </a:r>
          </a:p>
          <a:p>
            <a:pPr algn="just"/>
            <a:r>
              <a:rPr lang="tr-TR" dirty="0" smtClean="0"/>
              <a:t>Bu sayede modelin </a:t>
            </a:r>
            <a:r>
              <a:rPr lang="tr-TR" dirty="0"/>
              <a:t>daha </a:t>
            </a:r>
            <a:r>
              <a:rPr lang="tr-TR" dirty="0" smtClean="0"/>
              <a:t>fazla detay </a:t>
            </a:r>
            <a:r>
              <a:rPr lang="tr-TR" dirty="0"/>
              <a:t>isteyen kısımlarına istenen hassasiyette detay ilave edilebilir. </a:t>
            </a:r>
            <a:endParaRPr lang="tr-TR" dirty="0" smtClean="0"/>
          </a:p>
          <a:p>
            <a:pPr algn="just"/>
            <a:r>
              <a:rPr lang="tr-TR" dirty="0" smtClean="0"/>
              <a:t>Model </a:t>
            </a:r>
            <a:r>
              <a:rPr lang="tr-TR" dirty="0"/>
              <a:t>değişken poligon </a:t>
            </a:r>
            <a:r>
              <a:rPr lang="tr-TR" dirty="0" smtClean="0"/>
              <a:t>ağı yoğunluğunda çalışılarak meydana </a:t>
            </a:r>
            <a:r>
              <a:rPr lang="tr-TR" dirty="0"/>
              <a:t>getirilebilir. </a:t>
            </a:r>
            <a:endParaRPr lang="tr-TR" dirty="0" smtClean="0"/>
          </a:p>
          <a:p>
            <a:pPr algn="just"/>
            <a:r>
              <a:rPr lang="tr-TR" dirty="0" smtClean="0"/>
              <a:t>Bu </a:t>
            </a:r>
            <a:r>
              <a:rPr lang="tr-TR" dirty="0"/>
              <a:t>çalışma şekline </a:t>
            </a:r>
            <a:r>
              <a:rPr lang="tr-TR" b="1" i="1" dirty="0" smtClean="0"/>
              <a:t>subdivision modelleme </a:t>
            </a:r>
            <a:r>
              <a:rPr lang="tr-TR" dirty="0"/>
              <a:t>adı </a:t>
            </a:r>
            <a:r>
              <a:rPr lang="tr-TR" dirty="0" smtClean="0"/>
              <a:t>da verilir</a:t>
            </a:r>
            <a:r>
              <a:rPr lang="tr-TR" dirty="0"/>
              <a:t>.</a:t>
            </a:r>
          </a:p>
          <a:p>
            <a:pPr algn="just"/>
            <a:r>
              <a:rPr lang="tr-TR" dirty="0"/>
              <a:t>Bu </a:t>
            </a:r>
            <a:r>
              <a:rPr lang="tr-TR" dirty="0" smtClean="0"/>
              <a:t>işlem NURBS’lerde </a:t>
            </a:r>
            <a:r>
              <a:rPr lang="tr-TR" dirty="0"/>
              <a:t>çok zordur. </a:t>
            </a:r>
            <a:endParaRPr lang="tr-TR" dirty="0" smtClean="0"/>
          </a:p>
          <a:p>
            <a:pPr algn="just"/>
            <a:r>
              <a:rPr lang="tr-TR" dirty="0" smtClean="0"/>
              <a:t>Yüksek </a:t>
            </a:r>
            <a:r>
              <a:rPr lang="tr-TR" dirty="0"/>
              <a:t>çözünürlüklü bir ağ yaratmak için </a:t>
            </a:r>
            <a:r>
              <a:rPr lang="tr-TR" dirty="0" smtClean="0"/>
              <a:t>tüm spline </a:t>
            </a:r>
            <a:r>
              <a:rPr lang="tr-TR" dirty="0"/>
              <a:t>ağı </a:t>
            </a:r>
            <a:r>
              <a:rPr lang="tr-TR" dirty="0" smtClean="0"/>
              <a:t>üzerinde tek </a:t>
            </a:r>
            <a:r>
              <a:rPr lang="tr-TR" dirty="0"/>
              <a:t>tek değişiklik yapmak gerekir. </a:t>
            </a:r>
            <a:endParaRPr lang="tr-TR" dirty="0" smtClean="0"/>
          </a:p>
          <a:p>
            <a:pPr algn="just"/>
            <a:r>
              <a:rPr lang="tr-TR" dirty="0" smtClean="0"/>
              <a:t>Bu </a:t>
            </a:r>
            <a:r>
              <a:rPr lang="tr-TR" dirty="0"/>
              <a:t>da </a:t>
            </a:r>
            <a:r>
              <a:rPr lang="tr-TR" dirty="0" smtClean="0"/>
              <a:t>render işini </a:t>
            </a:r>
            <a:r>
              <a:rPr lang="tr-TR" dirty="0"/>
              <a:t>ve </a:t>
            </a:r>
            <a:r>
              <a:rPr lang="tr-TR" dirty="0" smtClean="0"/>
              <a:t>düzenlemeyi zorlaştırır</a:t>
            </a:r>
            <a:r>
              <a:rPr lang="tr-TR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 smtClean="0"/>
              <a:t>Belma</a:t>
            </a:r>
            <a:r>
              <a:rPr lang="en-US" dirty="0" smtClean="0"/>
              <a:t> </a:t>
            </a:r>
            <a:r>
              <a:rPr lang="tr-TR" dirty="0"/>
              <a:t>KORKUTER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32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Poligonlarin dezavantajlari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362200"/>
            <a:ext cx="8077200" cy="3581400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/>
              <a:t>Düzgün eğriler meydana </a:t>
            </a:r>
            <a:r>
              <a:rPr lang="tr-TR" dirty="0"/>
              <a:t>getirmek poligonların en büyük sorunlarıdır. </a:t>
            </a:r>
            <a:endParaRPr lang="tr-TR" dirty="0" smtClean="0"/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Bu eğriler meydana </a:t>
            </a:r>
            <a:r>
              <a:rPr lang="tr-TR" dirty="0"/>
              <a:t>getirilse </a:t>
            </a:r>
            <a:r>
              <a:rPr lang="tr-TR" dirty="0" smtClean="0"/>
              <a:t>dahi </a:t>
            </a:r>
            <a:r>
              <a:rPr lang="tr-TR" dirty="0"/>
              <a:t>bunları gerektiğinde düzenlemek ciddi </a:t>
            </a:r>
            <a:r>
              <a:rPr lang="tr-TR" dirty="0" smtClean="0"/>
              <a:t>bir işlem gerektirir </a:t>
            </a:r>
            <a:r>
              <a:rPr lang="tr-TR" dirty="0"/>
              <a:t>ve </a:t>
            </a:r>
            <a:r>
              <a:rPr lang="tr-TR" dirty="0" smtClean="0"/>
              <a:t>buna rağmen </a:t>
            </a:r>
            <a:r>
              <a:rPr lang="tr-TR" dirty="0"/>
              <a:t>elde edilen şekil istenen doğruluk ve hassasiyette olamayabilir.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 smtClean="0"/>
              <a:t>Belma</a:t>
            </a:r>
            <a:r>
              <a:rPr lang="en-US" dirty="0" smtClean="0"/>
              <a:t> </a:t>
            </a:r>
            <a:r>
              <a:rPr lang="tr-TR" dirty="0"/>
              <a:t>KORKUTER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01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Poligonlarin kullanim alanlari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077200" cy="51054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tr-TR" dirty="0"/>
              <a:t>Poligonlar genellikle karmaşık ve doğal organik </a:t>
            </a:r>
            <a:r>
              <a:rPr lang="tr-TR" dirty="0" smtClean="0"/>
              <a:t>şekilleri (doğanın meydana getirdiği) meydana getirmek </a:t>
            </a:r>
            <a:r>
              <a:rPr lang="tr-TR" dirty="0"/>
              <a:t>için daha uygundur</a:t>
            </a:r>
            <a:r>
              <a:rPr lang="tr-TR" dirty="0" smtClean="0"/>
              <a:t>.</a:t>
            </a:r>
          </a:p>
          <a:p>
            <a:pPr algn="just"/>
            <a:r>
              <a:rPr lang="tr-TR" dirty="0" smtClean="0"/>
              <a:t>Doğal</a:t>
            </a:r>
            <a:r>
              <a:rPr lang="tr-TR" dirty="0"/>
              <a:t> </a:t>
            </a:r>
            <a:r>
              <a:rPr lang="tr-TR" dirty="0" smtClean="0"/>
              <a:t>şekiller tamamen </a:t>
            </a:r>
            <a:r>
              <a:rPr lang="tr-TR" dirty="0"/>
              <a:t>hatasız </a:t>
            </a:r>
            <a:r>
              <a:rPr lang="tr-TR" dirty="0" smtClean="0"/>
              <a:t>ve mükemmel </a:t>
            </a:r>
            <a:r>
              <a:rPr lang="tr-TR" dirty="0"/>
              <a:t>görünümlü değildir. </a:t>
            </a:r>
            <a:endParaRPr lang="tr-TR" dirty="0" smtClean="0"/>
          </a:p>
          <a:p>
            <a:pPr algn="just"/>
            <a:r>
              <a:rPr lang="tr-TR" dirty="0" smtClean="0"/>
              <a:t>Bu alanlar </a:t>
            </a:r>
            <a:r>
              <a:rPr lang="tr-TR" dirty="0"/>
              <a:t>aşağıdaki </a:t>
            </a:r>
            <a:r>
              <a:rPr lang="tr-TR" dirty="0" smtClean="0"/>
              <a:t>gibidir:</a:t>
            </a:r>
          </a:p>
          <a:p>
            <a:pPr lvl="1" algn="just"/>
            <a:r>
              <a:rPr lang="tr-TR" b="1" dirty="0"/>
              <a:t>Detaylı yaratık ve karakterler</a:t>
            </a:r>
            <a:r>
              <a:rPr lang="tr-TR" dirty="0"/>
              <a:t>: Farklı </a:t>
            </a:r>
            <a:r>
              <a:rPr lang="tr-TR" dirty="0" smtClean="0"/>
              <a:t>çözünürlük modlarında çalışmak mümkündür</a:t>
            </a:r>
            <a:r>
              <a:rPr lang="tr-TR" dirty="0"/>
              <a:t>. </a:t>
            </a:r>
            <a:r>
              <a:rPr lang="tr-TR" dirty="0" smtClean="0"/>
              <a:t> Böylece çok </a:t>
            </a:r>
            <a:r>
              <a:rPr lang="tr-TR" dirty="0"/>
              <a:t>sayıda detay eklenebilir.</a:t>
            </a:r>
          </a:p>
          <a:p>
            <a:pPr lvl="1" algn="just"/>
            <a:r>
              <a:rPr lang="tr-TR" b="1" dirty="0" smtClean="0"/>
              <a:t>Doğal </a:t>
            </a:r>
            <a:r>
              <a:rPr lang="tr-TR" b="1" dirty="0"/>
              <a:t>organikler</a:t>
            </a:r>
            <a:r>
              <a:rPr lang="tr-TR" dirty="0"/>
              <a:t>: </a:t>
            </a:r>
            <a:r>
              <a:rPr lang="tr-TR" dirty="0" smtClean="0"/>
              <a:t>Tüm bitki tipleri</a:t>
            </a:r>
            <a:r>
              <a:rPr lang="tr-TR" dirty="0"/>
              <a:t>. Poligonlar yapraklar, ağaç budakları, kayalar, dağ, </a:t>
            </a:r>
            <a:r>
              <a:rPr lang="tr-TR" dirty="0" smtClean="0"/>
              <a:t>vadiler, göller </a:t>
            </a:r>
            <a:r>
              <a:rPr lang="tr-TR" dirty="0"/>
              <a:t>ve ahşap evler</a:t>
            </a:r>
            <a:r>
              <a:rPr lang="tr-TR" dirty="0" smtClean="0"/>
              <a:t>, taş</a:t>
            </a:r>
            <a:r>
              <a:rPr lang="tr-TR" dirty="0"/>
              <a:t> duvarlar, çakıltaşı yollar</a:t>
            </a:r>
            <a:r>
              <a:rPr lang="tr-TR" dirty="0" smtClean="0"/>
              <a:t>, tomruk </a:t>
            </a:r>
            <a:r>
              <a:rPr lang="tr-TR" dirty="0"/>
              <a:t>kabinler gibi doğal </a:t>
            </a:r>
            <a:r>
              <a:rPr lang="tr-TR" dirty="0" smtClean="0"/>
              <a:t>yapılar için çok uygundur</a:t>
            </a:r>
            <a:r>
              <a:rPr lang="tr-TR" dirty="0"/>
              <a:t>. Bu şekilde tamamen </a:t>
            </a:r>
            <a:r>
              <a:rPr lang="tr-TR" dirty="0" smtClean="0"/>
              <a:t>pürüzsüz </a:t>
            </a:r>
            <a:r>
              <a:rPr lang="tr-TR" dirty="0"/>
              <a:t>ve hatasız değildir. İçinde asimetrik </a:t>
            </a:r>
            <a:r>
              <a:rPr lang="tr-TR" dirty="0" smtClean="0"/>
              <a:t>oluşumlar, aşınmış</a:t>
            </a:r>
            <a:r>
              <a:rPr lang="tr-TR" dirty="0"/>
              <a:t> yüzeyler, kaotik yüzey ve detaylar bulundurur.</a:t>
            </a:r>
          </a:p>
          <a:p>
            <a:pPr lvl="1" algn="just"/>
            <a:r>
              <a:rPr lang="tr-TR" b="1" dirty="0" smtClean="0"/>
              <a:t>Lineer modeller</a:t>
            </a:r>
            <a:r>
              <a:rPr lang="tr-TR" dirty="0"/>
              <a:t>: Mobilya, bilgisayar ekipmanı, binalar, caddeler gibi </a:t>
            </a:r>
            <a:r>
              <a:rPr lang="tr-TR" dirty="0" smtClean="0"/>
              <a:t>lineer modellerde kullanılır</a:t>
            </a:r>
            <a:r>
              <a:rPr lang="tr-TR" dirty="0"/>
              <a:t>. Bu nesneler azsayıda eğri ve </a:t>
            </a:r>
            <a:r>
              <a:rPr lang="tr-TR" dirty="0" smtClean="0"/>
              <a:t>çok miktarda </a:t>
            </a:r>
            <a:r>
              <a:rPr lang="tr-TR" dirty="0"/>
              <a:t>düz </a:t>
            </a:r>
            <a:r>
              <a:rPr lang="tr-TR" dirty="0" smtClean="0"/>
              <a:t>yüzeyden meydana </a:t>
            </a:r>
            <a:r>
              <a:rPr lang="tr-TR" dirty="0"/>
              <a:t>gelir.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 smtClean="0"/>
              <a:t>Belma</a:t>
            </a:r>
            <a:r>
              <a:rPr lang="en-US" dirty="0" smtClean="0"/>
              <a:t> </a:t>
            </a:r>
            <a:r>
              <a:rPr lang="tr-TR" dirty="0"/>
              <a:t>KORKUTER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34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Poligonlarin kullanim alanlari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077200" cy="4953000"/>
          </a:xfrm>
        </p:spPr>
        <p:txBody>
          <a:bodyPr>
            <a:normAutofit/>
          </a:bodyPr>
          <a:lstStyle/>
          <a:p>
            <a:pPr algn="just"/>
            <a:r>
              <a:rPr lang="tr-TR" dirty="0"/>
              <a:t>Poligonlar, çok fazla </a:t>
            </a:r>
            <a:r>
              <a:rPr lang="tr-TR" dirty="0" smtClean="0"/>
              <a:t>eğriler içeren </a:t>
            </a:r>
            <a:r>
              <a:rPr lang="tr-TR" dirty="0"/>
              <a:t>ve üretiminin de yapılması düşünülen arabalar, </a:t>
            </a:r>
            <a:r>
              <a:rPr lang="tr-TR" dirty="0" smtClean="0"/>
              <a:t>karmaşık motorlar, mekanik aygıtlar için </a:t>
            </a:r>
            <a:r>
              <a:rPr lang="tr-TR" dirty="0"/>
              <a:t>uygun değildir. </a:t>
            </a:r>
            <a:endParaRPr lang="tr-TR" dirty="0" smtClean="0"/>
          </a:p>
          <a:p>
            <a:pPr algn="just"/>
            <a:r>
              <a:rPr lang="tr-TR" dirty="0" smtClean="0"/>
              <a:t>Bu </a:t>
            </a:r>
            <a:r>
              <a:rPr lang="tr-TR" dirty="0"/>
              <a:t>endüstriyel ürünler yüksek </a:t>
            </a:r>
            <a:r>
              <a:rPr lang="tr-TR" dirty="0" smtClean="0"/>
              <a:t>hassasiyet istemekte </a:t>
            </a:r>
            <a:r>
              <a:rPr lang="tr-TR" dirty="0"/>
              <a:t>ve </a:t>
            </a:r>
            <a:r>
              <a:rPr lang="tr-TR" dirty="0" smtClean="0"/>
              <a:t>sonsuz çözünürlüğe </a:t>
            </a:r>
            <a:r>
              <a:rPr lang="tr-TR" dirty="0"/>
              <a:t>(</a:t>
            </a:r>
            <a:r>
              <a:rPr lang="tr-TR" dirty="0" smtClean="0"/>
              <a:t>sonsuz zoom yapılarak </a:t>
            </a:r>
            <a:r>
              <a:rPr lang="tr-TR" dirty="0"/>
              <a:t>aynı netlikte detayları görmek</a:t>
            </a:r>
            <a:r>
              <a:rPr lang="tr-TR" dirty="0" smtClean="0"/>
              <a:t>) sahip </a:t>
            </a:r>
            <a:r>
              <a:rPr lang="tr-TR" dirty="0"/>
              <a:t>olmaktadır. </a:t>
            </a:r>
            <a:endParaRPr lang="tr-TR" dirty="0" smtClean="0"/>
          </a:p>
          <a:p>
            <a:pPr algn="just"/>
            <a:r>
              <a:rPr lang="tr-TR" dirty="0" smtClean="0"/>
              <a:t>Bu</a:t>
            </a:r>
            <a:r>
              <a:rPr lang="tr-TR" dirty="0"/>
              <a:t> </a:t>
            </a:r>
            <a:r>
              <a:rPr lang="tr-TR" dirty="0" smtClean="0"/>
              <a:t>şekilleri poligonlarla </a:t>
            </a:r>
            <a:r>
              <a:rPr lang="tr-TR" dirty="0"/>
              <a:t>çizmek aynı </a:t>
            </a:r>
            <a:r>
              <a:rPr lang="tr-TR" dirty="0" smtClean="0"/>
              <a:t>hassasiyeti sağlamaz. </a:t>
            </a:r>
          </a:p>
          <a:p>
            <a:pPr algn="just"/>
            <a:r>
              <a:rPr lang="tr-TR" dirty="0" smtClean="0"/>
              <a:t>Özellikle </a:t>
            </a:r>
            <a:r>
              <a:rPr lang="tr-TR" dirty="0"/>
              <a:t>bu ürünlerin üretimi de sürecin bir </a:t>
            </a:r>
            <a:r>
              <a:rPr lang="tr-TR" dirty="0" smtClean="0"/>
              <a:t>parçası olabileceği </a:t>
            </a:r>
            <a:r>
              <a:rPr lang="tr-TR" dirty="0"/>
              <a:t>için hassasiyet ve doğruluk çok önemlidir.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 smtClean="0"/>
              <a:t>Belma</a:t>
            </a:r>
            <a:r>
              <a:rPr lang="en-US" dirty="0" smtClean="0"/>
              <a:t> </a:t>
            </a:r>
            <a:r>
              <a:rPr lang="tr-TR" dirty="0"/>
              <a:t>KORKUTER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84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0F532830D6F04482AE899D2037AF57" ma:contentTypeVersion="" ma:contentTypeDescription="Create a new document." ma:contentTypeScope="" ma:versionID="2a9b5e7085571986e94ef67d084c4c8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2F9DE7-41FC-49C1-A1EC-B429DC8B79CE}"/>
</file>

<file path=customXml/itemProps2.xml><?xml version="1.0" encoding="utf-8"?>
<ds:datastoreItem xmlns:ds="http://schemas.openxmlformats.org/officeDocument/2006/customXml" ds:itemID="{1716893B-2468-4BBA-ADFC-3889EED4717B}"/>
</file>

<file path=customXml/itemProps3.xml><?xml version="1.0" encoding="utf-8"?>
<ds:datastoreItem xmlns:ds="http://schemas.openxmlformats.org/officeDocument/2006/customXml" ds:itemID="{4EDB9F2A-0B5E-4F02-96EA-672F5B9B502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1504</TotalTime>
  <Words>1329</Words>
  <Application>Microsoft Office PowerPoint</Application>
  <PresentationFormat>On-screen Show (4:3)</PresentationFormat>
  <Paragraphs>363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Oriel</vt:lpstr>
      <vt:lpstr> </vt:lpstr>
      <vt:lpstr>Modelleme</vt:lpstr>
      <vt:lpstr>Modelleme</vt:lpstr>
      <vt:lpstr>Poligon Modelleme </vt:lpstr>
      <vt:lpstr>Poligonun Temel Bileşenleri</vt:lpstr>
      <vt:lpstr>Poligonlarin avantajlari</vt:lpstr>
      <vt:lpstr>Poligonlarin dezavantajlari</vt:lpstr>
      <vt:lpstr>Poligonlarin kullanim alanlari</vt:lpstr>
      <vt:lpstr>Poligonlarin kullanim alanlari</vt:lpstr>
      <vt:lpstr>Poligon Oluşturma Yöntemleri</vt:lpstr>
      <vt:lpstr>Poligon Düzenleme İşlemleri</vt:lpstr>
      <vt:lpstr>Poligon Düzenleme İşlemleri</vt:lpstr>
      <vt:lpstr>Obje Yumuşatma Komutlari</vt:lpstr>
      <vt:lpstr>Obje Yumuşatma Komutlari</vt:lpstr>
      <vt:lpstr>Obje Yumuşatma Komutlari</vt:lpstr>
      <vt:lpstr>Obje Yumuşatma Komutlari</vt:lpstr>
      <vt:lpstr>Obje Yumuşatma Komutlari</vt:lpstr>
      <vt:lpstr>Obje Yumuşatma Komutlari</vt:lpstr>
      <vt:lpstr>Obje Yumuşatma Komutlari</vt:lpstr>
      <vt:lpstr>Obje Yumuşatma Komutlari</vt:lpstr>
      <vt:lpstr>Obje Yumuşatma Komutlari</vt:lpstr>
      <vt:lpstr>Detay Ekleme Komutlari</vt:lpstr>
      <vt:lpstr>Detay Ekleme Komutlari</vt:lpstr>
      <vt:lpstr>Detay Ekleme Komutlari</vt:lpstr>
      <vt:lpstr>Detay Ekleme Komutlari</vt:lpstr>
      <vt:lpstr>Detay Ekleme Komutlari</vt:lpstr>
      <vt:lpstr>Detay Ekleme Komutlari</vt:lpstr>
      <vt:lpstr>Detay Ekleme Komutlari</vt:lpstr>
      <vt:lpstr>Poligon Düzeltme Komutlari</vt:lpstr>
      <vt:lpstr>Düzenleme Komutlari</vt:lpstr>
      <vt:lpstr>Düzenleme Komutlari</vt:lpstr>
      <vt:lpstr>Düzenleme Komutlari</vt:lpstr>
      <vt:lpstr>Düzenleme Komutlari</vt:lpstr>
      <vt:lpstr>Düzenleme Komutlari</vt:lpstr>
      <vt:lpstr>Düzenleme Komutlari</vt:lpstr>
      <vt:lpstr>Düzenleme Komutlari</vt:lpstr>
      <vt:lpstr>Simetri alma ve kopyalama İşlemleri</vt:lpstr>
      <vt:lpstr>Simetri alma ve kopyalama İşlemleri</vt:lpstr>
      <vt:lpstr>Simetri alma ve kopyalama İşlemleri</vt:lpstr>
      <vt:lpstr>Simetri alma ve kopyalama İşlemleri</vt:lpstr>
      <vt:lpstr>Simetri alma ve kopyalama İşlemleri</vt:lpstr>
      <vt:lpstr>Simetri alma ve kopyalama İşlemleri</vt:lpstr>
      <vt:lpstr>Simetri alma ve kopyalama İşlemleri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ITEC393 3D Character Animation</dc:title>
  <dc:creator>btyo</dc:creator>
  <cp:lastModifiedBy>UMUT</cp:lastModifiedBy>
  <cp:revision>401</cp:revision>
  <dcterms:created xsi:type="dcterms:W3CDTF">2006-08-16T00:00:00Z</dcterms:created>
  <dcterms:modified xsi:type="dcterms:W3CDTF">2014-10-29T10:38:17Z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0x010100DF0F532830D6F04482AE899D2037AF57</vt:lpwstr>
  </property>
</Properties>
</file>