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6" y="-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9F23-49EB-4404-A939-DDFABC20482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D490-21CB-43D2-BD43-56C7779C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D490-21CB-43D2-BD43-56C7779CD0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5AA-E422-4799-9EED-D0CEB598256D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1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715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07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1689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823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96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75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8DB-6089-4F4C-93A2-C8C97ECEF707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AA11-C7CB-42CA-9C98-9E2C91D58EE8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8E81-3017-40F5-8E1F-5BA608DCC978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7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5C46-76BD-42DA-A5C2-F1A9289DB966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0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A5EA-79D3-47BA-8F98-314D59F49A26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9E47-BDE5-4154-918B-2A0116E8D412}" type="datetime1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3AEA-C65F-4103-A1CD-6327AF0EC4E7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1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B3F-C6AA-4250-A0A0-622B804F1381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A693-A75A-4026-94A7-A2C31C1D1895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E765-CDB5-4051-8322-5DB62B52B96D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0761DE-2C3F-46B7-9DB8-99C8E898CEAD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5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413000" y="424296"/>
            <a:ext cx="7340600" cy="5945909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703" y="424296"/>
            <a:ext cx="9144000" cy="238760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ITEC397 </a:t>
            </a:r>
            <a:b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Macro Coding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703" y="4765589"/>
            <a:ext cx="9144000" cy="1655762"/>
          </a:xfr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06 – Operators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</a:rPr>
              <a:t>^ Operator</a:t>
            </a:r>
          </a:p>
          <a:p>
            <a:pPr algn="just"/>
            <a:r>
              <a:rPr lang="en-US" dirty="0"/>
              <a:t>This raises a number to the power of an exponent.</a:t>
            </a:r>
          </a:p>
          <a:p>
            <a:pPr marL="80010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2 ^ </a:t>
            </a:r>
            <a:r>
              <a:rPr lang="en-US" dirty="0" smtClean="0"/>
              <a:t>3 ‘It displays 8 (</a:t>
            </a:r>
            <a:r>
              <a:rPr lang="en-US" dirty="0"/>
              <a:t>2 to the power of 3).</a:t>
            </a:r>
          </a:p>
          <a:p>
            <a:pPr algn="just"/>
            <a:r>
              <a:rPr lang="en-US" dirty="0"/>
              <a:t>The operands can be any numeric expression.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</a:rPr>
              <a:t>Mod Operator</a:t>
            </a:r>
          </a:p>
          <a:p>
            <a:pPr algn="just"/>
            <a:r>
              <a:rPr lang="en-US" dirty="0"/>
              <a:t>This divides two numbers and returns only the remainder.</a:t>
            </a:r>
          </a:p>
          <a:p>
            <a:pPr marL="80010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6 Mod </a:t>
            </a:r>
            <a:r>
              <a:rPr lang="en-US" dirty="0" smtClean="0"/>
              <a:t>4 ‘It displays 2, </a:t>
            </a:r>
            <a:r>
              <a:rPr lang="en-US" dirty="0"/>
              <a:t>which is the remainder of 6 divided by 4.</a:t>
            </a:r>
          </a:p>
          <a:p>
            <a:pPr algn="just"/>
            <a:r>
              <a:rPr lang="en-US" dirty="0"/>
              <a:t>This is often used when testing to see if a number is odd or even. </a:t>
            </a:r>
            <a:endParaRPr lang="en-US" dirty="0" smtClean="0"/>
          </a:p>
          <a:p>
            <a:pPr algn="just"/>
            <a:r>
              <a:rPr lang="en-US" dirty="0" smtClean="0"/>
              <a:t>If </a:t>
            </a:r>
            <a:r>
              <a:rPr lang="en-US" dirty="0"/>
              <a:t>the modulus is </a:t>
            </a:r>
            <a:r>
              <a:rPr lang="en-US" dirty="0" smtClean="0"/>
              <a:t>True (</a:t>
            </a:r>
            <a:r>
              <a:rPr lang="en-US" dirty="0"/>
              <a:t>nonzero) when divided by two, then the number is odd.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Comparison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Comparison operators compare two </a:t>
            </a:r>
            <a:r>
              <a:rPr lang="en-US" dirty="0" smtClean="0"/>
              <a:t>expressions.</a:t>
            </a:r>
          </a:p>
          <a:p>
            <a:pPr marL="80010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3 &gt; </a:t>
            </a:r>
            <a:r>
              <a:rPr lang="en-US" dirty="0" smtClean="0"/>
              <a:t>1 ‘This </a:t>
            </a:r>
            <a:r>
              <a:rPr lang="en-US" dirty="0"/>
              <a:t>returns True because 3 is greater than 1</a:t>
            </a:r>
            <a:r>
              <a:rPr lang="en-US" dirty="0" smtClean="0"/>
              <a:t>.</a:t>
            </a:r>
          </a:p>
          <a:p>
            <a:pPr marL="285750" algn="just"/>
            <a:r>
              <a:rPr lang="en-US" dirty="0"/>
              <a:t>Comparison operators always return a Boolean value of True or False except when Null </a:t>
            </a:r>
            <a:r>
              <a:rPr lang="en-US" dirty="0" smtClean="0"/>
              <a:t>is included</a:t>
            </a:r>
            <a:r>
              <a:rPr lang="en-US" dirty="0"/>
              <a:t>, in which case the result is always Null</a:t>
            </a:r>
            <a:r>
              <a:rPr lang="en-US" dirty="0" smtClean="0"/>
              <a:t>.</a:t>
            </a:r>
          </a:p>
          <a:p>
            <a:pPr marL="285750" algn="just"/>
            <a:r>
              <a:rPr lang="en-US" dirty="0"/>
              <a:t>If both expressions are numeric, then a numeric comparison is performed. </a:t>
            </a:r>
            <a:endParaRPr lang="en-US" dirty="0" smtClean="0"/>
          </a:p>
          <a:p>
            <a:pPr marL="285750" algn="just"/>
            <a:r>
              <a:rPr lang="en-US" dirty="0" smtClean="0"/>
              <a:t>If </a:t>
            </a:r>
            <a:r>
              <a:rPr lang="en-US" dirty="0"/>
              <a:t>they are </a:t>
            </a:r>
            <a:r>
              <a:rPr lang="en-US" dirty="0" smtClean="0"/>
              <a:t>both string </a:t>
            </a:r>
            <a:r>
              <a:rPr lang="en-US" dirty="0"/>
              <a:t>expressions, then a string comparison is performed. </a:t>
            </a:r>
            <a:endParaRPr lang="en-US" dirty="0" smtClean="0"/>
          </a:p>
          <a:p>
            <a:pPr marL="285750" algn="just"/>
            <a:r>
              <a:rPr lang="en-US" dirty="0" smtClean="0"/>
              <a:t>one </a:t>
            </a:r>
            <a:r>
              <a:rPr lang="en-US" dirty="0"/>
              <a:t>is numeric (the variable is </a:t>
            </a:r>
            <a:r>
              <a:rPr lang="en-US" dirty="0" smtClean="0"/>
              <a:t>a numeric </a:t>
            </a:r>
            <a:r>
              <a:rPr lang="en-US" dirty="0"/>
              <a:t>type containing a number) and one is a string (a variable containing a string </a:t>
            </a:r>
            <a:r>
              <a:rPr lang="en-US" dirty="0" smtClean="0"/>
              <a:t>of characters</a:t>
            </a:r>
            <a:r>
              <a:rPr lang="en-US" dirty="0"/>
              <a:t>), then a Type Mismatch error will occur.</a:t>
            </a:r>
            <a:endParaRPr lang="en-US" dirty="0" smtClean="0"/>
          </a:p>
          <a:p>
            <a:pPr marL="285750"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Comparison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List </a:t>
            </a:r>
            <a:r>
              <a:rPr lang="en-US" dirty="0"/>
              <a:t>of comparison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76" y="2665103"/>
            <a:ext cx="11183509" cy="30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Concatenation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This concatenates two operands together.</a:t>
            </a:r>
          </a:p>
          <a:p>
            <a:pPr marL="80010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"Richard " &amp; "Shepherd"</a:t>
            </a:r>
          </a:p>
          <a:p>
            <a:pPr algn="just"/>
            <a:r>
              <a:rPr lang="en-US" dirty="0"/>
              <a:t>This gives the result “Richard Shepherd.” Note that a space was left at the end of "Richard </a:t>
            </a:r>
            <a:r>
              <a:rPr lang="en-US" dirty="0" smtClean="0"/>
              <a:t>“ to </a:t>
            </a:r>
            <a:r>
              <a:rPr lang="en-US" dirty="0"/>
              <a:t>give the space in the final string.</a:t>
            </a:r>
          </a:p>
          <a:p>
            <a:pPr algn="just"/>
            <a:r>
              <a:rPr lang="en-US" dirty="0"/>
              <a:t>You can also concatenate numbers and strings, but remember that the result will be </a:t>
            </a:r>
            <a:r>
              <a:rPr lang="en-US" dirty="0" smtClean="0"/>
              <a:t>a string</a:t>
            </a:r>
            <a:r>
              <a:rPr lang="en-US" dirty="0"/>
              <a:t>. The following gives the result “12 Twelve”:</a:t>
            </a:r>
          </a:p>
          <a:p>
            <a:pPr marL="80010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12 &amp; " Twelve"</a:t>
            </a:r>
          </a:p>
          <a:p>
            <a:pPr algn="just"/>
            <a:r>
              <a:rPr lang="en-US" dirty="0" smtClean="0"/>
              <a:t>VBA </a:t>
            </a:r>
            <a:r>
              <a:rPr lang="en-US" dirty="0"/>
              <a:t>is </a:t>
            </a:r>
            <a:r>
              <a:rPr lang="en-US" dirty="0" smtClean="0"/>
              <a:t>allowing you to concatenate a number </a:t>
            </a:r>
            <a:r>
              <a:rPr lang="en-US" dirty="0"/>
              <a:t>and a string </a:t>
            </a:r>
            <a:r>
              <a:rPr lang="en-US" dirty="0" smtClean="0"/>
              <a:t>as it is converting the number to </a:t>
            </a:r>
            <a:r>
              <a:rPr lang="en-US" dirty="0"/>
              <a:t>a </a:t>
            </a:r>
            <a:r>
              <a:rPr lang="en-US" dirty="0" smtClean="0"/>
              <a:t>string first.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following gives the result 34, but as a string, not a number:</a:t>
            </a:r>
          </a:p>
          <a:p>
            <a:pPr marL="80010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3 &amp;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Logical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These perform a logical bit-by-bit conjunction on two expressions. </a:t>
            </a:r>
            <a:endParaRPr lang="en-US" dirty="0" smtClean="0"/>
          </a:p>
          <a:p>
            <a:pPr algn="just"/>
            <a:r>
              <a:rPr lang="en-US" dirty="0" smtClean="0"/>
              <a:t>They </a:t>
            </a:r>
            <a:r>
              <a:rPr lang="en-US" dirty="0"/>
              <a:t>use pure </a:t>
            </a:r>
            <a:r>
              <a:rPr lang="en-US" dirty="0" smtClean="0"/>
              <a:t>binary math </a:t>
            </a:r>
            <a:r>
              <a:rPr lang="en-US" dirty="0"/>
              <a:t>to decide the result.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</a:rPr>
              <a:t>And</a:t>
            </a:r>
            <a:r>
              <a:rPr lang="en-US" dirty="0"/>
              <a:t> Operator</a:t>
            </a:r>
          </a:p>
          <a:p>
            <a:pPr algn="just"/>
            <a:r>
              <a:rPr lang="en-US" dirty="0"/>
              <a:t>This works on the basis that both values have to be True (nonzero).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value of True </a:t>
            </a:r>
            <a:r>
              <a:rPr lang="en-US" dirty="0" smtClean="0"/>
              <a:t>in VBA </a:t>
            </a:r>
            <a:r>
              <a:rPr lang="en-US" dirty="0"/>
              <a:t>is actually –1.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following will give the result False because both values have to </a:t>
            </a:r>
            <a:r>
              <a:rPr lang="en-US" dirty="0" smtClean="0"/>
              <a:t>be True </a:t>
            </a:r>
            <a:r>
              <a:rPr lang="en-US" dirty="0"/>
              <a:t>for an overall True value when the And operator is used:</a:t>
            </a:r>
          </a:p>
          <a:p>
            <a:pPr marL="80010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True And </a:t>
            </a:r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Logical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n-US" sz="2400" dirty="0"/>
              <a:t>Operator</a:t>
            </a:r>
          </a:p>
          <a:p>
            <a:pPr algn="just"/>
            <a:r>
              <a:rPr lang="en-US" sz="2400" dirty="0" smtClean="0"/>
              <a:t>Numbers </a:t>
            </a:r>
            <a:r>
              <a:rPr lang="en-US" sz="2400" dirty="0"/>
              <a:t>can also be </a:t>
            </a:r>
            <a:r>
              <a:rPr lang="en-US" sz="2400" b="1" dirty="0" err="1" smtClean="0">
                <a:solidFill>
                  <a:srgbClr val="FFC000"/>
                </a:solidFill>
              </a:rPr>
              <a:t>AND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/>
              <a:t>together. </a:t>
            </a:r>
            <a:endParaRPr lang="en-US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is done on a binary basis. </a:t>
            </a:r>
            <a:endParaRPr lang="en-US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top row of </a:t>
            </a:r>
            <a:r>
              <a:rPr lang="en-US" sz="2400" dirty="0" smtClean="0"/>
              <a:t>the following </a:t>
            </a:r>
            <a:r>
              <a:rPr lang="en-US" sz="2400" dirty="0"/>
              <a:t>table represents the value of each binary bit going from bit 7 to bit 0. </a:t>
            </a:r>
            <a:endParaRPr lang="en-US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two </a:t>
            </a:r>
            <a:r>
              <a:rPr lang="en-US" sz="2400" dirty="0" smtClean="0"/>
              <a:t>rows below </a:t>
            </a:r>
            <a:r>
              <a:rPr lang="en-US" sz="2400" dirty="0"/>
              <a:t>it represent the binary equivalents of the numeric numbers on the right of the </a:t>
            </a:r>
            <a:r>
              <a:rPr lang="en-US" sz="2400" dirty="0" smtClean="0"/>
              <a:t>table (</a:t>
            </a:r>
            <a:r>
              <a:rPr lang="en-US" sz="2400" dirty="0"/>
              <a:t>column n).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Logical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69774"/>
            <a:ext cx="8946541" cy="45786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C00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/>
              <a:t>Operator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final row shows both the binary and numeric equivalents when the </a:t>
            </a:r>
            <a:r>
              <a:rPr lang="en-US" dirty="0" smtClean="0"/>
              <a:t>two numbers </a:t>
            </a:r>
            <a:r>
              <a:rPr lang="en-US" dirty="0"/>
              <a:t>are </a:t>
            </a:r>
            <a:r>
              <a:rPr lang="en-US" dirty="0" err="1"/>
              <a:t>Anded</a:t>
            </a:r>
            <a:r>
              <a:rPr lang="en-US" dirty="0"/>
              <a:t> together. </a:t>
            </a:r>
            <a:endParaRPr lang="en-US" dirty="0" smtClean="0"/>
          </a:p>
          <a:p>
            <a:pPr algn="just"/>
            <a:r>
              <a:rPr lang="en-US" dirty="0" smtClean="0"/>
              <a:t>Each </a:t>
            </a:r>
            <a:r>
              <a:rPr lang="en-US" dirty="0"/>
              <a:t>bit pair uses an And operator to achieve the final result </a:t>
            </a:r>
            <a:r>
              <a:rPr lang="en-US" dirty="0" smtClean="0"/>
              <a:t>on the </a:t>
            </a:r>
            <a:r>
              <a:rPr lang="en-US" dirty="0"/>
              <a:t>bottom row</a:t>
            </a:r>
            <a:r>
              <a:rPr lang="en-US" dirty="0" smtClean="0"/>
              <a:t>.</a:t>
            </a:r>
          </a:p>
          <a:p>
            <a:pPr marL="857250" lvl="2" indent="0" algn="just">
              <a:buNone/>
            </a:pPr>
            <a:r>
              <a:rPr lang="en-US" dirty="0" err="1"/>
              <a:t>MsgBox</a:t>
            </a:r>
            <a:r>
              <a:rPr lang="en-US" dirty="0"/>
              <a:t> 84 And 145 'This will give the result of 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84" y="4407447"/>
            <a:ext cx="10641643" cy="162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Logical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C000"/>
                </a:solidFill>
              </a:rPr>
              <a:t>Not</a:t>
            </a:r>
            <a:r>
              <a:rPr lang="en-US" sz="2400" dirty="0"/>
              <a:t> Operator</a:t>
            </a:r>
          </a:p>
          <a:p>
            <a:pPr algn="just"/>
            <a:r>
              <a:rPr lang="en-US" sz="2400" dirty="0"/>
              <a:t>The Not operator performs a logical Not on two numbers or expressions. </a:t>
            </a:r>
            <a:endParaRPr lang="en-US" sz="2400" dirty="0" smtClean="0"/>
          </a:p>
          <a:p>
            <a:pPr algn="just"/>
            <a:r>
              <a:rPr lang="en-US" sz="2400" dirty="0" smtClean="0"/>
              <a:t>It </a:t>
            </a:r>
            <a:r>
              <a:rPr lang="en-US" sz="2400" dirty="0"/>
              <a:t>basically inverts </a:t>
            </a:r>
            <a:r>
              <a:rPr lang="en-US" sz="2400" dirty="0" smtClean="0"/>
              <a:t>the bits </a:t>
            </a:r>
            <a:r>
              <a:rPr lang="en-US" sz="2400" dirty="0"/>
              <a:t>within a number. </a:t>
            </a:r>
            <a:endParaRPr lang="en-US" sz="2400" dirty="0" smtClean="0"/>
          </a:p>
          <a:p>
            <a:pPr algn="just"/>
            <a:r>
              <a:rPr lang="en-US" sz="2400" dirty="0" smtClean="0"/>
              <a:t>If </a:t>
            </a:r>
            <a:r>
              <a:rPr lang="en-US" sz="2400" dirty="0"/>
              <a:t>a bit is set to 0, then it becomes 1; and if it is set to 1, it becomes 0.</a:t>
            </a:r>
          </a:p>
          <a:p>
            <a:pPr marL="800100" lvl="2" indent="0" algn="just">
              <a:buNone/>
            </a:pPr>
            <a:r>
              <a:rPr lang="en-US" sz="2000" dirty="0" err="1" smtClean="0"/>
              <a:t>MsgBox</a:t>
            </a:r>
            <a:r>
              <a:rPr lang="en-US" sz="2000" dirty="0" smtClean="0"/>
              <a:t> </a:t>
            </a:r>
            <a:r>
              <a:rPr lang="en-US" sz="2000" dirty="0"/>
              <a:t>Not (2 = 3)</a:t>
            </a:r>
          </a:p>
          <a:p>
            <a:pPr algn="just"/>
            <a:r>
              <a:rPr lang="en-US" sz="2400" dirty="0"/>
              <a:t>This will give the result True because 2 does not equal 3 (which is False), but the </a:t>
            </a:r>
            <a:r>
              <a:rPr lang="en-US" sz="2400" dirty="0" smtClean="0"/>
              <a:t>Not statement </a:t>
            </a:r>
            <a:r>
              <a:rPr lang="en-US" sz="2400" dirty="0"/>
              <a:t>then inverts the bits and makes it True.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Logical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78226"/>
            <a:ext cx="8946541" cy="48701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C000"/>
                </a:solidFill>
              </a:rPr>
              <a:t>Or </a:t>
            </a:r>
            <a:r>
              <a:rPr lang="en-US" sz="2400" dirty="0"/>
              <a:t>Operator</a:t>
            </a:r>
          </a:p>
          <a:p>
            <a:pPr algn="just"/>
            <a:r>
              <a:rPr lang="en-US" sz="2400" dirty="0"/>
              <a:t>This works on the basis that either two values can be True (nonzero) or one can be True </a:t>
            </a:r>
            <a:r>
              <a:rPr lang="en-US" sz="2400" dirty="0" smtClean="0"/>
              <a:t>and the </a:t>
            </a:r>
            <a:r>
              <a:rPr lang="en-US" sz="2400" dirty="0"/>
              <a:t>other False (zero). </a:t>
            </a:r>
            <a:endParaRPr lang="en-US" sz="2400" dirty="0" smtClean="0"/>
          </a:p>
          <a:p>
            <a:pPr marL="800100" lvl="2" indent="0" algn="just">
              <a:buNone/>
            </a:pPr>
            <a:r>
              <a:rPr lang="en-US" sz="2000" dirty="0" err="1" smtClean="0"/>
              <a:t>MsgBox</a:t>
            </a:r>
            <a:r>
              <a:rPr lang="en-US" sz="2000" dirty="0" smtClean="0"/>
              <a:t> </a:t>
            </a:r>
            <a:r>
              <a:rPr lang="en-US" sz="2000" dirty="0"/>
              <a:t>True Or </a:t>
            </a:r>
            <a:r>
              <a:rPr lang="en-US" sz="2000" dirty="0" smtClean="0"/>
              <a:t>False ‘It displays True</a:t>
            </a:r>
          </a:p>
          <a:p>
            <a:pPr marL="800100" lvl="2" indent="0" algn="just">
              <a:buNone/>
            </a:pPr>
            <a:r>
              <a:rPr lang="en-US" sz="2000" dirty="0" err="1"/>
              <a:t>MsgBox</a:t>
            </a:r>
            <a:r>
              <a:rPr lang="en-US" sz="2000" dirty="0"/>
              <a:t> False Or </a:t>
            </a:r>
            <a:r>
              <a:rPr lang="en-US" sz="2000" dirty="0" smtClean="0"/>
              <a:t>False ‘It displays False</a:t>
            </a:r>
          </a:p>
          <a:p>
            <a:pPr algn="just"/>
            <a:r>
              <a:rPr lang="en-US" sz="2400" dirty="0"/>
              <a:t>Numbers can </a:t>
            </a:r>
            <a:r>
              <a:rPr lang="en-US" sz="2400" dirty="0" smtClean="0"/>
              <a:t>be </a:t>
            </a:r>
            <a:r>
              <a:rPr lang="en-US" sz="2400" b="1" dirty="0" err="1" smtClean="0">
                <a:solidFill>
                  <a:srgbClr val="FFC000"/>
                </a:solidFill>
              </a:rPr>
              <a:t>OR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/>
              <a:t>together</a:t>
            </a:r>
            <a:endParaRPr lang="en-US" sz="2400" dirty="0" smtClean="0"/>
          </a:p>
          <a:p>
            <a:pPr marL="800100" lvl="2" indent="0" algn="just">
              <a:buNone/>
            </a:pPr>
            <a:r>
              <a:rPr lang="en-US" sz="2000" dirty="0" err="1"/>
              <a:t>MsgBox</a:t>
            </a:r>
            <a:r>
              <a:rPr lang="en-US" sz="2000" dirty="0"/>
              <a:t> 84 Or </a:t>
            </a:r>
            <a:r>
              <a:rPr lang="en-US" sz="2000" dirty="0" smtClean="0"/>
              <a:t>145 ‘It displays 213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95" y="4770018"/>
            <a:ext cx="10845620" cy="173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Logical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46566" cy="4195481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Or operator is often used for </a:t>
            </a:r>
            <a:r>
              <a:rPr lang="en-US" sz="2400" b="1" dirty="0">
                <a:solidFill>
                  <a:srgbClr val="FFC000"/>
                </a:solidFill>
              </a:rPr>
              <a:t>masking</a:t>
            </a:r>
            <a:r>
              <a:rPr lang="en-US" sz="2400" dirty="0"/>
              <a:t> purposes in graphics and also for </a:t>
            </a:r>
            <a:r>
              <a:rPr lang="en-US" sz="2400" dirty="0" smtClean="0"/>
              <a:t>combining two </a:t>
            </a:r>
            <a:r>
              <a:rPr lang="en-US" sz="2400" dirty="0"/>
              <a:t>parameters. </a:t>
            </a:r>
            <a:endParaRPr lang="en-US" sz="2400" dirty="0" smtClean="0"/>
          </a:p>
          <a:p>
            <a:pPr algn="just"/>
            <a:r>
              <a:rPr lang="en-US" sz="2400" dirty="0" smtClean="0"/>
              <a:t>As it was discussed in the previous chapter, at the arguments part of the </a:t>
            </a:r>
            <a:r>
              <a:rPr lang="en-US" sz="2400" dirty="0"/>
              <a:t>message box you </a:t>
            </a:r>
            <a:r>
              <a:rPr lang="en-US" sz="2400" dirty="0" smtClean="0"/>
              <a:t>can combine  </a:t>
            </a:r>
            <a:r>
              <a:rPr lang="en-US" sz="2400" dirty="0" err="1" smtClean="0"/>
              <a:t>vbExclamation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vbYesNo</a:t>
            </a:r>
            <a:r>
              <a:rPr lang="en-US" sz="2400" dirty="0"/>
              <a:t> in order to get the correct icon and the correct buttons on </a:t>
            </a:r>
            <a:r>
              <a:rPr lang="en-US" sz="2400" dirty="0" smtClean="0"/>
              <a:t>the message </a:t>
            </a:r>
            <a:r>
              <a:rPr lang="en-US" sz="2400" dirty="0"/>
              <a:t>box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/>
              <a:t>Also, </a:t>
            </a:r>
            <a:r>
              <a:rPr lang="en-US" sz="2400" dirty="0" smtClean="0"/>
              <a:t>you had seen the use </a:t>
            </a:r>
            <a:r>
              <a:rPr lang="en-US" sz="2400" dirty="0"/>
              <a:t>of Or in </a:t>
            </a:r>
            <a:r>
              <a:rPr lang="en-US" sz="2400" dirty="0" smtClean="0"/>
              <a:t>an If statements</a:t>
            </a:r>
            <a:endParaRPr lang="en-US" sz="2400" dirty="0"/>
          </a:p>
          <a:p>
            <a:pPr marL="800100" lvl="2" indent="0" algn="just">
              <a:buNone/>
            </a:pPr>
            <a:r>
              <a:rPr lang="en-US" sz="2000" dirty="0" smtClean="0"/>
              <a:t>If </a:t>
            </a:r>
            <a:r>
              <a:rPr lang="en-US" sz="2000" dirty="0"/>
              <a:t>x = 1 Or y = 1 Then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C000"/>
                </a:solidFill>
              </a:rPr>
              <a:t>Operators</a:t>
            </a:r>
            <a:r>
              <a:rPr lang="en-US" sz="2400" dirty="0"/>
              <a:t> perform </a:t>
            </a:r>
            <a:endParaRPr lang="en-US" sz="2400" dirty="0" smtClean="0"/>
          </a:p>
          <a:p>
            <a:pPr lvl="1" algn="just"/>
            <a:r>
              <a:rPr lang="en-US" sz="2200" dirty="0" smtClean="0"/>
              <a:t>mathematical </a:t>
            </a:r>
            <a:r>
              <a:rPr lang="en-US" sz="2200" dirty="0"/>
              <a:t>functions,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comparison </a:t>
            </a:r>
            <a:r>
              <a:rPr lang="en-US" sz="2200" dirty="0"/>
              <a:t>functions, or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logical </a:t>
            </a:r>
            <a:r>
              <a:rPr lang="en-US" sz="2200" dirty="0"/>
              <a:t>operations </a:t>
            </a:r>
            <a:endParaRPr lang="en-US" sz="2200" dirty="0" smtClean="0"/>
          </a:p>
          <a:p>
            <a:pPr marL="0" indent="0" algn="just">
              <a:buNone/>
            </a:pPr>
            <a:r>
              <a:rPr lang="en-US" sz="2400" dirty="0" smtClean="0"/>
              <a:t>between </a:t>
            </a:r>
            <a:r>
              <a:rPr lang="en-US" sz="2400" dirty="0"/>
              <a:t>two numbers or numerical expressions within your program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/>
              <a:t>Operators have </a:t>
            </a:r>
            <a:r>
              <a:rPr lang="en-US" sz="2400" b="1" dirty="0">
                <a:solidFill>
                  <a:srgbClr val="FFC000"/>
                </a:solidFill>
              </a:rPr>
              <a:t>orders of precedence </a:t>
            </a:r>
            <a:r>
              <a:rPr lang="en-US" sz="2400" dirty="0"/>
              <a:t>that determine the order in which the </a:t>
            </a:r>
            <a:r>
              <a:rPr lang="en-US" sz="2400" dirty="0" smtClean="0"/>
              <a:t>calculations take </a:t>
            </a:r>
            <a:r>
              <a:rPr lang="en-US" sz="2400" dirty="0"/>
              <a:t>place.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Logical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46566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Xor</a:t>
            </a:r>
            <a:r>
              <a:rPr lang="en-US" sz="2400" dirty="0"/>
              <a:t> Operator</a:t>
            </a:r>
          </a:p>
          <a:p>
            <a:pPr algn="just"/>
            <a:r>
              <a:rPr lang="en-US" sz="2400" dirty="0" err="1"/>
              <a:t>Xor</a:t>
            </a:r>
            <a:r>
              <a:rPr lang="en-US" sz="2400" dirty="0"/>
              <a:t> is very similar to Or, except that True and True make False. </a:t>
            </a:r>
            <a:endParaRPr lang="en-US" sz="2400" dirty="0" smtClean="0"/>
          </a:p>
          <a:p>
            <a:pPr algn="just"/>
            <a:r>
              <a:rPr lang="en-US" sz="2400" dirty="0" smtClean="0"/>
              <a:t>Only </a:t>
            </a:r>
            <a:r>
              <a:rPr lang="en-US" sz="2400" dirty="0"/>
              <a:t>True and False </a:t>
            </a:r>
            <a:r>
              <a:rPr lang="en-US" sz="2400" dirty="0" smtClean="0"/>
              <a:t>make True</a:t>
            </a:r>
            <a:r>
              <a:rPr lang="en-US" sz="2400" dirty="0"/>
              <a:t>, but there must be one True and one False.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Xor</a:t>
            </a:r>
            <a:r>
              <a:rPr lang="en-US" sz="2400" dirty="0" smtClean="0"/>
              <a:t> </a:t>
            </a:r>
            <a:r>
              <a:rPr lang="en-US" sz="2400" dirty="0"/>
              <a:t>stands for </a:t>
            </a:r>
            <a:r>
              <a:rPr lang="en-US" sz="2400" b="1" dirty="0">
                <a:solidFill>
                  <a:srgbClr val="FFC000"/>
                </a:solidFill>
              </a:rPr>
              <a:t>Exclusive Or</a:t>
            </a:r>
            <a:r>
              <a:rPr lang="en-US" sz="2400" dirty="0"/>
              <a:t>—both </a:t>
            </a:r>
            <a:r>
              <a:rPr lang="en-US" sz="2400" dirty="0" smtClean="0"/>
              <a:t>values cannot </a:t>
            </a:r>
            <a:r>
              <a:rPr lang="en-US" sz="2400" dirty="0"/>
              <a:t>both be True or False. The following gives the value True:</a:t>
            </a:r>
          </a:p>
          <a:p>
            <a:pPr marL="800100" lvl="2" indent="0" algn="just">
              <a:buNone/>
            </a:pPr>
            <a:r>
              <a:rPr lang="en-US" sz="2000" dirty="0" err="1" smtClean="0"/>
              <a:t>MsgBox</a:t>
            </a:r>
            <a:r>
              <a:rPr lang="en-US" sz="2000" dirty="0" smtClean="0"/>
              <a:t> </a:t>
            </a:r>
            <a:r>
              <a:rPr lang="en-US" sz="2000" dirty="0"/>
              <a:t>True </a:t>
            </a:r>
            <a:r>
              <a:rPr lang="en-US" sz="2000" dirty="0" err="1"/>
              <a:t>Xor</a:t>
            </a:r>
            <a:r>
              <a:rPr lang="en-US" sz="2000" dirty="0"/>
              <a:t> </a:t>
            </a:r>
            <a:r>
              <a:rPr lang="en-US" sz="2000" dirty="0" smtClean="0"/>
              <a:t>False  ‘It displays True</a:t>
            </a:r>
            <a:endParaRPr lang="en-US" sz="2000" dirty="0"/>
          </a:p>
          <a:p>
            <a:pPr marL="800100" lvl="2" indent="0" algn="just">
              <a:buNone/>
            </a:pPr>
            <a:r>
              <a:rPr lang="en-US" sz="2000" dirty="0" err="1" smtClean="0"/>
              <a:t>MsgBox</a:t>
            </a:r>
            <a:r>
              <a:rPr lang="en-US" sz="2000" dirty="0" smtClean="0"/>
              <a:t> </a:t>
            </a:r>
            <a:r>
              <a:rPr lang="en-US" sz="2000" dirty="0"/>
              <a:t>True </a:t>
            </a:r>
            <a:r>
              <a:rPr lang="en-US" sz="2000" dirty="0" err="1"/>
              <a:t>Xor</a:t>
            </a:r>
            <a:r>
              <a:rPr lang="en-US" sz="2000" dirty="0"/>
              <a:t> </a:t>
            </a:r>
            <a:r>
              <a:rPr lang="en-US" sz="2000" dirty="0" smtClean="0"/>
              <a:t>True    ‘It displays False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Logical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97496"/>
            <a:ext cx="10346566" cy="47509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Xor</a:t>
            </a:r>
            <a:r>
              <a:rPr lang="en-US" sz="2400" dirty="0"/>
              <a:t> Operator</a:t>
            </a:r>
          </a:p>
          <a:p>
            <a:pPr algn="just"/>
            <a:r>
              <a:rPr lang="en-US" sz="2400" dirty="0" smtClean="0"/>
              <a:t>Two numbers can be </a:t>
            </a:r>
            <a:r>
              <a:rPr lang="en-US" sz="2400" b="1" dirty="0" err="1" smtClean="0">
                <a:solidFill>
                  <a:srgbClr val="FFC000"/>
                </a:solidFill>
              </a:rPr>
              <a:t>XOR</a:t>
            </a:r>
            <a:r>
              <a:rPr lang="en-US" sz="2400" dirty="0" err="1" smtClean="0"/>
              <a:t>ed</a:t>
            </a:r>
            <a:endParaRPr lang="en-US" sz="2400" dirty="0" smtClean="0"/>
          </a:p>
          <a:p>
            <a:pPr marL="800100" lvl="2" indent="0" algn="just">
              <a:buNone/>
            </a:pPr>
            <a:r>
              <a:rPr lang="en-US" dirty="0" err="1"/>
              <a:t>MsgBox</a:t>
            </a:r>
            <a:r>
              <a:rPr lang="en-US" dirty="0"/>
              <a:t> 84 </a:t>
            </a:r>
            <a:r>
              <a:rPr lang="en-US" dirty="0" err="1"/>
              <a:t>Xor</a:t>
            </a:r>
            <a:r>
              <a:rPr lang="en-US" dirty="0"/>
              <a:t> </a:t>
            </a:r>
            <a:r>
              <a:rPr lang="en-US" dirty="0" smtClean="0"/>
              <a:t>145    ‘It displays 197</a:t>
            </a:r>
          </a:p>
          <a:p>
            <a:pPr marL="800100" lvl="2" indent="0" algn="just">
              <a:buNone/>
            </a:pPr>
            <a:endParaRPr lang="en-US" dirty="0"/>
          </a:p>
          <a:p>
            <a:pPr marL="800100" lvl="2" indent="0" algn="just">
              <a:buNone/>
            </a:pPr>
            <a:endParaRPr lang="en-US" dirty="0" smtClean="0"/>
          </a:p>
          <a:p>
            <a:pPr marL="800100" lvl="2" indent="0" algn="just">
              <a:buNone/>
            </a:pPr>
            <a:endParaRPr lang="en-US" dirty="0"/>
          </a:p>
          <a:p>
            <a:pPr marL="800100" lvl="2" indent="0" algn="just">
              <a:buNone/>
            </a:pPr>
            <a:endParaRPr lang="en-US" dirty="0" smtClean="0"/>
          </a:p>
          <a:p>
            <a:pPr marL="800100" lvl="2" indent="0" algn="just">
              <a:buNone/>
            </a:pPr>
            <a:endParaRPr lang="en-US" dirty="0" smtClean="0"/>
          </a:p>
          <a:p>
            <a:pPr marL="800100" lvl="2" indent="0" algn="just">
              <a:buNone/>
            </a:pPr>
            <a:endParaRPr lang="en-US" dirty="0"/>
          </a:p>
          <a:p>
            <a:pPr marL="285750" algn="just"/>
            <a:r>
              <a:rPr lang="en-US" dirty="0" smtClean="0"/>
              <a:t>This </a:t>
            </a:r>
            <a:r>
              <a:rPr lang="en-US" dirty="0"/>
              <a:t>result has an interesting property. </a:t>
            </a:r>
            <a:endParaRPr lang="en-US" dirty="0" smtClean="0"/>
          </a:p>
          <a:p>
            <a:pPr marL="285750" algn="just"/>
            <a:r>
              <a:rPr lang="en-US" dirty="0" smtClean="0"/>
              <a:t>If </a:t>
            </a:r>
            <a:r>
              <a:rPr lang="en-US" dirty="0"/>
              <a:t>you </a:t>
            </a:r>
            <a:r>
              <a:rPr lang="en-US" dirty="0" err="1"/>
              <a:t>Xor</a:t>
            </a:r>
            <a:r>
              <a:rPr lang="en-US" dirty="0"/>
              <a:t> the </a:t>
            </a:r>
            <a:r>
              <a:rPr lang="en-US" dirty="0" smtClean="0"/>
              <a:t>result with </a:t>
            </a:r>
            <a:r>
              <a:rPr lang="en-US" dirty="0"/>
              <a:t>one of the numbers used, you will get the other number that was used to create </a:t>
            </a:r>
            <a:r>
              <a:rPr lang="en-US" dirty="0" smtClean="0"/>
              <a:t>the result</a:t>
            </a:r>
            <a:r>
              <a:rPr lang="en-US" dirty="0"/>
              <a:t>. </a:t>
            </a:r>
            <a:endParaRPr lang="en-US" dirty="0" smtClean="0"/>
          </a:p>
          <a:p>
            <a:pPr marL="80010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84 </a:t>
            </a:r>
            <a:r>
              <a:rPr lang="en-US" dirty="0" err="1"/>
              <a:t>Xor</a:t>
            </a:r>
            <a:r>
              <a:rPr lang="en-US" dirty="0"/>
              <a:t> </a:t>
            </a:r>
            <a:r>
              <a:rPr lang="en-US" dirty="0" smtClean="0"/>
              <a:t>197    ‘It displays 145</a:t>
            </a:r>
            <a:endParaRPr lang="en-US" dirty="0"/>
          </a:p>
          <a:p>
            <a:pPr marL="80010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145 </a:t>
            </a:r>
            <a:r>
              <a:rPr lang="en-US" dirty="0" err="1"/>
              <a:t>Xor</a:t>
            </a:r>
            <a:r>
              <a:rPr lang="en-US" dirty="0"/>
              <a:t> </a:t>
            </a:r>
            <a:r>
              <a:rPr lang="en-US" dirty="0" smtClean="0"/>
              <a:t>197   ‘It displays 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1" y="2712495"/>
            <a:ext cx="9894749" cy="16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Logical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46566" cy="4195481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This operator is often used in </a:t>
            </a:r>
            <a:r>
              <a:rPr lang="en-US" sz="2400" b="1" dirty="0">
                <a:solidFill>
                  <a:srgbClr val="FFC000"/>
                </a:solidFill>
              </a:rPr>
              <a:t>simple encryption routines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You </a:t>
            </a:r>
            <a:r>
              <a:rPr lang="en-US" sz="2400" dirty="0"/>
              <a:t>use a string of </a:t>
            </a:r>
            <a:r>
              <a:rPr lang="en-US" sz="2400" dirty="0" smtClean="0"/>
              <a:t>random characters called </a:t>
            </a:r>
            <a:r>
              <a:rPr lang="en-US" sz="2400" b="1" dirty="0" smtClean="0">
                <a:solidFill>
                  <a:srgbClr val="FFC000"/>
                </a:solidFill>
              </a:rPr>
              <a:t>KEY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string you want to encrypt </a:t>
            </a:r>
            <a:r>
              <a:rPr lang="en-US" sz="2400" dirty="0" smtClean="0"/>
              <a:t>(The </a:t>
            </a:r>
            <a:r>
              <a:rPr lang="en-US" sz="2400" b="1" dirty="0" smtClean="0">
                <a:solidFill>
                  <a:srgbClr val="FFC000"/>
                </a:solidFill>
              </a:rPr>
              <a:t>MESSAGE</a:t>
            </a:r>
            <a:r>
              <a:rPr lang="en-US" sz="2400" dirty="0" smtClean="0"/>
              <a:t>) is </a:t>
            </a:r>
            <a:r>
              <a:rPr lang="en-US" sz="2400" dirty="0"/>
              <a:t>then </a:t>
            </a:r>
            <a:r>
              <a:rPr lang="en-US" sz="2400" dirty="0" err="1"/>
              <a:t>Xored</a:t>
            </a:r>
            <a:r>
              <a:rPr lang="en-US" sz="2400" dirty="0"/>
              <a:t> </a:t>
            </a:r>
            <a:r>
              <a:rPr lang="en-US" sz="2400" dirty="0" smtClean="0"/>
              <a:t>by </a:t>
            </a:r>
            <a:r>
              <a:rPr lang="en-US" sz="2400" b="1" dirty="0" smtClean="0">
                <a:solidFill>
                  <a:srgbClr val="FFC000"/>
                </a:solidFill>
              </a:rPr>
              <a:t>KEY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produces another apparently random string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C000"/>
                </a:solidFill>
              </a:rPr>
              <a:t>CIPHER TEXT</a:t>
            </a:r>
            <a:r>
              <a:rPr lang="en-US" sz="2400" dirty="0" smtClean="0"/>
              <a:t>) with </a:t>
            </a:r>
            <a:r>
              <a:rPr lang="en-US" sz="2400" dirty="0"/>
              <a:t>no discernible pattern </a:t>
            </a:r>
            <a:r>
              <a:rPr lang="en-US" sz="2400" dirty="0" smtClean="0"/>
              <a:t>in it </a:t>
            </a:r>
            <a:r>
              <a:rPr lang="en-US" sz="2400" dirty="0"/>
              <a:t>(and patterns are what code breakers look for).</a:t>
            </a:r>
          </a:p>
          <a:p>
            <a:pPr algn="just"/>
            <a:r>
              <a:rPr lang="en-US" sz="2400" dirty="0"/>
              <a:t>To decrypt the </a:t>
            </a:r>
            <a:r>
              <a:rPr lang="en-US" sz="2400" dirty="0" smtClean="0"/>
              <a:t>string 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FFC000"/>
                </a:solidFill>
              </a:rPr>
              <a:t>CIPHER TEXT</a:t>
            </a:r>
            <a:r>
              <a:rPr lang="en-US" sz="2400" dirty="0" smtClean="0"/>
              <a:t>), </a:t>
            </a:r>
            <a:r>
              <a:rPr lang="en-US" sz="2400" dirty="0"/>
              <a:t>all you have to do is </a:t>
            </a:r>
            <a:r>
              <a:rPr lang="en-US" sz="2400" dirty="0" err="1"/>
              <a:t>Xor</a:t>
            </a:r>
            <a:r>
              <a:rPr lang="en-US" sz="2400" dirty="0"/>
              <a:t> character by character against the </a:t>
            </a:r>
            <a:r>
              <a:rPr lang="en-US" sz="2400" b="1" dirty="0" smtClean="0">
                <a:solidFill>
                  <a:srgbClr val="FFC000"/>
                </a:solidFill>
              </a:rPr>
              <a:t>KEY</a:t>
            </a:r>
            <a:r>
              <a:rPr lang="en-US" sz="2400" dirty="0" smtClean="0"/>
              <a:t>.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Logical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77010" y="2637182"/>
            <a:ext cx="1378226" cy="4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0507" y="3313931"/>
            <a:ext cx="1404729" cy="4638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3710608" y="2933196"/>
            <a:ext cx="914400" cy="612648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XOR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55236" y="2933196"/>
            <a:ext cx="755372" cy="18106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55236" y="3313931"/>
            <a:ext cx="755372" cy="231913"/>
          </a:xfrm>
          <a:prstGeom prst="straightConnector1">
            <a:avLst/>
          </a:prstGeom>
          <a:ln w="698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76582" y="2875721"/>
            <a:ext cx="1645853" cy="534554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Chiper</a:t>
            </a:r>
            <a:r>
              <a:rPr lang="en-US" dirty="0" smtClean="0"/>
              <a:t> Text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576582" y="3545844"/>
            <a:ext cx="1645853" cy="4638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13" idx="1"/>
          </p:cNvCxnSpPr>
          <p:nvPr/>
        </p:nvCxnSpPr>
        <p:spPr>
          <a:xfrm flipV="1">
            <a:off x="4625008" y="3142998"/>
            <a:ext cx="951574" cy="170933"/>
          </a:xfrm>
          <a:prstGeom prst="straightConnector1">
            <a:avLst/>
          </a:prstGeom>
          <a:ln w="698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Magnetic Disk 17"/>
          <p:cNvSpPr/>
          <p:nvPr/>
        </p:nvSpPr>
        <p:spPr>
          <a:xfrm>
            <a:off x="7745689" y="3085596"/>
            <a:ext cx="914400" cy="612648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XOR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3" idx="3"/>
          </p:cNvCxnSpPr>
          <p:nvPr/>
        </p:nvCxnSpPr>
        <p:spPr>
          <a:xfrm>
            <a:off x="7222435" y="3142998"/>
            <a:ext cx="514796" cy="170933"/>
          </a:xfrm>
          <a:prstGeom prst="straightConnector1">
            <a:avLst/>
          </a:prstGeom>
          <a:ln w="698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222435" y="3545844"/>
            <a:ext cx="514796" cy="231913"/>
          </a:xfrm>
          <a:prstGeom prst="straightConnector1">
            <a:avLst/>
          </a:prstGeom>
          <a:ln w="698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361721" y="2846748"/>
            <a:ext cx="1378226" cy="4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18" idx="4"/>
            <a:endCxn id="25" idx="1"/>
          </p:cNvCxnSpPr>
          <p:nvPr/>
        </p:nvCxnSpPr>
        <p:spPr>
          <a:xfrm flipV="1">
            <a:off x="8660089" y="3085288"/>
            <a:ext cx="701632" cy="30663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9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Other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46566" cy="419548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C000"/>
                </a:solidFill>
              </a:rPr>
              <a:t>Is</a:t>
            </a:r>
            <a:r>
              <a:rPr lang="en-US" sz="2400" dirty="0"/>
              <a:t> Operator</a:t>
            </a:r>
          </a:p>
          <a:p>
            <a:pPr algn="just"/>
            <a:r>
              <a:rPr lang="en-US" sz="2400" dirty="0"/>
              <a:t>Is compares two object reference variables to see if they are the same. </a:t>
            </a:r>
            <a:endParaRPr lang="en-US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following </a:t>
            </a:r>
            <a:r>
              <a:rPr lang="en-US" sz="2400" dirty="0" smtClean="0"/>
              <a:t>returns True </a:t>
            </a:r>
            <a:r>
              <a:rPr lang="en-US" sz="2400" dirty="0"/>
              <a:t>because the two expressions are both the same—sheet1 is the same as sheet1:</a:t>
            </a:r>
          </a:p>
          <a:p>
            <a:pPr marL="800100" lvl="2" indent="0" algn="just">
              <a:buNone/>
            </a:pPr>
            <a:r>
              <a:rPr lang="en-US" sz="2000" dirty="0" err="1" smtClean="0"/>
              <a:t>MsgBox</a:t>
            </a:r>
            <a:r>
              <a:rPr lang="en-US" sz="2000" dirty="0" smtClean="0"/>
              <a:t> </a:t>
            </a:r>
            <a:r>
              <a:rPr lang="en-US" sz="2000" dirty="0"/>
              <a:t>Worksheets(1) Is Worksheets(1)</a:t>
            </a:r>
          </a:p>
          <a:p>
            <a:pPr algn="just"/>
            <a:r>
              <a:rPr lang="en-US" sz="2400" dirty="0"/>
              <a:t>The following returns False because the two expressions are not the same:</a:t>
            </a:r>
          </a:p>
          <a:p>
            <a:pPr marL="800100" lvl="2" indent="0" algn="just">
              <a:buNone/>
            </a:pPr>
            <a:r>
              <a:rPr lang="en-US" sz="2000" dirty="0" err="1" smtClean="0"/>
              <a:t>MsgBox</a:t>
            </a:r>
            <a:r>
              <a:rPr lang="en-US" sz="2000" dirty="0" smtClean="0"/>
              <a:t> </a:t>
            </a:r>
            <a:r>
              <a:rPr lang="en-US" sz="2000" dirty="0"/>
              <a:t>Worksheets(1) Is Worksheets(2)</a:t>
            </a:r>
          </a:p>
          <a:p>
            <a:pPr algn="just"/>
            <a:r>
              <a:rPr lang="en-US" sz="2400" dirty="0"/>
              <a:t>Here, sheet1 is not the same as sheet2 because it has a different name</a:t>
            </a:r>
            <a:r>
              <a:rPr lang="en-US" sz="2400" dirty="0" smtClean="0"/>
              <a:t>.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Other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20836"/>
            <a:ext cx="10346566" cy="503623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C000"/>
                </a:solidFill>
              </a:rPr>
              <a:t>Like</a:t>
            </a:r>
            <a:r>
              <a:rPr lang="en-US" sz="2400" dirty="0"/>
              <a:t> Operator</a:t>
            </a:r>
          </a:p>
          <a:p>
            <a:pPr algn="just"/>
            <a:r>
              <a:rPr lang="en-US" sz="2400" dirty="0"/>
              <a:t>Like compares two string expressions that are similar to each other to see if they match a</a:t>
            </a:r>
          </a:p>
          <a:p>
            <a:pPr marL="0" indent="0" algn="just">
              <a:buNone/>
            </a:pPr>
            <a:r>
              <a:rPr lang="en-US" sz="2400" dirty="0"/>
              <a:t>pattern. </a:t>
            </a:r>
            <a:endParaRPr lang="en-US" sz="2400" dirty="0" smtClean="0"/>
          </a:p>
          <a:p>
            <a:pPr algn="just"/>
            <a:r>
              <a:rPr lang="en-US" sz="2400" dirty="0" smtClean="0"/>
              <a:t>They </a:t>
            </a:r>
            <a:r>
              <a:rPr lang="en-US" sz="2400" dirty="0"/>
              <a:t>may have the first few characters the same or may simply be in uppercase </a:t>
            </a:r>
            <a:r>
              <a:rPr lang="en-US" sz="2400" dirty="0" smtClean="0"/>
              <a:t>and lowercase</a:t>
            </a:r>
            <a:r>
              <a:rPr lang="en-US" sz="2400" dirty="0"/>
              <a:t>.</a:t>
            </a:r>
          </a:p>
          <a:p>
            <a:pPr marL="800100" lvl="2" indent="0" algn="just">
              <a:buNone/>
            </a:pPr>
            <a:r>
              <a:rPr lang="en-US" sz="2000" dirty="0" smtClean="0"/>
              <a:t>Option </a:t>
            </a:r>
            <a:r>
              <a:rPr lang="en-US" sz="2000" dirty="0"/>
              <a:t>Compare Text</a:t>
            </a:r>
          </a:p>
          <a:p>
            <a:pPr marL="800100" lvl="2" indent="0" algn="just">
              <a:buNone/>
            </a:pPr>
            <a:r>
              <a:rPr lang="en-US" sz="2000" dirty="0"/>
              <a:t>Sub test()</a:t>
            </a:r>
          </a:p>
          <a:p>
            <a:pPr marL="800100" lvl="2" indent="0" algn="just">
              <a:buNone/>
            </a:pPr>
            <a:r>
              <a:rPr lang="en-US" sz="2000" dirty="0" smtClean="0"/>
              <a:t>   </a:t>
            </a:r>
            <a:r>
              <a:rPr lang="en-US" sz="2000" dirty="0" err="1" smtClean="0"/>
              <a:t>MsgBox</a:t>
            </a:r>
            <a:r>
              <a:rPr lang="en-US" sz="2000" dirty="0" smtClean="0"/>
              <a:t> </a:t>
            </a:r>
            <a:r>
              <a:rPr lang="en-US" sz="2000" dirty="0"/>
              <a:t>"RICHARD" Like "</a:t>
            </a:r>
            <a:r>
              <a:rPr lang="en-US" sz="2000" dirty="0" err="1"/>
              <a:t>richard</a:t>
            </a:r>
            <a:r>
              <a:rPr lang="en-US" sz="2000" dirty="0"/>
              <a:t>"</a:t>
            </a:r>
          </a:p>
          <a:p>
            <a:pPr marL="800100" lvl="2" indent="0" algn="just">
              <a:buNone/>
            </a:pPr>
            <a:r>
              <a:rPr lang="en-US" sz="2000" dirty="0"/>
              <a:t>End Sub</a:t>
            </a:r>
          </a:p>
          <a:p>
            <a:pPr algn="just"/>
            <a:r>
              <a:rPr lang="en-US" sz="2400" dirty="0"/>
              <a:t>If the </a:t>
            </a:r>
            <a:r>
              <a:rPr lang="en-US" sz="2400" b="1" dirty="0">
                <a:solidFill>
                  <a:srgbClr val="FFC000"/>
                </a:solidFill>
              </a:rPr>
              <a:t>Option Compare </a:t>
            </a:r>
            <a:r>
              <a:rPr lang="en-US" sz="2400" dirty="0"/>
              <a:t>statement in declarations is set to </a:t>
            </a:r>
            <a:r>
              <a:rPr lang="en-US" sz="2400" dirty="0" smtClean="0"/>
              <a:t>Text (</a:t>
            </a:r>
            <a:r>
              <a:rPr lang="en-US" sz="2400" dirty="0" smtClean="0">
                <a:solidFill>
                  <a:srgbClr val="FFC000"/>
                </a:solidFill>
              </a:rPr>
              <a:t>Case </a:t>
            </a:r>
            <a:r>
              <a:rPr lang="en-US" sz="2400" dirty="0" err="1" smtClean="0">
                <a:solidFill>
                  <a:srgbClr val="FFC000"/>
                </a:solidFill>
              </a:rPr>
              <a:t>InSensitive</a:t>
            </a:r>
            <a:r>
              <a:rPr lang="en-US" sz="2400" dirty="0" smtClean="0"/>
              <a:t>), </a:t>
            </a:r>
            <a:r>
              <a:rPr lang="en-US" sz="2400" dirty="0"/>
              <a:t>then this will return True. </a:t>
            </a:r>
            <a:endParaRPr lang="en-US" sz="2400" dirty="0" smtClean="0"/>
          </a:p>
          <a:p>
            <a:pPr algn="just"/>
            <a:r>
              <a:rPr lang="en-US" sz="2400" dirty="0" smtClean="0"/>
              <a:t>If it </a:t>
            </a:r>
            <a:r>
              <a:rPr lang="en-US" sz="2400" dirty="0"/>
              <a:t>is set to </a:t>
            </a:r>
            <a:r>
              <a:rPr lang="en-US" sz="2400" dirty="0" smtClean="0"/>
              <a:t>Binary (</a:t>
            </a:r>
            <a:r>
              <a:rPr lang="en-US" sz="2400" dirty="0" smtClean="0">
                <a:solidFill>
                  <a:srgbClr val="FFC000"/>
                </a:solidFill>
              </a:rPr>
              <a:t>Case </a:t>
            </a:r>
            <a:r>
              <a:rPr lang="en-US" sz="2400" dirty="0" smtClean="0">
                <a:solidFill>
                  <a:srgbClr val="FFC000"/>
                </a:solidFill>
              </a:rPr>
              <a:t>Sensitive </a:t>
            </a:r>
            <a:r>
              <a:rPr lang="en-US" sz="2400" dirty="0" smtClean="0">
                <a:solidFill>
                  <a:srgbClr val="FFC000"/>
                </a:solidFill>
              </a:rPr>
              <a:t>– default setting</a:t>
            </a:r>
            <a:r>
              <a:rPr lang="en-US" sz="2400" dirty="0" smtClean="0"/>
              <a:t>), </a:t>
            </a:r>
            <a:r>
              <a:rPr lang="en-US" sz="2400" dirty="0"/>
              <a:t>then it will return False. </a:t>
            </a:r>
            <a:endParaRPr lang="en-US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works in the same way as the </a:t>
            </a:r>
            <a:r>
              <a:rPr lang="en-US" sz="2400" dirty="0" smtClean="0"/>
              <a:t>Compare parameter </a:t>
            </a:r>
            <a:r>
              <a:rPr lang="en-US" sz="2400" dirty="0"/>
              <a:t>used in the </a:t>
            </a:r>
            <a:r>
              <a:rPr lang="en-US" sz="2400" dirty="0" err="1"/>
              <a:t>Instr</a:t>
            </a:r>
            <a:r>
              <a:rPr lang="en-US" sz="2400" dirty="0"/>
              <a:t> function in Chapter </a:t>
            </a:r>
            <a:r>
              <a:rPr lang="en-US" sz="2400" dirty="0" smtClean="0"/>
              <a:t>5.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Other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20836"/>
            <a:ext cx="10346566" cy="5036235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You can use wildcard characters. </a:t>
            </a:r>
            <a:endParaRPr lang="en-US" sz="2400" dirty="0" smtClean="0"/>
          </a:p>
          <a:p>
            <a:pPr algn="just"/>
            <a:r>
              <a:rPr lang="en-US" sz="2400" dirty="0" smtClean="0"/>
              <a:t>A </a:t>
            </a:r>
            <a:r>
              <a:rPr lang="en-US" sz="2400" dirty="0"/>
              <a:t>? denotes a single character and a * denotes a string </a:t>
            </a:r>
            <a:r>
              <a:rPr lang="en-US" sz="2400" dirty="0" smtClean="0"/>
              <a:t>of characters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It </a:t>
            </a:r>
            <a:r>
              <a:rPr lang="en-US" sz="2400" dirty="0"/>
              <a:t>is exactly the same as doing a file search when you use wildcard characters. </a:t>
            </a:r>
            <a:endParaRPr lang="en-US" sz="2400" dirty="0" smtClean="0"/>
          </a:p>
          <a:p>
            <a:pPr marL="800100" lvl="2" indent="0" algn="just">
              <a:buNone/>
            </a:pPr>
            <a:r>
              <a:rPr lang="en-US" sz="2000" dirty="0" err="1"/>
              <a:t>MsgBox</a:t>
            </a:r>
            <a:r>
              <a:rPr lang="en-US" sz="2000" dirty="0"/>
              <a:t> "RICHARD" Like "</a:t>
            </a:r>
            <a:r>
              <a:rPr lang="en-US" sz="2000" dirty="0" err="1" smtClean="0"/>
              <a:t>ri?hard</a:t>
            </a:r>
            <a:r>
              <a:rPr lang="en-US" sz="2000" dirty="0" smtClean="0"/>
              <a:t>“    ‘It displays True</a:t>
            </a:r>
            <a:endParaRPr lang="en-US" sz="2000" dirty="0"/>
          </a:p>
          <a:p>
            <a:pPr marL="800100" lvl="2" indent="0" algn="just">
              <a:buNone/>
            </a:pPr>
            <a:r>
              <a:rPr lang="en-US" sz="2000" dirty="0" err="1"/>
              <a:t>MsgBox</a:t>
            </a:r>
            <a:r>
              <a:rPr lang="en-US" sz="2000" dirty="0"/>
              <a:t> "RICHARD" Like "</a:t>
            </a:r>
            <a:r>
              <a:rPr lang="en-US" sz="2000" dirty="0" err="1"/>
              <a:t>ric</a:t>
            </a:r>
            <a:r>
              <a:rPr lang="en-US" sz="2000" dirty="0" smtClean="0"/>
              <a:t>*“          ‘</a:t>
            </a:r>
            <a:r>
              <a:rPr lang="en-US" sz="2000" dirty="0"/>
              <a:t>It displays True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173" y="4487137"/>
            <a:ext cx="5579394" cy="21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The order of precedence of the operators are shown in the following table from the top down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47" y="3136372"/>
            <a:ext cx="10314983" cy="31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400" dirty="0"/>
              <a:t>These orders of precedence can be changed by using parenthesis (brackets) within </a:t>
            </a:r>
            <a:r>
              <a:rPr lang="en-US" sz="2400" dirty="0" smtClean="0"/>
              <a:t>the formula</a:t>
            </a:r>
            <a:r>
              <a:rPr lang="en-US" sz="2400" dirty="0"/>
              <a:t>, in the same way that you can in Excel formulas. </a:t>
            </a:r>
            <a:endParaRPr lang="en-US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formulas within the </a:t>
            </a:r>
            <a:r>
              <a:rPr lang="en-US" sz="2400" dirty="0" smtClean="0"/>
              <a:t>innermost nested </a:t>
            </a:r>
            <a:r>
              <a:rPr lang="en-US" sz="2400" dirty="0"/>
              <a:t>set of parentheses will always be evaluated first.</a:t>
            </a:r>
          </a:p>
          <a:p>
            <a:pPr algn="just"/>
            <a:r>
              <a:rPr lang="en-US" sz="2400" dirty="0"/>
              <a:t>The use of brackets to change the order of precedence can end up giving different </a:t>
            </a:r>
            <a:r>
              <a:rPr lang="en-US" sz="2400" dirty="0" smtClean="0"/>
              <a:t>results than </a:t>
            </a:r>
            <a:r>
              <a:rPr lang="en-US" sz="2400" dirty="0"/>
              <a:t>you expect, so it is important to understand how they work. </a:t>
            </a:r>
            <a:endParaRPr lang="en-US" sz="2400" dirty="0" smtClean="0"/>
          </a:p>
          <a:p>
            <a:pPr algn="just"/>
            <a:r>
              <a:rPr lang="en-US" sz="2400" dirty="0" smtClean="0"/>
              <a:t>Examples:</a:t>
            </a:r>
          </a:p>
          <a:p>
            <a:pPr marL="800100" lvl="2" indent="0" algn="just">
              <a:buNone/>
            </a:pPr>
            <a:r>
              <a:rPr lang="en-US" sz="2000" dirty="0" err="1" smtClean="0"/>
              <a:t>MsgBox</a:t>
            </a:r>
            <a:r>
              <a:rPr lang="en-US" sz="2000" dirty="0" smtClean="0"/>
              <a:t> </a:t>
            </a:r>
            <a:r>
              <a:rPr lang="en-US" sz="2000" dirty="0"/>
              <a:t>(10 + 6) / </a:t>
            </a:r>
            <a:r>
              <a:rPr lang="en-US" sz="2000" dirty="0" smtClean="0"/>
              <a:t>3    ‘ displays 5.3333</a:t>
            </a:r>
          </a:p>
          <a:p>
            <a:pPr marL="800100" lvl="2" indent="0" algn="just">
              <a:buNone/>
            </a:pPr>
            <a:r>
              <a:rPr lang="en-US" sz="2000" dirty="0" err="1"/>
              <a:t>MsgBox</a:t>
            </a:r>
            <a:r>
              <a:rPr lang="en-US" sz="2000" dirty="0"/>
              <a:t> 10 + 6 / </a:t>
            </a:r>
            <a:r>
              <a:rPr lang="en-US" sz="2000" dirty="0" smtClean="0"/>
              <a:t>3        ‘displays 12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C000"/>
                </a:solidFill>
              </a:rPr>
              <a:t>Arithmetic Operators</a:t>
            </a:r>
          </a:p>
          <a:p>
            <a:pPr algn="just"/>
            <a:r>
              <a:rPr lang="en-US" sz="2400" dirty="0"/>
              <a:t>These are the operators that do the arithmetical work, such as plus (+), minus (–), </a:t>
            </a:r>
            <a:r>
              <a:rPr lang="en-US" sz="2400" dirty="0" smtClean="0"/>
              <a:t>multiply(*), </a:t>
            </a:r>
            <a:r>
              <a:rPr lang="en-US" sz="2400" dirty="0"/>
              <a:t>and divide </a:t>
            </a:r>
            <a:r>
              <a:rPr lang="en-US" sz="2400" dirty="0" smtClean="0"/>
              <a:t>(/).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</a:rPr>
              <a:t>* Operator</a:t>
            </a:r>
          </a:p>
          <a:p>
            <a:pPr algn="just"/>
            <a:r>
              <a:rPr lang="en-US" dirty="0"/>
              <a:t>This signifies the multiplication of two numbers.</a:t>
            </a:r>
          </a:p>
          <a:p>
            <a:pPr marL="800100" lvl="2" indent="0" algn="just">
              <a:buNone/>
            </a:pPr>
            <a:r>
              <a:rPr lang="en-US" i="1" dirty="0" err="1" smtClean="0"/>
              <a:t>MsgBox</a:t>
            </a:r>
            <a:r>
              <a:rPr lang="en-US" i="1" dirty="0" smtClean="0"/>
              <a:t> </a:t>
            </a:r>
            <a:r>
              <a:rPr lang="en-US" i="1" dirty="0"/>
              <a:t>6 * </a:t>
            </a:r>
            <a:r>
              <a:rPr lang="en-US" i="1" dirty="0" smtClean="0"/>
              <a:t>3 ‘ Displays 18</a:t>
            </a:r>
            <a:endParaRPr lang="en-US" i="1" dirty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data type of the result is that of </a:t>
            </a:r>
            <a:r>
              <a:rPr lang="en-US" dirty="0" smtClean="0"/>
              <a:t>the most </a:t>
            </a:r>
            <a:r>
              <a:rPr lang="en-US" dirty="0"/>
              <a:t>precise </a:t>
            </a:r>
            <a:r>
              <a:rPr lang="en-US" dirty="0" smtClean="0"/>
              <a:t>operand.</a:t>
            </a:r>
          </a:p>
          <a:p>
            <a:pPr algn="just"/>
            <a:r>
              <a:rPr lang="en-US" sz="2000" dirty="0" smtClean="0"/>
              <a:t>Example, integer * double will give the result in double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</a:rPr>
              <a:t>+ Operator</a:t>
            </a:r>
          </a:p>
          <a:p>
            <a:pPr algn="just"/>
            <a:r>
              <a:rPr lang="en-US" dirty="0"/>
              <a:t>This adds two numbers or expressions together.</a:t>
            </a:r>
          </a:p>
          <a:p>
            <a:pPr marL="80010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4 + </a:t>
            </a:r>
            <a:r>
              <a:rPr lang="en-US" dirty="0" smtClean="0"/>
              <a:t>2 ‘ It displays 6</a:t>
            </a:r>
            <a:endParaRPr lang="en-US" dirty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operator can both add numbers and concatenate strings. </a:t>
            </a:r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String </a:t>
            </a:r>
            <a:r>
              <a:rPr lang="en-US" b="1" dirty="0">
                <a:solidFill>
                  <a:srgbClr val="FFC000"/>
                </a:solidFill>
              </a:rPr>
              <a:t>concatenation </a:t>
            </a:r>
            <a:r>
              <a:rPr lang="en-US" dirty="0" smtClean="0"/>
              <a:t>can cause </a:t>
            </a:r>
            <a:r>
              <a:rPr lang="en-US" dirty="0"/>
              <a:t>confusion, so it is best to use the &amp; operator for this purpose because you </a:t>
            </a:r>
            <a:r>
              <a:rPr lang="en-US" dirty="0" smtClean="0"/>
              <a:t>cannot always </a:t>
            </a:r>
            <a:r>
              <a:rPr lang="en-US" dirty="0"/>
              <a:t>determine if string concatenation will occur with +.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numbers can be any numeric expressions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data type of the result is that of </a:t>
            </a:r>
            <a:r>
              <a:rPr lang="en-US" dirty="0" smtClean="0"/>
              <a:t>the most </a:t>
            </a:r>
            <a:r>
              <a:rPr lang="en-US" dirty="0"/>
              <a:t>precise </a:t>
            </a:r>
            <a:r>
              <a:rPr lang="en-US" dirty="0" smtClean="0"/>
              <a:t>operand.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</a:rPr>
              <a:t>+ Operator</a:t>
            </a:r>
          </a:p>
          <a:p>
            <a:pPr algn="just"/>
            <a:r>
              <a:rPr lang="en-US" dirty="0" smtClean="0"/>
              <a:t>Here </a:t>
            </a:r>
            <a:r>
              <a:rPr lang="en-US" dirty="0"/>
              <a:t>are some general rules of addition and concatenation:</a:t>
            </a:r>
          </a:p>
          <a:p>
            <a:pPr lvl="1" algn="just"/>
            <a:r>
              <a:rPr lang="en-US" dirty="0" smtClean="0"/>
              <a:t>Add </a:t>
            </a:r>
            <a:r>
              <a:rPr lang="en-US" dirty="0"/>
              <a:t>if both operands are numeric.</a:t>
            </a:r>
          </a:p>
          <a:p>
            <a:pPr lvl="1" algn="just"/>
            <a:r>
              <a:rPr lang="en-US" dirty="0" smtClean="0"/>
              <a:t>Concatenate </a:t>
            </a:r>
            <a:r>
              <a:rPr lang="en-US" dirty="0"/>
              <a:t>if both operands are strings.</a:t>
            </a:r>
          </a:p>
          <a:p>
            <a:pPr lvl="1" algn="just"/>
            <a:r>
              <a:rPr lang="en-US" dirty="0" smtClean="0"/>
              <a:t>Add </a:t>
            </a:r>
            <a:r>
              <a:rPr lang="en-US" dirty="0"/>
              <a:t>if one operand is numeric and the other is a variant (not Null).</a:t>
            </a:r>
          </a:p>
          <a:p>
            <a:pPr lvl="1" algn="just"/>
            <a:r>
              <a:rPr lang="en-US" dirty="0" smtClean="0"/>
              <a:t>Concatenate </a:t>
            </a:r>
            <a:r>
              <a:rPr lang="en-US" dirty="0"/>
              <a:t>if one operand is a string and the other is a variant (not Null).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A </a:t>
            </a:r>
            <a:r>
              <a:rPr lang="en-US" b="1" dirty="0">
                <a:solidFill>
                  <a:srgbClr val="FFC000"/>
                </a:solidFill>
              </a:rPr>
              <a:t>Type Mismatch error </a:t>
            </a:r>
            <a:r>
              <a:rPr lang="en-US" dirty="0"/>
              <a:t>occurs if one operand is numeric and the other is string, as shown here:</a:t>
            </a:r>
          </a:p>
          <a:p>
            <a:pPr marL="80010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1 + " Richard"</a:t>
            </a:r>
          </a:p>
          <a:p>
            <a:pPr algn="just"/>
            <a:r>
              <a:rPr lang="en-US" dirty="0"/>
              <a:t>Note this does not happen if you use the </a:t>
            </a:r>
            <a:r>
              <a:rPr lang="en-US" b="1" dirty="0">
                <a:solidFill>
                  <a:srgbClr val="FFC000"/>
                </a:solidFill>
              </a:rPr>
              <a:t>&amp; operator </a:t>
            </a:r>
            <a:r>
              <a:rPr lang="en-US" dirty="0"/>
              <a:t>to concatenate, as shown here:</a:t>
            </a:r>
          </a:p>
          <a:p>
            <a:pPr marL="80010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1 &amp; " </a:t>
            </a:r>
            <a:r>
              <a:rPr lang="en-US" dirty="0" smtClean="0"/>
              <a:t>Richard“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</a:rPr>
              <a:t>– Operator</a:t>
            </a:r>
          </a:p>
          <a:p>
            <a:pPr marL="285750" algn="just"/>
            <a:r>
              <a:rPr lang="en-US" dirty="0"/>
              <a:t>This subtracts one number from another or shows a negative value. </a:t>
            </a:r>
            <a:endParaRPr lang="en-US" dirty="0" smtClean="0"/>
          </a:p>
          <a:p>
            <a:pPr marL="85725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6 – </a:t>
            </a:r>
            <a:r>
              <a:rPr lang="en-US" dirty="0" smtClean="0"/>
              <a:t>4 ‘ It displays 2</a:t>
            </a:r>
            <a:endParaRPr lang="en-US" dirty="0"/>
          </a:p>
          <a:p>
            <a:pPr marL="80010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5 ‘ It displays -5</a:t>
            </a:r>
            <a:endParaRPr lang="en-US" dirty="0"/>
          </a:p>
          <a:p>
            <a:pPr marL="285750" algn="just"/>
            <a:r>
              <a:rPr lang="en-US" dirty="0"/>
              <a:t>The </a:t>
            </a:r>
            <a:r>
              <a:rPr lang="en-US" dirty="0" smtClean="0"/>
              <a:t>numbers </a:t>
            </a:r>
            <a:r>
              <a:rPr lang="en-US" dirty="0"/>
              <a:t>can be any numeric expressions. </a:t>
            </a:r>
            <a:endParaRPr lang="en-US" dirty="0" smtClean="0"/>
          </a:p>
          <a:p>
            <a:pPr marL="285750" algn="just"/>
            <a:r>
              <a:rPr lang="en-US" dirty="0" smtClean="0"/>
              <a:t>The </a:t>
            </a:r>
            <a:r>
              <a:rPr lang="en-US" dirty="0"/>
              <a:t>data type of the result is that of </a:t>
            </a:r>
            <a:r>
              <a:rPr lang="en-US" dirty="0" smtClean="0"/>
              <a:t>the most </a:t>
            </a:r>
            <a:r>
              <a:rPr lang="en-US" dirty="0"/>
              <a:t>precise </a:t>
            </a:r>
            <a:r>
              <a:rPr lang="en-US" dirty="0" smtClean="0"/>
              <a:t>operand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</a:rPr>
              <a:t>/ Operator</a:t>
            </a:r>
          </a:p>
          <a:p>
            <a:pPr algn="just"/>
            <a:r>
              <a:rPr lang="en-US" dirty="0"/>
              <a:t>This divides two numbers and returns a floating point result.</a:t>
            </a:r>
          </a:p>
          <a:p>
            <a:pPr marL="80010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6 / </a:t>
            </a:r>
            <a:r>
              <a:rPr lang="en-US" dirty="0" smtClean="0"/>
              <a:t>3 ‘ It displays 2</a:t>
            </a:r>
            <a:endParaRPr lang="en-US" dirty="0"/>
          </a:p>
          <a:p>
            <a:pPr algn="just"/>
            <a:r>
              <a:rPr lang="en-US" dirty="0" smtClean="0"/>
              <a:t>If </a:t>
            </a:r>
            <a:r>
              <a:rPr lang="en-US" dirty="0"/>
              <a:t>there were a remainder, it would be displayed as decimal places.</a:t>
            </a:r>
          </a:p>
          <a:p>
            <a:pPr algn="just"/>
            <a:r>
              <a:rPr lang="en-US" dirty="0"/>
              <a:t>The numbers can be any numeric expressions.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data type of the result is that of </a:t>
            </a:r>
            <a:r>
              <a:rPr lang="en-US" dirty="0" smtClean="0"/>
              <a:t>the most </a:t>
            </a:r>
            <a:r>
              <a:rPr lang="en-US" dirty="0"/>
              <a:t>precise </a:t>
            </a:r>
            <a:r>
              <a:rPr lang="en-US" dirty="0" smtClean="0"/>
              <a:t>operand.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</a:rPr>
              <a:t>\ Operator</a:t>
            </a:r>
          </a:p>
          <a:p>
            <a:pPr algn="just"/>
            <a:r>
              <a:rPr lang="en-US" dirty="0"/>
              <a:t>This divides two numbers and returns an integer result.</a:t>
            </a:r>
          </a:p>
          <a:p>
            <a:pPr marL="800100" lvl="2" indent="0" algn="just">
              <a:buNone/>
            </a:pPr>
            <a:r>
              <a:rPr lang="en-US" dirty="0" err="1" smtClean="0"/>
              <a:t>Msgbox</a:t>
            </a:r>
            <a:r>
              <a:rPr lang="en-US" dirty="0" smtClean="0"/>
              <a:t> </a:t>
            </a:r>
            <a:r>
              <a:rPr lang="en-US" dirty="0"/>
              <a:t>6 \ </a:t>
            </a:r>
            <a:r>
              <a:rPr lang="en-US" dirty="0" smtClean="0"/>
              <a:t>4 ‘It displays 1</a:t>
            </a:r>
            <a:endParaRPr lang="en-US" dirty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numbers can be any numeric expressions.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data type of the result is Integer </a:t>
            </a:r>
            <a:r>
              <a:rPr lang="en-US" dirty="0" smtClean="0"/>
              <a:t>or Long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FFF88C0C3C040A643270900DB52D2" ma:contentTypeVersion="" ma:contentTypeDescription="Create a new document." ma:contentTypeScope="" ma:versionID="d36fd9ffc10906b9d6428990ad500d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0972F4-0FC6-447A-8DB3-4BD6519CF3F6}"/>
</file>

<file path=customXml/itemProps2.xml><?xml version="1.0" encoding="utf-8"?>
<ds:datastoreItem xmlns:ds="http://schemas.openxmlformats.org/officeDocument/2006/customXml" ds:itemID="{D4B3D4A7-9325-412E-BF20-08213511B039}"/>
</file>

<file path=customXml/itemProps3.xml><?xml version="1.0" encoding="utf-8"?>
<ds:datastoreItem xmlns:ds="http://schemas.openxmlformats.org/officeDocument/2006/customXml" ds:itemID="{C746F21E-B768-4AB1-A8D4-D8577D769E39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6058</TotalTime>
  <Words>1846</Words>
  <Application>Microsoft Office PowerPoint</Application>
  <PresentationFormat>Widescreen</PresentationFormat>
  <Paragraphs>217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Aharoni</vt:lpstr>
      <vt:lpstr>Arial</vt:lpstr>
      <vt:lpstr>Arial Black</vt:lpstr>
      <vt:lpstr>Calibri</vt:lpstr>
      <vt:lpstr>Century Gothic</vt:lpstr>
      <vt:lpstr>Wingdings 3</vt:lpstr>
      <vt:lpstr>Ion</vt:lpstr>
      <vt:lpstr>ITEC397  Macro Coding</vt:lpstr>
      <vt:lpstr>Operators</vt:lpstr>
      <vt:lpstr>Operators</vt:lpstr>
      <vt:lpstr>Operators</vt:lpstr>
      <vt:lpstr>Operators</vt:lpstr>
      <vt:lpstr>Operators</vt:lpstr>
      <vt:lpstr>Operators</vt:lpstr>
      <vt:lpstr>Operators</vt:lpstr>
      <vt:lpstr>Operators</vt:lpstr>
      <vt:lpstr>Operators</vt:lpstr>
      <vt:lpstr>Comparison Operators</vt:lpstr>
      <vt:lpstr>Comparison Operators</vt:lpstr>
      <vt:lpstr>Concatenation Operator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Other Operators</vt:lpstr>
      <vt:lpstr>Other Operators</vt:lpstr>
      <vt:lpstr>Other Operators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ITEC397 – Macro Coding</dc:title>
  <dc:creator>Cem yAĞLI</dc:creator>
  <cp:lastModifiedBy>Cem YAGLI</cp:lastModifiedBy>
  <cp:revision>349</cp:revision>
  <dcterms:created xsi:type="dcterms:W3CDTF">2019-09-17T13:50:22Z</dcterms:created>
  <dcterms:modified xsi:type="dcterms:W3CDTF">2020-04-06T10:30:20Z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0x01010093AFFF88C0C3C040A643270900DB52D2</vt:lpwstr>
  </property>
</Properties>
</file>