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22"/>
  </p:notesMasterIdLst>
  <p:sldIdLst>
    <p:sldId id="256" r:id="rId2"/>
    <p:sldId id="300" r:id="rId3"/>
    <p:sldId id="289" r:id="rId4"/>
    <p:sldId id="290" r:id="rId5"/>
    <p:sldId id="286" r:id="rId6"/>
    <p:sldId id="260" r:id="rId7"/>
    <p:sldId id="292" r:id="rId8"/>
    <p:sldId id="299" r:id="rId9"/>
    <p:sldId id="259" r:id="rId10"/>
    <p:sldId id="291" r:id="rId11"/>
    <p:sldId id="261" r:id="rId12"/>
    <p:sldId id="258" r:id="rId13"/>
    <p:sldId id="262" r:id="rId14"/>
    <p:sldId id="263" r:id="rId15"/>
    <p:sldId id="264" r:id="rId16"/>
    <p:sldId id="301" r:id="rId17"/>
    <p:sldId id="302" r:id="rId18"/>
    <p:sldId id="303" r:id="rId19"/>
    <p:sldId id="285" r:id="rId20"/>
    <p:sldId id="274"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3296" autoAdjust="0"/>
  </p:normalViewPr>
  <p:slideViewPr>
    <p:cSldViewPr snapToGrid="0">
      <p:cViewPr varScale="1">
        <p:scale>
          <a:sx n="84" d="100"/>
          <a:sy n="84" d="100"/>
        </p:scale>
        <p:origin x="157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customXml" Target="../customXml/item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FE75B3-0DC5-4E87-A47B-00F1F9580775}" type="datetimeFigureOut">
              <a:rPr lang="en-GB" smtClean="0"/>
              <a:t>19/12/2019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3AAD00-137D-4D54-9511-0A41CE394F51}" type="slidenum">
              <a:rPr lang="en-GB" smtClean="0"/>
              <a:t>‹#›</a:t>
            </a:fld>
            <a:endParaRPr lang="en-GB"/>
          </a:p>
        </p:txBody>
      </p:sp>
    </p:spTree>
    <p:extLst>
      <p:ext uri="{BB962C8B-B14F-4D97-AF65-F5344CB8AC3E}">
        <p14:creationId xmlns:p14="http://schemas.microsoft.com/office/powerpoint/2010/main" val="1655792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Two common electrical components used to measure rotational position are the rotary encoder and the potentiometer. Although they function differently, they are both useful in determining the rotational position of an object.</a:t>
            </a:r>
            <a:endParaRPr lang="en-GB" dirty="0"/>
          </a:p>
        </p:txBody>
      </p:sp>
      <p:sp>
        <p:nvSpPr>
          <p:cNvPr id="4" name="Slide Number Placeholder 3"/>
          <p:cNvSpPr>
            <a:spLocks noGrp="1"/>
          </p:cNvSpPr>
          <p:nvPr>
            <p:ph type="sldNum" sz="quarter" idx="5"/>
          </p:nvPr>
        </p:nvSpPr>
        <p:spPr/>
        <p:txBody>
          <a:bodyPr/>
          <a:lstStyle/>
          <a:p>
            <a:fld id="{1A3AAD00-137D-4D54-9511-0A41CE394F51}" type="slidenum">
              <a:rPr lang="en-GB" smtClean="0"/>
              <a:t>12</a:t>
            </a:fld>
            <a:endParaRPr lang="en-GB"/>
          </a:p>
        </p:txBody>
      </p:sp>
    </p:spTree>
    <p:extLst>
      <p:ext uri="{BB962C8B-B14F-4D97-AF65-F5344CB8AC3E}">
        <p14:creationId xmlns:p14="http://schemas.microsoft.com/office/powerpoint/2010/main" val="3551751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A3AAD00-137D-4D54-9511-0A41CE394F51}" type="slidenum">
              <a:rPr lang="en-GB" smtClean="0"/>
              <a:t>20</a:t>
            </a:fld>
            <a:endParaRPr lang="en-GB"/>
          </a:p>
        </p:txBody>
      </p:sp>
    </p:spTree>
    <p:extLst>
      <p:ext uri="{BB962C8B-B14F-4D97-AF65-F5344CB8AC3E}">
        <p14:creationId xmlns:p14="http://schemas.microsoft.com/office/powerpoint/2010/main" val="1188665221"/>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12/19/2019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12/19/2019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12/19/2019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12/19/2019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12/19/2019</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12/19/2019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12/19/2019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12/19/2019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12/19/2019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12/19/2019</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12/19/2019</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12/19/2019</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efxkits.co.uk/types-transistor-construction-working-and-applications/" TargetMode="External"/><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328F3-FF66-4BEF-AE5A-3B074ECC6296}"/>
              </a:ext>
            </a:extLst>
          </p:cNvPr>
          <p:cNvSpPr>
            <a:spLocks noGrp="1"/>
          </p:cNvSpPr>
          <p:nvPr>
            <p:ph type="ctrTitle"/>
          </p:nvPr>
        </p:nvSpPr>
        <p:spPr/>
        <p:txBody>
          <a:bodyPr/>
          <a:lstStyle/>
          <a:p>
            <a:r>
              <a:rPr lang="tr-TR" dirty="0"/>
              <a:t>Mect 361  sensors</a:t>
            </a:r>
            <a:br>
              <a:rPr lang="tr-TR" dirty="0"/>
            </a:br>
            <a:endParaRPr lang="en-GB" dirty="0"/>
          </a:p>
        </p:txBody>
      </p:sp>
      <p:sp>
        <p:nvSpPr>
          <p:cNvPr id="3" name="Subtitle 2">
            <a:extLst>
              <a:ext uri="{FF2B5EF4-FFF2-40B4-BE49-F238E27FC236}">
                <a16:creationId xmlns:a16="http://schemas.microsoft.com/office/drawing/2014/main" id="{9A32EC6C-3EB1-428C-BF02-DF8B1CEA7BD9}"/>
              </a:ext>
            </a:extLst>
          </p:cNvPr>
          <p:cNvSpPr>
            <a:spLocks noGrp="1"/>
          </p:cNvSpPr>
          <p:nvPr>
            <p:ph type="subTitle" idx="1"/>
          </p:nvPr>
        </p:nvSpPr>
        <p:spPr/>
        <p:txBody>
          <a:bodyPr/>
          <a:lstStyle/>
          <a:p>
            <a:r>
              <a:rPr lang="tr-TR" dirty="0"/>
              <a:t>Gizem Aytac</a:t>
            </a:r>
            <a:endParaRPr lang="en-GB" dirty="0"/>
          </a:p>
        </p:txBody>
      </p:sp>
    </p:spTree>
    <p:extLst>
      <p:ext uri="{BB962C8B-B14F-4D97-AF65-F5344CB8AC3E}">
        <p14:creationId xmlns:p14="http://schemas.microsoft.com/office/powerpoint/2010/main" val="1295119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A0FAF5-7FEE-4FB0-952F-81C506CBA22D}"/>
              </a:ext>
            </a:extLst>
          </p:cNvPr>
          <p:cNvSpPr/>
          <p:nvPr/>
        </p:nvSpPr>
        <p:spPr>
          <a:xfrm>
            <a:off x="903010" y="723422"/>
            <a:ext cx="7326590" cy="707886"/>
          </a:xfrm>
          <a:prstGeom prst="rect">
            <a:avLst/>
          </a:prstGeom>
        </p:spPr>
        <p:txBody>
          <a:bodyPr wrap="square">
            <a:spAutoFit/>
          </a:bodyPr>
          <a:lstStyle/>
          <a:p>
            <a:r>
              <a:rPr lang="en-GB" sz="4000" b="1" dirty="0">
                <a:solidFill>
                  <a:srgbClr val="000000"/>
                </a:solidFill>
                <a:latin typeface="+mj-lt"/>
              </a:rPr>
              <a:t>Temperature Sensor</a:t>
            </a:r>
            <a:endParaRPr lang="en-GB" sz="4000" b="1" i="0" dirty="0">
              <a:solidFill>
                <a:srgbClr val="000000"/>
              </a:solidFill>
              <a:effectLst/>
              <a:latin typeface="+mj-lt"/>
            </a:endParaRPr>
          </a:p>
        </p:txBody>
      </p:sp>
      <p:pic>
        <p:nvPicPr>
          <p:cNvPr id="4098" name="Picture 2" descr="Types of Sensors Image 3">
            <a:extLst>
              <a:ext uri="{FF2B5EF4-FFF2-40B4-BE49-F238E27FC236}">
                <a16:creationId xmlns:a16="http://schemas.microsoft.com/office/drawing/2014/main" id="{9F124B95-5733-4C51-B371-1F66AF0B3D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8660" y="193165"/>
            <a:ext cx="2609849" cy="155733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F334767-8938-4738-BC32-A993660D63AA}"/>
              </a:ext>
            </a:extLst>
          </p:cNvPr>
          <p:cNvSpPr/>
          <p:nvPr/>
        </p:nvSpPr>
        <p:spPr>
          <a:xfrm>
            <a:off x="746200" y="1519906"/>
            <a:ext cx="11033424" cy="4154984"/>
          </a:xfrm>
          <a:prstGeom prst="rect">
            <a:avLst/>
          </a:prstGeom>
        </p:spPr>
        <p:txBody>
          <a:bodyPr wrap="square">
            <a:spAutoFit/>
          </a:bodyPr>
          <a:lstStyle/>
          <a:p>
            <a:pPr algn="just"/>
            <a:r>
              <a:rPr lang="en-GB" sz="2400" dirty="0">
                <a:solidFill>
                  <a:srgbClr val="333333"/>
                </a:solidFill>
              </a:rPr>
              <a:t>Temperature sensor is a device, to measure the temperature through an electrical signal it requires a thermocouple</a:t>
            </a:r>
            <a:r>
              <a:rPr lang="tr-TR" sz="2400" dirty="0">
                <a:solidFill>
                  <a:srgbClr val="333333"/>
                </a:solidFill>
              </a:rPr>
              <a:t>,</a:t>
            </a:r>
            <a:r>
              <a:rPr lang="en-GB" sz="2400" dirty="0">
                <a:solidFill>
                  <a:srgbClr val="333333"/>
                </a:solidFill>
              </a:rPr>
              <a:t> RTD (Resistance Temperature Detectors)</a:t>
            </a:r>
            <a:r>
              <a:rPr lang="tr-TR" sz="2400" dirty="0">
                <a:solidFill>
                  <a:srgbClr val="333333"/>
                </a:solidFill>
              </a:rPr>
              <a:t> or thermistor</a:t>
            </a:r>
            <a:r>
              <a:rPr lang="en-GB" sz="2400" dirty="0">
                <a:solidFill>
                  <a:srgbClr val="333333"/>
                </a:solidFill>
              </a:rPr>
              <a:t>. The thermocouple is prepared by two dissimilar metals which generate the electrical voltage indirectly proportional to change the temperature. </a:t>
            </a:r>
            <a:r>
              <a:rPr lang="en-GB" sz="2400" dirty="0"/>
              <a:t>The measurement of the temperature sensor is about the hotness or coolness of an object. The working base of the sensors is the voltage that read across the diode. If the voltage increases, then the temperature rises and there is a voltage drop between the transistor</a:t>
            </a:r>
            <a:r>
              <a:rPr lang="en-GB" sz="2400" dirty="0">
                <a:hlinkClick r:id="rId3"/>
              </a:rPr>
              <a:t> </a:t>
            </a:r>
            <a:r>
              <a:rPr lang="en-GB" sz="2400" dirty="0"/>
              <a:t>terminals of base &amp; emitter, they are recorded by the sensors. If the difference in voltage is amplified, the analogue signal is generated by the device and it is directly proportional to the temperature.</a:t>
            </a:r>
          </a:p>
        </p:txBody>
      </p:sp>
    </p:spTree>
    <p:extLst>
      <p:ext uri="{BB962C8B-B14F-4D97-AF65-F5344CB8AC3E}">
        <p14:creationId xmlns:p14="http://schemas.microsoft.com/office/powerpoint/2010/main" val="2779518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06E494-6345-4F10-83CA-34E5166F3458}"/>
              </a:ext>
            </a:extLst>
          </p:cNvPr>
          <p:cNvSpPr/>
          <p:nvPr/>
        </p:nvSpPr>
        <p:spPr>
          <a:xfrm>
            <a:off x="743427" y="600426"/>
            <a:ext cx="5440913" cy="707886"/>
          </a:xfrm>
          <a:prstGeom prst="rect">
            <a:avLst/>
          </a:prstGeom>
        </p:spPr>
        <p:txBody>
          <a:bodyPr wrap="none">
            <a:spAutoFit/>
          </a:bodyPr>
          <a:lstStyle/>
          <a:p>
            <a:r>
              <a:rPr lang="en-GB" sz="4000" b="1" dirty="0">
                <a:solidFill>
                  <a:srgbClr val="000000"/>
                </a:solidFill>
                <a:latin typeface="+mj-lt"/>
              </a:rPr>
              <a:t>Light Detector using LDR</a:t>
            </a:r>
            <a:endParaRPr lang="en-GB" sz="4000" b="1" i="0" dirty="0">
              <a:solidFill>
                <a:srgbClr val="000000"/>
              </a:solidFill>
              <a:effectLst/>
              <a:latin typeface="+mj-lt"/>
            </a:endParaRPr>
          </a:p>
        </p:txBody>
      </p:sp>
      <p:sp>
        <p:nvSpPr>
          <p:cNvPr id="3" name="Rectangle 2">
            <a:extLst>
              <a:ext uri="{FF2B5EF4-FFF2-40B4-BE49-F238E27FC236}">
                <a16:creationId xmlns:a16="http://schemas.microsoft.com/office/drawing/2014/main" id="{478BCC2F-C49E-48B9-863A-E3EB9E9DF74F}"/>
              </a:ext>
            </a:extLst>
          </p:cNvPr>
          <p:cNvSpPr/>
          <p:nvPr/>
        </p:nvSpPr>
        <p:spPr>
          <a:xfrm>
            <a:off x="390493" y="1375246"/>
            <a:ext cx="7610507" cy="2677656"/>
          </a:xfrm>
          <a:prstGeom prst="rect">
            <a:avLst/>
          </a:prstGeom>
        </p:spPr>
        <p:txBody>
          <a:bodyPr wrap="square">
            <a:spAutoFit/>
          </a:bodyPr>
          <a:lstStyle/>
          <a:p>
            <a:pPr algn="just"/>
            <a:r>
              <a:rPr lang="en-GB" sz="2400" dirty="0">
                <a:solidFill>
                  <a:srgbClr val="000000"/>
                </a:solidFill>
              </a:rPr>
              <a:t>A Light Detector or a Light Sensor is a device or circuit that detects the intensity of the light incident on it.</a:t>
            </a:r>
            <a:r>
              <a:rPr lang="tr-TR" sz="2400" dirty="0">
                <a:solidFill>
                  <a:srgbClr val="000000"/>
                </a:solidFill>
              </a:rPr>
              <a:t> </a:t>
            </a:r>
            <a:r>
              <a:rPr lang="en-GB" sz="2400" dirty="0"/>
              <a:t>All these devices are called as Photoelectric Devices as they convert light energy to electric energy.</a:t>
            </a:r>
            <a:r>
              <a:rPr lang="en-GB" sz="2400" dirty="0">
                <a:solidFill>
                  <a:srgbClr val="000000"/>
                </a:solidFill>
              </a:rPr>
              <a:t> Different types of light detectors are LDRs (or Light Dependent Resistors), Photo Diodes, Photo Transistors, etc.</a:t>
            </a:r>
            <a:endParaRPr lang="en-GB" sz="2400" dirty="0"/>
          </a:p>
        </p:txBody>
      </p:sp>
      <p:pic>
        <p:nvPicPr>
          <p:cNvPr id="4" name="Picture 2" descr="light sensor ile ilgili görsel sonucu">
            <a:extLst>
              <a:ext uri="{FF2B5EF4-FFF2-40B4-BE49-F238E27FC236}">
                <a16:creationId xmlns:a16="http://schemas.microsoft.com/office/drawing/2014/main" id="{74C34563-6DE9-4521-B43D-CE4DF88AEE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8688" y="3095305"/>
            <a:ext cx="2655009" cy="1431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3448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154506-3912-43C7-957D-044361CAE938}"/>
              </a:ext>
            </a:extLst>
          </p:cNvPr>
          <p:cNvSpPr/>
          <p:nvPr/>
        </p:nvSpPr>
        <p:spPr>
          <a:xfrm>
            <a:off x="688848" y="428744"/>
            <a:ext cx="3600794" cy="461665"/>
          </a:xfrm>
          <a:prstGeom prst="rect">
            <a:avLst/>
          </a:prstGeom>
        </p:spPr>
        <p:txBody>
          <a:bodyPr wrap="none">
            <a:spAutoFit/>
          </a:bodyPr>
          <a:lstStyle/>
          <a:p>
            <a:r>
              <a:rPr lang="en-GB" sz="2400" b="1" dirty="0">
                <a:latin typeface="+mj-lt"/>
              </a:rPr>
              <a:t>Rotational Position Sensors</a:t>
            </a:r>
          </a:p>
        </p:txBody>
      </p:sp>
      <p:sp>
        <p:nvSpPr>
          <p:cNvPr id="4" name="Rectangle 3">
            <a:extLst>
              <a:ext uri="{FF2B5EF4-FFF2-40B4-BE49-F238E27FC236}">
                <a16:creationId xmlns:a16="http://schemas.microsoft.com/office/drawing/2014/main" id="{F2718763-8C04-4E66-A572-6ACA6AF548BE}"/>
              </a:ext>
            </a:extLst>
          </p:cNvPr>
          <p:cNvSpPr/>
          <p:nvPr/>
        </p:nvSpPr>
        <p:spPr>
          <a:xfrm>
            <a:off x="231648" y="1640154"/>
            <a:ext cx="11335512" cy="1384995"/>
          </a:xfrm>
          <a:prstGeom prst="rect">
            <a:avLst/>
          </a:prstGeom>
        </p:spPr>
        <p:txBody>
          <a:bodyPr wrap="square">
            <a:spAutoFit/>
          </a:bodyPr>
          <a:lstStyle/>
          <a:p>
            <a:pPr algn="just"/>
            <a:r>
              <a:rPr lang="en-GB" sz="2000" dirty="0"/>
              <a:t>A typical use of a potentiometer is for dimming a light. You may want to have control over how bright a light is, either for energy-saving purposes or personal preferences. A potentiometer provides a great solution for this by giving the user control over the variable resistance provided to the light</a:t>
            </a:r>
            <a:r>
              <a:rPr lang="en-GB" sz="2400" dirty="0"/>
              <a:t>. </a:t>
            </a:r>
          </a:p>
        </p:txBody>
      </p:sp>
      <p:pic>
        <p:nvPicPr>
          <p:cNvPr id="6148" name="Picture 4" descr="potentiometer ile ilgili görsel sonucu">
            <a:extLst>
              <a:ext uri="{FF2B5EF4-FFF2-40B4-BE49-F238E27FC236}">
                <a16:creationId xmlns:a16="http://schemas.microsoft.com/office/drawing/2014/main" id="{6C930C66-48B7-4557-85F2-3BCAC5FE928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720" t="10379" r="18400" b="12071"/>
          <a:stretch/>
        </p:blipFill>
        <p:spPr bwMode="auto">
          <a:xfrm>
            <a:off x="7840980" y="3591581"/>
            <a:ext cx="1623060" cy="22128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B33BB858-743C-449D-A989-D19194D13306}"/>
              </a:ext>
            </a:extLst>
          </p:cNvPr>
          <p:cNvPicPr>
            <a:picLocks noChangeAspect="1"/>
          </p:cNvPicPr>
          <p:nvPr/>
        </p:nvPicPr>
        <p:blipFill>
          <a:blip r:embed="rId4"/>
          <a:stretch>
            <a:fillRect/>
          </a:stretch>
        </p:blipFill>
        <p:spPr>
          <a:xfrm>
            <a:off x="2240659" y="3727151"/>
            <a:ext cx="3007235" cy="2077305"/>
          </a:xfrm>
          <a:prstGeom prst="rect">
            <a:avLst/>
          </a:prstGeom>
        </p:spPr>
      </p:pic>
    </p:spTree>
    <p:extLst>
      <p:ext uri="{BB962C8B-B14F-4D97-AF65-F5344CB8AC3E}">
        <p14:creationId xmlns:p14="http://schemas.microsoft.com/office/powerpoint/2010/main" val="4170228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A9ECC2A-FCE5-4E36-9D87-29CDF0A79BEB}"/>
              </a:ext>
            </a:extLst>
          </p:cNvPr>
          <p:cNvSpPr txBox="1"/>
          <p:nvPr/>
        </p:nvSpPr>
        <p:spPr>
          <a:xfrm>
            <a:off x="424487" y="763368"/>
            <a:ext cx="8390820" cy="4524315"/>
          </a:xfrm>
          <a:prstGeom prst="rect">
            <a:avLst/>
          </a:prstGeom>
          <a:noFill/>
        </p:spPr>
        <p:txBody>
          <a:bodyPr wrap="square" rtlCol="0">
            <a:spAutoFit/>
          </a:bodyPr>
          <a:lstStyle/>
          <a:p>
            <a:pPr algn="ctr"/>
            <a:r>
              <a:rPr lang="en-GB" sz="2400" b="1" dirty="0"/>
              <a:t>Potentiometer </a:t>
            </a:r>
            <a:endParaRPr lang="tr-TR" sz="2400" b="1" dirty="0"/>
          </a:p>
          <a:p>
            <a:endParaRPr lang="tr-TR" sz="2400" b="1" dirty="0"/>
          </a:p>
          <a:p>
            <a:r>
              <a:rPr lang="en-GB" sz="2400" dirty="0"/>
              <a:t>The potentiometer is very popular in light and audio control applications, specifically with dimming lights and sound manipulation</a:t>
            </a:r>
            <a:r>
              <a:rPr lang="tr-TR" sz="2400" dirty="0"/>
              <a:t>.</a:t>
            </a:r>
          </a:p>
          <a:p>
            <a:r>
              <a:rPr lang="en-GB" sz="2400" dirty="0"/>
              <a:t>The potentiometer uses a wiper and resistive strip to change the amount of resistance in the material. As the knob turns, the wiper is moved to create more or less resistance. The change in resistance results in a change in voltage output from the potentiometer. If we are given a 10 </a:t>
            </a:r>
            <a:r>
              <a:rPr lang="en-GB" sz="2400" dirty="0" err="1"/>
              <a:t>kΩ</a:t>
            </a:r>
            <a:r>
              <a:rPr lang="en-GB" sz="2400" dirty="0"/>
              <a:t> potentiometer, the max resistance will be 10 </a:t>
            </a:r>
            <a:r>
              <a:rPr lang="en-GB" sz="2400" dirty="0" err="1"/>
              <a:t>kΩ</a:t>
            </a:r>
            <a:r>
              <a:rPr lang="en-GB" sz="2400" dirty="0"/>
              <a:t> and the minimum is 0 Ω, creating a variable resistor</a:t>
            </a:r>
            <a:r>
              <a:rPr lang="tr-TR" sz="2400" dirty="0"/>
              <a:t>.</a:t>
            </a:r>
            <a:endParaRPr lang="en-GB" sz="2400" dirty="0"/>
          </a:p>
        </p:txBody>
      </p:sp>
      <p:pic>
        <p:nvPicPr>
          <p:cNvPr id="3" name="Picture 2">
            <a:extLst>
              <a:ext uri="{FF2B5EF4-FFF2-40B4-BE49-F238E27FC236}">
                <a16:creationId xmlns:a16="http://schemas.microsoft.com/office/drawing/2014/main" id="{BFFFDADA-F89C-4AB8-9693-B52B79BE32CD}"/>
              </a:ext>
            </a:extLst>
          </p:cNvPr>
          <p:cNvPicPr>
            <a:picLocks noChangeAspect="1"/>
          </p:cNvPicPr>
          <p:nvPr/>
        </p:nvPicPr>
        <p:blipFill>
          <a:blip r:embed="rId2"/>
          <a:stretch>
            <a:fillRect/>
          </a:stretch>
        </p:blipFill>
        <p:spPr>
          <a:xfrm>
            <a:off x="8815307" y="3886201"/>
            <a:ext cx="3316121" cy="2290674"/>
          </a:xfrm>
          <a:prstGeom prst="rect">
            <a:avLst/>
          </a:prstGeom>
        </p:spPr>
      </p:pic>
    </p:spTree>
    <p:extLst>
      <p:ext uri="{BB962C8B-B14F-4D97-AF65-F5344CB8AC3E}">
        <p14:creationId xmlns:p14="http://schemas.microsoft.com/office/powerpoint/2010/main" val="494113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3E7EA6-99E4-4CC3-894A-FB0236728F7D}"/>
              </a:ext>
            </a:extLst>
          </p:cNvPr>
          <p:cNvPicPr>
            <a:picLocks noChangeAspect="1"/>
          </p:cNvPicPr>
          <p:nvPr/>
        </p:nvPicPr>
        <p:blipFill rotWithShape="1">
          <a:blip r:embed="rId2"/>
          <a:srcRect l="22875" t="44306" r="65688" b="40034"/>
          <a:stretch/>
        </p:blipFill>
        <p:spPr>
          <a:xfrm>
            <a:off x="1651800" y="3823334"/>
            <a:ext cx="4335498" cy="1954531"/>
          </a:xfrm>
          <a:prstGeom prst="rect">
            <a:avLst/>
          </a:prstGeom>
        </p:spPr>
      </p:pic>
      <p:sp>
        <p:nvSpPr>
          <p:cNvPr id="2" name="Rectangle 1">
            <a:extLst>
              <a:ext uri="{FF2B5EF4-FFF2-40B4-BE49-F238E27FC236}">
                <a16:creationId xmlns:a16="http://schemas.microsoft.com/office/drawing/2014/main" id="{A2412C7E-8F70-49AB-BF3C-83235226DB37}"/>
              </a:ext>
            </a:extLst>
          </p:cNvPr>
          <p:cNvSpPr/>
          <p:nvPr/>
        </p:nvSpPr>
        <p:spPr>
          <a:xfrm>
            <a:off x="704850" y="1641455"/>
            <a:ext cx="10245090" cy="1938992"/>
          </a:xfrm>
          <a:prstGeom prst="rect">
            <a:avLst/>
          </a:prstGeom>
        </p:spPr>
        <p:txBody>
          <a:bodyPr wrap="square">
            <a:spAutoFit/>
          </a:bodyPr>
          <a:lstStyle/>
          <a:p>
            <a:r>
              <a:rPr lang="tr-TR" sz="2400" dirty="0"/>
              <a:t>T</a:t>
            </a:r>
            <a:r>
              <a:rPr lang="en-GB" sz="2400" dirty="0"/>
              <a:t>he relationship between voltage and angle in most potentiometers is either logarithmic or linear and all potentiometers have a minimum and maximum position</a:t>
            </a:r>
            <a:r>
              <a:rPr lang="tr-TR" sz="2400" dirty="0"/>
              <a:t>. According to information you will find a relation in between voltage and angle and by using this relation  can define voltage of the circuit.</a:t>
            </a:r>
            <a:endParaRPr lang="en-GB" sz="2400" dirty="0"/>
          </a:p>
        </p:txBody>
      </p:sp>
      <p:pic>
        <p:nvPicPr>
          <p:cNvPr id="4" name="Picture 3">
            <a:extLst>
              <a:ext uri="{FF2B5EF4-FFF2-40B4-BE49-F238E27FC236}">
                <a16:creationId xmlns:a16="http://schemas.microsoft.com/office/drawing/2014/main" id="{FEC1B828-9DA2-4DEC-999A-D1461D66131A}"/>
              </a:ext>
            </a:extLst>
          </p:cNvPr>
          <p:cNvPicPr>
            <a:picLocks noChangeAspect="1"/>
          </p:cNvPicPr>
          <p:nvPr/>
        </p:nvPicPr>
        <p:blipFill rotWithShape="1">
          <a:blip r:embed="rId3"/>
          <a:srcRect l="72375" t="25514" r="13094" b="46868"/>
          <a:stretch/>
        </p:blipFill>
        <p:spPr>
          <a:xfrm>
            <a:off x="7402829" y="3429000"/>
            <a:ext cx="3970513" cy="2484775"/>
          </a:xfrm>
          <a:prstGeom prst="rect">
            <a:avLst/>
          </a:prstGeom>
        </p:spPr>
      </p:pic>
    </p:spTree>
    <p:extLst>
      <p:ext uri="{BB962C8B-B14F-4D97-AF65-F5344CB8AC3E}">
        <p14:creationId xmlns:p14="http://schemas.microsoft.com/office/powerpoint/2010/main" val="2724982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34C4A6-C522-4336-AE18-5493BD430BC3}"/>
              </a:ext>
            </a:extLst>
          </p:cNvPr>
          <p:cNvSpPr/>
          <p:nvPr/>
        </p:nvSpPr>
        <p:spPr>
          <a:xfrm>
            <a:off x="816304" y="1301679"/>
            <a:ext cx="10559391" cy="2308324"/>
          </a:xfrm>
          <a:prstGeom prst="rect">
            <a:avLst/>
          </a:prstGeom>
        </p:spPr>
        <p:txBody>
          <a:bodyPr wrap="square">
            <a:spAutoFit/>
          </a:bodyPr>
          <a:lstStyle/>
          <a:p>
            <a:r>
              <a:rPr lang="en-GB" sz="2400" dirty="0"/>
              <a:t>The potentiometer uses a wiper and resistive strip to change the amount of resistance in the material. As the knob turns, the wiper is moved to create more or less resistance. The change in resistance results in a change in voltage output from the potentiometer. If we are given a 10 </a:t>
            </a:r>
            <a:r>
              <a:rPr lang="en-GB" sz="2400" dirty="0" err="1"/>
              <a:t>kΩ</a:t>
            </a:r>
            <a:r>
              <a:rPr lang="en-GB" sz="2400" dirty="0"/>
              <a:t> potentiometer, the max resistance will be 10 </a:t>
            </a:r>
            <a:r>
              <a:rPr lang="en-GB" sz="2400" dirty="0" err="1"/>
              <a:t>kΩ</a:t>
            </a:r>
            <a:r>
              <a:rPr lang="en-GB" sz="2400" dirty="0"/>
              <a:t> and the minimum is 0 Ω, creating a variable resistor. This concept is shown in the image below</a:t>
            </a:r>
          </a:p>
        </p:txBody>
      </p:sp>
      <p:pic>
        <p:nvPicPr>
          <p:cNvPr id="3" name="Picture 2">
            <a:extLst>
              <a:ext uri="{FF2B5EF4-FFF2-40B4-BE49-F238E27FC236}">
                <a16:creationId xmlns:a16="http://schemas.microsoft.com/office/drawing/2014/main" id="{06F59C5D-D91C-439C-B691-4685BB508A08}"/>
              </a:ext>
            </a:extLst>
          </p:cNvPr>
          <p:cNvPicPr>
            <a:picLocks noChangeAspect="1"/>
          </p:cNvPicPr>
          <p:nvPr/>
        </p:nvPicPr>
        <p:blipFill rotWithShape="1">
          <a:blip r:embed="rId2"/>
          <a:srcRect l="69751" t="24370" r="11654" b="45730"/>
          <a:stretch/>
        </p:blipFill>
        <p:spPr>
          <a:xfrm>
            <a:off x="2994660" y="4045903"/>
            <a:ext cx="5520690" cy="2923094"/>
          </a:xfrm>
          <a:prstGeom prst="rect">
            <a:avLst/>
          </a:prstGeom>
        </p:spPr>
      </p:pic>
    </p:spTree>
    <p:extLst>
      <p:ext uri="{BB962C8B-B14F-4D97-AF65-F5344CB8AC3E}">
        <p14:creationId xmlns:p14="http://schemas.microsoft.com/office/powerpoint/2010/main" val="1967600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potentiometer angle and voltage ile ilgili görsel sonucu">
            <a:extLst>
              <a:ext uri="{FF2B5EF4-FFF2-40B4-BE49-F238E27FC236}">
                <a16:creationId xmlns:a16="http://schemas.microsoft.com/office/drawing/2014/main" id="{2CC0D0AC-282B-483B-B685-23E2F8385A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3018" y="868680"/>
            <a:ext cx="5462092" cy="2960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12314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FFA74B-CFE1-4840-8DBA-BEDD1CA11E22}"/>
              </a:ext>
            </a:extLst>
          </p:cNvPr>
          <p:cNvSpPr/>
          <p:nvPr/>
        </p:nvSpPr>
        <p:spPr>
          <a:xfrm>
            <a:off x="944880" y="1545997"/>
            <a:ext cx="10553700" cy="1200329"/>
          </a:xfrm>
          <a:prstGeom prst="rect">
            <a:avLst/>
          </a:prstGeom>
        </p:spPr>
        <p:txBody>
          <a:bodyPr wrap="square">
            <a:spAutoFit/>
          </a:bodyPr>
          <a:lstStyle/>
          <a:p>
            <a:r>
              <a:rPr lang="en-GB" dirty="0">
                <a:solidFill>
                  <a:srgbClr val="414042"/>
                </a:solidFill>
                <a:latin typeface="Lato"/>
              </a:rPr>
              <a:t>A 250 ohm resistor is connected in series with a second 750 ohm resistor so that the 250 ohm resistor is connected to a 12 volt supply and the 750 ohm resistor is connected to ground (0V). Calculate the total series resistance, the current flowing through the series connection and the voltage drop across the 750 ohm resistor.</a:t>
            </a:r>
            <a:endParaRPr lang="en-GB" dirty="0"/>
          </a:p>
        </p:txBody>
      </p:sp>
      <p:pic>
        <p:nvPicPr>
          <p:cNvPr id="3" name="Picture 6" descr="İlgili resim">
            <a:extLst>
              <a:ext uri="{FF2B5EF4-FFF2-40B4-BE49-F238E27FC236}">
                <a16:creationId xmlns:a16="http://schemas.microsoft.com/office/drawing/2014/main" id="{A0F72984-92B4-430C-9EC0-FAE8FD6C0A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707" y="2924174"/>
            <a:ext cx="6038393" cy="3430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97873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E02E67-EB23-4C3B-9D90-F745FFE84DD8}"/>
              </a:ext>
            </a:extLst>
          </p:cNvPr>
          <p:cNvSpPr/>
          <p:nvPr/>
        </p:nvSpPr>
        <p:spPr>
          <a:xfrm>
            <a:off x="529590" y="438001"/>
            <a:ext cx="11132820" cy="4154984"/>
          </a:xfrm>
          <a:prstGeom prst="rect">
            <a:avLst/>
          </a:prstGeom>
        </p:spPr>
        <p:txBody>
          <a:bodyPr wrap="square">
            <a:spAutoFit/>
          </a:bodyPr>
          <a:lstStyle/>
          <a:p>
            <a:r>
              <a:rPr lang="tr-TR" sz="2400" dirty="0">
                <a:solidFill>
                  <a:srgbClr val="414042"/>
                </a:solidFill>
                <a:latin typeface="Lato"/>
              </a:rPr>
              <a:t>	I</a:t>
            </a:r>
            <a:r>
              <a:rPr lang="en-GB" sz="2400" dirty="0">
                <a:solidFill>
                  <a:srgbClr val="414042"/>
                </a:solidFill>
                <a:latin typeface="Lato"/>
              </a:rPr>
              <a:t>n this simple example of a voltage divider, it was found that the voltage developed at R2 is 9 volts. However, by changing the value of one of the two resistors, the voltage can theoretically be between 0V and 12V. This idea of ​​a series connection with two resistors, where you can change the value of one of the two resistors to get a different voltage output, is the basic concept behind the operation of the potentiometer.</a:t>
            </a:r>
            <a:endParaRPr lang="tr-TR" sz="2400" dirty="0">
              <a:solidFill>
                <a:srgbClr val="414042"/>
              </a:solidFill>
              <a:latin typeface="Lato"/>
            </a:endParaRPr>
          </a:p>
          <a:p>
            <a:endParaRPr lang="en-GB" sz="2400" dirty="0">
              <a:solidFill>
                <a:srgbClr val="414042"/>
              </a:solidFill>
              <a:latin typeface="Lato"/>
            </a:endParaRPr>
          </a:p>
          <a:p>
            <a:r>
              <a:rPr lang="tr-TR" sz="2400" dirty="0">
                <a:solidFill>
                  <a:srgbClr val="414042"/>
                </a:solidFill>
                <a:latin typeface="Lato"/>
              </a:rPr>
              <a:t>	</a:t>
            </a:r>
            <a:r>
              <a:rPr lang="en-GB" sz="2400" dirty="0">
                <a:solidFill>
                  <a:srgbClr val="414042"/>
                </a:solidFill>
                <a:latin typeface="Lato"/>
              </a:rPr>
              <a:t>The difference to the potentiometer is that to achieve different voltages at the output, the total resistance, the R </a:t>
            </a:r>
            <a:r>
              <a:rPr lang="en-GB" sz="2400" baseline="-25000" dirty="0">
                <a:solidFill>
                  <a:srgbClr val="414042"/>
                </a:solidFill>
                <a:latin typeface="Lato"/>
              </a:rPr>
              <a:t>T</a:t>
            </a:r>
            <a:r>
              <a:rPr lang="en-GB" sz="2400" dirty="0">
                <a:solidFill>
                  <a:srgbClr val="414042"/>
                </a:solidFill>
                <a:latin typeface="Lato"/>
              </a:rPr>
              <a:t> value of the resistance track of the potentiometer does not change, but only the ratio of the two resistances that are formed on both sides of the grinder during its movement.</a:t>
            </a:r>
            <a:endParaRPr lang="en-GB" sz="2400" b="0" i="0" dirty="0">
              <a:solidFill>
                <a:srgbClr val="414042"/>
              </a:solidFill>
              <a:effectLst/>
              <a:latin typeface="Lato"/>
            </a:endParaRPr>
          </a:p>
        </p:txBody>
      </p:sp>
      <p:sp>
        <p:nvSpPr>
          <p:cNvPr id="3" name="Rectangle 2">
            <a:extLst>
              <a:ext uri="{FF2B5EF4-FFF2-40B4-BE49-F238E27FC236}">
                <a16:creationId xmlns:a16="http://schemas.microsoft.com/office/drawing/2014/main" id="{AE8437F7-1395-43B7-B3E0-3C1FF35994A7}"/>
              </a:ext>
            </a:extLst>
          </p:cNvPr>
          <p:cNvSpPr/>
          <p:nvPr/>
        </p:nvSpPr>
        <p:spPr>
          <a:xfrm>
            <a:off x="624840" y="4703356"/>
            <a:ext cx="11037570" cy="1200329"/>
          </a:xfrm>
          <a:prstGeom prst="rect">
            <a:avLst/>
          </a:prstGeom>
        </p:spPr>
        <p:txBody>
          <a:bodyPr wrap="square">
            <a:spAutoFit/>
          </a:bodyPr>
          <a:lstStyle/>
          <a:p>
            <a:r>
              <a:rPr lang="en-GB" sz="2400" dirty="0">
                <a:solidFill>
                  <a:srgbClr val="414042"/>
                </a:solidFill>
                <a:latin typeface="Lato"/>
              </a:rPr>
              <a:t>The movable wipers of the potentiometer thus provide an output that varies between the voltage at one end of the track and that at the other end, usually between maximum and zero, as shown.</a:t>
            </a:r>
            <a:endParaRPr lang="en-GB" sz="2400" dirty="0"/>
          </a:p>
        </p:txBody>
      </p:sp>
    </p:spTree>
    <p:extLst>
      <p:ext uri="{BB962C8B-B14F-4D97-AF65-F5344CB8AC3E}">
        <p14:creationId xmlns:p14="http://schemas.microsoft.com/office/powerpoint/2010/main" val="801297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BC0BE-8DA6-42E4-B938-0BFB2A0B5C6C}"/>
              </a:ext>
            </a:extLst>
          </p:cNvPr>
          <p:cNvSpPr>
            <a:spLocks noGrp="1"/>
          </p:cNvSpPr>
          <p:nvPr>
            <p:ph type="title"/>
          </p:nvPr>
        </p:nvSpPr>
        <p:spPr>
          <a:xfrm>
            <a:off x="467421" y="1819656"/>
            <a:ext cx="10058400" cy="1609344"/>
          </a:xfrm>
        </p:spPr>
        <p:txBody>
          <a:bodyPr>
            <a:normAutofit/>
          </a:bodyPr>
          <a:lstStyle/>
          <a:p>
            <a:r>
              <a:rPr lang="en-GB" sz="3000" dirty="0">
                <a:latin typeface="+mn-lt"/>
              </a:rPr>
              <a:t>https://youtu.be/Ox05Bks2Q3s</a:t>
            </a:r>
          </a:p>
        </p:txBody>
      </p:sp>
      <p:sp>
        <p:nvSpPr>
          <p:cNvPr id="3" name="Rectangle 2">
            <a:extLst>
              <a:ext uri="{FF2B5EF4-FFF2-40B4-BE49-F238E27FC236}">
                <a16:creationId xmlns:a16="http://schemas.microsoft.com/office/drawing/2014/main" id="{81FAFB12-49A7-4EB8-A751-30C87D8ABC47}"/>
              </a:ext>
            </a:extLst>
          </p:cNvPr>
          <p:cNvSpPr/>
          <p:nvPr/>
        </p:nvSpPr>
        <p:spPr>
          <a:xfrm>
            <a:off x="632581" y="3429000"/>
            <a:ext cx="5463419" cy="553998"/>
          </a:xfrm>
          <a:prstGeom prst="rect">
            <a:avLst/>
          </a:prstGeom>
        </p:spPr>
        <p:txBody>
          <a:bodyPr wrap="none">
            <a:spAutoFit/>
          </a:bodyPr>
          <a:lstStyle/>
          <a:p>
            <a:r>
              <a:rPr lang="en-GB" sz="3000" dirty="0"/>
              <a:t>https://youtu.be/sjAZGUcjrP8</a:t>
            </a:r>
          </a:p>
        </p:txBody>
      </p:sp>
    </p:spTree>
    <p:extLst>
      <p:ext uri="{BB962C8B-B14F-4D97-AF65-F5344CB8AC3E}">
        <p14:creationId xmlns:p14="http://schemas.microsoft.com/office/powerpoint/2010/main" val="1824463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778BD-A757-422C-91DE-9E4C013C1405}"/>
              </a:ext>
            </a:extLst>
          </p:cNvPr>
          <p:cNvSpPr>
            <a:spLocks noGrp="1"/>
          </p:cNvSpPr>
          <p:nvPr>
            <p:ph type="title"/>
          </p:nvPr>
        </p:nvSpPr>
        <p:spPr>
          <a:xfrm>
            <a:off x="2532888" y="2210562"/>
            <a:ext cx="10058400" cy="1609344"/>
          </a:xfrm>
        </p:spPr>
        <p:txBody>
          <a:bodyPr/>
          <a:lstStyle/>
          <a:p>
            <a:r>
              <a:rPr lang="tr-TR" dirty="0"/>
              <a:t>WHY WE NEED SENSORS ?</a:t>
            </a:r>
            <a:endParaRPr lang="en-GB" dirty="0"/>
          </a:p>
        </p:txBody>
      </p:sp>
    </p:spTree>
    <p:extLst>
      <p:ext uri="{BB962C8B-B14F-4D97-AF65-F5344CB8AC3E}">
        <p14:creationId xmlns:p14="http://schemas.microsoft.com/office/powerpoint/2010/main" val="22076600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A97980-A263-4CB2-AB02-C5B53EFC272C}"/>
              </a:ext>
            </a:extLst>
          </p:cNvPr>
          <p:cNvSpPr txBox="1"/>
          <p:nvPr/>
        </p:nvSpPr>
        <p:spPr>
          <a:xfrm>
            <a:off x="3166110" y="2754630"/>
            <a:ext cx="8412480" cy="769441"/>
          </a:xfrm>
          <a:prstGeom prst="rect">
            <a:avLst/>
          </a:prstGeom>
          <a:noFill/>
        </p:spPr>
        <p:txBody>
          <a:bodyPr wrap="square" rtlCol="0">
            <a:spAutoFit/>
          </a:bodyPr>
          <a:lstStyle/>
          <a:p>
            <a:r>
              <a:rPr lang="tr-TR" sz="4400" dirty="0">
                <a:latin typeface="+mj-lt"/>
              </a:rPr>
              <a:t>Thank you for your attention</a:t>
            </a:r>
            <a:endParaRPr lang="en-GB" sz="4400" dirty="0">
              <a:latin typeface="+mj-lt"/>
            </a:endParaRPr>
          </a:p>
        </p:txBody>
      </p:sp>
    </p:spTree>
    <p:extLst>
      <p:ext uri="{BB962C8B-B14F-4D97-AF65-F5344CB8AC3E}">
        <p14:creationId xmlns:p14="http://schemas.microsoft.com/office/powerpoint/2010/main" val="1492708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647A5F82-7CA6-495F-A9E7-1A637731E7B2}"/>
              </a:ext>
            </a:extLst>
          </p:cNvPr>
          <p:cNvSpPr>
            <a:spLocks noGrp="1" noChangeArrowheads="1"/>
          </p:cNvSpPr>
          <p:nvPr>
            <p:ph type="title"/>
          </p:nvPr>
        </p:nvSpPr>
        <p:spPr>
          <a:xfrm>
            <a:off x="4229100" y="0"/>
            <a:ext cx="7772400" cy="1143000"/>
          </a:xfrm>
        </p:spPr>
        <p:txBody>
          <a:bodyPr/>
          <a:lstStyle/>
          <a:p>
            <a:pPr eaLnBrk="1" hangingPunct="1"/>
            <a:r>
              <a:rPr lang="en-US" altLang="en-US" dirty="0"/>
              <a:t>Transducer</a:t>
            </a:r>
          </a:p>
        </p:txBody>
      </p:sp>
      <p:sp>
        <p:nvSpPr>
          <p:cNvPr id="14339" name="Text Box 3">
            <a:extLst>
              <a:ext uri="{FF2B5EF4-FFF2-40B4-BE49-F238E27FC236}">
                <a16:creationId xmlns:a16="http://schemas.microsoft.com/office/drawing/2014/main" id="{8A3B8F6F-6ACE-4B82-8C1F-D316B3A0E1E1}"/>
              </a:ext>
            </a:extLst>
          </p:cNvPr>
          <p:cNvSpPr txBox="1">
            <a:spLocks noChangeArrowheads="1"/>
          </p:cNvSpPr>
          <p:nvPr/>
        </p:nvSpPr>
        <p:spPr bwMode="auto">
          <a:xfrm>
            <a:off x="2209800" y="990600"/>
            <a:ext cx="84582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dirty="0"/>
              <a:t>A device which converts one form of energy to another</a:t>
            </a:r>
          </a:p>
          <a:p>
            <a:pPr eaLnBrk="1" hangingPunct="1">
              <a:spcBef>
                <a:spcPct val="50000"/>
              </a:spcBef>
            </a:pPr>
            <a:r>
              <a:rPr lang="en-US" altLang="en-US" dirty="0"/>
              <a:t>When input is a physical quantity and output electrical </a:t>
            </a:r>
            <a:r>
              <a:rPr lang="en-US" altLang="en-US" dirty="0">
                <a:cs typeface="Times New Roman" panose="02020603050405020304" pitchFamily="18" charset="0"/>
              </a:rPr>
              <a:t>→ Sensor</a:t>
            </a:r>
            <a:r>
              <a:rPr lang="en-US" altLang="en-US" dirty="0"/>
              <a:t> </a:t>
            </a:r>
          </a:p>
          <a:p>
            <a:pPr eaLnBrk="1" hangingPunct="1">
              <a:spcBef>
                <a:spcPct val="50000"/>
              </a:spcBef>
            </a:pPr>
            <a:r>
              <a:rPr lang="en-US" altLang="en-US" dirty="0"/>
              <a:t>When input is electrical and output a physical quantity → Actuator </a:t>
            </a:r>
          </a:p>
          <a:p>
            <a:pPr algn="ctr" eaLnBrk="1" hangingPunct="1">
              <a:spcBef>
                <a:spcPct val="50000"/>
              </a:spcBef>
            </a:pPr>
            <a:endParaRPr lang="en-US" altLang="en-US" dirty="0"/>
          </a:p>
        </p:txBody>
      </p:sp>
      <p:sp>
        <p:nvSpPr>
          <p:cNvPr id="14340" name="Text Box 4">
            <a:extLst>
              <a:ext uri="{FF2B5EF4-FFF2-40B4-BE49-F238E27FC236}">
                <a16:creationId xmlns:a16="http://schemas.microsoft.com/office/drawing/2014/main" id="{D93EE162-2C90-4C49-9533-7C7DAF214478}"/>
              </a:ext>
            </a:extLst>
          </p:cNvPr>
          <p:cNvSpPr txBox="1">
            <a:spLocks noChangeArrowheads="1"/>
          </p:cNvSpPr>
          <p:nvPr/>
        </p:nvSpPr>
        <p:spPr bwMode="auto">
          <a:xfrm>
            <a:off x="6877050" y="2966829"/>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en-US" dirty="0"/>
              <a:t>Actuators</a:t>
            </a:r>
          </a:p>
        </p:txBody>
      </p:sp>
      <p:grpSp>
        <p:nvGrpSpPr>
          <p:cNvPr id="14341" name="Group 25">
            <a:extLst>
              <a:ext uri="{FF2B5EF4-FFF2-40B4-BE49-F238E27FC236}">
                <a16:creationId xmlns:a16="http://schemas.microsoft.com/office/drawing/2014/main" id="{82425DFA-4AC7-4628-B535-C162B1B51E01}"/>
              </a:ext>
            </a:extLst>
          </p:cNvPr>
          <p:cNvGrpSpPr>
            <a:grpSpLocks/>
          </p:cNvGrpSpPr>
          <p:nvPr/>
        </p:nvGrpSpPr>
        <p:grpSpPr bwMode="auto">
          <a:xfrm>
            <a:off x="1924050" y="2959100"/>
            <a:ext cx="7258050" cy="3000375"/>
            <a:chOff x="252" y="1864"/>
            <a:chExt cx="4572" cy="1890"/>
          </a:xfrm>
        </p:grpSpPr>
        <p:sp>
          <p:nvSpPr>
            <p:cNvPr id="14347" name="Text Box 8">
              <a:extLst>
                <a:ext uri="{FF2B5EF4-FFF2-40B4-BE49-F238E27FC236}">
                  <a16:creationId xmlns:a16="http://schemas.microsoft.com/office/drawing/2014/main" id="{A0A8A668-76B6-49E6-BD29-8C1DADF38033}"/>
                </a:ext>
              </a:extLst>
            </p:cNvPr>
            <p:cNvSpPr txBox="1">
              <a:spLocks noChangeArrowheads="1"/>
            </p:cNvSpPr>
            <p:nvPr/>
          </p:nvSpPr>
          <p:spPr bwMode="auto">
            <a:xfrm>
              <a:off x="252" y="1864"/>
              <a:ext cx="14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en-US" dirty="0"/>
                <a:t>Sensors</a:t>
              </a:r>
            </a:p>
          </p:txBody>
        </p:sp>
        <p:sp>
          <p:nvSpPr>
            <p:cNvPr id="14348" name="Text Box 9">
              <a:extLst>
                <a:ext uri="{FF2B5EF4-FFF2-40B4-BE49-F238E27FC236}">
                  <a16:creationId xmlns:a16="http://schemas.microsoft.com/office/drawing/2014/main" id="{6D8554B1-4FBC-47AD-881C-2C2388F3E9CF}"/>
                </a:ext>
              </a:extLst>
            </p:cNvPr>
            <p:cNvSpPr txBox="1">
              <a:spLocks noChangeArrowheads="1"/>
            </p:cNvSpPr>
            <p:nvPr/>
          </p:nvSpPr>
          <p:spPr bwMode="auto">
            <a:xfrm>
              <a:off x="552" y="2405"/>
              <a:ext cx="912"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en-US" dirty="0"/>
                <a:t>Physical parameter</a:t>
              </a:r>
            </a:p>
          </p:txBody>
        </p:sp>
        <p:sp>
          <p:nvSpPr>
            <p:cNvPr id="14349" name="Text Box 10">
              <a:extLst>
                <a:ext uri="{FF2B5EF4-FFF2-40B4-BE49-F238E27FC236}">
                  <a16:creationId xmlns:a16="http://schemas.microsoft.com/office/drawing/2014/main" id="{FDAEBF2F-9368-4605-9247-5B05415E07E7}"/>
                </a:ext>
              </a:extLst>
            </p:cNvPr>
            <p:cNvSpPr txBox="1">
              <a:spLocks noChangeArrowheads="1"/>
            </p:cNvSpPr>
            <p:nvPr/>
          </p:nvSpPr>
          <p:spPr bwMode="auto">
            <a:xfrm>
              <a:off x="408" y="3221"/>
              <a:ext cx="1152"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en-US"/>
                <a:t>Electrical Output</a:t>
              </a:r>
            </a:p>
          </p:txBody>
        </p:sp>
        <p:sp>
          <p:nvSpPr>
            <p:cNvPr id="14350" name="Line 11">
              <a:extLst>
                <a:ext uri="{FF2B5EF4-FFF2-40B4-BE49-F238E27FC236}">
                  <a16:creationId xmlns:a16="http://schemas.microsoft.com/office/drawing/2014/main" id="{71D864C4-12B9-44D5-A00F-C69FB8CFB8AE}"/>
                </a:ext>
              </a:extLst>
            </p:cNvPr>
            <p:cNvSpPr>
              <a:spLocks noChangeShapeType="1"/>
            </p:cNvSpPr>
            <p:nvPr/>
          </p:nvSpPr>
          <p:spPr bwMode="auto">
            <a:xfrm>
              <a:off x="960" y="2956"/>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14351" name="Rectangle 12">
              <a:extLst>
                <a:ext uri="{FF2B5EF4-FFF2-40B4-BE49-F238E27FC236}">
                  <a16:creationId xmlns:a16="http://schemas.microsoft.com/office/drawing/2014/main" id="{6CE438DA-2DFD-45A5-8210-8550783A6BB8}"/>
                </a:ext>
              </a:extLst>
            </p:cNvPr>
            <p:cNvSpPr>
              <a:spLocks noChangeArrowheads="1"/>
            </p:cNvSpPr>
            <p:nvPr/>
          </p:nvSpPr>
          <p:spPr bwMode="auto">
            <a:xfrm>
              <a:off x="478" y="2314"/>
              <a:ext cx="960" cy="14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GB" altLang="en-US"/>
            </a:p>
          </p:txBody>
        </p:sp>
        <p:sp>
          <p:nvSpPr>
            <p:cNvPr id="14352" name="Text Box 13">
              <a:extLst>
                <a:ext uri="{FF2B5EF4-FFF2-40B4-BE49-F238E27FC236}">
                  <a16:creationId xmlns:a16="http://schemas.microsoft.com/office/drawing/2014/main" id="{E600DA33-3945-4C0B-8784-A0DD0D073B0A}"/>
                </a:ext>
              </a:extLst>
            </p:cNvPr>
            <p:cNvSpPr txBox="1">
              <a:spLocks noChangeArrowheads="1"/>
            </p:cNvSpPr>
            <p:nvPr/>
          </p:nvSpPr>
          <p:spPr bwMode="auto">
            <a:xfrm>
              <a:off x="3624" y="2314"/>
              <a:ext cx="1104"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en-US" dirty="0"/>
                <a:t>Electrical Input</a:t>
              </a:r>
            </a:p>
          </p:txBody>
        </p:sp>
        <p:sp>
          <p:nvSpPr>
            <p:cNvPr id="14353" name="Text Box 14">
              <a:extLst>
                <a:ext uri="{FF2B5EF4-FFF2-40B4-BE49-F238E27FC236}">
                  <a16:creationId xmlns:a16="http://schemas.microsoft.com/office/drawing/2014/main" id="{085640C4-174A-4A19-8A1A-020A42981736}"/>
                </a:ext>
              </a:extLst>
            </p:cNvPr>
            <p:cNvSpPr txBox="1">
              <a:spLocks noChangeArrowheads="1"/>
            </p:cNvSpPr>
            <p:nvPr/>
          </p:nvSpPr>
          <p:spPr bwMode="auto">
            <a:xfrm>
              <a:off x="3576" y="3188"/>
              <a:ext cx="1248"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en-US"/>
                <a:t>Physical Output</a:t>
              </a:r>
            </a:p>
          </p:txBody>
        </p:sp>
        <p:sp>
          <p:nvSpPr>
            <p:cNvPr id="14354" name="Line 15">
              <a:extLst>
                <a:ext uri="{FF2B5EF4-FFF2-40B4-BE49-F238E27FC236}">
                  <a16:creationId xmlns:a16="http://schemas.microsoft.com/office/drawing/2014/main" id="{7CC904DD-D65D-4045-85D3-9F176A1B5CF8}"/>
                </a:ext>
              </a:extLst>
            </p:cNvPr>
            <p:cNvSpPr>
              <a:spLocks noChangeShapeType="1"/>
            </p:cNvSpPr>
            <p:nvPr/>
          </p:nvSpPr>
          <p:spPr bwMode="auto">
            <a:xfrm>
              <a:off x="4152" y="2890"/>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4355" name="Rectangle 16">
              <a:extLst>
                <a:ext uri="{FF2B5EF4-FFF2-40B4-BE49-F238E27FC236}">
                  <a16:creationId xmlns:a16="http://schemas.microsoft.com/office/drawing/2014/main" id="{0B09263D-3714-4ED6-ACE4-671644366854}"/>
                </a:ext>
              </a:extLst>
            </p:cNvPr>
            <p:cNvSpPr>
              <a:spLocks noChangeArrowheads="1"/>
            </p:cNvSpPr>
            <p:nvPr/>
          </p:nvSpPr>
          <p:spPr bwMode="auto">
            <a:xfrm>
              <a:off x="3720" y="2314"/>
              <a:ext cx="960" cy="139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en-US" i="1"/>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Sensor vs Actuator">
            <a:extLst>
              <a:ext uri="{FF2B5EF4-FFF2-40B4-BE49-F238E27FC236}">
                <a16:creationId xmlns:a16="http://schemas.microsoft.com/office/drawing/2014/main" id="{2F38FF61-AC53-4D82-8D91-7B9E5FA7A6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9010" y="0"/>
            <a:ext cx="3797660" cy="206311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89D14AD-FF09-4096-B912-13DA001CB7B4}"/>
              </a:ext>
            </a:extLst>
          </p:cNvPr>
          <p:cNvSpPr>
            <a:spLocks noChangeArrowheads="1"/>
          </p:cNvSpPr>
          <p:nvPr/>
        </p:nvSpPr>
        <p:spPr bwMode="auto">
          <a:xfrm>
            <a:off x="457200" y="1907918"/>
            <a:ext cx="11018520" cy="4985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en-US" sz="2000" b="0" i="0" u="none" strike="noStrike" cap="none" normalizeH="0" baseline="0" dirty="0">
                <a:ln>
                  <a:noFill/>
                </a:ln>
                <a:solidFill>
                  <a:srgbClr val="222222"/>
                </a:solidFill>
                <a:effectLst/>
                <a:latin typeface="Verdana" panose="020B0604030504040204" pitchFamily="34" charset="0"/>
              </a:rPr>
              <a:t>	</a:t>
            </a:r>
            <a:r>
              <a:rPr kumimoji="0" lang="en-US" altLang="en-US" sz="2400" b="0" i="0" u="none" strike="noStrike" cap="none" normalizeH="0" baseline="0" dirty="0">
                <a:ln>
                  <a:noFill/>
                </a:ln>
                <a:solidFill>
                  <a:srgbClr val="222222"/>
                </a:solidFill>
                <a:effectLst/>
                <a:latin typeface="Verdana" panose="020B0604030504040204" pitchFamily="34" charset="0"/>
              </a:rPr>
              <a:t>Sensors and Actuators are essential elements of the embedded systems. These are used in several real-life applications such as flight control system in an aircraft, process control systems in nuclear reactors, power plants that require to be operated on an automated control.</a:t>
            </a:r>
            <a:endParaRPr kumimoji="0" lang="tr-TR" altLang="en-US" sz="2400" b="0" i="0" u="none" strike="noStrike" cap="none" normalizeH="0" baseline="0" dirty="0">
              <a:ln>
                <a:noFill/>
              </a:ln>
              <a:solidFill>
                <a:srgbClr val="222222"/>
              </a:solidFill>
              <a:effectLst/>
              <a:latin typeface="Verdana" panose="020B060403050404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tr-TR" altLang="en-US" sz="2400" b="0" i="0" u="none" strike="noStrike" cap="none" normalizeH="0" baseline="0" dirty="0">
              <a:ln>
                <a:noFill/>
              </a:ln>
              <a:solidFill>
                <a:srgbClr val="222222"/>
              </a:solidFill>
              <a:effectLst/>
              <a:latin typeface="Verdana" panose="020B060403050404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tr-TR" altLang="en-US" sz="2400" b="0" i="0" u="none" strike="noStrike" cap="none" normalizeH="0" baseline="0" dirty="0">
              <a:ln>
                <a:noFill/>
              </a:ln>
              <a:solidFill>
                <a:srgbClr val="222222"/>
              </a:solidFill>
              <a:effectLst/>
              <a:latin typeface="Verdana" panose="020B060403050404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tr-TR" altLang="en-US" sz="2400" dirty="0">
                <a:solidFill>
                  <a:srgbClr val="222222"/>
                </a:solidFill>
                <a:latin typeface="Verdana" panose="020B0604030504040204" pitchFamily="34" charset="0"/>
              </a:rPr>
              <a:t>	</a:t>
            </a:r>
            <a:r>
              <a:rPr kumimoji="0" lang="en-US" altLang="en-US" sz="2400" b="0" i="0" u="none" strike="noStrike" cap="none" normalizeH="0" baseline="0" dirty="0">
                <a:ln>
                  <a:noFill/>
                </a:ln>
                <a:solidFill>
                  <a:srgbClr val="222222"/>
                </a:solidFill>
                <a:effectLst/>
                <a:latin typeface="Verdana" panose="020B0604030504040204" pitchFamily="34" charset="0"/>
              </a:rPr>
              <a:t> Sensors and Actuators mainly differ by the purpose both provide, the sensor is used to monitor the changes in the environment by using measurands while the actuator is used when along with monitoring the control is also applied such as to control the physical change.</a:t>
            </a:r>
            <a:endParaRPr kumimoji="0" lang="en-US" altLang="en-US" sz="24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dirty="0">
                <a:ln>
                  <a:noFill/>
                </a:ln>
                <a:solidFill>
                  <a:srgbClr val="222222"/>
                </a:solidFill>
                <a:effectLst/>
                <a:latin typeface="Verdana" panose="020B060403050404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1841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565040F-8D0E-4A47-9D27-75FB6F26838B}"/>
              </a:ext>
            </a:extLst>
          </p:cNvPr>
          <p:cNvSpPr txBox="1">
            <a:spLocks noChangeArrowheads="1"/>
          </p:cNvSpPr>
          <p:nvPr/>
        </p:nvSpPr>
        <p:spPr>
          <a:xfrm>
            <a:off x="1028700" y="502920"/>
            <a:ext cx="7772400" cy="1143000"/>
          </a:xfrm>
          <a:prstGeom prst="rect">
            <a:avLst/>
          </a:prstGeom>
        </p:spPr>
        <p:txBody>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tr-TR" altLang="en-US" dirty="0"/>
              <a:t>Actuators</a:t>
            </a:r>
            <a:endParaRPr lang="en-US" altLang="en-US" dirty="0"/>
          </a:p>
        </p:txBody>
      </p:sp>
      <p:sp>
        <p:nvSpPr>
          <p:cNvPr id="3" name="Rectangle 2">
            <a:extLst>
              <a:ext uri="{FF2B5EF4-FFF2-40B4-BE49-F238E27FC236}">
                <a16:creationId xmlns:a16="http://schemas.microsoft.com/office/drawing/2014/main" id="{471B4054-459D-43AE-B407-84D0B3289F15}"/>
              </a:ext>
            </a:extLst>
          </p:cNvPr>
          <p:cNvSpPr/>
          <p:nvPr/>
        </p:nvSpPr>
        <p:spPr>
          <a:xfrm>
            <a:off x="548640" y="1443841"/>
            <a:ext cx="10732770" cy="4893647"/>
          </a:xfrm>
          <a:prstGeom prst="rect">
            <a:avLst/>
          </a:prstGeom>
        </p:spPr>
        <p:txBody>
          <a:bodyPr wrap="square">
            <a:spAutoFit/>
          </a:bodyPr>
          <a:lstStyle/>
          <a:p>
            <a:r>
              <a:rPr lang="tr-TR" dirty="0">
                <a:solidFill>
                  <a:srgbClr val="222222"/>
                </a:solidFill>
                <a:latin typeface="Verdana" panose="020B0604030504040204" pitchFamily="34" charset="0"/>
              </a:rPr>
              <a:t>	</a:t>
            </a:r>
            <a:r>
              <a:rPr lang="tr-TR" sz="2400" dirty="0">
                <a:solidFill>
                  <a:srgbClr val="222222"/>
                </a:solidFill>
                <a:latin typeface="Verdana" panose="020B0604030504040204" pitchFamily="34" charset="0"/>
              </a:rPr>
              <a:t>A</a:t>
            </a:r>
            <a:r>
              <a:rPr lang="en-GB" sz="2400" dirty="0">
                <a:solidFill>
                  <a:srgbClr val="222222"/>
                </a:solidFill>
                <a:latin typeface="Verdana" panose="020B0604030504040204" pitchFamily="34" charset="0"/>
              </a:rPr>
              <a:t>n </a:t>
            </a:r>
            <a:r>
              <a:rPr lang="en-GB" sz="2400" b="1" dirty="0">
                <a:solidFill>
                  <a:srgbClr val="222222"/>
                </a:solidFill>
                <a:latin typeface="Verdana" panose="020B0604030504040204" pitchFamily="34" charset="0"/>
              </a:rPr>
              <a:t>actuator</a:t>
            </a:r>
            <a:r>
              <a:rPr lang="en-GB" sz="2400" dirty="0">
                <a:solidFill>
                  <a:srgbClr val="222222"/>
                </a:solidFill>
                <a:latin typeface="Verdana" panose="020B0604030504040204" pitchFamily="34" charset="0"/>
              </a:rPr>
              <a:t> is a device that alters the physical quantity as it can cause a mechanical component to move after getting some input from the sensor. In other words, it receives control input (generally in the form of the electrical signal) and generates a change in the physical system through producing force, heat, motion,</a:t>
            </a:r>
            <a:r>
              <a:rPr lang="tr-TR" sz="2400" dirty="0">
                <a:solidFill>
                  <a:srgbClr val="222222"/>
                </a:solidFill>
                <a:latin typeface="Verdana" panose="020B0604030504040204" pitchFamily="34" charset="0"/>
              </a:rPr>
              <a:t> etc.</a:t>
            </a:r>
          </a:p>
          <a:p>
            <a:endParaRPr lang="tr-TR" sz="2400" dirty="0">
              <a:solidFill>
                <a:srgbClr val="222222"/>
              </a:solidFill>
              <a:latin typeface="Verdana" panose="020B0604030504040204" pitchFamily="34" charset="0"/>
            </a:endParaRPr>
          </a:p>
          <a:p>
            <a:endParaRPr lang="tr-TR" sz="2400" dirty="0">
              <a:solidFill>
                <a:srgbClr val="222222"/>
              </a:solidFill>
              <a:latin typeface="Verdana" panose="020B0604030504040204" pitchFamily="34" charset="0"/>
            </a:endParaRPr>
          </a:p>
          <a:p>
            <a:r>
              <a:rPr lang="tr-TR" sz="2400" dirty="0">
                <a:solidFill>
                  <a:srgbClr val="222222"/>
                </a:solidFill>
                <a:latin typeface="Verdana" panose="020B0604030504040204" pitchFamily="34" charset="0"/>
              </a:rPr>
              <a:t>	</a:t>
            </a:r>
            <a:r>
              <a:rPr lang="en-GB" sz="2400" dirty="0">
                <a:solidFill>
                  <a:srgbClr val="222222"/>
                </a:solidFill>
                <a:latin typeface="Verdana" panose="020B0604030504040204" pitchFamily="34" charset="0"/>
              </a:rPr>
              <a:t>An actuator can be interpreted with the example of the stepper motor, where an electrical pulse drives the motor. Each time a pulse given in the input accordingly motor rotates in a predefined amount. A stepper motor is suitable for the applications where the position of the object has to be controlled precisely, for example, robotic arm.</a:t>
            </a:r>
            <a:endParaRPr lang="en-GB" sz="2400" b="0" i="0" dirty="0">
              <a:solidFill>
                <a:srgbClr val="222222"/>
              </a:solidFill>
              <a:effectLst/>
              <a:latin typeface="Verdana" panose="020B0604030504040204" pitchFamily="34" charset="0"/>
            </a:endParaRPr>
          </a:p>
        </p:txBody>
      </p:sp>
    </p:spTree>
    <p:extLst>
      <p:ext uri="{BB962C8B-B14F-4D97-AF65-F5344CB8AC3E}">
        <p14:creationId xmlns:p14="http://schemas.microsoft.com/office/powerpoint/2010/main" val="1198527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A054B03-52E7-458D-8F6D-EB31A8250683}"/>
              </a:ext>
            </a:extLst>
          </p:cNvPr>
          <p:cNvSpPr txBox="1">
            <a:spLocks noChangeArrowheads="1"/>
          </p:cNvSpPr>
          <p:nvPr/>
        </p:nvSpPr>
        <p:spPr>
          <a:xfrm>
            <a:off x="765810" y="275794"/>
            <a:ext cx="7772400" cy="1143000"/>
          </a:xfrm>
          <a:prstGeom prst="rect">
            <a:avLst/>
          </a:prstGeom>
        </p:spPr>
        <p:txBody>
          <a:bodyPr/>
          <a:lstStyle>
            <a:lvl1pPr algn="l" defTabSz="914400" rtl="0" eaLnBrk="1" latinLnBrk="0" hangingPunct="1">
              <a:lnSpc>
                <a:spcPct val="90000"/>
              </a:lnSpc>
              <a:spcBef>
                <a:spcPct val="0"/>
              </a:spcBef>
              <a:buNone/>
              <a:defRPr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tr-TR" altLang="en-US" dirty="0"/>
              <a:t>Sensors</a:t>
            </a:r>
            <a:endParaRPr lang="en-US" altLang="en-US" dirty="0"/>
          </a:p>
        </p:txBody>
      </p:sp>
      <p:sp>
        <p:nvSpPr>
          <p:cNvPr id="3" name="Rectangle 2">
            <a:extLst>
              <a:ext uri="{FF2B5EF4-FFF2-40B4-BE49-F238E27FC236}">
                <a16:creationId xmlns:a16="http://schemas.microsoft.com/office/drawing/2014/main" id="{89D7A195-7D65-464D-A35A-5EEEBEEFA5F1}"/>
              </a:ext>
            </a:extLst>
          </p:cNvPr>
          <p:cNvSpPr/>
          <p:nvPr/>
        </p:nvSpPr>
        <p:spPr>
          <a:xfrm>
            <a:off x="765810" y="1254822"/>
            <a:ext cx="10427970" cy="1200329"/>
          </a:xfrm>
          <a:prstGeom prst="rect">
            <a:avLst/>
          </a:prstGeom>
        </p:spPr>
        <p:txBody>
          <a:bodyPr wrap="square">
            <a:spAutoFit/>
          </a:bodyPr>
          <a:lstStyle/>
          <a:p>
            <a:r>
              <a:rPr lang="en-GB" sz="2400" dirty="0">
                <a:solidFill>
                  <a:srgbClr val="222222"/>
                </a:solidFill>
                <a:latin typeface="Verdana" panose="020B0604030504040204" pitchFamily="34" charset="0"/>
              </a:rPr>
              <a:t>A </a:t>
            </a:r>
            <a:r>
              <a:rPr lang="en-GB" sz="2400" b="1" dirty="0">
                <a:solidFill>
                  <a:srgbClr val="222222"/>
                </a:solidFill>
                <a:latin typeface="Verdana" panose="020B0604030504040204" pitchFamily="34" charset="0"/>
              </a:rPr>
              <a:t>sensor</a:t>
            </a:r>
            <a:r>
              <a:rPr lang="en-GB" sz="2400" dirty="0">
                <a:solidFill>
                  <a:srgbClr val="222222"/>
                </a:solidFill>
                <a:latin typeface="Verdana" panose="020B0604030504040204" pitchFamily="34" charset="0"/>
              </a:rPr>
              <a:t> is an electronic instrument that is able to measure the physical quantity and generate a considerate output. These output of the sensors are usually in the form of electrical signals</a:t>
            </a:r>
            <a:endParaRPr lang="en-GB" sz="2400" dirty="0"/>
          </a:p>
        </p:txBody>
      </p:sp>
      <p:sp>
        <p:nvSpPr>
          <p:cNvPr id="5" name="Rectangle 5">
            <a:extLst>
              <a:ext uri="{FF2B5EF4-FFF2-40B4-BE49-F238E27FC236}">
                <a16:creationId xmlns:a16="http://schemas.microsoft.com/office/drawing/2014/main" id="{7DADAF9E-48AC-45A3-B7BC-A26D9990B18F}"/>
              </a:ext>
            </a:extLst>
          </p:cNvPr>
          <p:cNvSpPr txBox="1">
            <a:spLocks noChangeArrowheads="1"/>
          </p:cNvSpPr>
          <p:nvPr/>
        </p:nvSpPr>
        <p:spPr>
          <a:xfrm>
            <a:off x="990600" y="3009326"/>
            <a:ext cx="10496550" cy="5749290"/>
          </a:xfrm>
          <a:prstGeom prst="rect">
            <a:avLst/>
          </a:prstGeom>
          <a:noFill/>
        </p:spPr>
        <p:txBody>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None/>
            </a:pPr>
            <a:endParaRPr lang="en-US" altLang="en-US" sz="1800" dirty="0"/>
          </a:p>
          <a:p>
            <a:endParaRPr lang="en-US" altLang="en-US" sz="1800" dirty="0"/>
          </a:p>
          <a:p>
            <a:pPr marL="1097280" lvl="4" indent="0">
              <a:buNone/>
            </a:pPr>
            <a:endParaRPr lang="en-US" altLang="en-US" sz="1800" dirty="0"/>
          </a:p>
          <a:p>
            <a:r>
              <a:rPr lang="en-US" altLang="en-US" sz="2400" dirty="0"/>
              <a:t>A sensor acquires a physical quantity and converts it into a signal suitable for processing (e.g. optical, electrical, mechanical)</a:t>
            </a:r>
          </a:p>
          <a:p>
            <a:r>
              <a:rPr lang="tr-TR" altLang="en-US" sz="2400" dirty="0"/>
              <a:t>C</a:t>
            </a:r>
            <a:r>
              <a:rPr lang="en-US" altLang="en-US" sz="2400" dirty="0" err="1"/>
              <a:t>ommon</a:t>
            </a:r>
            <a:r>
              <a:rPr lang="en-US" altLang="en-US" sz="2400" dirty="0"/>
              <a:t> sensors convert measurement of physical phenomena into an electrical signal</a:t>
            </a:r>
          </a:p>
        </p:txBody>
      </p:sp>
      <p:graphicFrame>
        <p:nvGraphicFramePr>
          <p:cNvPr id="6" name="Object 6">
            <a:extLst>
              <a:ext uri="{FF2B5EF4-FFF2-40B4-BE49-F238E27FC236}">
                <a16:creationId xmlns:a16="http://schemas.microsoft.com/office/drawing/2014/main" id="{AD3A7CC2-B41D-4527-B8E7-DF9FA7E2D294}"/>
              </a:ext>
            </a:extLst>
          </p:cNvPr>
          <p:cNvGraphicFramePr>
            <a:graphicFrameLocks noChangeAspect="1"/>
          </p:cNvGraphicFramePr>
          <p:nvPr>
            <p:extLst>
              <p:ext uri="{D42A27DB-BD31-4B8C-83A1-F6EECF244321}">
                <p14:modId xmlns:p14="http://schemas.microsoft.com/office/powerpoint/2010/main" val="4008125853"/>
              </p:ext>
            </p:extLst>
          </p:nvPr>
        </p:nvGraphicFramePr>
        <p:xfrm>
          <a:off x="1920950" y="2397822"/>
          <a:ext cx="6617260" cy="1223009"/>
        </p:xfrm>
        <a:graphic>
          <a:graphicData uri="http://schemas.openxmlformats.org/presentationml/2006/ole">
            <mc:AlternateContent xmlns:mc="http://schemas.openxmlformats.org/markup-compatibility/2006">
              <mc:Choice xmlns:v="urn:schemas-microsoft-com:vml" Requires="v">
                <p:oleObj spid="_x0000_s5134" name="Visio" r:id="rId4" imgW="4950562" imgH="1061923" progId="Visio.Drawing.11">
                  <p:embed/>
                </p:oleObj>
              </mc:Choice>
              <mc:Fallback>
                <p:oleObj name="Visio" r:id="rId4" imgW="4950562" imgH="1061923" progId="Visio.Drawing.11">
                  <p:embed/>
                  <p:pic>
                    <p:nvPicPr>
                      <p:cNvPr id="1026" name="Object 6">
                        <a:extLst>
                          <a:ext uri="{FF2B5EF4-FFF2-40B4-BE49-F238E27FC236}">
                            <a16:creationId xmlns:a16="http://schemas.microsoft.com/office/drawing/2014/main" id="{226676AA-1784-4BEA-A4B3-66178ECF25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0950" y="2397822"/>
                        <a:ext cx="6617260" cy="1223009"/>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551385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a:extLst>
              <a:ext uri="{FF2B5EF4-FFF2-40B4-BE49-F238E27FC236}">
                <a16:creationId xmlns:a16="http://schemas.microsoft.com/office/drawing/2014/main" id="{05EB3139-DFEE-495F-A75C-C270E14055EA}"/>
              </a:ext>
            </a:extLst>
          </p:cNvPr>
          <p:cNvSpPr>
            <a:spLocks noGrp="1" noChangeArrowheads="1"/>
          </p:cNvSpPr>
          <p:nvPr>
            <p:ph type="title"/>
          </p:nvPr>
        </p:nvSpPr>
        <p:spPr>
          <a:xfrm>
            <a:off x="1981200" y="0"/>
            <a:ext cx="8229600" cy="1371600"/>
          </a:xfrm>
          <a:noFill/>
        </p:spPr>
        <p:txBody>
          <a:bodyPr>
            <a:normAutofit fontScale="90000"/>
          </a:bodyPr>
          <a:lstStyle/>
          <a:p>
            <a:pPr eaLnBrk="1" hangingPunct="1"/>
            <a:r>
              <a:rPr lang="en-US" altLang="en-US"/>
              <a:t>Commonly Detectable Phenomena</a:t>
            </a:r>
          </a:p>
        </p:txBody>
      </p:sp>
      <p:sp>
        <p:nvSpPr>
          <p:cNvPr id="15363" name="Text Box 34">
            <a:extLst>
              <a:ext uri="{FF2B5EF4-FFF2-40B4-BE49-F238E27FC236}">
                <a16:creationId xmlns:a16="http://schemas.microsoft.com/office/drawing/2014/main" id="{E4DEEF28-C754-4127-9AF4-788F7F66EBE3}"/>
              </a:ext>
            </a:extLst>
          </p:cNvPr>
          <p:cNvSpPr txBox="1">
            <a:spLocks noChangeArrowheads="1"/>
          </p:cNvSpPr>
          <p:nvPr/>
        </p:nvSpPr>
        <p:spPr bwMode="auto">
          <a:xfrm>
            <a:off x="1905000" y="1524001"/>
            <a:ext cx="85344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buFontTx/>
              <a:buChar char="•"/>
            </a:pPr>
            <a:r>
              <a:rPr lang="en-US" altLang="en-US" dirty="0"/>
              <a:t>Biological</a:t>
            </a:r>
          </a:p>
          <a:p>
            <a:pPr eaLnBrk="1" hangingPunct="1">
              <a:spcBef>
                <a:spcPct val="50000"/>
              </a:spcBef>
              <a:buFontTx/>
              <a:buChar char="•"/>
            </a:pPr>
            <a:r>
              <a:rPr lang="en-US" altLang="en-US" dirty="0"/>
              <a:t>Chemical</a:t>
            </a:r>
          </a:p>
          <a:p>
            <a:pPr eaLnBrk="1" hangingPunct="1">
              <a:spcBef>
                <a:spcPct val="50000"/>
              </a:spcBef>
              <a:buFontTx/>
              <a:buChar char="•"/>
            </a:pPr>
            <a:r>
              <a:rPr lang="en-US" altLang="en-US" dirty="0"/>
              <a:t>Electric</a:t>
            </a:r>
          </a:p>
          <a:p>
            <a:pPr eaLnBrk="1" hangingPunct="1">
              <a:spcBef>
                <a:spcPct val="50000"/>
              </a:spcBef>
              <a:buFontTx/>
              <a:buChar char="•"/>
            </a:pPr>
            <a:r>
              <a:rPr lang="en-US" altLang="en-US" dirty="0"/>
              <a:t>Electromagnetic</a:t>
            </a:r>
          </a:p>
          <a:p>
            <a:pPr eaLnBrk="1" hangingPunct="1">
              <a:spcBef>
                <a:spcPct val="50000"/>
              </a:spcBef>
              <a:buFontTx/>
              <a:buChar char="•"/>
            </a:pPr>
            <a:r>
              <a:rPr lang="en-US" altLang="en-US" dirty="0"/>
              <a:t>Heat/Temperature</a:t>
            </a:r>
          </a:p>
          <a:p>
            <a:pPr eaLnBrk="1" hangingPunct="1">
              <a:spcBef>
                <a:spcPct val="50000"/>
              </a:spcBef>
              <a:buFontTx/>
              <a:buChar char="•"/>
            </a:pPr>
            <a:r>
              <a:rPr lang="en-US" altLang="en-US" dirty="0"/>
              <a:t>Magnetic</a:t>
            </a:r>
          </a:p>
          <a:p>
            <a:pPr eaLnBrk="1" hangingPunct="1">
              <a:spcBef>
                <a:spcPct val="50000"/>
              </a:spcBef>
              <a:buFontTx/>
              <a:buChar char="•"/>
            </a:pPr>
            <a:r>
              <a:rPr lang="en-US" altLang="en-US" dirty="0"/>
              <a:t>Mechanical motion (displacement, velocity, acceleration, etc.)</a:t>
            </a:r>
          </a:p>
          <a:p>
            <a:pPr eaLnBrk="1" hangingPunct="1">
              <a:spcBef>
                <a:spcPct val="50000"/>
              </a:spcBef>
              <a:buFontTx/>
              <a:buChar char="•"/>
            </a:pPr>
            <a:r>
              <a:rPr lang="en-US" altLang="en-US" dirty="0"/>
              <a:t>Optical</a:t>
            </a:r>
          </a:p>
          <a:p>
            <a:pPr eaLnBrk="1" hangingPunct="1">
              <a:spcBef>
                <a:spcPct val="50000"/>
              </a:spcBef>
              <a:buFontTx/>
              <a:buChar char="•"/>
            </a:pPr>
            <a:r>
              <a:rPr lang="en-US" altLang="en-US" dirty="0"/>
              <a:t>Radioactivity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9965038B-48A3-4CCE-9B1F-1954714371DC}"/>
              </a:ext>
            </a:extLst>
          </p:cNvPr>
          <p:cNvSpPr>
            <a:spLocks noGrp="1" noChangeArrowheads="1"/>
          </p:cNvSpPr>
          <p:nvPr>
            <p:ph type="title"/>
          </p:nvPr>
        </p:nvSpPr>
        <p:spPr>
          <a:xfrm>
            <a:off x="1981200" y="0"/>
            <a:ext cx="8229600" cy="1371600"/>
          </a:xfrm>
          <a:noFill/>
        </p:spPr>
        <p:txBody>
          <a:bodyPr/>
          <a:lstStyle/>
          <a:p>
            <a:pPr eaLnBrk="1" hangingPunct="1"/>
            <a:r>
              <a:rPr lang="en-US" altLang="en-US"/>
              <a:t>Common Conversion Methods</a:t>
            </a:r>
          </a:p>
        </p:txBody>
      </p:sp>
      <p:sp>
        <p:nvSpPr>
          <p:cNvPr id="16387" name="Text Box 3">
            <a:extLst>
              <a:ext uri="{FF2B5EF4-FFF2-40B4-BE49-F238E27FC236}">
                <a16:creationId xmlns:a16="http://schemas.microsoft.com/office/drawing/2014/main" id="{DF3607FB-48D3-4E8C-8C8F-7E7C4290E500}"/>
              </a:ext>
            </a:extLst>
          </p:cNvPr>
          <p:cNvSpPr txBox="1">
            <a:spLocks noChangeArrowheads="1"/>
          </p:cNvSpPr>
          <p:nvPr/>
        </p:nvSpPr>
        <p:spPr bwMode="auto">
          <a:xfrm>
            <a:off x="1752600" y="1524001"/>
            <a:ext cx="8686800"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buFontTx/>
              <a:buChar char="•"/>
            </a:pPr>
            <a:r>
              <a:rPr lang="en-US" altLang="en-US" dirty="0"/>
              <a:t>Physical</a:t>
            </a:r>
          </a:p>
          <a:p>
            <a:pPr lvl="1" eaLnBrk="1" hangingPunct="1">
              <a:spcBef>
                <a:spcPct val="50000"/>
              </a:spcBef>
              <a:buFont typeface="Times New Roman" panose="02020603050405020304" pitchFamily="18" charset="0"/>
              <a:buChar char="–"/>
            </a:pPr>
            <a:r>
              <a:rPr lang="en-US" altLang="en-US" dirty="0"/>
              <a:t>thermo-electric, thermo-elastic, thermo-magnetic, thermo-optic</a:t>
            </a:r>
          </a:p>
          <a:p>
            <a:pPr lvl="1" eaLnBrk="1" hangingPunct="1">
              <a:spcBef>
                <a:spcPct val="50000"/>
              </a:spcBef>
              <a:buFont typeface="Times New Roman" panose="02020603050405020304" pitchFamily="18" charset="0"/>
              <a:buChar char="–"/>
            </a:pPr>
            <a:r>
              <a:rPr lang="en-US" altLang="en-US" dirty="0"/>
              <a:t>photo-electric, photo-elastic, photo-magnetic, </a:t>
            </a:r>
          </a:p>
          <a:p>
            <a:pPr lvl="1" eaLnBrk="1" hangingPunct="1">
              <a:spcBef>
                <a:spcPct val="50000"/>
              </a:spcBef>
              <a:buFont typeface="Times New Roman" panose="02020603050405020304" pitchFamily="18" charset="0"/>
              <a:buChar char="–"/>
            </a:pPr>
            <a:r>
              <a:rPr lang="en-US" altLang="en-US" dirty="0"/>
              <a:t>electro-elastic, electro-magnetic </a:t>
            </a:r>
          </a:p>
          <a:p>
            <a:pPr lvl="1" eaLnBrk="1" hangingPunct="1">
              <a:spcBef>
                <a:spcPct val="50000"/>
              </a:spcBef>
              <a:buFont typeface="Times New Roman" panose="02020603050405020304" pitchFamily="18" charset="0"/>
              <a:buChar char="–"/>
            </a:pPr>
            <a:r>
              <a:rPr lang="en-US" altLang="en-US" dirty="0"/>
              <a:t>magneto-electric</a:t>
            </a:r>
          </a:p>
          <a:p>
            <a:pPr eaLnBrk="1" hangingPunct="1">
              <a:spcBef>
                <a:spcPct val="50000"/>
              </a:spcBef>
              <a:buFontTx/>
              <a:buChar char="•"/>
            </a:pPr>
            <a:r>
              <a:rPr lang="en-US" altLang="en-US" dirty="0"/>
              <a:t>Chemical</a:t>
            </a:r>
          </a:p>
          <a:p>
            <a:pPr lvl="1" eaLnBrk="1" hangingPunct="1">
              <a:spcBef>
                <a:spcPct val="50000"/>
              </a:spcBef>
              <a:buFont typeface="Times New Roman" panose="02020603050405020304" pitchFamily="18" charset="0"/>
              <a:buChar char="–"/>
            </a:pPr>
            <a:r>
              <a:rPr lang="en-US" altLang="en-US" dirty="0"/>
              <a:t>chemical transport, physical transformation, electro-chemical</a:t>
            </a:r>
          </a:p>
          <a:p>
            <a:pPr eaLnBrk="1" hangingPunct="1">
              <a:spcBef>
                <a:spcPct val="50000"/>
              </a:spcBef>
              <a:buFontTx/>
              <a:buChar char="•"/>
            </a:pPr>
            <a:r>
              <a:rPr lang="en-US" altLang="en-US" dirty="0"/>
              <a:t>Biological</a:t>
            </a:r>
          </a:p>
          <a:p>
            <a:pPr lvl="1" eaLnBrk="1" hangingPunct="1">
              <a:spcBef>
                <a:spcPct val="50000"/>
              </a:spcBef>
              <a:buFont typeface="Times New Roman" panose="02020603050405020304" pitchFamily="18" charset="0"/>
              <a:buChar char="–"/>
            </a:pPr>
            <a:r>
              <a:rPr lang="en-US" altLang="en-US" dirty="0"/>
              <a:t>biological transformation, physical transformation</a:t>
            </a:r>
          </a:p>
          <a:p>
            <a:pPr eaLnBrk="1" hangingPunct="1">
              <a:spcBef>
                <a:spcPct val="50000"/>
              </a:spcBef>
              <a:buFont typeface="Times New Roman" panose="02020603050405020304" pitchFamily="18" charset="0"/>
              <a:buChar char="–"/>
            </a:pPr>
            <a:endParaRPr lang="en-US"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3F1BF8B-04E3-4655-A915-311D9C857266}"/>
              </a:ext>
            </a:extLst>
          </p:cNvPr>
          <p:cNvSpPr/>
          <p:nvPr/>
        </p:nvSpPr>
        <p:spPr>
          <a:xfrm>
            <a:off x="525331" y="1082664"/>
            <a:ext cx="11141337" cy="5262979"/>
          </a:xfrm>
          <a:prstGeom prst="rect">
            <a:avLst/>
          </a:prstGeom>
        </p:spPr>
        <p:txBody>
          <a:bodyPr wrap="square">
            <a:spAutoFit/>
          </a:bodyPr>
          <a:lstStyle/>
          <a:p>
            <a:r>
              <a:rPr lang="en-GB" sz="2400" dirty="0">
                <a:solidFill>
                  <a:srgbClr val="000000"/>
                </a:solidFill>
              </a:rPr>
              <a:t>The following is a list of different types of sensors that are commonly used in various applications. All these sensors are used for measuring one of the physical properties like Temperature, Resistance, Capacitance, Conduction, Heat Transfer etc.</a:t>
            </a:r>
            <a:endParaRPr lang="tr-TR" sz="2400" dirty="0">
              <a:solidFill>
                <a:srgbClr val="000000"/>
              </a:solidFill>
            </a:endParaRPr>
          </a:p>
          <a:p>
            <a:endParaRPr lang="en-GB" sz="2000" dirty="0">
              <a:solidFill>
                <a:srgbClr val="666666"/>
              </a:solidFill>
            </a:endParaRPr>
          </a:p>
          <a:p>
            <a:pPr>
              <a:buFont typeface="Arial" panose="020B0604020202020204" pitchFamily="34" charset="0"/>
              <a:buChar char="•"/>
            </a:pPr>
            <a:r>
              <a:rPr lang="en-GB" sz="2000" dirty="0">
                <a:solidFill>
                  <a:srgbClr val="000000"/>
                </a:solidFill>
              </a:rPr>
              <a:t>Temperature Sensor</a:t>
            </a:r>
            <a:endParaRPr lang="en-GB" sz="2000" dirty="0">
              <a:solidFill>
                <a:srgbClr val="666666"/>
              </a:solidFill>
            </a:endParaRPr>
          </a:p>
          <a:p>
            <a:pPr>
              <a:buFont typeface="Arial" panose="020B0604020202020204" pitchFamily="34" charset="0"/>
              <a:buChar char="•"/>
            </a:pPr>
            <a:r>
              <a:rPr lang="en-GB" sz="2000" dirty="0">
                <a:solidFill>
                  <a:srgbClr val="000000"/>
                </a:solidFill>
              </a:rPr>
              <a:t>Accelerometer</a:t>
            </a:r>
            <a:endParaRPr lang="en-GB" sz="2000" dirty="0">
              <a:solidFill>
                <a:srgbClr val="666666"/>
              </a:solidFill>
            </a:endParaRPr>
          </a:p>
          <a:p>
            <a:pPr>
              <a:buFont typeface="Arial" panose="020B0604020202020204" pitchFamily="34" charset="0"/>
              <a:buChar char="•"/>
            </a:pPr>
            <a:r>
              <a:rPr lang="en-GB" sz="2000" dirty="0">
                <a:solidFill>
                  <a:srgbClr val="000000"/>
                </a:solidFill>
              </a:rPr>
              <a:t>IR Sensor (Infrared Sensor)</a:t>
            </a:r>
            <a:endParaRPr lang="en-GB" sz="2000" dirty="0">
              <a:solidFill>
                <a:srgbClr val="666666"/>
              </a:solidFill>
            </a:endParaRPr>
          </a:p>
          <a:p>
            <a:pPr>
              <a:buFont typeface="Arial" panose="020B0604020202020204" pitchFamily="34" charset="0"/>
              <a:buChar char="•"/>
            </a:pPr>
            <a:r>
              <a:rPr lang="en-GB" sz="2000" dirty="0">
                <a:solidFill>
                  <a:srgbClr val="000000"/>
                </a:solidFill>
              </a:rPr>
              <a:t>Pressure Sensor</a:t>
            </a:r>
            <a:endParaRPr lang="en-GB" sz="2000" dirty="0">
              <a:solidFill>
                <a:srgbClr val="666666"/>
              </a:solidFill>
            </a:endParaRPr>
          </a:p>
          <a:p>
            <a:pPr>
              <a:buFont typeface="Arial" panose="020B0604020202020204" pitchFamily="34" charset="0"/>
              <a:buChar char="•"/>
            </a:pPr>
            <a:r>
              <a:rPr lang="en-GB" sz="2000" dirty="0">
                <a:solidFill>
                  <a:srgbClr val="000000"/>
                </a:solidFill>
              </a:rPr>
              <a:t>Light Sensor</a:t>
            </a:r>
            <a:endParaRPr lang="en-GB" sz="2000" dirty="0">
              <a:solidFill>
                <a:srgbClr val="666666"/>
              </a:solidFill>
            </a:endParaRPr>
          </a:p>
          <a:p>
            <a:pPr>
              <a:buFont typeface="Arial" panose="020B0604020202020204" pitchFamily="34" charset="0"/>
              <a:buChar char="•"/>
            </a:pPr>
            <a:r>
              <a:rPr lang="en-GB" sz="2000" dirty="0">
                <a:solidFill>
                  <a:srgbClr val="000000"/>
                </a:solidFill>
              </a:rPr>
              <a:t>Smoke, Gas </a:t>
            </a:r>
            <a:endParaRPr lang="tr-TR" sz="2000" dirty="0">
              <a:solidFill>
                <a:srgbClr val="000000"/>
              </a:solidFill>
            </a:endParaRPr>
          </a:p>
          <a:p>
            <a:pPr>
              <a:buFont typeface="Arial" panose="020B0604020202020204" pitchFamily="34" charset="0"/>
              <a:buChar char="•"/>
            </a:pPr>
            <a:r>
              <a:rPr lang="en-GB" sz="2000" dirty="0">
                <a:solidFill>
                  <a:srgbClr val="000000"/>
                </a:solidFill>
              </a:rPr>
              <a:t>Touch Sensor</a:t>
            </a:r>
            <a:endParaRPr lang="en-GB" sz="2000" dirty="0">
              <a:solidFill>
                <a:srgbClr val="666666"/>
              </a:solidFill>
            </a:endParaRPr>
          </a:p>
          <a:p>
            <a:pPr>
              <a:buFont typeface="Arial" panose="020B0604020202020204" pitchFamily="34" charset="0"/>
              <a:buChar char="•"/>
            </a:pPr>
            <a:r>
              <a:rPr lang="en-GB" sz="2000" dirty="0">
                <a:solidFill>
                  <a:srgbClr val="000000"/>
                </a:solidFill>
              </a:rPr>
              <a:t>Colour Sensor</a:t>
            </a:r>
            <a:endParaRPr lang="en-GB" sz="2000" dirty="0">
              <a:solidFill>
                <a:srgbClr val="666666"/>
              </a:solidFill>
            </a:endParaRPr>
          </a:p>
          <a:p>
            <a:pPr>
              <a:buFont typeface="Arial" panose="020B0604020202020204" pitchFamily="34" charset="0"/>
              <a:buChar char="•"/>
            </a:pPr>
            <a:r>
              <a:rPr lang="en-GB" sz="2000" dirty="0">
                <a:solidFill>
                  <a:srgbClr val="000000"/>
                </a:solidFill>
              </a:rPr>
              <a:t>Humidity Sensor</a:t>
            </a:r>
            <a:endParaRPr lang="en-GB" sz="2000" dirty="0">
              <a:solidFill>
                <a:srgbClr val="666666"/>
              </a:solidFill>
            </a:endParaRPr>
          </a:p>
          <a:p>
            <a:pPr>
              <a:buFont typeface="Arial" panose="020B0604020202020204" pitchFamily="34" charset="0"/>
              <a:buChar char="•"/>
            </a:pPr>
            <a:r>
              <a:rPr lang="en-GB" sz="2000" dirty="0">
                <a:solidFill>
                  <a:srgbClr val="000000"/>
                </a:solidFill>
              </a:rPr>
              <a:t>Tilt Sensor</a:t>
            </a:r>
            <a:endParaRPr lang="en-GB" sz="2000" dirty="0">
              <a:solidFill>
                <a:srgbClr val="666666"/>
              </a:solidFill>
            </a:endParaRPr>
          </a:p>
          <a:p>
            <a:pPr>
              <a:buFont typeface="Arial" panose="020B0604020202020204" pitchFamily="34" charset="0"/>
              <a:buChar char="•"/>
            </a:pPr>
            <a:r>
              <a:rPr lang="en-GB" sz="2000" dirty="0">
                <a:solidFill>
                  <a:srgbClr val="000000"/>
                </a:solidFill>
              </a:rPr>
              <a:t>Flow and Level Sensor</a:t>
            </a:r>
            <a:endParaRPr lang="en-GB" sz="2000" b="0" i="0" dirty="0">
              <a:solidFill>
                <a:srgbClr val="666666"/>
              </a:solidFill>
              <a:effectLst/>
            </a:endParaRPr>
          </a:p>
        </p:txBody>
      </p:sp>
      <p:pic>
        <p:nvPicPr>
          <p:cNvPr id="5" name="Picture 2" descr="Types of Sensors Image 2">
            <a:extLst>
              <a:ext uri="{FF2B5EF4-FFF2-40B4-BE49-F238E27FC236}">
                <a16:creationId xmlns:a16="http://schemas.microsoft.com/office/drawing/2014/main" id="{94017025-C598-40F6-992E-FBCD82496A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0968" y="2422936"/>
            <a:ext cx="7143750" cy="306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81431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D5AA53407001B42B0D7EED0F936C65C" ma:contentTypeVersion="" ma:contentTypeDescription="Create a new document." ma:contentTypeScope="" ma:versionID="bd318917969be483e4a779483eea34f5">
  <xsd:schema xmlns:xsd="http://www.w3.org/2001/XMLSchema" xmlns:xs="http://www.w3.org/2001/XMLSchema" xmlns:p="http://schemas.microsoft.com/office/2006/metadata/properties" xmlns:ns1="http://schemas.microsoft.com/sharepoint/v3" targetNamespace="http://schemas.microsoft.com/office/2006/metadata/properties" ma:root="true" ma:fieldsID="53aad9280c7bc17f35f657eabd183f1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B3C5A32-5C32-4602-91B8-5300A066ECD8}"/>
</file>

<file path=customXml/itemProps2.xml><?xml version="1.0" encoding="utf-8"?>
<ds:datastoreItem xmlns:ds="http://schemas.openxmlformats.org/officeDocument/2006/customXml" ds:itemID="{E91AD09E-25D4-4EE7-832E-0393DE4EE373}"/>
</file>

<file path=customXml/itemProps3.xml><?xml version="1.0" encoding="utf-8"?>
<ds:datastoreItem xmlns:ds="http://schemas.openxmlformats.org/officeDocument/2006/customXml" ds:itemID="{1E62F46B-4E13-4872-8D1C-ED20EE30E989}"/>
</file>

<file path=docProps/app.xml><?xml version="1.0" encoding="utf-8"?>
<Properties xmlns="http://schemas.openxmlformats.org/officeDocument/2006/extended-properties" xmlns:vt="http://schemas.openxmlformats.org/officeDocument/2006/docPropsVTypes">
  <Template>Wood Type</Template>
  <TotalTime>995</TotalTime>
  <Words>1275</Words>
  <Application>Microsoft Office PowerPoint</Application>
  <PresentationFormat>Widescreen</PresentationFormat>
  <Paragraphs>86</Paragraphs>
  <Slides>20</Slides>
  <Notes>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30" baseType="lpstr">
      <vt:lpstr>Arial</vt:lpstr>
      <vt:lpstr>Calibri</vt:lpstr>
      <vt:lpstr>Lato</vt:lpstr>
      <vt:lpstr>Rockwell</vt:lpstr>
      <vt:lpstr>Rockwell Condensed</vt:lpstr>
      <vt:lpstr>Times New Roman</vt:lpstr>
      <vt:lpstr>Verdana</vt:lpstr>
      <vt:lpstr>Wingdings</vt:lpstr>
      <vt:lpstr>Wood Type</vt:lpstr>
      <vt:lpstr>Microsoft Visio Drawing</vt:lpstr>
      <vt:lpstr>Mect 361  sensors </vt:lpstr>
      <vt:lpstr>WHY WE NEED SENSORS ?</vt:lpstr>
      <vt:lpstr>Transducer</vt:lpstr>
      <vt:lpstr>PowerPoint Presentation</vt:lpstr>
      <vt:lpstr>PowerPoint Presentation</vt:lpstr>
      <vt:lpstr>PowerPoint Presentation</vt:lpstr>
      <vt:lpstr>Commonly Detectable Phenomena</vt:lpstr>
      <vt:lpstr>Common Conversion Methods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https://youtu.be/Ox05Bks2Q3s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Mect 361  sensors </dc:title>
  <dc:creator>Gizem Aytac</dc:creator>
  <cp:lastModifiedBy>Gizem Aytac</cp:lastModifiedBy>
  <cp:revision>14</cp:revision>
  <dcterms:created xsi:type="dcterms:W3CDTF">2019-12-19T16:53:56Z</dcterms:created>
  <dcterms:modified xsi:type="dcterms:W3CDTF">2019-12-20T09:29:02Z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0x0101005D5AA53407001B42B0D7EED0F936C65C</vt:lpwstr>
  </property>
</Properties>
</file>