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0"/>
  </p:notesMasterIdLst>
  <p:handoutMasterIdLst>
    <p:handoutMasterId r:id="rId71"/>
  </p:handout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534" r:id="rId17"/>
    <p:sldId id="469" r:id="rId18"/>
    <p:sldId id="53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93" r:id="rId33"/>
    <p:sldId id="394" r:id="rId34"/>
    <p:sldId id="395" r:id="rId35"/>
    <p:sldId id="457" r:id="rId36"/>
    <p:sldId id="520" r:id="rId37"/>
    <p:sldId id="458" r:id="rId38"/>
    <p:sldId id="459" r:id="rId39"/>
    <p:sldId id="460" r:id="rId40"/>
    <p:sldId id="461" r:id="rId41"/>
    <p:sldId id="524" r:id="rId42"/>
    <p:sldId id="521" r:id="rId43"/>
    <p:sldId id="522" r:id="rId44"/>
    <p:sldId id="523" r:id="rId45"/>
    <p:sldId id="525" r:id="rId46"/>
    <p:sldId id="530" r:id="rId47"/>
    <p:sldId id="529" r:id="rId48"/>
    <p:sldId id="526" r:id="rId49"/>
    <p:sldId id="527" r:id="rId50"/>
    <p:sldId id="531" r:id="rId51"/>
    <p:sldId id="397" r:id="rId52"/>
    <p:sldId id="398" r:id="rId53"/>
    <p:sldId id="399" r:id="rId54"/>
    <p:sldId id="400" r:id="rId55"/>
    <p:sldId id="401" r:id="rId56"/>
    <p:sldId id="402" r:id="rId57"/>
    <p:sldId id="403" r:id="rId58"/>
    <p:sldId id="404" r:id="rId59"/>
    <p:sldId id="532" r:id="rId60"/>
    <p:sldId id="464" r:id="rId61"/>
    <p:sldId id="465" r:id="rId62"/>
    <p:sldId id="466" r:id="rId63"/>
    <p:sldId id="467" r:id="rId64"/>
    <p:sldId id="406" r:id="rId65"/>
    <p:sldId id="519" r:id="rId66"/>
    <p:sldId id="472" r:id="rId67"/>
    <p:sldId id="508" r:id="rId68"/>
    <p:sldId id="479" r:id="rId69"/>
  </p:sldIdLst>
  <p:sldSz cx="9144000" cy="6858000" type="screen4x3"/>
  <p:notesSz cx="6997700" cy="9283700"/>
  <p:custShowLst>
    <p:custShow name="Custom Show 1" id="0">
      <p:sldLst/>
    </p:custShow>
  </p:custShow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Helvetica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9">
          <p15:clr>
            <a:srgbClr val="A4A3A4"/>
          </p15:clr>
        </p15:guide>
        <p15:guide id="2" pos="5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FF"/>
    <a:srgbClr val="0000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8" autoAdjust="0"/>
    <p:restoredTop sz="94687"/>
  </p:normalViewPr>
  <p:slideViewPr>
    <p:cSldViewPr snapToGrid="0">
      <p:cViewPr varScale="1">
        <p:scale>
          <a:sx n="70" d="100"/>
          <a:sy n="70" d="100"/>
        </p:scale>
        <p:origin x="498" y="48"/>
      </p:cViewPr>
      <p:guideLst>
        <p:guide orient="horz" pos="67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FBBBF291-7DBE-A34C-9957-6437660230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6270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6936B0A8-D1AD-8F42-8870-217AC9B55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704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A8629506-E73C-2D45-BB6F-970ACA7DAC60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9593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EC307E8F-504D-8A4B-A12B-F4FC22620D80}" type="slidenum">
              <a:rPr lang="en-US" altLang="en-US" sz="1200"/>
              <a:pPr/>
              <a:t>10</a:t>
            </a:fld>
            <a:endParaRPr lang="en-US" alt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279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45B4E448-A563-6046-940E-186BD0006BC2}" type="slidenum">
              <a:rPr lang="en-US" altLang="en-US" sz="1200"/>
              <a:pPr/>
              <a:t>11</a:t>
            </a:fld>
            <a:endParaRPr lang="en-US" alt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6355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74482E8B-798A-7548-8484-2D176071CF6B}" type="slidenum">
              <a:rPr lang="en-US" altLang="en-US" sz="1200"/>
              <a:pPr/>
              <a:t>12</a:t>
            </a:fld>
            <a:endParaRPr lang="en-US" altLang="en-US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47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6F294DEC-5EE0-5649-A25C-03F8E8C909D3}" type="slidenum">
              <a:rPr lang="en-US" altLang="en-US" sz="1200"/>
              <a:pPr/>
              <a:t>13</a:t>
            </a:fld>
            <a:endParaRPr lang="en-US" altLang="en-US" sz="120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643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F946A4F6-197A-7D4F-AFBB-5391618520E7}" type="slidenum">
              <a:rPr lang="en-US" altLang="en-US" sz="1200"/>
              <a:pPr/>
              <a:t>14</a:t>
            </a:fld>
            <a:endParaRPr lang="en-US" altLang="en-US" sz="120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07589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B805AA32-9C39-A749-8104-6C7892E512FF}" type="slidenum">
              <a:rPr lang="en-US" altLang="en-US" sz="1200"/>
              <a:pPr/>
              <a:t>15</a:t>
            </a:fld>
            <a:endParaRPr lang="en-US" alt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2952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BA869A5E-EAFE-B440-8971-CBE740CB5DAE}" type="slidenum">
              <a:rPr lang="en-US" altLang="en-US" sz="1200"/>
              <a:pPr/>
              <a:t>17</a:t>
            </a:fld>
            <a:endParaRPr lang="en-US" altLang="en-US" sz="1200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2849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DD247D21-40AD-9D4C-8DAD-45BF4418BB98}" type="slidenum">
              <a:rPr lang="en-US" altLang="en-US" sz="1200"/>
              <a:pPr/>
              <a:t>19</a:t>
            </a:fld>
            <a:endParaRPr lang="en-US" altLang="en-US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9071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F9A18EAD-999A-E147-8CBC-3D5C61658CAD}" type="slidenum">
              <a:rPr lang="en-US" altLang="en-US" sz="1200"/>
              <a:pPr/>
              <a:t>20</a:t>
            </a:fld>
            <a:endParaRPr lang="en-US" alt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406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7C081393-0CE6-A44B-90DA-B35FB386D538}" type="slidenum">
              <a:rPr lang="en-US" altLang="en-US" sz="1200"/>
              <a:pPr/>
              <a:t>21</a:t>
            </a:fld>
            <a:endParaRPr lang="en-US" alt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0211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DF8BF9A0-BEE8-0A4D-9AD1-1F555EB71E2E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97184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9B036C6C-8990-D84B-B2EC-B2C2EB95F330}" type="slidenum">
              <a:rPr lang="en-US" altLang="en-US" sz="1200"/>
              <a:pPr/>
              <a:t>22</a:t>
            </a:fld>
            <a:endParaRPr lang="en-US" altLang="en-US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165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2F8BC59A-49FC-BD40-8DD7-F60567CEC9FA}" type="slidenum">
              <a:rPr lang="en-US" altLang="en-US" sz="1200"/>
              <a:pPr/>
              <a:t>23</a:t>
            </a:fld>
            <a:endParaRPr lang="en-US" altLang="en-US" sz="1200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2031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19D14EBC-8287-BF46-AFE6-C219848418E2}" type="slidenum">
              <a:rPr lang="en-US" altLang="en-US" sz="1200"/>
              <a:pPr/>
              <a:t>24</a:t>
            </a:fld>
            <a:endParaRPr lang="en-US" altLang="en-US" sz="120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3812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EEDAF376-FE8A-3141-BA7F-123FB38B381E}" type="slidenum">
              <a:rPr lang="en-US" altLang="en-US" sz="1200"/>
              <a:pPr/>
              <a:t>25</a:t>
            </a:fld>
            <a:endParaRPr lang="en-US" altLang="en-US" sz="1200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17150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8B0416A7-8CD3-AD4D-81B0-560D6375A34F}" type="slidenum">
              <a:rPr lang="en-US" altLang="en-US" sz="1200"/>
              <a:pPr/>
              <a:t>26</a:t>
            </a:fld>
            <a:endParaRPr lang="en-US" altLang="en-US" sz="1200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7580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65B6E4DF-775A-0644-8F84-C4691B69C9A4}" type="slidenum">
              <a:rPr lang="en-US" altLang="en-US" sz="1200"/>
              <a:pPr/>
              <a:t>27</a:t>
            </a:fld>
            <a:endParaRPr lang="en-US" altLang="en-US" sz="12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1327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C50D2720-0BD9-0341-9A45-56E3C4545399}" type="slidenum">
              <a:rPr lang="en-US" altLang="en-US" sz="1200"/>
              <a:pPr/>
              <a:t>28</a:t>
            </a:fld>
            <a:endParaRPr lang="en-US" altLang="en-US" sz="1200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5008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46315ED7-CF7A-6E44-B85F-4C40C1910580}" type="slidenum">
              <a:rPr lang="en-US" altLang="en-US" sz="1200"/>
              <a:pPr/>
              <a:t>29</a:t>
            </a:fld>
            <a:endParaRPr lang="en-US" altLang="en-US" sz="120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84934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B356D278-6881-F247-A849-283882869068}" type="slidenum">
              <a:rPr lang="en-US" altLang="en-US" sz="1200"/>
              <a:pPr/>
              <a:t>30</a:t>
            </a:fld>
            <a:endParaRPr lang="en-US" altLang="en-US" sz="120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20239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815D597B-9D00-FC4B-AAED-5605CF103A2B}" type="slidenum">
              <a:rPr lang="en-US" altLang="en-US" sz="1200"/>
              <a:pPr/>
              <a:t>31</a:t>
            </a:fld>
            <a:endParaRPr lang="en-US" altLang="en-US" sz="1200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616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A64DCB33-616C-C341-9FAD-5DBFAEF5CA75}" type="slidenum">
              <a:rPr lang="en-US" altLang="en-US" sz="1200"/>
              <a:pPr/>
              <a:t>3</a:t>
            </a:fld>
            <a:endParaRPr lang="en-US" altLang="en-US" sz="1200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20392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204CC69D-22FC-3C46-A1AF-39C0AFAF7EFA}" type="slidenum">
              <a:rPr lang="en-US" altLang="en-US" sz="1200"/>
              <a:pPr/>
              <a:t>32</a:t>
            </a:fld>
            <a:endParaRPr lang="en-US" altLang="en-US" sz="1200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14991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97A54721-1755-FB4F-9B11-9B17C2A77601}" type="slidenum">
              <a:rPr lang="en-US" altLang="en-US" sz="1200"/>
              <a:pPr/>
              <a:t>33</a:t>
            </a:fld>
            <a:endParaRPr lang="en-US" altLang="en-US" sz="120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97513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7601F23D-47A4-3C45-AAA8-B1425BB10A59}" type="slidenum">
              <a:rPr lang="en-US" altLang="en-US" sz="1200"/>
              <a:pPr/>
              <a:t>34</a:t>
            </a:fld>
            <a:endParaRPr lang="en-US" altLang="en-US" sz="1200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91833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368E46E8-BFCB-E940-A51D-74A3821D1301}" type="slidenum">
              <a:rPr lang="en-US" altLang="en-US" sz="1200"/>
              <a:pPr/>
              <a:t>35</a:t>
            </a:fld>
            <a:endParaRPr lang="en-US" altLang="en-US" sz="120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9900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7492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1C755E59-1234-BC4D-83C3-A6E34BC4D4E8}" type="slidenum">
              <a:rPr lang="en-US" altLang="en-US" sz="1200"/>
              <a:pPr/>
              <a:t>37</a:t>
            </a:fld>
            <a:endParaRPr lang="en-US" altLang="en-US" sz="1200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6667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8D834D88-E930-3F4A-94FC-F33C406EABC6}" type="slidenum">
              <a:rPr lang="en-US" altLang="en-US" sz="1200"/>
              <a:pPr/>
              <a:t>38</a:t>
            </a:fld>
            <a:endParaRPr lang="en-US" altLang="en-US" sz="120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48510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252BAAE2-07DC-E248-8910-1A90A387C55B}" type="slidenum">
              <a:rPr lang="en-US" altLang="en-US" sz="1200"/>
              <a:pPr/>
              <a:t>39</a:t>
            </a:fld>
            <a:endParaRPr lang="en-US" altLang="en-US" sz="120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583631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99AB00A9-AD5C-8447-86FF-D2611A02574A}" type="slidenum">
              <a:rPr lang="en-US" altLang="en-US" sz="1200"/>
              <a:pPr/>
              <a:t>40</a:t>
            </a:fld>
            <a:endParaRPr lang="en-US" altLang="en-US" sz="1200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16130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94740A35-D5A1-C546-A1B5-68849D6191DE}" type="slidenum">
              <a:rPr lang="en-US" altLang="en-US" sz="1200"/>
              <a:pPr algn="r"/>
              <a:t>41</a:t>
            </a:fld>
            <a:endParaRPr lang="en-US" altLang="en-US" sz="1200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1366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C9E474EC-2025-B34C-B2C3-FB2DB41786A4}" type="slidenum">
              <a:rPr lang="en-US" altLang="en-US" sz="1200"/>
              <a:pPr/>
              <a:t>4</a:t>
            </a:fld>
            <a:endParaRPr lang="en-US" altLang="en-US" sz="1200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96750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2FEE6B5C-9EFD-9040-8EBC-C870ADE00846}" type="slidenum">
              <a:rPr lang="en-US" altLang="en-US" sz="1200"/>
              <a:pPr algn="r"/>
              <a:t>42</a:t>
            </a:fld>
            <a:endParaRPr lang="en-US" altLang="en-US" sz="1200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2692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29967C99-79FE-7747-8AD5-50FEB0F4582E}" type="slidenum">
              <a:rPr lang="en-US" altLang="en-US" sz="1200"/>
              <a:pPr algn="r"/>
              <a:t>43</a:t>
            </a:fld>
            <a:endParaRPr lang="en-US" altLang="en-US" sz="1200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392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728B8155-7517-854F-B82D-D9B32DE4B9CE}" type="slidenum">
              <a:rPr lang="en-US" altLang="en-US" sz="1200"/>
              <a:pPr algn="r"/>
              <a:t>44</a:t>
            </a:fld>
            <a:endParaRPr lang="en-US" altLang="en-US" sz="1200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6981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67ECD5A8-3922-D642-BC16-BEB2FEEB118D}" type="slidenum">
              <a:rPr lang="en-US" altLang="en-US" sz="1200"/>
              <a:pPr algn="r"/>
              <a:t>45</a:t>
            </a:fld>
            <a:endParaRPr lang="en-US" altLang="en-US" sz="1200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0055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CBBF5437-A65A-3740-BE03-D05CA332C772}" type="slidenum">
              <a:rPr lang="en-US" altLang="en-US" sz="1200"/>
              <a:pPr algn="r"/>
              <a:t>46</a:t>
            </a:fld>
            <a:endParaRPr lang="en-US" altLang="en-US" sz="1200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06286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DD680B7B-31B4-6A4A-805A-D4778CEECB69}" type="slidenum">
              <a:rPr lang="en-US" altLang="en-US" sz="1200"/>
              <a:pPr algn="r"/>
              <a:t>47</a:t>
            </a:fld>
            <a:endParaRPr lang="en-US" altLang="en-US" sz="1200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35395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1DC64DB8-6952-D241-94F8-E2A4B0C876AE}" type="slidenum">
              <a:rPr lang="en-US" altLang="en-US" sz="1200"/>
              <a:pPr algn="r"/>
              <a:t>48</a:t>
            </a:fld>
            <a:endParaRPr lang="en-US" altLang="en-US" sz="1200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658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A5288FF0-E885-2543-81F7-36A179AEBBF3}" type="slidenum">
              <a:rPr lang="en-US" altLang="en-US" sz="1200"/>
              <a:pPr algn="r"/>
              <a:t>49</a:t>
            </a:fld>
            <a:endParaRPr lang="en-US" altLang="en-US" sz="1200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7646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26786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E40000C3-DEBA-8542-B50E-E8BC0E0B58B6}" type="slidenum">
              <a:rPr lang="en-US" altLang="en-US" sz="1200"/>
              <a:pPr/>
              <a:t>51</a:t>
            </a:fld>
            <a:endParaRPr lang="en-US" altLang="en-US" sz="1200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88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E0BC02F7-04DB-6B4D-8F8F-537D787A6955}" type="slidenum">
              <a:rPr lang="en-US" altLang="en-US" sz="1200"/>
              <a:pPr/>
              <a:t>5</a:t>
            </a:fld>
            <a:endParaRPr lang="en-US" altLang="en-US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90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9B0CE471-5266-8446-A9F9-4A15852CD9FA}" type="slidenum">
              <a:rPr lang="en-US" altLang="en-US" sz="1200"/>
              <a:pPr/>
              <a:t>52</a:t>
            </a:fld>
            <a:endParaRPr lang="en-US" altLang="en-US" sz="1200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068211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098ACCBF-05EE-1E4E-A643-81E8E14D986F}" type="slidenum">
              <a:rPr lang="en-US" altLang="en-US" sz="1200"/>
              <a:pPr/>
              <a:t>53</a:t>
            </a:fld>
            <a:endParaRPr lang="en-US" altLang="en-US" sz="120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18668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49350CA8-15BB-ED4C-8E0A-6A9BBC5826B9}" type="slidenum">
              <a:rPr lang="en-US" altLang="en-US" sz="1200"/>
              <a:pPr/>
              <a:t>54</a:t>
            </a:fld>
            <a:endParaRPr lang="en-US" altLang="en-US" sz="1200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23048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25195FC3-1A85-C040-91A1-A36F9546C151}" type="slidenum">
              <a:rPr lang="en-US" altLang="en-US" sz="1200"/>
              <a:pPr/>
              <a:t>55</a:t>
            </a:fld>
            <a:endParaRPr lang="en-US" altLang="en-US" sz="1200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632909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D485E82A-6DD1-8348-BF3F-50A6AC711315}" type="slidenum">
              <a:rPr lang="en-US" altLang="en-US" sz="1200"/>
              <a:pPr/>
              <a:t>56</a:t>
            </a:fld>
            <a:endParaRPr lang="en-US" altLang="en-US" sz="1200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60977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8A985C29-E60A-8045-B25E-D2579754F290}" type="slidenum">
              <a:rPr lang="en-US" altLang="en-US" sz="1200"/>
              <a:pPr/>
              <a:t>57</a:t>
            </a:fld>
            <a:endParaRPr lang="en-US" altLang="en-US" sz="1200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10378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E802F284-B278-9A49-BBF7-30D705C8A1E0}" type="slidenum">
              <a:rPr lang="en-US" altLang="en-US" sz="1200"/>
              <a:pPr/>
              <a:t>58</a:t>
            </a:fld>
            <a:endParaRPr lang="en-US" altLang="en-US" sz="1200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324956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 txBox="1">
            <a:spLocks noGrp="1" noChangeArrowheads="1"/>
          </p:cNvSpPr>
          <p:nvPr/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031" tIns="46516" rIns="93031" bIns="46516" anchor="b"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r"/>
            <a:fld id="{EE0473AE-C110-054B-B1B6-94CB06E67F1D}" type="slidenum">
              <a:rPr lang="en-US" altLang="en-US" sz="1200"/>
              <a:pPr algn="r"/>
              <a:t>59</a:t>
            </a:fld>
            <a:endParaRPr lang="en-US" altLang="en-US" sz="1200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81782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CA20FB27-B763-584E-B9A4-05FE789A22D0}" type="slidenum">
              <a:rPr lang="en-US" altLang="en-US" sz="1200"/>
              <a:pPr/>
              <a:t>60</a:t>
            </a:fld>
            <a:endParaRPr lang="en-US" altLang="en-US" sz="1200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96647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7C23756E-8B41-7848-AEE7-9F5301782B8C}" type="slidenum">
              <a:rPr lang="en-US" altLang="en-US" sz="1200"/>
              <a:pPr/>
              <a:t>61</a:t>
            </a:fld>
            <a:endParaRPr lang="en-US" altLang="en-US" sz="1200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6353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B9CFC5DB-2031-994E-8722-F570453026C4}" type="slidenum">
              <a:rPr lang="en-US" altLang="en-US" sz="1200"/>
              <a:pPr/>
              <a:t>6</a:t>
            </a:fld>
            <a:endParaRPr lang="en-US" altLang="en-US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722650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3240A8BD-79C8-4346-9F8E-1C6EAD653691}" type="slidenum">
              <a:rPr lang="en-US" altLang="en-US" sz="1200"/>
              <a:pPr/>
              <a:t>62</a:t>
            </a:fld>
            <a:endParaRPr lang="en-US" altLang="en-US" sz="1200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9322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06963BC9-6FEB-C94B-8747-469A19300575}" type="slidenum">
              <a:rPr lang="en-US" altLang="en-US" sz="1200"/>
              <a:pPr/>
              <a:t>63</a:t>
            </a:fld>
            <a:endParaRPr lang="en-US" altLang="en-US" sz="1200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4639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6F21BAFE-7C1C-9A4D-9BBA-CB5B35409EB8}" type="slidenum">
              <a:rPr lang="en-US" altLang="en-US" sz="1200"/>
              <a:pPr/>
              <a:t>64</a:t>
            </a:fld>
            <a:endParaRPr lang="en-US" altLang="en-US" sz="1200"/>
          </a:p>
        </p:txBody>
      </p:sp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234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27D0FE60-73EB-2B40-B1B9-5ECEC4267EDC}" type="slidenum">
              <a:rPr lang="en-US" altLang="en-US" sz="1200"/>
              <a:pPr/>
              <a:t>65</a:t>
            </a:fld>
            <a:endParaRPr lang="en-US" altLang="en-US" sz="1200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870217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DBCA18B7-4926-3349-AD80-93560D435E62}" type="slidenum">
              <a:rPr lang="en-US" altLang="en-US" sz="1200"/>
              <a:pPr/>
              <a:t>66</a:t>
            </a:fld>
            <a:endParaRPr lang="en-US" altLang="en-US" sz="1200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067058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147DD9A6-BEE8-CE41-B5BB-5AC9FAA6E116}" type="slidenum">
              <a:rPr lang="en-US" altLang="en-US" sz="1200"/>
              <a:pPr/>
              <a:t>67</a:t>
            </a:fld>
            <a:endParaRPr lang="en-US" altLang="en-US" sz="1200"/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214421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D6B79BAE-D446-3241-9182-32C406C6F166}" type="slidenum">
              <a:rPr lang="en-US" altLang="en-US" sz="1200"/>
              <a:pPr/>
              <a:t>68</a:t>
            </a:fld>
            <a:endParaRPr lang="en-US" altLang="en-US" sz="1200"/>
          </a:p>
        </p:txBody>
      </p:sp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276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8A0FE10A-2B30-F245-8220-34B103AC9163}" type="slidenum">
              <a:rPr lang="en-US" altLang="en-US" sz="1200"/>
              <a:pPr/>
              <a:t>7</a:t>
            </a:fld>
            <a:endParaRPr lang="en-US" alt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21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92815942-639E-504C-B1B4-94D78B0C51B5}" type="slidenum">
              <a:rPr lang="en-US" altLang="en-US" sz="1200"/>
              <a:pPr/>
              <a:t>8</a:t>
            </a:fld>
            <a:endParaRPr lang="en-US" altLang="en-US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637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 defTabSz="93027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fld id="{4B674CDC-37AE-5C4F-9F89-F0132DD5E043}" type="slidenum">
              <a:rPr lang="en-US" altLang="en-US" sz="1200"/>
              <a:pPr/>
              <a:t>9</a:t>
            </a:fld>
            <a:endParaRPr lang="en-US" alt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33975" cy="41767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594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hyperlink" Target="http://www.db-book.com/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2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24" name="Clip" r:id="rId3" imgW="0" imgH="0" progId="MS_ClipArt_Gallery.2">
                  <p:embed/>
                </p:oleObj>
              </mc:Choice>
              <mc:Fallback>
                <p:oleObj name="Clip" r:id="rId3" imgW="0" imgH="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676525" y="5726113"/>
            <a:ext cx="36893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37931725" indent="-3747452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b="1" smtClean="0">
                <a:solidFill>
                  <a:schemeClr val="tx2"/>
                </a:solidFill>
              </a:rPr>
              <a:t>Database System Concepts, 6</a:t>
            </a:r>
            <a:r>
              <a:rPr lang="en-US" b="1" baseline="30000" smtClean="0">
                <a:solidFill>
                  <a:schemeClr val="tx2"/>
                </a:solidFill>
              </a:rPr>
              <a:t>th</a:t>
            </a:r>
            <a:r>
              <a:rPr lang="en-US" b="1" smtClean="0">
                <a:solidFill>
                  <a:schemeClr val="tx2"/>
                </a:solidFill>
              </a:rPr>
              <a:t> Ed</a:t>
            </a:r>
            <a:r>
              <a:rPr lang="en-US" smtClean="0">
                <a:solidFill>
                  <a:schemeClr val="tx2"/>
                </a:solidFill>
              </a:rPr>
              <a:t>.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1200" b="1" smtClean="0">
                <a:solidFill>
                  <a:schemeClr val="tx2"/>
                </a:solidFill>
              </a:rPr>
              <a:t>©Silberschatz, Korth and Sudarshan</a:t>
            </a:r>
            <a:r>
              <a:rPr lang="en-US" sz="1200" b="1" smtClean="0">
                <a:solidFill>
                  <a:srgbClr val="000099"/>
                </a:solidFill>
              </a:rPr>
              <a:t/>
            </a:r>
            <a:br>
              <a:rPr lang="en-US" sz="1200" b="1" smtClean="0">
                <a:solidFill>
                  <a:srgbClr val="000099"/>
                </a:solidFill>
              </a:rPr>
            </a:br>
            <a:r>
              <a:rPr lang="en-US" sz="1200" b="1" smtClean="0">
                <a:solidFill>
                  <a:schemeClr val="tx2"/>
                </a:solidFill>
              </a:rPr>
              <a:t>See</a:t>
            </a:r>
            <a:r>
              <a:rPr lang="en-US" sz="1200" b="1" smtClean="0">
                <a:solidFill>
                  <a:srgbClr val="000099"/>
                </a:solidFill>
              </a:rPr>
              <a:t> </a:t>
            </a:r>
            <a:r>
              <a:rPr lang="en-US" sz="1200" b="1" smtClean="0">
                <a:solidFill>
                  <a:srgbClr val="000099"/>
                </a:solidFill>
                <a:hlinkClick r:id="rId4"/>
              </a:rPr>
              <a:t>www.db-book.com</a:t>
            </a:r>
            <a:r>
              <a:rPr lang="en-US" sz="1200" b="1" smtClean="0">
                <a:solidFill>
                  <a:srgbClr val="000099"/>
                </a:solidFill>
              </a:rPr>
              <a:t> </a:t>
            </a:r>
            <a:r>
              <a:rPr lang="en-US" sz="1200" b="1" smtClean="0">
                <a:solidFill>
                  <a:schemeClr val="tx2"/>
                </a:solidFill>
              </a:rPr>
              <a:t>for conditions on re-use</a:t>
            </a:r>
            <a:r>
              <a:rPr lang="en-US" sz="1200" b="1" smtClean="0">
                <a:solidFill>
                  <a:srgbClr val="000099"/>
                </a:solidFill>
              </a:rPr>
              <a:t> </a:t>
            </a:r>
          </a:p>
        </p:txBody>
      </p:sp>
      <p:pic>
        <p:nvPicPr>
          <p:cNvPr id="6" name="Picture 8" descr="Cover-6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92238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08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rgbClr val="CC33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608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862263" y="5780088"/>
            <a:ext cx="344805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>
                <a:solidFill>
                  <a:schemeClr val="tx2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36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6250" y="117475"/>
            <a:ext cx="20193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0" y="117475"/>
            <a:ext cx="59055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116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61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19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1400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4388" y="1093788"/>
            <a:ext cx="3754437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1225" y="1093788"/>
            <a:ext cx="3754438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6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25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690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853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55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6110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4388" y="1093788"/>
            <a:ext cx="7661275" cy="49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59812" name="Text Box 4"/>
          <p:cNvSpPr txBox="1">
            <a:spLocks noChangeArrowheads="1"/>
          </p:cNvSpPr>
          <p:nvPr/>
        </p:nvSpPr>
        <p:spPr bwMode="auto">
          <a:xfrm>
            <a:off x="6762750" y="6613525"/>
            <a:ext cx="2381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37931725" indent="-3747452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000" b="1" smtClean="0">
                <a:solidFill>
                  <a:srgbClr val="000099"/>
                </a:solidFill>
              </a:rPr>
              <a:t>©Silberschatz, Korth and Sudarshan</a:t>
            </a:r>
          </a:p>
        </p:txBody>
      </p:sp>
      <p:sp>
        <p:nvSpPr>
          <p:cNvPr id="759813" name="Text Box 5"/>
          <p:cNvSpPr txBox="1">
            <a:spLocks noChangeArrowheads="1"/>
          </p:cNvSpPr>
          <p:nvPr/>
        </p:nvSpPr>
        <p:spPr bwMode="auto">
          <a:xfrm>
            <a:off x="4481513" y="6613525"/>
            <a:ext cx="4445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37931725" indent="-3747452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1000" b="1" smtClean="0">
                <a:solidFill>
                  <a:srgbClr val="000099"/>
                </a:solidFill>
              </a:rPr>
              <a:t>7.</a:t>
            </a:r>
            <a:fld id="{79DAC0E4-453A-DF4E-B118-E3F37533EB1A}" type="slidenum">
              <a:rPr lang="en-US" altLang="en-US" sz="1000" b="1" smtClean="0">
                <a:solidFill>
                  <a:srgbClr val="000099"/>
                </a:solidFill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en-US" sz="1000" b="1" smtClean="0">
              <a:solidFill>
                <a:srgbClr val="000099"/>
              </a:solidFill>
            </a:endParaRPr>
          </a:p>
        </p:txBody>
      </p:sp>
      <p:sp>
        <p:nvSpPr>
          <p:cNvPr id="75981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68350" y="117475"/>
            <a:ext cx="807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59815" name="Text Box 7"/>
          <p:cNvSpPr txBox="1">
            <a:spLocks noChangeArrowheads="1"/>
          </p:cNvSpPr>
          <p:nvPr/>
        </p:nvSpPr>
        <p:spPr bwMode="auto">
          <a:xfrm>
            <a:off x="0" y="6613525"/>
            <a:ext cx="2574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37931725" indent="-37474525"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 smtClean="0">
                <a:solidFill>
                  <a:srgbClr val="000099"/>
                </a:solidFill>
              </a:rPr>
              <a:t>Database System Concepts - 6</a:t>
            </a:r>
            <a:r>
              <a:rPr lang="en-US" sz="1000" b="1" baseline="30000" smtClean="0">
                <a:solidFill>
                  <a:srgbClr val="000099"/>
                </a:solidFill>
              </a:rPr>
              <a:t>th</a:t>
            </a:r>
            <a:r>
              <a:rPr lang="en-US" sz="1000" b="1" smtClean="0">
                <a:solidFill>
                  <a:srgbClr val="000099"/>
                </a:solidFill>
              </a:rPr>
              <a:t> Edition</a:t>
            </a:r>
          </a:p>
        </p:txBody>
      </p:sp>
      <p:sp>
        <p:nvSpPr>
          <p:cNvPr id="1031" name="Freeform 8"/>
          <p:cNvSpPr>
            <a:spLocks/>
          </p:cNvSpPr>
          <p:nvPr/>
        </p:nvSpPr>
        <p:spPr bwMode="auto">
          <a:xfrm>
            <a:off x="8916988" y="5445125"/>
            <a:ext cx="227012" cy="47625"/>
          </a:xfrm>
          <a:custGeom>
            <a:avLst/>
            <a:gdLst>
              <a:gd name="T0" fmla="*/ 0 w 285"/>
              <a:gd name="T1" fmla="*/ 2147483646 h 61"/>
              <a:gd name="T2" fmla="*/ 1010703623 w 285"/>
              <a:gd name="T3" fmla="*/ 2147483646 h 61"/>
              <a:gd name="T4" fmla="*/ 2147483646 w 285"/>
              <a:gd name="T5" fmla="*/ 2147483646 h 61"/>
              <a:gd name="T6" fmla="*/ 2147483646 w 285"/>
              <a:gd name="T7" fmla="*/ 2147483646 h 61"/>
              <a:gd name="T8" fmla="*/ 2147483646 w 285"/>
              <a:gd name="T9" fmla="*/ 2147483646 h 61"/>
              <a:gd name="T10" fmla="*/ 2147483646 w 285"/>
              <a:gd name="T11" fmla="*/ 2147483646 h 61"/>
              <a:gd name="T12" fmla="*/ 2147483646 w 285"/>
              <a:gd name="T13" fmla="*/ 2147483646 h 61"/>
              <a:gd name="T14" fmla="*/ 2147483646 w 285"/>
              <a:gd name="T15" fmla="*/ 951510025 h 61"/>
              <a:gd name="T16" fmla="*/ 2147483646 w 285"/>
              <a:gd name="T17" fmla="*/ 0 h 61"/>
              <a:gd name="T18" fmla="*/ 2147483646 w 285"/>
              <a:gd name="T19" fmla="*/ 0 h 61"/>
              <a:gd name="T20" fmla="*/ 2147483646 w 285"/>
              <a:gd name="T21" fmla="*/ 0 h 61"/>
              <a:gd name="T22" fmla="*/ 2147483646 w 285"/>
              <a:gd name="T23" fmla="*/ 0 h 61"/>
              <a:gd name="T24" fmla="*/ 2147483646 w 285"/>
              <a:gd name="T25" fmla="*/ 951510025 h 61"/>
              <a:gd name="T26" fmla="*/ 2147483646 w 285"/>
              <a:gd name="T27" fmla="*/ 2147483646 h 61"/>
              <a:gd name="T28" fmla="*/ 2147483646 w 285"/>
              <a:gd name="T29" fmla="*/ 2147483646 h 61"/>
              <a:gd name="T30" fmla="*/ 2147483646 w 285"/>
              <a:gd name="T31" fmla="*/ 2147483646 h 61"/>
              <a:gd name="T32" fmla="*/ 2147483646 w 285"/>
              <a:gd name="T33" fmla="*/ 2147483646 h 61"/>
              <a:gd name="T34" fmla="*/ 2147483646 w 285"/>
              <a:gd name="T35" fmla="*/ 2147483646 h 61"/>
              <a:gd name="T36" fmla="*/ 2147483646 w 285"/>
              <a:gd name="T37" fmla="*/ 2147483646 h 61"/>
              <a:gd name="T38" fmla="*/ 2147483646 w 285"/>
              <a:gd name="T39" fmla="*/ 2147483646 h 61"/>
              <a:gd name="T40" fmla="*/ 2147483646 w 285"/>
              <a:gd name="T41" fmla="*/ 2147483646 h 61"/>
              <a:gd name="T42" fmla="*/ 2147483646 w 285"/>
              <a:gd name="T43" fmla="*/ 2147483646 h 61"/>
              <a:gd name="T44" fmla="*/ 2147483646 w 285"/>
              <a:gd name="T45" fmla="*/ 2147483646 h 61"/>
              <a:gd name="T46" fmla="*/ 2147483646 w 285"/>
              <a:gd name="T47" fmla="*/ 2147483646 h 61"/>
              <a:gd name="T48" fmla="*/ 2147483646 w 285"/>
              <a:gd name="T49" fmla="*/ 2147483646 h 61"/>
              <a:gd name="T50" fmla="*/ 2147483646 w 285"/>
              <a:gd name="T51" fmla="*/ 2147483646 h 61"/>
              <a:gd name="T52" fmla="*/ 2147483646 w 285"/>
              <a:gd name="T53" fmla="*/ 2147483646 h 61"/>
              <a:gd name="T54" fmla="*/ 2147483646 w 285"/>
              <a:gd name="T55" fmla="*/ 2147483646 h 61"/>
              <a:gd name="T56" fmla="*/ 2147483646 w 285"/>
              <a:gd name="T57" fmla="*/ 2147483646 h 61"/>
              <a:gd name="T58" fmla="*/ 2147483646 w 285"/>
              <a:gd name="T59" fmla="*/ 2147483646 h 61"/>
              <a:gd name="T60" fmla="*/ 2147483646 w 285"/>
              <a:gd name="T61" fmla="*/ 2147483646 h 61"/>
              <a:gd name="T62" fmla="*/ 2147483646 w 285"/>
              <a:gd name="T63" fmla="*/ 2147483646 h 61"/>
              <a:gd name="T64" fmla="*/ 2147483646 w 285"/>
              <a:gd name="T65" fmla="*/ 2147483646 h 61"/>
              <a:gd name="T66" fmla="*/ 2147483646 w 285"/>
              <a:gd name="T67" fmla="*/ 2147483646 h 61"/>
              <a:gd name="T68" fmla="*/ 2147483646 w 285"/>
              <a:gd name="T69" fmla="*/ 2147483646 h 61"/>
              <a:gd name="T70" fmla="*/ 2147483646 w 285"/>
              <a:gd name="T71" fmla="*/ 2147483646 h 61"/>
              <a:gd name="T72" fmla="*/ 2147483646 w 285"/>
              <a:gd name="T73" fmla="*/ 2147483646 h 61"/>
              <a:gd name="T74" fmla="*/ 2147483646 w 285"/>
              <a:gd name="T75" fmla="*/ 2147483646 h 61"/>
              <a:gd name="T76" fmla="*/ 2147483646 w 285"/>
              <a:gd name="T77" fmla="*/ 2147483646 h 61"/>
              <a:gd name="T78" fmla="*/ 2147483646 w 285"/>
              <a:gd name="T79" fmla="*/ 2147483646 h 61"/>
              <a:gd name="T80" fmla="*/ 2147483646 w 285"/>
              <a:gd name="T81" fmla="*/ 2147483646 h 61"/>
              <a:gd name="T82" fmla="*/ 2147483646 w 285"/>
              <a:gd name="T83" fmla="*/ 2147483646 h 61"/>
              <a:gd name="T84" fmla="*/ 2147483646 w 285"/>
              <a:gd name="T85" fmla="*/ 2147483646 h 61"/>
              <a:gd name="T86" fmla="*/ 1010703623 w 285"/>
              <a:gd name="T87" fmla="*/ 2147483646 h 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85" h="61">
                <a:moveTo>
                  <a:pt x="2" y="61"/>
                </a:moveTo>
                <a:lnTo>
                  <a:pt x="0" y="59"/>
                </a:lnTo>
                <a:lnTo>
                  <a:pt x="0" y="55"/>
                </a:lnTo>
                <a:lnTo>
                  <a:pt x="2" y="48"/>
                </a:lnTo>
                <a:lnTo>
                  <a:pt x="5" y="40"/>
                </a:lnTo>
                <a:lnTo>
                  <a:pt x="9" y="34"/>
                </a:lnTo>
                <a:lnTo>
                  <a:pt x="13" y="31"/>
                </a:lnTo>
                <a:lnTo>
                  <a:pt x="17" y="25"/>
                </a:lnTo>
                <a:lnTo>
                  <a:pt x="24" y="21"/>
                </a:lnTo>
                <a:lnTo>
                  <a:pt x="30" y="17"/>
                </a:lnTo>
                <a:lnTo>
                  <a:pt x="40" y="13"/>
                </a:lnTo>
                <a:lnTo>
                  <a:pt x="45" y="10"/>
                </a:lnTo>
                <a:lnTo>
                  <a:pt x="51" y="8"/>
                </a:lnTo>
                <a:lnTo>
                  <a:pt x="57" y="6"/>
                </a:lnTo>
                <a:lnTo>
                  <a:pt x="64" y="6"/>
                </a:lnTo>
                <a:lnTo>
                  <a:pt x="70" y="2"/>
                </a:lnTo>
                <a:lnTo>
                  <a:pt x="78" y="2"/>
                </a:lnTo>
                <a:lnTo>
                  <a:pt x="85" y="0"/>
                </a:lnTo>
                <a:lnTo>
                  <a:pt x="93" y="0"/>
                </a:lnTo>
                <a:lnTo>
                  <a:pt x="100" y="0"/>
                </a:lnTo>
                <a:lnTo>
                  <a:pt x="110" y="0"/>
                </a:lnTo>
                <a:lnTo>
                  <a:pt x="118" y="0"/>
                </a:lnTo>
                <a:lnTo>
                  <a:pt x="129" y="0"/>
                </a:lnTo>
                <a:lnTo>
                  <a:pt x="137" y="0"/>
                </a:lnTo>
                <a:lnTo>
                  <a:pt x="146" y="2"/>
                </a:lnTo>
                <a:lnTo>
                  <a:pt x="154" y="2"/>
                </a:lnTo>
                <a:lnTo>
                  <a:pt x="163" y="4"/>
                </a:lnTo>
                <a:lnTo>
                  <a:pt x="173" y="6"/>
                </a:lnTo>
                <a:lnTo>
                  <a:pt x="182" y="8"/>
                </a:lnTo>
                <a:lnTo>
                  <a:pt x="192" y="8"/>
                </a:lnTo>
                <a:lnTo>
                  <a:pt x="201" y="12"/>
                </a:lnTo>
                <a:lnTo>
                  <a:pt x="209" y="12"/>
                </a:lnTo>
                <a:lnTo>
                  <a:pt x="216" y="13"/>
                </a:lnTo>
                <a:lnTo>
                  <a:pt x="224" y="15"/>
                </a:lnTo>
                <a:lnTo>
                  <a:pt x="234" y="17"/>
                </a:lnTo>
                <a:lnTo>
                  <a:pt x="239" y="19"/>
                </a:lnTo>
                <a:lnTo>
                  <a:pt x="247" y="21"/>
                </a:lnTo>
                <a:lnTo>
                  <a:pt x="254" y="23"/>
                </a:lnTo>
                <a:lnTo>
                  <a:pt x="260" y="25"/>
                </a:lnTo>
                <a:lnTo>
                  <a:pt x="266" y="25"/>
                </a:lnTo>
                <a:lnTo>
                  <a:pt x="270" y="27"/>
                </a:lnTo>
                <a:lnTo>
                  <a:pt x="273" y="27"/>
                </a:lnTo>
                <a:lnTo>
                  <a:pt x="279" y="29"/>
                </a:lnTo>
                <a:lnTo>
                  <a:pt x="283" y="31"/>
                </a:lnTo>
                <a:lnTo>
                  <a:pt x="285" y="32"/>
                </a:lnTo>
                <a:lnTo>
                  <a:pt x="279" y="44"/>
                </a:lnTo>
                <a:lnTo>
                  <a:pt x="277" y="44"/>
                </a:lnTo>
                <a:lnTo>
                  <a:pt x="273" y="42"/>
                </a:lnTo>
                <a:lnTo>
                  <a:pt x="268" y="42"/>
                </a:lnTo>
                <a:lnTo>
                  <a:pt x="260" y="40"/>
                </a:lnTo>
                <a:lnTo>
                  <a:pt x="251" y="38"/>
                </a:lnTo>
                <a:lnTo>
                  <a:pt x="241" y="36"/>
                </a:lnTo>
                <a:lnTo>
                  <a:pt x="235" y="34"/>
                </a:lnTo>
                <a:lnTo>
                  <a:pt x="230" y="34"/>
                </a:lnTo>
                <a:lnTo>
                  <a:pt x="224" y="32"/>
                </a:lnTo>
                <a:lnTo>
                  <a:pt x="218" y="32"/>
                </a:lnTo>
                <a:lnTo>
                  <a:pt x="213" y="31"/>
                </a:lnTo>
                <a:lnTo>
                  <a:pt x="207" y="31"/>
                </a:lnTo>
                <a:lnTo>
                  <a:pt x="201" y="29"/>
                </a:lnTo>
                <a:lnTo>
                  <a:pt x="196" y="29"/>
                </a:lnTo>
                <a:lnTo>
                  <a:pt x="190" y="27"/>
                </a:lnTo>
                <a:lnTo>
                  <a:pt x="182" y="27"/>
                </a:lnTo>
                <a:lnTo>
                  <a:pt x="178" y="25"/>
                </a:lnTo>
                <a:lnTo>
                  <a:pt x="173" y="25"/>
                </a:lnTo>
                <a:lnTo>
                  <a:pt x="167" y="23"/>
                </a:lnTo>
                <a:lnTo>
                  <a:pt x="163" y="23"/>
                </a:lnTo>
                <a:lnTo>
                  <a:pt x="158" y="21"/>
                </a:lnTo>
                <a:lnTo>
                  <a:pt x="154" y="21"/>
                </a:lnTo>
                <a:lnTo>
                  <a:pt x="148" y="19"/>
                </a:lnTo>
                <a:lnTo>
                  <a:pt x="142" y="19"/>
                </a:lnTo>
                <a:lnTo>
                  <a:pt x="144" y="48"/>
                </a:lnTo>
                <a:lnTo>
                  <a:pt x="110" y="15"/>
                </a:lnTo>
                <a:lnTo>
                  <a:pt x="118" y="48"/>
                </a:lnTo>
                <a:lnTo>
                  <a:pt x="83" y="21"/>
                </a:lnTo>
                <a:lnTo>
                  <a:pt x="91" y="48"/>
                </a:lnTo>
                <a:lnTo>
                  <a:pt x="59" y="29"/>
                </a:lnTo>
                <a:lnTo>
                  <a:pt x="57" y="29"/>
                </a:lnTo>
                <a:lnTo>
                  <a:pt x="53" y="31"/>
                </a:lnTo>
                <a:lnTo>
                  <a:pt x="49" y="31"/>
                </a:lnTo>
                <a:lnTo>
                  <a:pt x="43" y="34"/>
                </a:lnTo>
                <a:lnTo>
                  <a:pt x="38" y="36"/>
                </a:lnTo>
                <a:lnTo>
                  <a:pt x="32" y="38"/>
                </a:lnTo>
                <a:lnTo>
                  <a:pt x="26" y="42"/>
                </a:lnTo>
                <a:lnTo>
                  <a:pt x="23" y="44"/>
                </a:lnTo>
                <a:lnTo>
                  <a:pt x="15" y="50"/>
                </a:lnTo>
                <a:lnTo>
                  <a:pt x="7" y="55"/>
                </a:lnTo>
                <a:lnTo>
                  <a:pt x="4" y="59"/>
                </a:lnTo>
                <a:lnTo>
                  <a:pt x="2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32" name="Picture 9" descr="Cover-6E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668338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  <a:ea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effectLst>
            <a:outerShdw blurRad="38100" dist="38100" dir="2700000" algn="tl">
              <a:srgbClr val="DDDDDD"/>
            </a:outerShdw>
          </a:effectLst>
          <a:latin typeface="Helvetica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90000"/>
        <a:buFont typeface="Monotype Sorts" charset="2"/>
        <a:buChar char="n"/>
        <a:defRPr kumimoji="1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35000"/>
        </a:spcBef>
        <a:spcAft>
          <a:spcPct val="0"/>
        </a:spcAft>
        <a:buClr>
          <a:schemeClr val="folHlink"/>
        </a:buClr>
        <a:buSzPct val="80000"/>
        <a:buFont typeface="Monotype Sorts" charset="2"/>
        <a:buChar char="l"/>
        <a:defRPr kumimoji="1">
          <a:solidFill>
            <a:schemeClr val="tx1"/>
          </a:solidFill>
          <a:latin typeface="+mn-lt"/>
          <a:ea typeface="ＭＳ Ｐゴシック" charset="-128"/>
        </a:defRPr>
      </a:lvl2pPr>
      <a:lvl3pPr marL="1085850" indent="-228600" algn="l" rtl="0" eaLnBrk="0" fontAlgn="base" hangingPunct="0">
        <a:spcBef>
          <a:spcPct val="35000"/>
        </a:spcBef>
        <a:spcAft>
          <a:spcPct val="0"/>
        </a:spcAft>
        <a:buClr>
          <a:srgbClr val="33CC33"/>
        </a:buClr>
        <a:buSzPct val="75000"/>
        <a:buFont typeface="Webdings" charset="2"/>
        <a:buChar char="4"/>
        <a:defRPr kumimoji="1">
          <a:solidFill>
            <a:schemeClr val="tx1"/>
          </a:solidFill>
          <a:latin typeface="+mn-lt"/>
          <a:ea typeface="ＭＳ Ｐゴシック" charset="-128"/>
        </a:defRPr>
      </a:lvl3pPr>
      <a:lvl4pPr marL="1428750" indent="-228600" algn="l" rtl="0" eaLnBrk="0" fontAlgn="base" hangingPunct="0">
        <a:spcBef>
          <a:spcPct val="35000"/>
        </a:spcBef>
        <a:spcAft>
          <a:spcPct val="0"/>
        </a:spcAft>
        <a:buClr>
          <a:schemeClr val="hlink"/>
        </a:buClr>
        <a:buFont typeface="Times New Roman" charset="0"/>
        <a:buChar char="–"/>
        <a:defRPr kumimoji="1">
          <a:solidFill>
            <a:schemeClr val="tx1"/>
          </a:solidFill>
          <a:latin typeface="+mn-lt"/>
          <a:ea typeface="ＭＳ Ｐゴシック" charset="-128"/>
        </a:defRPr>
      </a:lvl4pPr>
      <a:lvl5pPr marL="17716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5pPr>
      <a:lvl6pPr marL="22288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6pPr>
      <a:lvl7pPr marL="26860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7pPr>
      <a:lvl8pPr marL="31432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8pPr>
      <a:lvl9pPr marL="3600450" indent="-228600" algn="l" rtl="0" eaLnBrk="0" fontAlgn="base" hangingPunct="0">
        <a:spcBef>
          <a:spcPct val="35000"/>
        </a:spcBef>
        <a:spcAft>
          <a:spcPct val="0"/>
        </a:spcAft>
        <a:buClr>
          <a:schemeClr val="tx2"/>
        </a:buClr>
        <a:buSzPct val="75000"/>
        <a:buChar char="»"/>
        <a:defRPr kumimoji="1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Chapter 7:  Entity-Relationship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Grp="1" noChangeArrowheads="1"/>
          </p:cNvSpPr>
          <p:nvPr>
            <p:ph type="title"/>
          </p:nvPr>
        </p:nvSpPr>
        <p:spPr>
          <a:xfrm>
            <a:off x="752475" y="104775"/>
            <a:ext cx="8391525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Composite Attributes</a:t>
            </a:r>
          </a:p>
        </p:txBody>
      </p:sp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330325"/>
            <a:ext cx="8093075" cy="255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Mapping Cardinality Constraints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505700" cy="4114800"/>
          </a:xfrm>
        </p:spPr>
        <p:txBody>
          <a:bodyPr/>
          <a:lstStyle/>
          <a:p>
            <a:r>
              <a:rPr lang="en-US" altLang="en-US"/>
              <a:t>Express the number of entities to which another entity can be associated via a relationship set.</a:t>
            </a:r>
          </a:p>
          <a:p>
            <a:r>
              <a:rPr lang="en-US" altLang="en-US"/>
              <a:t>Most useful in describing binary relationship sets.</a:t>
            </a:r>
          </a:p>
          <a:p>
            <a:r>
              <a:rPr lang="en-US" altLang="en-US"/>
              <a:t>For a binary relationship set the mapping cardinality must be one of the following types:</a:t>
            </a:r>
          </a:p>
          <a:p>
            <a:pPr lvl="1"/>
            <a:r>
              <a:rPr lang="en-US" altLang="en-US"/>
              <a:t>One to one</a:t>
            </a:r>
          </a:p>
          <a:p>
            <a:pPr lvl="1"/>
            <a:r>
              <a:rPr lang="en-US" altLang="en-US"/>
              <a:t>One to many</a:t>
            </a:r>
          </a:p>
          <a:p>
            <a:pPr lvl="1"/>
            <a:r>
              <a:rPr lang="en-US" altLang="en-US"/>
              <a:t>Many to one</a:t>
            </a:r>
          </a:p>
          <a:p>
            <a:pPr lvl="1"/>
            <a:r>
              <a:rPr lang="en-US" altLang="en-US"/>
              <a:t>Many to many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Mapping Cardinalities</a:t>
            </a:r>
          </a:p>
        </p:txBody>
      </p:sp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895475" y="4883150"/>
            <a:ext cx="1416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en-US" sz="1800"/>
              <a:t>One to one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5935663" y="4868863"/>
            <a:ext cx="14874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en-US" sz="1800"/>
              <a:t>One to many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1025525" y="5426075"/>
            <a:ext cx="7007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Note: Some elements in </a:t>
            </a:r>
            <a:r>
              <a:rPr lang="en-US" altLang="en-US" sz="2000" i="1"/>
              <a:t>A</a:t>
            </a:r>
            <a:r>
              <a:rPr lang="en-US" altLang="en-US" sz="2000"/>
              <a:t> and </a:t>
            </a:r>
            <a:r>
              <a:rPr lang="en-US" altLang="en-US" sz="2000" i="1"/>
              <a:t>B</a:t>
            </a:r>
            <a:r>
              <a:rPr lang="en-US" altLang="en-US" sz="2000"/>
              <a:t> may not be mapped to any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elements in the other set</a:t>
            </a:r>
          </a:p>
        </p:txBody>
      </p:sp>
      <p:pic>
        <p:nvPicPr>
          <p:cNvPr id="27653" name="Picture 7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220788"/>
            <a:ext cx="67056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Mapping Cardinalities </a:t>
            </a:r>
          </a:p>
        </p:txBody>
      </p:sp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1992313" y="4849813"/>
            <a:ext cx="1436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en-US" sz="1800"/>
              <a:t>Many to one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5913438" y="4864100"/>
            <a:ext cx="16097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en-US" altLang="en-US" sz="1800"/>
              <a:t>Many to many</a:t>
            </a: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1177925" y="5430838"/>
            <a:ext cx="7007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Note: Some elements in A and B may not be mapped to any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elements in the other set</a:t>
            </a:r>
          </a:p>
        </p:txBody>
      </p:sp>
      <p:pic>
        <p:nvPicPr>
          <p:cNvPr id="29701" name="Picture 7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1452563"/>
            <a:ext cx="6324600" cy="330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Keys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334250" cy="4965700"/>
          </a:xfrm>
        </p:spPr>
        <p:txBody>
          <a:bodyPr/>
          <a:lstStyle/>
          <a:p>
            <a:r>
              <a:rPr lang="en-US" altLang="en-US"/>
              <a:t>A </a:t>
            </a:r>
            <a:r>
              <a:rPr lang="en-US" altLang="en-US" b="1">
                <a:solidFill>
                  <a:srgbClr val="000099"/>
                </a:solidFill>
              </a:rPr>
              <a:t>super key</a:t>
            </a:r>
            <a:r>
              <a:rPr lang="en-US" altLang="en-US"/>
              <a:t> of an entity set is a set of one or more attributes whose values uniquely determine each entity.</a:t>
            </a:r>
          </a:p>
          <a:p>
            <a:r>
              <a:rPr lang="en-US" altLang="en-US"/>
              <a:t>A </a:t>
            </a:r>
            <a:r>
              <a:rPr lang="en-US" altLang="en-US" b="1">
                <a:solidFill>
                  <a:srgbClr val="000099"/>
                </a:solidFill>
              </a:rPr>
              <a:t>candidate key</a:t>
            </a:r>
            <a:r>
              <a:rPr lang="en-US" altLang="en-US"/>
              <a:t> of an entity set is a minimal super key</a:t>
            </a:r>
          </a:p>
          <a:p>
            <a:pPr lvl="1"/>
            <a:r>
              <a:rPr lang="en-US" altLang="en-US" i="1"/>
              <a:t>ID</a:t>
            </a:r>
            <a:r>
              <a:rPr lang="en-US" altLang="en-US"/>
              <a:t> is candidate key of </a:t>
            </a:r>
            <a:r>
              <a:rPr lang="en-US" altLang="en-US" i="1"/>
              <a:t>instructor</a:t>
            </a:r>
            <a:endParaRPr lang="en-US" altLang="en-US"/>
          </a:p>
          <a:p>
            <a:pPr lvl="1"/>
            <a:r>
              <a:rPr lang="en-US" altLang="en-US" i="1"/>
              <a:t>course_id</a:t>
            </a:r>
            <a:r>
              <a:rPr lang="en-US" altLang="en-US"/>
              <a:t> is candidate key of </a:t>
            </a:r>
            <a:r>
              <a:rPr lang="en-US" altLang="en-US" i="1"/>
              <a:t>course</a:t>
            </a:r>
            <a:endParaRPr lang="en-US" altLang="en-US"/>
          </a:p>
          <a:p>
            <a:r>
              <a:rPr lang="en-US" altLang="en-US"/>
              <a:t>Although several candidate keys may exist, one of the candidate keys is selected to be the </a:t>
            </a:r>
            <a:r>
              <a:rPr lang="en-US" altLang="en-US" b="1">
                <a:solidFill>
                  <a:srgbClr val="000099"/>
                </a:solidFill>
              </a:rPr>
              <a:t>primary key</a:t>
            </a:r>
            <a:r>
              <a:rPr lang="en-US" alt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Keys for Relationship Sets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410450" cy="4876800"/>
          </a:xfrm>
        </p:spPr>
        <p:txBody>
          <a:bodyPr/>
          <a:lstStyle/>
          <a:p>
            <a:r>
              <a:rPr lang="en-US" altLang="en-US" dirty="0"/>
              <a:t>The combination of primary keys of the participating entity sets forms a super key of a relationship set.</a:t>
            </a:r>
          </a:p>
          <a:p>
            <a:pPr lvl="1"/>
            <a:r>
              <a:rPr lang="en-US" altLang="en-US" dirty="0"/>
              <a:t>(</a:t>
            </a:r>
            <a:r>
              <a:rPr lang="en-US" altLang="en-US" i="1" dirty="0" err="1"/>
              <a:t>s_id</a:t>
            </a:r>
            <a:r>
              <a:rPr lang="en-US" altLang="en-US" i="1" dirty="0"/>
              <a:t>, </a:t>
            </a:r>
            <a:r>
              <a:rPr lang="en-US" altLang="en-US" i="1" dirty="0" err="1"/>
              <a:t>i_id</a:t>
            </a:r>
            <a:r>
              <a:rPr lang="en-US" altLang="en-US" dirty="0"/>
              <a:t>) is the super key of </a:t>
            </a:r>
            <a:r>
              <a:rPr lang="en-US" altLang="en-US" i="1" dirty="0"/>
              <a:t>advisor</a:t>
            </a:r>
          </a:p>
          <a:p>
            <a:pPr lvl="1"/>
            <a:r>
              <a:rPr lang="en-US" altLang="en-US" i="1" dirty="0"/>
              <a:t>NOTE:  this means </a:t>
            </a:r>
            <a:r>
              <a:rPr lang="en-US" altLang="en-US" b="1" i="1" dirty="0">
                <a:solidFill>
                  <a:srgbClr val="000099"/>
                </a:solidFill>
              </a:rPr>
              <a:t>a pair of entity sets can have at most one relationship in a particular relationship set.</a:t>
            </a:r>
            <a:r>
              <a:rPr lang="en-US" altLang="en-US" i="1" dirty="0"/>
              <a:t>  </a:t>
            </a:r>
          </a:p>
          <a:p>
            <a:pPr lvl="2"/>
            <a:r>
              <a:rPr lang="en-US" altLang="en-US" dirty="0"/>
              <a:t>Example: if we wish to track multiple meeting dates between a student and her advisor, we cannot assume a relationship for each meeting.  We can use a multivalued attribute though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Must consider the mapping cardinality of the relationship set when deciding what are the candidate keys </a:t>
            </a:r>
          </a:p>
          <a:p>
            <a:r>
              <a:rPr lang="en-US" altLang="en-US" dirty="0"/>
              <a:t>Need to consider semantics of relationship set in selecting the </a:t>
            </a:r>
            <a:r>
              <a:rPr lang="en-US" altLang="en-US" i="1" dirty="0"/>
              <a:t>primary key  </a:t>
            </a:r>
            <a:r>
              <a:rPr lang="en-US" altLang="en-US" dirty="0"/>
              <a:t>in case of more than one candidate key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smtClean="0"/>
              <a:t>Primary Key Selection for Relationship Sets</a:t>
            </a:r>
          </a:p>
        </p:txBody>
      </p:sp>
      <p:sp>
        <p:nvSpPr>
          <p:cNvPr id="35842" name="Rectangle 4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u="sng" dirty="0"/>
              <a:t>Many-to-many</a:t>
            </a:r>
            <a:r>
              <a:rPr lang="en-US" altLang="en-US" dirty="0"/>
              <a:t>: </a:t>
            </a:r>
            <a:endParaRPr lang="tr-TR" altLang="en-US" dirty="0"/>
          </a:p>
          <a:p>
            <a:pPr lvl="2"/>
            <a:r>
              <a:rPr lang="en-US" altLang="en-US" dirty="0">
                <a:solidFill>
                  <a:srgbClr val="FF0000"/>
                </a:solidFill>
              </a:rPr>
              <a:t>union</a:t>
            </a:r>
            <a:r>
              <a:rPr lang="en-US" altLang="en-US" dirty="0"/>
              <a:t> of primary keys of entity sets</a:t>
            </a:r>
          </a:p>
          <a:p>
            <a:endParaRPr lang="tr-TR" altLang="en-US" u="sng" dirty="0"/>
          </a:p>
          <a:p>
            <a:r>
              <a:rPr lang="en-US" altLang="en-US" u="sng" dirty="0"/>
              <a:t>One-to-many</a:t>
            </a:r>
            <a:r>
              <a:rPr lang="tr-TR" altLang="en-US" dirty="0"/>
              <a:t>  </a:t>
            </a:r>
            <a:r>
              <a:rPr lang="en-US" altLang="en-US" dirty="0"/>
              <a:t>OR</a:t>
            </a:r>
            <a:r>
              <a:rPr lang="tr-TR" altLang="en-US" dirty="0"/>
              <a:t>  </a:t>
            </a:r>
            <a:r>
              <a:rPr lang="en-US" altLang="en-US" u="sng" dirty="0"/>
              <a:t>Many-to-one</a:t>
            </a:r>
            <a:r>
              <a:rPr lang="en-US" altLang="en-US" dirty="0"/>
              <a:t>:</a:t>
            </a:r>
          </a:p>
          <a:p>
            <a:pPr lvl="2"/>
            <a:r>
              <a:rPr lang="en-US" altLang="en-US" dirty="0"/>
              <a:t> </a:t>
            </a:r>
            <a:r>
              <a:rPr lang="en-US" altLang="en-US" dirty="0">
                <a:solidFill>
                  <a:srgbClr val="FF0000"/>
                </a:solidFill>
              </a:rPr>
              <a:t>primary key of the entity on the “many” side </a:t>
            </a:r>
            <a:r>
              <a:rPr lang="en-US" altLang="en-US" dirty="0"/>
              <a:t>of the relationship</a:t>
            </a:r>
          </a:p>
          <a:p>
            <a:endParaRPr lang="tr-TR" altLang="en-US" u="sng" dirty="0"/>
          </a:p>
          <a:p>
            <a:r>
              <a:rPr lang="en-US" altLang="en-US" u="sng" dirty="0"/>
              <a:t>One-to-one</a:t>
            </a:r>
            <a:r>
              <a:rPr lang="en-US" altLang="en-US" dirty="0"/>
              <a:t>: </a:t>
            </a:r>
            <a:endParaRPr lang="tr-TR" altLang="en-US" dirty="0"/>
          </a:p>
          <a:p>
            <a:pPr lvl="2"/>
            <a:r>
              <a:rPr lang="en-US" altLang="en-US" dirty="0"/>
              <a:t>Primary key of </a:t>
            </a:r>
            <a:r>
              <a:rPr lang="en-US" altLang="en-US" dirty="0">
                <a:solidFill>
                  <a:srgbClr val="FF0000"/>
                </a:solidFill>
              </a:rPr>
              <a:t>either</a:t>
            </a:r>
            <a:r>
              <a:rPr lang="en-US" altLang="en-US" dirty="0"/>
              <a:t> entity set may be used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Redundant Attributes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Suppose we have entity sets</a:t>
            </a:r>
          </a:p>
          <a:p>
            <a:pPr lvl="1"/>
            <a:r>
              <a:rPr lang="en-US" altLang="en-US" i="1"/>
              <a:t>instructor</a:t>
            </a:r>
            <a:r>
              <a:rPr lang="en-US" altLang="en-US"/>
              <a:t>, with attributes including </a:t>
            </a:r>
            <a:r>
              <a:rPr lang="en-US" altLang="en-US" i="1"/>
              <a:t>dept_name</a:t>
            </a:r>
          </a:p>
          <a:p>
            <a:pPr lvl="1"/>
            <a:r>
              <a:rPr lang="en-US" altLang="en-US" i="1"/>
              <a:t>department</a:t>
            </a:r>
          </a:p>
          <a:p>
            <a:pPr lvl="1">
              <a:buFont typeface="Monotype Sorts" charset="2"/>
              <a:buNone/>
            </a:pPr>
            <a:r>
              <a:rPr lang="en-US" altLang="en-US"/>
              <a:t>and a relationship</a:t>
            </a:r>
          </a:p>
          <a:p>
            <a:pPr lvl="1"/>
            <a:r>
              <a:rPr lang="en-US" altLang="en-US" i="1"/>
              <a:t>inst_dept</a:t>
            </a:r>
            <a:r>
              <a:rPr lang="en-US" altLang="en-US"/>
              <a:t> relating </a:t>
            </a:r>
            <a:r>
              <a:rPr lang="en-US" altLang="en-US" i="1"/>
              <a:t>instructor</a:t>
            </a:r>
            <a:r>
              <a:rPr lang="en-US" altLang="en-US"/>
              <a:t> and </a:t>
            </a:r>
            <a:r>
              <a:rPr lang="en-US" altLang="en-US" i="1"/>
              <a:t>department</a:t>
            </a:r>
          </a:p>
          <a:p>
            <a:r>
              <a:rPr lang="en-US" altLang="en-US"/>
              <a:t>Attribute </a:t>
            </a:r>
            <a:r>
              <a:rPr lang="en-US" altLang="en-US" i="1"/>
              <a:t>dept_name</a:t>
            </a:r>
            <a:r>
              <a:rPr lang="en-US" altLang="en-US"/>
              <a:t> in entity </a:t>
            </a:r>
            <a:r>
              <a:rPr lang="en-US" altLang="en-US" i="1"/>
              <a:t>instructor</a:t>
            </a:r>
            <a:r>
              <a:rPr lang="en-US" altLang="en-US"/>
              <a:t> is redundant since there is an explicit relationship </a:t>
            </a:r>
            <a:r>
              <a:rPr lang="en-US" altLang="en-US" i="1"/>
              <a:t>inst_dept</a:t>
            </a:r>
            <a:r>
              <a:rPr lang="en-US" altLang="en-US"/>
              <a:t> which relates instructors to departments</a:t>
            </a:r>
          </a:p>
          <a:p>
            <a:pPr lvl="1"/>
            <a:r>
              <a:rPr lang="en-US" altLang="en-US"/>
              <a:t>The attribute replicates information present in the relationship, and should be removed from </a:t>
            </a:r>
            <a:r>
              <a:rPr lang="en-US" altLang="en-US" i="1"/>
              <a:t>instructor</a:t>
            </a:r>
            <a:endParaRPr lang="en-US" altLang="en-US"/>
          </a:p>
          <a:p>
            <a:pPr lvl="1"/>
            <a:r>
              <a:rPr lang="en-US" altLang="en-US"/>
              <a:t>BUT: when converting back to tables, in some cases the attribute gets reintroduced, as we will see.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6675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 smtClean="0"/>
              <a:t>Binary Vs. Non-Binary Relationships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740650" cy="3868738"/>
          </a:xfrm>
        </p:spPr>
        <p:txBody>
          <a:bodyPr/>
          <a:lstStyle/>
          <a:p>
            <a:r>
              <a:rPr lang="en-US" altLang="en-US"/>
              <a:t>Some relationships that appear to be non-binary may be better represented using binary relationships</a:t>
            </a:r>
          </a:p>
          <a:p>
            <a:pPr lvl="1"/>
            <a:r>
              <a:rPr lang="en-US" altLang="en-US"/>
              <a:t>E.g.  A ternary relationship </a:t>
            </a:r>
            <a:r>
              <a:rPr lang="en-US" altLang="en-US" i="1"/>
              <a:t>parents</a:t>
            </a:r>
            <a:r>
              <a:rPr lang="en-US" altLang="en-US"/>
              <a:t>, relating a child to his/her father and mother, is best replaced by two binary relationships,  </a:t>
            </a:r>
            <a:r>
              <a:rPr lang="en-US" altLang="en-US" i="1"/>
              <a:t>father</a:t>
            </a:r>
            <a:r>
              <a:rPr lang="en-US" altLang="en-US"/>
              <a:t> and </a:t>
            </a:r>
            <a:r>
              <a:rPr lang="en-US" altLang="en-US" i="1"/>
              <a:t>mother</a:t>
            </a:r>
          </a:p>
          <a:p>
            <a:pPr lvl="2"/>
            <a:r>
              <a:rPr lang="en-US" altLang="en-US"/>
              <a:t>Using two binary relationships allows partial information (e.g. only mother being know</a:t>
            </a:r>
            <a:r>
              <a:rPr lang="tr-TR" altLang="en-US"/>
              <a:t>n</a:t>
            </a:r>
            <a:r>
              <a:rPr lang="en-US" altLang="en-US"/>
              <a:t>)</a:t>
            </a:r>
          </a:p>
          <a:p>
            <a:pPr lvl="1"/>
            <a:r>
              <a:rPr lang="en-US" altLang="en-US"/>
              <a:t>But there are some relationships that are naturally non-binary</a:t>
            </a:r>
          </a:p>
          <a:p>
            <a:pPr lvl="2"/>
            <a:r>
              <a:rPr lang="en-US" altLang="en-US"/>
              <a:t>Example: </a:t>
            </a:r>
            <a:r>
              <a:rPr lang="en-US" altLang="en-US" i="1"/>
              <a:t>works_on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85725"/>
            <a:ext cx="82677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E-R Diagrams</a:t>
            </a:r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855663" y="3494088"/>
            <a:ext cx="850582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r>
              <a:rPr lang="en-US" altLang="en-US" sz="1800" dirty="0">
                <a:solidFill>
                  <a:srgbClr val="FF0000"/>
                </a:solidFill>
              </a:rPr>
              <a:t>Rectangles</a:t>
            </a:r>
            <a:r>
              <a:rPr lang="en-US" altLang="en-US" sz="1800" dirty="0"/>
              <a:t> represent </a:t>
            </a:r>
            <a:r>
              <a:rPr lang="en-US" altLang="en-US" sz="1800" dirty="0">
                <a:solidFill>
                  <a:srgbClr val="FF0000"/>
                </a:solidFill>
              </a:rPr>
              <a:t>entity</a:t>
            </a:r>
            <a:r>
              <a:rPr lang="en-US" altLang="en-US" sz="1800" dirty="0"/>
              <a:t> sets.</a:t>
            </a:r>
          </a:p>
          <a:p>
            <a:r>
              <a:rPr lang="en-US" altLang="en-US" sz="1800" dirty="0">
                <a:solidFill>
                  <a:srgbClr val="FF0000"/>
                </a:solidFill>
              </a:rPr>
              <a:t>Diamonds</a:t>
            </a:r>
            <a:r>
              <a:rPr lang="en-US" altLang="en-US" sz="1800" dirty="0"/>
              <a:t> represent </a:t>
            </a:r>
            <a:r>
              <a:rPr lang="en-US" altLang="en-US" sz="1800" dirty="0">
                <a:solidFill>
                  <a:srgbClr val="FF0000"/>
                </a:solidFill>
              </a:rPr>
              <a:t>relationship</a:t>
            </a:r>
            <a:r>
              <a:rPr lang="en-US" altLang="en-US" sz="1800" dirty="0"/>
              <a:t> sets.</a:t>
            </a:r>
          </a:p>
          <a:p>
            <a:r>
              <a:rPr lang="en-US" altLang="en-US" sz="1800" dirty="0">
                <a:solidFill>
                  <a:srgbClr val="FF0000"/>
                </a:solidFill>
              </a:rPr>
              <a:t>Attributes</a:t>
            </a:r>
            <a:r>
              <a:rPr lang="en-US" altLang="en-US" sz="1800" dirty="0"/>
              <a:t> listed inside </a:t>
            </a:r>
            <a:r>
              <a:rPr lang="en-US" altLang="en-US" sz="1800" dirty="0">
                <a:solidFill>
                  <a:srgbClr val="FF0000"/>
                </a:solidFill>
              </a:rPr>
              <a:t>entity rectangle</a:t>
            </a:r>
          </a:p>
          <a:p>
            <a:r>
              <a:rPr lang="en-US" altLang="en-US" sz="1800" dirty="0">
                <a:solidFill>
                  <a:srgbClr val="FF0000"/>
                </a:solidFill>
              </a:rPr>
              <a:t>Underline</a:t>
            </a:r>
            <a:r>
              <a:rPr lang="en-US" altLang="en-US" sz="1800" dirty="0"/>
              <a:t> indicates </a:t>
            </a:r>
            <a:r>
              <a:rPr lang="en-US" altLang="en-US" sz="1800" dirty="0">
                <a:solidFill>
                  <a:srgbClr val="FF0000"/>
                </a:solidFill>
              </a:rPr>
              <a:t>primary key </a:t>
            </a:r>
            <a:r>
              <a:rPr lang="en-US" altLang="en-US" sz="1800" dirty="0"/>
              <a:t>attributes</a:t>
            </a:r>
          </a:p>
        </p:txBody>
      </p:sp>
      <p:pic>
        <p:nvPicPr>
          <p:cNvPr id="3993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38" y="1501775"/>
            <a:ext cx="746442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85725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Chapter 7:  Entity-Relationship Model</a:t>
            </a:r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848600" cy="4876800"/>
          </a:xfrm>
        </p:spPr>
        <p:txBody>
          <a:bodyPr/>
          <a:lstStyle/>
          <a:p>
            <a:r>
              <a:rPr lang="en-US" altLang="en-US"/>
              <a:t>Design Process</a:t>
            </a:r>
          </a:p>
          <a:p>
            <a:r>
              <a:rPr lang="en-US" altLang="en-US"/>
              <a:t>Modeling</a:t>
            </a:r>
          </a:p>
          <a:p>
            <a:r>
              <a:rPr lang="en-US" altLang="en-US"/>
              <a:t>Constraints</a:t>
            </a:r>
          </a:p>
          <a:p>
            <a:r>
              <a:rPr lang="en-US" altLang="en-US"/>
              <a:t>E-R Diagram </a:t>
            </a:r>
          </a:p>
          <a:p>
            <a:r>
              <a:rPr lang="en-US" altLang="en-US"/>
              <a:t>Design Issues </a:t>
            </a:r>
          </a:p>
          <a:p>
            <a:r>
              <a:rPr lang="en-US" altLang="en-US"/>
              <a:t>Weak Entity Sets </a:t>
            </a:r>
          </a:p>
          <a:p>
            <a:r>
              <a:rPr lang="en-US" altLang="en-US"/>
              <a:t>Extended E-R Features</a:t>
            </a:r>
          </a:p>
          <a:p>
            <a:r>
              <a:rPr lang="en-US" altLang="en-US"/>
              <a:t>Design of the Bank Database</a:t>
            </a:r>
          </a:p>
          <a:p>
            <a:r>
              <a:rPr lang="en-US" altLang="en-US"/>
              <a:t>Reduction to Relation Schemas</a:t>
            </a:r>
          </a:p>
          <a:p>
            <a:r>
              <a:rPr lang="en-US" altLang="en-US"/>
              <a:t>Database Design</a:t>
            </a:r>
          </a:p>
          <a:p>
            <a:r>
              <a:rPr lang="en-US" altLang="en-US"/>
              <a:t>UML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5025" y="103188"/>
            <a:ext cx="7831138" cy="846137"/>
          </a:xfrm>
        </p:spPr>
        <p:txBody>
          <a:bodyPr/>
          <a:lstStyle/>
          <a:p>
            <a:pPr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Entity With Composite, Multivalued, and Derived Attributes</a:t>
            </a:r>
          </a:p>
        </p:txBody>
      </p:sp>
      <p:pic>
        <p:nvPicPr>
          <p:cNvPr id="4198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1023938"/>
            <a:ext cx="2519363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Relationship Sets with Attributes</a:t>
            </a:r>
          </a:p>
        </p:txBody>
      </p:sp>
      <p:pic>
        <p:nvPicPr>
          <p:cNvPr id="4403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603375"/>
            <a:ext cx="762635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Roles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791450" cy="1123950"/>
          </a:xfrm>
        </p:spPr>
        <p:txBody>
          <a:bodyPr/>
          <a:lstStyle/>
          <a:p>
            <a:r>
              <a:rPr kumimoji="0" lang="en-US" altLang="en-US"/>
              <a:t>Entity sets of a relationship need not be distinct</a:t>
            </a:r>
          </a:p>
          <a:p>
            <a:pPr lvl="1"/>
            <a:r>
              <a:rPr kumimoji="0" lang="en-US" altLang="en-US"/>
              <a:t>Each occurrence of an entity set plays a “role” in the relationship</a:t>
            </a:r>
            <a:endParaRPr lang="en-US" altLang="en-US" sz="1600"/>
          </a:p>
          <a:p>
            <a:r>
              <a:rPr lang="en-US" altLang="en-US"/>
              <a:t>The labels “</a:t>
            </a:r>
            <a:r>
              <a:rPr lang="en-US" altLang="en-US" i="1"/>
              <a:t>course_id</a:t>
            </a:r>
            <a:r>
              <a:rPr lang="en-US" altLang="en-US"/>
              <a:t>” and “</a:t>
            </a:r>
            <a:r>
              <a:rPr lang="en-US" altLang="en-US" i="1"/>
              <a:t>prereq_id</a:t>
            </a:r>
            <a:r>
              <a:rPr lang="en-US" altLang="en-US"/>
              <a:t>” are called </a:t>
            </a:r>
            <a:r>
              <a:rPr lang="en-US" altLang="en-US" b="1">
                <a:solidFill>
                  <a:srgbClr val="000099"/>
                </a:solidFill>
              </a:rPr>
              <a:t>roles</a:t>
            </a:r>
            <a:r>
              <a:rPr lang="en-US" altLang="en-US"/>
              <a:t>.</a:t>
            </a:r>
          </a:p>
        </p:txBody>
      </p:sp>
      <p:pic>
        <p:nvPicPr>
          <p:cNvPr id="46083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138" y="2857500"/>
            <a:ext cx="7099300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Cardinality Constraints</a:t>
            </a: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419975" cy="2468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We express cardinality constraints by drawing either </a:t>
            </a:r>
            <a:r>
              <a:rPr lang="en-US" altLang="en-US" dirty="0">
                <a:solidFill>
                  <a:srgbClr val="FF0000"/>
                </a:solidFill>
              </a:rPr>
              <a:t>a directed line (</a:t>
            </a:r>
            <a:r>
              <a:rPr lang="en-US" altLang="en-US" dirty="0">
                <a:solidFill>
                  <a:srgbClr val="FF0000"/>
                </a:solidFill>
                <a:sym typeface="Symbol" charset="2"/>
              </a:rPr>
              <a:t>), signifying “one,</a:t>
            </a:r>
            <a:r>
              <a:rPr lang="en-US" altLang="en-US" dirty="0">
                <a:sym typeface="Symbol" charset="2"/>
              </a:rPr>
              <a:t>” or an </a:t>
            </a:r>
            <a:r>
              <a:rPr lang="en-US" altLang="en-US" dirty="0">
                <a:solidFill>
                  <a:srgbClr val="FF0000"/>
                </a:solidFill>
                <a:sym typeface="Symbol" charset="2"/>
              </a:rPr>
              <a:t>undirected line (—), signifying “many</a:t>
            </a:r>
            <a:r>
              <a:rPr lang="en-US" altLang="en-US" dirty="0">
                <a:sym typeface="Symbol" charset="2"/>
              </a:rPr>
              <a:t>,” between the relationship set and the entity set.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One-to-one relationship: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 student is associated with at most one </a:t>
            </a:r>
            <a:r>
              <a:rPr lang="en-US" altLang="en-US" i="1" dirty="0"/>
              <a:t>instructor</a:t>
            </a:r>
            <a:r>
              <a:rPr lang="en-US" altLang="en-US" dirty="0"/>
              <a:t> via the relationship </a:t>
            </a:r>
            <a:r>
              <a:rPr lang="en-US" altLang="en-US" i="1" dirty="0"/>
              <a:t>advisor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 </a:t>
            </a:r>
            <a:r>
              <a:rPr lang="en-US" altLang="en-US" i="1" dirty="0"/>
              <a:t>student</a:t>
            </a:r>
            <a:r>
              <a:rPr lang="en-US" altLang="en-US" dirty="0"/>
              <a:t> is associated with at most one </a:t>
            </a:r>
            <a:r>
              <a:rPr lang="en-US" altLang="en-US" i="1" dirty="0"/>
              <a:t>department</a:t>
            </a:r>
            <a:r>
              <a:rPr lang="en-US" altLang="en-US" dirty="0"/>
              <a:t> via </a:t>
            </a:r>
            <a:r>
              <a:rPr lang="en-US" altLang="en-US" i="1" dirty="0" err="1"/>
              <a:t>stud_dept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Grp="1" noChangeArrowheads="1"/>
          </p:cNvSpPr>
          <p:nvPr>
            <p:ph type="title"/>
          </p:nvPr>
        </p:nvSpPr>
        <p:spPr>
          <a:xfrm>
            <a:off x="819150" y="104775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One-to-One Relationship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377112" cy="1790700"/>
          </a:xfrm>
        </p:spPr>
        <p:txBody>
          <a:bodyPr/>
          <a:lstStyle/>
          <a:p>
            <a:r>
              <a:rPr lang="en-US" altLang="en-US"/>
              <a:t>one-to-one relationship between an </a:t>
            </a:r>
            <a:r>
              <a:rPr lang="en-US" altLang="en-US" i="1"/>
              <a:t>instructor</a:t>
            </a:r>
            <a:r>
              <a:rPr lang="en-US" altLang="en-US"/>
              <a:t> and a </a:t>
            </a:r>
            <a:r>
              <a:rPr lang="en-US" altLang="en-US" i="1"/>
              <a:t>student</a:t>
            </a:r>
          </a:p>
          <a:p>
            <a:pPr lvl="1"/>
            <a:r>
              <a:rPr lang="en-US" altLang="en-US"/>
              <a:t>an instructor is associated with at most one student via </a:t>
            </a:r>
            <a:r>
              <a:rPr lang="en-US" altLang="en-US" i="1"/>
              <a:t>advisor</a:t>
            </a:r>
            <a:r>
              <a:rPr lang="en-US" altLang="en-US"/>
              <a:t> </a:t>
            </a:r>
          </a:p>
          <a:p>
            <a:pPr lvl="1"/>
            <a:r>
              <a:rPr lang="en-US" altLang="en-US"/>
              <a:t>and a student is associated with at most one instructor via </a:t>
            </a:r>
            <a:r>
              <a:rPr lang="en-US" altLang="en-US" i="1"/>
              <a:t>advisor</a:t>
            </a:r>
            <a:endParaRPr lang="en-US" altLang="en-US"/>
          </a:p>
        </p:txBody>
      </p:sp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18"/>
          <a:stretch>
            <a:fillRect/>
          </a:stretch>
        </p:blipFill>
        <p:spPr bwMode="auto">
          <a:xfrm>
            <a:off x="1370013" y="3260725"/>
            <a:ext cx="6586537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xfrm>
            <a:off x="819150" y="95250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One-to-Many Relationship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480300" cy="1852613"/>
          </a:xfrm>
        </p:spPr>
        <p:txBody>
          <a:bodyPr/>
          <a:lstStyle/>
          <a:p>
            <a:r>
              <a:rPr lang="en-US" altLang="en-US"/>
              <a:t>one-to-many relationship between an </a:t>
            </a:r>
            <a:r>
              <a:rPr lang="en-US" altLang="en-US" i="1"/>
              <a:t>instructor</a:t>
            </a:r>
            <a:r>
              <a:rPr lang="en-US" altLang="en-US"/>
              <a:t> and a </a:t>
            </a:r>
            <a:r>
              <a:rPr lang="en-US" altLang="en-US" i="1"/>
              <a:t>student</a:t>
            </a:r>
          </a:p>
          <a:p>
            <a:pPr lvl="1"/>
            <a:r>
              <a:rPr lang="en-US" altLang="en-US"/>
              <a:t> an instructor is associated with several (including 0) students  via </a:t>
            </a:r>
            <a:r>
              <a:rPr lang="en-US" altLang="en-US" i="1"/>
              <a:t>advisor </a:t>
            </a:r>
          </a:p>
          <a:p>
            <a:pPr lvl="1"/>
            <a:r>
              <a:rPr lang="en-US" altLang="en-US"/>
              <a:t>a student is associated with at most one instructor via advisor, </a:t>
            </a:r>
          </a:p>
        </p:txBody>
      </p:sp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59" b="44698"/>
          <a:stretch>
            <a:fillRect/>
          </a:stretch>
        </p:blipFill>
        <p:spPr bwMode="auto">
          <a:xfrm>
            <a:off x="1489075" y="2955925"/>
            <a:ext cx="6421438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Rectangle 2"/>
          <p:cNvSpPr>
            <a:spLocks noGrp="1" noChangeArrowheads="1"/>
          </p:cNvSpPr>
          <p:nvPr>
            <p:ph type="title"/>
          </p:nvPr>
        </p:nvSpPr>
        <p:spPr>
          <a:xfrm>
            <a:off x="512763" y="238125"/>
            <a:ext cx="8113712" cy="4572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Many-to-One Relationships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310437" cy="1814513"/>
          </a:xfrm>
          <a:noFill/>
        </p:spPr>
        <p:txBody>
          <a:bodyPr/>
          <a:lstStyle/>
          <a:p>
            <a:r>
              <a:rPr lang="en-US" altLang="en-US"/>
              <a:t>In a many-to-one relationship between an </a:t>
            </a:r>
            <a:r>
              <a:rPr lang="en-US" altLang="en-US" i="1"/>
              <a:t>instructor</a:t>
            </a:r>
            <a:r>
              <a:rPr lang="en-US" altLang="en-US"/>
              <a:t> and a </a:t>
            </a:r>
            <a:r>
              <a:rPr lang="en-US" altLang="en-US" i="1"/>
              <a:t>student, </a:t>
            </a:r>
          </a:p>
          <a:p>
            <a:pPr lvl="1"/>
            <a:r>
              <a:rPr lang="en-US" altLang="en-US"/>
              <a:t>an instructor</a:t>
            </a:r>
            <a:r>
              <a:rPr lang="en-US" altLang="en-US" i="1"/>
              <a:t> </a:t>
            </a:r>
            <a:r>
              <a:rPr lang="en-US" altLang="en-US"/>
              <a:t> is associated with at most one student via </a:t>
            </a:r>
            <a:r>
              <a:rPr lang="en-US" altLang="en-US" i="1"/>
              <a:t>advisor</a:t>
            </a:r>
            <a:r>
              <a:rPr lang="en-US" altLang="en-US"/>
              <a:t>, </a:t>
            </a:r>
          </a:p>
          <a:p>
            <a:pPr lvl="1"/>
            <a:r>
              <a:rPr lang="en-US" altLang="en-US"/>
              <a:t>and a student is associated with several (including 0) instructors via </a:t>
            </a:r>
            <a:r>
              <a:rPr lang="en-US" altLang="en-US" i="1"/>
              <a:t>advisor</a:t>
            </a:r>
          </a:p>
        </p:txBody>
      </p:sp>
      <p:pic>
        <p:nvPicPr>
          <p:cNvPr id="54275" name="Picture 5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64" b="6378"/>
          <a:stretch>
            <a:fillRect/>
          </a:stretch>
        </p:blipFill>
        <p:spPr bwMode="auto">
          <a:xfrm>
            <a:off x="1476375" y="2987675"/>
            <a:ext cx="6583363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Line 6"/>
          <p:cNvSpPr>
            <a:spLocks noChangeShapeType="1"/>
          </p:cNvSpPr>
          <p:nvPr/>
        </p:nvSpPr>
        <p:spPr bwMode="auto">
          <a:xfrm>
            <a:off x="6362700" y="4038600"/>
            <a:ext cx="2286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Many-to-Many Relationship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029450" cy="1546225"/>
          </a:xfrm>
        </p:spPr>
        <p:txBody>
          <a:bodyPr/>
          <a:lstStyle/>
          <a:p>
            <a:r>
              <a:rPr lang="en-US" altLang="en-US"/>
              <a:t>An instructor is associated with several (possibly 0) students via </a:t>
            </a:r>
            <a:r>
              <a:rPr lang="en-US" altLang="en-US" i="1"/>
              <a:t>advisor</a:t>
            </a:r>
          </a:p>
          <a:p>
            <a:r>
              <a:rPr lang="en-US" altLang="en-US"/>
              <a:t>A student is associated with several (possibly 0) instructors via </a:t>
            </a:r>
            <a:r>
              <a:rPr lang="en-US" altLang="en-US" i="1"/>
              <a:t>advisor</a:t>
            </a:r>
            <a:r>
              <a:rPr lang="en-US" altLang="en-US"/>
              <a:t> </a:t>
            </a:r>
          </a:p>
        </p:txBody>
      </p:sp>
      <p:pic>
        <p:nvPicPr>
          <p:cNvPr id="5632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2705100"/>
            <a:ext cx="67659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30300" y="384175"/>
            <a:ext cx="7594600" cy="571500"/>
          </a:xfrm>
        </p:spPr>
        <p:txBody>
          <a:bodyPr/>
          <a:lstStyle/>
          <a:p>
            <a:pPr>
              <a:defRPr/>
            </a:pPr>
            <a:r>
              <a:rPr lang="en-US" sz="2800">
                <a:ea typeface="+mj-ea"/>
              </a:rPr>
              <a:t>Participation of an Entity Set in a Relationship Set</a:t>
            </a:r>
          </a:p>
        </p:txBody>
      </p:sp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855663" y="1222375"/>
            <a:ext cx="744855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08585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r>
              <a:rPr lang="en-US" altLang="en-US" sz="1800" dirty="0">
                <a:solidFill>
                  <a:srgbClr val="FF0000"/>
                </a:solidFill>
              </a:rPr>
              <a:t>Total participation </a:t>
            </a:r>
            <a:r>
              <a:rPr lang="en-US" altLang="en-US" sz="1800" dirty="0"/>
              <a:t>(indicated by double line):  every entity in the entity set participates in at least one relationship in the relationship set</a:t>
            </a:r>
          </a:p>
          <a:p>
            <a:pPr lvl="1">
              <a:buClr>
                <a:schemeClr val="hlink"/>
              </a:buClr>
            </a:pPr>
            <a:r>
              <a:rPr lang="en-US" altLang="en-US" sz="1800" dirty="0"/>
              <a:t>E.g., participation of </a:t>
            </a:r>
            <a:r>
              <a:rPr lang="en-US" altLang="en-US" sz="1800" i="1" dirty="0"/>
              <a:t>section </a:t>
            </a:r>
            <a:r>
              <a:rPr lang="en-US" altLang="en-US" sz="1800" dirty="0"/>
              <a:t> in </a:t>
            </a:r>
            <a:r>
              <a:rPr lang="en-US" altLang="en-US" sz="1800" i="1" dirty="0" err="1"/>
              <a:t>sec_course</a:t>
            </a:r>
            <a:r>
              <a:rPr lang="en-US" altLang="en-US" sz="1800" i="1" dirty="0"/>
              <a:t> </a:t>
            </a:r>
            <a:r>
              <a:rPr lang="en-US" altLang="en-US" sz="1800" dirty="0"/>
              <a:t>is total</a:t>
            </a:r>
          </a:p>
          <a:p>
            <a:pPr lvl="2"/>
            <a:r>
              <a:rPr lang="en-US" altLang="en-US" sz="1800" dirty="0"/>
              <a:t> every </a:t>
            </a:r>
            <a:r>
              <a:rPr lang="en-US" altLang="en-US" sz="1800" i="1" dirty="0"/>
              <a:t>section</a:t>
            </a:r>
            <a:r>
              <a:rPr lang="en-US" altLang="en-US" sz="1800" dirty="0"/>
              <a:t> must have an associated course</a:t>
            </a:r>
          </a:p>
          <a:p>
            <a:r>
              <a:rPr lang="en-US" altLang="en-US" sz="1800" dirty="0">
                <a:solidFill>
                  <a:srgbClr val="FF0000"/>
                </a:solidFill>
              </a:rPr>
              <a:t>Partial participation</a:t>
            </a:r>
            <a:r>
              <a:rPr lang="en-US" altLang="en-US" sz="1800" dirty="0"/>
              <a:t>:  some entities may not participate in any relationship in the relationship set</a:t>
            </a:r>
          </a:p>
          <a:p>
            <a:pPr lvl="1">
              <a:buClr>
                <a:schemeClr val="hlink"/>
              </a:buClr>
            </a:pPr>
            <a:r>
              <a:rPr lang="en-US" altLang="en-US" sz="1800" dirty="0"/>
              <a:t>Example: participation of </a:t>
            </a:r>
            <a:r>
              <a:rPr lang="en-US" altLang="en-US" sz="1800" i="1" dirty="0"/>
              <a:t>instructor</a:t>
            </a:r>
            <a:r>
              <a:rPr lang="en-US" altLang="en-US" sz="1800" dirty="0"/>
              <a:t> in </a:t>
            </a:r>
            <a:r>
              <a:rPr lang="en-US" altLang="en-US" sz="1800" i="1" dirty="0"/>
              <a:t>advisor</a:t>
            </a:r>
            <a:r>
              <a:rPr lang="en-US" altLang="en-US" sz="1800" dirty="0"/>
              <a:t> is partial</a:t>
            </a:r>
          </a:p>
        </p:txBody>
      </p:sp>
      <p:pic>
        <p:nvPicPr>
          <p:cNvPr id="583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6" y="4095481"/>
            <a:ext cx="7539037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5696712" y="5806440"/>
            <a:ext cx="1572768" cy="676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charset="0"/>
              </a:rPr>
              <a:t>section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917192" y="5806440"/>
            <a:ext cx="1572768" cy="676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charset="0"/>
              </a:rPr>
              <a:t>course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sp>
        <p:nvSpPr>
          <p:cNvPr id="3" name="Diamond 2"/>
          <p:cNvSpPr/>
          <p:nvPr/>
        </p:nvSpPr>
        <p:spPr bwMode="auto">
          <a:xfrm>
            <a:off x="3949192" y="5806440"/>
            <a:ext cx="978408" cy="1020127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cxnSp>
        <p:nvCxnSpPr>
          <p:cNvPr id="5" name="Straight Connector 4"/>
          <p:cNvCxnSpPr>
            <a:stCxn id="3" idx="3"/>
          </p:cNvCxnSpPr>
          <p:nvPr/>
        </p:nvCxnSpPr>
        <p:spPr bwMode="auto">
          <a:xfrm flipV="1">
            <a:off x="4927600" y="6316503"/>
            <a:ext cx="7874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Arrow Connector 7"/>
          <p:cNvCxnSpPr>
            <a:stCxn id="3" idx="1"/>
          </p:cNvCxnSpPr>
          <p:nvPr/>
        </p:nvCxnSpPr>
        <p:spPr bwMode="auto">
          <a:xfrm flipH="1" flipV="1">
            <a:off x="3480816" y="6316503"/>
            <a:ext cx="468376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4841240" y="6204804"/>
            <a:ext cx="873760" cy="3154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38100"/>
            <a:ext cx="8420100" cy="682625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Alternative Notation for Cardinality Limits</a:t>
            </a:r>
          </a:p>
        </p:txBody>
      </p:sp>
      <p:sp>
        <p:nvSpPr>
          <p:cNvPr id="60418" name="Rectangle 3"/>
          <p:cNvSpPr>
            <a:spLocks noChangeArrowheads="1"/>
          </p:cNvSpPr>
          <p:nvPr/>
        </p:nvSpPr>
        <p:spPr bwMode="auto">
          <a:xfrm>
            <a:off x="855663" y="1222375"/>
            <a:ext cx="7689850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r>
              <a:rPr lang="en-US" altLang="en-US" sz="1800"/>
              <a:t>Cardinality limits can also express participation constraints</a:t>
            </a:r>
          </a:p>
        </p:txBody>
      </p:sp>
      <p:pic>
        <p:nvPicPr>
          <p:cNvPr id="6041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38" y="2259013"/>
            <a:ext cx="7494587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Modeling</a:t>
            </a:r>
          </a:p>
        </p:txBody>
      </p:sp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848600" cy="4876800"/>
          </a:xfrm>
        </p:spPr>
        <p:txBody>
          <a:bodyPr/>
          <a:lstStyle/>
          <a:p>
            <a:r>
              <a:rPr lang="en-US" altLang="en-US" dirty="0"/>
              <a:t>A </a:t>
            </a:r>
            <a:r>
              <a:rPr lang="en-US" altLang="en-US" i="1" dirty="0"/>
              <a:t>database</a:t>
            </a:r>
            <a:r>
              <a:rPr lang="en-US" altLang="en-US" dirty="0"/>
              <a:t> can be modeled as:</a:t>
            </a:r>
          </a:p>
          <a:p>
            <a:pPr lvl="1"/>
            <a:r>
              <a:rPr lang="en-US" altLang="en-US" dirty="0"/>
              <a:t>a collection of entities,</a:t>
            </a:r>
          </a:p>
          <a:p>
            <a:pPr lvl="1"/>
            <a:r>
              <a:rPr lang="en-US" altLang="en-US" dirty="0"/>
              <a:t>relationship among entities.</a:t>
            </a:r>
          </a:p>
          <a:p>
            <a:r>
              <a:rPr lang="en-US" altLang="en-US" dirty="0"/>
              <a:t>An </a:t>
            </a:r>
            <a:r>
              <a:rPr lang="en-US" altLang="en-US" b="1" dirty="0">
                <a:solidFill>
                  <a:srgbClr val="000099"/>
                </a:solidFill>
              </a:rPr>
              <a:t>entity</a:t>
            </a:r>
            <a:r>
              <a:rPr lang="en-US" altLang="en-US" b="1" dirty="0"/>
              <a:t> </a:t>
            </a:r>
            <a:r>
              <a:rPr lang="en-US" altLang="en-US" dirty="0"/>
              <a:t>is an object that exists and is distinguishable from other objects.</a:t>
            </a:r>
          </a:p>
          <a:p>
            <a:pPr lvl="1"/>
            <a:r>
              <a:rPr lang="en-US" altLang="en-US" sz="2000" dirty="0"/>
              <a:t>Example:  specific person, company, event, plant</a:t>
            </a:r>
            <a:endParaRPr lang="en-US" altLang="en-US" dirty="0"/>
          </a:p>
          <a:p>
            <a:r>
              <a:rPr lang="en-US" altLang="en-US" dirty="0"/>
              <a:t>Entities have </a:t>
            </a:r>
            <a:r>
              <a:rPr lang="en-US" altLang="en-US" b="1" dirty="0">
                <a:solidFill>
                  <a:srgbClr val="000099"/>
                </a:solidFill>
              </a:rPr>
              <a:t>attributes</a:t>
            </a:r>
          </a:p>
          <a:p>
            <a:pPr lvl="1"/>
            <a:r>
              <a:rPr lang="en-US" altLang="en-US" dirty="0"/>
              <a:t>Example: people have </a:t>
            </a:r>
            <a:r>
              <a:rPr lang="en-US" altLang="en-US" i="1" dirty="0"/>
              <a:t>names </a:t>
            </a:r>
            <a:r>
              <a:rPr lang="en-US" altLang="en-US" dirty="0"/>
              <a:t>and </a:t>
            </a:r>
            <a:r>
              <a:rPr lang="en-US" altLang="en-US" i="1" dirty="0"/>
              <a:t>addresses	</a:t>
            </a:r>
          </a:p>
          <a:p>
            <a:r>
              <a:rPr lang="en-US" altLang="en-US" dirty="0"/>
              <a:t>An </a:t>
            </a:r>
            <a:r>
              <a:rPr lang="en-US" altLang="en-US" b="1" dirty="0">
                <a:solidFill>
                  <a:srgbClr val="000099"/>
                </a:solidFill>
              </a:rPr>
              <a:t>entity set</a:t>
            </a:r>
            <a:r>
              <a:rPr lang="en-US" altLang="en-US" dirty="0"/>
              <a:t> is a set of entities of the same type that share the same properties.</a:t>
            </a:r>
          </a:p>
          <a:p>
            <a:pPr lvl="1"/>
            <a:r>
              <a:rPr lang="en-US" altLang="en-US" dirty="0"/>
              <a:t>Example: set of all persons, companies, trees, holidays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981075" y="95250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 sz="3100">
                <a:ea typeface="+mj-ea"/>
              </a:rPr>
              <a:t>E-R</a:t>
            </a:r>
            <a:r>
              <a:rPr lang="en-US">
                <a:ea typeface="+mj-ea"/>
              </a:rPr>
              <a:t> Diagram with a Ternary Relationship</a:t>
            </a:r>
          </a:p>
        </p:txBody>
      </p:sp>
      <p:pic>
        <p:nvPicPr>
          <p:cNvPr id="62466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1108075"/>
            <a:ext cx="7840662" cy="299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452438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Cardinality Constraints on Ternary Relationship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705725" cy="5189538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We allow </a:t>
            </a:r>
            <a:r>
              <a:rPr lang="en-US" altLang="en-US" u="sng" dirty="0">
                <a:solidFill>
                  <a:srgbClr val="FF0000"/>
                </a:solidFill>
              </a:rPr>
              <a:t>at most one arrow </a:t>
            </a:r>
            <a:r>
              <a:rPr lang="en-US" altLang="en-US" dirty="0">
                <a:solidFill>
                  <a:srgbClr val="FF0000"/>
                </a:solidFill>
              </a:rPr>
              <a:t>out of a ternary (or greater degree) relationship to indicate a cardinality constraint</a:t>
            </a:r>
          </a:p>
          <a:p>
            <a:r>
              <a:rPr lang="en-US" altLang="en-US" dirty="0"/>
              <a:t>E.g., an arrow from </a:t>
            </a:r>
            <a:r>
              <a:rPr lang="en-US" altLang="en-US" i="1" dirty="0" err="1"/>
              <a:t>proj_guide</a:t>
            </a:r>
            <a:r>
              <a:rPr lang="en-US" altLang="en-US" dirty="0"/>
              <a:t> to </a:t>
            </a:r>
            <a:r>
              <a:rPr lang="en-US" altLang="en-US" i="1" dirty="0"/>
              <a:t>instructor</a:t>
            </a:r>
            <a:r>
              <a:rPr lang="en-US" altLang="en-US" dirty="0"/>
              <a:t> indicates each student has at most one guide for a project</a:t>
            </a:r>
          </a:p>
          <a:p>
            <a:r>
              <a:rPr lang="en-US" altLang="en-US" dirty="0"/>
              <a:t>If there is more than one arrow, there are two ways of defining the meaning.  </a:t>
            </a:r>
          </a:p>
          <a:p>
            <a:pPr lvl="1"/>
            <a:r>
              <a:rPr lang="en-US" altLang="en-US" dirty="0"/>
              <a:t>E.g., a ternary relationship </a:t>
            </a:r>
            <a:r>
              <a:rPr lang="en-US" altLang="en-US" i="1" dirty="0"/>
              <a:t>R </a:t>
            </a:r>
            <a:r>
              <a:rPr lang="en-US" altLang="en-US" dirty="0"/>
              <a:t>between </a:t>
            </a:r>
            <a:r>
              <a:rPr lang="en-US" altLang="en-US" i="1" dirty="0"/>
              <a:t>A</a:t>
            </a:r>
            <a:r>
              <a:rPr lang="en-US" altLang="en-US" dirty="0"/>
              <a:t>,</a:t>
            </a:r>
            <a:r>
              <a:rPr lang="en-US" altLang="en-US" i="1" dirty="0"/>
              <a:t> B </a:t>
            </a:r>
            <a:r>
              <a:rPr lang="en-US" altLang="en-US" dirty="0"/>
              <a:t>and </a:t>
            </a:r>
            <a:r>
              <a:rPr lang="en-US" altLang="en-US" i="1" dirty="0"/>
              <a:t>C </a:t>
            </a:r>
            <a:r>
              <a:rPr lang="en-US" altLang="en-US" dirty="0"/>
              <a:t>with arrows to </a:t>
            </a:r>
            <a:r>
              <a:rPr lang="en-US" altLang="en-US" i="1" dirty="0"/>
              <a:t>B </a:t>
            </a:r>
            <a:r>
              <a:rPr lang="en-US" altLang="en-US" dirty="0"/>
              <a:t>and </a:t>
            </a:r>
            <a:r>
              <a:rPr lang="en-US" altLang="en-US" i="1" dirty="0"/>
              <a:t>C </a:t>
            </a:r>
            <a:r>
              <a:rPr lang="en-US" altLang="en-US" dirty="0"/>
              <a:t>could mean</a:t>
            </a:r>
          </a:p>
          <a:p>
            <a:pPr lvl="1">
              <a:buFont typeface="Monotype Sorts" charset="2"/>
              <a:buNone/>
            </a:pPr>
            <a:r>
              <a:rPr lang="en-US" altLang="en-US" dirty="0"/>
              <a:t>    1.  each </a:t>
            </a:r>
            <a:r>
              <a:rPr lang="en-US" altLang="en-US" i="1" dirty="0"/>
              <a:t>A </a:t>
            </a:r>
            <a:r>
              <a:rPr lang="en-US" altLang="en-US" dirty="0"/>
              <a:t>entity is associated with a unique entity from </a:t>
            </a:r>
            <a:r>
              <a:rPr lang="en-US" altLang="en-US" i="1" dirty="0"/>
              <a:t>B </a:t>
            </a:r>
            <a:r>
              <a:rPr lang="en-US" altLang="en-US" dirty="0"/>
              <a:t>and </a:t>
            </a:r>
            <a:r>
              <a:rPr lang="en-US" altLang="en-US" i="1" dirty="0"/>
              <a:t>C </a:t>
            </a:r>
            <a:r>
              <a:rPr lang="en-US" altLang="en-US" dirty="0"/>
              <a:t>or </a:t>
            </a:r>
          </a:p>
          <a:p>
            <a:pPr lvl="1">
              <a:buFont typeface="Monotype Sorts" charset="2"/>
              <a:buNone/>
            </a:pPr>
            <a:r>
              <a:rPr lang="en-US" altLang="en-US" dirty="0"/>
              <a:t>	2.  each pair of entities from (</a:t>
            </a:r>
            <a:r>
              <a:rPr lang="en-US" altLang="en-US" i="1" dirty="0"/>
              <a:t>A, B</a:t>
            </a:r>
            <a:r>
              <a:rPr lang="en-US" altLang="en-US" dirty="0"/>
              <a:t>) is associated with a unique </a:t>
            </a:r>
            <a:r>
              <a:rPr lang="en-US" altLang="en-US" i="1" dirty="0"/>
              <a:t>C </a:t>
            </a:r>
            <a:r>
              <a:rPr lang="en-US" altLang="en-US" dirty="0"/>
              <a:t>entity, and each pair (</a:t>
            </a:r>
            <a:r>
              <a:rPr lang="en-US" altLang="en-US" i="1" dirty="0"/>
              <a:t>A, C</a:t>
            </a:r>
            <a:r>
              <a:rPr lang="en-US" altLang="en-US" dirty="0"/>
              <a:t>) is associated with a unique </a:t>
            </a:r>
            <a:r>
              <a:rPr lang="en-US" altLang="en-US" i="1" dirty="0"/>
              <a:t>B</a:t>
            </a:r>
          </a:p>
          <a:p>
            <a:pPr lvl="1"/>
            <a:r>
              <a:rPr lang="en-US" altLang="en-US" dirty="0"/>
              <a:t>Each alternative has been used in different formalisms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</a:rPr>
              <a:t>To avoid confusion we outlaw more than one arrow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Weak Entity Sets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496175" cy="4876800"/>
          </a:xfrm>
        </p:spPr>
        <p:txBody>
          <a:bodyPr/>
          <a:lstStyle/>
          <a:p>
            <a:r>
              <a:rPr lang="en-US" altLang="en-US" dirty="0"/>
              <a:t>An entity set that </a:t>
            </a:r>
            <a:r>
              <a:rPr lang="en-US" altLang="en-US" dirty="0">
                <a:solidFill>
                  <a:srgbClr val="FF0000"/>
                </a:solidFill>
              </a:rPr>
              <a:t>does not have a primary key </a:t>
            </a:r>
            <a:r>
              <a:rPr lang="en-US" altLang="en-US" dirty="0"/>
              <a:t>is referred to as a </a:t>
            </a:r>
            <a:r>
              <a:rPr lang="en-US" altLang="en-US" b="1" dirty="0">
                <a:solidFill>
                  <a:srgbClr val="000099"/>
                </a:solidFill>
              </a:rPr>
              <a:t>weak entity set</a:t>
            </a:r>
            <a:r>
              <a:rPr lang="en-US" altLang="en-US" dirty="0"/>
              <a:t>. Weak entity sets are represented using </a:t>
            </a:r>
            <a:r>
              <a:rPr lang="en-US" altLang="en-US" dirty="0">
                <a:solidFill>
                  <a:srgbClr val="FF0000"/>
                </a:solidFill>
              </a:rPr>
              <a:t>double rectangle</a:t>
            </a:r>
          </a:p>
          <a:p>
            <a:r>
              <a:rPr lang="en-US" altLang="en-US" dirty="0"/>
              <a:t>The existence of a weak entity set depends on the existence of a </a:t>
            </a:r>
            <a:r>
              <a:rPr lang="en-US" altLang="en-US" b="1" dirty="0">
                <a:solidFill>
                  <a:srgbClr val="000099"/>
                </a:solidFill>
              </a:rPr>
              <a:t>identifying entity set</a:t>
            </a:r>
          </a:p>
          <a:p>
            <a:pPr lvl="1"/>
            <a:r>
              <a:rPr lang="en-US" altLang="en-US" dirty="0"/>
              <a:t>It must relate to the identifying entity set via a</a:t>
            </a:r>
            <a:r>
              <a:rPr lang="en-US" altLang="en-US" dirty="0">
                <a:solidFill>
                  <a:srgbClr val="FF0000"/>
                </a:solidFill>
              </a:rPr>
              <a:t> total</a:t>
            </a:r>
            <a:r>
              <a:rPr lang="en-US" altLang="en-US" dirty="0"/>
              <a:t>, </a:t>
            </a:r>
            <a:r>
              <a:rPr lang="en-US" altLang="en-US" dirty="0">
                <a:solidFill>
                  <a:srgbClr val="FF0000"/>
                </a:solidFill>
              </a:rPr>
              <a:t>one-to-many relationship </a:t>
            </a:r>
            <a:r>
              <a:rPr lang="en-US" altLang="en-US" dirty="0"/>
              <a:t>set from the identifying to the weak entity set</a:t>
            </a:r>
          </a:p>
          <a:p>
            <a:pPr lvl="1"/>
            <a:r>
              <a:rPr lang="en-US" altLang="en-US" b="1" dirty="0">
                <a:solidFill>
                  <a:srgbClr val="000099"/>
                </a:solidFill>
              </a:rPr>
              <a:t>Identifying relationship</a:t>
            </a:r>
            <a:r>
              <a:rPr lang="en-US" altLang="en-US" dirty="0"/>
              <a:t> depicted using a </a:t>
            </a:r>
            <a:r>
              <a:rPr lang="en-US" altLang="en-US" dirty="0">
                <a:solidFill>
                  <a:srgbClr val="FF0000"/>
                </a:solidFill>
              </a:rPr>
              <a:t>double diamond</a:t>
            </a:r>
          </a:p>
          <a:p>
            <a:r>
              <a:rPr lang="en-US" altLang="en-US" dirty="0"/>
              <a:t>The </a:t>
            </a:r>
            <a:r>
              <a:rPr lang="en-US" altLang="en-US" b="1" dirty="0">
                <a:solidFill>
                  <a:srgbClr val="000099"/>
                </a:solidFill>
              </a:rPr>
              <a:t>discriminator</a:t>
            </a:r>
            <a:r>
              <a:rPr lang="en-US" altLang="en-US" b="1" i="1" dirty="0">
                <a:solidFill>
                  <a:schemeClr val="tx2"/>
                </a:solidFill>
              </a:rPr>
              <a:t> </a:t>
            </a:r>
            <a:r>
              <a:rPr lang="en-US" altLang="en-US" dirty="0"/>
              <a:t>(</a:t>
            </a:r>
            <a:r>
              <a:rPr lang="en-US" altLang="en-US" i="1" dirty="0"/>
              <a:t>or partial key)</a:t>
            </a:r>
            <a:r>
              <a:rPr lang="en-US" altLang="en-US" dirty="0"/>
              <a:t> of a weak entity set is the set of attributes that distinguishes among all the entities of a weak entity set. </a:t>
            </a:r>
            <a:r>
              <a:rPr lang="en-US" altLang="en-US" dirty="0">
                <a:solidFill>
                  <a:srgbClr val="FF0000"/>
                </a:solidFill>
              </a:rPr>
              <a:t>Represented by </a:t>
            </a:r>
            <a:r>
              <a:rPr lang="en-US" altLang="en-US" u="sng" dirty="0">
                <a:solidFill>
                  <a:srgbClr val="FF0000"/>
                </a:solidFill>
              </a:rPr>
              <a:t>dashed underline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The </a:t>
            </a:r>
            <a:r>
              <a:rPr lang="en-US" altLang="en-US" u="sng" dirty="0">
                <a:solidFill>
                  <a:srgbClr val="FF0000"/>
                </a:solidFill>
              </a:rPr>
              <a:t>primary key of a weak entity set is formed by the primary key of the strong entity set on which the weak entity set is existence dependent, plus the weak entity set’s discriminator</a:t>
            </a:r>
            <a:r>
              <a:rPr lang="en-US" alt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85725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Weak Entity Sets (Cont.)</a:t>
            </a:r>
          </a:p>
        </p:txBody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994" y="1046162"/>
            <a:ext cx="7454106" cy="2382838"/>
          </a:xfrm>
        </p:spPr>
        <p:txBody>
          <a:bodyPr/>
          <a:lstStyle/>
          <a:p>
            <a:r>
              <a:rPr lang="en-US" altLang="en-US" dirty="0"/>
              <a:t>We underline the discriminator of a weak entity set  with a dashed line.</a:t>
            </a:r>
          </a:p>
          <a:p>
            <a:r>
              <a:rPr lang="en-US" altLang="en-US" dirty="0"/>
              <a:t>We put the identifying relationship of a weak entity in a double diamond. </a:t>
            </a:r>
          </a:p>
          <a:p>
            <a:r>
              <a:rPr lang="en-US" altLang="en-US" u="sng" dirty="0">
                <a:solidFill>
                  <a:srgbClr val="FF0000"/>
                </a:solidFill>
              </a:rPr>
              <a:t>Always many to one from the weak to strong side and the many side is always total participation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Primary key for </a:t>
            </a:r>
            <a:r>
              <a:rPr lang="en-US" altLang="en-US" i="1" dirty="0">
                <a:solidFill>
                  <a:srgbClr val="FF0000"/>
                </a:solidFill>
              </a:rPr>
              <a:t>section </a:t>
            </a:r>
            <a:r>
              <a:rPr lang="en-US" altLang="en-US" dirty="0">
                <a:solidFill>
                  <a:srgbClr val="FF0000"/>
                </a:solidFill>
              </a:rPr>
              <a:t>– (</a:t>
            </a:r>
            <a:r>
              <a:rPr lang="en-US" altLang="en-US" i="1" dirty="0" err="1">
                <a:solidFill>
                  <a:srgbClr val="FF0000"/>
                </a:solidFill>
              </a:rPr>
              <a:t>course_id</a:t>
            </a:r>
            <a:r>
              <a:rPr lang="en-US" altLang="en-US" i="1" dirty="0">
                <a:solidFill>
                  <a:srgbClr val="FF0000"/>
                </a:solidFill>
              </a:rPr>
              <a:t>, </a:t>
            </a:r>
            <a:r>
              <a:rPr lang="en-US" altLang="en-US" i="1" dirty="0" err="1">
                <a:solidFill>
                  <a:srgbClr val="FF0000"/>
                </a:solidFill>
              </a:rPr>
              <a:t>sec_id</a:t>
            </a:r>
            <a:r>
              <a:rPr lang="en-US" altLang="en-US" i="1" dirty="0">
                <a:solidFill>
                  <a:srgbClr val="FF0000"/>
                </a:solidFill>
              </a:rPr>
              <a:t>, semester, year</a:t>
            </a:r>
            <a:r>
              <a:rPr lang="en-US" altLang="en-US" dirty="0">
                <a:solidFill>
                  <a:srgbClr val="FF0000"/>
                </a:solidFill>
              </a:rPr>
              <a:t>) </a:t>
            </a:r>
          </a:p>
        </p:txBody>
      </p:sp>
      <p:pic>
        <p:nvPicPr>
          <p:cNvPr id="70659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001" y="3429000"/>
            <a:ext cx="6808788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0" name="Rectangle 1"/>
          <p:cNvSpPr>
            <a:spLocks noChangeArrowheads="1"/>
          </p:cNvSpPr>
          <p:nvPr/>
        </p:nvSpPr>
        <p:spPr bwMode="auto">
          <a:xfrm>
            <a:off x="6364288" y="3492500"/>
            <a:ext cx="1928812" cy="15001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935296"/>
              </p:ext>
            </p:extLst>
          </p:nvPr>
        </p:nvGraphicFramePr>
        <p:xfrm>
          <a:off x="838994" y="4773958"/>
          <a:ext cx="6096000" cy="22199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C_İd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Sec_id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yr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cmpe353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cmpe353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cmpe353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cmpe112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2021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cmpe112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2021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90488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Weak Entity Sets (Cont.)</a:t>
            </a:r>
          </a:p>
        </p:txBody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385050" cy="3910012"/>
          </a:xfrm>
        </p:spPr>
        <p:txBody>
          <a:bodyPr/>
          <a:lstStyle/>
          <a:p>
            <a:r>
              <a:rPr lang="en-US" altLang="en-US"/>
              <a:t>Note: the primary key of the strong entity set is not explicitly stored with the weak entity set, since it is implicit in the identifying relationship.</a:t>
            </a:r>
          </a:p>
          <a:p>
            <a:r>
              <a:rPr lang="en-US" altLang="en-US"/>
              <a:t>If </a:t>
            </a:r>
            <a:r>
              <a:rPr lang="en-US" altLang="en-US" i="1"/>
              <a:t>course_id</a:t>
            </a:r>
            <a:r>
              <a:rPr lang="en-US" altLang="en-US"/>
              <a:t> were explicitly stored, </a:t>
            </a:r>
            <a:r>
              <a:rPr lang="en-US" altLang="en-US" i="1"/>
              <a:t>section</a:t>
            </a:r>
            <a:r>
              <a:rPr lang="en-US" altLang="en-US"/>
              <a:t> could be made a strong entity, but then the relationship between </a:t>
            </a:r>
            <a:r>
              <a:rPr lang="en-US" altLang="en-US" i="1"/>
              <a:t>section</a:t>
            </a:r>
            <a:r>
              <a:rPr lang="en-US" altLang="en-US"/>
              <a:t> and </a:t>
            </a:r>
            <a:r>
              <a:rPr lang="en-US" altLang="en-US" i="1"/>
              <a:t>course</a:t>
            </a:r>
            <a:r>
              <a:rPr lang="en-US" altLang="en-US"/>
              <a:t> would be duplicated by an implicit relationship defined by the attribute </a:t>
            </a:r>
            <a:r>
              <a:rPr lang="en-US" altLang="en-US" i="1"/>
              <a:t>course_id</a:t>
            </a:r>
            <a:r>
              <a:rPr lang="en-US" altLang="en-US"/>
              <a:t> common to </a:t>
            </a:r>
            <a:r>
              <a:rPr lang="en-US" altLang="en-US" i="1"/>
              <a:t>course</a:t>
            </a:r>
            <a:r>
              <a:rPr lang="en-US" altLang="en-US"/>
              <a:t> and </a:t>
            </a:r>
            <a:r>
              <a:rPr lang="en-US" altLang="en-US" i="1"/>
              <a:t>section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895350" y="95250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E-R Diagram for a University Enterprise</a:t>
            </a:r>
          </a:p>
        </p:txBody>
      </p:sp>
      <p:sp>
        <p:nvSpPr>
          <p:cNvPr id="74754" name="Rectangle 5"/>
          <p:cNvSpPr>
            <a:spLocks noChangeArrowheads="1"/>
          </p:cNvSpPr>
          <p:nvPr/>
        </p:nvSpPr>
        <p:spPr bwMode="auto">
          <a:xfrm>
            <a:off x="5095875" y="4652963"/>
            <a:ext cx="88900" cy="1000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>
              <a:solidFill>
                <a:schemeClr val="accent1"/>
              </a:solidFill>
            </a:endParaRPr>
          </a:p>
        </p:txBody>
      </p:sp>
      <p:pic>
        <p:nvPicPr>
          <p:cNvPr id="7475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704850"/>
            <a:ext cx="6323013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Rectangle 2"/>
          <p:cNvSpPr>
            <a:spLocks noChangeArrowheads="1"/>
          </p:cNvSpPr>
          <p:nvPr/>
        </p:nvSpPr>
        <p:spPr bwMode="auto">
          <a:xfrm>
            <a:off x="4325938" y="4275138"/>
            <a:ext cx="858837" cy="77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4"/>
          <p:cNvSpPr>
            <a:spLocks noGrp="1" noChangeArrowheads="1"/>
          </p:cNvSpPr>
          <p:nvPr>
            <p:ph type="ctr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ffectLst/>
              </a:rPr>
              <a:t>Reduction to Relational Schemas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85825" y="114300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Reduction to Relation Schemas</a:t>
            </a:r>
          </a:p>
        </p:txBody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670800" cy="4137025"/>
          </a:xfrm>
        </p:spPr>
        <p:txBody>
          <a:bodyPr/>
          <a:lstStyle/>
          <a:p>
            <a:r>
              <a:rPr lang="en-US" altLang="en-US"/>
              <a:t>Entity sets and relationship sets can be expressed uniformly as </a:t>
            </a:r>
            <a:r>
              <a:rPr lang="en-US" altLang="en-US" i="1"/>
              <a:t>relation schemas </a:t>
            </a:r>
            <a:r>
              <a:rPr lang="en-US" altLang="en-US"/>
              <a:t>that represent the contents of the database.</a:t>
            </a:r>
          </a:p>
          <a:p>
            <a:r>
              <a:rPr lang="en-US" altLang="en-US"/>
              <a:t>A database which conforms to an E-R diagram can be represented by a collection of schemas.</a:t>
            </a:r>
          </a:p>
          <a:p>
            <a:r>
              <a:rPr lang="en-US" altLang="en-US"/>
              <a:t>For each entity set and relationship set there is a unique schema that is assigned the name of the corresponding entity set or relationship set.</a:t>
            </a:r>
          </a:p>
          <a:p>
            <a:r>
              <a:rPr lang="en-US" altLang="en-US"/>
              <a:t>Each schema has a number of columns (generally corresponding to attributes), which have unique names.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Representing Entity Sets With Simple Attributes</a:t>
            </a:r>
          </a:p>
        </p:txBody>
      </p:sp>
      <p:sp>
        <p:nvSpPr>
          <p:cNvPr id="808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450975"/>
            <a:ext cx="8081962" cy="3632200"/>
          </a:xfrm>
        </p:spPr>
        <p:txBody>
          <a:bodyPr/>
          <a:lstStyle/>
          <a:p>
            <a:r>
              <a:rPr lang="en-US" altLang="en-US" dirty="0"/>
              <a:t>A </a:t>
            </a:r>
            <a:r>
              <a:rPr lang="en-US" altLang="en-US" dirty="0">
                <a:solidFill>
                  <a:srgbClr val="FF0000"/>
                </a:solidFill>
              </a:rPr>
              <a:t>strong entity set reduces to a schema </a:t>
            </a:r>
            <a:r>
              <a:rPr lang="en-US" altLang="en-US" dirty="0"/>
              <a:t>with the same attributes</a:t>
            </a:r>
            <a:br>
              <a:rPr lang="en-US" altLang="en-US" dirty="0"/>
            </a:br>
            <a:r>
              <a:rPr lang="en-US" altLang="en-US" i="1" dirty="0"/>
              <a:t>student(</a:t>
            </a:r>
            <a:r>
              <a:rPr lang="en-US" altLang="en-US" i="1" u="sng" dirty="0"/>
              <a:t>ID</a:t>
            </a:r>
            <a:r>
              <a:rPr lang="en-US" altLang="en-US" i="1" dirty="0"/>
              <a:t>, name, </a:t>
            </a:r>
            <a:r>
              <a:rPr lang="en-US" altLang="en-US" i="1" dirty="0" err="1"/>
              <a:t>tot_cred</a:t>
            </a:r>
            <a:r>
              <a:rPr lang="en-US" altLang="en-US" i="1" dirty="0"/>
              <a:t>)</a:t>
            </a:r>
            <a:endParaRPr lang="en-US" altLang="en-US" dirty="0"/>
          </a:p>
          <a:p>
            <a:r>
              <a:rPr lang="en-US" altLang="en-US" dirty="0"/>
              <a:t>A </a:t>
            </a:r>
            <a:r>
              <a:rPr lang="en-US" altLang="en-US" dirty="0">
                <a:solidFill>
                  <a:srgbClr val="FF0000"/>
                </a:solidFill>
              </a:rPr>
              <a:t>weak entity set becomes a table </a:t>
            </a:r>
            <a:r>
              <a:rPr lang="en-US" altLang="en-US" dirty="0"/>
              <a:t>that includes a column for the primary key of the identifying strong entity set </a:t>
            </a:r>
            <a:br>
              <a:rPr lang="en-US" altLang="en-US" dirty="0"/>
            </a:br>
            <a:r>
              <a:rPr lang="en-US" altLang="en-US" i="1" dirty="0">
                <a:solidFill>
                  <a:srgbClr val="FF0000"/>
                </a:solidFill>
              </a:rPr>
              <a:t>section ( </a:t>
            </a:r>
            <a:r>
              <a:rPr lang="en-US" altLang="en-US" i="1" u="sng" dirty="0" err="1">
                <a:solidFill>
                  <a:srgbClr val="FF0000"/>
                </a:solidFill>
              </a:rPr>
              <a:t>course_id</a:t>
            </a:r>
            <a:r>
              <a:rPr lang="en-US" altLang="en-US" i="1" u="sng" dirty="0">
                <a:solidFill>
                  <a:srgbClr val="FF0000"/>
                </a:solidFill>
              </a:rPr>
              <a:t>, </a:t>
            </a:r>
            <a:r>
              <a:rPr lang="en-US" altLang="en-US" i="1" u="sng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sec_id</a:t>
            </a:r>
            <a:r>
              <a:rPr lang="en-US" altLang="en-US" i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en-US" i="1" u="sng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sem</a:t>
            </a:r>
            <a:r>
              <a:rPr lang="en-US" altLang="en-US" i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year</a:t>
            </a:r>
            <a:r>
              <a:rPr lang="en-US" alt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)</a:t>
            </a:r>
          </a:p>
        </p:txBody>
      </p:sp>
      <p:pic>
        <p:nvPicPr>
          <p:cNvPr id="80899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3624263"/>
            <a:ext cx="760571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1112874" y="4118344"/>
            <a:ext cx="1169582" cy="4040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cxnSp>
        <p:nvCxnSpPr>
          <p:cNvPr id="6" name="Curved Connector 5"/>
          <p:cNvCxnSpPr/>
          <p:nvPr/>
        </p:nvCxnSpPr>
        <p:spPr bwMode="auto">
          <a:xfrm flipV="1">
            <a:off x="2006009" y="3735572"/>
            <a:ext cx="4912242" cy="382772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6408751" y="3735572"/>
            <a:ext cx="2202512" cy="162360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66750" y="96838"/>
            <a:ext cx="8429625" cy="603250"/>
          </a:xfrm>
        </p:spPr>
        <p:txBody>
          <a:bodyPr/>
          <a:lstStyle/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Representing Relationship Sets</a:t>
            </a:r>
          </a:p>
        </p:txBody>
      </p:sp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498600"/>
            <a:ext cx="7959725" cy="2944813"/>
          </a:xfrm>
        </p:spPr>
        <p:txBody>
          <a:bodyPr/>
          <a:lstStyle/>
          <a:p>
            <a:r>
              <a:rPr lang="en-US" altLang="en-US" dirty="0"/>
              <a:t>A </a:t>
            </a:r>
            <a:r>
              <a:rPr lang="en-US" altLang="en-US" dirty="0">
                <a:solidFill>
                  <a:srgbClr val="FF0000"/>
                </a:solidFill>
              </a:rPr>
              <a:t>many-to-many relationship </a:t>
            </a:r>
            <a:r>
              <a:rPr lang="en-US" altLang="en-US" dirty="0"/>
              <a:t>set is represented as a schema with attributes for the primary keys of the two participating entity sets, and any </a:t>
            </a:r>
            <a:r>
              <a:rPr lang="en-US" altLang="en-US" dirty="0">
                <a:solidFill>
                  <a:srgbClr val="FF0000"/>
                </a:solidFill>
              </a:rPr>
              <a:t>descriptive attributes of the relationship set</a:t>
            </a:r>
            <a:r>
              <a:rPr lang="en-US" altLang="en-US" dirty="0"/>
              <a:t>. </a:t>
            </a:r>
          </a:p>
          <a:p>
            <a:r>
              <a:rPr lang="en-US" altLang="en-US" dirty="0"/>
              <a:t>Example: schema for relationship set </a:t>
            </a:r>
            <a:r>
              <a:rPr lang="en-US" altLang="en-US" i="1" dirty="0"/>
              <a:t>advisor</a:t>
            </a:r>
          </a:p>
          <a:p>
            <a:pPr>
              <a:buFont typeface="Monotype Sorts" charset="2"/>
              <a:buNone/>
            </a:pPr>
            <a:r>
              <a:rPr lang="en-US" altLang="en-US" dirty="0"/>
              <a:t>	</a:t>
            </a:r>
            <a:r>
              <a:rPr lang="en-US" altLang="en-US" i="1" dirty="0"/>
              <a:t>advisor = </a:t>
            </a:r>
            <a:r>
              <a:rPr lang="en-US" altLang="en-US" dirty="0"/>
              <a:t>(</a:t>
            </a:r>
            <a:r>
              <a:rPr lang="en-US" altLang="en-US" i="1" u="sng" dirty="0" err="1"/>
              <a:t>s_id</a:t>
            </a:r>
            <a:r>
              <a:rPr lang="en-US" altLang="en-US" i="1" u="sng" dirty="0"/>
              <a:t>, </a:t>
            </a:r>
            <a:r>
              <a:rPr lang="en-US" altLang="en-US" i="1" u="sng" dirty="0" err="1"/>
              <a:t>i_id</a:t>
            </a:r>
            <a:r>
              <a:rPr lang="en-US" altLang="en-US" dirty="0"/>
              <a:t>) </a:t>
            </a:r>
          </a:p>
          <a:p>
            <a:pPr>
              <a:buFont typeface="Monotype Sorts" charset="2"/>
              <a:buNone/>
            </a:pPr>
            <a:r>
              <a:rPr lang="en-US" altLang="en-US" dirty="0"/>
              <a:t>If we want to store the date of visit, it must be stored as a descriptive attribute belonging to the relationship</a:t>
            </a:r>
          </a:p>
          <a:p>
            <a:pPr>
              <a:buFont typeface="Monotype Sorts" charset="2"/>
              <a:buNone/>
            </a:pPr>
            <a:r>
              <a:rPr lang="en-US" altLang="en-US" i="1" dirty="0"/>
              <a:t>advisor = </a:t>
            </a:r>
            <a:r>
              <a:rPr lang="en-US" altLang="en-US" dirty="0"/>
              <a:t>(</a:t>
            </a:r>
            <a:r>
              <a:rPr lang="en-US" altLang="en-US" i="1" u="sng" dirty="0" err="1"/>
              <a:t>s_id</a:t>
            </a:r>
            <a:r>
              <a:rPr lang="en-US" altLang="en-US" i="1" u="sng" dirty="0"/>
              <a:t>, </a:t>
            </a:r>
            <a:r>
              <a:rPr lang="en-US" altLang="en-US" i="1" u="sng" dirty="0" err="1"/>
              <a:t>i_id</a:t>
            </a:r>
            <a:r>
              <a:rPr lang="en-US" altLang="en-US" i="1" u="sng" dirty="0" smtClean="0"/>
              <a:t>, date</a:t>
            </a:r>
            <a:r>
              <a:rPr lang="en-US" altLang="en-US" dirty="0" smtClean="0"/>
              <a:t>) </a:t>
            </a:r>
            <a:endParaRPr lang="en-US" altLang="en-US" dirty="0"/>
          </a:p>
          <a:p>
            <a:pPr>
              <a:buFont typeface="Monotype Sorts" charset="2"/>
              <a:buNone/>
            </a:pPr>
            <a:endParaRPr lang="en-US" altLang="en-US" dirty="0"/>
          </a:p>
        </p:txBody>
      </p:sp>
      <p:pic>
        <p:nvPicPr>
          <p:cNvPr id="8294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4573588"/>
            <a:ext cx="6529387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Rectangle 1"/>
          <p:cNvSpPr>
            <a:spLocks noChangeArrowheads="1"/>
          </p:cNvSpPr>
          <p:nvPr/>
        </p:nvSpPr>
        <p:spPr bwMode="auto">
          <a:xfrm>
            <a:off x="4270375" y="5741988"/>
            <a:ext cx="1006475" cy="357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/>
              <a:t>date</a:t>
            </a:r>
          </a:p>
        </p:txBody>
      </p:sp>
      <p:cxnSp>
        <p:nvCxnSpPr>
          <p:cNvPr id="82949" name="Straight Connector 3"/>
          <p:cNvCxnSpPr>
            <a:cxnSpLocks noChangeShapeType="1"/>
          </p:cNvCxnSpPr>
          <p:nvPr/>
        </p:nvCxnSpPr>
        <p:spPr bwMode="auto">
          <a:xfrm>
            <a:off x="4638675" y="5586413"/>
            <a:ext cx="0" cy="155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Entity Sets </a:t>
            </a:r>
            <a:r>
              <a:rPr lang="en-US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instructor 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and </a:t>
            </a:r>
            <a:r>
              <a:rPr lang="en-US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student</a:t>
            </a: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1192213" y="1751013"/>
            <a:ext cx="7381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 sz="1400">
                <a:latin typeface="Arial" charset="0"/>
              </a:rPr>
              <a:t>instructor_ID  instructor_name                                    student-ID   student_name</a:t>
            </a:r>
          </a:p>
        </p:txBody>
      </p:sp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2111375"/>
            <a:ext cx="6354762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Redundancy of Schemas</a:t>
            </a:r>
          </a:p>
        </p:txBody>
      </p:sp>
      <p:sp>
        <p:nvSpPr>
          <p:cNvPr id="84994" name="Rectangle 4"/>
          <p:cNvSpPr>
            <a:spLocks noChangeArrowheads="1"/>
          </p:cNvSpPr>
          <p:nvPr/>
        </p:nvSpPr>
        <p:spPr bwMode="auto">
          <a:xfrm>
            <a:off x="636588" y="1079500"/>
            <a:ext cx="7758112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rgbClr val="FF0000"/>
                </a:solidFill>
              </a:rPr>
              <a:t>Many-to-one and one-to-many relationship sets that are total on the many-side can be represented by adding an extra attribute to the “many” side, containing the primary key of the “one” side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Example: Instead of creating a schema for relationship set </a:t>
            </a:r>
            <a:r>
              <a:rPr lang="en-US" altLang="en-US" sz="1800" i="1" dirty="0" err="1"/>
              <a:t>inst_dept</a:t>
            </a:r>
            <a:r>
              <a:rPr lang="en-US" altLang="en-US" sz="1800" dirty="0"/>
              <a:t>, add an attribute </a:t>
            </a:r>
            <a:r>
              <a:rPr lang="en-US" altLang="en-US" sz="1800" i="1" dirty="0" err="1"/>
              <a:t>dept_name</a:t>
            </a:r>
            <a:r>
              <a:rPr lang="en-US" altLang="en-US" sz="1800" dirty="0"/>
              <a:t> to the schema arising from entity set </a:t>
            </a:r>
            <a:r>
              <a:rPr lang="en-US" altLang="en-US" sz="1800" i="1" dirty="0"/>
              <a:t>instructor</a:t>
            </a:r>
          </a:p>
        </p:txBody>
      </p:sp>
      <p:sp>
        <p:nvSpPr>
          <p:cNvPr id="84995" name="Rectangle 6"/>
          <p:cNvSpPr>
            <a:spLocks noChangeArrowheads="1"/>
          </p:cNvSpPr>
          <p:nvPr/>
        </p:nvSpPr>
        <p:spPr bwMode="auto">
          <a:xfrm rot="-372694">
            <a:off x="1692275" y="3449638"/>
            <a:ext cx="1970088" cy="2809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/>
          </a:p>
        </p:txBody>
      </p:sp>
      <p:grpSp>
        <p:nvGrpSpPr>
          <p:cNvPr id="84996" name="Group 13"/>
          <p:cNvGrpSpPr>
            <a:grpSpLocks/>
          </p:cNvGrpSpPr>
          <p:nvPr/>
        </p:nvGrpSpPr>
        <p:grpSpPr bwMode="auto">
          <a:xfrm>
            <a:off x="373063" y="2740025"/>
            <a:ext cx="8185150" cy="3424238"/>
            <a:chOff x="0" y="1413"/>
            <a:chExt cx="5483" cy="2545"/>
          </a:xfrm>
        </p:grpSpPr>
        <p:pic>
          <p:nvPicPr>
            <p:cNvPr id="85022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52" t="423" r="7481" b="61655"/>
            <a:stretch>
              <a:fillRect/>
            </a:stretch>
          </p:blipFill>
          <p:spPr bwMode="auto">
            <a:xfrm>
              <a:off x="175" y="1413"/>
              <a:ext cx="5308" cy="2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39" name="Rectangle 11"/>
            <p:cNvSpPr>
              <a:spLocks noChangeArrowheads="1"/>
            </p:cNvSpPr>
            <p:nvPr/>
          </p:nvSpPr>
          <p:spPr bwMode="auto">
            <a:xfrm>
              <a:off x="0" y="1500"/>
              <a:ext cx="1956" cy="4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charset="2"/>
                <a:buChar char="n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charset="2"/>
                <a:buChar char="l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charset="2"/>
                <a:buChar char="4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charset="0"/>
                <a:buChar char="–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kumimoji="0" lang="en-US" altLang="en-US" smtClean="0"/>
            </a:p>
          </p:txBody>
        </p:sp>
        <p:sp>
          <p:nvSpPr>
            <p:cNvPr id="44040" name="Rectangle 12"/>
            <p:cNvSpPr>
              <a:spLocks noChangeArrowheads="1"/>
            </p:cNvSpPr>
            <p:nvPr/>
          </p:nvSpPr>
          <p:spPr bwMode="auto">
            <a:xfrm>
              <a:off x="1919" y="1690"/>
              <a:ext cx="373" cy="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charset="2"/>
                <a:buChar char="n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charset="2"/>
                <a:buChar char="l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charset="2"/>
                <a:buChar char="4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charset="0"/>
                <a:buChar char="–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kumimoji="0" lang="en-US" altLang="en-US" smtClean="0"/>
            </a:p>
          </p:txBody>
        </p:sp>
      </p:grpSp>
      <p:sp>
        <p:nvSpPr>
          <p:cNvPr id="84997" name="Oval 1"/>
          <p:cNvSpPr>
            <a:spLocks noChangeArrowheads="1"/>
          </p:cNvSpPr>
          <p:nvPr/>
        </p:nvSpPr>
        <p:spPr bwMode="auto">
          <a:xfrm>
            <a:off x="3932238" y="3157538"/>
            <a:ext cx="896937" cy="2508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en-US">
              <a:solidFill>
                <a:srgbClr val="FF0000"/>
              </a:solidFill>
            </a:endParaRPr>
          </a:p>
        </p:txBody>
      </p:sp>
      <p:sp>
        <p:nvSpPr>
          <p:cNvPr id="84999" name="Oval 11"/>
          <p:cNvSpPr>
            <a:spLocks noChangeArrowheads="1"/>
          </p:cNvSpPr>
          <p:nvPr/>
        </p:nvSpPr>
        <p:spPr bwMode="auto">
          <a:xfrm>
            <a:off x="0" y="5280025"/>
            <a:ext cx="914400" cy="38358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en-US"/>
              <a:t>D_name</a:t>
            </a:r>
            <a:endParaRPr kumimoji="0"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Redundancy of Schemas (Cont.)</a:t>
            </a:r>
          </a:p>
        </p:txBody>
      </p:sp>
      <p:sp>
        <p:nvSpPr>
          <p:cNvPr id="870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55663" y="1222375"/>
            <a:ext cx="73914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For </a:t>
            </a:r>
            <a:r>
              <a:rPr lang="en-US" altLang="en-US" dirty="0">
                <a:solidFill>
                  <a:srgbClr val="FF0000"/>
                </a:solidFill>
              </a:rPr>
              <a:t>one-to-one relationship sets</a:t>
            </a:r>
            <a:r>
              <a:rPr lang="en-US" altLang="en-US" dirty="0"/>
              <a:t>, either side can be chosen to act as the “many” </a:t>
            </a:r>
            <a:r>
              <a:rPr lang="en-US" altLang="en-US" dirty="0" smtClean="0"/>
              <a:t>side with total participation and apply the previous rule.</a:t>
            </a:r>
            <a:endParaRPr lang="en-US" altLang="en-US" dirty="0"/>
          </a:p>
          <a:p>
            <a:pPr lvl="1">
              <a:lnSpc>
                <a:spcPct val="90000"/>
              </a:lnSpc>
            </a:pPr>
            <a:r>
              <a:rPr lang="en-US" altLang="en-US" dirty="0"/>
              <a:t>That is, extra attribute can be added to either of the tables corresponding to the two entity sets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FF0000"/>
                </a:solidFill>
              </a:rPr>
              <a:t>If participation is </a:t>
            </a:r>
            <a:r>
              <a:rPr lang="en-US" altLang="en-US" i="1" u="sng" dirty="0">
                <a:solidFill>
                  <a:srgbClr val="FF0000"/>
                </a:solidFill>
              </a:rPr>
              <a:t>partial</a:t>
            </a:r>
            <a:r>
              <a:rPr lang="en-US" altLang="en-US" dirty="0">
                <a:solidFill>
                  <a:srgbClr val="FF0000"/>
                </a:solidFill>
              </a:rPr>
              <a:t> on the “many” side, replacing a schema by an extra attribute in the schema corresponding to the “many” side could result in null values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The schema corresponding to a relationship set linking a weak entity set to its identifying strong entity set is redundant.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Example: The </a:t>
            </a:r>
            <a:r>
              <a:rPr lang="en-US" altLang="en-US" i="1" dirty="0"/>
              <a:t>section </a:t>
            </a:r>
            <a:r>
              <a:rPr lang="en-US" altLang="en-US" dirty="0"/>
              <a:t>schema already contains the attributes that would appear in the </a:t>
            </a:r>
            <a:r>
              <a:rPr lang="en-US" altLang="en-US" i="1" dirty="0" err="1"/>
              <a:t>sec_course</a:t>
            </a:r>
            <a:r>
              <a:rPr lang="en-US" altLang="en-US" dirty="0"/>
              <a:t> schema</a:t>
            </a:r>
          </a:p>
          <a:p>
            <a:endParaRPr lang="en-US" alt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1892595" y="4600353"/>
            <a:ext cx="857693" cy="46783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charset="0"/>
              </a:rPr>
              <a:t>A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892595" y="5273563"/>
            <a:ext cx="857693" cy="46783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A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sp>
        <p:nvSpPr>
          <p:cNvPr id="3" name="Diamond 2"/>
          <p:cNvSpPr/>
          <p:nvPr/>
        </p:nvSpPr>
        <p:spPr bwMode="auto">
          <a:xfrm>
            <a:off x="3179651" y="4600352"/>
            <a:ext cx="340242" cy="55289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charset="0"/>
              </a:rPr>
              <a:t>R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cxnSp>
        <p:nvCxnSpPr>
          <p:cNvPr id="6" name="Straight Arrow Connector 5"/>
          <p:cNvCxnSpPr>
            <a:endCxn id="14" idx="1"/>
          </p:cNvCxnSpPr>
          <p:nvPr/>
        </p:nvCxnSpPr>
        <p:spPr bwMode="auto">
          <a:xfrm>
            <a:off x="3519893" y="4876799"/>
            <a:ext cx="581764" cy="1098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/>
          <p:cNvCxnSpPr>
            <a:endCxn id="5" idx="3"/>
          </p:cNvCxnSpPr>
          <p:nvPr/>
        </p:nvCxnSpPr>
        <p:spPr bwMode="auto">
          <a:xfrm flipH="1">
            <a:off x="2750288" y="5503794"/>
            <a:ext cx="384802" cy="368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Diamond 12"/>
          <p:cNvSpPr/>
          <p:nvPr/>
        </p:nvSpPr>
        <p:spPr bwMode="auto">
          <a:xfrm>
            <a:off x="3179651" y="5211540"/>
            <a:ext cx="340242" cy="55289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charset="0"/>
              </a:rPr>
              <a:t>R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01657" y="4752752"/>
            <a:ext cx="857693" cy="46783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charset="0"/>
              </a:rPr>
              <a:t>B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3949257" y="5273563"/>
            <a:ext cx="857693" cy="46783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" charset="0"/>
              </a:rPr>
              <a:t>B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charset="0"/>
            </a:endParaRP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3519893" y="5448065"/>
            <a:ext cx="429364" cy="1949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3464003" y="5520536"/>
            <a:ext cx="429364" cy="1949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flipH="1" flipV="1">
            <a:off x="2749771" y="4853761"/>
            <a:ext cx="429363" cy="425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1075" y="66675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Composite and Multivalued Attributes</a:t>
            </a: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49563" y="1104900"/>
            <a:ext cx="6026150" cy="5097463"/>
          </a:xfrm>
          <a:noFill/>
        </p:spPr>
        <p:txBody>
          <a:bodyPr/>
          <a:lstStyle/>
          <a:p>
            <a:r>
              <a:rPr lang="en-US" altLang="en-US" dirty="0"/>
              <a:t>Composite attributes are flattened out by creating a separate attribute for each component attribute</a:t>
            </a:r>
          </a:p>
          <a:p>
            <a:pPr lvl="1"/>
            <a:r>
              <a:rPr lang="en-US" altLang="en-US" dirty="0"/>
              <a:t>Example: given entity set </a:t>
            </a:r>
            <a:r>
              <a:rPr lang="en-US" altLang="en-US" i="1" dirty="0"/>
              <a:t>instructor</a:t>
            </a:r>
            <a:r>
              <a:rPr lang="en-US" altLang="en-US" dirty="0"/>
              <a:t> with composite attribute </a:t>
            </a:r>
            <a:r>
              <a:rPr lang="en-US" altLang="en-US" i="1" dirty="0"/>
              <a:t>name</a:t>
            </a:r>
            <a:r>
              <a:rPr lang="en-US" altLang="en-US" dirty="0"/>
              <a:t> with component attributes </a:t>
            </a:r>
            <a:r>
              <a:rPr lang="en-US" altLang="en-US" i="1" dirty="0" err="1"/>
              <a:t>first_name</a:t>
            </a:r>
            <a:r>
              <a:rPr lang="en-US" altLang="en-US" i="1" dirty="0"/>
              <a:t> </a:t>
            </a:r>
            <a:r>
              <a:rPr lang="en-US" altLang="en-US" dirty="0"/>
              <a:t>and </a:t>
            </a:r>
            <a:r>
              <a:rPr lang="en-US" altLang="en-US" i="1" dirty="0" err="1"/>
              <a:t>last_name</a:t>
            </a:r>
            <a:r>
              <a:rPr lang="en-US" altLang="en-US" dirty="0"/>
              <a:t> the schema corresponding to the entity set has two attributes </a:t>
            </a:r>
            <a:r>
              <a:rPr lang="en-US" altLang="en-US" i="1" dirty="0" err="1"/>
              <a:t>name_first_name</a:t>
            </a:r>
            <a:r>
              <a:rPr lang="en-US" altLang="en-US" dirty="0"/>
              <a:t>  and </a:t>
            </a:r>
            <a:r>
              <a:rPr lang="en-US" altLang="en-US" i="1" dirty="0" err="1"/>
              <a:t>name_last_name</a:t>
            </a:r>
            <a:endParaRPr lang="en-US" altLang="en-US" i="1" dirty="0"/>
          </a:p>
          <a:p>
            <a:pPr lvl="2"/>
            <a:r>
              <a:rPr lang="en-US" altLang="en-US" i="1" dirty="0"/>
              <a:t>Prefix omitted if there is no ambiguity</a:t>
            </a:r>
          </a:p>
          <a:p>
            <a:r>
              <a:rPr lang="en-US" altLang="en-US" dirty="0"/>
              <a:t>Ignoring multivalued attributes, extended instructor schema is</a:t>
            </a:r>
          </a:p>
          <a:p>
            <a:pPr lvl="1"/>
            <a:r>
              <a:rPr lang="en-US" altLang="en-US" i="1" dirty="0">
                <a:solidFill>
                  <a:srgbClr val="FF0000"/>
                </a:solidFill>
              </a:rPr>
              <a:t>instructor(</a:t>
            </a:r>
            <a:r>
              <a:rPr lang="en-US" altLang="en-US" i="1" u="sng" dirty="0">
                <a:solidFill>
                  <a:srgbClr val="FF0000"/>
                </a:solidFill>
              </a:rPr>
              <a:t>ID</a:t>
            </a:r>
            <a:r>
              <a:rPr lang="en-US" altLang="en-US" i="1" dirty="0">
                <a:solidFill>
                  <a:srgbClr val="FF0000"/>
                </a:solidFill>
              </a:rPr>
              <a:t>, </a:t>
            </a:r>
            <a:br>
              <a:rPr lang="en-US" altLang="en-US" i="1" dirty="0">
                <a:solidFill>
                  <a:srgbClr val="FF0000"/>
                </a:solidFill>
              </a:rPr>
            </a:br>
            <a:r>
              <a:rPr lang="en-US" altLang="en-US" i="1" dirty="0">
                <a:solidFill>
                  <a:srgbClr val="FF0000"/>
                </a:solidFill>
              </a:rPr>
              <a:t>      </a:t>
            </a:r>
            <a:r>
              <a:rPr lang="en-US" altLang="en-US" i="1" dirty="0" err="1">
                <a:solidFill>
                  <a:srgbClr val="FF0000"/>
                </a:solidFill>
              </a:rPr>
              <a:t>first_name</a:t>
            </a:r>
            <a:r>
              <a:rPr lang="en-US" altLang="en-US" i="1" dirty="0">
                <a:solidFill>
                  <a:srgbClr val="FF0000"/>
                </a:solidFill>
              </a:rPr>
              <a:t>, </a:t>
            </a:r>
            <a:r>
              <a:rPr lang="en-US" altLang="en-US" i="1" dirty="0" err="1">
                <a:solidFill>
                  <a:srgbClr val="FF0000"/>
                </a:solidFill>
              </a:rPr>
              <a:t>middle_initial</a:t>
            </a:r>
            <a:r>
              <a:rPr lang="en-US" altLang="en-US" i="1" dirty="0">
                <a:solidFill>
                  <a:srgbClr val="FF0000"/>
                </a:solidFill>
              </a:rPr>
              <a:t>,  </a:t>
            </a:r>
            <a:r>
              <a:rPr lang="en-US" altLang="en-US" i="1" dirty="0" err="1">
                <a:solidFill>
                  <a:srgbClr val="FF0000"/>
                </a:solidFill>
              </a:rPr>
              <a:t>last_name</a:t>
            </a:r>
            <a:r>
              <a:rPr lang="en-US" altLang="en-US" i="1" dirty="0">
                <a:solidFill>
                  <a:srgbClr val="FF0000"/>
                </a:solidFill>
              </a:rPr>
              <a:t>,</a:t>
            </a:r>
            <a:br>
              <a:rPr lang="en-US" altLang="en-US" i="1" dirty="0">
                <a:solidFill>
                  <a:srgbClr val="FF0000"/>
                </a:solidFill>
              </a:rPr>
            </a:br>
            <a:r>
              <a:rPr lang="en-US" altLang="en-US" i="1" dirty="0">
                <a:solidFill>
                  <a:srgbClr val="FF0000"/>
                </a:solidFill>
              </a:rPr>
              <a:t>      </a:t>
            </a:r>
            <a:r>
              <a:rPr lang="en-US" altLang="en-US" i="1" dirty="0" err="1">
                <a:solidFill>
                  <a:srgbClr val="FF0000"/>
                </a:solidFill>
              </a:rPr>
              <a:t>street_number</a:t>
            </a:r>
            <a:r>
              <a:rPr lang="en-US" altLang="en-US" i="1" dirty="0">
                <a:solidFill>
                  <a:srgbClr val="FF0000"/>
                </a:solidFill>
              </a:rPr>
              <a:t>, </a:t>
            </a:r>
            <a:r>
              <a:rPr lang="en-US" altLang="en-US" i="1" dirty="0" err="1">
                <a:solidFill>
                  <a:srgbClr val="FF0000"/>
                </a:solidFill>
              </a:rPr>
              <a:t>street_name</a:t>
            </a:r>
            <a:r>
              <a:rPr lang="en-US" altLang="en-US" i="1" dirty="0">
                <a:solidFill>
                  <a:srgbClr val="FF0000"/>
                </a:solidFill>
              </a:rPr>
              <a:t>,  </a:t>
            </a:r>
            <a:br>
              <a:rPr lang="en-US" altLang="en-US" i="1" dirty="0">
                <a:solidFill>
                  <a:srgbClr val="FF0000"/>
                </a:solidFill>
              </a:rPr>
            </a:br>
            <a:r>
              <a:rPr lang="en-US" altLang="en-US" i="1" dirty="0">
                <a:solidFill>
                  <a:srgbClr val="FF0000"/>
                </a:solidFill>
              </a:rPr>
              <a:t>           </a:t>
            </a:r>
            <a:r>
              <a:rPr lang="en-US" altLang="en-US" i="1" dirty="0" err="1">
                <a:solidFill>
                  <a:srgbClr val="FF0000"/>
                </a:solidFill>
              </a:rPr>
              <a:t>apt_number</a:t>
            </a:r>
            <a:r>
              <a:rPr lang="en-US" altLang="en-US" i="1" dirty="0">
                <a:solidFill>
                  <a:srgbClr val="FF0000"/>
                </a:solidFill>
              </a:rPr>
              <a:t>, city, state, </a:t>
            </a:r>
            <a:r>
              <a:rPr lang="en-US" altLang="en-US" i="1" dirty="0" err="1">
                <a:solidFill>
                  <a:srgbClr val="FF0000"/>
                </a:solidFill>
              </a:rPr>
              <a:t>zip_code</a:t>
            </a:r>
            <a:r>
              <a:rPr lang="en-US" altLang="en-US" i="1" dirty="0">
                <a:solidFill>
                  <a:srgbClr val="FF0000"/>
                </a:solidFill>
              </a:rPr>
              <a:t>,  </a:t>
            </a:r>
            <a:br>
              <a:rPr lang="en-US" altLang="en-US" i="1" dirty="0">
                <a:solidFill>
                  <a:srgbClr val="FF0000"/>
                </a:solidFill>
              </a:rPr>
            </a:br>
            <a:r>
              <a:rPr lang="en-US" altLang="en-US" i="1" dirty="0">
                <a:solidFill>
                  <a:srgbClr val="FF0000"/>
                </a:solidFill>
              </a:rPr>
              <a:t>      </a:t>
            </a:r>
            <a:r>
              <a:rPr lang="en-US" altLang="en-US" i="1" dirty="0" err="1" smtClean="0">
                <a:solidFill>
                  <a:srgbClr val="FF0000"/>
                </a:solidFill>
              </a:rPr>
              <a:t>date_of_birth</a:t>
            </a:r>
            <a:r>
              <a:rPr lang="en-US" altLang="en-US" i="1" dirty="0" smtClean="0">
                <a:solidFill>
                  <a:srgbClr val="FF0000"/>
                </a:solidFill>
              </a:rPr>
              <a:t>)</a:t>
            </a:r>
            <a:endParaRPr lang="en-US" altLang="en-US" i="1" dirty="0">
              <a:solidFill>
                <a:srgbClr val="FF0000"/>
              </a:solidFill>
            </a:endParaRPr>
          </a:p>
          <a:p>
            <a:pPr lvl="1"/>
            <a:endParaRPr lang="en-US" altLang="en-US" dirty="0"/>
          </a:p>
        </p:txBody>
      </p:sp>
      <p:pic>
        <p:nvPicPr>
          <p:cNvPr id="8909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1044575"/>
            <a:ext cx="2519363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1075" y="66675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Composite and Multivalued Attributes</a:t>
            </a: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22300" y="1165225"/>
            <a:ext cx="7672388" cy="5160963"/>
          </a:xfrm>
          <a:noFill/>
        </p:spPr>
        <p:txBody>
          <a:bodyPr/>
          <a:lstStyle/>
          <a:p>
            <a:r>
              <a:rPr lang="en-US" altLang="en-US" dirty="0"/>
              <a:t>A multivalued attribute </a:t>
            </a:r>
            <a:r>
              <a:rPr lang="en-US" altLang="en-US" i="1" dirty="0"/>
              <a:t>M</a:t>
            </a:r>
            <a:r>
              <a:rPr lang="en-US" altLang="en-US" dirty="0"/>
              <a:t> of an entity </a:t>
            </a:r>
            <a:r>
              <a:rPr lang="en-US" altLang="en-US" i="1" dirty="0"/>
              <a:t>E</a:t>
            </a:r>
            <a:r>
              <a:rPr lang="en-US" altLang="en-US" dirty="0"/>
              <a:t> is represented by a </a:t>
            </a:r>
            <a:r>
              <a:rPr lang="en-US" altLang="en-US" dirty="0">
                <a:solidFill>
                  <a:srgbClr val="FF0000"/>
                </a:solidFill>
              </a:rPr>
              <a:t>separate schema </a:t>
            </a:r>
            <a:r>
              <a:rPr lang="en-US" altLang="en-US" i="1" dirty="0">
                <a:solidFill>
                  <a:srgbClr val="FF0000"/>
                </a:solidFill>
              </a:rPr>
              <a:t>EM</a:t>
            </a:r>
            <a:endParaRPr lang="en-US" altLang="en-US" dirty="0">
              <a:solidFill>
                <a:srgbClr val="FF0000"/>
              </a:solidFill>
            </a:endParaRPr>
          </a:p>
          <a:p>
            <a:pPr lvl="1"/>
            <a:r>
              <a:rPr lang="en-US" altLang="en-US" dirty="0"/>
              <a:t>Schema </a:t>
            </a:r>
            <a:r>
              <a:rPr lang="en-US" altLang="en-US" i="1" dirty="0"/>
              <a:t>EM</a:t>
            </a:r>
            <a:r>
              <a:rPr lang="en-US" altLang="en-US" dirty="0"/>
              <a:t> has attributes corresponding to the primary key of </a:t>
            </a:r>
            <a:r>
              <a:rPr lang="en-US" altLang="en-US" i="1" dirty="0"/>
              <a:t>E</a:t>
            </a:r>
            <a:r>
              <a:rPr lang="en-US" altLang="en-US" dirty="0"/>
              <a:t> and an attribute corresponding to multivalued attribute </a:t>
            </a:r>
            <a:r>
              <a:rPr lang="en-US" altLang="en-US" i="1" dirty="0"/>
              <a:t>M</a:t>
            </a:r>
            <a:endParaRPr lang="en-US" altLang="en-US" dirty="0"/>
          </a:p>
          <a:p>
            <a:pPr lvl="1"/>
            <a:r>
              <a:rPr lang="en-US" altLang="en-US" dirty="0"/>
              <a:t>Example:  Multivalued attribute </a:t>
            </a:r>
            <a:r>
              <a:rPr lang="en-US" altLang="en-US" i="1" dirty="0" err="1"/>
              <a:t>phone_number</a:t>
            </a:r>
            <a:r>
              <a:rPr lang="en-US" altLang="en-US" i="1" dirty="0"/>
              <a:t> </a:t>
            </a:r>
            <a:r>
              <a:rPr lang="en-US" altLang="en-US" dirty="0"/>
              <a:t>of </a:t>
            </a:r>
            <a:r>
              <a:rPr lang="en-US" altLang="en-US" i="1" dirty="0"/>
              <a:t>instructor</a:t>
            </a:r>
            <a:r>
              <a:rPr lang="en-US" altLang="en-US" dirty="0"/>
              <a:t> is represented by a schema:</a:t>
            </a:r>
            <a:br>
              <a:rPr lang="en-US" altLang="en-US" dirty="0"/>
            </a:br>
            <a:r>
              <a:rPr lang="en-US" altLang="en-US" dirty="0"/>
              <a:t>    </a:t>
            </a:r>
            <a:r>
              <a:rPr lang="en-US" altLang="en-US" i="1" dirty="0" err="1"/>
              <a:t>inst_phone</a:t>
            </a:r>
            <a:r>
              <a:rPr lang="en-US" altLang="en-US" i="1" dirty="0"/>
              <a:t>= </a:t>
            </a:r>
            <a:r>
              <a:rPr lang="en-US" altLang="en-US" dirty="0"/>
              <a:t>(</a:t>
            </a:r>
            <a:r>
              <a:rPr lang="en-US" altLang="en-US" i="1" dirty="0"/>
              <a:t> </a:t>
            </a:r>
            <a:r>
              <a:rPr lang="en-US" altLang="en-US" i="1" u="sng" dirty="0"/>
              <a:t>ID</a:t>
            </a:r>
            <a:r>
              <a:rPr lang="en-US" altLang="en-US" i="1" dirty="0"/>
              <a:t>, </a:t>
            </a:r>
            <a:r>
              <a:rPr lang="en-US" altLang="en-US" i="1" u="sng" dirty="0" err="1"/>
              <a:t>phone_number</a:t>
            </a:r>
            <a:r>
              <a:rPr lang="en-US" altLang="en-US" dirty="0"/>
              <a:t>)</a:t>
            </a:r>
            <a:r>
              <a:rPr lang="en-US" altLang="en-US" i="1" dirty="0"/>
              <a:t> </a:t>
            </a:r>
            <a:endParaRPr lang="en-US" altLang="en-US" i="1" dirty="0" smtClean="0"/>
          </a:p>
          <a:p>
            <a:pPr lvl="6"/>
            <a:r>
              <a:rPr lang="en-US" altLang="en-US" i="1" dirty="0" smtClean="0"/>
              <a:t>1	123</a:t>
            </a:r>
          </a:p>
          <a:p>
            <a:pPr lvl="6"/>
            <a:r>
              <a:rPr lang="en-US" altLang="en-US" i="1" dirty="0" smtClean="0"/>
              <a:t>1	345</a:t>
            </a:r>
          </a:p>
          <a:p>
            <a:pPr lvl="6"/>
            <a:r>
              <a:rPr lang="en-US" altLang="en-US" i="1" dirty="0" smtClean="0"/>
              <a:t>1	121</a:t>
            </a:r>
          </a:p>
          <a:p>
            <a:pPr lvl="6"/>
            <a:r>
              <a:rPr lang="en-US" altLang="en-US" i="1" dirty="0" smtClean="0"/>
              <a:t>2	555</a:t>
            </a:r>
          </a:p>
          <a:p>
            <a:pPr lvl="6"/>
            <a:r>
              <a:rPr lang="en-US" altLang="en-US" i="1" dirty="0" smtClean="0"/>
              <a:t>3	109</a:t>
            </a:r>
          </a:p>
          <a:p>
            <a:pPr lvl="6"/>
            <a:r>
              <a:rPr lang="en-US" altLang="en-US" i="1" dirty="0" smtClean="0"/>
              <a:t>3	165</a:t>
            </a:r>
            <a:endParaRPr lang="en-US" altLang="en-US" i="1" dirty="0"/>
          </a:p>
          <a:p>
            <a:pPr lvl="1"/>
            <a:r>
              <a:rPr lang="en-US" altLang="en-US" dirty="0"/>
              <a:t>Each value of the multivalued attribute maps to a separate tuple of the relation on schema </a:t>
            </a:r>
            <a:r>
              <a:rPr lang="en-US" altLang="en-US" i="1" dirty="0"/>
              <a:t>EM</a:t>
            </a:r>
            <a:endParaRPr lang="en-US" altLang="en-US" dirty="0"/>
          </a:p>
          <a:p>
            <a:pPr lvl="2"/>
            <a:r>
              <a:rPr lang="en-US" altLang="en-US" dirty="0"/>
              <a:t>For example, an </a:t>
            </a:r>
            <a:r>
              <a:rPr lang="en-US" altLang="en-US" i="1" dirty="0"/>
              <a:t>instructor</a:t>
            </a:r>
            <a:r>
              <a:rPr lang="en-US" altLang="en-US" dirty="0"/>
              <a:t> entity with primary key  22222 and phone numbers 456-7890 and 123-4567 maps to two tuples:   </a:t>
            </a:r>
            <a:br>
              <a:rPr lang="en-US" altLang="en-US" dirty="0"/>
            </a:br>
            <a:r>
              <a:rPr lang="en-US" altLang="en-US" dirty="0"/>
              <a:t>   (22222, 456-7890) and (22222, 123-4567)</a:t>
            </a:r>
            <a:r>
              <a:rPr lang="en-US" altLang="en-US" sz="2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Multivalued Attributes (Cont.)</a:t>
            </a:r>
          </a:p>
        </p:txBody>
      </p:sp>
      <p:sp>
        <p:nvSpPr>
          <p:cNvPr id="931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9588" y="1108075"/>
            <a:ext cx="7869237" cy="2755900"/>
          </a:xfrm>
        </p:spPr>
        <p:txBody>
          <a:bodyPr/>
          <a:lstStyle/>
          <a:p>
            <a:r>
              <a:rPr lang="en-US" altLang="en-US"/>
              <a:t>Special case:entity </a:t>
            </a:r>
            <a:r>
              <a:rPr lang="en-US" altLang="en-US" i="1"/>
              <a:t>time_slot </a:t>
            </a:r>
            <a:r>
              <a:rPr lang="en-US" altLang="en-US"/>
              <a:t> has only one attribute other than the primary-key attribute, and that attribute is multivalued</a:t>
            </a:r>
          </a:p>
          <a:p>
            <a:pPr lvl="1"/>
            <a:r>
              <a:rPr lang="en-US" altLang="en-US"/>
              <a:t>Optimization: Don’t create the relation corresponding to the entity, just create the one corresponding to the multivalued attribute</a:t>
            </a:r>
          </a:p>
          <a:p>
            <a:pPr lvl="1"/>
            <a:r>
              <a:rPr lang="en-US" altLang="en-US" i="1"/>
              <a:t>time_slot</a:t>
            </a:r>
            <a:r>
              <a:rPr lang="en-US" altLang="en-US"/>
              <a:t>(</a:t>
            </a:r>
            <a:r>
              <a:rPr lang="en-US" altLang="en-US" i="1" u="sng"/>
              <a:t>time_slot_id, day, start_time</a:t>
            </a:r>
            <a:r>
              <a:rPr lang="en-US" altLang="en-US" i="1"/>
              <a:t>, end_time</a:t>
            </a:r>
            <a:r>
              <a:rPr lang="en-US" altLang="en-US"/>
              <a:t>)</a:t>
            </a:r>
          </a:p>
          <a:p>
            <a:pPr lvl="1"/>
            <a:r>
              <a:rPr lang="en-US" altLang="en-US"/>
              <a:t>Caveat: </a:t>
            </a:r>
            <a:r>
              <a:rPr lang="en-US" altLang="en-US" i="1"/>
              <a:t>time_slot </a:t>
            </a:r>
            <a:r>
              <a:rPr lang="en-US" altLang="en-US"/>
              <a:t>attribute of </a:t>
            </a:r>
            <a:r>
              <a:rPr lang="en-US" altLang="en-US" i="1"/>
              <a:t>section (</a:t>
            </a:r>
            <a:r>
              <a:rPr lang="en-US" altLang="en-US"/>
              <a:t>from </a:t>
            </a:r>
            <a:r>
              <a:rPr lang="en-US" altLang="en-US" i="1"/>
              <a:t>sec_time_slot</a:t>
            </a:r>
            <a:r>
              <a:rPr lang="en-US" altLang="en-US"/>
              <a:t>) cannot be a foreign key due to this optimization</a:t>
            </a:r>
          </a:p>
        </p:txBody>
      </p:sp>
      <p:grpSp>
        <p:nvGrpSpPr>
          <p:cNvPr id="93187" name="Group 4"/>
          <p:cNvGrpSpPr>
            <a:grpSpLocks/>
          </p:cNvGrpSpPr>
          <p:nvPr/>
        </p:nvGrpSpPr>
        <p:grpSpPr bwMode="auto">
          <a:xfrm>
            <a:off x="1109663" y="3582988"/>
            <a:ext cx="6891337" cy="3079750"/>
            <a:chOff x="854" y="2275"/>
            <a:chExt cx="4103" cy="1638"/>
          </a:xfrm>
        </p:grpSpPr>
        <p:pic>
          <p:nvPicPr>
            <p:cNvPr id="93188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27" t="59744" r="-1482" b="19835"/>
            <a:stretch>
              <a:fillRect/>
            </a:stretch>
          </p:blipFill>
          <p:spPr bwMode="auto">
            <a:xfrm>
              <a:off x="1005" y="2423"/>
              <a:ext cx="3952" cy="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34" name="Rectangle 6"/>
            <p:cNvSpPr>
              <a:spLocks noChangeArrowheads="1"/>
            </p:cNvSpPr>
            <p:nvPr/>
          </p:nvSpPr>
          <p:spPr bwMode="auto">
            <a:xfrm>
              <a:off x="854" y="3257"/>
              <a:ext cx="1182" cy="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charset="2"/>
                <a:buChar char="n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charset="2"/>
                <a:buChar char="l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charset="2"/>
                <a:buChar char="4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charset="0"/>
                <a:buChar char="–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kumimoji="0" lang="en-US" altLang="en-US" smtClean="0"/>
            </a:p>
          </p:txBody>
        </p:sp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912" y="2429"/>
              <a:ext cx="152" cy="8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charset="2"/>
                <a:buChar char="n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charset="2"/>
                <a:buChar char="l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charset="2"/>
                <a:buChar char="4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charset="0"/>
                <a:buChar char="–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kumimoji="0" lang="en-US" altLang="en-US" smtClean="0"/>
            </a:p>
          </p:txBody>
        </p:sp>
        <p:sp>
          <p:nvSpPr>
            <p:cNvPr id="48136" name="Rectangle 8"/>
            <p:cNvSpPr>
              <a:spLocks noChangeArrowheads="1"/>
            </p:cNvSpPr>
            <p:nvPr/>
          </p:nvSpPr>
          <p:spPr bwMode="auto">
            <a:xfrm>
              <a:off x="1923" y="2275"/>
              <a:ext cx="371" cy="3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35000"/>
                </a:spcBef>
                <a:buClr>
                  <a:schemeClr val="tx2"/>
                </a:buClr>
                <a:buSzPct val="90000"/>
                <a:buFont typeface="Monotype Sorts" charset="2"/>
                <a:buChar char="n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1pPr>
              <a:lvl2pPr marL="742950" indent="-285750">
                <a:spcBef>
                  <a:spcPct val="35000"/>
                </a:spcBef>
                <a:buClr>
                  <a:schemeClr val="folHlink"/>
                </a:buClr>
                <a:buSzPct val="80000"/>
                <a:buFont typeface="Monotype Sorts" charset="2"/>
                <a:buChar char="l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2pPr>
              <a:lvl3pPr marL="1143000" indent="-228600">
                <a:spcBef>
                  <a:spcPct val="35000"/>
                </a:spcBef>
                <a:buClr>
                  <a:srgbClr val="33CC33"/>
                </a:buClr>
                <a:buSzPct val="75000"/>
                <a:buFont typeface="Webdings" charset="2"/>
                <a:buChar char="4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3pPr>
              <a:lvl4pPr marL="1600200" indent="-228600">
                <a:spcBef>
                  <a:spcPct val="35000"/>
                </a:spcBef>
                <a:buClr>
                  <a:schemeClr val="hlink"/>
                </a:buClr>
                <a:buFont typeface="Times New Roman" charset="0"/>
                <a:buChar char="–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4pPr>
              <a:lvl5pPr marL="2057400" indent="-228600">
                <a:spcBef>
                  <a:spcPct val="35000"/>
                </a:spcBef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Char char="»"/>
                <a:defRPr kumimoji="1">
                  <a:solidFill>
                    <a:schemeClr val="tx1"/>
                  </a:solidFill>
                  <a:latin typeface="Helvetica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kumimoji="0" lang="en-US" altLang="en-US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Design Issues</a:t>
            </a:r>
          </a:p>
        </p:txBody>
      </p:sp>
      <p:sp>
        <p:nvSpPr>
          <p:cNvPr id="952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2788" y="1093788"/>
            <a:ext cx="7918450" cy="5384800"/>
          </a:xfrm>
        </p:spPr>
        <p:txBody>
          <a:bodyPr/>
          <a:lstStyle/>
          <a:p>
            <a:r>
              <a:rPr lang="en-US" altLang="en-US" b="1">
                <a:solidFill>
                  <a:srgbClr val="000099"/>
                </a:solidFill>
              </a:rPr>
              <a:t>Use of entity sets vs. attributes</a:t>
            </a:r>
            <a:r>
              <a:rPr lang="en-US" altLang="en-US" sz="2000" b="1">
                <a:solidFill>
                  <a:srgbClr val="000099"/>
                </a:solidFill>
              </a:rPr>
              <a:t/>
            </a:r>
            <a:br>
              <a:rPr lang="en-US" altLang="en-US" sz="2000" b="1">
                <a:solidFill>
                  <a:srgbClr val="000099"/>
                </a:solidFill>
              </a:rPr>
            </a:br>
            <a:r>
              <a:rPr lang="en-US" altLang="en-US" sz="2000" b="1">
                <a:solidFill>
                  <a:schemeClr val="tx2"/>
                </a:solidFill>
              </a:rPr>
              <a:t/>
            </a:r>
            <a:br>
              <a:rPr lang="en-US" altLang="en-US" sz="2000" b="1">
                <a:solidFill>
                  <a:schemeClr val="tx2"/>
                </a:solidFill>
              </a:rPr>
            </a:br>
            <a:r>
              <a:rPr lang="en-US" altLang="en-US" sz="2000"/>
              <a:t/>
            </a:r>
            <a:br>
              <a:rPr lang="en-US" altLang="en-US" sz="2000"/>
            </a:br>
            <a:r>
              <a:rPr lang="en-US" altLang="en-US" sz="2000"/>
              <a:t/>
            </a:r>
            <a:br>
              <a:rPr lang="en-US" altLang="en-US" sz="2000"/>
            </a:br>
            <a:r>
              <a:rPr lang="en-US" altLang="en-US" sz="2000"/>
              <a:t/>
            </a:r>
            <a:br>
              <a:rPr lang="en-US" altLang="en-US" sz="2000"/>
            </a:br>
            <a:endParaRPr lang="en-US" altLang="en-US" sz="2000"/>
          </a:p>
          <a:p>
            <a:endParaRPr lang="en-US" altLang="en-US" sz="2000"/>
          </a:p>
          <a:p>
            <a:endParaRPr lang="en-US" altLang="en-US" sz="2000"/>
          </a:p>
          <a:p>
            <a:r>
              <a:rPr lang="en-US" altLang="en-US"/>
              <a:t>Use of phone as an entity allows extra information about phone numbers (plus multiple phone numbers)</a:t>
            </a:r>
          </a:p>
        </p:txBody>
      </p:sp>
      <p:pic>
        <p:nvPicPr>
          <p:cNvPr id="9523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2"/>
          <a:stretch>
            <a:fillRect/>
          </a:stretch>
        </p:blipFill>
        <p:spPr bwMode="auto">
          <a:xfrm>
            <a:off x="1203325" y="1657350"/>
            <a:ext cx="722947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Design Issues</a:t>
            </a:r>
          </a:p>
        </p:txBody>
      </p:sp>
      <p:sp>
        <p:nvSpPr>
          <p:cNvPr id="972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2788" y="1093788"/>
            <a:ext cx="8208962" cy="5384800"/>
          </a:xfrm>
        </p:spPr>
        <p:txBody>
          <a:bodyPr/>
          <a:lstStyle/>
          <a:p>
            <a:r>
              <a:rPr lang="en-US" altLang="en-US" b="1">
                <a:solidFill>
                  <a:srgbClr val="000099"/>
                </a:solidFill>
              </a:rPr>
              <a:t>Use of entity sets vs. relationship sets</a:t>
            </a:r>
            <a:r>
              <a:rPr lang="en-US" altLang="en-US" b="1">
                <a:solidFill>
                  <a:schemeClr val="tx2"/>
                </a:solidFill>
              </a:rPr>
              <a:t/>
            </a:r>
            <a:br>
              <a:rPr lang="en-US" altLang="en-US" b="1">
                <a:solidFill>
                  <a:schemeClr val="tx2"/>
                </a:solidFill>
              </a:rPr>
            </a:br>
            <a:r>
              <a:rPr lang="en-US" altLang="en-US"/>
              <a:t>Possible guideline is to designate a relationship set to describe an </a:t>
            </a:r>
            <a:r>
              <a:rPr lang="en-US" altLang="en-US">
                <a:solidFill>
                  <a:srgbClr val="FF0000"/>
                </a:solidFill>
              </a:rPr>
              <a:t>action</a:t>
            </a:r>
            <a:r>
              <a:rPr lang="en-US" altLang="en-US"/>
              <a:t> that occurs between entities</a:t>
            </a:r>
          </a:p>
          <a:p>
            <a:pPr marL="37931725" lvl="1" indent="-37474525"/>
            <a:endParaRPr lang="en-US" altLang="en-US">
              <a:solidFill>
                <a:srgbClr val="000099"/>
              </a:solidFill>
            </a:endParaRPr>
          </a:p>
        </p:txBody>
      </p:sp>
      <p:pic>
        <p:nvPicPr>
          <p:cNvPr id="9728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63" y="2824163"/>
            <a:ext cx="7504112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Design Issues</a:t>
            </a:r>
          </a:p>
        </p:txBody>
      </p:sp>
      <p:sp>
        <p:nvSpPr>
          <p:cNvPr id="99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2788" y="1093788"/>
            <a:ext cx="8208962" cy="5384800"/>
          </a:xfrm>
        </p:spPr>
        <p:txBody>
          <a:bodyPr/>
          <a:lstStyle/>
          <a:p>
            <a:r>
              <a:rPr lang="en-US" altLang="en-US" b="1">
                <a:solidFill>
                  <a:srgbClr val="000099"/>
                </a:solidFill>
              </a:rPr>
              <a:t>Binary versus n-ary relationship sets</a:t>
            </a:r>
            <a:r>
              <a:rPr lang="en-US" altLang="en-US" b="1">
                <a:solidFill>
                  <a:schemeClr val="tx2"/>
                </a:solidFill>
              </a:rPr>
              <a:t/>
            </a:r>
            <a:br>
              <a:rPr lang="en-US" altLang="en-US" b="1">
                <a:solidFill>
                  <a:schemeClr val="tx2"/>
                </a:solidFill>
              </a:rPr>
            </a:br>
            <a:r>
              <a:rPr lang="en-US" altLang="en-US"/>
              <a:t>Although it is possible to replace any nonbinary (</a:t>
            </a:r>
            <a:r>
              <a:rPr lang="en-US" altLang="en-US" i="1"/>
              <a:t>n</a:t>
            </a:r>
            <a:r>
              <a:rPr lang="en-US" altLang="en-US"/>
              <a:t>-ary, for </a:t>
            </a:r>
            <a:r>
              <a:rPr lang="en-US" altLang="en-US" i="1"/>
              <a:t>n</a:t>
            </a:r>
            <a:r>
              <a:rPr lang="en-US" altLang="en-US"/>
              <a:t> &gt; 2) relationship set by a number of distinct binary relationship sets, a </a:t>
            </a:r>
            <a:r>
              <a:rPr lang="en-US" altLang="en-US" i="1"/>
              <a:t>n</a:t>
            </a:r>
            <a:r>
              <a:rPr lang="en-US" altLang="en-US"/>
              <a:t>-ary relationship set shows more clearly that several entities participate in a single relationship.</a:t>
            </a:r>
          </a:p>
          <a:p>
            <a:r>
              <a:rPr lang="en-US" altLang="en-US" b="1">
                <a:solidFill>
                  <a:srgbClr val="000099"/>
                </a:solidFill>
              </a:rPr>
              <a:t>Placement of relationship attributes</a:t>
            </a:r>
          </a:p>
          <a:p>
            <a:pPr>
              <a:buFont typeface="Monotype Sorts" charset="2"/>
              <a:buNone/>
            </a:pPr>
            <a:r>
              <a:rPr lang="en-US" altLang="en-US">
                <a:solidFill>
                  <a:srgbClr val="000099"/>
                </a:solidFill>
              </a:rPr>
              <a:t>        </a:t>
            </a:r>
            <a:r>
              <a:rPr lang="en-US" altLang="en-US"/>
              <a:t>e.g., attribute </a:t>
            </a:r>
            <a:r>
              <a:rPr lang="en-US" altLang="en-US" i="1"/>
              <a:t>date </a:t>
            </a:r>
            <a:r>
              <a:rPr lang="en-US" altLang="en-US"/>
              <a:t>as attribute of </a:t>
            </a:r>
            <a:r>
              <a:rPr lang="en-US" altLang="en-US" i="1"/>
              <a:t>advisor</a:t>
            </a:r>
            <a:r>
              <a:rPr lang="en-US" altLang="en-US"/>
              <a:t> or as attribute of </a:t>
            </a:r>
            <a:r>
              <a:rPr lang="en-US" altLang="en-US" i="1"/>
              <a:t>student</a:t>
            </a:r>
            <a:endParaRPr lang="en-US" altLang="en-US" i="1">
              <a:solidFill>
                <a:srgbClr val="000099"/>
              </a:solidFill>
            </a:endParaRPr>
          </a:p>
          <a:p>
            <a:pPr marL="37931725" lvl="1" indent="-37474525"/>
            <a:endParaRPr lang="en-US" altLang="en-US" sz="200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95250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Binary Vs. Non-Binary Relationships</a:t>
            </a:r>
          </a:p>
        </p:txBody>
      </p:sp>
      <p:sp>
        <p:nvSpPr>
          <p:cNvPr id="1013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55663" y="1222375"/>
            <a:ext cx="7740650" cy="3868738"/>
          </a:xfrm>
        </p:spPr>
        <p:txBody>
          <a:bodyPr/>
          <a:lstStyle/>
          <a:p>
            <a:r>
              <a:rPr lang="en-US" altLang="en-US"/>
              <a:t>Some relationships that appear to be non-binary may be better represented using binary relationships</a:t>
            </a:r>
          </a:p>
          <a:p>
            <a:pPr lvl="1"/>
            <a:r>
              <a:rPr lang="en-US" altLang="en-US"/>
              <a:t>E.g.,  A ternary relationship </a:t>
            </a:r>
            <a:r>
              <a:rPr lang="en-US" altLang="en-US" i="1"/>
              <a:t>parents</a:t>
            </a:r>
            <a:r>
              <a:rPr lang="en-US" altLang="en-US"/>
              <a:t>, relating a child to his/her father and mother, is best replaced by two binary relationships,  </a:t>
            </a:r>
            <a:r>
              <a:rPr lang="en-US" altLang="en-US" i="1"/>
              <a:t>father</a:t>
            </a:r>
            <a:r>
              <a:rPr lang="en-US" altLang="en-US"/>
              <a:t> and </a:t>
            </a:r>
            <a:r>
              <a:rPr lang="en-US" altLang="en-US" i="1"/>
              <a:t>mother</a:t>
            </a:r>
          </a:p>
          <a:p>
            <a:pPr lvl="2"/>
            <a:r>
              <a:rPr lang="en-US" altLang="en-US"/>
              <a:t>Using two binary relationships allows partial information (e.g., only mother being know)</a:t>
            </a:r>
          </a:p>
          <a:p>
            <a:pPr lvl="1"/>
            <a:r>
              <a:rPr lang="en-US" altLang="en-US"/>
              <a:t>But there are some relationships that are naturally non-binary</a:t>
            </a:r>
          </a:p>
          <a:p>
            <a:pPr lvl="2"/>
            <a:r>
              <a:rPr lang="en-US" altLang="en-US"/>
              <a:t>Example: </a:t>
            </a:r>
            <a:r>
              <a:rPr lang="en-US" altLang="en-US" i="1"/>
              <a:t>proj_guide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5663" y="69850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 sz="2400">
                <a:ea typeface="+mj-ea"/>
              </a:rPr>
              <a:t>Converting Non-Binary Relationships to Binary Form</a:t>
            </a:r>
          </a:p>
        </p:txBody>
      </p:sp>
      <p:sp>
        <p:nvSpPr>
          <p:cNvPr id="1034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55663" y="1050925"/>
            <a:ext cx="7732712" cy="3546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/>
              <a:t>In general, any non-binary relationship can be represented using binary relationships by creating an artificial entity set.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Replace </a:t>
            </a:r>
            <a:r>
              <a:rPr lang="en-US" altLang="en-US" i="1"/>
              <a:t>R </a:t>
            </a:r>
            <a:r>
              <a:rPr lang="en-US" altLang="en-US"/>
              <a:t>between entity sets A, B and C</a:t>
            </a:r>
            <a:r>
              <a:rPr lang="en-US" altLang="en-US" i="1"/>
              <a:t> </a:t>
            </a:r>
            <a:r>
              <a:rPr lang="en-US" altLang="en-US"/>
              <a:t>by an entity set </a:t>
            </a:r>
            <a:r>
              <a:rPr lang="en-US" altLang="en-US" i="1"/>
              <a:t>E</a:t>
            </a:r>
            <a:r>
              <a:rPr lang="en-US" altLang="en-US"/>
              <a:t>, and three relationship sets: 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altLang="en-US"/>
              <a:t>		1. </a:t>
            </a:r>
            <a:r>
              <a:rPr lang="en-US" altLang="en-US" i="1"/>
              <a:t>R</a:t>
            </a:r>
            <a:r>
              <a:rPr lang="en-US" altLang="en-US" i="1" baseline="-25000"/>
              <a:t>A</a:t>
            </a:r>
            <a:r>
              <a:rPr lang="en-US" altLang="en-US"/>
              <a:t>, relating </a:t>
            </a:r>
            <a:r>
              <a:rPr lang="en-US" altLang="en-US" i="1"/>
              <a:t>E </a:t>
            </a:r>
            <a:r>
              <a:rPr lang="en-US" altLang="en-US"/>
              <a:t>and </a:t>
            </a:r>
            <a:r>
              <a:rPr lang="en-US" altLang="en-US" i="1"/>
              <a:t>A        </a:t>
            </a:r>
            <a:r>
              <a:rPr lang="en-US" altLang="en-US"/>
              <a:t>2.  </a:t>
            </a:r>
            <a:r>
              <a:rPr lang="en-US" altLang="en-US" i="1"/>
              <a:t>R</a:t>
            </a:r>
            <a:r>
              <a:rPr lang="en-US" altLang="en-US" i="1" baseline="-25000"/>
              <a:t>B</a:t>
            </a:r>
            <a:r>
              <a:rPr lang="en-US" altLang="en-US"/>
              <a:t>, relating </a:t>
            </a:r>
            <a:r>
              <a:rPr lang="en-US" altLang="en-US" i="1"/>
              <a:t>E </a:t>
            </a:r>
            <a:r>
              <a:rPr lang="en-US" altLang="en-US"/>
              <a:t>and </a:t>
            </a:r>
            <a:r>
              <a:rPr lang="en-US" altLang="en-US" i="1"/>
              <a:t>B      </a:t>
            </a:r>
            <a:br>
              <a:rPr lang="en-US" altLang="en-US" i="1"/>
            </a:br>
            <a:r>
              <a:rPr lang="en-US" altLang="en-US" i="1"/>
              <a:t>         </a:t>
            </a:r>
            <a:r>
              <a:rPr lang="en-US" altLang="en-US"/>
              <a:t>3. </a:t>
            </a:r>
            <a:r>
              <a:rPr lang="en-US" altLang="en-US" i="1"/>
              <a:t>R</a:t>
            </a:r>
            <a:r>
              <a:rPr lang="en-US" altLang="en-US" i="1" baseline="-25000"/>
              <a:t>C</a:t>
            </a:r>
            <a:r>
              <a:rPr lang="en-US" altLang="en-US"/>
              <a:t>, relating </a:t>
            </a:r>
            <a:r>
              <a:rPr lang="en-US" altLang="en-US" i="1"/>
              <a:t>E </a:t>
            </a:r>
            <a:r>
              <a:rPr lang="en-US" altLang="en-US"/>
              <a:t>and </a:t>
            </a:r>
            <a:r>
              <a:rPr lang="en-US" altLang="en-US" i="1"/>
              <a:t>C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Create a special identifying attribute for </a:t>
            </a:r>
            <a:r>
              <a:rPr lang="en-US" altLang="en-US" i="1"/>
              <a:t>E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Add any attributes of </a:t>
            </a:r>
            <a:r>
              <a:rPr lang="en-US" altLang="en-US" i="1"/>
              <a:t>R </a:t>
            </a:r>
            <a:r>
              <a:rPr lang="en-US" altLang="en-US"/>
              <a:t>to </a:t>
            </a:r>
            <a:r>
              <a:rPr lang="en-US" altLang="en-US" i="1"/>
              <a:t>E 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For each relationship (</a:t>
            </a:r>
            <a:r>
              <a:rPr lang="en-US" altLang="en-US" i="1"/>
              <a:t>a</a:t>
            </a:r>
            <a:r>
              <a:rPr lang="en-US" altLang="en-US" i="1" baseline="-25000"/>
              <a:t>i</a:t>
            </a:r>
            <a:r>
              <a:rPr lang="en-US" altLang="en-US" i="1"/>
              <a:t> , b</a:t>
            </a:r>
            <a:r>
              <a:rPr lang="en-US" altLang="en-US" i="1" baseline="-25000"/>
              <a:t>i</a:t>
            </a:r>
            <a:r>
              <a:rPr lang="en-US" altLang="en-US" i="1"/>
              <a:t> , c</a:t>
            </a:r>
            <a:r>
              <a:rPr lang="en-US" altLang="en-US" i="1" baseline="-25000"/>
              <a:t>i</a:t>
            </a:r>
            <a:r>
              <a:rPr lang="en-US" altLang="en-US"/>
              <a:t>) in </a:t>
            </a:r>
            <a:r>
              <a:rPr lang="en-US" altLang="en-US" i="1"/>
              <a:t>R,</a:t>
            </a:r>
            <a:r>
              <a:rPr lang="en-US" altLang="en-US"/>
              <a:t> create 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altLang="en-US"/>
              <a:t>	      1. a new entity </a:t>
            </a:r>
            <a:r>
              <a:rPr lang="en-US" altLang="en-US" i="1"/>
              <a:t>e</a:t>
            </a:r>
            <a:r>
              <a:rPr lang="en-US" altLang="en-US" i="1" baseline="-25000"/>
              <a:t>i</a:t>
            </a:r>
            <a:r>
              <a:rPr lang="en-US" altLang="en-US" i="1"/>
              <a:t> </a:t>
            </a:r>
            <a:r>
              <a:rPr lang="en-US" altLang="en-US"/>
              <a:t>in the entity set </a:t>
            </a:r>
            <a:r>
              <a:rPr lang="en-US" altLang="en-US" i="1"/>
              <a:t>E       </a:t>
            </a:r>
            <a:r>
              <a:rPr lang="en-US" altLang="en-US"/>
              <a:t>2. add (</a:t>
            </a:r>
            <a:r>
              <a:rPr lang="en-US" altLang="en-US" i="1"/>
              <a:t>e</a:t>
            </a:r>
            <a:r>
              <a:rPr lang="en-US" altLang="en-US" i="1" baseline="-25000"/>
              <a:t>i</a:t>
            </a:r>
            <a:r>
              <a:rPr lang="en-US" altLang="en-US" i="1"/>
              <a:t> , a</a:t>
            </a:r>
            <a:r>
              <a:rPr lang="en-US" altLang="en-US" i="1" baseline="-25000"/>
              <a:t>i </a:t>
            </a:r>
            <a:r>
              <a:rPr lang="en-US" altLang="en-US"/>
              <a:t>) to </a:t>
            </a:r>
            <a:r>
              <a:rPr lang="en-US" altLang="en-US" i="1"/>
              <a:t>R</a:t>
            </a:r>
            <a:r>
              <a:rPr lang="en-US" altLang="en-US" i="1" baseline="-25000"/>
              <a:t>A</a:t>
            </a:r>
          </a:p>
          <a:p>
            <a:pPr>
              <a:lnSpc>
                <a:spcPct val="90000"/>
              </a:lnSpc>
              <a:buFont typeface="Monotype Sorts" charset="2"/>
              <a:buNone/>
            </a:pPr>
            <a:r>
              <a:rPr lang="en-US" altLang="en-US"/>
              <a:t>	      3. add (</a:t>
            </a:r>
            <a:r>
              <a:rPr lang="en-US" altLang="en-US" i="1"/>
              <a:t>e</a:t>
            </a:r>
            <a:r>
              <a:rPr lang="en-US" altLang="en-US" i="1" baseline="-25000"/>
              <a:t>i</a:t>
            </a:r>
            <a:r>
              <a:rPr lang="en-US" altLang="en-US" i="1"/>
              <a:t> , b</a:t>
            </a:r>
            <a:r>
              <a:rPr lang="en-US" altLang="en-US" i="1" baseline="-25000"/>
              <a:t>i</a:t>
            </a:r>
            <a:r>
              <a:rPr lang="en-US" altLang="en-US" i="1"/>
              <a:t> </a:t>
            </a:r>
            <a:r>
              <a:rPr lang="en-US" altLang="en-US"/>
              <a:t>) to </a:t>
            </a:r>
            <a:r>
              <a:rPr lang="en-US" altLang="en-US" i="1"/>
              <a:t>R</a:t>
            </a:r>
            <a:r>
              <a:rPr lang="en-US" altLang="en-US" i="1" baseline="-25000"/>
              <a:t>B</a:t>
            </a:r>
            <a:r>
              <a:rPr lang="en-US" altLang="en-US" i="1"/>
              <a:t>      </a:t>
            </a:r>
            <a:r>
              <a:rPr lang="en-US" altLang="en-US"/>
              <a:t>	                4. add (</a:t>
            </a:r>
            <a:r>
              <a:rPr lang="en-US" altLang="en-US" i="1"/>
              <a:t>e</a:t>
            </a:r>
            <a:r>
              <a:rPr lang="en-US" altLang="en-US" i="1" baseline="-25000"/>
              <a:t>i</a:t>
            </a:r>
            <a:r>
              <a:rPr lang="en-US" altLang="en-US" i="1"/>
              <a:t> , c</a:t>
            </a:r>
            <a:r>
              <a:rPr lang="en-US" altLang="en-US" i="1" baseline="-25000"/>
              <a:t>i </a:t>
            </a:r>
            <a:r>
              <a:rPr lang="en-US" altLang="en-US"/>
              <a:t>) to </a:t>
            </a:r>
            <a:r>
              <a:rPr lang="en-US" altLang="en-US" i="1"/>
              <a:t>R</a:t>
            </a:r>
            <a:r>
              <a:rPr lang="en-US" altLang="en-US" i="1" baseline="-25000"/>
              <a:t>C</a:t>
            </a:r>
          </a:p>
        </p:txBody>
      </p:sp>
      <p:pic>
        <p:nvPicPr>
          <p:cNvPr id="10342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4556125"/>
            <a:ext cx="5922963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Relationship Sets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848600" cy="4876800"/>
          </a:xfrm>
        </p:spPr>
        <p:txBody>
          <a:bodyPr/>
          <a:lstStyle/>
          <a:p>
            <a:pPr>
              <a:tabLst>
                <a:tab pos="1536700" algn="ctr"/>
                <a:tab pos="3543300" algn="ctr"/>
                <a:tab pos="5481638" algn="ctr"/>
              </a:tabLst>
            </a:pPr>
            <a:r>
              <a:rPr lang="en-US" altLang="en-US"/>
              <a:t>A </a:t>
            </a:r>
            <a:r>
              <a:rPr lang="en-US" altLang="en-US" b="1">
                <a:solidFill>
                  <a:srgbClr val="000099"/>
                </a:solidFill>
              </a:rPr>
              <a:t>relationship</a:t>
            </a:r>
            <a:r>
              <a:rPr lang="en-US" altLang="en-US"/>
              <a:t> is an association among several entities</a:t>
            </a:r>
          </a:p>
          <a:p>
            <a:pPr>
              <a:buFont typeface="Monotype Sorts" charset="2"/>
              <a:buNone/>
              <a:tabLst>
                <a:tab pos="1536700" algn="ctr"/>
                <a:tab pos="3543300" algn="ctr"/>
                <a:tab pos="5481638" algn="ctr"/>
              </a:tabLst>
            </a:pPr>
            <a:r>
              <a:rPr lang="en-US" altLang="en-US"/>
              <a:t>	Example:</a:t>
            </a:r>
            <a:br>
              <a:rPr lang="en-US" altLang="en-US"/>
            </a:br>
            <a:r>
              <a:rPr lang="en-US" altLang="en-US"/>
              <a:t>	 44553 (Peltier</a:t>
            </a:r>
            <a:r>
              <a:rPr lang="en-US" altLang="en-US" u="sng"/>
              <a:t>)</a:t>
            </a:r>
            <a:r>
              <a:rPr lang="en-US" altLang="en-US"/>
              <a:t> 	</a:t>
            </a:r>
            <a:r>
              <a:rPr lang="en-US" altLang="en-US" i="1" u="sng"/>
              <a:t>advisor</a:t>
            </a:r>
            <a:r>
              <a:rPr lang="en-US" altLang="en-US"/>
              <a:t>	 22222 (</a:t>
            </a:r>
            <a:r>
              <a:rPr lang="en-US" altLang="en-US" u="sng"/>
              <a:t>Einstein)</a:t>
            </a:r>
            <a:r>
              <a:rPr lang="en-US" altLang="en-US"/>
              <a:t> </a:t>
            </a:r>
            <a:r>
              <a:rPr lang="en-US" altLang="en-US" u="sng"/>
              <a:t/>
            </a:r>
            <a:br>
              <a:rPr lang="en-US" altLang="en-US" u="sng"/>
            </a:br>
            <a:r>
              <a:rPr lang="en-US" altLang="en-US"/>
              <a:t>	 </a:t>
            </a:r>
            <a:r>
              <a:rPr lang="en-US" altLang="en-US" i="1"/>
              <a:t>student</a:t>
            </a:r>
            <a:r>
              <a:rPr lang="en-US" altLang="en-US"/>
              <a:t> entity	relationship set	 </a:t>
            </a:r>
            <a:r>
              <a:rPr lang="en-US" altLang="en-US" i="1"/>
              <a:t>instructor</a:t>
            </a:r>
            <a:r>
              <a:rPr lang="en-US" altLang="en-US"/>
              <a:t> entity</a:t>
            </a:r>
          </a:p>
          <a:p>
            <a:pPr>
              <a:tabLst>
                <a:tab pos="1536700" algn="ctr"/>
                <a:tab pos="3543300" algn="ctr"/>
                <a:tab pos="5481638" algn="ctr"/>
              </a:tabLst>
            </a:pPr>
            <a:r>
              <a:rPr lang="en-US" altLang="en-US"/>
              <a:t>A </a:t>
            </a:r>
            <a:r>
              <a:rPr lang="en-US" altLang="en-US" b="1">
                <a:solidFill>
                  <a:srgbClr val="000099"/>
                </a:solidFill>
              </a:rPr>
              <a:t>relationship set</a:t>
            </a:r>
            <a:r>
              <a:rPr lang="en-US" altLang="en-US"/>
              <a:t> is a mathematical relation among </a:t>
            </a:r>
            <a:r>
              <a:rPr lang="en-US" altLang="en-US" i="1"/>
              <a:t>n</a:t>
            </a:r>
            <a:r>
              <a:rPr lang="en-US" altLang="en-US"/>
              <a:t> </a:t>
            </a:r>
            <a:r>
              <a:rPr lang="en-US" altLang="en-US">
                <a:sym typeface="Symbol" charset="2"/>
              </a:rPr>
              <a:t> 2 entities, each taken from entity sets</a:t>
            </a:r>
          </a:p>
          <a:p>
            <a:pPr>
              <a:buFont typeface="Monotype Sorts" charset="2"/>
              <a:buNone/>
              <a:tabLst>
                <a:tab pos="1536700" algn="ctr"/>
                <a:tab pos="3543300" algn="ctr"/>
                <a:tab pos="5481638" algn="ctr"/>
              </a:tabLst>
            </a:pPr>
            <a:r>
              <a:rPr lang="en-US" altLang="en-US">
                <a:sym typeface="Symbol" charset="2"/>
              </a:rPr>
              <a:t>			{(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1</a:t>
            </a:r>
            <a:r>
              <a:rPr lang="en-US" altLang="en-US">
                <a:sym typeface="Symbol" charset="2"/>
              </a:rPr>
              <a:t>,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2</a:t>
            </a:r>
            <a:r>
              <a:rPr lang="en-US" altLang="en-US">
                <a:sym typeface="Symbol" charset="2"/>
              </a:rPr>
              <a:t>, …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i="1" baseline="-25000">
                <a:sym typeface="Symbol" charset="2"/>
              </a:rPr>
              <a:t>n</a:t>
            </a:r>
            <a:r>
              <a:rPr lang="en-US" altLang="en-US">
                <a:sym typeface="Symbol" charset="2"/>
              </a:rPr>
              <a:t>) |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1</a:t>
            </a:r>
            <a:r>
              <a:rPr lang="en-US" altLang="en-US">
                <a:sym typeface="Symbol" charset="2"/>
              </a:rPr>
              <a:t>  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1</a:t>
            </a:r>
            <a:r>
              <a:rPr lang="en-US" altLang="en-US">
                <a:sym typeface="Symbol" charset="2"/>
              </a:rPr>
              <a:t>,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2</a:t>
            </a:r>
            <a:r>
              <a:rPr lang="en-US" altLang="en-US">
                <a:sym typeface="Symbol" charset="2"/>
              </a:rPr>
              <a:t>  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2</a:t>
            </a:r>
            <a:r>
              <a:rPr lang="en-US" altLang="en-US">
                <a:sym typeface="Symbol" charset="2"/>
              </a:rPr>
              <a:t>, …,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i="1" baseline="-25000">
                <a:sym typeface="Symbol" charset="2"/>
              </a:rPr>
              <a:t>n</a:t>
            </a:r>
            <a:r>
              <a:rPr lang="en-US" altLang="en-US">
                <a:sym typeface="Symbol" charset="2"/>
              </a:rPr>
              <a:t>  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i="1" baseline="-25000">
                <a:sym typeface="Symbol" charset="2"/>
              </a:rPr>
              <a:t>n</a:t>
            </a:r>
            <a:r>
              <a:rPr lang="en-US" altLang="en-US">
                <a:sym typeface="Symbol" charset="2"/>
              </a:rPr>
              <a:t>}</a:t>
            </a:r>
            <a:br>
              <a:rPr lang="en-US" altLang="en-US">
                <a:sym typeface="Symbol" charset="2"/>
              </a:rPr>
            </a:br>
            <a:r>
              <a:rPr lang="en-US" altLang="en-US">
                <a:sym typeface="Symbol" charset="2"/>
              </a:rPr>
              <a:t/>
            </a:r>
            <a:br>
              <a:rPr lang="en-US" altLang="en-US">
                <a:sym typeface="Symbol" charset="2"/>
              </a:rPr>
            </a:br>
            <a:r>
              <a:rPr lang="en-US" altLang="en-US">
                <a:sym typeface="Symbol" charset="2"/>
              </a:rPr>
              <a:t>where (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1</a:t>
            </a:r>
            <a:r>
              <a:rPr lang="en-US" altLang="en-US">
                <a:sym typeface="Symbol" charset="2"/>
              </a:rPr>
              <a:t>,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baseline="-25000">
                <a:sym typeface="Symbol" charset="2"/>
              </a:rPr>
              <a:t>2</a:t>
            </a:r>
            <a:r>
              <a:rPr lang="en-US" altLang="en-US">
                <a:sym typeface="Symbol" charset="2"/>
              </a:rPr>
              <a:t>, …, </a:t>
            </a:r>
            <a:r>
              <a:rPr lang="en-US" altLang="en-US" i="1">
                <a:sym typeface="Symbol" charset="2"/>
              </a:rPr>
              <a:t>e</a:t>
            </a:r>
            <a:r>
              <a:rPr lang="en-US" altLang="en-US" i="1" baseline="-25000">
                <a:sym typeface="Symbol" charset="2"/>
              </a:rPr>
              <a:t>n</a:t>
            </a:r>
            <a:r>
              <a:rPr lang="en-US" altLang="en-US">
                <a:sym typeface="Symbol" charset="2"/>
              </a:rPr>
              <a:t>) is a relationship</a:t>
            </a:r>
          </a:p>
          <a:p>
            <a:pPr lvl="1">
              <a:tabLst>
                <a:tab pos="1536700" algn="ctr"/>
                <a:tab pos="3543300" algn="ctr"/>
                <a:tab pos="5481638" algn="ctr"/>
              </a:tabLst>
            </a:pPr>
            <a:r>
              <a:rPr lang="en-US" altLang="en-US">
                <a:sym typeface="Symbol" charset="2"/>
              </a:rPr>
              <a:t>Example: </a:t>
            </a:r>
          </a:p>
          <a:p>
            <a:pPr lvl="1">
              <a:buFont typeface="Monotype Sorts" charset="2"/>
              <a:buNone/>
              <a:tabLst>
                <a:tab pos="1536700" algn="ctr"/>
                <a:tab pos="3543300" algn="ctr"/>
                <a:tab pos="5481638" algn="ctr"/>
              </a:tabLst>
            </a:pPr>
            <a:r>
              <a:rPr lang="en-US" altLang="en-US">
                <a:sym typeface="Symbol" charset="2"/>
              </a:rPr>
              <a:t>		        (44553,22222)  </a:t>
            </a:r>
            <a:r>
              <a:rPr lang="en-US" altLang="en-US" i="1">
                <a:sym typeface="Symbol" charset="2"/>
              </a:rPr>
              <a:t>advisor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/>
          <p:cNvSpPr>
            <a:spLocks noGrp="1" noChangeArrowheads="1"/>
          </p:cNvSpPr>
          <p:nvPr>
            <p:ph type="ctr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effectLst/>
              </a:rPr>
              <a:t>Extended ER Features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Extended E-R Features: Specialization</a:t>
            </a:r>
          </a:p>
        </p:txBody>
      </p:sp>
      <p:sp>
        <p:nvSpPr>
          <p:cNvPr id="1075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2625" y="1208088"/>
            <a:ext cx="8026400" cy="3944937"/>
          </a:xfrm>
        </p:spPr>
        <p:txBody>
          <a:bodyPr/>
          <a:lstStyle/>
          <a:p>
            <a:r>
              <a:rPr lang="en-US" altLang="en-US"/>
              <a:t>Top-down design process; we designate subgroupings within an entity set that are distinctive from other entities in the set.</a:t>
            </a:r>
          </a:p>
          <a:p>
            <a:r>
              <a:rPr lang="en-US" altLang="en-US"/>
              <a:t>These subgroupings become lower-level entity sets that have attributes or participate in relationships that do not apply to the higher-level entity set.</a:t>
            </a:r>
          </a:p>
          <a:p>
            <a:r>
              <a:rPr lang="en-US" altLang="en-US"/>
              <a:t>Depicted by a </a:t>
            </a:r>
            <a:r>
              <a:rPr lang="en-US" altLang="en-US" i="1"/>
              <a:t>triangle</a:t>
            </a:r>
            <a:r>
              <a:rPr lang="en-US" altLang="en-US"/>
              <a:t> component labeled ISA (E.g., </a:t>
            </a:r>
            <a:r>
              <a:rPr lang="en-US" altLang="en-US" i="1"/>
              <a:t>instructor</a:t>
            </a:r>
            <a:r>
              <a:rPr lang="en-US" altLang="en-US"/>
              <a:t> “is a” </a:t>
            </a:r>
            <a:r>
              <a:rPr lang="en-US" altLang="en-US" i="1"/>
              <a:t>person</a:t>
            </a:r>
            <a:r>
              <a:rPr lang="en-US" altLang="en-US"/>
              <a:t>).</a:t>
            </a:r>
          </a:p>
          <a:p>
            <a:r>
              <a:rPr lang="en-US" altLang="en-US" b="1">
                <a:solidFill>
                  <a:srgbClr val="000099"/>
                </a:solidFill>
              </a:rPr>
              <a:t>Attribute inheritance</a:t>
            </a:r>
            <a:r>
              <a:rPr lang="en-US" altLang="en-US"/>
              <a:t> – a lower-level entity set inherits all the attributes and relationship participation of the higher-level entity set to which it is linked.</a:t>
            </a:r>
          </a:p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Specialization Example</a:t>
            </a:r>
          </a:p>
        </p:txBody>
      </p:sp>
      <p:pic>
        <p:nvPicPr>
          <p:cNvPr id="109570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1252538"/>
            <a:ext cx="4684712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Extended ER Features: Generalization</a:t>
            </a:r>
          </a:p>
        </p:txBody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253287" cy="2674937"/>
          </a:xfrm>
        </p:spPr>
        <p:txBody>
          <a:bodyPr/>
          <a:lstStyle/>
          <a:p>
            <a:r>
              <a:rPr lang="en-US" altLang="en-US" b="1">
                <a:solidFill>
                  <a:srgbClr val="000099"/>
                </a:solidFill>
              </a:rPr>
              <a:t>A bottom-up design process</a:t>
            </a:r>
            <a:r>
              <a:rPr lang="en-US" altLang="en-US"/>
              <a:t> – combine a number of entity sets that share the same features into a higher-level entity set.</a:t>
            </a:r>
          </a:p>
          <a:p>
            <a:r>
              <a:rPr lang="en-US" altLang="en-US"/>
              <a:t>Specialization and generalization are simple inversions of each other; they are represented in an E-R diagram in the same way.</a:t>
            </a:r>
          </a:p>
          <a:p>
            <a:r>
              <a:rPr lang="en-US" altLang="en-US"/>
              <a:t>The terms specialization and generalization are used interchangeably.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57150"/>
            <a:ext cx="8458200" cy="687388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Specialization and Generalization (Cont.)</a:t>
            </a:r>
          </a:p>
        </p:txBody>
      </p:sp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797800" cy="4027488"/>
          </a:xfrm>
        </p:spPr>
        <p:txBody>
          <a:bodyPr/>
          <a:lstStyle/>
          <a:p>
            <a:r>
              <a:rPr lang="en-US" altLang="en-US"/>
              <a:t>Can have multiple specializations of an entity set based on different features.  </a:t>
            </a:r>
          </a:p>
          <a:p>
            <a:r>
              <a:rPr lang="en-US" altLang="en-US"/>
              <a:t>E.g., </a:t>
            </a:r>
            <a:r>
              <a:rPr lang="en-US" altLang="en-US" i="1"/>
              <a:t>permanent_employee </a:t>
            </a:r>
            <a:r>
              <a:rPr lang="en-US" altLang="en-US"/>
              <a:t>vs. </a:t>
            </a:r>
            <a:r>
              <a:rPr lang="en-US" altLang="en-US" i="1"/>
              <a:t>temporary_employee</a:t>
            </a:r>
            <a:r>
              <a:rPr lang="en-US" altLang="en-US"/>
              <a:t>, in addition to </a:t>
            </a:r>
            <a:r>
              <a:rPr lang="en-US" altLang="en-US" i="1"/>
              <a:t>instructor </a:t>
            </a:r>
            <a:r>
              <a:rPr lang="en-US" altLang="en-US"/>
              <a:t>vs. </a:t>
            </a:r>
            <a:r>
              <a:rPr lang="en-US" altLang="en-US" i="1"/>
              <a:t>secretary</a:t>
            </a:r>
          </a:p>
          <a:p>
            <a:r>
              <a:rPr lang="en-US" altLang="en-US"/>
              <a:t>Each particular employee would be </a:t>
            </a:r>
          </a:p>
          <a:p>
            <a:pPr lvl="1"/>
            <a:r>
              <a:rPr lang="en-US" altLang="en-US"/>
              <a:t>a member of one of </a:t>
            </a:r>
            <a:r>
              <a:rPr lang="en-US" altLang="en-US" i="1"/>
              <a:t>permanent_employee </a:t>
            </a:r>
            <a:r>
              <a:rPr lang="en-US" altLang="en-US"/>
              <a:t>or </a:t>
            </a:r>
            <a:r>
              <a:rPr lang="en-US" altLang="en-US" i="1"/>
              <a:t>temporary_employee</a:t>
            </a:r>
            <a:r>
              <a:rPr lang="en-US" altLang="en-US"/>
              <a:t>, </a:t>
            </a:r>
          </a:p>
          <a:p>
            <a:pPr lvl="1"/>
            <a:r>
              <a:rPr lang="en-US" altLang="en-US"/>
              <a:t>and also a member of one of </a:t>
            </a:r>
            <a:r>
              <a:rPr lang="en-US" altLang="en-US" i="1"/>
              <a:t>instructor</a:t>
            </a:r>
            <a:r>
              <a:rPr lang="en-US" altLang="en-US"/>
              <a:t>, </a:t>
            </a:r>
            <a:r>
              <a:rPr lang="en-US" altLang="en-US" i="1"/>
              <a:t>secretary</a:t>
            </a:r>
          </a:p>
          <a:p>
            <a:r>
              <a:rPr lang="en-US" altLang="en-US"/>
              <a:t>The ISA relationship also referred to as </a:t>
            </a:r>
            <a:r>
              <a:rPr lang="en-US" altLang="en-US" b="1">
                <a:solidFill>
                  <a:srgbClr val="000099"/>
                </a:solidFill>
              </a:rPr>
              <a:t>superclass - subclass</a:t>
            </a:r>
            <a:r>
              <a:rPr lang="en-US" altLang="en-US" b="1"/>
              <a:t> </a:t>
            </a:r>
            <a:r>
              <a:rPr lang="en-US" altLang="en-US"/>
              <a:t>relationship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98525" y="171450"/>
            <a:ext cx="8077200" cy="876300"/>
          </a:xfrm>
        </p:spPr>
        <p:txBody>
          <a:bodyPr/>
          <a:lstStyle/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Design Constraints on a Specialization/Generalization</a:t>
            </a:r>
          </a:p>
        </p:txBody>
      </p:sp>
      <p:sp>
        <p:nvSpPr>
          <p:cNvPr id="1157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1222375"/>
            <a:ext cx="8040687" cy="4919663"/>
          </a:xfrm>
        </p:spPr>
        <p:txBody>
          <a:bodyPr/>
          <a:lstStyle/>
          <a:p>
            <a:r>
              <a:rPr lang="en-US" altLang="en-US"/>
              <a:t>Constraint on which entities can be members of a given lower-level entity set.</a:t>
            </a:r>
          </a:p>
          <a:p>
            <a:pPr lvl="1"/>
            <a:r>
              <a:rPr lang="en-US" altLang="en-US"/>
              <a:t>condition-defined</a:t>
            </a:r>
          </a:p>
          <a:p>
            <a:pPr lvl="2"/>
            <a:r>
              <a:rPr lang="en-US" altLang="en-US"/>
              <a:t>Example: all customers over 65 years are members of </a:t>
            </a:r>
            <a:r>
              <a:rPr lang="en-US" altLang="en-US" i="1"/>
              <a:t>senior-citizen </a:t>
            </a:r>
            <a:r>
              <a:rPr lang="en-US" altLang="en-US"/>
              <a:t>entity set; </a:t>
            </a:r>
            <a:r>
              <a:rPr lang="en-US" altLang="en-US" i="1"/>
              <a:t>senior-citizen</a:t>
            </a:r>
            <a:r>
              <a:rPr lang="en-US" altLang="en-US"/>
              <a:t> ISA  </a:t>
            </a:r>
            <a:r>
              <a:rPr lang="en-US" altLang="en-US" i="1"/>
              <a:t>person</a:t>
            </a:r>
            <a:r>
              <a:rPr lang="en-US" altLang="en-US"/>
              <a:t>.</a:t>
            </a:r>
          </a:p>
          <a:p>
            <a:pPr lvl="1"/>
            <a:r>
              <a:rPr lang="en-US" altLang="en-US"/>
              <a:t>user-defined</a:t>
            </a:r>
          </a:p>
          <a:p>
            <a:r>
              <a:rPr lang="en-US" altLang="en-US"/>
              <a:t>Constraint on whether or not entities may belong to more than one lower-level entity set within a single generalization.</a:t>
            </a:r>
          </a:p>
          <a:p>
            <a:pPr lvl="1"/>
            <a:r>
              <a:rPr lang="en-US" altLang="en-US" b="1">
                <a:solidFill>
                  <a:srgbClr val="000099"/>
                </a:solidFill>
              </a:rPr>
              <a:t>Disjoint</a:t>
            </a:r>
          </a:p>
          <a:p>
            <a:pPr lvl="2"/>
            <a:r>
              <a:rPr lang="en-US" altLang="en-US"/>
              <a:t>an entity can belong to only one lower-level entity set</a:t>
            </a:r>
          </a:p>
          <a:p>
            <a:pPr lvl="2"/>
            <a:r>
              <a:rPr lang="en-US" altLang="en-US"/>
              <a:t>Noted in E-R diagram by having multiple lower-level entity sets link to the same triangle</a:t>
            </a:r>
            <a:endParaRPr lang="en-US" altLang="en-US">
              <a:solidFill>
                <a:schemeClr val="tx2"/>
              </a:solidFill>
            </a:endParaRPr>
          </a:p>
          <a:p>
            <a:pPr lvl="1"/>
            <a:r>
              <a:rPr lang="en-US" altLang="en-US" b="1">
                <a:solidFill>
                  <a:srgbClr val="000099"/>
                </a:solidFill>
              </a:rPr>
              <a:t>Overlapping</a:t>
            </a:r>
          </a:p>
          <a:p>
            <a:pPr lvl="2"/>
            <a:r>
              <a:rPr lang="en-US" altLang="en-US"/>
              <a:t>an entity can belong to more than one lower-level entity set</a:t>
            </a:r>
            <a:endParaRPr lang="en-US" altLang="en-US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55663" y="-119063"/>
            <a:ext cx="8077200" cy="1152526"/>
          </a:xfrm>
        </p:spPr>
        <p:txBody>
          <a:bodyPr/>
          <a:lstStyle/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Design Constraints on a Specialization/Generalization (Cont.)</a:t>
            </a:r>
          </a:p>
        </p:txBody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341438"/>
            <a:ext cx="7364412" cy="2619375"/>
          </a:xfrm>
        </p:spPr>
        <p:txBody>
          <a:bodyPr/>
          <a:lstStyle/>
          <a:p>
            <a:r>
              <a:rPr lang="en-US" altLang="en-US" b="1">
                <a:solidFill>
                  <a:srgbClr val="000099"/>
                </a:solidFill>
              </a:rPr>
              <a:t>Completeness constraint</a:t>
            </a:r>
            <a:r>
              <a:rPr lang="en-US" altLang="en-US"/>
              <a:t> -- specifies whether or not an entity in the higher-level entity set must belong to at least one of the lower-level entity sets within a generalization.</a:t>
            </a:r>
          </a:p>
          <a:p>
            <a:pPr lvl="1"/>
            <a:r>
              <a:rPr lang="en-US" altLang="en-US" b="1">
                <a:solidFill>
                  <a:srgbClr val="000099"/>
                </a:solidFill>
              </a:rPr>
              <a:t>total</a:t>
            </a:r>
            <a:r>
              <a:rPr lang="en-US" altLang="en-US"/>
              <a:t>: an entity must belong to one of the lower-level entity sets</a:t>
            </a:r>
          </a:p>
          <a:p>
            <a:pPr lvl="1"/>
            <a:r>
              <a:rPr lang="en-US" altLang="en-US" b="1">
                <a:solidFill>
                  <a:srgbClr val="000099"/>
                </a:solidFill>
              </a:rPr>
              <a:t>partial</a:t>
            </a:r>
            <a:r>
              <a:rPr lang="en-US" altLang="en-US"/>
              <a:t>: an entity need not belong to one of the lower-level entity 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9675" y="52388"/>
            <a:ext cx="6726238" cy="622300"/>
          </a:xfrm>
        </p:spPr>
        <p:txBody>
          <a:bodyPr/>
          <a:lstStyle/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Aggregation</a:t>
            </a:r>
          </a:p>
        </p:txBody>
      </p:sp>
      <p:sp>
        <p:nvSpPr>
          <p:cNvPr id="119810" name="Rectangle 3"/>
          <p:cNvSpPr>
            <a:spLocks noChangeArrowheads="1"/>
          </p:cNvSpPr>
          <p:nvPr/>
        </p:nvSpPr>
        <p:spPr bwMode="auto">
          <a:xfrm>
            <a:off x="855663" y="1222375"/>
            <a:ext cx="79851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/>
              <a:t> Consider the ternary relationship </a:t>
            </a:r>
            <a:r>
              <a:rPr lang="en-US" altLang="en-US" sz="1800" i="1"/>
              <a:t>proj_guide</a:t>
            </a:r>
            <a:r>
              <a:rPr lang="en-US" altLang="en-US" sz="1800"/>
              <a:t>, which we saw earlier</a:t>
            </a:r>
          </a:p>
          <a:p>
            <a:pPr>
              <a:spcBef>
                <a:spcPct val="50000"/>
              </a:spcBef>
            </a:pPr>
            <a:r>
              <a:rPr lang="en-US" altLang="en-US" sz="1800"/>
              <a:t> Suppose we want to record evaluations of a student by a guide on a project</a:t>
            </a:r>
          </a:p>
        </p:txBody>
      </p:sp>
      <p:pic>
        <p:nvPicPr>
          <p:cNvPr id="119811" name="Picture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246313"/>
            <a:ext cx="5202238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Aggregation (Cont.)</a:t>
            </a:r>
          </a:p>
        </p:txBody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499350" cy="5226050"/>
          </a:xfrm>
        </p:spPr>
        <p:txBody>
          <a:bodyPr/>
          <a:lstStyle/>
          <a:p>
            <a:r>
              <a:rPr lang="en-US" altLang="en-US"/>
              <a:t>Relationship sets </a:t>
            </a:r>
            <a:r>
              <a:rPr lang="en-US" altLang="en-US" i="1"/>
              <a:t>eval_for </a:t>
            </a:r>
            <a:r>
              <a:rPr lang="en-US" altLang="en-US"/>
              <a:t>and </a:t>
            </a:r>
            <a:r>
              <a:rPr lang="en-US" altLang="en-US" i="1"/>
              <a:t>proj_guide</a:t>
            </a:r>
            <a:r>
              <a:rPr lang="en-US" altLang="en-US"/>
              <a:t> represent overlapping information</a:t>
            </a:r>
          </a:p>
          <a:p>
            <a:pPr lvl="1"/>
            <a:r>
              <a:rPr lang="en-US" altLang="en-US"/>
              <a:t>Every </a:t>
            </a:r>
            <a:r>
              <a:rPr lang="en-US" altLang="en-US" i="1"/>
              <a:t>eval_for</a:t>
            </a:r>
            <a:r>
              <a:rPr lang="en-US" altLang="en-US"/>
              <a:t> relationship corresponds to a </a:t>
            </a:r>
            <a:r>
              <a:rPr lang="en-US" altLang="en-US" i="1"/>
              <a:t>proj_guide</a:t>
            </a:r>
            <a:r>
              <a:rPr lang="en-US" altLang="en-US"/>
              <a:t> relationship</a:t>
            </a:r>
          </a:p>
          <a:p>
            <a:pPr lvl="1"/>
            <a:r>
              <a:rPr lang="en-US" altLang="en-US"/>
              <a:t>However, some </a:t>
            </a:r>
            <a:r>
              <a:rPr lang="en-US" altLang="en-US" i="1"/>
              <a:t>proj_guide</a:t>
            </a:r>
            <a:r>
              <a:rPr lang="en-US" altLang="en-US"/>
              <a:t> relationships may not correspond to any </a:t>
            </a:r>
            <a:r>
              <a:rPr lang="en-US" altLang="en-US" i="1"/>
              <a:t>eval_for</a:t>
            </a:r>
            <a:r>
              <a:rPr lang="en-US" altLang="en-US"/>
              <a:t> relationships </a:t>
            </a:r>
          </a:p>
          <a:p>
            <a:pPr lvl="2"/>
            <a:r>
              <a:rPr lang="en-US" altLang="en-US"/>
              <a:t>So we can’t discard the </a:t>
            </a:r>
            <a:r>
              <a:rPr lang="en-US" altLang="en-US" i="1"/>
              <a:t>proj_guide</a:t>
            </a:r>
            <a:r>
              <a:rPr lang="en-US" altLang="en-US"/>
              <a:t> relationship</a:t>
            </a:r>
          </a:p>
          <a:p>
            <a:r>
              <a:rPr lang="en-US" altLang="en-US"/>
              <a:t>Eliminate this redundancy via </a:t>
            </a:r>
            <a:r>
              <a:rPr lang="en-US" altLang="en-US" i="1"/>
              <a:t>aggregation</a:t>
            </a:r>
            <a:endParaRPr lang="en-US" altLang="en-US"/>
          </a:p>
          <a:p>
            <a:pPr lvl="1"/>
            <a:r>
              <a:rPr lang="en-US" altLang="en-US"/>
              <a:t>Treat relationship as an abstract entity</a:t>
            </a:r>
          </a:p>
          <a:p>
            <a:pPr lvl="1"/>
            <a:r>
              <a:rPr lang="en-US" altLang="en-US"/>
              <a:t>Allows relationships between relationships </a:t>
            </a:r>
          </a:p>
          <a:p>
            <a:pPr lvl="1"/>
            <a:r>
              <a:rPr lang="en-US" altLang="en-US"/>
              <a:t>Abstraction of relationship into new entity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Aggregation (Cont.)</a:t>
            </a:r>
          </a:p>
        </p:txBody>
      </p:sp>
      <p:sp>
        <p:nvSpPr>
          <p:cNvPr id="1239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79463" y="1106488"/>
            <a:ext cx="8139112" cy="1481137"/>
          </a:xfrm>
        </p:spPr>
        <p:txBody>
          <a:bodyPr/>
          <a:lstStyle/>
          <a:p>
            <a:r>
              <a:rPr lang="en-US" altLang="en-US"/>
              <a:t>Without introducing redundancy, the following diagram represents:</a:t>
            </a:r>
          </a:p>
          <a:p>
            <a:pPr lvl="1"/>
            <a:r>
              <a:rPr lang="en-US" altLang="en-US"/>
              <a:t>A student is guided by a particular instructor on a particular project </a:t>
            </a:r>
          </a:p>
          <a:p>
            <a:pPr lvl="1"/>
            <a:r>
              <a:rPr lang="en-US" altLang="en-US"/>
              <a:t>A student, instructor, project combination may have an associated evaluation</a:t>
            </a:r>
          </a:p>
        </p:txBody>
      </p:sp>
      <p:pic>
        <p:nvPicPr>
          <p:cNvPr id="123907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00" y="2470150"/>
            <a:ext cx="494188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Relationship Set </a:t>
            </a:r>
            <a:r>
              <a:rPr lang="en-US" i="1">
                <a:ea typeface="+mj-ea"/>
              </a:rPr>
              <a:t>advisor</a:t>
            </a:r>
          </a:p>
        </p:txBody>
      </p:sp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1316038"/>
            <a:ext cx="8027988" cy="44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808038" y="506413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Representing Specialization via Schemas</a:t>
            </a:r>
          </a:p>
        </p:txBody>
      </p:sp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370013"/>
            <a:ext cx="7831137" cy="4503737"/>
          </a:xfrm>
        </p:spPr>
        <p:txBody>
          <a:bodyPr/>
          <a:lstStyle/>
          <a:p>
            <a:pPr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Method 1: </a:t>
            </a:r>
          </a:p>
          <a:p>
            <a:pPr lvl="1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Form a schema for the higher-level entity </a:t>
            </a:r>
          </a:p>
          <a:p>
            <a:pPr lvl="1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Form a schema for each lower-level entity set, include primary key of higher-level entity set and local attributes</a:t>
            </a:r>
            <a:br>
              <a:rPr lang="en-US" altLang="en-US" dirty="0"/>
            </a:b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>
                <a:solidFill>
                  <a:srgbClr val="990000"/>
                </a:solidFill>
              </a:rPr>
              <a:t>       </a:t>
            </a:r>
            <a:r>
              <a:rPr lang="en-US" altLang="en-US" dirty="0">
                <a:solidFill>
                  <a:srgbClr val="000099"/>
                </a:solidFill>
              </a:rPr>
              <a:t>schema</a:t>
            </a:r>
            <a:r>
              <a:rPr lang="en-US" altLang="en-US" dirty="0"/>
              <a:t>	    </a:t>
            </a:r>
            <a:r>
              <a:rPr lang="en-US" altLang="en-US" dirty="0">
                <a:solidFill>
                  <a:srgbClr val="000099"/>
                </a:solidFill>
              </a:rPr>
              <a:t>attributes</a:t>
            </a:r>
            <a:r>
              <a:rPr lang="en-US" altLang="en-US" dirty="0">
                <a:solidFill>
                  <a:schemeClr val="hlink"/>
                </a:solidFill>
              </a:rPr>
              <a:t/>
            </a:r>
            <a:br>
              <a:rPr lang="en-US" altLang="en-US" dirty="0">
                <a:solidFill>
                  <a:schemeClr val="hlink"/>
                </a:solidFill>
              </a:rPr>
            </a:br>
            <a:r>
              <a:rPr lang="en-US" altLang="en-US" dirty="0">
                <a:solidFill>
                  <a:schemeClr val="hlink"/>
                </a:solidFill>
              </a:rPr>
              <a:t>     </a:t>
            </a:r>
            <a:r>
              <a:rPr lang="en-US" altLang="en-US" i="1" dirty="0"/>
              <a:t>person	   ID, </a:t>
            </a:r>
            <a:r>
              <a:rPr lang="en-US" altLang="en-US" i="1" dirty="0" err="1" smtClean="0"/>
              <a:t>name,address</a:t>
            </a:r>
            <a:r>
              <a:rPr lang="en-US" altLang="en-US" i="1" dirty="0"/>
              <a:t/>
            </a:r>
            <a:br>
              <a:rPr lang="en-US" altLang="en-US" i="1" dirty="0"/>
            </a:br>
            <a:r>
              <a:rPr lang="en-US" altLang="en-US" i="1" dirty="0"/>
              <a:t>     student	   ID, </a:t>
            </a:r>
            <a:r>
              <a:rPr lang="en-US" altLang="en-US" i="1" dirty="0" err="1"/>
              <a:t>tot_cred</a:t>
            </a:r>
            <a:r>
              <a:rPr lang="en-US" altLang="en-US" i="1" dirty="0"/>
              <a:t/>
            </a:r>
            <a:br>
              <a:rPr lang="en-US" altLang="en-US" i="1" dirty="0"/>
            </a:br>
            <a:r>
              <a:rPr lang="en-US" altLang="en-US" i="1" dirty="0"/>
              <a:t>     employee	</a:t>
            </a:r>
            <a:r>
              <a:rPr lang="en-US" altLang="en-US" i="1" dirty="0" smtClean="0"/>
              <a:t>   </a:t>
            </a:r>
            <a:r>
              <a:rPr lang="en-US" altLang="en-US" i="1" dirty="0"/>
              <a:t>ID, </a:t>
            </a:r>
            <a:r>
              <a:rPr lang="en-US" altLang="en-US" i="1" dirty="0" smtClean="0"/>
              <a:t>salary</a:t>
            </a:r>
          </a:p>
          <a:p>
            <a:pPr marL="457200" lvl="1" indent="0">
              <a:buNone/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i="1" dirty="0"/>
              <a:t>	</a:t>
            </a:r>
            <a:r>
              <a:rPr lang="en-US" altLang="en-US" i="1" dirty="0" smtClean="0"/>
              <a:t>instructor	    ID, rank</a:t>
            </a:r>
          </a:p>
          <a:p>
            <a:pPr lvl="2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i="1" dirty="0" smtClean="0"/>
              <a:t>	   </a:t>
            </a:r>
            <a:endParaRPr lang="en-US" altLang="en-US" i="1" dirty="0"/>
          </a:p>
          <a:p>
            <a:pPr lvl="1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Drawback:  getting information about, an </a:t>
            </a:r>
            <a:r>
              <a:rPr lang="en-US" altLang="en-US" i="1" dirty="0"/>
              <a:t>employee</a:t>
            </a:r>
            <a:r>
              <a:rPr lang="en-US" altLang="en-US" dirty="0"/>
              <a:t> requires accessing two relations, the one corresponding to the low-level schema and the one corresponding to the high-level schema</a:t>
            </a:r>
          </a:p>
        </p:txBody>
      </p:sp>
      <p:sp>
        <p:nvSpPr>
          <p:cNvPr id="125955" name="Line 4"/>
          <p:cNvSpPr>
            <a:spLocks noChangeShapeType="1"/>
          </p:cNvSpPr>
          <p:nvPr/>
        </p:nvSpPr>
        <p:spPr bwMode="auto">
          <a:xfrm>
            <a:off x="1978025" y="3257550"/>
            <a:ext cx="3797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956" name="Line 5"/>
          <p:cNvSpPr>
            <a:spLocks noChangeShapeType="1"/>
          </p:cNvSpPr>
          <p:nvPr/>
        </p:nvSpPr>
        <p:spPr bwMode="auto">
          <a:xfrm>
            <a:off x="3402013" y="2917825"/>
            <a:ext cx="0" cy="1200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828" y="2486481"/>
            <a:ext cx="2135193" cy="206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855663" y="474663"/>
            <a:ext cx="8077200" cy="609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Representing Specialization as Schemas (Cont.)</a:t>
            </a:r>
          </a:p>
        </p:txBody>
      </p:sp>
      <p:sp>
        <p:nvSpPr>
          <p:cNvPr id="1280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6575" y="1222375"/>
            <a:ext cx="8156575" cy="5156200"/>
          </a:xfrm>
        </p:spPr>
        <p:txBody>
          <a:bodyPr/>
          <a:lstStyle/>
          <a:p>
            <a:pPr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Method 2:  </a:t>
            </a:r>
          </a:p>
          <a:p>
            <a:pPr lvl="1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Form a schema for each entity set with all local and inherited attributes</a:t>
            </a:r>
            <a:br>
              <a:rPr lang="en-US" altLang="en-US" dirty="0"/>
            </a:br>
            <a:r>
              <a:rPr lang="en-US" altLang="en-US" dirty="0"/>
              <a:t>      	</a:t>
            </a:r>
            <a:r>
              <a:rPr lang="en-US" altLang="en-US" dirty="0">
                <a:solidFill>
                  <a:srgbClr val="000099"/>
                </a:solidFill>
              </a:rPr>
              <a:t>schema</a:t>
            </a:r>
            <a:r>
              <a:rPr lang="en-US" altLang="en-US" dirty="0">
                <a:solidFill>
                  <a:srgbClr val="990000"/>
                </a:solidFill>
              </a:rPr>
              <a:t> </a:t>
            </a:r>
            <a:r>
              <a:rPr lang="en-US" altLang="en-US" dirty="0"/>
              <a:t>	        </a:t>
            </a:r>
            <a:r>
              <a:rPr lang="en-US" altLang="en-US" dirty="0">
                <a:solidFill>
                  <a:srgbClr val="000099"/>
                </a:solidFill>
              </a:rPr>
              <a:t>attributes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      </a:t>
            </a:r>
            <a:r>
              <a:rPr lang="en-US" altLang="en-US" i="1" dirty="0"/>
              <a:t>person	       ID, </a:t>
            </a:r>
            <a:r>
              <a:rPr lang="en-US" altLang="en-US" i="1" dirty="0" smtClean="0"/>
              <a:t>name, address</a:t>
            </a:r>
            <a:r>
              <a:rPr lang="en-US" altLang="en-US" i="1" dirty="0"/>
              <a:t>	</a:t>
            </a:r>
            <a:br>
              <a:rPr lang="en-US" altLang="en-US" i="1" dirty="0"/>
            </a:br>
            <a:r>
              <a:rPr lang="en-US" altLang="en-US" i="1" dirty="0"/>
              <a:t>      student	       ID, </a:t>
            </a:r>
            <a:r>
              <a:rPr lang="en-US" altLang="en-US" i="1" dirty="0" smtClean="0"/>
              <a:t>name, </a:t>
            </a:r>
            <a:r>
              <a:rPr lang="en-US" altLang="en-US" i="1" dirty="0" err="1"/>
              <a:t>tot_cred</a:t>
            </a:r>
            <a:r>
              <a:rPr lang="en-US" altLang="en-US" i="1" dirty="0"/>
              <a:t/>
            </a:r>
            <a:br>
              <a:rPr lang="en-US" altLang="en-US" i="1" dirty="0"/>
            </a:br>
            <a:r>
              <a:rPr lang="en-US" altLang="en-US" i="1" dirty="0"/>
              <a:t>     employee 	       ID, </a:t>
            </a:r>
            <a:r>
              <a:rPr lang="en-US" altLang="en-US" i="1" dirty="0" smtClean="0"/>
              <a:t>name, salary</a:t>
            </a:r>
            <a:endParaRPr lang="en-US" altLang="en-US" dirty="0"/>
          </a:p>
          <a:p>
            <a:pPr lvl="1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If specialization is total, the schema for the generalized entity set (</a:t>
            </a:r>
            <a:r>
              <a:rPr lang="en-US" altLang="en-US" i="1" dirty="0"/>
              <a:t>person</a:t>
            </a:r>
            <a:r>
              <a:rPr lang="en-US" altLang="en-US" dirty="0"/>
              <a:t>) not required to store information</a:t>
            </a:r>
          </a:p>
          <a:p>
            <a:pPr lvl="2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Can be defined as a “view” relation containing union of specialization relations</a:t>
            </a:r>
          </a:p>
          <a:p>
            <a:pPr lvl="2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But explicit schema may still be needed for foreign key constraints</a:t>
            </a:r>
          </a:p>
          <a:p>
            <a:pPr lvl="1">
              <a:tabLst>
                <a:tab pos="346075" algn="l"/>
                <a:tab pos="1255713" algn="ctr"/>
                <a:tab pos="2452688" algn="l"/>
                <a:tab pos="3824288" algn="ctr"/>
              </a:tabLst>
            </a:pPr>
            <a:r>
              <a:rPr lang="en-US" altLang="en-US" dirty="0"/>
              <a:t>Drawback:  </a:t>
            </a:r>
            <a:r>
              <a:rPr lang="en-US" altLang="en-US" i="1" dirty="0"/>
              <a:t>name, street</a:t>
            </a:r>
            <a:r>
              <a:rPr lang="en-US" altLang="en-US" dirty="0"/>
              <a:t> and </a:t>
            </a:r>
            <a:r>
              <a:rPr lang="en-US" altLang="en-US" i="1" dirty="0"/>
              <a:t>city</a:t>
            </a:r>
            <a:r>
              <a:rPr lang="en-US" altLang="en-US" dirty="0"/>
              <a:t> may be stored redundantly for people who are both students and employees</a:t>
            </a:r>
          </a:p>
        </p:txBody>
      </p:sp>
      <p:sp>
        <p:nvSpPr>
          <p:cNvPr id="128003" name="Line 4"/>
          <p:cNvSpPr>
            <a:spLocks noChangeShapeType="1"/>
          </p:cNvSpPr>
          <p:nvPr/>
        </p:nvSpPr>
        <p:spPr bwMode="auto">
          <a:xfrm>
            <a:off x="1522413" y="2206625"/>
            <a:ext cx="538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004" name="Line 5"/>
          <p:cNvSpPr>
            <a:spLocks noChangeShapeType="1"/>
          </p:cNvSpPr>
          <p:nvPr/>
        </p:nvSpPr>
        <p:spPr bwMode="auto">
          <a:xfrm>
            <a:off x="3186113" y="1943100"/>
            <a:ext cx="0" cy="1054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69" y="1084263"/>
            <a:ext cx="2135193" cy="206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42975" y="-180975"/>
            <a:ext cx="8131175" cy="865188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Schemas Corresponding to Aggregation</a:t>
            </a:r>
          </a:p>
        </p:txBody>
      </p:sp>
      <p:sp>
        <p:nvSpPr>
          <p:cNvPr id="130050" name="Rectangle 3"/>
          <p:cNvSpPr>
            <a:spLocks noChangeArrowheads="1"/>
          </p:cNvSpPr>
          <p:nvPr/>
        </p:nvSpPr>
        <p:spPr bwMode="auto">
          <a:xfrm>
            <a:off x="855663" y="1222375"/>
            <a:ext cx="7562850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r>
              <a:rPr lang="en-US" altLang="en-US" sz="1800"/>
              <a:t>To represent aggregation, create a schema containing</a:t>
            </a:r>
          </a:p>
          <a:p>
            <a:pPr lvl="1">
              <a:buClr>
                <a:schemeClr val="hlink"/>
              </a:buClr>
            </a:pPr>
            <a:r>
              <a:rPr lang="en-US" altLang="en-US" sz="1800"/>
              <a:t>primary key of the aggregated relationship,</a:t>
            </a:r>
          </a:p>
          <a:p>
            <a:pPr lvl="1">
              <a:buClr>
                <a:schemeClr val="hlink"/>
              </a:buClr>
            </a:pPr>
            <a:r>
              <a:rPr lang="en-US" altLang="en-US" sz="1800"/>
              <a:t>the primary key of the associated entity set</a:t>
            </a:r>
          </a:p>
          <a:p>
            <a:pPr lvl="1">
              <a:buClr>
                <a:schemeClr val="hlink"/>
              </a:buClr>
            </a:pPr>
            <a:r>
              <a:rPr lang="en-US" altLang="en-US" sz="1800"/>
              <a:t>any descriptive attributes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757238" y="582613"/>
            <a:ext cx="7377112" cy="457200"/>
          </a:xfrm>
        </p:spPr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Schemas Corresponding to Aggregation (Cont.)</a:t>
            </a:r>
          </a:p>
        </p:txBody>
      </p:sp>
      <p:sp>
        <p:nvSpPr>
          <p:cNvPr id="132098" name="Rectangle 4"/>
          <p:cNvSpPr>
            <a:spLocks noChangeArrowheads="1"/>
          </p:cNvSpPr>
          <p:nvPr/>
        </p:nvSpPr>
        <p:spPr bwMode="auto">
          <a:xfrm>
            <a:off x="865188" y="1065213"/>
            <a:ext cx="7545387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35000"/>
              </a:spcBef>
              <a:buClr>
                <a:schemeClr val="tx2"/>
              </a:buClr>
              <a:buSzPct val="90000"/>
              <a:buFont typeface="Monotype Sorts" charset="2"/>
              <a:buChar char="n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1pPr>
            <a:lvl2pPr marL="742950" indent="-285750">
              <a:spcBef>
                <a:spcPct val="35000"/>
              </a:spcBef>
              <a:buClr>
                <a:schemeClr val="folHlink"/>
              </a:buClr>
              <a:buSzPct val="80000"/>
              <a:buFont typeface="Monotype Sorts" charset="2"/>
              <a:buChar char="l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marL="1143000" indent="-228600">
              <a:spcBef>
                <a:spcPct val="35000"/>
              </a:spcBef>
              <a:buClr>
                <a:srgbClr val="33CC33"/>
              </a:buClr>
              <a:buSzPct val="75000"/>
              <a:buFont typeface="Webdings" charset="2"/>
              <a:buChar char="4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marL="1600200" indent="-228600">
              <a:spcBef>
                <a:spcPct val="35000"/>
              </a:spcBef>
              <a:buClr>
                <a:schemeClr val="hlink"/>
              </a:buClr>
              <a:buFont typeface="Times New Roman" charset="0"/>
              <a:buChar char="–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marL="2057400" indent="-228600">
              <a:spcBef>
                <a:spcPct val="35000"/>
              </a:spcBef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75000"/>
              <a:buChar char="»"/>
              <a:defRPr kumimoji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r>
              <a:rPr lang="en-US" altLang="en-US" sz="1800"/>
              <a:t>For example, to represent aggregation </a:t>
            </a:r>
            <a:r>
              <a:rPr lang="en-US" altLang="en-US" sz="1800" i="1"/>
              <a:t>eval_for</a:t>
            </a:r>
            <a:r>
              <a:rPr lang="en-US" altLang="en-US" sz="1800"/>
              <a:t>  between relationship </a:t>
            </a:r>
            <a:r>
              <a:rPr lang="en-US" altLang="en-US" sz="1800" i="1"/>
              <a:t>proj_guide</a:t>
            </a:r>
            <a:r>
              <a:rPr lang="en-US" altLang="en-US" sz="1800"/>
              <a:t> and entity set </a:t>
            </a:r>
            <a:r>
              <a:rPr lang="en-US" altLang="en-US" sz="1800" i="1"/>
              <a:t>evaluation</a:t>
            </a:r>
            <a:r>
              <a:rPr lang="en-US" altLang="en-US" sz="1800"/>
              <a:t>, create a schema</a:t>
            </a:r>
          </a:p>
          <a:p>
            <a:pPr>
              <a:buFont typeface="Monotype Sorts" charset="2"/>
              <a:buNone/>
            </a:pPr>
            <a:r>
              <a:rPr lang="en-US" altLang="en-US" sz="1800"/>
              <a:t>	 </a:t>
            </a:r>
            <a:r>
              <a:rPr lang="en-US" altLang="en-US" sz="1800" i="1"/>
              <a:t>eval_for </a:t>
            </a:r>
            <a:r>
              <a:rPr lang="en-US" altLang="en-US" sz="1800"/>
              <a:t>(</a:t>
            </a:r>
            <a:r>
              <a:rPr lang="en-US" altLang="en-US" sz="1800" i="1"/>
              <a:t>s_ID, project_id, i_ID, evaluation_id</a:t>
            </a:r>
            <a:r>
              <a:rPr lang="en-US" altLang="en-US" sz="1800"/>
              <a:t>)</a:t>
            </a:r>
          </a:p>
          <a:p>
            <a:r>
              <a:rPr lang="en-US" altLang="en-US" sz="1800"/>
              <a:t>Schema </a:t>
            </a:r>
            <a:r>
              <a:rPr lang="en-US" altLang="en-US" sz="1800" i="1"/>
              <a:t>proj_guide</a:t>
            </a:r>
            <a:r>
              <a:rPr lang="en-US" altLang="en-US" sz="1800"/>
              <a:t> is redundant provided we are willing to store null values for attribute </a:t>
            </a:r>
            <a:r>
              <a:rPr lang="en-US" altLang="en-US" sz="1800" i="1"/>
              <a:t>evaluation_id</a:t>
            </a:r>
            <a:r>
              <a:rPr lang="en-US" altLang="en-US" sz="1800"/>
              <a:t> in relation on schema </a:t>
            </a:r>
            <a:r>
              <a:rPr lang="en-US" altLang="en-US" sz="1800" i="1"/>
              <a:t>eval_for</a:t>
            </a:r>
            <a:endParaRPr lang="en-US" altLang="en-US" sz="1800"/>
          </a:p>
        </p:txBody>
      </p:sp>
      <p:sp>
        <p:nvSpPr>
          <p:cNvPr id="132099" name="Line 19"/>
          <p:cNvSpPr>
            <a:spLocks noChangeShapeType="1"/>
          </p:cNvSpPr>
          <p:nvPr/>
        </p:nvSpPr>
        <p:spPr bwMode="auto">
          <a:xfrm>
            <a:off x="4495800" y="4070350"/>
            <a:ext cx="1588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32100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75" y="3019425"/>
            <a:ext cx="428307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E-R Design Decisions</a:t>
            </a:r>
          </a:p>
        </p:txBody>
      </p:sp>
      <p:sp>
        <p:nvSpPr>
          <p:cNvPr id="134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397750" cy="4687887"/>
          </a:xfrm>
        </p:spPr>
        <p:txBody>
          <a:bodyPr/>
          <a:lstStyle/>
          <a:p>
            <a:r>
              <a:rPr lang="en-US" altLang="en-US"/>
              <a:t>The use of an attribute or entity set to represent an object.</a:t>
            </a:r>
          </a:p>
          <a:p>
            <a:r>
              <a:rPr lang="en-US" altLang="en-US"/>
              <a:t>Whether a real-world concept is best expressed by an entity set or a relationship set.</a:t>
            </a:r>
          </a:p>
          <a:p>
            <a:r>
              <a:rPr lang="en-US" altLang="en-US"/>
              <a:t>The use of a ternary relationship versus a pair of binary relationships.</a:t>
            </a:r>
          </a:p>
          <a:p>
            <a:r>
              <a:rPr lang="en-US" altLang="en-US"/>
              <a:t>The use of a strong or weak entity set.</a:t>
            </a:r>
          </a:p>
          <a:p>
            <a:r>
              <a:rPr lang="en-US" altLang="en-US"/>
              <a:t>The use of specialization/generalization – contributes to modularity in the design.</a:t>
            </a:r>
          </a:p>
          <a:p>
            <a:r>
              <a:rPr lang="en-US" altLang="en-US"/>
              <a:t>The use of aggregation – can treat the aggregate entity set as a single unit without concern for the details of its internal structure.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Figure 7.29</a:t>
            </a:r>
          </a:p>
        </p:txBody>
      </p:sp>
      <p:pic>
        <p:nvPicPr>
          <p:cNvPr id="13619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88" y="701675"/>
            <a:ext cx="6503987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155575"/>
            <a:ext cx="8867775" cy="477838"/>
          </a:xfrm>
        </p:spPr>
        <p:txBody>
          <a:bodyPr/>
          <a:lstStyle/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Summary of Symbols Used in E-R Notation</a:t>
            </a:r>
          </a:p>
        </p:txBody>
      </p:sp>
      <p:pic>
        <p:nvPicPr>
          <p:cNvPr id="13824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56"/>
          <a:stretch>
            <a:fillRect/>
          </a:stretch>
        </p:blipFill>
        <p:spPr bwMode="auto">
          <a:xfrm>
            <a:off x="512763" y="1241425"/>
            <a:ext cx="8012112" cy="459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Symbols Used in E-R Notation (Cont.)</a:t>
            </a:r>
          </a:p>
        </p:txBody>
      </p:sp>
      <p:pic>
        <p:nvPicPr>
          <p:cNvPr id="14029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72"/>
          <a:stretch>
            <a:fillRect/>
          </a:stretch>
        </p:blipFill>
        <p:spPr bwMode="auto">
          <a:xfrm>
            <a:off x="1196975" y="979488"/>
            <a:ext cx="743585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End of Chapter 7</a:t>
            </a:r>
            <a:br>
              <a:rPr lang="en-US">
                <a:ea typeface="+mj-ea"/>
              </a:rPr>
            </a:br>
            <a:endParaRPr lang="en-US"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Relationship Sets (Cont.)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570787" cy="1171575"/>
          </a:xfrm>
        </p:spPr>
        <p:txBody>
          <a:bodyPr/>
          <a:lstStyle/>
          <a:p>
            <a:r>
              <a:rPr lang="en-US" altLang="en-US" dirty="0"/>
              <a:t>An </a:t>
            </a:r>
            <a:r>
              <a:rPr lang="en-US" altLang="en-US" b="1" dirty="0">
                <a:solidFill>
                  <a:srgbClr val="000099"/>
                </a:solidFill>
              </a:rPr>
              <a:t>attribute</a:t>
            </a:r>
            <a:r>
              <a:rPr lang="en-US" altLang="en-US" dirty="0"/>
              <a:t> can also be property of a relationship set.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For instance, the </a:t>
            </a:r>
            <a:r>
              <a:rPr lang="en-US" altLang="en-US" i="1" dirty="0"/>
              <a:t>advisor </a:t>
            </a:r>
            <a:r>
              <a:rPr lang="en-US" altLang="en-US" dirty="0"/>
              <a:t>relationship set between entity sets </a:t>
            </a:r>
            <a:r>
              <a:rPr lang="en-US" altLang="en-US" i="1" dirty="0"/>
              <a:t>instructor </a:t>
            </a:r>
            <a:r>
              <a:rPr lang="en-US" altLang="en-US" dirty="0"/>
              <a:t>and </a:t>
            </a:r>
            <a:r>
              <a:rPr lang="en-US" altLang="en-US" i="1" dirty="0"/>
              <a:t>student </a:t>
            </a:r>
            <a:r>
              <a:rPr lang="en-US" altLang="en-US" dirty="0"/>
              <a:t>may have the attribute </a:t>
            </a:r>
            <a:r>
              <a:rPr lang="en-US" altLang="en-US" i="1" dirty="0"/>
              <a:t>date </a:t>
            </a:r>
            <a:r>
              <a:rPr lang="en-US" altLang="en-US" dirty="0"/>
              <a:t>which tracks when the student started being associated with the </a:t>
            </a:r>
            <a:r>
              <a:rPr lang="en-US" altLang="en-US" dirty="0" smtClean="0"/>
              <a:t>advisor (many-many)</a:t>
            </a:r>
            <a:endParaRPr lang="en-US" altLang="en-US" dirty="0"/>
          </a:p>
        </p:txBody>
      </p:sp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38" y="2520950"/>
            <a:ext cx="7751762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 bwMode="auto">
          <a:xfrm flipH="1">
            <a:off x="3419061" y="3331597"/>
            <a:ext cx="2997642" cy="17731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8534305" y="3124863"/>
            <a:ext cx="7871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3 June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Degree of a Relationship Set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1093788"/>
            <a:ext cx="7221537" cy="4195762"/>
          </a:xfrm>
        </p:spPr>
        <p:txBody>
          <a:bodyPr/>
          <a:lstStyle/>
          <a:p>
            <a:r>
              <a:rPr lang="en-US" altLang="en-US" b="1">
                <a:solidFill>
                  <a:srgbClr val="000099"/>
                </a:solidFill>
              </a:rPr>
              <a:t>binary relationship</a:t>
            </a:r>
          </a:p>
          <a:p>
            <a:pPr lvl="1"/>
            <a:r>
              <a:rPr lang="en-US" altLang="en-US"/>
              <a:t>involve two entity sets (or degree two). </a:t>
            </a:r>
          </a:p>
          <a:p>
            <a:pPr lvl="1"/>
            <a:r>
              <a:rPr lang="en-US" altLang="en-US"/>
              <a:t>most relationship sets in a database system are binary.</a:t>
            </a:r>
          </a:p>
          <a:p>
            <a:r>
              <a:rPr lang="en-US" altLang="en-US"/>
              <a:t>Relationships between more than two entity sets are rare.  Most relationships are binary. (More on this later.)</a:t>
            </a:r>
          </a:p>
          <a:p>
            <a:pPr lvl="1">
              <a:buClr>
                <a:srgbClr val="CC6600"/>
              </a:buClr>
              <a:buSzPct val="105000"/>
              <a:buFont typeface="Webdings" charset="2"/>
              <a:buChar char="4"/>
            </a:pPr>
            <a:r>
              <a:rPr lang="en-US" altLang="en-US"/>
              <a:t>Example: </a:t>
            </a:r>
            <a:r>
              <a:rPr lang="en-US" altLang="en-US" i="1"/>
              <a:t>students</a:t>
            </a:r>
            <a:r>
              <a:rPr lang="en-US" altLang="en-US"/>
              <a:t> work on research </a:t>
            </a:r>
            <a:r>
              <a:rPr lang="en-US" altLang="en-US" i="1"/>
              <a:t>projects</a:t>
            </a:r>
            <a:r>
              <a:rPr lang="en-US" altLang="en-US"/>
              <a:t> under the guidance of an </a:t>
            </a:r>
            <a:r>
              <a:rPr lang="en-US" altLang="en-US" i="1"/>
              <a:t>instructor</a:t>
            </a:r>
            <a:r>
              <a:rPr lang="en-US" altLang="en-US"/>
              <a:t>. </a:t>
            </a:r>
          </a:p>
          <a:p>
            <a:pPr lvl="1">
              <a:buClr>
                <a:srgbClr val="CC6600"/>
              </a:buClr>
              <a:buSzPct val="105000"/>
              <a:buFont typeface="Webdings" charset="2"/>
              <a:buChar char="4"/>
            </a:pPr>
            <a:r>
              <a:rPr lang="en-US" altLang="en-US"/>
              <a:t>relationship </a:t>
            </a:r>
            <a:r>
              <a:rPr lang="en-US" altLang="en-US" i="1"/>
              <a:t>proj_guide</a:t>
            </a:r>
            <a:r>
              <a:rPr lang="en-US" altLang="en-US"/>
              <a:t> is a ternary relationship between </a:t>
            </a:r>
            <a:r>
              <a:rPr lang="en-US" altLang="en-US" i="1"/>
              <a:t>instructor, student, </a:t>
            </a:r>
            <a:r>
              <a:rPr lang="en-US" altLang="en-US"/>
              <a:t>and </a:t>
            </a:r>
            <a:r>
              <a:rPr lang="en-US" altLang="en-US" i="1"/>
              <a:t>project</a:t>
            </a:r>
            <a:endParaRPr kumimoji="0" lang="en-US" altLang="en-US"/>
          </a:p>
          <a:p>
            <a:pPr lvl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j-ea"/>
              </a:rPr>
              <a:t>Attributes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663" y="1222375"/>
            <a:ext cx="7966075" cy="5391150"/>
          </a:xfrm>
        </p:spPr>
        <p:txBody>
          <a:bodyPr/>
          <a:lstStyle/>
          <a:p>
            <a:r>
              <a:rPr lang="en-US" altLang="en-US"/>
              <a:t>An entity is represented by a set of attributes, that is descriptive properties possessed by all members of an entity set.</a:t>
            </a:r>
          </a:p>
          <a:p>
            <a:pPr lvl="1"/>
            <a:r>
              <a:rPr lang="en-US" altLang="en-US"/>
              <a:t>Example: </a:t>
            </a:r>
          </a:p>
          <a:p>
            <a:pPr lvl="1">
              <a:buFont typeface="Monotype Sorts" charset="2"/>
              <a:buNone/>
            </a:pPr>
            <a:r>
              <a:rPr lang="en-US" altLang="en-US"/>
              <a:t>     	</a:t>
            </a:r>
            <a:r>
              <a:rPr lang="en-US" altLang="en-US" i="1"/>
              <a:t>instructor = </a:t>
            </a:r>
            <a:r>
              <a:rPr lang="en-US" altLang="en-US"/>
              <a:t>(</a:t>
            </a:r>
            <a:r>
              <a:rPr lang="en-US" altLang="en-US" i="1"/>
              <a:t>ID, name, street, city, salary </a:t>
            </a:r>
            <a:r>
              <a:rPr lang="en-US" altLang="en-US"/>
              <a:t>)</a:t>
            </a:r>
            <a:r>
              <a:rPr lang="en-US" altLang="en-US" i="1"/>
              <a:t/>
            </a:r>
            <a:br>
              <a:rPr lang="en-US" altLang="en-US" i="1"/>
            </a:br>
            <a:r>
              <a:rPr lang="en-US" altLang="en-US" i="1"/>
              <a:t>	course= </a:t>
            </a:r>
            <a:r>
              <a:rPr lang="en-US" altLang="en-US"/>
              <a:t>(</a:t>
            </a:r>
            <a:r>
              <a:rPr lang="en-US" altLang="en-US" i="1"/>
              <a:t>course_id, title, credits</a:t>
            </a:r>
            <a:r>
              <a:rPr lang="en-US" altLang="en-US"/>
              <a:t>)</a:t>
            </a:r>
            <a:endParaRPr lang="en-US" altLang="en-US" i="1">
              <a:solidFill>
                <a:schemeClr val="tx2"/>
              </a:solidFill>
            </a:endParaRPr>
          </a:p>
          <a:p>
            <a:r>
              <a:rPr lang="en-US" altLang="en-US" b="1">
                <a:solidFill>
                  <a:srgbClr val="000099"/>
                </a:solidFill>
              </a:rPr>
              <a:t>Domain</a:t>
            </a:r>
            <a:r>
              <a:rPr lang="en-US" altLang="en-US"/>
              <a:t> – the set of permitted values for each attribute </a:t>
            </a:r>
          </a:p>
          <a:p>
            <a:r>
              <a:rPr lang="en-US" altLang="en-US"/>
              <a:t>Attribute types:</a:t>
            </a:r>
          </a:p>
          <a:p>
            <a:pPr lvl="1"/>
            <a:r>
              <a:rPr lang="en-US" altLang="en-US" b="1">
                <a:solidFill>
                  <a:srgbClr val="000099"/>
                </a:solidFill>
              </a:rPr>
              <a:t>Simple</a:t>
            </a:r>
            <a:r>
              <a:rPr lang="en-US" altLang="en-US"/>
              <a:t> and </a:t>
            </a:r>
            <a:r>
              <a:rPr lang="en-US" altLang="en-US" b="1">
                <a:solidFill>
                  <a:srgbClr val="000099"/>
                </a:solidFill>
              </a:rPr>
              <a:t>composite</a:t>
            </a:r>
            <a:r>
              <a:rPr lang="en-US" altLang="en-US"/>
              <a:t> attributes.</a:t>
            </a:r>
          </a:p>
          <a:p>
            <a:pPr lvl="1"/>
            <a:r>
              <a:rPr lang="en-US" altLang="en-US" b="1">
                <a:solidFill>
                  <a:srgbClr val="000099"/>
                </a:solidFill>
              </a:rPr>
              <a:t>Single-valued</a:t>
            </a:r>
            <a:r>
              <a:rPr lang="en-US" altLang="en-US"/>
              <a:t> and </a:t>
            </a:r>
            <a:r>
              <a:rPr lang="en-US" altLang="en-US" b="1">
                <a:solidFill>
                  <a:srgbClr val="000099"/>
                </a:solidFill>
              </a:rPr>
              <a:t>multivalued</a:t>
            </a:r>
            <a:r>
              <a:rPr lang="en-US" altLang="en-US"/>
              <a:t> attributes</a:t>
            </a:r>
          </a:p>
          <a:p>
            <a:pPr lvl="2"/>
            <a:r>
              <a:rPr lang="en-US" altLang="en-US"/>
              <a:t>Example: multivalued attribute: </a:t>
            </a:r>
            <a:r>
              <a:rPr lang="en-US" altLang="en-US" i="1"/>
              <a:t>phone_numbers</a:t>
            </a:r>
          </a:p>
          <a:p>
            <a:pPr lvl="1"/>
            <a:r>
              <a:rPr lang="en-US" altLang="en-US" b="1">
                <a:solidFill>
                  <a:srgbClr val="000099"/>
                </a:solidFill>
              </a:rPr>
              <a:t>Derived</a:t>
            </a:r>
            <a:r>
              <a:rPr lang="en-US" altLang="en-US"/>
              <a:t> attributes</a:t>
            </a:r>
          </a:p>
          <a:p>
            <a:pPr lvl="2"/>
            <a:r>
              <a:rPr lang="en-US" altLang="en-US"/>
              <a:t>Can be computed from other attributes</a:t>
            </a:r>
          </a:p>
          <a:p>
            <a:pPr lvl="2"/>
            <a:r>
              <a:rPr lang="en-US" altLang="en-US"/>
              <a:t>Example:  age, given date_of_birth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db-5-grey">
  <a:themeElements>
    <a:clrScheme name="">
      <a:dk1>
        <a:srgbClr val="000000"/>
      </a:dk1>
      <a:lt1>
        <a:srgbClr val="CCECFF"/>
      </a:lt1>
      <a:dk2>
        <a:srgbClr val="CC3300"/>
      </a:dk2>
      <a:lt2>
        <a:srgbClr val="666699"/>
      </a:lt2>
      <a:accent1>
        <a:srgbClr val="FFFFFF"/>
      </a:accent1>
      <a:accent2>
        <a:srgbClr val="CCCC00"/>
      </a:accent2>
      <a:accent3>
        <a:srgbClr val="E2F4FF"/>
      </a:accent3>
      <a:accent4>
        <a:srgbClr val="000000"/>
      </a:accent4>
      <a:accent5>
        <a:srgbClr val="FFFFFF"/>
      </a:accent5>
      <a:accent6>
        <a:srgbClr val="B9B900"/>
      </a:accent6>
      <a:hlink>
        <a:srgbClr val="FF9900"/>
      </a:hlink>
      <a:folHlink>
        <a:srgbClr val="FF9933"/>
      </a:folHlink>
    </a:clrScheme>
    <a:fontScheme name="2_db-5-grey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charset="0"/>
          </a:defRPr>
        </a:defPPr>
      </a:lstStyle>
    </a:lnDef>
  </a:objectDefaults>
  <a:extraClrSchemeLst>
    <a:extraClrScheme>
      <a:clrScheme name="2_db-5-grey 1">
        <a:dk1>
          <a:srgbClr val="333333"/>
        </a:dk1>
        <a:lt1>
          <a:srgbClr val="A9BDA9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D1DBD1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b-5-grey 2">
        <a:dk1>
          <a:srgbClr val="333333"/>
        </a:dk1>
        <a:lt1>
          <a:srgbClr val="FFFFFF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FFFFFF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b-5-grey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DB6</Template>
  <TotalTime>34812</TotalTime>
  <Words>3006</Words>
  <Application>Microsoft Office PowerPoint</Application>
  <PresentationFormat>On-screen Show (4:3)</PresentationFormat>
  <Paragraphs>431</Paragraphs>
  <Slides>68</Slides>
  <Notes>66</Notes>
  <HiddenSlides>0</HiddenSlides>
  <MMClips>0</MMClips>
  <ScaleCrop>false</ScaleCrop>
  <HeadingPairs>
    <vt:vector size="10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68</vt:i4>
      </vt:variant>
      <vt:variant>
        <vt:lpstr>Custom Shows</vt:lpstr>
      </vt:variant>
      <vt:variant>
        <vt:i4>1</vt:i4>
      </vt:variant>
    </vt:vector>
  </HeadingPairs>
  <TitlesOfParts>
    <vt:vector size="78" baseType="lpstr">
      <vt:lpstr>ＭＳ Ｐゴシック</vt:lpstr>
      <vt:lpstr>Arial</vt:lpstr>
      <vt:lpstr>Helvetica</vt:lpstr>
      <vt:lpstr>Monotype Sorts</vt:lpstr>
      <vt:lpstr>Symbol</vt:lpstr>
      <vt:lpstr>Times New Roman</vt:lpstr>
      <vt:lpstr>Webdings</vt:lpstr>
      <vt:lpstr>2_db-5-grey</vt:lpstr>
      <vt:lpstr>Clip</vt:lpstr>
      <vt:lpstr>Chapter 7:  Entity-Relationship Model</vt:lpstr>
      <vt:lpstr>Chapter 7:  Entity-Relationship Model</vt:lpstr>
      <vt:lpstr>Modeling</vt:lpstr>
      <vt:lpstr>Entity Sets instructor and student</vt:lpstr>
      <vt:lpstr>Relationship Sets</vt:lpstr>
      <vt:lpstr>Relationship Set advisor</vt:lpstr>
      <vt:lpstr>Relationship Sets (Cont.)</vt:lpstr>
      <vt:lpstr>Degree of a Relationship Set</vt:lpstr>
      <vt:lpstr>Attributes</vt:lpstr>
      <vt:lpstr>Composite Attributes</vt:lpstr>
      <vt:lpstr>Mapping Cardinality Constraints</vt:lpstr>
      <vt:lpstr>Mapping Cardinalities</vt:lpstr>
      <vt:lpstr>Mapping Cardinalities </vt:lpstr>
      <vt:lpstr>Keys</vt:lpstr>
      <vt:lpstr>Keys for Relationship Sets</vt:lpstr>
      <vt:lpstr>Primary Key Selection for Relationship Sets</vt:lpstr>
      <vt:lpstr>Redundant Attributes</vt:lpstr>
      <vt:lpstr>Binary Vs. Non-Binary Relationships</vt:lpstr>
      <vt:lpstr>E-R Diagrams</vt:lpstr>
      <vt:lpstr>Entity With Composite, Multivalued, and Derived Attributes</vt:lpstr>
      <vt:lpstr>Relationship Sets with Attributes</vt:lpstr>
      <vt:lpstr>Roles</vt:lpstr>
      <vt:lpstr>Cardinality Constraints</vt:lpstr>
      <vt:lpstr>One-to-One Relationship</vt:lpstr>
      <vt:lpstr>One-to-Many Relationship</vt:lpstr>
      <vt:lpstr>Many-to-One Relationships</vt:lpstr>
      <vt:lpstr>Many-to-Many Relationship</vt:lpstr>
      <vt:lpstr>Participation of an Entity Set in a Relationship Set</vt:lpstr>
      <vt:lpstr>Alternative Notation for Cardinality Limits</vt:lpstr>
      <vt:lpstr>E-R Diagram with a Ternary Relationship</vt:lpstr>
      <vt:lpstr>Cardinality Constraints on Ternary Relationship</vt:lpstr>
      <vt:lpstr>Weak Entity Sets</vt:lpstr>
      <vt:lpstr>Weak Entity Sets (Cont.)</vt:lpstr>
      <vt:lpstr>Weak Entity Sets (Cont.)</vt:lpstr>
      <vt:lpstr>E-R Diagram for a University Enterprise</vt:lpstr>
      <vt:lpstr>Reduction to Relational Schemas</vt:lpstr>
      <vt:lpstr>Reduction to Relation Schemas</vt:lpstr>
      <vt:lpstr>Representing Entity Sets With Simple Attributes</vt:lpstr>
      <vt:lpstr>Representing Relationship Sets</vt:lpstr>
      <vt:lpstr>Redundancy of Schemas</vt:lpstr>
      <vt:lpstr>Redundancy of Schemas (Cont.)</vt:lpstr>
      <vt:lpstr>Composite and Multivalued Attributes</vt:lpstr>
      <vt:lpstr>Composite and Multivalued Attributes</vt:lpstr>
      <vt:lpstr>Multivalued Attributes (Cont.)</vt:lpstr>
      <vt:lpstr>Design Issues</vt:lpstr>
      <vt:lpstr>Design Issues</vt:lpstr>
      <vt:lpstr>Design Issues</vt:lpstr>
      <vt:lpstr>Binary Vs. Non-Binary Relationships</vt:lpstr>
      <vt:lpstr>Converting Non-Binary Relationships to Binary Form</vt:lpstr>
      <vt:lpstr>Extended ER Features</vt:lpstr>
      <vt:lpstr>Extended E-R Features: Specialization</vt:lpstr>
      <vt:lpstr>Specialization Example</vt:lpstr>
      <vt:lpstr>Extended ER Features: Generalization</vt:lpstr>
      <vt:lpstr>Specialization and Generalization (Cont.)</vt:lpstr>
      <vt:lpstr>Design Constraints on a Specialization/Generalization</vt:lpstr>
      <vt:lpstr>Design Constraints on a Specialization/Generalization (Cont.)</vt:lpstr>
      <vt:lpstr>Aggregation</vt:lpstr>
      <vt:lpstr>Aggregation (Cont.)</vt:lpstr>
      <vt:lpstr>Aggregation (Cont.)</vt:lpstr>
      <vt:lpstr>Representing Specialization via Schemas</vt:lpstr>
      <vt:lpstr>Representing Specialization as Schemas (Cont.)</vt:lpstr>
      <vt:lpstr>Schemas Corresponding to Aggregation</vt:lpstr>
      <vt:lpstr>Schemas Corresponding to Aggregation (Cont.)</vt:lpstr>
      <vt:lpstr>E-R Design Decisions</vt:lpstr>
      <vt:lpstr>Figure 7.29</vt:lpstr>
      <vt:lpstr>Summary of Symbols Used in E-R Notation</vt:lpstr>
      <vt:lpstr>Symbols Used in E-R Notation (Cont.)</vt:lpstr>
      <vt:lpstr>End of Chapter 7 </vt:lpstr>
      <vt:lpstr>Custom Show 1</vt:lpstr>
    </vt:vector>
  </TitlesOfParts>
  <Company>Lucent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 Introduction</dc:title>
  <dc:creator>Marilyn Turnamian</dc:creator>
  <cp:lastModifiedBy>PCLAB137</cp:lastModifiedBy>
  <cp:revision>373</cp:revision>
  <cp:lastPrinted>2005-01-10T21:51:57Z</cp:lastPrinted>
  <dcterms:created xsi:type="dcterms:W3CDTF">2009-12-21T15:40:15Z</dcterms:created>
  <dcterms:modified xsi:type="dcterms:W3CDTF">2021-12-14T09:47:34Z</dcterms:modified>
</cp:coreProperties>
</file>