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75" r:id="rId7"/>
    <p:sldId id="262" r:id="rId8"/>
    <p:sldId id="292" r:id="rId9"/>
    <p:sldId id="263" r:id="rId10"/>
    <p:sldId id="271" r:id="rId11"/>
    <p:sldId id="272" r:id="rId12"/>
    <p:sldId id="273" r:id="rId13"/>
    <p:sldId id="274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79"/>
    <p:restoredTop sz="94687"/>
  </p:normalViewPr>
  <p:slideViewPr>
    <p:cSldViewPr snapToGrid="0" snapToObjects="1">
      <p:cViewPr varScale="1">
        <p:scale>
          <a:sx n="106" d="100"/>
          <a:sy n="106" d="100"/>
        </p:scale>
        <p:origin x="208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360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3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66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3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145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34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08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1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42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27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accent2"/>
          </a:solid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8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F018BAF-1942-7046-BD54-D3964E5A647F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250471B-5554-1A4F-B774-0161E3207FE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8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/>
          <a:lstStyle/>
          <a:p>
            <a:r>
              <a:rPr lang="en-US" altLang="en-US" dirty="0"/>
              <a:t>Chapter 9</a:t>
            </a:r>
          </a:p>
        </p:txBody>
      </p:sp>
      <p:sp>
        <p:nvSpPr>
          <p:cNvPr id="15365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581400"/>
            <a:ext cx="7924800" cy="2057400"/>
          </a:xfrm>
        </p:spPr>
        <p:txBody>
          <a:bodyPr/>
          <a:lstStyle/>
          <a:p>
            <a:r>
              <a:rPr lang="en-US" altLang="en-US" sz="3600" b="1" dirty="0">
                <a:latin typeface="Arial" charset="0"/>
              </a:rPr>
              <a:t>Functions</a:t>
            </a:r>
            <a:endParaRPr lang="en-US" altLang="en-US" dirty="0"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Copyright © </a:t>
            </a:r>
            <a:r>
              <a:rPr lang="en-US" dirty="0" smtClean="0"/>
              <a:t>2008 </a:t>
            </a:r>
            <a:r>
              <a:rPr lang="en-US" dirty="0"/>
              <a:t>W. W. Norton &amp; Company.</a:t>
            </a:r>
          </a:p>
          <a:p>
            <a:pPr>
              <a:defRPr/>
            </a:pPr>
            <a:r>
              <a:rPr lang="en-US" dirty="0"/>
              <a:t>All rights reserved.</a:t>
            </a:r>
            <a:endParaRPr lang="en-US" sz="1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4DA992-F4A4-154F-9FB3-039CE8E4184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0677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Program: Computing Averages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average.c</a:t>
            </a:r>
            <a:r>
              <a:rPr lang="en-US" altLang="en-US"/>
              <a:t> program reads three numbers and uses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function to compute their averages, one pair at a time: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Enter three numbers: </a:t>
            </a:r>
            <a:r>
              <a:rPr lang="en-US" altLang="en-US" sz="2400" u="sng">
                <a:latin typeface="Courier New" charset="0"/>
                <a:ea typeface="Courier New" charset="0"/>
                <a:cs typeface="Courier New" charset="0"/>
              </a:rPr>
              <a:t>3.5 9.6 10.2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Average of 3.5 and 9.6: 6.55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Average of 9.6 and 10.2: 9.9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Average of 3.5 and 10.2: 6.85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BC0B66-1B09-1141-A160-542D6C129EAF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989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2209800" y="762000"/>
            <a:ext cx="7772400" cy="5562600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600"/>
              </a:spcBef>
              <a:buNone/>
            </a:pPr>
            <a:r>
              <a:rPr lang="en-US" altLang="en-US" b="1">
                <a:latin typeface="Courier New" charset="0"/>
                <a:ea typeface="Courier New" charset="0"/>
                <a:cs typeface="Courier New" charset="0"/>
              </a:rPr>
              <a:t>average.c</a:t>
            </a:r>
          </a:p>
          <a:p>
            <a:pPr>
              <a:spcBef>
                <a:spcPts val="200"/>
              </a:spcBef>
              <a:buNone/>
            </a:pPr>
            <a:r>
              <a:rPr lang="en-US" altLang="en-US" sz="8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/* Computes pairwise averages of three numbers */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#include &lt;stdio.h&gt;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double average(double a, double b)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{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return (a + b) / 2;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}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int main(void)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{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double x, y, z;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printf("Enter three numbers: ");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scanf("%lf%lf%lf", &amp;x, &amp;y, &amp;z);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printf("Average of %g and %g: %g\n", x, y, average(x, y));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printf("Average of %g and %g: %g\n", y, z, average(y, z));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printf("Average of %g and %g: %g\n", x, z, average(x, z));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 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return 0;</a:t>
            </a:r>
          </a:p>
          <a:p>
            <a:pPr>
              <a:lnSpc>
                <a:spcPct val="80000"/>
              </a:lnSpc>
              <a:spcBef>
                <a:spcPts val="400"/>
              </a:spcBef>
              <a:buNone/>
            </a:pP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B8B62C-3C40-0B44-982B-D6DB0E94D057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893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Program: Computing Averages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function call consists of a function name followed by a list of </a:t>
            </a:r>
            <a:r>
              <a:rPr lang="en-US" altLang="en-US" b="1" i="1"/>
              <a:t>arguments.</a:t>
            </a:r>
          </a:p>
          <a:p>
            <a:pPr lvl="1"/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average(x,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y)</a:t>
            </a:r>
            <a:r>
              <a:rPr lang="en-US" altLang="en-US"/>
              <a:t> is a call of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function.</a:t>
            </a:r>
          </a:p>
          <a:p>
            <a:r>
              <a:rPr lang="en-US" altLang="en-US"/>
              <a:t>Arguments are used to supply information to a function.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The call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average(x,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y)</a:t>
            </a:r>
            <a:r>
              <a:rPr lang="en-US" altLang="en-US"/>
              <a:t> causes the values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x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y</a:t>
            </a:r>
            <a:r>
              <a:rPr lang="en-US" altLang="en-US"/>
              <a:t> to be copied into the parameters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b</a:t>
            </a:r>
            <a:r>
              <a:rPr lang="en-US" altLang="en-US"/>
              <a:t>.</a:t>
            </a:r>
          </a:p>
          <a:p>
            <a:r>
              <a:rPr lang="en-US" altLang="en-US"/>
              <a:t>An argument doesn’t have to be a variable; any expression of a compatible type will do.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average(5.1,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8.9)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average(x/2,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y/3)</a:t>
            </a:r>
            <a:r>
              <a:rPr lang="en-US" altLang="en-US"/>
              <a:t> are </a:t>
            </a:r>
            <a:r>
              <a:rPr lang="en-US" altLang="en-US" b="1">
                <a:solidFill>
                  <a:srgbClr val="FF0000"/>
                </a:solidFill>
              </a:rPr>
              <a:t>legal</a:t>
            </a:r>
            <a:r>
              <a:rPr lang="en-US" altLang="en-US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D49383-6D68-DD46-B89D-BDCA8669E178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92684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Program: Computing Averages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We’ll put the call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in the place where we need to use the return value.</a:t>
            </a:r>
          </a:p>
          <a:p>
            <a:r>
              <a:rPr lang="en-US" altLang="en-US"/>
              <a:t>A statement that prints the average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x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y</a:t>
            </a:r>
            <a:r>
              <a:rPr lang="en-US" altLang="en-US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printf("Average: %g\n", average(x, y));</a:t>
            </a:r>
          </a:p>
          <a:p>
            <a:pPr>
              <a:buFontTx/>
              <a:buNone/>
            </a:pPr>
            <a:r>
              <a:rPr lang="en-US" altLang="en-US"/>
              <a:t>	The return value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isn’t saved; the program </a:t>
            </a:r>
            <a:r>
              <a:rPr lang="en-US" altLang="en-US" u="sng"/>
              <a:t>prints</a:t>
            </a:r>
            <a:r>
              <a:rPr lang="en-US" altLang="en-US"/>
              <a:t> it and then </a:t>
            </a:r>
            <a:r>
              <a:rPr lang="en-US" altLang="en-US" u="sng"/>
              <a:t>discards</a:t>
            </a:r>
            <a:r>
              <a:rPr lang="en-US" altLang="en-US"/>
              <a:t> it.</a:t>
            </a:r>
          </a:p>
          <a:p>
            <a:r>
              <a:rPr lang="en-US" altLang="en-US"/>
              <a:t>If we had needed the return value later in the program, we could have captured it in a variable: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avg = average(x, y);</a:t>
            </a:r>
            <a:r>
              <a:rPr lang="en-US" altLang="en-US"/>
              <a:t> 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048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DA4EBE-3D5D-974B-8266-F070E1A4A819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4847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Declarations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600"/>
              <a:t>A </a:t>
            </a:r>
            <a:r>
              <a:rPr lang="en-US" altLang="en-US" sz="2600" b="1" i="1"/>
              <a:t>function declaration</a:t>
            </a:r>
            <a:r>
              <a:rPr lang="en-US" altLang="en-US" sz="2600"/>
              <a:t> provides the compiler with a brief glimpse at a function whose full definition will appear later.</a:t>
            </a:r>
          </a:p>
          <a:p>
            <a:r>
              <a:rPr lang="en-US" altLang="en-US" sz="2600"/>
              <a:t>General form of a function declaration: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200" i="1"/>
              <a:t>	return-type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 i="1"/>
              <a:t>function-name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 ( </a:t>
            </a:r>
            <a:r>
              <a:rPr lang="en-US" altLang="en-US" sz="2200" i="1"/>
              <a:t>parameters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 ) ;</a:t>
            </a:r>
          </a:p>
          <a:p>
            <a:r>
              <a:rPr lang="en-US" altLang="en-US" sz="2600"/>
              <a:t>The declaration of a function must be consistent with the function’s definition.</a:t>
            </a:r>
          </a:p>
          <a:p>
            <a:r>
              <a:rPr lang="en-US" altLang="en-US" sz="2600"/>
              <a:t>Here’s the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average.c</a:t>
            </a:r>
            <a:r>
              <a:rPr lang="en-US" altLang="en-US" sz="2600"/>
              <a:t> program with a declaration of </a:t>
            </a:r>
            <a:r>
              <a:rPr lang="en-US" altLang="en-US" sz="2600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 sz="2600"/>
              <a:t> added.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867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A305CB-6F11-8944-B6DD-24EC89305833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91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Declarations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1905000" y="1524000"/>
            <a:ext cx="8382000" cy="48006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#include &lt;stdio.h&gt;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double average(double a, double b);   /* DECLARATION */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int main(void)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{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double x, y, z;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printf("Enter three numbers: ");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scanf("%lf%lf%lf", &amp;x, &amp;y, &amp;z);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printf("Average of %g and %g: %g\n", x, y, average(x, y));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printf("Average of %g and %g: %g\n", y, z, average(y, z));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printf("Average of %g and %g: %g\n", x, z, average(x, z));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return 0;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}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double average(double a, double b)    /* DEFINITION */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{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  return (a + b) / 2;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247786-E1C7-1842-AB70-73C6991EFC79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7285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Declarations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Function declarations of the kind we’re discussing are known as </a:t>
            </a:r>
            <a:r>
              <a:rPr lang="en-US" altLang="en-US" b="1" i="1"/>
              <a:t>function prototypes.</a:t>
            </a:r>
            <a:r>
              <a:rPr lang="en-US" altLang="en-US"/>
              <a:t> </a:t>
            </a:r>
          </a:p>
          <a:p>
            <a:r>
              <a:rPr lang="en-US" altLang="en-US"/>
              <a:t>C also has an older style of function declaration in which the parentheses are left empty.</a:t>
            </a:r>
          </a:p>
          <a:p>
            <a:r>
              <a:rPr lang="en-US" altLang="en-US"/>
              <a:t>A function prototype doesn’t have to specify the names of the function’s parameters, as long as their types are present: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double average(double, double);</a:t>
            </a:r>
          </a:p>
          <a:p>
            <a:r>
              <a:rPr lang="en-US" altLang="en-US"/>
              <a:t>It’s usually best not to omit parameter names.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07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8D6BBB-163D-7B41-8954-D249CEFFF487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1258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 b="1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non-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/>
              <a:t> function </a:t>
            </a:r>
            <a:r>
              <a:rPr lang="en-US" altLang="en-US" b="1">
                <a:solidFill>
                  <a:srgbClr val="FF0000"/>
                </a:solidFill>
              </a:rPr>
              <a:t>must</a:t>
            </a:r>
            <a:r>
              <a:rPr lang="en-US" altLang="en-US"/>
              <a:t> use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 to specify what value it will return.</a:t>
            </a:r>
          </a:p>
          <a:p>
            <a:r>
              <a:rPr lang="en-US" altLang="en-US"/>
              <a:t>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 has the form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return </a:t>
            </a:r>
            <a:r>
              <a:rPr lang="en-US" altLang="en-US" sz="2400" i="1"/>
              <a:t>expression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 ;</a:t>
            </a:r>
          </a:p>
          <a:p>
            <a:r>
              <a:rPr lang="en-US" altLang="en-US"/>
              <a:t>The expression is often just a constant or variable: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return 0;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return status;</a:t>
            </a:r>
          </a:p>
          <a:p>
            <a:r>
              <a:rPr lang="en-US" altLang="en-US"/>
              <a:t>More complex expressions are possible: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return n &gt;= 0 ? n : 0;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5020B8-D2B3-F946-B6A9-CEA525BF4B7D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77291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 b="1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If the type of the expression in a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 doesn’t match the function’s return type, the expression will be implicitly converted to the return type.</a:t>
            </a:r>
          </a:p>
          <a:p>
            <a:pPr lvl="1"/>
            <a:r>
              <a:rPr lang="en-US" altLang="en-US"/>
              <a:t>If a function returns an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altLang="en-US"/>
              <a:t>, but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 contains a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double</a:t>
            </a:r>
            <a:r>
              <a:rPr lang="en-US" altLang="en-US"/>
              <a:t> expression, the value of the expression is converted to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altLang="en-US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91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1CCC2-6896-714A-A393-665B8050F6D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508820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 b="1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statements may appear in functions whose return type is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/>
              <a:t>, provided that no expression is given: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return;  /*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in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function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*/</a:t>
            </a:r>
          </a:p>
          <a:p>
            <a:r>
              <a:rPr lang="en-US" altLang="en-US"/>
              <a:t>Example: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void print_int(int i)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if (i &lt; 0)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  return;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printf("%d", i);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  <a:r>
              <a:rPr lang="en-US" altLang="en-US"/>
              <a:t> 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1AD74A-9AEA-E446-97DA-125A9CE40A67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60870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Introduction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function is a series of statements that have been grouped together and given a name.</a:t>
            </a:r>
          </a:p>
          <a:p>
            <a:r>
              <a:rPr lang="en-US" altLang="en-US" dirty="0"/>
              <a:t>Each function is essentially a small program, with its own declarations and statements.</a:t>
            </a:r>
          </a:p>
          <a:p>
            <a:r>
              <a:rPr lang="en-US" altLang="en-US" dirty="0"/>
              <a:t>Advantages of functions:</a:t>
            </a:r>
          </a:p>
          <a:p>
            <a:pPr lvl="1"/>
            <a:r>
              <a:rPr lang="en-US" altLang="en-US" dirty="0"/>
              <a:t>A program can be divided into small pieces that are easier to understand and modify.</a:t>
            </a:r>
          </a:p>
          <a:p>
            <a:pPr lvl="1"/>
            <a:r>
              <a:rPr lang="en-US" altLang="en-US" dirty="0"/>
              <a:t>We can avoid duplicating code that’s used more than once.</a:t>
            </a:r>
          </a:p>
          <a:p>
            <a:pPr lvl="1"/>
            <a:r>
              <a:rPr lang="en-US" altLang="en-US" dirty="0"/>
              <a:t>A function that was originally part of one program can be reused in other programs.</a:t>
            </a:r>
          </a:p>
          <a:p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Copyright © 2008 W. W. Norton &amp; Company.</a:t>
            </a:r>
          </a:p>
          <a:p>
            <a:pPr>
              <a:defRPr/>
            </a:pPr>
            <a:r>
              <a:rPr lang="en-US" dirty="0" smtClean="0"/>
              <a:t>All rights reserved.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7BA33-D8C6-6543-8828-D501550B1E58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394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 b="1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2209800" y="1524000"/>
            <a:ext cx="7924800" cy="4800600"/>
          </a:xfrm>
        </p:spPr>
        <p:txBody>
          <a:bodyPr/>
          <a:lstStyle/>
          <a:p>
            <a:r>
              <a:rPr lang="en-US" altLang="en-US"/>
              <a:t>A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 may appear at the end of a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/>
              <a:t> function: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void print_pun(void)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  printf("To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C,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or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not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to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C: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that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is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the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question.\n");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  return;   /* OK, but not needed */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18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  <a:p>
            <a:pPr>
              <a:buFontTx/>
              <a:buNone/>
            </a:pPr>
            <a:r>
              <a:rPr lang="en-US" altLang="en-US"/>
              <a:t>	Using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here is unnecessary.</a:t>
            </a:r>
          </a:p>
          <a:p>
            <a:r>
              <a:rPr lang="en-US" altLang="en-US"/>
              <a:t>If a non-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/>
              <a:t> function fails to execute a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statement, the behavior of the program is undefined if it attempts to use the function’s return value.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120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452D62-E7C2-A54D-98F8-C58007C9CCAE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3511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In C, arguments are </a:t>
            </a:r>
            <a:r>
              <a:rPr lang="en-US" altLang="en-US" b="1" i="1"/>
              <a:t>passed by value:</a:t>
            </a:r>
            <a:r>
              <a:rPr lang="en-US" altLang="en-US"/>
              <a:t> when a function is called, each argument is evaluated and its value assigned to the corresponding parameter.</a:t>
            </a:r>
          </a:p>
          <a:p>
            <a:r>
              <a:rPr lang="en-US" altLang="en-US"/>
              <a:t>Since the parameter contains a copy of the argument’s value, any changes made to the parameter during the execution of the function don’t affect the argument.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498D6F5-A1C3-DB4E-B929-4974BC283270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39010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fact that arguments are passed by value has both advantages and disadvantages.</a:t>
            </a:r>
          </a:p>
          <a:p>
            <a:r>
              <a:rPr lang="en-US" altLang="en-US"/>
              <a:t>Since a parameter can be modified without affecting the corresponding argument, we can use parameters as variables within the function, reducing the number of genuine variables needed.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F1E0B0-6255-DF4A-8674-E35E37FA8198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7911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Consider the following function, which raises a number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x</a:t>
            </a:r>
            <a:r>
              <a:rPr lang="en-US" altLang="en-US"/>
              <a:t> to a power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n</a:t>
            </a:r>
            <a:r>
              <a:rPr lang="en-US" altLang="en-US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int power(int x, int n)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int i, result = 1;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for (i = 1; i &lt;= n; i++)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  result = result * x;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return result;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55D4433-5639-B840-B9C2-03270122DB0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8724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/>
              <a:t>Since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n</a:t>
            </a:r>
            <a:r>
              <a:rPr lang="en-US" altLang="en-US"/>
              <a:t> is a </a:t>
            </a:r>
            <a:r>
              <a:rPr lang="en-US" altLang="en-US" i="1"/>
              <a:t>copy</a:t>
            </a:r>
            <a:r>
              <a:rPr lang="en-US" altLang="en-US"/>
              <a:t> of the original exponent, the function can safely modify it, removing the need for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i</a:t>
            </a:r>
            <a:r>
              <a:rPr lang="en-US" altLang="en-US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int power(int x, int n)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int result = 1;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while (n-- &gt; 0)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  result = result * x;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return result;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82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AAC67C-50D4-834C-912F-F33046426936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8026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209800" y="1524000"/>
            <a:ext cx="7848600" cy="4800600"/>
          </a:xfrm>
        </p:spPr>
        <p:txBody>
          <a:bodyPr/>
          <a:lstStyle/>
          <a:p>
            <a:r>
              <a:rPr lang="en-US" altLang="en-US" sz="2500"/>
              <a:t>C’s requirement that arguments be passed by value makes it difficult to write certain kinds of functions.</a:t>
            </a:r>
          </a:p>
          <a:p>
            <a:r>
              <a:rPr lang="en-US" altLang="en-US" sz="2500"/>
              <a:t>Suppose that we need a function that will decompose a </a:t>
            </a:r>
            <a:r>
              <a:rPr lang="en-US" altLang="en-US" sz="2500">
                <a:latin typeface="Courier New" charset="0"/>
                <a:ea typeface="Courier New" charset="0"/>
                <a:cs typeface="Courier New" charset="0"/>
              </a:rPr>
              <a:t>double</a:t>
            </a:r>
            <a:r>
              <a:rPr lang="en-US" altLang="en-US" sz="2500"/>
              <a:t> value into an integer part and a fractional part.</a:t>
            </a:r>
          </a:p>
          <a:p>
            <a:r>
              <a:rPr lang="en-US" altLang="en-US" sz="2500"/>
              <a:t>Since a function can’t </a:t>
            </a:r>
            <a:r>
              <a:rPr lang="en-US" altLang="en-US" sz="2500" i="1"/>
              <a:t>return</a:t>
            </a:r>
            <a:r>
              <a:rPr lang="en-US" altLang="en-US" sz="2500"/>
              <a:t> two numbers, we might try passing a pair of variables to the function and having it modify them: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void decompose(double x, long int_part,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             double frac_part)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int_part = (long) x;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frac_part = x - int_part;</a:t>
            </a:r>
          </a:p>
          <a:p>
            <a:pPr>
              <a:lnSpc>
                <a:spcPct val="80000"/>
              </a:lnSpc>
              <a:spcBef>
                <a:spcPts val="3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AA5F07B-D5FA-4941-9E18-6DCAB6DD4A9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753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call of the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decompose(3.14159, i, d);</a:t>
            </a:r>
          </a:p>
          <a:p>
            <a:r>
              <a:rPr lang="en-US" altLang="en-US">
                <a:ea typeface="Courier New" charset="0"/>
                <a:cs typeface="Courier New" charset="0"/>
              </a:rPr>
              <a:t>Unfortunately,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i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d</a:t>
            </a:r>
            <a:r>
              <a:rPr lang="en-US" altLang="en-US"/>
              <a:t> won’t be affected by the assignments to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int_part</a:t>
            </a:r>
            <a:r>
              <a:rPr lang="en-US" altLang="en-US"/>
              <a:t> and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frac_part</a:t>
            </a:r>
            <a:r>
              <a:rPr lang="en-US" altLang="en-US"/>
              <a:t>.</a:t>
            </a:r>
          </a:p>
          <a:p>
            <a:r>
              <a:rPr lang="en-US" altLang="en-US" b="1">
                <a:solidFill>
                  <a:srgbClr val="FF0000"/>
                </a:solidFill>
              </a:rPr>
              <a:t>Chapter 11 </a:t>
            </a:r>
            <a:r>
              <a:rPr lang="en-US" altLang="en-US"/>
              <a:t>shows how to make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decompose</a:t>
            </a:r>
            <a:r>
              <a:rPr lang="en-US" altLang="en-US"/>
              <a:t> work correctly.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686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C80F0C-13A9-8B46-8340-C3843EE27BE9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25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Argument Conversions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C allows function calls in which the types of the arguments don’t match the types of the parameters.</a:t>
            </a:r>
          </a:p>
          <a:p>
            <a:r>
              <a:rPr lang="en-US" altLang="en-US"/>
              <a:t>The rules governing how the arguments are converted depend on whether or not the compiler has seen a prototype for the function (or the function’s full definition) prior to the call.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77EC45-2612-654A-86C9-6E35B3854DDA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245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700"/>
              <a:t>When a function parameter is a one-dimensional array, the length of the array can be left unspecified: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int f(int a[])  /* no length specified */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  …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  <a:p>
            <a:r>
              <a:rPr lang="en-US" altLang="en-US" sz="2700"/>
              <a:t>C doesn’t provide any easy way for a function to determine the length of an array passed to it.</a:t>
            </a:r>
          </a:p>
          <a:p>
            <a:r>
              <a:rPr lang="en-US" altLang="en-US" sz="2700"/>
              <a:t>Instead, we’ll have to supply the length—if the function needs it—as an additional argument.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891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48C234-096A-194E-91F2-E02439B6F4C3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4939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Example: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int sum_array(int a[], int n)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  int i, sum = 0;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  for (i = 0; i &lt; n; i++)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    sum += a[i];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70000"/>
              </a:lnSpc>
              <a:spcBef>
                <a:spcPts val="600"/>
              </a:spcBef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  return sum;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3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  <a:p>
            <a:r>
              <a:rPr lang="en-US" altLang="en-US">
                <a:solidFill>
                  <a:srgbClr val="000000"/>
                </a:solidFill>
              </a:rPr>
              <a:t>Since </a:t>
            </a:r>
            <a:r>
              <a:rPr lang="en-US" altLang="en-US">
                <a:solidFill>
                  <a:srgbClr val="000000"/>
                </a:solidFill>
                <a:latin typeface="Courier New" charset="0"/>
                <a:ea typeface="Courier New" charset="0"/>
                <a:cs typeface="Courier New" charset="0"/>
              </a:rPr>
              <a:t>sum_array</a:t>
            </a:r>
            <a:r>
              <a:rPr lang="en-US" altLang="en-US">
                <a:solidFill>
                  <a:srgbClr val="000000"/>
                </a:solidFill>
              </a:rPr>
              <a:t> needs to know the length of </a:t>
            </a:r>
            <a:r>
              <a:rPr lang="en-US" altLang="en-US">
                <a:solidFill>
                  <a:srgbClr val="000000"/>
                </a:solidFill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>
                <a:solidFill>
                  <a:srgbClr val="000000"/>
                </a:solidFill>
              </a:rPr>
              <a:t>, we must supply it as a second argument.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en-US" altLang="en-US" sz="2300">
              <a:latin typeface="Courier New" charset="0"/>
              <a:ea typeface="Courier New" charset="0"/>
              <a:cs typeface="Courier New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383DF9-0694-A146-843C-A21E9530F91B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81287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Definitions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General form of a </a:t>
            </a:r>
            <a:r>
              <a:rPr lang="en-US" altLang="en-US" b="1" i="1"/>
              <a:t>function definition: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/>
              <a:t>	</a:t>
            </a:r>
            <a:r>
              <a:rPr lang="en-US" altLang="en-US" sz="2400" i="1"/>
              <a:t>return-type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400" i="1"/>
              <a:t>function-name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 ( </a:t>
            </a:r>
            <a:r>
              <a:rPr lang="en-US" altLang="en-US" sz="2400" i="1"/>
              <a:t>parameters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 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</a:t>
            </a:r>
            <a:r>
              <a:rPr lang="en-US" altLang="en-US" sz="2400" i="1"/>
              <a:t>declarations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</a:t>
            </a:r>
            <a:r>
              <a:rPr lang="en-US" altLang="en-US" sz="2400" i="1"/>
              <a:t>statements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C85A9B-2BA2-4349-9C47-4AB3C8796A30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43537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prototype for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sum_array</a:t>
            </a:r>
            <a:r>
              <a:rPr lang="en-US" altLang="en-US"/>
              <a:t> has the following appearance: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int sum_array(int a[], int n);</a:t>
            </a:r>
          </a:p>
          <a:p>
            <a:r>
              <a:rPr lang="en-US" altLang="en-US"/>
              <a:t>As usual, we can omit the parameter names if we wish: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int sum_array(int [], int);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096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B77C51-7276-6A45-9C65-AD50F5BF30C5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9039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400"/>
              <a:t>When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sum_array</a:t>
            </a:r>
            <a:r>
              <a:rPr lang="en-US" altLang="en-US" sz="2400"/>
              <a:t> is called, the first argument will be the name of an array, and the second will be its length: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#define LEN 100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int main(void)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int b[LEN], total;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…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total = sum_array(b, LEN);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…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  <a:p>
            <a:r>
              <a:rPr lang="en-US" altLang="en-US" sz="2400"/>
              <a:t>Notice that we don’t put brackets after an array name when passing it to a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total = sum_array(b[], LEN);   /*** WRONG ***/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554E5D-87DD-AA44-B93B-6FF0AC4FB24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0383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function has no way to check that we’ve passed it the correct array length.</a:t>
            </a:r>
          </a:p>
          <a:p>
            <a:r>
              <a:rPr lang="en-US" altLang="en-US"/>
              <a:t>We can exploit this fact by telling the function that the array is smaller than it really is.</a:t>
            </a:r>
          </a:p>
          <a:p>
            <a:r>
              <a:rPr lang="en-US" altLang="en-US"/>
              <a:t>Suppose that we’ve only stored 50 numbers in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b</a:t>
            </a:r>
            <a:r>
              <a:rPr lang="en-US" altLang="en-US"/>
              <a:t> array, even though it can hold 100.</a:t>
            </a:r>
          </a:p>
          <a:p>
            <a:r>
              <a:rPr lang="en-US" altLang="en-US"/>
              <a:t>We can sum just the first 50 elements by writing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total = sum_array(b, 50);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301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367B70-DA46-5F44-94AF-F79A4A64B7B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59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Be careful not to tell a function that an array argument is </a:t>
            </a:r>
            <a:r>
              <a:rPr lang="en-US" altLang="en-US" i="1"/>
              <a:t>larger</a:t>
            </a:r>
            <a:r>
              <a:rPr lang="en-US" altLang="en-US"/>
              <a:t> than it really is: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	total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=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sum_array(b,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150);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  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/***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WRONG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200">
                <a:latin typeface="Courier New" charset="0"/>
                <a:ea typeface="Courier New" charset="0"/>
                <a:cs typeface="Courier New" charset="0"/>
              </a:rPr>
              <a:t>***/</a:t>
            </a:r>
          </a:p>
          <a:p>
            <a:pPr>
              <a:buFontTx/>
              <a:buNone/>
            </a:pPr>
            <a:r>
              <a:rPr lang="en-US" altLang="en-US"/>
              <a:t>	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sum_array</a:t>
            </a:r>
            <a:r>
              <a:rPr lang="en-US" altLang="en-US"/>
              <a:t> will go past the end of the array, causing undefined behavior.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3C0C7-B3A0-344B-8C70-B994532A53EB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12866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function is allowed to change the elements of an array parameter, and the change is reflected in the corresponding argument.</a:t>
            </a:r>
          </a:p>
          <a:p>
            <a:r>
              <a:rPr lang="en-US" altLang="en-US"/>
              <a:t>A function that modifies an array by storing zero into each of its elements: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void store_zeros(int a[], int n)</a:t>
            </a:r>
          </a:p>
          <a:p>
            <a:pPr>
              <a:lnSpc>
                <a:spcPct val="7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int i;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for (i = 0; i &lt; n; i++) 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  a[i] = 0;</a:t>
            </a:r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506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553B463-E956-A544-9953-2A5E7BD14F7D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76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call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store_zeros</a:t>
            </a:r>
            <a:r>
              <a:rPr lang="en-US" altLang="en-US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store_zeros(b, 100);</a:t>
            </a:r>
          </a:p>
          <a:p>
            <a:r>
              <a:rPr lang="en-US" altLang="en-US"/>
              <a:t>The ability to modify the elements of an array argument may seem to contradict the fact that C passes arguments by value.</a:t>
            </a:r>
          </a:p>
          <a:p>
            <a:r>
              <a:rPr lang="en-US" altLang="en-US" b="1">
                <a:solidFill>
                  <a:srgbClr val="FF0000"/>
                </a:solidFill>
              </a:rPr>
              <a:t>Chapter 12 </a:t>
            </a:r>
            <a:r>
              <a:rPr lang="en-US" altLang="en-US"/>
              <a:t>explains why there’s actually no contradiction.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7E4109-07B9-C148-92EF-7AA46A1188DC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932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Array Arguments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2209800" y="1524000"/>
            <a:ext cx="8077200" cy="4800600"/>
          </a:xfrm>
        </p:spPr>
        <p:txBody>
          <a:bodyPr/>
          <a:lstStyle/>
          <a:p>
            <a:r>
              <a:rPr lang="en-US" altLang="en-US" sz="2400"/>
              <a:t>If a parameter is a multidimensional array, only the length</a:t>
            </a:r>
            <a:br>
              <a:rPr lang="en-US" altLang="en-US" sz="2400"/>
            </a:br>
            <a:r>
              <a:rPr lang="en-US" altLang="en-US" sz="2400"/>
              <a:t>of the first dimension may be omitted.</a:t>
            </a:r>
          </a:p>
          <a:p>
            <a:r>
              <a:rPr lang="en-US" altLang="en-US" sz="2400"/>
              <a:t>If we revise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sum_array</a:t>
            </a:r>
            <a:r>
              <a:rPr lang="en-US" altLang="en-US" sz="2400"/>
              <a:t> so that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 sz="2400"/>
              <a:t> is a two-dimensional array, we must specify the number of columns in </a:t>
            </a: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 sz="2400"/>
              <a:t>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#define LEN 10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int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sum_two_dimensional_array(int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a[][LEN],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altLang="en-US" sz="1600"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n)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int i, j, sum = 0;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for (i = 0; i &lt; n; i++)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  for (j = 0; j &lt; LEN; j++)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    sum += a[i][j];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  return sum;</a:t>
            </a: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710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04FDA1-78B2-2E49-86CA-A0910FE1C94B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7599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Definitions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return type of a function is the type of value that the function returns.</a:t>
            </a:r>
          </a:p>
          <a:p>
            <a:r>
              <a:rPr lang="en-US" altLang="en-US" dirty="0"/>
              <a:t>Rules governing the return type:</a:t>
            </a:r>
          </a:p>
          <a:p>
            <a:pPr lvl="1"/>
            <a:r>
              <a:rPr lang="en-US" altLang="en-US" dirty="0"/>
              <a:t>Functions may not return arrays.</a:t>
            </a:r>
          </a:p>
          <a:p>
            <a:pPr lvl="1"/>
            <a:r>
              <a:rPr lang="en-US" altLang="en-US" dirty="0"/>
              <a:t>Specifying that the return type is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 dirty="0"/>
              <a:t> indicates that the function doesn’t return a value.</a:t>
            </a:r>
          </a:p>
          <a:p>
            <a:r>
              <a:rPr lang="en-US" altLang="en-US" dirty="0"/>
              <a:t>If the return type is omitted in C89, the function is presumed to return a value of type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altLang="en-US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458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DFEC10-824C-CC4B-AFC7-A946F0D4D34E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5296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Function Definitions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After the function name comes a list of parameters.</a:t>
            </a:r>
          </a:p>
          <a:p>
            <a:r>
              <a:rPr lang="en-US" altLang="en-US"/>
              <a:t>Each parameter is preceded by a specification of its type; parameters are separated by commas.</a:t>
            </a:r>
          </a:p>
          <a:p>
            <a:r>
              <a:rPr lang="en-US" altLang="en-US"/>
              <a:t>If the function has no parameters, the word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void</a:t>
            </a:r>
            <a:r>
              <a:rPr lang="en-US" altLang="en-US"/>
              <a:t> should appear between the parentheses.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4FB85C-E73F-D444-BB46-BECB7242CB2E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5896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Function Definitions</a:t>
            </a:r>
            <a:endParaRPr lang="en-US" alt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function named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 dirty="0"/>
              <a:t> that computes the average of two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double</a:t>
            </a:r>
            <a:r>
              <a:rPr lang="en-US" altLang="en-US" dirty="0"/>
              <a:t> values: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 dirty="0">
                <a:latin typeface="Courier New" charset="0"/>
                <a:ea typeface="Courier New" charset="0"/>
                <a:cs typeface="Courier New" charset="0"/>
              </a:rPr>
              <a:t>	double average(double a, double b)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 dirty="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 dirty="0">
                <a:latin typeface="Courier New" charset="0"/>
                <a:ea typeface="Courier New" charset="0"/>
                <a:cs typeface="Courier New" charset="0"/>
              </a:rPr>
              <a:t>	  return (a + b) / 2;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 dirty="0">
                <a:latin typeface="Courier New" charset="0"/>
                <a:ea typeface="Courier New" charset="0"/>
                <a:cs typeface="Courier New" charset="0"/>
              </a:rPr>
              <a:t>	}</a:t>
            </a:r>
          </a:p>
          <a:p>
            <a:r>
              <a:rPr lang="en-US" altLang="en-US" dirty="0"/>
              <a:t>The word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double</a:t>
            </a:r>
            <a:r>
              <a:rPr lang="en-US" altLang="en-US" dirty="0"/>
              <a:t> at the beginning is the </a:t>
            </a:r>
            <a:r>
              <a:rPr lang="en-US" altLang="en-US" b="1" i="1" dirty="0"/>
              <a:t>return type</a:t>
            </a:r>
            <a:r>
              <a:rPr lang="en-US" altLang="en-US" dirty="0"/>
              <a:t> of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The identifiers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a</a:t>
            </a:r>
            <a:r>
              <a:rPr lang="en-US" altLang="en-US" dirty="0"/>
              <a:t> and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b</a:t>
            </a:r>
            <a:r>
              <a:rPr lang="en-US" altLang="en-US" dirty="0"/>
              <a:t> (the function’s </a:t>
            </a:r>
            <a:r>
              <a:rPr lang="en-US" altLang="en-US" b="1" i="1" dirty="0"/>
              <a:t>parameters</a:t>
            </a:r>
            <a:r>
              <a:rPr lang="en-US" altLang="en-US" dirty="0"/>
              <a:t>) represent the numbers that will be supplied when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 dirty="0"/>
              <a:t> is called.</a:t>
            </a:r>
          </a:p>
          <a:p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Copyright © 2008 W. W. Norton &amp; Company.</a:t>
            </a:r>
          </a:p>
          <a:p>
            <a:pPr>
              <a:defRPr/>
            </a:pPr>
            <a:r>
              <a:rPr lang="en-US" dirty="0" smtClean="0"/>
              <a:t>All rights reserved.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3A1FC13-A4A7-0E42-A5EA-AA07B5D332E4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28302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Definitions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body of a function may include both declarations and statements.</a:t>
            </a:r>
          </a:p>
          <a:p>
            <a:r>
              <a:rPr lang="en-US" altLang="en-US"/>
              <a:t>An alternative version of the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double average(double a, double b)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double sum;       /* declaration */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sum = a + b;      /* statement */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  return sum / 2;   /* statement */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}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662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C90A35-3773-A340-A11C-F82A3EE050B2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76113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Program: Computing Averages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Every function has an executable part, called the </a:t>
            </a:r>
            <a:r>
              <a:rPr lang="en-US" altLang="en-US" b="1" i="1"/>
              <a:t>body,</a:t>
            </a:r>
            <a:r>
              <a:rPr lang="en-US" altLang="en-US"/>
              <a:t> which is enclosed in braces.</a:t>
            </a:r>
          </a:p>
          <a:p>
            <a:r>
              <a:rPr lang="en-US" altLang="en-US"/>
              <a:t>The body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average</a:t>
            </a:r>
            <a:r>
              <a:rPr lang="en-US" altLang="en-US"/>
              <a:t> consists of a single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return</a:t>
            </a:r>
            <a:r>
              <a:rPr lang="en-US" altLang="en-US"/>
              <a:t> statement.</a:t>
            </a:r>
          </a:p>
          <a:p>
            <a:r>
              <a:rPr lang="en-US" altLang="en-US"/>
              <a:t>Executing this statement causes the function to “return” to the place from which it was called; the value of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(a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+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b)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/</a:t>
            </a:r>
            <a:r>
              <a:rPr lang="en-US" altLang="en-US"/>
              <a:t> </a:t>
            </a:r>
            <a:r>
              <a:rPr lang="en-US" altLang="en-US">
                <a:latin typeface="Courier New" charset="0"/>
                <a:ea typeface="Courier New" charset="0"/>
                <a:cs typeface="Courier New" charset="0"/>
              </a:rPr>
              <a:t>2</a:t>
            </a:r>
            <a:r>
              <a:rPr lang="en-US" altLang="en-US"/>
              <a:t> will be the value returned by the function.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D51366-3B80-EE4E-BCE5-243A13CC3205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024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 Calls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 function call consists of a function name followed by a list of arguments, enclosed in parentheses:</a:t>
            </a:r>
          </a:p>
          <a:p>
            <a:pPr>
              <a:lnSpc>
                <a:spcPct val="80000"/>
              </a:lnSpc>
              <a:spcBef>
                <a:spcPts val="12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average(x, y)</a:t>
            </a:r>
          </a:p>
          <a:p>
            <a:pPr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en-US" sz="2400">
                <a:latin typeface="Courier New" charset="0"/>
                <a:ea typeface="Courier New" charset="0"/>
                <a:cs typeface="Courier New" charset="0"/>
              </a:rPr>
              <a:t>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© 2008 W. W. Norton &amp; Company.</a:t>
            </a:r>
          </a:p>
          <a:p>
            <a:pPr>
              <a:defRPr/>
            </a:pPr>
            <a:r>
              <a:rPr lang="en-US" smtClean="0"/>
              <a:t>All rights reserved.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B40A75-E480-C94F-A8C9-7BD0520D17CA}" type="slidenum">
              <a:rPr lang="en-US" altLang="en-US" sz="1200"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548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</TotalTime>
  <Words>1749</Words>
  <Application>Microsoft Macintosh PowerPoint</Application>
  <PresentationFormat>Widescreen</PresentationFormat>
  <Paragraphs>392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Calibri</vt:lpstr>
      <vt:lpstr>Calibri Light</vt:lpstr>
      <vt:lpstr>Arial</vt:lpstr>
      <vt:lpstr>Courier New</vt:lpstr>
      <vt:lpstr>Times New Roman</vt:lpstr>
      <vt:lpstr>Retrospect</vt:lpstr>
      <vt:lpstr>Chapter 9</vt:lpstr>
      <vt:lpstr>Introduction</vt:lpstr>
      <vt:lpstr>Function Definitions</vt:lpstr>
      <vt:lpstr>Function Definitions</vt:lpstr>
      <vt:lpstr>Function Definitions</vt:lpstr>
      <vt:lpstr>Function Definitions</vt:lpstr>
      <vt:lpstr>Function Definitions</vt:lpstr>
      <vt:lpstr>Program: Computing Averages</vt:lpstr>
      <vt:lpstr>Function Calls</vt:lpstr>
      <vt:lpstr>Program: Computing Averages</vt:lpstr>
      <vt:lpstr>PowerPoint Presentation</vt:lpstr>
      <vt:lpstr>Program: Computing Averages</vt:lpstr>
      <vt:lpstr>Program: Computing Averages</vt:lpstr>
      <vt:lpstr>Function Declarations</vt:lpstr>
      <vt:lpstr>Function Declarations</vt:lpstr>
      <vt:lpstr>Function Declarations</vt:lpstr>
      <vt:lpstr>The return Statement</vt:lpstr>
      <vt:lpstr>The return Statement</vt:lpstr>
      <vt:lpstr>The return Statement</vt:lpstr>
      <vt:lpstr>The return Statement</vt:lpstr>
      <vt:lpstr>Arguments</vt:lpstr>
      <vt:lpstr>Arguments</vt:lpstr>
      <vt:lpstr>Arguments</vt:lpstr>
      <vt:lpstr>Arguments</vt:lpstr>
      <vt:lpstr>Arguments</vt:lpstr>
      <vt:lpstr>Arguments</vt:lpstr>
      <vt:lpstr>Argument Conversions</vt:lpstr>
      <vt:lpstr>Array Arguments</vt:lpstr>
      <vt:lpstr>Array Arguments</vt:lpstr>
      <vt:lpstr>Array Arguments</vt:lpstr>
      <vt:lpstr>Array Arguments</vt:lpstr>
      <vt:lpstr>Array Arguments</vt:lpstr>
      <vt:lpstr>Array Arguments</vt:lpstr>
      <vt:lpstr>Array Arguments</vt:lpstr>
      <vt:lpstr>Array Arguments</vt:lpstr>
      <vt:lpstr>Array Arguments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creator>Ekrem Varoglu</dc:creator>
  <cp:lastModifiedBy>Ekrem Varoglu</cp:lastModifiedBy>
  <cp:revision>5</cp:revision>
  <dcterms:created xsi:type="dcterms:W3CDTF">2025-03-24T20:49:52Z</dcterms:created>
  <dcterms:modified xsi:type="dcterms:W3CDTF">2025-03-24T21:53:48Z</dcterms:modified>
</cp:coreProperties>
</file>