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268" r:id="rId6"/>
    <p:sldId id="269" r:id="rId7"/>
    <p:sldId id="270" r:id="rId8"/>
    <p:sldId id="278" r:id="rId9"/>
    <p:sldId id="277" r:id="rId10"/>
    <p:sldId id="279" r:id="rId11"/>
    <p:sldId id="275" r:id="rId12"/>
    <p:sldId id="271" r:id="rId13"/>
    <p:sldId id="276" r:id="rId14"/>
    <p:sldId id="272" r:id="rId15"/>
    <p:sldId id="274" r:id="rId16"/>
    <p:sldId id="280" r:id="rId17"/>
    <p:sldId id="281" r:id="rId18"/>
    <p:sldId id="282" r:id="rId19"/>
    <p:sldId id="263" r:id="rId20"/>
    <p:sldId id="264" r:id="rId21"/>
    <p:sldId id="284"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7892E5-AC6F-4A68-AECF-2EDCCAD40302}">
          <p14:sldIdLst>
            <p14:sldId id="266"/>
            <p14:sldId id="268"/>
            <p14:sldId id="269"/>
            <p14:sldId id="270"/>
            <p14:sldId id="278"/>
            <p14:sldId id="277"/>
            <p14:sldId id="279"/>
            <p14:sldId id="275"/>
            <p14:sldId id="271"/>
            <p14:sldId id="276"/>
            <p14:sldId id="272"/>
            <p14:sldId id="274"/>
            <p14:sldId id="280"/>
            <p14:sldId id="281"/>
            <p14:sldId id="282"/>
            <p14:sldId id="263"/>
            <p14:sldId id="264"/>
            <p14:sldId id="28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092E3-DE46-4542-A535-DA34DA06B0D4}"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LID4096"/>
        </a:p>
      </dgm:t>
    </dgm:pt>
    <dgm:pt modelId="{A26E5706-4AD9-460A-AF34-88CA769181CA}">
      <dgm:prSet phldrT="[Text]"/>
      <dgm:spPr/>
      <dgm:t>
        <a:bodyPr/>
        <a:lstStyle/>
        <a:p>
          <a:r>
            <a:rPr lang="en-US" dirty="0"/>
            <a:t>New Product Lunch</a:t>
          </a:r>
          <a:endParaRPr lang="LID4096" dirty="0"/>
        </a:p>
      </dgm:t>
    </dgm:pt>
    <dgm:pt modelId="{9BD59AF2-ECE1-45E2-A7E0-184A6BB1D6C5}" type="parTrans" cxnId="{1A10AC12-16CD-4193-858D-760AF5F910C7}">
      <dgm:prSet/>
      <dgm:spPr/>
      <dgm:t>
        <a:bodyPr/>
        <a:lstStyle/>
        <a:p>
          <a:endParaRPr lang="LID4096"/>
        </a:p>
      </dgm:t>
    </dgm:pt>
    <dgm:pt modelId="{2B6D52B0-2CB8-413D-A93F-517480F6B6F4}" type="sibTrans" cxnId="{1A10AC12-16CD-4193-858D-760AF5F910C7}">
      <dgm:prSet/>
      <dgm:spPr/>
      <dgm:t>
        <a:bodyPr/>
        <a:lstStyle/>
        <a:p>
          <a:endParaRPr lang="LID4096"/>
        </a:p>
      </dgm:t>
    </dgm:pt>
    <dgm:pt modelId="{634A1116-81C8-45B4-AF21-A4FBC7F943B1}">
      <dgm:prSet phldrT="[Text]"/>
      <dgm:spPr/>
      <dgm:t>
        <a:bodyPr/>
        <a:lstStyle/>
        <a:p>
          <a:r>
            <a:rPr lang="en-US" dirty="0"/>
            <a:t>Planning</a:t>
          </a:r>
          <a:endParaRPr lang="LID4096" dirty="0"/>
        </a:p>
      </dgm:t>
    </dgm:pt>
    <dgm:pt modelId="{69B8FFFB-CC60-44CA-96F3-6618F22363DF}" type="parTrans" cxnId="{C5D2D144-6AB2-4851-A18B-26BEA0A3F27F}">
      <dgm:prSet/>
      <dgm:spPr/>
      <dgm:t>
        <a:bodyPr/>
        <a:lstStyle/>
        <a:p>
          <a:endParaRPr lang="LID4096"/>
        </a:p>
      </dgm:t>
    </dgm:pt>
    <dgm:pt modelId="{01B6F935-4E4F-417E-89EA-53A27E90991F}" type="sibTrans" cxnId="{C5D2D144-6AB2-4851-A18B-26BEA0A3F27F}">
      <dgm:prSet/>
      <dgm:spPr/>
      <dgm:t>
        <a:bodyPr/>
        <a:lstStyle/>
        <a:p>
          <a:endParaRPr lang="LID4096"/>
        </a:p>
      </dgm:t>
    </dgm:pt>
    <dgm:pt modelId="{15A92383-46C3-49AE-B4DE-D49BA6A4C686}">
      <dgm:prSet phldrT="[Text]"/>
      <dgm:spPr/>
      <dgm:t>
        <a:bodyPr/>
        <a:lstStyle/>
        <a:p>
          <a:r>
            <a:rPr lang="en-US" dirty="0"/>
            <a:t>Initiation</a:t>
          </a:r>
          <a:endParaRPr lang="LID4096" dirty="0"/>
        </a:p>
      </dgm:t>
    </dgm:pt>
    <dgm:pt modelId="{C84E2030-7AEA-4D75-A353-38C604E7C5CE}" type="parTrans" cxnId="{0EA914F9-7B38-4804-BA0B-61A3501CC4C6}">
      <dgm:prSet/>
      <dgm:spPr/>
      <dgm:t>
        <a:bodyPr/>
        <a:lstStyle/>
        <a:p>
          <a:endParaRPr lang="LID4096"/>
        </a:p>
      </dgm:t>
    </dgm:pt>
    <dgm:pt modelId="{024CCFFA-0745-4F47-8894-343CD1F84EAF}" type="sibTrans" cxnId="{0EA914F9-7B38-4804-BA0B-61A3501CC4C6}">
      <dgm:prSet/>
      <dgm:spPr/>
      <dgm:t>
        <a:bodyPr/>
        <a:lstStyle/>
        <a:p>
          <a:endParaRPr lang="LID4096"/>
        </a:p>
      </dgm:t>
    </dgm:pt>
    <dgm:pt modelId="{812F0BF7-279A-4AAD-95CF-76A59E8F5F65}">
      <dgm:prSet phldrT="[Text]"/>
      <dgm:spPr/>
      <dgm:t>
        <a:bodyPr/>
        <a:lstStyle/>
        <a:p>
          <a:r>
            <a:rPr lang="en-US" dirty="0"/>
            <a:t>Execution</a:t>
          </a:r>
          <a:endParaRPr lang="LID4096" dirty="0"/>
        </a:p>
      </dgm:t>
    </dgm:pt>
    <dgm:pt modelId="{C5FFD2D8-1FBF-450B-85FE-F28248265D93}" type="parTrans" cxnId="{E9D16F78-AC15-4939-A4C3-CE3FFDE24349}">
      <dgm:prSet/>
      <dgm:spPr/>
      <dgm:t>
        <a:bodyPr/>
        <a:lstStyle/>
        <a:p>
          <a:endParaRPr lang="LID4096"/>
        </a:p>
      </dgm:t>
    </dgm:pt>
    <dgm:pt modelId="{C40501BB-D741-4B83-BFBF-9603BAA1E500}" type="sibTrans" cxnId="{E9D16F78-AC15-4939-A4C3-CE3FFDE24349}">
      <dgm:prSet/>
      <dgm:spPr/>
      <dgm:t>
        <a:bodyPr/>
        <a:lstStyle/>
        <a:p>
          <a:endParaRPr lang="LID4096"/>
        </a:p>
      </dgm:t>
    </dgm:pt>
    <dgm:pt modelId="{860F7CC6-9951-4395-9D2D-EE8C0D65EAED}" type="pres">
      <dgm:prSet presAssocID="{18A092E3-DE46-4542-A535-DA34DA06B0D4}" presName="hierChild1" presStyleCnt="0">
        <dgm:presLayoutVars>
          <dgm:chPref val="1"/>
          <dgm:dir/>
          <dgm:animOne val="branch"/>
          <dgm:animLvl val="lvl"/>
          <dgm:resizeHandles/>
        </dgm:presLayoutVars>
      </dgm:prSet>
      <dgm:spPr/>
    </dgm:pt>
    <dgm:pt modelId="{2DB49A15-3094-4FA0-B9DD-64E1EDBA13D0}" type="pres">
      <dgm:prSet presAssocID="{A26E5706-4AD9-460A-AF34-88CA769181CA}" presName="hierRoot1" presStyleCnt="0"/>
      <dgm:spPr/>
    </dgm:pt>
    <dgm:pt modelId="{DE34CB62-F5BD-4CAA-A23C-84D2C201FAB0}" type="pres">
      <dgm:prSet presAssocID="{A26E5706-4AD9-460A-AF34-88CA769181CA}" presName="composite" presStyleCnt="0"/>
      <dgm:spPr/>
    </dgm:pt>
    <dgm:pt modelId="{16F38D0D-97C6-4578-B93F-8A60474B4A53}" type="pres">
      <dgm:prSet presAssocID="{A26E5706-4AD9-460A-AF34-88CA769181CA}" presName="background" presStyleLbl="node0" presStyleIdx="0" presStyleCnt="1"/>
      <dgm:spPr/>
    </dgm:pt>
    <dgm:pt modelId="{F525AABB-39A4-43D0-B690-19F2A5FDE632}" type="pres">
      <dgm:prSet presAssocID="{A26E5706-4AD9-460A-AF34-88CA769181CA}" presName="text" presStyleLbl="fgAcc0" presStyleIdx="0" presStyleCnt="1" custScaleX="167870">
        <dgm:presLayoutVars>
          <dgm:chPref val="3"/>
        </dgm:presLayoutVars>
      </dgm:prSet>
      <dgm:spPr/>
    </dgm:pt>
    <dgm:pt modelId="{DD3946FB-7847-40D6-9CF7-F6828699A9C4}" type="pres">
      <dgm:prSet presAssocID="{A26E5706-4AD9-460A-AF34-88CA769181CA}" presName="hierChild2" presStyleCnt="0"/>
      <dgm:spPr/>
    </dgm:pt>
    <dgm:pt modelId="{C1B733C5-8170-494E-95B5-79405D46735A}" type="pres">
      <dgm:prSet presAssocID="{69B8FFFB-CC60-44CA-96F3-6618F22363DF}" presName="Name10" presStyleLbl="parChTrans1D2" presStyleIdx="0" presStyleCnt="3"/>
      <dgm:spPr/>
    </dgm:pt>
    <dgm:pt modelId="{8AD61DCC-8C06-4ED9-8D43-E436656AF8D3}" type="pres">
      <dgm:prSet presAssocID="{634A1116-81C8-45B4-AF21-A4FBC7F943B1}" presName="hierRoot2" presStyleCnt="0"/>
      <dgm:spPr/>
    </dgm:pt>
    <dgm:pt modelId="{B375BE6B-69A5-44F7-B5C7-3E65BB85416D}" type="pres">
      <dgm:prSet presAssocID="{634A1116-81C8-45B4-AF21-A4FBC7F943B1}" presName="composite2" presStyleCnt="0"/>
      <dgm:spPr/>
    </dgm:pt>
    <dgm:pt modelId="{15E1CC19-D315-459D-9CBA-A4E0547CAE2D}" type="pres">
      <dgm:prSet presAssocID="{634A1116-81C8-45B4-AF21-A4FBC7F943B1}" presName="background2" presStyleLbl="node2" presStyleIdx="0" presStyleCnt="3"/>
      <dgm:spPr/>
    </dgm:pt>
    <dgm:pt modelId="{7F435067-8A8F-43DE-9288-5A1ACD551A73}" type="pres">
      <dgm:prSet presAssocID="{634A1116-81C8-45B4-AF21-A4FBC7F943B1}" presName="text2" presStyleLbl="fgAcc2" presStyleIdx="0" presStyleCnt="3">
        <dgm:presLayoutVars>
          <dgm:chPref val="3"/>
        </dgm:presLayoutVars>
      </dgm:prSet>
      <dgm:spPr/>
    </dgm:pt>
    <dgm:pt modelId="{2030D736-1FEA-4FD9-B4BE-6B43D0D334D2}" type="pres">
      <dgm:prSet presAssocID="{634A1116-81C8-45B4-AF21-A4FBC7F943B1}" presName="hierChild3" presStyleCnt="0"/>
      <dgm:spPr/>
    </dgm:pt>
    <dgm:pt modelId="{72FC047D-13EA-4F85-8BD5-97DF18D31B76}" type="pres">
      <dgm:prSet presAssocID="{C84E2030-7AEA-4D75-A353-38C604E7C5CE}" presName="Name10" presStyleLbl="parChTrans1D2" presStyleIdx="1" presStyleCnt="3"/>
      <dgm:spPr/>
    </dgm:pt>
    <dgm:pt modelId="{4695DFE1-FE23-4ACD-9078-5B6B491C85AF}" type="pres">
      <dgm:prSet presAssocID="{15A92383-46C3-49AE-B4DE-D49BA6A4C686}" presName="hierRoot2" presStyleCnt="0"/>
      <dgm:spPr/>
    </dgm:pt>
    <dgm:pt modelId="{21CD3E50-BEAE-41C0-96DA-F29C2C4B9D2E}" type="pres">
      <dgm:prSet presAssocID="{15A92383-46C3-49AE-B4DE-D49BA6A4C686}" presName="composite2" presStyleCnt="0"/>
      <dgm:spPr/>
    </dgm:pt>
    <dgm:pt modelId="{4687802E-3298-462D-8193-76B963A5AE96}" type="pres">
      <dgm:prSet presAssocID="{15A92383-46C3-49AE-B4DE-D49BA6A4C686}" presName="background2" presStyleLbl="node2" presStyleIdx="1" presStyleCnt="3"/>
      <dgm:spPr/>
    </dgm:pt>
    <dgm:pt modelId="{1B3BF99C-6009-4DAA-8DC0-6FE85A35C603}" type="pres">
      <dgm:prSet presAssocID="{15A92383-46C3-49AE-B4DE-D49BA6A4C686}" presName="text2" presStyleLbl="fgAcc2" presStyleIdx="1" presStyleCnt="3">
        <dgm:presLayoutVars>
          <dgm:chPref val="3"/>
        </dgm:presLayoutVars>
      </dgm:prSet>
      <dgm:spPr/>
    </dgm:pt>
    <dgm:pt modelId="{00EF04FD-C1C2-446A-A8CD-52E2357BBEED}" type="pres">
      <dgm:prSet presAssocID="{15A92383-46C3-49AE-B4DE-D49BA6A4C686}" presName="hierChild3" presStyleCnt="0"/>
      <dgm:spPr/>
    </dgm:pt>
    <dgm:pt modelId="{9FD6D915-6B8C-457D-AD83-CCFC6C5E4FE0}" type="pres">
      <dgm:prSet presAssocID="{C5FFD2D8-1FBF-450B-85FE-F28248265D93}" presName="Name10" presStyleLbl="parChTrans1D2" presStyleIdx="2" presStyleCnt="3"/>
      <dgm:spPr/>
    </dgm:pt>
    <dgm:pt modelId="{61119721-32F9-48B9-AE70-80FE3341BB46}" type="pres">
      <dgm:prSet presAssocID="{812F0BF7-279A-4AAD-95CF-76A59E8F5F65}" presName="hierRoot2" presStyleCnt="0"/>
      <dgm:spPr/>
    </dgm:pt>
    <dgm:pt modelId="{B91450A8-68C0-426A-ABFC-509A10461725}" type="pres">
      <dgm:prSet presAssocID="{812F0BF7-279A-4AAD-95CF-76A59E8F5F65}" presName="composite2" presStyleCnt="0"/>
      <dgm:spPr/>
    </dgm:pt>
    <dgm:pt modelId="{C366DF62-2990-451F-80B6-89B6EAC334A3}" type="pres">
      <dgm:prSet presAssocID="{812F0BF7-279A-4AAD-95CF-76A59E8F5F65}" presName="background2" presStyleLbl="node2" presStyleIdx="2" presStyleCnt="3"/>
      <dgm:spPr/>
    </dgm:pt>
    <dgm:pt modelId="{83DB4FE1-0A52-45E4-A79C-AD4CFF67D86D}" type="pres">
      <dgm:prSet presAssocID="{812F0BF7-279A-4AAD-95CF-76A59E8F5F65}" presName="text2" presStyleLbl="fgAcc2" presStyleIdx="2" presStyleCnt="3">
        <dgm:presLayoutVars>
          <dgm:chPref val="3"/>
        </dgm:presLayoutVars>
      </dgm:prSet>
      <dgm:spPr/>
    </dgm:pt>
    <dgm:pt modelId="{8E1264D9-F721-46F5-B90F-4EE57B61D803}" type="pres">
      <dgm:prSet presAssocID="{812F0BF7-279A-4AAD-95CF-76A59E8F5F65}" presName="hierChild3" presStyleCnt="0"/>
      <dgm:spPr/>
    </dgm:pt>
  </dgm:ptLst>
  <dgm:cxnLst>
    <dgm:cxn modelId="{1A10AC12-16CD-4193-858D-760AF5F910C7}" srcId="{18A092E3-DE46-4542-A535-DA34DA06B0D4}" destId="{A26E5706-4AD9-460A-AF34-88CA769181CA}" srcOrd="0" destOrd="0" parTransId="{9BD59AF2-ECE1-45E2-A7E0-184A6BB1D6C5}" sibTransId="{2B6D52B0-2CB8-413D-A93F-517480F6B6F4}"/>
    <dgm:cxn modelId="{84F4B919-BB5E-4F62-A2C0-DCD6D239D449}" type="presOf" srcId="{A26E5706-4AD9-460A-AF34-88CA769181CA}" destId="{F525AABB-39A4-43D0-B690-19F2A5FDE632}" srcOrd="0" destOrd="0" presId="urn:microsoft.com/office/officeart/2005/8/layout/hierarchy1"/>
    <dgm:cxn modelId="{FF44AA1F-86C3-49D5-B81D-89FAD3BD223A}" type="presOf" srcId="{812F0BF7-279A-4AAD-95CF-76A59E8F5F65}" destId="{83DB4FE1-0A52-45E4-A79C-AD4CFF67D86D}" srcOrd="0" destOrd="0" presId="urn:microsoft.com/office/officeart/2005/8/layout/hierarchy1"/>
    <dgm:cxn modelId="{59350421-267D-42F2-B388-1E9556A77DA3}" type="presOf" srcId="{15A92383-46C3-49AE-B4DE-D49BA6A4C686}" destId="{1B3BF99C-6009-4DAA-8DC0-6FE85A35C603}" srcOrd="0" destOrd="0" presId="urn:microsoft.com/office/officeart/2005/8/layout/hierarchy1"/>
    <dgm:cxn modelId="{B10EE72F-356E-4C74-979D-EB0E85414A2A}" type="presOf" srcId="{69B8FFFB-CC60-44CA-96F3-6618F22363DF}" destId="{C1B733C5-8170-494E-95B5-79405D46735A}" srcOrd="0" destOrd="0" presId="urn:microsoft.com/office/officeart/2005/8/layout/hierarchy1"/>
    <dgm:cxn modelId="{84FBB541-0166-49B0-827D-8E73411CD0F7}" type="presOf" srcId="{18A092E3-DE46-4542-A535-DA34DA06B0D4}" destId="{860F7CC6-9951-4395-9D2D-EE8C0D65EAED}" srcOrd="0" destOrd="0" presId="urn:microsoft.com/office/officeart/2005/8/layout/hierarchy1"/>
    <dgm:cxn modelId="{C5D2D144-6AB2-4851-A18B-26BEA0A3F27F}" srcId="{A26E5706-4AD9-460A-AF34-88CA769181CA}" destId="{634A1116-81C8-45B4-AF21-A4FBC7F943B1}" srcOrd="0" destOrd="0" parTransId="{69B8FFFB-CC60-44CA-96F3-6618F22363DF}" sibTransId="{01B6F935-4E4F-417E-89EA-53A27E90991F}"/>
    <dgm:cxn modelId="{669D0E69-E956-4F6D-B4BB-976FE1223C96}" type="presOf" srcId="{C5FFD2D8-1FBF-450B-85FE-F28248265D93}" destId="{9FD6D915-6B8C-457D-AD83-CCFC6C5E4FE0}" srcOrd="0" destOrd="0" presId="urn:microsoft.com/office/officeart/2005/8/layout/hierarchy1"/>
    <dgm:cxn modelId="{4166064A-0FA3-47C5-9734-9D32C726F7FD}" type="presOf" srcId="{C84E2030-7AEA-4D75-A353-38C604E7C5CE}" destId="{72FC047D-13EA-4F85-8BD5-97DF18D31B76}" srcOrd="0" destOrd="0" presId="urn:microsoft.com/office/officeart/2005/8/layout/hierarchy1"/>
    <dgm:cxn modelId="{6F1C8C6C-2541-466D-B573-1AC0F503086B}" type="presOf" srcId="{634A1116-81C8-45B4-AF21-A4FBC7F943B1}" destId="{7F435067-8A8F-43DE-9288-5A1ACD551A73}" srcOrd="0" destOrd="0" presId="urn:microsoft.com/office/officeart/2005/8/layout/hierarchy1"/>
    <dgm:cxn modelId="{E9D16F78-AC15-4939-A4C3-CE3FFDE24349}" srcId="{A26E5706-4AD9-460A-AF34-88CA769181CA}" destId="{812F0BF7-279A-4AAD-95CF-76A59E8F5F65}" srcOrd="2" destOrd="0" parTransId="{C5FFD2D8-1FBF-450B-85FE-F28248265D93}" sibTransId="{C40501BB-D741-4B83-BFBF-9603BAA1E500}"/>
    <dgm:cxn modelId="{0EA914F9-7B38-4804-BA0B-61A3501CC4C6}" srcId="{A26E5706-4AD9-460A-AF34-88CA769181CA}" destId="{15A92383-46C3-49AE-B4DE-D49BA6A4C686}" srcOrd="1" destOrd="0" parTransId="{C84E2030-7AEA-4D75-A353-38C604E7C5CE}" sibTransId="{024CCFFA-0745-4F47-8894-343CD1F84EAF}"/>
    <dgm:cxn modelId="{C33B72C6-FE71-4E25-9BA2-395C3719FE51}" type="presParOf" srcId="{860F7CC6-9951-4395-9D2D-EE8C0D65EAED}" destId="{2DB49A15-3094-4FA0-B9DD-64E1EDBA13D0}" srcOrd="0" destOrd="0" presId="urn:microsoft.com/office/officeart/2005/8/layout/hierarchy1"/>
    <dgm:cxn modelId="{234141A5-5ABA-4017-B313-1718B9EF591C}" type="presParOf" srcId="{2DB49A15-3094-4FA0-B9DD-64E1EDBA13D0}" destId="{DE34CB62-F5BD-4CAA-A23C-84D2C201FAB0}" srcOrd="0" destOrd="0" presId="urn:microsoft.com/office/officeart/2005/8/layout/hierarchy1"/>
    <dgm:cxn modelId="{2E7FACBC-878F-49FA-930B-46A81211B539}" type="presParOf" srcId="{DE34CB62-F5BD-4CAA-A23C-84D2C201FAB0}" destId="{16F38D0D-97C6-4578-B93F-8A60474B4A53}" srcOrd="0" destOrd="0" presId="urn:microsoft.com/office/officeart/2005/8/layout/hierarchy1"/>
    <dgm:cxn modelId="{6E3237F2-E5D1-47E1-9C3A-31121CC3C38F}" type="presParOf" srcId="{DE34CB62-F5BD-4CAA-A23C-84D2C201FAB0}" destId="{F525AABB-39A4-43D0-B690-19F2A5FDE632}" srcOrd="1" destOrd="0" presId="urn:microsoft.com/office/officeart/2005/8/layout/hierarchy1"/>
    <dgm:cxn modelId="{0CAE02B6-F21A-481F-9FDE-1A76D6FE092D}" type="presParOf" srcId="{2DB49A15-3094-4FA0-B9DD-64E1EDBA13D0}" destId="{DD3946FB-7847-40D6-9CF7-F6828699A9C4}" srcOrd="1" destOrd="0" presId="urn:microsoft.com/office/officeart/2005/8/layout/hierarchy1"/>
    <dgm:cxn modelId="{81C66526-FF40-4B77-A976-A7A0A000235A}" type="presParOf" srcId="{DD3946FB-7847-40D6-9CF7-F6828699A9C4}" destId="{C1B733C5-8170-494E-95B5-79405D46735A}" srcOrd="0" destOrd="0" presId="urn:microsoft.com/office/officeart/2005/8/layout/hierarchy1"/>
    <dgm:cxn modelId="{906453A2-004E-463A-AC19-B212852608DC}" type="presParOf" srcId="{DD3946FB-7847-40D6-9CF7-F6828699A9C4}" destId="{8AD61DCC-8C06-4ED9-8D43-E436656AF8D3}" srcOrd="1" destOrd="0" presId="urn:microsoft.com/office/officeart/2005/8/layout/hierarchy1"/>
    <dgm:cxn modelId="{FE7A0051-4DE1-4601-BA49-20BC60AC24CA}" type="presParOf" srcId="{8AD61DCC-8C06-4ED9-8D43-E436656AF8D3}" destId="{B375BE6B-69A5-44F7-B5C7-3E65BB85416D}" srcOrd="0" destOrd="0" presId="urn:microsoft.com/office/officeart/2005/8/layout/hierarchy1"/>
    <dgm:cxn modelId="{171C9B9F-9002-4C74-9A71-7A320E27E2AC}" type="presParOf" srcId="{B375BE6B-69A5-44F7-B5C7-3E65BB85416D}" destId="{15E1CC19-D315-459D-9CBA-A4E0547CAE2D}" srcOrd="0" destOrd="0" presId="urn:microsoft.com/office/officeart/2005/8/layout/hierarchy1"/>
    <dgm:cxn modelId="{769FEC23-C9E4-4E29-BA9A-E7C0D84B1711}" type="presParOf" srcId="{B375BE6B-69A5-44F7-B5C7-3E65BB85416D}" destId="{7F435067-8A8F-43DE-9288-5A1ACD551A73}" srcOrd="1" destOrd="0" presId="urn:microsoft.com/office/officeart/2005/8/layout/hierarchy1"/>
    <dgm:cxn modelId="{69757A4D-B33E-499D-9D3B-4BF3AFA2C282}" type="presParOf" srcId="{8AD61DCC-8C06-4ED9-8D43-E436656AF8D3}" destId="{2030D736-1FEA-4FD9-B4BE-6B43D0D334D2}" srcOrd="1" destOrd="0" presId="urn:microsoft.com/office/officeart/2005/8/layout/hierarchy1"/>
    <dgm:cxn modelId="{089F064B-6B84-4438-BBA2-B5E4DD9E829C}" type="presParOf" srcId="{DD3946FB-7847-40D6-9CF7-F6828699A9C4}" destId="{72FC047D-13EA-4F85-8BD5-97DF18D31B76}" srcOrd="2" destOrd="0" presId="urn:microsoft.com/office/officeart/2005/8/layout/hierarchy1"/>
    <dgm:cxn modelId="{A8CDB913-D5F6-47BE-890D-3C63A0B431EE}" type="presParOf" srcId="{DD3946FB-7847-40D6-9CF7-F6828699A9C4}" destId="{4695DFE1-FE23-4ACD-9078-5B6B491C85AF}" srcOrd="3" destOrd="0" presId="urn:microsoft.com/office/officeart/2005/8/layout/hierarchy1"/>
    <dgm:cxn modelId="{0870D053-922B-4C3A-AD7D-87B1C14BECB0}" type="presParOf" srcId="{4695DFE1-FE23-4ACD-9078-5B6B491C85AF}" destId="{21CD3E50-BEAE-41C0-96DA-F29C2C4B9D2E}" srcOrd="0" destOrd="0" presId="urn:microsoft.com/office/officeart/2005/8/layout/hierarchy1"/>
    <dgm:cxn modelId="{10A4E0DB-787D-4951-B805-AA5879A7C16C}" type="presParOf" srcId="{21CD3E50-BEAE-41C0-96DA-F29C2C4B9D2E}" destId="{4687802E-3298-462D-8193-76B963A5AE96}" srcOrd="0" destOrd="0" presId="urn:microsoft.com/office/officeart/2005/8/layout/hierarchy1"/>
    <dgm:cxn modelId="{AAD22D33-80AE-4772-A6B2-4B6FD221138C}" type="presParOf" srcId="{21CD3E50-BEAE-41C0-96DA-F29C2C4B9D2E}" destId="{1B3BF99C-6009-4DAA-8DC0-6FE85A35C603}" srcOrd="1" destOrd="0" presId="urn:microsoft.com/office/officeart/2005/8/layout/hierarchy1"/>
    <dgm:cxn modelId="{91EF3D01-BF89-466F-9C70-E54790231027}" type="presParOf" srcId="{4695DFE1-FE23-4ACD-9078-5B6B491C85AF}" destId="{00EF04FD-C1C2-446A-A8CD-52E2357BBEED}" srcOrd="1" destOrd="0" presId="urn:microsoft.com/office/officeart/2005/8/layout/hierarchy1"/>
    <dgm:cxn modelId="{4F09D91F-FC76-4B64-97F9-D40D0E23E52E}" type="presParOf" srcId="{DD3946FB-7847-40D6-9CF7-F6828699A9C4}" destId="{9FD6D915-6B8C-457D-AD83-CCFC6C5E4FE0}" srcOrd="4" destOrd="0" presId="urn:microsoft.com/office/officeart/2005/8/layout/hierarchy1"/>
    <dgm:cxn modelId="{149957DD-0500-43DC-BD61-4C917A44CF6A}" type="presParOf" srcId="{DD3946FB-7847-40D6-9CF7-F6828699A9C4}" destId="{61119721-32F9-48B9-AE70-80FE3341BB46}" srcOrd="5" destOrd="0" presId="urn:microsoft.com/office/officeart/2005/8/layout/hierarchy1"/>
    <dgm:cxn modelId="{5C74EF8E-C76A-46D1-9749-2F0ED53781C2}" type="presParOf" srcId="{61119721-32F9-48B9-AE70-80FE3341BB46}" destId="{B91450A8-68C0-426A-ABFC-509A10461725}" srcOrd="0" destOrd="0" presId="urn:microsoft.com/office/officeart/2005/8/layout/hierarchy1"/>
    <dgm:cxn modelId="{755FD12B-6F7B-4975-BA97-C4B9DE41B42A}" type="presParOf" srcId="{B91450A8-68C0-426A-ABFC-509A10461725}" destId="{C366DF62-2990-451F-80B6-89B6EAC334A3}" srcOrd="0" destOrd="0" presId="urn:microsoft.com/office/officeart/2005/8/layout/hierarchy1"/>
    <dgm:cxn modelId="{BE9A9E90-B658-4463-8EFE-BE502072279B}" type="presParOf" srcId="{B91450A8-68C0-426A-ABFC-509A10461725}" destId="{83DB4FE1-0A52-45E4-A79C-AD4CFF67D86D}" srcOrd="1" destOrd="0" presId="urn:microsoft.com/office/officeart/2005/8/layout/hierarchy1"/>
    <dgm:cxn modelId="{ADC49DC5-1DB0-4EF6-A647-14AB02AA214C}" type="presParOf" srcId="{61119721-32F9-48B9-AE70-80FE3341BB46}" destId="{8E1264D9-F721-46F5-B90F-4EE57B61D8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6D915-6B8C-457D-AD83-CCFC6C5E4FE0}">
      <dsp:nvSpPr>
        <dsp:cNvPr id="0" name=""/>
        <dsp:cNvSpPr/>
      </dsp:nvSpPr>
      <dsp:spPr>
        <a:xfrm>
          <a:off x="4903838" y="1433166"/>
          <a:ext cx="2757956" cy="656268"/>
        </a:xfrm>
        <a:custGeom>
          <a:avLst/>
          <a:gdLst/>
          <a:ahLst/>
          <a:cxnLst/>
          <a:rect l="0" t="0" r="0" b="0"/>
          <a:pathLst>
            <a:path>
              <a:moveTo>
                <a:pt x="0" y="0"/>
              </a:moveTo>
              <a:lnTo>
                <a:pt x="0" y="447227"/>
              </a:lnTo>
              <a:lnTo>
                <a:pt x="2757956" y="447227"/>
              </a:lnTo>
              <a:lnTo>
                <a:pt x="2757956" y="65626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FC047D-13EA-4F85-8BD5-97DF18D31B76}">
      <dsp:nvSpPr>
        <dsp:cNvPr id="0" name=""/>
        <dsp:cNvSpPr/>
      </dsp:nvSpPr>
      <dsp:spPr>
        <a:xfrm>
          <a:off x="4858118" y="1433166"/>
          <a:ext cx="91440" cy="656268"/>
        </a:xfrm>
        <a:custGeom>
          <a:avLst/>
          <a:gdLst/>
          <a:ahLst/>
          <a:cxnLst/>
          <a:rect l="0" t="0" r="0" b="0"/>
          <a:pathLst>
            <a:path>
              <a:moveTo>
                <a:pt x="45720" y="0"/>
              </a:moveTo>
              <a:lnTo>
                <a:pt x="45720" y="65626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B733C5-8170-494E-95B5-79405D46735A}">
      <dsp:nvSpPr>
        <dsp:cNvPr id="0" name=""/>
        <dsp:cNvSpPr/>
      </dsp:nvSpPr>
      <dsp:spPr>
        <a:xfrm>
          <a:off x="2145882" y="1433166"/>
          <a:ext cx="2757956" cy="656268"/>
        </a:xfrm>
        <a:custGeom>
          <a:avLst/>
          <a:gdLst/>
          <a:ahLst/>
          <a:cxnLst/>
          <a:rect l="0" t="0" r="0" b="0"/>
          <a:pathLst>
            <a:path>
              <a:moveTo>
                <a:pt x="2757956" y="0"/>
              </a:moveTo>
              <a:lnTo>
                <a:pt x="2757956" y="447227"/>
              </a:lnTo>
              <a:lnTo>
                <a:pt x="0" y="447227"/>
              </a:lnTo>
              <a:lnTo>
                <a:pt x="0" y="65626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F38D0D-97C6-4578-B93F-8A60474B4A53}">
      <dsp:nvSpPr>
        <dsp:cNvPr id="0" name=""/>
        <dsp:cNvSpPr/>
      </dsp:nvSpPr>
      <dsp:spPr>
        <a:xfrm>
          <a:off x="3009836" y="282"/>
          <a:ext cx="3788002" cy="143288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25AABB-39A4-43D0-B690-19F2A5FDE632}">
      <dsp:nvSpPr>
        <dsp:cNvPr id="0" name=""/>
        <dsp:cNvSpPr/>
      </dsp:nvSpPr>
      <dsp:spPr>
        <a:xfrm>
          <a:off x="3260560" y="238469"/>
          <a:ext cx="3788002" cy="1432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New Product Lunch</a:t>
          </a:r>
          <a:endParaRPr lang="LID4096" sz="3800" kern="1200" dirty="0"/>
        </a:p>
      </dsp:txBody>
      <dsp:txXfrm>
        <a:off x="3302528" y="280437"/>
        <a:ext cx="3704066" cy="1348947"/>
      </dsp:txXfrm>
    </dsp:sp>
    <dsp:sp modelId="{15E1CC19-D315-459D-9CBA-A4E0547CAE2D}">
      <dsp:nvSpPr>
        <dsp:cNvPr id="0" name=""/>
        <dsp:cNvSpPr/>
      </dsp:nvSpPr>
      <dsp:spPr>
        <a:xfrm>
          <a:off x="1017627" y="2089434"/>
          <a:ext cx="2256509" cy="143288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435067-8A8F-43DE-9288-5A1ACD551A73}">
      <dsp:nvSpPr>
        <dsp:cNvPr id="0" name=""/>
        <dsp:cNvSpPr/>
      </dsp:nvSpPr>
      <dsp:spPr>
        <a:xfrm>
          <a:off x="1268350" y="2327621"/>
          <a:ext cx="2256509" cy="1432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Planning</a:t>
          </a:r>
          <a:endParaRPr lang="LID4096" sz="3800" kern="1200" dirty="0"/>
        </a:p>
      </dsp:txBody>
      <dsp:txXfrm>
        <a:off x="1310318" y="2369589"/>
        <a:ext cx="2172573" cy="1348947"/>
      </dsp:txXfrm>
    </dsp:sp>
    <dsp:sp modelId="{4687802E-3298-462D-8193-76B963A5AE96}">
      <dsp:nvSpPr>
        <dsp:cNvPr id="0" name=""/>
        <dsp:cNvSpPr/>
      </dsp:nvSpPr>
      <dsp:spPr>
        <a:xfrm>
          <a:off x="3775583" y="2089434"/>
          <a:ext cx="2256509" cy="143288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B3BF99C-6009-4DAA-8DC0-6FE85A35C603}">
      <dsp:nvSpPr>
        <dsp:cNvPr id="0" name=""/>
        <dsp:cNvSpPr/>
      </dsp:nvSpPr>
      <dsp:spPr>
        <a:xfrm>
          <a:off x="4026306" y="2327621"/>
          <a:ext cx="2256509" cy="1432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Initiation</a:t>
          </a:r>
          <a:endParaRPr lang="LID4096" sz="3800" kern="1200" dirty="0"/>
        </a:p>
      </dsp:txBody>
      <dsp:txXfrm>
        <a:off x="4068274" y="2369589"/>
        <a:ext cx="2172573" cy="1348947"/>
      </dsp:txXfrm>
    </dsp:sp>
    <dsp:sp modelId="{C366DF62-2990-451F-80B6-89B6EAC334A3}">
      <dsp:nvSpPr>
        <dsp:cNvPr id="0" name=""/>
        <dsp:cNvSpPr/>
      </dsp:nvSpPr>
      <dsp:spPr>
        <a:xfrm>
          <a:off x="6533539" y="2089434"/>
          <a:ext cx="2256509" cy="1432883"/>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3DB4FE1-0A52-45E4-A79C-AD4CFF67D86D}">
      <dsp:nvSpPr>
        <dsp:cNvPr id="0" name=""/>
        <dsp:cNvSpPr/>
      </dsp:nvSpPr>
      <dsp:spPr>
        <a:xfrm>
          <a:off x="6784263" y="2327621"/>
          <a:ext cx="2256509" cy="14328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Execution</a:t>
          </a:r>
          <a:endParaRPr lang="LID4096" sz="3800" kern="1200" dirty="0"/>
        </a:p>
      </dsp:txBody>
      <dsp:txXfrm>
        <a:off x="6826231" y="2369589"/>
        <a:ext cx="2172573" cy="13489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10/16/2023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10/16/2023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10/16/2023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10/16/2023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10/16/2023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10/16/2023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10/16/2023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10/16/2023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10/16/2023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10/16/2023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ojectcubicle.com/project-scheduling-steps/" TargetMode="External"/><Relationship Id="rId2" Type="http://schemas.openxmlformats.org/officeDocument/2006/relationships/hyperlink" Target="https://sourceessay.com/triangle-model-of-project-management/" TargetMode="External"/><Relationship Id="rId1" Type="http://schemas.openxmlformats.org/officeDocument/2006/relationships/slideLayout" Target="../slideLayouts/slideLayout2.xml"/><Relationship Id="rId6" Type="http://schemas.openxmlformats.org/officeDocument/2006/relationships/hyperlink" Target="https://www.pmi.org/" TargetMode="External"/><Relationship Id="rId5" Type="http://schemas.openxmlformats.org/officeDocument/2006/relationships/hyperlink" Target="https://www.workbreakdownstructure.com/" TargetMode="External"/><Relationship Id="rId4" Type="http://schemas.openxmlformats.org/officeDocument/2006/relationships/hyperlink" Target="https://www.smartsheet.com/blog/demystifying-5-phases-project-manage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IENG419</a:t>
            </a:r>
            <a:br>
              <a:rPr lang="en-US" dirty="0"/>
            </a:br>
            <a:r>
              <a:rPr lang="en-US" dirty="0"/>
              <a:t>First Session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Fall 2023-24</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99E8-412E-468E-BBDC-04568362FA76}"/>
              </a:ext>
            </a:extLst>
          </p:cNvPr>
          <p:cNvSpPr>
            <a:spLocks noGrp="1"/>
          </p:cNvSpPr>
          <p:nvPr>
            <p:ph type="title"/>
          </p:nvPr>
        </p:nvSpPr>
        <p:spPr/>
        <p:txBody>
          <a:bodyPr/>
          <a:lstStyle/>
          <a:p>
            <a:pPr algn="ctr"/>
            <a:r>
              <a:rPr lang="en-US" dirty="0"/>
              <a:t>Project Planning Software</a:t>
            </a:r>
          </a:p>
        </p:txBody>
      </p:sp>
      <p:pic>
        <p:nvPicPr>
          <p:cNvPr id="5" name="Content Placeholder 4">
            <a:extLst>
              <a:ext uri="{FF2B5EF4-FFF2-40B4-BE49-F238E27FC236}">
                <a16:creationId xmlns:a16="http://schemas.microsoft.com/office/drawing/2014/main" id="{8CC03522-6D24-490D-8518-8F8F2873FF85}"/>
              </a:ext>
            </a:extLst>
          </p:cNvPr>
          <p:cNvPicPr>
            <a:picLocks noGrp="1" noChangeAspect="1"/>
          </p:cNvPicPr>
          <p:nvPr>
            <p:ph idx="1"/>
          </p:nvPr>
        </p:nvPicPr>
        <p:blipFill>
          <a:blip r:embed="rId2"/>
          <a:stretch>
            <a:fillRect/>
          </a:stretch>
        </p:blipFill>
        <p:spPr>
          <a:xfrm>
            <a:off x="1954348" y="2464186"/>
            <a:ext cx="2143125" cy="2143125"/>
          </a:xfrm>
        </p:spPr>
      </p:pic>
      <p:pic>
        <p:nvPicPr>
          <p:cNvPr id="7" name="Picture 6">
            <a:extLst>
              <a:ext uri="{FF2B5EF4-FFF2-40B4-BE49-F238E27FC236}">
                <a16:creationId xmlns:a16="http://schemas.microsoft.com/office/drawing/2014/main" id="{2779C1D9-21F4-41C0-988D-0EDF9F8CCD7E}"/>
              </a:ext>
            </a:extLst>
          </p:cNvPr>
          <p:cNvPicPr>
            <a:picLocks noChangeAspect="1"/>
          </p:cNvPicPr>
          <p:nvPr/>
        </p:nvPicPr>
        <p:blipFill>
          <a:blip r:embed="rId3"/>
          <a:stretch>
            <a:fillRect/>
          </a:stretch>
        </p:blipFill>
        <p:spPr>
          <a:xfrm>
            <a:off x="5886178" y="2895600"/>
            <a:ext cx="4286250" cy="1066800"/>
          </a:xfrm>
          <a:prstGeom prst="rect">
            <a:avLst/>
          </a:prstGeom>
        </p:spPr>
      </p:pic>
    </p:spTree>
    <p:extLst>
      <p:ext uri="{BB962C8B-B14F-4D97-AF65-F5344CB8AC3E}">
        <p14:creationId xmlns:p14="http://schemas.microsoft.com/office/powerpoint/2010/main" val="242153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63DC-C29A-4C1B-A19B-846EF8BA4C35}"/>
              </a:ext>
            </a:extLst>
          </p:cNvPr>
          <p:cNvSpPr>
            <a:spLocks noGrp="1"/>
          </p:cNvSpPr>
          <p:nvPr>
            <p:ph type="title"/>
          </p:nvPr>
        </p:nvSpPr>
        <p:spPr/>
        <p:txBody>
          <a:bodyPr/>
          <a:lstStyle/>
          <a:p>
            <a:pPr algn="ctr"/>
            <a:r>
              <a:rPr lang="en-US" dirty="0"/>
              <a:t>What is WBS?</a:t>
            </a:r>
          </a:p>
        </p:txBody>
      </p:sp>
      <p:sp>
        <p:nvSpPr>
          <p:cNvPr id="3" name="Content Placeholder 2">
            <a:extLst>
              <a:ext uri="{FF2B5EF4-FFF2-40B4-BE49-F238E27FC236}">
                <a16:creationId xmlns:a16="http://schemas.microsoft.com/office/drawing/2014/main" id="{227CAA90-D91C-424D-8EE6-3620E79CF9ED}"/>
              </a:ext>
            </a:extLst>
          </p:cNvPr>
          <p:cNvSpPr>
            <a:spLocks noGrp="1"/>
          </p:cNvSpPr>
          <p:nvPr>
            <p:ph idx="1"/>
          </p:nvPr>
        </p:nvSpPr>
        <p:spPr/>
        <p:txBody>
          <a:bodyPr/>
          <a:lstStyle/>
          <a:p>
            <a:r>
              <a:rPr lang="en-US" sz="2000" dirty="0">
                <a:solidFill>
                  <a:srgbClr val="575757"/>
                </a:solidFill>
                <a:latin typeface="Helvetica" panose="020B0604020202020204" pitchFamily="34" charset="0"/>
              </a:rPr>
              <a:t>In the first step of each project we will need a W.B.S:</a:t>
            </a:r>
          </a:p>
          <a:p>
            <a:pPr lvl="1"/>
            <a:r>
              <a:rPr lang="en-US" sz="1800" b="0" i="0" dirty="0">
                <a:solidFill>
                  <a:srgbClr val="575757"/>
                </a:solidFill>
                <a:effectLst/>
                <a:latin typeface="Helvetica" panose="020B0604020202020204" pitchFamily="34" charset="0"/>
              </a:rPr>
              <a:t> A Work Breakdown Structure is a higher level project artifact that supports the creation of schedules and budgets. The WBS is a hierarchical decomposition of the total scope of work to be carried out by the project team to accomplish the project objectives and create the required deliverables (PMI, 2013, p. 126)</a:t>
            </a:r>
          </a:p>
          <a:p>
            <a:pPr lvl="1"/>
            <a:r>
              <a:rPr lang="en-US" sz="1800" b="0" i="0" dirty="0">
                <a:solidFill>
                  <a:srgbClr val="222222"/>
                </a:solidFill>
                <a:effectLst/>
                <a:latin typeface="Roboto"/>
              </a:rPr>
              <a:t>The main purpose of a WBS is to reduce complicated activities to a collection of tasks. This is important for the project manager because she can oversee the tasks more effectively than the complex activities. Tasks must be measurable and independent, with clearly defined limits. All the project work must be included in one of the tasks and the tasks must not include any non-project work.</a:t>
            </a:r>
            <a:endParaRPr lang="en-US" sz="1800" b="0" i="0" dirty="0">
              <a:solidFill>
                <a:srgbClr val="575757"/>
              </a:solidFill>
              <a:effectLst/>
              <a:latin typeface="Helvetica" panose="020B0604020202020204" pitchFamily="34" charset="0"/>
            </a:endParaRPr>
          </a:p>
        </p:txBody>
      </p:sp>
    </p:spTree>
    <p:extLst>
      <p:ext uri="{BB962C8B-B14F-4D97-AF65-F5344CB8AC3E}">
        <p14:creationId xmlns:p14="http://schemas.microsoft.com/office/powerpoint/2010/main" val="351229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F6A5E-21D8-4F46-A676-E6B3243F3C57}"/>
              </a:ext>
            </a:extLst>
          </p:cNvPr>
          <p:cNvSpPr>
            <a:spLocks noGrp="1"/>
          </p:cNvSpPr>
          <p:nvPr>
            <p:ph type="title"/>
          </p:nvPr>
        </p:nvSpPr>
        <p:spPr/>
        <p:txBody>
          <a:bodyPr/>
          <a:lstStyle/>
          <a:p>
            <a:pPr algn="ctr"/>
            <a:r>
              <a:rPr lang="en-US" dirty="0"/>
              <a:t>WBS example</a:t>
            </a:r>
          </a:p>
        </p:txBody>
      </p:sp>
      <p:pic>
        <p:nvPicPr>
          <p:cNvPr id="5" name="Content Placeholder 4">
            <a:extLst>
              <a:ext uri="{FF2B5EF4-FFF2-40B4-BE49-F238E27FC236}">
                <a16:creationId xmlns:a16="http://schemas.microsoft.com/office/drawing/2014/main" id="{8F04EAEE-09B3-4490-88E4-B32A62FD6E77}"/>
              </a:ext>
            </a:extLst>
          </p:cNvPr>
          <p:cNvPicPr>
            <a:picLocks noGrp="1" noChangeAspect="1"/>
          </p:cNvPicPr>
          <p:nvPr>
            <p:ph idx="1"/>
          </p:nvPr>
        </p:nvPicPr>
        <p:blipFill>
          <a:blip r:embed="rId2"/>
          <a:stretch>
            <a:fillRect/>
          </a:stretch>
        </p:blipFill>
        <p:spPr>
          <a:xfrm>
            <a:off x="607455" y="2183117"/>
            <a:ext cx="10977090" cy="3503580"/>
          </a:xfrm>
        </p:spPr>
      </p:pic>
    </p:spTree>
    <p:extLst>
      <p:ext uri="{BB962C8B-B14F-4D97-AF65-F5344CB8AC3E}">
        <p14:creationId xmlns:p14="http://schemas.microsoft.com/office/powerpoint/2010/main" val="129970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87BC-1F5D-4359-BB8C-6CAC4A95091B}"/>
              </a:ext>
            </a:extLst>
          </p:cNvPr>
          <p:cNvSpPr>
            <a:spLocks noGrp="1"/>
          </p:cNvSpPr>
          <p:nvPr>
            <p:ph type="title"/>
          </p:nvPr>
        </p:nvSpPr>
        <p:spPr/>
        <p:txBody>
          <a:bodyPr/>
          <a:lstStyle/>
          <a:p>
            <a:endParaRPr lang="en-US" dirty="0"/>
          </a:p>
        </p:txBody>
      </p:sp>
      <p:pic>
        <p:nvPicPr>
          <p:cNvPr id="4" name="Content Placeholder 4">
            <a:extLst>
              <a:ext uri="{FF2B5EF4-FFF2-40B4-BE49-F238E27FC236}">
                <a16:creationId xmlns:a16="http://schemas.microsoft.com/office/drawing/2014/main" id="{63AF64B5-24E0-4BD4-A54B-BA9BE6909B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025"/>
          <a:stretch/>
        </p:blipFill>
        <p:spPr>
          <a:xfrm>
            <a:off x="490539" y="407906"/>
            <a:ext cx="11153774" cy="5978877"/>
          </a:xfrm>
        </p:spPr>
      </p:pic>
    </p:spTree>
    <p:extLst>
      <p:ext uri="{BB962C8B-B14F-4D97-AF65-F5344CB8AC3E}">
        <p14:creationId xmlns:p14="http://schemas.microsoft.com/office/powerpoint/2010/main" val="2452275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8B9-5529-42F3-8981-5756FF90FBFD}"/>
              </a:ext>
            </a:extLst>
          </p:cNvPr>
          <p:cNvSpPr>
            <a:spLocks noGrp="1"/>
          </p:cNvSpPr>
          <p:nvPr>
            <p:ph type="title"/>
          </p:nvPr>
        </p:nvSpPr>
        <p:spPr/>
        <p:txBody>
          <a:bodyPr/>
          <a:lstStyle/>
          <a:p>
            <a:pPr algn="ctr"/>
            <a:r>
              <a:rPr lang="en-US" dirty="0"/>
              <a:t>Sample project</a:t>
            </a:r>
          </a:p>
        </p:txBody>
      </p:sp>
      <p:sp>
        <p:nvSpPr>
          <p:cNvPr id="3" name="Content Placeholder 2">
            <a:extLst>
              <a:ext uri="{FF2B5EF4-FFF2-40B4-BE49-F238E27FC236}">
                <a16:creationId xmlns:a16="http://schemas.microsoft.com/office/drawing/2014/main" id="{7E47640D-C6F3-40A1-9063-5E8F6433CD4E}"/>
              </a:ext>
            </a:extLst>
          </p:cNvPr>
          <p:cNvSpPr>
            <a:spLocks noGrp="1"/>
          </p:cNvSpPr>
          <p:nvPr>
            <p:ph idx="1"/>
          </p:nvPr>
        </p:nvSpPr>
        <p:spPr/>
        <p:txBody>
          <a:bodyPr>
            <a:normAutofit/>
          </a:bodyPr>
          <a:lstStyle/>
          <a:p>
            <a:r>
              <a:rPr lang="en-US" sz="2800" b="1" dirty="0">
                <a:ea typeface="+mn-lt"/>
                <a:cs typeface="+mn-lt"/>
              </a:rPr>
              <a:t>A company want to start a project as building a residential construction. The following table is the related task, resources and predecessors. They want to start the project in 20/05/2022 and want to know when it will be finish. In addition, the project site uses the standard calendar but they work additionally on Saturdays from 8:30 to 13:30. </a:t>
            </a:r>
            <a:r>
              <a:rPr lang="en-US" sz="2800" b="1" dirty="0"/>
              <a:t> </a:t>
            </a:r>
          </a:p>
          <a:p>
            <a:r>
              <a:rPr lang="en-US" sz="2800" b="1" dirty="0"/>
              <a:t>All of the relations between tasks are shown in the data table. </a:t>
            </a:r>
            <a:r>
              <a:rPr lang="en-US" dirty="0"/>
              <a:t>  </a:t>
            </a:r>
            <a:endParaRPr lang="LID4096" dirty="0"/>
          </a:p>
        </p:txBody>
      </p:sp>
    </p:spTree>
    <p:extLst>
      <p:ext uri="{BB962C8B-B14F-4D97-AF65-F5344CB8AC3E}">
        <p14:creationId xmlns:p14="http://schemas.microsoft.com/office/powerpoint/2010/main" val="419407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6435-7EDF-4304-BFC1-2EBE56A5F307}"/>
              </a:ext>
            </a:extLst>
          </p:cNvPr>
          <p:cNvSpPr>
            <a:spLocks noGrp="1"/>
          </p:cNvSpPr>
          <p:nvPr>
            <p:ph type="title"/>
          </p:nvPr>
        </p:nvSpPr>
        <p:spPr/>
        <p:txBody>
          <a:bodyPr/>
          <a:lstStyle/>
          <a:p>
            <a:pPr algn="ctr"/>
            <a:r>
              <a:rPr lang="en-US" dirty="0"/>
              <a:t>Project WBS</a:t>
            </a:r>
          </a:p>
        </p:txBody>
      </p:sp>
      <p:graphicFrame>
        <p:nvGraphicFramePr>
          <p:cNvPr id="4" name="Content Placeholder 3">
            <a:extLst>
              <a:ext uri="{FF2B5EF4-FFF2-40B4-BE49-F238E27FC236}">
                <a16:creationId xmlns:a16="http://schemas.microsoft.com/office/drawing/2014/main" id="{83E38F47-A03C-413B-8545-F5A542845182}"/>
              </a:ext>
            </a:extLst>
          </p:cNvPr>
          <p:cNvGraphicFramePr>
            <a:graphicFrameLocks noGrp="1"/>
          </p:cNvGraphicFramePr>
          <p:nvPr>
            <p:ph idx="1"/>
            <p:extLst>
              <p:ext uri="{D42A27DB-BD31-4B8C-83A1-F6EECF244321}">
                <p14:modId xmlns:p14="http://schemas.microsoft.com/office/powerpoint/2010/main" val="383025175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96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2B61-4CC4-4CB6-AC83-22DE8CA44359}"/>
              </a:ext>
            </a:extLst>
          </p:cNvPr>
          <p:cNvSpPr>
            <a:spLocks noGrp="1"/>
          </p:cNvSpPr>
          <p:nvPr>
            <p:ph type="title"/>
          </p:nvPr>
        </p:nvSpPr>
        <p:spPr/>
        <p:txBody>
          <a:bodyPr/>
          <a:lstStyle/>
          <a:p>
            <a:r>
              <a:rPr lang="en-US" dirty="0"/>
              <a:t>Project Data</a:t>
            </a:r>
            <a:endParaRPr lang="LID4096" dirty="0"/>
          </a:p>
        </p:txBody>
      </p:sp>
      <p:graphicFrame>
        <p:nvGraphicFramePr>
          <p:cNvPr id="7" name="Content Placeholder 6">
            <a:extLst>
              <a:ext uri="{FF2B5EF4-FFF2-40B4-BE49-F238E27FC236}">
                <a16:creationId xmlns:a16="http://schemas.microsoft.com/office/drawing/2014/main" id="{FC9AD2FB-37D0-4A44-AA7C-80B0F6382CF5}"/>
              </a:ext>
            </a:extLst>
          </p:cNvPr>
          <p:cNvGraphicFramePr>
            <a:graphicFrameLocks noGrp="1"/>
          </p:cNvGraphicFramePr>
          <p:nvPr>
            <p:ph idx="1"/>
            <p:extLst>
              <p:ext uri="{D42A27DB-BD31-4B8C-83A1-F6EECF244321}">
                <p14:modId xmlns:p14="http://schemas.microsoft.com/office/powerpoint/2010/main" val="3257384113"/>
              </p:ext>
            </p:extLst>
          </p:nvPr>
        </p:nvGraphicFramePr>
        <p:xfrm>
          <a:off x="1071278" y="148046"/>
          <a:ext cx="8664905" cy="6122122"/>
        </p:xfrm>
        <a:graphic>
          <a:graphicData uri="http://schemas.openxmlformats.org/drawingml/2006/table">
            <a:tbl>
              <a:tblPr>
                <a:tableStyleId>{5C22544A-7EE6-4342-B048-85BDC9FD1C3A}</a:tableStyleId>
              </a:tblPr>
              <a:tblGrid>
                <a:gridCol w="1186593">
                  <a:extLst>
                    <a:ext uri="{9D8B030D-6E8A-4147-A177-3AD203B41FA5}">
                      <a16:colId xmlns:a16="http://schemas.microsoft.com/office/drawing/2014/main" val="2720873390"/>
                    </a:ext>
                  </a:extLst>
                </a:gridCol>
                <a:gridCol w="5117182">
                  <a:extLst>
                    <a:ext uri="{9D8B030D-6E8A-4147-A177-3AD203B41FA5}">
                      <a16:colId xmlns:a16="http://schemas.microsoft.com/office/drawing/2014/main" val="2909141806"/>
                    </a:ext>
                  </a:extLst>
                </a:gridCol>
                <a:gridCol w="889239">
                  <a:extLst>
                    <a:ext uri="{9D8B030D-6E8A-4147-A177-3AD203B41FA5}">
                      <a16:colId xmlns:a16="http://schemas.microsoft.com/office/drawing/2014/main" val="1797476756"/>
                    </a:ext>
                  </a:extLst>
                </a:gridCol>
                <a:gridCol w="676732">
                  <a:extLst>
                    <a:ext uri="{9D8B030D-6E8A-4147-A177-3AD203B41FA5}">
                      <a16:colId xmlns:a16="http://schemas.microsoft.com/office/drawing/2014/main" val="2173977245"/>
                    </a:ext>
                  </a:extLst>
                </a:gridCol>
                <a:gridCol w="795159">
                  <a:extLst>
                    <a:ext uri="{9D8B030D-6E8A-4147-A177-3AD203B41FA5}">
                      <a16:colId xmlns:a16="http://schemas.microsoft.com/office/drawing/2014/main" val="1603634514"/>
                    </a:ext>
                  </a:extLst>
                </a:gridCol>
              </a:tblGrid>
              <a:tr h="470505">
                <a:tc>
                  <a:txBody>
                    <a:bodyPr/>
                    <a:lstStyle/>
                    <a:p>
                      <a:pPr algn="l" fontAlgn="b"/>
                      <a:endParaRPr lang="en-CY" sz="1300" b="1"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100" u="none" strike="noStrike">
                          <a:effectLst/>
                        </a:rPr>
                        <a:t>Task Name</a:t>
                      </a:r>
                      <a:endParaRPr lang="en-US" sz="1100" b="1" i="0" u="none" strike="noStrike">
                        <a:solidFill>
                          <a:srgbClr val="363636"/>
                        </a:solidFill>
                        <a:effectLst/>
                        <a:latin typeface="Segoe UI" panose="020B0502040204020203" pitchFamily="34" charset="0"/>
                      </a:endParaRPr>
                    </a:p>
                  </a:txBody>
                  <a:tcPr marL="8801" marR="8801" marT="8801" marB="0" anchor="ctr"/>
                </a:tc>
                <a:tc>
                  <a:txBody>
                    <a:bodyPr/>
                    <a:lstStyle/>
                    <a:p>
                      <a:pPr algn="l" fontAlgn="ctr"/>
                      <a:r>
                        <a:rPr lang="en-US" sz="1100" u="none" strike="noStrike">
                          <a:effectLst/>
                        </a:rPr>
                        <a:t>Duration</a:t>
                      </a:r>
                      <a:endParaRPr lang="en-US" sz="1100" b="1" i="0" u="none" strike="noStrike">
                        <a:solidFill>
                          <a:srgbClr val="363636"/>
                        </a:solidFill>
                        <a:effectLst/>
                        <a:latin typeface="Segoe UI" panose="020B0502040204020203" pitchFamily="34" charset="0"/>
                      </a:endParaRPr>
                    </a:p>
                  </a:txBody>
                  <a:tcPr marL="8801" marR="8801" marT="8801" marB="0" anchor="ctr"/>
                </a:tc>
                <a:tc>
                  <a:txBody>
                    <a:bodyPr/>
                    <a:lstStyle/>
                    <a:p>
                      <a:pPr algn="l" fontAlgn="ctr"/>
                      <a:r>
                        <a:rPr lang="en-US" sz="1100" u="none" strike="noStrike">
                          <a:effectLst/>
                        </a:rPr>
                        <a:t>Pred</a:t>
                      </a:r>
                      <a:endParaRPr lang="en-US" sz="1100" b="1" i="0" u="none" strike="noStrike">
                        <a:solidFill>
                          <a:srgbClr val="363636"/>
                        </a:solidFill>
                        <a:effectLst/>
                        <a:latin typeface="Segoe UI" panose="020B0502040204020203" pitchFamily="34" charset="0"/>
                      </a:endParaRPr>
                    </a:p>
                  </a:txBody>
                  <a:tcPr marL="8801" marR="8801" marT="8801" marB="0" anchor="ctr"/>
                </a:tc>
                <a:tc>
                  <a:txBody>
                    <a:bodyPr/>
                    <a:lstStyle/>
                    <a:p>
                      <a:pPr algn="l" fontAlgn="ctr"/>
                      <a:r>
                        <a:rPr lang="en-US" sz="1100" u="none" strike="noStrike">
                          <a:effectLst/>
                        </a:rPr>
                        <a:t>relation</a:t>
                      </a:r>
                      <a:endParaRPr lang="en-US" sz="1100" b="1" i="0" u="none" strike="noStrike">
                        <a:solidFill>
                          <a:srgbClr val="363636"/>
                        </a:solidFill>
                        <a:effectLst/>
                        <a:latin typeface="Segoe UI" panose="020B0502040204020203" pitchFamily="34" charset="0"/>
                      </a:endParaRPr>
                    </a:p>
                  </a:txBody>
                  <a:tcPr marL="8801" marR="8801" marT="8801" marB="0" anchor="ctr"/>
                </a:tc>
                <a:extLst>
                  <a:ext uri="{0D108BD9-81ED-4DB2-BD59-A6C34878D82A}">
                    <a16:rowId xmlns:a16="http://schemas.microsoft.com/office/drawing/2014/main" val="3670545655"/>
                  </a:ext>
                </a:extLst>
              </a:tr>
              <a:tr h="345959">
                <a:tc>
                  <a:txBody>
                    <a:bodyPr/>
                    <a:lstStyle/>
                    <a:p>
                      <a:pPr algn="r" fontAlgn="b"/>
                      <a:r>
                        <a:rPr lang="en-CY" sz="1000" u="none" strike="noStrike">
                          <a:effectLst/>
                        </a:rPr>
                        <a:t>1</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300" u="none" strike="noStrike">
                          <a:effectLst/>
                        </a:rPr>
                        <a:t>New Product Launch</a:t>
                      </a:r>
                      <a:endParaRPr lang="en-US" sz="13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CY" sz="1300" u="none" strike="noStrike">
                          <a:effectLst/>
                        </a:rPr>
                        <a:t> </a:t>
                      </a:r>
                      <a:endParaRPr lang="en-CY" sz="13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1270257223"/>
                  </a:ext>
                </a:extLst>
              </a:tr>
              <a:tr h="553536">
                <a:tc>
                  <a:txBody>
                    <a:bodyPr/>
                    <a:lstStyle/>
                    <a:p>
                      <a:pPr algn="r" fontAlgn="b"/>
                      <a:r>
                        <a:rPr lang="en-CY" sz="1000" u="none" strike="noStrike">
                          <a:effectLst/>
                        </a:rPr>
                        <a:t>2</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dirty="0">
                          <a:effectLst/>
                        </a:rPr>
                        <a:t>   Read the note for an explanation of the purpose of this template</a:t>
                      </a:r>
                      <a:endParaRPr lang="en-US" sz="1000" b="0" i="0" u="none" strike="noStrike" dirty="0">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0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1285287849"/>
                  </a:ext>
                </a:extLst>
              </a:tr>
              <a:tr h="290606">
                <a:tc>
                  <a:txBody>
                    <a:bodyPr/>
                    <a:lstStyle/>
                    <a:p>
                      <a:pPr algn="r" fontAlgn="b"/>
                      <a:r>
                        <a:rPr lang="en-CY" sz="1000" u="none" strike="noStrike">
                          <a:effectLst/>
                        </a:rPr>
                        <a:t>3</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100" u="none" strike="noStrike">
                          <a:effectLst/>
                        </a:rPr>
                        <a:t>   Phase 1 - Planning</a:t>
                      </a:r>
                      <a:endParaRPr lang="en-US" sz="11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CY" sz="1100" u="none" strike="noStrike">
                          <a:effectLst/>
                        </a:rPr>
                        <a:t> </a:t>
                      </a:r>
                      <a:endParaRPr lang="en-CY" sz="11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2504213396"/>
                  </a:ext>
                </a:extLst>
              </a:tr>
              <a:tr h="276767">
                <a:tc>
                  <a:txBody>
                    <a:bodyPr/>
                    <a:lstStyle/>
                    <a:p>
                      <a:pPr algn="r" fontAlgn="b"/>
                      <a:r>
                        <a:rPr lang="en-CY" sz="1000" u="none" strike="noStrike">
                          <a:effectLst/>
                        </a:rPr>
                        <a:t>4</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Identify the launch team</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1 day</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2</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1183737143"/>
                  </a:ext>
                </a:extLst>
              </a:tr>
              <a:tr h="276767">
                <a:tc>
                  <a:txBody>
                    <a:bodyPr/>
                    <a:lstStyle/>
                    <a:p>
                      <a:pPr algn="r" fontAlgn="b"/>
                      <a:r>
                        <a:rPr lang="en-CY" sz="1000" u="none" strike="noStrike">
                          <a:effectLst/>
                        </a:rPr>
                        <a:t>5</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Determine sales objectives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2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4</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dirty="0">
                          <a:effectLst/>
                        </a:rPr>
                        <a:t>fs</a:t>
                      </a:r>
                      <a:endParaRPr lang="en-US" sz="1000" b="0" i="0" u="none" strike="noStrike" dirty="0">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966903499"/>
                  </a:ext>
                </a:extLst>
              </a:tr>
              <a:tr h="276767">
                <a:tc>
                  <a:txBody>
                    <a:bodyPr/>
                    <a:lstStyle/>
                    <a:p>
                      <a:pPr algn="r" fontAlgn="b"/>
                      <a:r>
                        <a:rPr lang="en-CY" sz="1000" u="none" strike="noStrike">
                          <a:effectLst/>
                        </a:rPr>
                        <a:t>6</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Define launch goals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5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5</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162810725"/>
                  </a:ext>
                </a:extLst>
              </a:tr>
              <a:tr h="222283">
                <a:tc>
                  <a:txBody>
                    <a:bodyPr/>
                    <a:lstStyle/>
                    <a:p>
                      <a:pPr algn="r" fontAlgn="b"/>
                      <a:r>
                        <a:rPr lang="en-CY" sz="1000" u="none" strike="noStrike">
                          <a:effectLst/>
                        </a:rPr>
                        <a:t>7</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Determine partners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3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6</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2614163677"/>
                  </a:ext>
                </a:extLst>
              </a:tr>
              <a:tr h="276767">
                <a:tc>
                  <a:txBody>
                    <a:bodyPr/>
                    <a:lstStyle/>
                    <a:p>
                      <a:pPr algn="r" fontAlgn="b"/>
                      <a:r>
                        <a:rPr lang="en-CY" sz="1000" u="none" strike="noStrike">
                          <a:effectLst/>
                        </a:rPr>
                        <a:t>8</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dirty="0">
                          <a:effectLst/>
                        </a:rPr>
                        <a:t>      Establish Launch Budget</a:t>
                      </a:r>
                      <a:endParaRPr lang="en-US" sz="1000" b="0" i="0" u="none" strike="noStrike" dirty="0">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2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7</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1916187380"/>
                  </a:ext>
                </a:extLst>
              </a:tr>
              <a:tr h="276767">
                <a:tc>
                  <a:txBody>
                    <a:bodyPr/>
                    <a:lstStyle/>
                    <a:p>
                      <a:pPr algn="r" fontAlgn="b"/>
                      <a:r>
                        <a:rPr lang="en-CY" sz="1000" u="none" strike="noStrike">
                          <a:effectLst/>
                        </a:rPr>
                        <a:t>9</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Planning COMPLETE</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1 day</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8</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432236121"/>
                  </a:ext>
                </a:extLst>
              </a:tr>
              <a:tr h="290606">
                <a:tc>
                  <a:txBody>
                    <a:bodyPr/>
                    <a:lstStyle/>
                    <a:p>
                      <a:pPr algn="r" fontAlgn="b"/>
                      <a:r>
                        <a:rPr lang="en-CY" sz="1000" u="none" strike="noStrike">
                          <a:effectLst/>
                        </a:rPr>
                        <a:t>10</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100" u="none" strike="noStrike">
                          <a:effectLst/>
                        </a:rPr>
                        <a:t>   Phase 2 - Initiation</a:t>
                      </a:r>
                      <a:endParaRPr lang="en-US" sz="11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CY" sz="1100" u="none" strike="noStrike">
                          <a:effectLst/>
                        </a:rPr>
                        <a:t> </a:t>
                      </a:r>
                      <a:endParaRPr lang="en-CY" sz="1100" b="1"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endParaRPr lang="en-CY"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316357660"/>
                  </a:ext>
                </a:extLst>
              </a:tr>
              <a:tr h="276767">
                <a:tc>
                  <a:txBody>
                    <a:bodyPr/>
                    <a:lstStyle/>
                    <a:p>
                      <a:pPr algn="r" fontAlgn="b"/>
                      <a:r>
                        <a:rPr lang="en-CY" sz="1000" u="none" strike="noStrike">
                          <a:effectLst/>
                        </a:rPr>
                        <a:t>11</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Kickoff product launch </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2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9</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2519055476"/>
                  </a:ext>
                </a:extLst>
              </a:tr>
              <a:tr h="276767">
                <a:tc>
                  <a:txBody>
                    <a:bodyPr/>
                    <a:lstStyle/>
                    <a:p>
                      <a:pPr algn="r" fontAlgn="b"/>
                      <a:r>
                        <a:rPr lang="en-CY" sz="1000" u="none" strike="noStrike">
                          <a:effectLst/>
                        </a:rPr>
                        <a:t>12</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Marketing</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5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11</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061196400"/>
                  </a:ext>
                </a:extLst>
              </a:tr>
              <a:tr h="276767">
                <a:tc>
                  <a:txBody>
                    <a:bodyPr/>
                    <a:lstStyle/>
                    <a:p>
                      <a:pPr algn="r" fontAlgn="b"/>
                      <a:r>
                        <a:rPr lang="en-CY" sz="1000" u="none" strike="noStrike">
                          <a:effectLst/>
                        </a:rPr>
                        <a:t>13</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Engineering</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8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11</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1118727604"/>
                  </a:ext>
                </a:extLst>
              </a:tr>
              <a:tr h="276767">
                <a:tc>
                  <a:txBody>
                    <a:bodyPr/>
                    <a:lstStyle/>
                    <a:p>
                      <a:pPr algn="r" fontAlgn="b"/>
                      <a:r>
                        <a:rPr lang="en-CY" sz="1000" u="none" strike="noStrike">
                          <a:effectLst/>
                        </a:rPr>
                        <a:t>14</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Manufacturing</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12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14</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2754778192"/>
                  </a:ext>
                </a:extLst>
              </a:tr>
              <a:tr h="350656">
                <a:tc>
                  <a:txBody>
                    <a:bodyPr/>
                    <a:lstStyle/>
                    <a:p>
                      <a:pPr algn="r" fontAlgn="b"/>
                      <a:r>
                        <a:rPr lang="en-CY" sz="1000" u="none" strike="noStrike">
                          <a:effectLst/>
                        </a:rPr>
                        <a:t>15</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Sales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7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14</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ss + 2 days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597117813"/>
                  </a:ext>
                </a:extLst>
              </a:tr>
              <a:tr h="276767">
                <a:tc>
                  <a:txBody>
                    <a:bodyPr/>
                    <a:lstStyle/>
                    <a:p>
                      <a:pPr algn="r" fontAlgn="b"/>
                      <a:r>
                        <a:rPr lang="en-CY" sz="1000" u="none" strike="noStrike">
                          <a:effectLst/>
                        </a:rPr>
                        <a:t>16</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Product Support</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5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r>
                        <a:rPr lang="en-CY" sz="1000" u="none" strike="noStrike">
                          <a:effectLst/>
                        </a:rPr>
                        <a:t>14, 15</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06776875"/>
                  </a:ext>
                </a:extLst>
              </a:tr>
              <a:tr h="276767">
                <a:tc>
                  <a:txBody>
                    <a:bodyPr/>
                    <a:lstStyle/>
                    <a:p>
                      <a:pPr algn="r" fontAlgn="b"/>
                      <a:r>
                        <a:rPr lang="en-CY" sz="1000" u="none" strike="noStrike">
                          <a:effectLst/>
                        </a:rPr>
                        <a:t>17</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Field Service</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2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16</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983263251"/>
                  </a:ext>
                </a:extLst>
              </a:tr>
              <a:tr h="276767">
                <a:tc>
                  <a:txBody>
                    <a:bodyPr/>
                    <a:lstStyle/>
                    <a:p>
                      <a:pPr algn="r" fontAlgn="b"/>
                      <a:r>
                        <a:rPr lang="en-CY" sz="1000" u="none" strike="noStrike">
                          <a:effectLst/>
                        </a:rPr>
                        <a:t>18</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Obtain approval</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1 day</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b"/>
                      <a:r>
                        <a:rPr lang="en-CY" sz="1000" u="none" strike="noStrike">
                          <a:effectLst/>
                        </a:rPr>
                        <a:t>17,12</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r>
                        <a:rPr lang="en-US" sz="1000" u="none" strike="noStrike">
                          <a:effectLst/>
                        </a:rPr>
                        <a:t>fs</a:t>
                      </a:r>
                      <a:endParaRPr lang="en-US" sz="1000" b="0" i="0" u="none" strike="noStrike">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221428946"/>
                  </a:ext>
                </a:extLst>
              </a:tr>
              <a:tr h="276767">
                <a:tc>
                  <a:txBody>
                    <a:bodyPr/>
                    <a:lstStyle/>
                    <a:p>
                      <a:pPr algn="r" fontAlgn="b"/>
                      <a:r>
                        <a:rPr lang="en-CY" sz="1000" u="none" strike="noStrike">
                          <a:effectLst/>
                        </a:rPr>
                        <a:t>19</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ctr"/>
                      <a:r>
                        <a:rPr lang="en-US" sz="1000" u="none" strike="noStrike">
                          <a:effectLst/>
                        </a:rPr>
                        <a:t>      Initiation Phase COMPLETE</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l" fontAlgn="ctr"/>
                      <a:r>
                        <a:rPr lang="en-US" sz="1000" u="none" strike="noStrike">
                          <a:effectLst/>
                        </a:rPr>
                        <a:t>0 days</a:t>
                      </a:r>
                      <a:endParaRPr lang="en-US" sz="1000" b="0" i="0" u="none" strike="noStrike">
                        <a:solidFill>
                          <a:srgbClr val="000000"/>
                        </a:solidFill>
                        <a:effectLst/>
                        <a:latin typeface="Calibri" panose="020F0502020204030204" pitchFamily="34" charset="0"/>
                      </a:endParaRPr>
                    </a:p>
                  </a:txBody>
                  <a:tcPr marL="8801" marR="8801" marT="8801" marB="0" anchor="ctr"/>
                </a:tc>
                <a:tc>
                  <a:txBody>
                    <a:bodyPr/>
                    <a:lstStyle/>
                    <a:p>
                      <a:pPr algn="r" fontAlgn="b"/>
                      <a:r>
                        <a:rPr lang="en-CY" sz="1000" u="none" strike="noStrike">
                          <a:effectLst/>
                        </a:rPr>
                        <a:t>19</a:t>
                      </a:r>
                      <a:endParaRPr lang="en-CY" sz="1000" b="0" i="0" u="none" strike="noStrike">
                        <a:solidFill>
                          <a:srgbClr val="000000"/>
                        </a:solidFill>
                        <a:effectLst/>
                        <a:latin typeface="Calibri" panose="020F0502020204030204" pitchFamily="34" charset="0"/>
                      </a:endParaRPr>
                    </a:p>
                  </a:txBody>
                  <a:tcPr marL="8801" marR="8801" marT="8801" marB="0" anchor="b"/>
                </a:tc>
                <a:tc>
                  <a:txBody>
                    <a:bodyPr/>
                    <a:lstStyle/>
                    <a:p>
                      <a:pPr algn="l" fontAlgn="b"/>
                      <a:endParaRPr lang="en-CY" sz="1000" b="0" i="0" u="none" strike="noStrike" dirty="0">
                        <a:solidFill>
                          <a:srgbClr val="000000"/>
                        </a:solidFill>
                        <a:effectLst/>
                        <a:latin typeface="Calibri" panose="020F0502020204030204" pitchFamily="34" charset="0"/>
                      </a:endParaRPr>
                    </a:p>
                  </a:txBody>
                  <a:tcPr marL="8801" marR="8801" marT="8801" marB="0" anchor="b"/>
                </a:tc>
                <a:extLst>
                  <a:ext uri="{0D108BD9-81ED-4DB2-BD59-A6C34878D82A}">
                    <a16:rowId xmlns:a16="http://schemas.microsoft.com/office/drawing/2014/main" val="3119635215"/>
                  </a:ext>
                </a:extLst>
              </a:tr>
            </a:tbl>
          </a:graphicData>
        </a:graphic>
      </p:graphicFrame>
    </p:spTree>
    <p:extLst>
      <p:ext uri="{BB962C8B-B14F-4D97-AF65-F5344CB8AC3E}">
        <p14:creationId xmlns:p14="http://schemas.microsoft.com/office/powerpoint/2010/main" val="76967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6AB2-BAAD-4758-9894-3DDB3031F0FA}"/>
              </a:ext>
            </a:extLst>
          </p:cNvPr>
          <p:cNvSpPr>
            <a:spLocks noGrp="1"/>
          </p:cNvSpPr>
          <p:nvPr>
            <p:ph type="title"/>
          </p:nvPr>
        </p:nvSpPr>
        <p:spPr/>
        <p:txBody>
          <a:bodyPr/>
          <a:lstStyle/>
          <a:p>
            <a:r>
              <a:rPr lang="en-US" dirty="0"/>
              <a:t>Project Data (Continued)</a:t>
            </a:r>
            <a:endParaRPr lang="LID4096" dirty="0"/>
          </a:p>
        </p:txBody>
      </p:sp>
      <p:graphicFrame>
        <p:nvGraphicFramePr>
          <p:cNvPr id="4" name="Content Placeholder 3">
            <a:extLst>
              <a:ext uri="{FF2B5EF4-FFF2-40B4-BE49-F238E27FC236}">
                <a16:creationId xmlns:a16="http://schemas.microsoft.com/office/drawing/2014/main" id="{D388410D-60D8-4FB6-8A22-28DD178670F5}"/>
              </a:ext>
            </a:extLst>
          </p:cNvPr>
          <p:cNvGraphicFramePr>
            <a:graphicFrameLocks noGrp="1"/>
          </p:cNvGraphicFramePr>
          <p:nvPr>
            <p:ph idx="1"/>
            <p:extLst>
              <p:ext uri="{D42A27DB-BD31-4B8C-83A1-F6EECF244321}">
                <p14:modId xmlns:p14="http://schemas.microsoft.com/office/powerpoint/2010/main" val="3935483082"/>
              </p:ext>
            </p:extLst>
          </p:nvPr>
        </p:nvGraphicFramePr>
        <p:xfrm>
          <a:off x="1097281" y="1994263"/>
          <a:ext cx="9683930" cy="4371707"/>
        </p:xfrm>
        <a:graphic>
          <a:graphicData uri="http://schemas.openxmlformats.org/drawingml/2006/table">
            <a:tbl>
              <a:tblPr>
                <a:tableStyleId>{5C22544A-7EE6-4342-B048-85BDC9FD1C3A}</a:tableStyleId>
              </a:tblPr>
              <a:tblGrid>
                <a:gridCol w="1139286">
                  <a:extLst>
                    <a:ext uri="{9D8B030D-6E8A-4147-A177-3AD203B41FA5}">
                      <a16:colId xmlns:a16="http://schemas.microsoft.com/office/drawing/2014/main" val="2216453897"/>
                    </a:ext>
                  </a:extLst>
                </a:gridCol>
                <a:gridCol w="4913169">
                  <a:extLst>
                    <a:ext uri="{9D8B030D-6E8A-4147-A177-3AD203B41FA5}">
                      <a16:colId xmlns:a16="http://schemas.microsoft.com/office/drawing/2014/main" val="559849908"/>
                    </a:ext>
                  </a:extLst>
                </a:gridCol>
                <a:gridCol w="1590254">
                  <a:extLst>
                    <a:ext uri="{9D8B030D-6E8A-4147-A177-3AD203B41FA5}">
                      <a16:colId xmlns:a16="http://schemas.microsoft.com/office/drawing/2014/main" val="118017706"/>
                    </a:ext>
                  </a:extLst>
                </a:gridCol>
                <a:gridCol w="783259">
                  <a:extLst>
                    <a:ext uri="{9D8B030D-6E8A-4147-A177-3AD203B41FA5}">
                      <a16:colId xmlns:a16="http://schemas.microsoft.com/office/drawing/2014/main" val="1722933455"/>
                    </a:ext>
                  </a:extLst>
                </a:gridCol>
                <a:gridCol w="1257962">
                  <a:extLst>
                    <a:ext uri="{9D8B030D-6E8A-4147-A177-3AD203B41FA5}">
                      <a16:colId xmlns:a16="http://schemas.microsoft.com/office/drawing/2014/main" val="1045817309"/>
                    </a:ext>
                  </a:extLst>
                </a:gridCol>
              </a:tblGrid>
              <a:tr h="495317">
                <a:tc>
                  <a:txBody>
                    <a:bodyPr/>
                    <a:lstStyle/>
                    <a:p>
                      <a:pPr algn="l" fontAlgn="b"/>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200" u="none" strike="noStrike">
                          <a:effectLst/>
                        </a:rPr>
                        <a:t>Task Name</a:t>
                      </a:r>
                      <a:endParaRPr lang="en-US" sz="1200" b="1" i="0" u="none" strike="noStrike">
                        <a:solidFill>
                          <a:srgbClr val="363636"/>
                        </a:solidFill>
                        <a:effectLst/>
                        <a:latin typeface="Segoe UI" panose="020B0502040204020203" pitchFamily="34" charset="0"/>
                      </a:endParaRPr>
                    </a:p>
                  </a:txBody>
                  <a:tcPr marL="9525" marR="9525" marT="9525" marB="0" anchor="ctr"/>
                </a:tc>
                <a:tc>
                  <a:txBody>
                    <a:bodyPr/>
                    <a:lstStyle/>
                    <a:p>
                      <a:pPr algn="l" fontAlgn="ctr"/>
                      <a:r>
                        <a:rPr lang="en-US" sz="1200" u="none" strike="noStrike">
                          <a:effectLst/>
                        </a:rPr>
                        <a:t>Duration</a:t>
                      </a:r>
                      <a:endParaRPr lang="en-US" sz="1200" b="1" i="0" u="none" strike="noStrike">
                        <a:solidFill>
                          <a:srgbClr val="363636"/>
                        </a:solidFill>
                        <a:effectLst/>
                        <a:latin typeface="Segoe UI" panose="020B0502040204020203" pitchFamily="34" charset="0"/>
                      </a:endParaRPr>
                    </a:p>
                  </a:txBody>
                  <a:tcPr marL="9525" marR="9525" marT="9525" marB="0" anchor="ctr"/>
                </a:tc>
                <a:tc>
                  <a:txBody>
                    <a:bodyPr/>
                    <a:lstStyle/>
                    <a:p>
                      <a:pPr algn="l" fontAlgn="ctr"/>
                      <a:r>
                        <a:rPr lang="en-US" sz="1200" u="none" strike="noStrike">
                          <a:effectLst/>
                        </a:rPr>
                        <a:t>Pred</a:t>
                      </a:r>
                      <a:endParaRPr lang="en-US" sz="1200" b="1" i="0" u="none" strike="noStrike">
                        <a:solidFill>
                          <a:srgbClr val="363636"/>
                        </a:solidFill>
                        <a:effectLst/>
                        <a:latin typeface="Segoe UI" panose="020B0502040204020203" pitchFamily="34" charset="0"/>
                      </a:endParaRPr>
                    </a:p>
                  </a:txBody>
                  <a:tcPr marL="9525" marR="9525" marT="9525" marB="0" anchor="ctr"/>
                </a:tc>
                <a:tc>
                  <a:txBody>
                    <a:bodyPr/>
                    <a:lstStyle/>
                    <a:p>
                      <a:pPr algn="l" fontAlgn="ctr"/>
                      <a:r>
                        <a:rPr lang="en-US" sz="1200" u="none" strike="noStrike">
                          <a:effectLst/>
                        </a:rPr>
                        <a:t>relation</a:t>
                      </a:r>
                      <a:endParaRPr lang="en-US" sz="1200" b="1" i="0" u="none" strike="noStrike">
                        <a:solidFill>
                          <a:srgbClr val="363636"/>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2624218424"/>
                  </a:ext>
                </a:extLst>
              </a:tr>
              <a:tr h="430710">
                <a:tc>
                  <a:txBody>
                    <a:bodyPr/>
                    <a:lstStyle/>
                    <a:p>
                      <a:pPr algn="r" fontAlgn="b"/>
                      <a:r>
                        <a:rPr lang="en-CY" sz="1100" u="none" strike="noStrike">
                          <a:effectLst/>
                        </a:rPr>
                        <a:t>20</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Phase 3 - Execution of prototype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CY" sz="1100" u="none" strike="noStrike">
                          <a:effectLst/>
                        </a:rPr>
                        <a:t> </a:t>
                      </a:r>
                      <a:endParaRPr lang="en-CY" sz="11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CY"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9347224"/>
                  </a:ext>
                </a:extLst>
              </a:tr>
              <a:tr h="430710">
                <a:tc>
                  <a:txBody>
                    <a:bodyPr/>
                    <a:lstStyle/>
                    <a:p>
                      <a:pPr algn="r" fontAlgn="b"/>
                      <a:r>
                        <a:rPr lang="en-CY" sz="1100" u="none" strike="noStrike">
                          <a:effectLst/>
                        </a:rPr>
                        <a:t>21</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Marketing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25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19</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1378928"/>
                  </a:ext>
                </a:extLst>
              </a:tr>
              <a:tr h="430710">
                <a:tc>
                  <a:txBody>
                    <a:bodyPr/>
                    <a:lstStyle/>
                    <a:p>
                      <a:pPr algn="r" fontAlgn="b"/>
                      <a:r>
                        <a:rPr lang="en-CY" sz="1100" u="none" strike="noStrike">
                          <a:effectLst/>
                        </a:rPr>
                        <a:t>22</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Engineering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30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CY" sz="1100" u="none" strike="noStrike">
                          <a:effectLst/>
                        </a:rPr>
                        <a:t>19,21</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fs,ss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7428406"/>
                  </a:ext>
                </a:extLst>
              </a:tr>
              <a:tr h="430710">
                <a:tc>
                  <a:txBody>
                    <a:bodyPr/>
                    <a:lstStyle/>
                    <a:p>
                      <a:pPr algn="r" fontAlgn="b"/>
                      <a:r>
                        <a:rPr lang="en-CY" sz="1100" u="none" strike="noStrike">
                          <a:effectLst/>
                        </a:rPr>
                        <a:t>23</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dirty="0">
                          <a:effectLst/>
                        </a:rPr>
                        <a:t>      Manufacturing</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55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22</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7328439"/>
                  </a:ext>
                </a:extLst>
              </a:tr>
              <a:tr h="430710">
                <a:tc>
                  <a:txBody>
                    <a:bodyPr/>
                    <a:lstStyle/>
                    <a:p>
                      <a:pPr algn="r" fontAlgn="b"/>
                      <a:r>
                        <a:rPr lang="en-CY" sz="1100" u="none" strike="noStrike">
                          <a:effectLst/>
                        </a:rPr>
                        <a:t>24</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Sales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25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23</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7622449"/>
                  </a:ext>
                </a:extLst>
              </a:tr>
              <a:tr h="430710">
                <a:tc>
                  <a:txBody>
                    <a:bodyPr/>
                    <a:lstStyle/>
                    <a:p>
                      <a:pPr algn="r" fontAlgn="b"/>
                      <a:r>
                        <a:rPr lang="en-CY" sz="1100" u="none" strike="noStrike">
                          <a:effectLst/>
                        </a:rPr>
                        <a:t>25</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Product Support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10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24</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5159729"/>
                  </a:ext>
                </a:extLst>
              </a:tr>
              <a:tr h="430710">
                <a:tc>
                  <a:txBody>
                    <a:bodyPr/>
                    <a:lstStyle/>
                    <a:p>
                      <a:pPr algn="r" fontAlgn="b"/>
                      <a:r>
                        <a:rPr lang="en-CY" sz="1100" u="none" strike="noStrike">
                          <a:effectLst/>
                        </a:rPr>
                        <a:t>26</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Field Service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3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25</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8654321"/>
                  </a:ext>
                </a:extLst>
              </a:tr>
              <a:tr h="430710">
                <a:tc>
                  <a:txBody>
                    <a:bodyPr/>
                    <a:lstStyle/>
                    <a:p>
                      <a:pPr algn="r" fontAlgn="b"/>
                      <a:r>
                        <a:rPr lang="en-CY" sz="1100" u="none" strike="noStrike">
                          <a:effectLst/>
                        </a:rPr>
                        <a:t>27</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Prepare for Manufacturing Release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2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26</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8160657"/>
                  </a:ext>
                </a:extLst>
              </a:tr>
              <a:tr h="430710">
                <a:tc>
                  <a:txBody>
                    <a:bodyPr/>
                    <a:lstStyle/>
                    <a:p>
                      <a:pPr algn="r" fontAlgn="b"/>
                      <a:r>
                        <a:rPr lang="en-CY" sz="1100" u="none" strike="noStrike">
                          <a:effectLst/>
                        </a:rPr>
                        <a:t>28</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      Execution Phase COMPLETE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0 days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CY" sz="1100" u="none" strike="noStrike">
                          <a:effectLst/>
                        </a:rPr>
                        <a:t>27</a:t>
                      </a:r>
                      <a:endParaRPr lang="en-CY"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fs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7531667"/>
                  </a:ext>
                </a:extLst>
              </a:tr>
            </a:tbl>
          </a:graphicData>
        </a:graphic>
      </p:graphicFrame>
    </p:spTree>
    <p:extLst>
      <p:ext uri="{BB962C8B-B14F-4D97-AF65-F5344CB8AC3E}">
        <p14:creationId xmlns:p14="http://schemas.microsoft.com/office/powerpoint/2010/main" val="26408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611A-4D23-482E-9066-97BD1A492FE8}"/>
              </a:ext>
            </a:extLst>
          </p:cNvPr>
          <p:cNvSpPr>
            <a:spLocks noGrp="1"/>
          </p:cNvSpPr>
          <p:nvPr>
            <p:ph type="title"/>
          </p:nvPr>
        </p:nvSpPr>
        <p:spPr/>
        <p:txBody>
          <a:bodyPr/>
          <a:lstStyle/>
          <a:p>
            <a:pPr algn="ctr"/>
            <a:r>
              <a:rPr lang="en-US" dirty="0"/>
              <a:t>Relations between tasks</a:t>
            </a:r>
          </a:p>
        </p:txBody>
      </p:sp>
      <p:pic>
        <p:nvPicPr>
          <p:cNvPr id="5" name="Content Placeholder 4">
            <a:extLst>
              <a:ext uri="{FF2B5EF4-FFF2-40B4-BE49-F238E27FC236}">
                <a16:creationId xmlns:a16="http://schemas.microsoft.com/office/drawing/2014/main" id="{DD5EFE47-F06C-49EB-ACC0-41D7BF58C32C}"/>
              </a:ext>
            </a:extLst>
          </p:cNvPr>
          <p:cNvPicPr>
            <a:picLocks noGrp="1" noChangeAspect="1"/>
          </p:cNvPicPr>
          <p:nvPr>
            <p:ph idx="1"/>
          </p:nvPr>
        </p:nvPicPr>
        <p:blipFill>
          <a:blip r:embed="rId2"/>
          <a:stretch>
            <a:fillRect/>
          </a:stretch>
        </p:blipFill>
        <p:spPr>
          <a:xfrm>
            <a:off x="2673427" y="2055947"/>
            <a:ext cx="6845145" cy="4289625"/>
          </a:xfrm>
        </p:spPr>
      </p:pic>
    </p:spTree>
    <p:extLst>
      <p:ext uri="{BB962C8B-B14F-4D97-AF65-F5344CB8AC3E}">
        <p14:creationId xmlns:p14="http://schemas.microsoft.com/office/powerpoint/2010/main" val="3379572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92EB-939D-471C-BB20-4E2474FF093D}"/>
              </a:ext>
            </a:extLst>
          </p:cNvPr>
          <p:cNvSpPr>
            <a:spLocks noGrp="1"/>
          </p:cNvSpPr>
          <p:nvPr>
            <p:ph type="title"/>
          </p:nvPr>
        </p:nvSpPr>
        <p:spPr/>
        <p:txBody>
          <a:bodyPr/>
          <a:lstStyle/>
          <a:p>
            <a:pPr algn="ctr"/>
            <a:r>
              <a:rPr lang="en-US" dirty="0" err="1"/>
              <a:t>Refrences</a:t>
            </a:r>
            <a:endParaRPr lang="en-US" dirty="0"/>
          </a:p>
        </p:txBody>
      </p:sp>
      <p:sp>
        <p:nvSpPr>
          <p:cNvPr id="3" name="Content Placeholder 2">
            <a:extLst>
              <a:ext uri="{FF2B5EF4-FFF2-40B4-BE49-F238E27FC236}">
                <a16:creationId xmlns:a16="http://schemas.microsoft.com/office/drawing/2014/main" id="{18233C8F-710A-455B-A9CF-375564F9D1BF}"/>
              </a:ext>
            </a:extLst>
          </p:cNvPr>
          <p:cNvSpPr>
            <a:spLocks noGrp="1"/>
          </p:cNvSpPr>
          <p:nvPr>
            <p:ph idx="1"/>
          </p:nvPr>
        </p:nvSpPr>
        <p:spPr/>
        <p:txBody>
          <a:bodyPr/>
          <a:lstStyle/>
          <a:p>
            <a:r>
              <a:rPr lang="en-US" dirty="0"/>
              <a:t>1) </a:t>
            </a:r>
            <a:r>
              <a:rPr lang="en-US" dirty="0">
                <a:hlinkClick r:id="rId2"/>
              </a:rPr>
              <a:t>https://sourceessay.com/triangle-model-of-project-management/</a:t>
            </a:r>
            <a:endParaRPr lang="en-US" dirty="0"/>
          </a:p>
          <a:p>
            <a:r>
              <a:rPr lang="en-US" dirty="0"/>
              <a:t>2) </a:t>
            </a:r>
            <a:r>
              <a:rPr lang="en-US" dirty="0">
                <a:hlinkClick r:id="rId3"/>
              </a:rPr>
              <a:t>https://www.projectcubicle.com/project-scheduling-steps/</a:t>
            </a:r>
            <a:endParaRPr lang="en-US" dirty="0"/>
          </a:p>
          <a:p>
            <a:r>
              <a:rPr lang="en-US" dirty="0"/>
              <a:t>3) </a:t>
            </a:r>
            <a:r>
              <a:rPr lang="en-US" dirty="0">
                <a:hlinkClick r:id="rId4"/>
              </a:rPr>
              <a:t>https://www.smartsheet.com/blog/demystifying-5-phases-project-management</a:t>
            </a:r>
            <a:endParaRPr lang="en-US" dirty="0"/>
          </a:p>
          <a:p>
            <a:r>
              <a:rPr lang="en-US" dirty="0"/>
              <a:t>4) </a:t>
            </a:r>
            <a:r>
              <a:rPr lang="en-US" dirty="0">
                <a:hlinkClick r:id="rId5"/>
              </a:rPr>
              <a:t>https://www.workbreakdownstructure.com/</a:t>
            </a:r>
            <a:endParaRPr lang="en-US" dirty="0"/>
          </a:p>
          <a:p>
            <a:r>
              <a:rPr lang="en-US" dirty="0"/>
              <a:t>5) </a:t>
            </a:r>
            <a:r>
              <a:rPr lang="en-US" dirty="0">
                <a:hlinkClick r:id="rId6"/>
              </a:rPr>
              <a:t>https://www.pmi.org/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11541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C4E8-8CF0-4AFB-81A7-B1C3215821A0}"/>
              </a:ext>
            </a:extLst>
          </p:cNvPr>
          <p:cNvSpPr>
            <a:spLocks noGrp="1"/>
          </p:cNvSpPr>
          <p:nvPr>
            <p:ph type="title"/>
          </p:nvPr>
        </p:nvSpPr>
        <p:spPr/>
        <p:txBody>
          <a:bodyPr/>
          <a:lstStyle/>
          <a:p>
            <a:pPr algn="ctr"/>
            <a:endParaRPr lang="en-US" dirty="0"/>
          </a:p>
        </p:txBody>
      </p:sp>
      <p:pic>
        <p:nvPicPr>
          <p:cNvPr id="5" name="Content Placeholder 4">
            <a:extLst>
              <a:ext uri="{FF2B5EF4-FFF2-40B4-BE49-F238E27FC236}">
                <a16:creationId xmlns:a16="http://schemas.microsoft.com/office/drawing/2014/main" id="{6CBDB294-965E-4526-99B5-AD8E003AB44A}"/>
              </a:ext>
            </a:extLst>
          </p:cNvPr>
          <p:cNvPicPr>
            <a:picLocks noGrp="1" noChangeAspect="1"/>
          </p:cNvPicPr>
          <p:nvPr>
            <p:ph idx="1"/>
          </p:nvPr>
        </p:nvPicPr>
        <p:blipFill>
          <a:blip r:embed="rId2"/>
          <a:stretch>
            <a:fillRect/>
          </a:stretch>
        </p:blipFill>
        <p:spPr>
          <a:xfrm>
            <a:off x="779317" y="286603"/>
            <a:ext cx="10633366" cy="5848352"/>
          </a:xfrm>
        </p:spPr>
      </p:pic>
    </p:spTree>
    <p:extLst>
      <p:ext uri="{BB962C8B-B14F-4D97-AF65-F5344CB8AC3E}">
        <p14:creationId xmlns:p14="http://schemas.microsoft.com/office/powerpoint/2010/main" val="399424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E4C7-AB7A-41A3-A87A-81AB9B5047E7}"/>
              </a:ext>
            </a:extLst>
          </p:cNvPr>
          <p:cNvSpPr>
            <a:spLocks noGrp="1"/>
          </p:cNvSpPr>
          <p:nvPr>
            <p:ph type="title"/>
          </p:nvPr>
        </p:nvSpPr>
        <p:spPr/>
        <p:txBody>
          <a:bodyPr/>
          <a:lstStyle/>
          <a:p>
            <a:pPr algn="ctr"/>
            <a:r>
              <a:rPr lang="en-US" dirty="0"/>
              <a:t>Project Triangular</a:t>
            </a:r>
          </a:p>
        </p:txBody>
      </p:sp>
      <p:pic>
        <p:nvPicPr>
          <p:cNvPr id="5" name="Content Placeholder 4">
            <a:extLst>
              <a:ext uri="{FF2B5EF4-FFF2-40B4-BE49-F238E27FC236}">
                <a16:creationId xmlns:a16="http://schemas.microsoft.com/office/drawing/2014/main" id="{09C00FD8-AC7A-44C2-82F9-EB0C0DBD1D8F}"/>
              </a:ext>
            </a:extLst>
          </p:cNvPr>
          <p:cNvPicPr>
            <a:picLocks noGrp="1" noChangeAspect="1"/>
          </p:cNvPicPr>
          <p:nvPr>
            <p:ph idx="1"/>
          </p:nvPr>
        </p:nvPicPr>
        <p:blipFill>
          <a:blip r:embed="rId2"/>
          <a:stretch>
            <a:fillRect/>
          </a:stretch>
        </p:blipFill>
        <p:spPr>
          <a:xfrm>
            <a:off x="3640183" y="1986279"/>
            <a:ext cx="4837820" cy="4341943"/>
          </a:xfrm>
        </p:spPr>
      </p:pic>
    </p:spTree>
    <p:extLst>
      <p:ext uri="{BB962C8B-B14F-4D97-AF65-F5344CB8AC3E}">
        <p14:creationId xmlns:p14="http://schemas.microsoft.com/office/powerpoint/2010/main" val="202190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80FE-56A3-40D6-AA1A-59D06254BC30}"/>
              </a:ext>
            </a:extLst>
          </p:cNvPr>
          <p:cNvSpPr>
            <a:spLocks noGrp="1"/>
          </p:cNvSpPr>
          <p:nvPr>
            <p:ph type="title"/>
          </p:nvPr>
        </p:nvSpPr>
        <p:spPr>
          <a:xfrm>
            <a:off x="1097280" y="286603"/>
            <a:ext cx="10058400" cy="871637"/>
          </a:xfrm>
        </p:spPr>
        <p:txBody>
          <a:bodyPr/>
          <a:lstStyle/>
          <a:p>
            <a:pPr algn="ctr"/>
            <a:r>
              <a:rPr lang="en-US" dirty="0"/>
              <a:t>What is project scheduling?</a:t>
            </a:r>
          </a:p>
        </p:txBody>
      </p:sp>
      <p:pic>
        <p:nvPicPr>
          <p:cNvPr id="5" name="Content Placeholder 4">
            <a:extLst>
              <a:ext uri="{FF2B5EF4-FFF2-40B4-BE49-F238E27FC236}">
                <a16:creationId xmlns:a16="http://schemas.microsoft.com/office/drawing/2014/main" id="{43B36224-D89D-408B-99DB-9CFBD98FBF58}"/>
              </a:ext>
            </a:extLst>
          </p:cNvPr>
          <p:cNvPicPr>
            <a:picLocks noGrp="1" noChangeAspect="1"/>
          </p:cNvPicPr>
          <p:nvPr>
            <p:ph idx="1"/>
          </p:nvPr>
        </p:nvPicPr>
        <p:blipFill>
          <a:blip r:embed="rId2"/>
          <a:stretch>
            <a:fillRect/>
          </a:stretch>
        </p:blipFill>
        <p:spPr>
          <a:xfrm>
            <a:off x="2664823" y="1158240"/>
            <a:ext cx="6754029" cy="5235559"/>
          </a:xfrm>
        </p:spPr>
      </p:pic>
    </p:spTree>
    <p:extLst>
      <p:ext uri="{BB962C8B-B14F-4D97-AF65-F5344CB8AC3E}">
        <p14:creationId xmlns:p14="http://schemas.microsoft.com/office/powerpoint/2010/main" val="159923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650-3B9C-44E2-84D7-A20F1B7A4EE2}"/>
              </a:ext>
            </a:extLst>
          </p:cNvPr>
          <p:cNvSpPr>
            <a:spLocks noGrp="1"/>
          </p:cNvSpPr>
          <p:nvPr>
            <p:ph type="title"/>
          </p:nvPr>
        </p:nvSpPr>
        <p:spPr/>
        <p:txBody>
          <a:bodyPr/>
          <a:lstStyle/>
          <a:p>
            <a:pPr algn="ctr"/>
            <a:r>
              <a:rPr lang="en-US" dirty="0"/>
              <a:t>Standards in Planning and scheduling</a:t>
            </a:r>
          </a:p>
        </p:txBody>
      </p:sp>
      <p:pic>
        <p:nvPicPr>
          <p:cNvPr id="5" name="Content Placeholder 4">
            <a:extLst>
              <a:ext uri="{FF2B5EF4-FFF2-40B4-BE49-F238E27FC236}">
                <a16:creationId xmlns:a16="http://schemas.microsoft.com/office/drawing/2014/main" id="{F14BA1C1-FDCE-4BF1-B4A1-9F28A1CD1DAD}"/>
              </a:ext>
            </a:extLst>
          </p:cNvPr>
          <p:cNvPicPr>
            <a:picLocks noGrp="1" noChangeAspect="1"/>
          </p:cNvPicPr>
          <p:nvPr>
            <p:ph idx="1"/>
          </p:nvPr>
        </p:nvPicPr>
        <p:blipFill>
          <a:blip r:embed="rId2"/>
          <a:stretch>
            <a:fillRect/>
          </a:stretch>
        </p:blipFill>
        <p:spPr>
          <a:xfrm>
            <a:off x="1811292" y="2203994"/>
            <a:ext cx="2812415" cy="3760788"/>
          </a:xfrm>
        </p:spPr>
      </p:pic>
      <p:pic>
        <p:nvPicPr>
          <p:cNvPr id="7" name="Picture 6">
            <a:extLst>
              <a:ext uri="{FF2B5EF4-FFF2-40B4-BE49-F238E27FC236}">
                <a16:creationId xmlns:a16="http://schemas.microsoft.com/office/drawing/2014/main" id="{BDE1E64D-19F1-4182-A3ED-A6091C30D86E}"/>
              </a:ext>
            </a:extLst>
          </p:cNvPr>
          <p:cNvPicPr>
            <a:picLocks noChangeAspect="1"/>
          </p:cNvPicPr>
          <p:nvPr/>
        </p:nvPicPr>
        <p:blipFill>
          <a:blip r:embed="rId3"/>
          <a:stretch>
            <a:fillRect/>
          </a:stretch>
        </p:blipFill>
        <p:spPr>
          <a:xfrm>
            <a:off x="6884126" y="2199748"/>
            <a:ext cx="2899641" cy="3765034"/>
          </a:xfrm>
          <a:prstGeom prst="rect">
            <a:avLst/>
          </a:prstGeom>
        </p:spPr>
      </p:pic>
    </p:spTree>
    <p:extLst>
      <p:ext uri="{BB962C8B-B14F-4D97-AF65-F5344CB8AC3E}">
        <p14:creationId xmlns:p14="http://schemas.microsoft.com/office/powerpoint/2010/main" val="313718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87C9-46D8-4430-BC19-2C1246340F0D}"/>
              </a:ext>
            </a:extLst>
          </p:cNvPr>
          <p:cNvSpPr>
            <a:spLocks noGrp="1"/>
          </p:cNvSpPr>
          <p:nvPr>
            <p:ph type="title"/>
          </p:nvPr>
        </p:nvSpPr>
        <p:spPr/>
        <p:txBody>
          <a:bodyPr/>
          <a:lstStyle/>
          <a:p>
            <a:pPr algn="ctr"/>
            <a:r>
              <a:rPr lang="en-US" dirty="0"/>
              <a:t>What does a  project planner do?</a:t>
            </a:r>
          </a:p>
        </p:txBody>
      </p:sp>
      <p:sp>
        <p:nvSpPr>
          <p:cNvPr id="3" name="Content Placeholder 2">
            <a:extLst>
              <a:ext uri="{FF2B5EF4-FFF2-40B4-BE49-F238E27FC236}">
                <a16:creationId xmlns:a16="http://schemas.microsoft.com/office/drawing/2014/main" id="{2A660137-21FA-4C51-8B4B-BD246CC3F633}"/>
              </a:ext>
            </a:extLst>
          </p:cNvPr>
          <p:cNvSpPr>
            <a:spLocks noGrp="1"/>
          </p:cNvSpPr>
          <p:nvPr>
            <p:ph idx="1"/>
          </p:nvPr>
        </p:nvSpPr>
        <p:spPr/>
        <p:txBody>
          <a:bodyPr>
            <a:normAutofit fontScale="62500" lnSpcReduction="20000"/>
          </a:bodyPr>
          <a:lstStyle/>
          <a:p>
            <a:pPr algn="l">
              <a:buFont typeface="Wingdings" panose="05000000000000000000" pitchFamily="2" charset="2"/>
              <a:buChar char="Ø"/>
            </a:pPr>
            <a:r>
              <a:rPr lang="en-US" sz="3200" b="0" i="0" dirty="0">
                <a:solidFill>
                  <a:srgbClr val="FF0000"/>
                </a:solidFill>
                <a:effectLst/>
                <a:latin typeface="HelveticaNeueLTPro-45Light"/>
              </a:rPr>
              <a:t>Create, maintain, review and administer construction schedules and plans</a:t>
            </a:r>
          </a:p>
          <a:p>
            <a:pPr algn="l">
              <a:buFont typeface="Wingdings" panose="05000000000000000000" pitchFamily="2" charset="2"/>
              <a:buChar char="Ø"/>
            </a:pPr>
            <a:r>
              <a:rPr lang="en-US" sz="3200" b="0" i="0" dirty="0">
                <a:solidFill>
                  <a:srgbClr val="FF0000"/>
                </a:solidFill>
                <a:effectLst/>
                <a:latin typeface="HelveticaNeueLTPro-45Light"/>
              </a:rPr>
              <a:t>Liaising with managers and engineers to discuss the progress of the project and address any issues that arise</a:t>
            </a:r>
          </a:p>
          <a:p>
            <a:pPr algn="l">
              <a:buFont typeface="Wingdings" panose="05000000000000000000" pitchFamily="2" charset="2"/>
              <a:buChar char="Ø"/>
            </a:pPr>
            <a:r>
              <a:rPr lang="en-US" sz="3200" b="0" i="0" dirty="0">
                <a:solidFill>
                  <a:srgbClr val="FF0000"/>
                </a:solidFill>
                <a:effectLst/>
                <a:latin typeface="HelveticaNeueLTPro-45Light"/>
              </a:rPr>
              <a:t>Liaise with external contractors and suppliers to organize the phases of the construction development</a:t>
            </a:r>
          </a:p>
          <a:p>
            <a:pPr algn="l">
              <a:buFont typeface="Wingdings" panose="05000000000000000000" pitchFamily="2" charset="2"/>
              <a:buChar char="Ø"/>
            </a:pPr>
            <a:r>
              <a:rPr lang="en-US" sz="3200" b="0" i="0" dirty="0">
                <a:solidFill>
                  <a:srgbClr val="FF0000"/>
                </a:solidFill>
                <a:effectLst/>
                <a:latin typeface="HelveticaNeueLTPro-45Light"/>
              </a:rPr>
              <a:t>Keep the client team up to date on progress to present to the client</a:t>
            </a:r>
          </a:p>
          <a:p>
            <a:pPr algn="l">
              <a:buFont typeface="Wingdings" panose="05000000000000000000" pitchFamily="2" charset="2"/>
              <a:buChar char="Ø"/>
            </a:pPr>
            <a:r>
              <a:rPr lang="en-US" sz="3200" b="0" i="0" dirty="0">
                <a:solidFill>
                  <a:srgbClr val="FF0000"/>
                </a:solidFill>
                <a:effectLst/>
                <a:latin typeface="HelveticaNeueLTPro-45Light"/>
              </a:rPr>
              <a:t>Present information for internal meetings on the project</a:t>
            </a:r>
          </a:p>
          <a:p>
            <a:pPr algn="l">
              <a:buFont typeface="Wingdings" panose="05000000000000000000" pitchFamily="2" charset="2"/>
              <a:buChar char="Ø"/>
            </a:pPr>
            <a:r>
              <a:rPr lang="en-US" sz="3200" b="0" i="0" dirty="0">
                <a:solidFill>
                  <a:srgbClr val="FF0000"/>
                </a:solidFill>
                <a:effectLst/>
                <a:latin typeface="HelveticaNeueLTPro-45Light"/>
              </a:rPr>
              <a:t>Problem solving</a:t>
            </a:r>
          </a:p>
          <a:p>
            <a:pPr algn="l">
              <a:buFont typeface="Wingdings" panose="05000000000000000000" pitchFamily="2" charset="2"/>
              <a:buChar char="Ø"/>
            </a:pPr>
            <a:r>
              <a:rPr lang="en-US" sz="3200" b="0" i="0" dirty="0">
                <a:solidFill>
                  <a:srgbClr val="FF0000"/>
                </a:solidFill>
                <a:effectLst/>
                <a:latin typeface="HelveticaNeueLTPro-45Light"/>
              </a:rPr>
              <a:t>Produce tender plans to support bids</a:t>
            </a:r>
            <a:endParaRPr lang="en-US" b="0" i="0" dirty="0">
              <a:solidFill>
                <a:srgbClr val="FF0000"/>
              </a:solidFill>
              <a:effectLst/>
              <a:latin typeface="HelveticaNeueLTPro-45Light"/>
            </a:endParaRPr>
          </a:p>
        </p:txBody>
      </p:sp>
    </p:spTree>
    <p:extLst>
      <p:ext uri="{BB962C8B-B14F-4D97-AF65-F5344CB8AC3E}">
        <p14:creationId xmlns:p14="http://schemas.microsoft.com/office/powerpoint/2010/main" val="340859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09A6-6F2D-4A77-97BD-02AA4E24A69B}"/>
              </a:ext>
            </a:extLst>
          </p:cNvPr>
          <p:cNvSpPr>
            <a:spLocks noGrp="1"/>
          </p:cNvSpPr>
          <p:nvPr>
            <p:ph type="title"/>
          </p:nvPr>
        </p:nvSpPr>
        <p:spPr/>
        <p:txBody>
          <a:bodyPr/>
          <a:lstStyle/>
          <a:p>
            <a:pPr algn="ctr"/>
            <a:r>
              <a:rPr lang="en-US" dirty="0"/>
              <a:t>Certificates for Project Planning</a:t>
            </a:r>
          </a:p>
        </p:txBody>
      </p:sp>
      <p:sp>
        <p:nvSpPr>
          <p:cNvPr id="3" name="Content Placeholder 2">
            <a:extLst>
              <a:ext uri="{FF2B5EF4-FFF2-40B4-BE49-F238E27FC236}">
                <a16:creationId xmlns:a16="http://schemas.microsoft.com/office/drawing/2014/main" id="{A3133F17-0797-4CEA-B67F-DD9DB778504B}"/>
              </a:ext>
            </a:extLst>
          </p:cNvPr>
          <p:cNvSpPr>
            <a:spLocks noGrp="1"/>
          </p:cNvSpPr>
          <p:nvPr>
            <p:ph idx="1"/>
          </p:nvPr>
        </p:nvSpPr>
        <p:spPr/>
        <p:txBody>
          <a:bodyPr/>
          <a:lstStyle/>
          <a:p>
            <a:pPr>
              <a:buFont typeface="Wingdings" panose="05000000000000000000" pitchFamily="2" charset="2"/>
              <a:buChar char="Ø"/>
            </a:pPr>
            <a:r>
              <a:rPr lang="en-US" b="0" i="0" dirty="0">
                <a:solidFill>
                  <a:srgbClr val="212121"/>
                </a:solidFill>
                <a:effectLst/>
                <a:latin typeface="Helvetica Neue"/>
              </a:rPr>
              <a:t>PMI Scheduling Professional (PMI-SP)</a:t>
            </a:r>
          </a:p>
          <a:p>
            <a:pPr>
              <a:buFont typeface="Wingdings" panose="05000000000000000000" pitchFamily="2" charset="2"/>
              <a:buChar char="Ø"/>
            </a:pPr>
            <a:r>
              <a:rPr lang="en-US" dirty="0">
                <a:solidFill>
                  <a:srgbClr val="212121"/>
                </a:solidFill>
                <a:latin typeface="Helvetica Neue"/>
              </a:rPr>
              <a:t>PMI Risk Management Professional (PMI-RMP)</a:t>
            </a:r>
          </a:p>
          <a:p>
            <a:pPr>
              <a:buFont typeface="Wingdings" panose="05000000000000000000" pitchFamily="2" charset="2"/>
              <a:buChar char="Ø"/>
            </a:pPr>
            <a:r>
              <a:rPr lang="en-US" dirty="0">
                <a:solidFill>
                  <a:srgbClr val="212121"/>
                </a:solidFill>
                <a:latin typeface="Helvetica Neue"/>
              </a:rPr>
              <a:t>PMI Agile Certified Practitioner (PMI-ACP)</a:t>
            </a:r>
          </a:p>
          <a:p>
            <a:pPr>
              <a:buFont typeface="Wingdings" panose="05000000000000000000" pitchFamily="2" charset="2"/>
              <a:buChar char="Ø"/>
            </a:pPr>
            <a:r>
              <a:rPr lang="en-US" dirty="0">
                <a:solidFill>
                  <a:srgbClr val="212121"/>
                </a:solidFill>
                <a:latin typeface="Helvetica Neue"/>
              </a:rPr>
              <a:t>Certified ScrumMaster</a:t>
            </a:r>
          </a:p>
          <a:p>
            <a:pPr>
              <a:buFont typeface="Wingdings" panose="05000000000000000000" pitchFamily="2" charset="2"/>
              <a:buChar char="Ø"/>
            </a:pPr>
            <a:endParaRPr lang="en-US" b="0" i="0" dirty="0">
              <a:solidFill>
                <a:srgbClr val="212121"/>
              </a:solidFill>
              <a:effectLst/>
              <a:latin typeface="Helvetica Neue"/>
            </a:endParaRPr>
          </a:p>
        </p:txBody>
      </p:sp>
    </p:spTree>
    <p:extLst>
      <p:ext uri="{BB962C8B-B14F-4D97-AF65-F5344CB8AC3E}">
        <p14:creationId xmlns:p14="http://schemas.microsoft.com/office/powerpoint/2010/main" val="303890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7A0A-7173-42CD-BC15-441DA083E35C}"/>
              </a:ext>
            </a:extLst>
          </p:cNvPr>
          <p:cNvSpPr>
            <a:spLocks noGrp="1"/>
          </p:cNvSpPr>
          <p:nvPr>
            <p:ph type="title"/>
          </p:nvPr>
        </p:nvSpPr>
        <p:spPr/>
        <p:txBody>
          <a:bodyPr/>
          <a:lstStyle/>
          <a:p>
            <a:pPr algn="ctr"/>
            <a:r>
              <a:rPr lang="en-US" dirty="0"/>
              <a:t>Project Planner Salary</a:t>
            </a:r>
          </a:p>
        </p:txBody>
      </p:sp>
      <p:sp>
        <p:nvSpPr>
          <p:cNvPr id="3" name="Content Placeholder 2">
            <a:extLst>
              <a:ext uri="{FF2B5EF4-FFF2-40B4-BE49-F238E27FC236}">
                <a16:creationId xmlns:a16="http://schemas.microsoft.com/office/drawing/2014/main" id="{B5C58172-4ACD-4E41-8A8A-74486E9BEEAC}"/>
              </a:ext>
            </a:extLst>
          </p:cNvPr>
          <p:cNvSpPr>
            <a:spLocks noGrp="1"/>
          </p:cNvSpPr>
          <p:nvPr>
            <p:ph idx="1"/>
          </p:nvPr>
        </p:nvSpPr>
        <p:spPr/>
        <p:txBody>
          <a:bodyPr>
            <a:normAutofit/>
          </a:bodyPr>
          <a:lstStyle/>
          <a:p>
            <a:pPr>
              <a:buFont typeface="Wingdings" panose="05000000000000000000" pitchFamily="2" charset="2"/>
              <a:buChar char="Ø"/>
            </a:pPr>
            <a:r>
              <a:rPr lang="en-US" sz="2400" b="1" dirty="0"/>
              <a:t>Canada: Average : $67,000</a:t>
            </a:r>
          </a:p>
          <a:p>
            <a:pPr>
              <a:buFont typeface="Wingdings" panose="05000000000000000000" pitchFamily="2" charset="2"/>
              <a:buChar char="Ø"/>
            </a:pPr>
            <a:r>
              <a:rPr lang="en-US" sz="2400" b="1" dirty="0"/>
              <a:t>UK: £58,000</a:t>
            </a:r>
          </a:p>
          <a:p>
            <a:pPr>
              <a:buFont typeface="Wingdings" panose="05000000000000000000" pitchFamily="2" charset="2"/>
              <a:buChar char="Ø"/>
            </a:pPr>
            <a:r>
              <a:rPr lang="en-US" sz="2400" b="1" dirty="0"/>
              <a:t>Australia: $ 106,000</a:t>
            </a:r>
          </a:p>
          <a:p>
            <a:pPr>
              <a:buFont typeface="Wingdings" panose="05000000000000000000" pitchFamily="2" charset="2"/>
              <a:buChar char="Ø"/>
            </a:pPr>
            <a:r>
              <a:rPr lang="en-US" sz="2400" b="1" dirty="0"/>
              <a:t>Qatar: 169,000 QAR = $ 46,000</a:t>
            </a:r>
          </a:p>
        </p:txBody>
      </p:sp>
    </p:spTree>
    <p:extLst>
      <p:ext uri="{BB962C8B-B14F-4D97-AF65-F5344CB8AC3E}">
        <p14:creationId xmlns:p14="http://schemas.microsoft.com/office/powerpoint/2010/main" val="231069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E272-6F94-41CC-B584-3CB5D659BCFD}"/>
              </a:ext>
            </a:extLst>
          </p:cNvPr>
          <p:cNvSpPr>
            <a:spLocks noGrp="1"/>
          </p:cNvSpPr>
          <p:nvPr>
            <p:ph type="title"/>
          </p:nvPr>
        </p:nvSpPr>
        <p:spPr/>
        <p:txBody>
          <a:bodyPr/>
          <a:lstStyle/>
          <a:p>
            <a:pPr algn="ctr"/>
            <a:r>
              <a:rPr lang="en-US" dirty="0"/>
              <a:t>When project scheduling begins?</a:t>
            </a:r>
          </a:p>
        </p:txBody>
      </p:sp>
      <p:pic>
        <p:nvPicPr>
          <p:cNvPr id="9" name="Content Placeholder 8">
            <a:extLst>
              <a:ext uri="{FF2B5EF4-FFF2-40B4-BE49-F238E27FC236}">
                <a16:creationId xmlns:a16="http://schemas.microsoft.com/office/drawing/2014/main" id="{876CE235-B3AD-4BA5-968B-9972AAB0FE66}"/>
              </a:ext>
            </a:extLst>
          </p:cNvPr>
          <p:cNvPicPr>
            <a:picLocks noGrp="1" noChangeAspect="1"/>
          </p:cNvPicPr>
          <p:nvPr>
            <p:ph idx="1"/>
          </p:nvPr>
        </p:nvPicPr>
        <p:blipFill>
          <a:blip r:embed="rId2"/>
          <a:stretch>
            <a:fillRect/>
          </a:stretch>
        </p:blipFill>
        <p:spPr>
          <a:xfrm>
            <a:off x="1892851" y="2064657"/>
            <a:ext cx="8406298" cy="4297720"/>
          </a:xfrm>
        </p:spPr>
      </p:pic>
      <p:sp>
        <p:nvSpPr>
          <p:cNvPr id="10" name="Arrow: Down 9">
            <a:extLst>
              <a:ext uri="{FF2B5EF4-FFF2-40B4-BE49-F238E27FC236}">
                <a16:creationId xmlns:a16="http://schemas.microsoft.com/office/drawing/2014/main" id="{51731089-9214-4407-B40D-1A2166F624C8}"/>
              </a:ext>
            </a:extLst>
          </p:cNvPr>
          <p:cNvSpPr/>
          <p:nvPr/>
        </p:nvSpPr>
        <p:spPr>
          <a:xfrm>
            <a:off x="3979818" y="383177"/>
            <a:ext cx="1045028" cy="16023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7F1B026703A418C745205B17EE958" ma:contentTypeVersion="" ma:contentTypeDescription="Create a new document." ma:contentTypeScope="" ma:versionID="3985c7eedd0f12035b105ad435e00f2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15E9A3-9EC5-4B73-BFE5-9B99715009B2}"/>
</file>

<file path=customXml/itemProps2.xml><?xml version="1.0" encoding="utf-8"?>
<ds:datastoreItem xmlns:ds="http://schemas.openxmlformats.org/officeDocument/2006/customXml" ds:itemID="{31F006B4-A9E1-4F39-85C8-FB836F919348}"/>
</file>

<file path=customXml/itemProps3.xml><?xml version="1.0" encoding="utf-8"?>
<ds:datastoreItem xmlns:ds="http://schemas.openxmlformats.org/officeDocument/2006/customXml" ds:itemID="{8F3CD65D-61A5-43C9-A837-6EC73C7DA8AB}"/>
</file>

<file path=docProps/app.xml><?xml version="1.0" encoding="utf-8"?>
<Properties xmlns="http://schemas.openxmlformats.org/officeDocument/2006/extended-properties" xmlns:vt="http://schemas.openxmlformats.org/officeDocument/2006/docPropsVTypes">
  <Template>{FB7FBED1-F17E-4885-85D4-8CB01F219D40}tf11437505_win32</Template>
  <TotalTime>1291</TotalTime>
  <Words>708</Words>
  <Application>Microsoft Office PowerPoint</Application>
  <PresentationFormat>Widescreen</PresentationFormat>
  <Paragraphs>185</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Calibri</vt:lpstr>
      <vt:lpstr>Georgia Pro Cond Light</vt:lpstr>
      <vt:lpstr>Helvetica</vt:lpstr>
      <vt:lpstr>Helvetica Neue</vt:lpstr>
      <vt:lpstr>HelveticaNeueLTPro-45Light</vt:lpstr>
      <vt:lpstr>Roboto</vt:lpstr>
      <vt:lpstr>Segoe UI</vt:lpstr>
      <vt:lpstr>Speak Pro</vt:lpstr>
      <vt:lpstr>Wingdings</vt:lpstr>
      <vt:lpstr>RetrospectVTI</vt:lpstr>
      <vt:lpstr>IENG419 First Session</vt:lpstr>
      <vt:lpstr>PowerPoint Presentation</vt:lpstr>
      <vt:lpstr>Project Triangular</vt:lpstr>
      <vt:lpstr>What is project scheduling?</vt:lpstr>
      <vt:lpstr>Standards in Planning and scheduling</vt:lpstr>
      <vt:lpstr>What does a  project planner do?</vt:lpstr>
      <vt:lpstr>Certificates for Project Planning</vt:lpstr>
      <vt:lpstr>Project Planner Salary</vt:lpstr>
      <vt:lpstr>When project scheduling begins?</vt:lpstr>
      <vt:lpstr>Project Planning Software</vt:lpstr>
      <vt:lpstr>What is WBS?</vt:lpstr>
      <vt:lpstr>WBS example</vt:lpstr>
      <vt:lpstr>PowerPoint Presentation</vt:lpstr>
      <vt:lpstr>Sample project</vt:lpstr>
      <vt:lpstr>Project WBS</vt:lpstr>
      <vt:lpstr>Project Data</vt:lpstr>
      <vt:lpstr>Project Data (Continued)</vt:lpstr>
      <vt:lpstr>Relations between tasks</vt:lpstr>
      <vt:lpstr>Refrences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IENG419 First Session</dc:title>
  <dc:creator>Behzad Sanaei</dc:creator>
  <cp:lastModifiedBy>Behzad Sanaei</cp:lastModifiedBy>
  <cp:revision>3</cp:revision>
  <dcterms:created xsi:type="dcterms:W3CDTF">2021-10-27T12:02:29Z</dcterms:created>
  <dcterms:modified xsi:type="dcterms:W3CDTF">2023-10-16T10:25:42Z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0x01010054F7F1B026703A418C745205B17EE958</vt:lpwstr>
  </property>
</Properties>
</file>