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37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70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5" r:id="rId32"/>
    <p:sldId id="288" r:id="rId33"/>
    <p:sldId id="286" r:id="rId34"/>
    <p:sldId id="289" r:id="rId35"/>
    <p:sldId id="290" r:id="rId36"/>
    <p:sldId id="291" r:id="rId37"/>
    <p:sldId id="293" r:id="rId38"/>
    <p:sldId id="29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 varScale="1">
        <p:scale>
          <a:sx n="110" d="100"/>
          <a:sy n="110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47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2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FCE4F-096E-457B-933E-E947C39953E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F1529-B868-4765-AFE7-2D40359DE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0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F1529-B868-4765-AFE7-2D40359DEBC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78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F1529-B868-4765-AFE7-2D40359DEBC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4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3DE4-449E-4431-964D-36FE8CDF34D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D167-DF76-40BC-9E6F-D2AE8BAB1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3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3DE4-449E-4431-964D-36FE8CDF34D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D167-DF76-40BC-9E6F-D2AE8BAB1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55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3DE4-449E-4431-964D-36FE8CDF34D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D167-DF76-40BC-9E6F-D2AE8BAB1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5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3DE4-449E-4431-964D-36FE8CDF34D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D167-DF76-40BC-9E6F-D2AE8BAB1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1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3DE4-449E-4431-964D-36FE8CDF34D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D167-DF76-40BC-9E6F-D2AE8BAB1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62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3DE4-449E-4431-964D-36FE8CDF34D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D167-DF76-40BC-9E6F-D2AE8BAB1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28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3DE4-449E-4431-964D-36FE8CDF34D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D167-DF76-40BC-9E6F-D2AE8BAB1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0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3DE4-449E-4431-964D-36FE8CDF34D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D167-DF76-40BC-9E6F-D2AE8BAB1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3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3DE4-449E-4431-964D-36FE8CDF34D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D167-DF76-40BC-9E6F-D2AE8BAB1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37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3DE4-449E-4431-964D-36FE8CDF34D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D167-DF76-40BC-9E6F-D2AE8BAB1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93DE4-449E-4431-964D-36FE8CDF34D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BD167-DF76-40BC-9E6F-D2AE8BAB1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4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93DE4-449E-4431-964D-36FE8CDF34DF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BD167-DF76-40BC-9E6F-D2AE8BAB1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8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yiarastir.com/safi-tutar-nedi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rgi.gov.ct.tr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rgi.gov.ct.t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rgi.gov.ct.tr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yasarehberi.org/sozluk/vergi-resim-ve-har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r>
              <a:rPr lang="tr-TR" b="1" dirty="0" smtClean="0"/>
              <a:t>Bölüm 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920880" cy="4226024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Gelir ve Vergi Dairesi hakkında genel bilgiler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sz="40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Gelir ve Vergi Dairesi’nin Birimleri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tr-TR" sz="40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r-TR" sz="40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Gelir  ve Vergi Dairesi’nin Birimlerinde yapılan işler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9202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Gelir ve Vergi Dairesi’nde uygulanan yasaların konuları: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0" y="1268760"/>
            <a:ext cx="8784976" cy="5141168"/>
          </a:xfrm>
        </p:spPr>
        <p:txBody>
          <a:bodyPr>
            <a:noAutofit/>
          </a:bodyPr>
          <a:lstStyle/>
          <a:p>
            <a:r>
              <a:rPr lang="en-US" sz="2400" b="1" dirty="0" err="1"/>
              <a:t>Gelir</a:t>
            </a:r>
            <a:r>
              <a:rPr lang="en-US" sz="2400" b="1" dirty="0"/>
              <a:t> </a:t>
            </a:r>
            <a:r>
              <a:rPr lang="en-US" sz="2400" b="1" dirty="0" err="1"/>
              <a:t>Vergisi</a:t>
            </a:r>
            <a:r>
              <a:rPr lang="en-US" sz="2400" b="1" dirty="0"/>
              <a:t> </a:t>
            </a:r>
            <a:r>
              <a:rPr lang="en-US" sz="2400" b="1" dirty="0" err="1"/>
              <a:t>Yasası</a:t>
            </a:r>
            <a:r>
              <a:rPr lang="tr-TR" sz="2400" b="1" dirty="0"/>
              <a:t>: </a:t>
            </a:r>
            <a:r>
              <a:rPr lang="tr-TR" sz="2400" dirty="0"/>
              <a:t>KKTC sınırları içinde yerleşmiş gerçek kişilerin bir takvim yılında KKTC sınırları içinde ve dışında her türlü kaynaktan elde ettikleri kazanç ve iratların safi tutarı gelir vergisine </a:t>
            </a:r>
            <a:r>
              <a:rPr lang="tr-TR" sz="2400" dirty="0" smtClean="0"/>
              <a:t>bağlıdır ve Gelir vergisi Yasası’nın konusuna girmektedir.</a:t>
            </a:r>
          </a:p>
          <a:p>
            <a:r>
              <a:rPr lang="tr-TR" sz="2400" u="sng" dirty="0" smtClean="0"/>
              <a:t>Özetle:</a:t>
            </a:r>
            <a:r>
              <a:rPr lang="tr-TR" sz="2400" dirty="0" smtClean="0"/>
              <a:t> </a:t>
            </a:r>
            <a:r>
              <a:rPr lang="tr-TR" sz="2400" u="sng" dirty="0" smtClean="0"/>
              <a:t>Gerçek Kişilerin (şahısların) vergilendirme işlemleri Gelir Vergisi Yasası’nın  konusuna girmektedir. </a:t>
            </a:r>
            <a:endParaRPr lang="en-US" sz="2400" u="sng" dirty="0"/>
          </a:p>
          <a:p>
            <a:pPr marL="0" indent="0">
              <a:buNone/>
            </a:pPr>
            <a:r>
              <a:rPr lang="tr-TR" sz="2400" dirty="0"/>
              <a:t>   </a:t>
            </a:r>
          </a:p>
          <a:p>
            <a:pPr marL="0" indent="0">
              <a:buNone/>
            </a:pPr>
            <a:r>
              <a:rPr lang="tr-TR" sz="2400" dirty="0"/>
              <a:t>    </a:t>
            </a:r>
            <a:r>
              <a:rPr lang="tr-TR" sz="2400" u="sng" dirty="0"/>
              <a:t>İrat: </a:t>
            </a:r>
            <a:r>
              <a:rPr lang="tr-TR" sz="2400" dirty="0"/>
              <a:t>Gelir, gelir getiren mülk (taşınmaz mal).</a:t>
            </a:r>
          </a:p>
          <a:p>
            <a:pPr marL="0" indent="0">
              <a:buNone/>
            </a:pPr>
            <a:r>
              <a:rPr lang="tr-TR" sz="2400" dirty="0"/>
              <a:t>  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 </a:t>
            </a:r>
            <a:r>
              <a:rPr lang="tr-TR" sz="2400" dirty="0" smtClean="0"/>
              <a:t>  </a:t>
            </a:r>
            <a:r>
              <a:rPr lang="tr-TR" sz="2400" u="sng" dirty="0"/>
              <a:t>Safi tutar:</a:t>
            </a:r>
            <a:r>
              <a:rPr lang="en-US" sz="2400" dirty="0" err="1"/>
              <a:t>Kazanç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iratların</a:t>
            </a:r>
            <a:r>
              <a:rPr lang="en-US" sz="2400" dirty="0"/>
              <a:t> </a:t>
            </a:r>
            <a:r>
              <a:rPr lang="en-US" sz="2400" dirty="0" err="1"/>
              <a:t>elde</a:t>
            </a:r>
            <a:r>
              <a:rPr lang="en-US" sz="2400" dirty="0"/>
              <a:t> </a:t>
            </a:r>
            <a:r>
              <a:rPr lang="en-US" sz="2400" dirty="0" err="1"/>
              <a:t>edilmesi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yapılan</a:t>
            </a:r>
            <a:r>
              <a:rPr lang="en-US" sz="2400" dirty="0"/>
              <a:t> </a:t>
            </a:r>
            <a:r>
              <a:rPr lang="en-US" sz="2400" dirty="0" err="1"/>
              <a:t>masraflar</a:t>
            </a:r>
            <a:r>
              <a:rPr lang="en-US" sz="2400" dirty="0"/>
              <a:t>, </a:t>
            </a:r>
            <a:r>
              <a:rPr lang="en-US" sz="2400" dirty="0" err="1"/>
              <a:t>yıpranma</a:t>
            </a:r>
            <a:r>
              <a:rPr lang="en-US" sz="2400" dirty="0"/>
              <a:t> </a:t>
            </a:r>
            <a:r>
              <a:rPr lang="en-US" sz="2400" dirty="0" err="1"/>
              <a:t>payları</a:t>
            </a:r>
            <a:r>
              <a:rPr lang="en-US" sz="2400" dirty="0"/>
              <a:t> (</a:t>
            </a:r>
            <a:r>
              <a:rPr lang="en-US" sz="2400" dirty="0" err="1"/>
              <a:t>amortismanlar</a:t>
            </a:r>
            <a:r>
              <a:rPr lang="en-US" sz="2400" dirty="0"/>
              <a:t>)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zararlar</a:t>
            </a:r>
            <a:r>
              <a:rPr lang="en-US" sz="2400" dirty="0"/>
              <a:t> </a:t>
            </a:r>
            <a:r>
              <a:rPr lang="en-US" sz="2400" dirty="0" err="1"/>
              <a:t>düşüldükten</a:t>
            </a:r>
            <a:r>
              <a:rPr lang="en-US" sz="2400" dirty="0"/>
              <a:t> </a:t>
            </a:r>
            <a:r>
              <a:rPr lang="en-US" sz="2400" dirty="0" err="1"/>
              <a:t>sonra</a:t>
            </a:r>
            <a:r>
              <a:rPr lang="en-US" sz="2400" dirty="0"/>
              <a:t> </a:t>
            </a:r>
            <a:r>
              <a:rPr lang="en-US" sz="2400" dirty="0" err="1"/>
              <a:t>kalan</a:t>
            </a:r>
            <a:r>
              <a:rPr lang="en-US" sz="2400" dirty="0"/>
              <a:t> </a:t>
            </a:r>
            <a:r>
              <a:rPr lang="en-US" sz="2400" dirty="0" err="1"/>
              <a:t>kısımdır</a:t>
            </a:r>
            <a:r>
              <a:rPr lang="en-US" sz="2400" dirty="0"/>
              <a:t>.</a:t>
            </a:r>
            <a:endParaRPr lang="tr-TR" sz="2400" dirty="0"/>
          </a:p>
          <a:p>
            <a:pPr marL="0" indent="0">
              <a:buNone/>
            </a:pPr>
            <a:r>
              <a:rPr lang="tr-TR" sz="2400" u="sng" dirty="0" smtClean="0"/>
              <a:t>Kaynak:</a:t>
            </a:r>
            <a:r>
              <a:rPr lang="en-US" sz="2400" dirty="0">
                <a:hlinkClick r:id="rId2"/>
              </a:rPr>
              <a:t>http://iyiarastir.com/safi-tutar-nedir/</a:t>
            </a:r>
            <a:endParaRPr lang="en-US" sz="2400" u="sng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519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Gelir ve Vergi Dairesi’nde uygulanan yasaların konuları: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41168"/>
          </a:xfrm>
        </p:spPr>
        <p:txBody>
          <a:bodyPr>
            <a:noAutofit/>
          </a:bodyPr>
          <a:lstStyle/>
          <a:p>
            <a:r>
              <a:rPr lang="en-US" b="1" dirty="0" err="1"/>
              <a:t>Kurumlar</a:t>
            </a:r>
            <a:r>
              <a:rPr lang="en-US" b="1" dirty="0"/>
              <a:t> </a:t>
            </a:r>
            <a:r>
              <a:rPr lang="en-US" b="1" dirty="0" err="1"/>
              <a:t>Vergisi</a:t>
            </a:r>
            <a:r>
              <a:rPr lang="en-US" b="1" dirty="0"/>
              <a:t> </a:t>
            </a:r>
            <a:r>
              <a:rPr lang="en-US" b="1" dirty="0" err="1"/>
              <a:t>Yasas</a:t>
            </a:r>
            <a:r>
              <a:rPr lang="tr-TR" b="1" dirty="0" smtClean="0"/>
              <a:t>ı: </a:t>
            </a:r>
            <a:r>
              <a:rPr lang="tr-TR" dirty="0"/>
              <a:t>Aşağıda belirtilen kurumların kazançları Kurumlar Vergisine bağlıdır:</a:t>
            </a:r>
          </a:p>
          <a:p>
            <a:pPr marL="0" indent="0">
              <a:buNone/>
            </a:pPr>
            <a:r>
              <a:rPr lang="tr-TR" dirty="0"/>
              <a:t>     1-Sermaye Şirketleri</a:t>
            </a:r>
          </a:p>
          <a:p>
            <a:pPr marL="0" indent="0">
              <a:buNone/>
            </a:pPr>
            <a:r>
              <a:rPr lang="tr-TR" dirty="0"/>
              <a:t>     2-İktisadi Kamu Kuruluşları</a:t>
            </a:r>
          </a:p>
          <a:p>
            <a:pPr marL="0" indent="0">
              <a:buNone/>
            </a:pPr>
            <a:r>
              <a:rPr lang="tr-TR" dirty="0"/>
              <a:t>     3-Dernek ve Vakıflara ait iktisadi işletmeler</a:t>
            </a:r>
          </a:p>
          <a:p>
            <a:pPr marL="0" indent="0">
              <a:buNone/>
            </a:pPr>
            <a:r>
              <a:rPr lang="tr-TR" dirty="0"/>
              <a:t>     4-Kooperatif </a:t>
            </a:r>
            <a:r>
              <a:rPr lang="tr-TR" dirty="0" smtClean="0"/>
              <a:t>Şirketleri</a:t>
            </a:r>
          </a:p>
          <a:p>
            <a:r>
              <a:rPr lang="tr-TR" u="sng" dirty="0"/>
              <a:t>Özetle: </a:t>
            </a:r>
            <a:r>
              <a:rPr lang="tr-TR" u="sng" dirty="0" smtClean="0"/>
              <a:t>Tüzel Kişilerin (Kurumların) </a:t>
            </a:r>
            <a:r>
              <a:rPr lang="tr-TR" u="sng" dirty="0"/>
              <a:t>kazançlarının vergilendirilmesi Kurumlar </a:t>
            </a:r>
            <a:r>
              <a:rPr lang="tr-TR" u="sng" dirty="0" smtClean="0"/>
              <a:t>Vergisi Yasası’nın </a:t>
            </a:r>
            <a:r>
              <a:rPr lang="tr-TR" u="sng" dirty="0"/>
              <a:t>konusuna girmektedir.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6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ve Vergi Dairesi’nde uygulanan yasaların konuları: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err="1"/>
              <a:t>Katma</a:t>
            </a:r>
            <a:r>
              <a:rPr lang="en-US" sz="2400" b="1" dirty="0"/>
              <a:t> </a:t>
            </a:r>
            <a:r>
              <a:rPr lang="en-US" sz="2400" b="1" dirty="0" err="1"/>
              <a:t>Değer</a:t>
            </a:r>
            <a:r>
              <a:rPr lang="en-US" sz="2400" b="1" dirty="0"/>
              <a:t> </a:t>
            </a:r>
            <a:r>
              <a:rPr lang="en-US" sz="2400" b="1" dirty="0" err="1"/>
              <a:t>Vergisi</a:t>
            </a:r>
            <a:r>
              <a:rPr lang="en-US" sz="2400" b="1" dirty="0"/>
              <a:t> </a:t>
            </a:r>
            <a:r>
              <a:rPr lang="en-US" sz="2400" b="1" dirty="0" err="1"/>
              <a:t>Yasas</a:t>
            </a:r>
            <a:r>
              <a:rPr lang="tr-TR" sz="2400" b="1" dirty="0"/>
              <a:t>ı: </a:t>
            </a:r>
            <a:r>
              <a:rPr lang="tr-TR" sz="2400" dirty="0"/>
              <a:t>KKTC’de yapılan aşağıdaki işlemler Katma Değer Vergisine bağlıdır.</a:t>
            </a:r>
          </a:p>
          <a:p>
            <a:pPr marL="0" indent="0">
              <a:buNone/>
            </a:pPr>
            <a:r>
              <a:rPr lang="tr-TR" sz="2400" dirty="0"/>
              <a:t>     1-Ticari, Sınai, tarımsal ve serbest meslek faaliyeti çerçevesinde yapılan teslim ve hizmetler.</a:t>
            </a:r>
          </a:p>
          <a:p>
            <a:pPr marL="0" indent="0">
              <a:buNone/>
            </a:pPr>
            <a:endParaRPr lang="tr-TR" sz="2400" b="1" dirty="0"/>
          </a:p>
          <a:p>
            <a:pPr marL="0" indent="0">
              <a:buNone/>
            </a:pPr>
            <a:r>
              <a:rPr lang="tr-TR" sz="2400" b="1" u="sng" dirty="0"/>
              <a:t>Sınai:</a:t>
            </a:r>
            <a:r>
              <a:rPr lang="tr-TR" sz="2400" b="1" dirty="0"/>
              <a:t> </a:t>
            </a:r>
            <a:r>
              <a:rPr lang="tr-TR" sz="2400" dirty="0"/>
              <a:t>Sanayi ile </a:t>
            </a:r>
            <a:r>
              <a:rPr lang="tr-TR" sz="2400" dirty="0" smtClean="0"/>
              <a:t>ilgili yapılan mal ve hizmet teslimi faaliyetleri.</a:t>
            </a:r>
            <a:endParaRPr lang="tr-TR" sz="2400" dirty="0"/>
          </a:p>
          <a:p>
            <a:pPr marL="0" indent="0">
              <a:buNone/>
            </a:pPr>
            <a:r>
              <a:rPr lang="tr-TR" sz="2400" b="1" dirty="0"/>
              <a:t>     </a:t>
            </a:r>
          </a:p>
          <a:p>
            <a:pPr marL="0" indent="0">
              <a:buNone/>
            </a:pPr>
            <a:r>
              <a:rPr lang="tr-TR" sz="2400" b="1" dirty="0"/>
              <a:t>     </a:t>
            </a:r>
            <a:r>
              <a:rPr lang="tr-TR" sz="2400" dirty="0"/>
              <a:t>2-Her türlü mal ve hizmet ithalatı.</a:t>
            </a:r>
          </a:p>
          <a:p>
            <a:pPr marL="0" indent="0">
              <a:buNone/>
            </a:pPr>
            <a:r>
              <a:rPr lang="tr-TR" sz="2400" dirty="0"/>
              <a:t>     3-Diğer faaliyetlerden doğan teslim ve hizmetler</a:t>
            </a:r>
            <a:r>
              <a:rPr lang="tr-TR" sz="2400" dirty="0" smtClean="0"/>
              <a:t>.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r>
              <a:rPr lang="tr-TR" sz="2400" u="sng" dirty="0" smtClean="0"/>
              <a:t>Özetle: Mal ve hizmet teslimlerinde ödenen vergiler Katma Değer Vergisi Yasası’nın konusuna girmektedir.</a:t>
            </a:r>
            <a:endParaRPr lang="en-US" sz="2400" u="sng" dirty="0"/>
          </a:p>
          <a:p>
            <a:pPr marL="0" indent="0">
              <a:buNone/>
            </a:pPr>
            <a:endParaRPr lang="en-US" sz="2400" u="sng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8219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ve Vergi Dairesi’nde uygulanan yasaların konuları: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err="1"/>
              <a:t>Kktc</a:t>
            </a:r>
            <a:r>
              <a:rPr lang="en-US" sz="3000" b="1" dirty="0"/>
              <a:t> </a:t>
            </a:r>
            <a:r>
              <a:rPr lang="en-US" sz="3000" b="1" dirty="0" err="1"/>
              <a:t>Onay</a:t>
            </a:r>
            <a:r>
              <a:rPr lang="en-US" sz="3000" b="1" dirty="0"/>
              <a:t> </a:t>
            </a:r>
            <a:r>
              <a:rPr lang="en-US" sz="3000" b="1" dirty="0" err="1"/>
              <a:t>Yasas</a:t>
            </a:r>
            <a:r>
              <a:rPr lang="tr-TR" sz="3000" b="1" dirty="0" smtClean="0"/>
              <a:t>ı: </a:t>
            </a:r>
            <a:r>
              <a:rPr lang="tr-TR" sz="2800" dirty="0"/>
              <a:t>Bu Yasanın amacı, Kuzey Kıbrıs Türk Cumhuriyeti ile Türkiye Cumhuriyeti  arasında imzalanmış olan Gelir  üzerinden  alınan  vergilerde çifte  </a:t>
            </a:r>
            <a:r>
              <a:rPr lang="tr-TR" sz="2800" dirty="0" smtClean="0"/>
              <a:t>vergilendirmeyi  </a:t>
            </a:r>
            <a:r>
              <a:rPr lang="tr-TR" sz="2800" dirty="0"/>
              <a:t>ve vergi  kaybını  önleme Andlaşmasına,  Kuzey Kıbrıs Türk  Cumhuriyeti yönünden yasal işlerlik </a:t>
            </a:r>
            <a:r>
              <a:rPr lang="tr-TR" sz="2800" dirty="0" smtClean="0"/>
              <a:t>kazandırmaktır.</a:t>
            </a:r>
          </a:p>
          <a:p>
            <a:endParaRPr lang="tr-TR" sz="2800" u="sng" dirty="0" smtClean="0"/>
          </a:p>
          <a:p>
            <a:r>
              <a:rPr lang="tr-TR" sz="2800" u="sng" dirty="0" smtClean="0"/>
              <a:t>Özetle: KKTC’de veya TC’de elde edilen gelirlerin tek bir ülkede vergilendirimesini düzenleyen yasadır. </a:t>
            </a:r>
            <a:endParaRPr lang="en-US" sz="2800" u="sng" dirty="0"/>
          </a:p>
          <a:p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440379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ve Vergi Dairesi’nde uygulanan yasaların konuları: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Banka </a:t>
            </a:r>
            <a:r>
              <a:rPr lang="en-US" sz="2400" b="1" dirty="0" err="1" smtClean="0"/>
              <a:t>Sigorta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Vergisi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Yasas</a:t>
            </a:r>
            <a:r>
              <a:rPr lang="tr-TR" sz="2400" b="1" dirty="0" smtClean="0"/>
              <a:t>ı: </a:t>
            </a:r>
            <a:r>
              <a:rPr lang="en-US" sz="2400" dirty="0"/>
              <a:t>Bu </a:t>
            </a:r>
            <a:r>
              <a:rPr lang="en-US" sz="2400" dirty="0" err="1"/>
              <a:t>Yasanın</a:t>
            </a:r>
            <a:r>
              <a:rPr lang="en-US" sz="2400" dirty="0"/>
              <a:t> </a:t>
            </a:r>
            <a:r>
              <a:rPr lang="en-US" sz="2400" dirty="0" err="1"/>
              <a:t>amacı</a:t>
            </a:r>
            <a:r>
              <a:rPr lang="en-US" sz="2400" dirty="0"/>
              <a:t>, </a:t>
            </a:r>
            <a:r>
              <a:rPr lang="en-US" sz="2400" dirty="0" err="1"/>
              <a:t>Kuzey</a:t>
            </a:r>
            <a:r>
              <a:rPr lang="en-US" sz="2400" dirty="0"/>
              <a:t> </a:t>
            </a:r>
            <a:r>
              <a:rPr lang="en-US" sz="2400" dirty="0" err="1"/>
              <a:t>Kıbrıs</a:t>
            </a:r>
            <a:r>
              <a:rPr lang="en-US" sz="2400" dirty="0"/>
              <a:t> </a:t>
            </a:r>
            <a:r>
              <a:rPr lang="en-US" sz="2400" dirty="0" err="1"/>
              <a:t>Türk</a:t>
            </a:r>
            <a:r>
              <a:rPr lang="en-US" sz="2400" dirty="0"/>
              <a:t> </a:t>
            </a:r>
            <a:r>
              <a:rPr lang="en-US" sz="2400" dirty="0" err="1"/>
              <a:t>Cumhuriyetinde</a:t>
            </a:r>
            <a:r>
              <a:rPr lang="en-US" sz="2400" dirty="0"/>
              <a:t> </a:t>
            </a:r>
            <a:r>
              <a:rPr lang="en-US" sz="2400" dirty="0" err="1"/>
              <a:t>kayıtlı</a:t>
            </a:r>
            <a:r>
              <a:rPr lang="en-US" sz="2400" dirty="0"/>
              <a:t> </a:t>
            </a:r>
            <a:r>
              <a:rPr lang="en-US" sz="2400" dirty="0" err="1" smtClean="0"/>
              <a:t>veya</a:t>
            </a:r>
            <a:r>
              <a:rPr lang="tr-TR" sz="2400" dirty="0" smtClean="0"/>
              <a:t> </a:t>
            </a:r>
            <a:r>
              <a:rPr lang="en-US" sz="2400" dirty="0" err="1" smtClean="0"/>
              <a:t>faaliyet</a:t>
            </a:r>
            <a:r>
              <a:rPr lang="en-US" sz="2400" dirty="0" smtClean="0"/>
              <a:t> </a:t>
            </a:r>
            <a:r>
              <a:rPr lang="en-US" sz="2400" dirty="0" err="1"/>
              <a:t>gösteren</a:t>
            </a:r>
            <a:r>
              <a:rPr lang="en-US" sz="2400" dirty="0"/>
              <a:t> </a:t>
            </a:r>
            <a:r>
              <a:rPr lang="en-US" sz="2400" dirty="0" err="1"/>
              <a:t>gerçek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tüzel</a:t>
            </a:r>
            <a:r>
              <a:rPr lang="en-US" sz="2400" dirty="0"/>
              <a:t> </a:t>
            </a:r>
            <a:r>
              <a:rPr lang="en-US" sz="2400" dirty="0" err="1"/>
              <a:t>kişilerin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bunların</a:t>
            </a:r>
            <a:r>
              <a:rPr lang="en-US" sz="2400" dirty="0"/>
              <a:t> </a:t>
            </a:r>
            <a:r>
              <a:rPr lang="en-US" sz="2400" dirty="0" err="1"/>
              <a:t>şube</a:t>
            </a:r>
            <a:r>
              <a:rPr lang="en-US" sz="2400" dirty="0"/>
              <a:t> </a:t>
            </a:r>
            <a:r>
              <a:rPr lang="en-US" sz="2400" dirty="0" err="1" smtClean="0"/>
              <a:t>veya</a:t>
            </a:r>
            <a:r>
              <a:rPr lang="tr-TR" sz="2400" dirty="0"/>
              <a:t> </a:t>
            </a:r>
            <a:r>
              <a:rPr lang="en-US" sz="2400" dirty="0" err="1" smtClean="0"/>
              <a:t>temsilciliklerinin</a:t>
            </a:r>
            <a:r>
              <a:rPr lang="en-US" sz="2400" dirty="0" smtClean="0"/>
              <a:t> </a:t>
            </a:r>
            <a:r>
              <a:rPr lang="en-US" sz="2400" dirty="0"/>
              <a:t>her </a:t>
            </a:r>
            <a:r>
              <a:rPr lang="en-US" sz="2400" dirty="0" err="1"/>
              <a:t>türlü</a:t>
            </a:r>
            <a:r>
              <a:rPr lang="en-US" sz="2400" dirty="0"/>
              <a:t> </a:t>
            </a:r>
            <a:r>
              <a:rPr lang="en-US" sz="2400" dirty="0" err="1"/>
              <a:t>bankacılık</a:t>
            </a:r>
            <a:r>
              <a:rPr lang="en-US" sz="2400" dirty="0"/>
              <a:t>, </a:t>
            </a:r>
            <a:r>
              <a:rPr lang="en-US" sz="2400" dirty="0" err="1"/>
              <a:t>sigortacılık</a:t>
            </a:r>
            <a:r>
              <a:rPr lang="en-US" sz="2400" dirty="0"/>
              <a:t>, </a:t>
            </a:r>
            <a:r>
              <a:rPr lang="en-US" sz="2400" dirty="0" err="1"/>
              <a:t>bankerlik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her </a:t>
            </a:r>
            <a:r>
              <a:rPr lang="en-US" sz="2400" dirty="0" err="1" smtClean="0"/>
              <a:t>türlü</a:t>
            </a:r>
            <a:r>
              <a:rPr lang="tr-TR" sz="2400" dirty="0"/>
              <a:t> </a:t>
            </a:r>
            <a:r>
              <a:rPr lang="en-US" sz="2400" dirty="0" err="1" smtClean="0"/>
              <a:t>ödünç</a:t>
            </a:r>
            <a:r>
              <a:rPr lang="en-US" sz="2400" dirty="0" smtClean="0"/>
              <a:t> </a:t>
            </a:r>
            <a:r>
              <a:rPr lang="en-US" sz="2400" dirty="0"/>
              <a:t>para </a:t>
            </a:r>
            <a:r>
              <a:rPr lang="en-US" sz="2400" dirty="0" err="1"/>
              <a:t>verme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kambiyo</a:t>
            </a:r>
            <a:r>
              <a:rPr lang="en-US" sz="2400" dirty="0"/>
              <a:t> </a:t>
            </a:r>
            <a:r>
              <a:rPr lang="en-US" sz="2400" dirty="0" err="1"/>
              <a:t>işlemleri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kredi</a:t>
            </a:r>
            <a:r>
              <a:rPr lang="en-US" sz="2400" dirty="0"/>
              <a:t> </a:t>
            </a:r>
            <a:r>
              <a:rPr lang="en-US" sz="2400" dirty="0" err="1"/>
              <a:t>kartı</a:t>
            </a:r>
            <a:r>
              <a:rPr lang="en-US" sz="2400" dirty="0"/>
              <a:t> </a:t>
            </a:r>
            <a:r>
              <a:rPr lang="en-US" sz="2400" dirty="0" err="1" smtClean="0"/>
              <a:t>ödemeleri</a:t>
            </a:r>
            <a:r>
              <a:rPr lang="tr-TR" sz="2400" dirty="0"/>
              <a:t> </a:t>
            </a:r>
            <a:r>
              <a:rPr lang="en-US" sz="2400" dirty="0" err="1" smtClean="0"/>
              <a:t>nedeniyle</a:t>
            </a:r>
            <a:r>
              <a:rPr lang="en-US" sz="2400" dirty="0" smtClean="0"/>
              <a:t> </a:t>
            </a:r>
            <a:r>
              <a:rPr lang="en-US" sz="2400" dirty="0" err="1"/>
              <a:t>yapmış</a:t>
            </a:r>
            <a:r>
              <a:rPr lang="en-US" sz="2400" dirty="0"/>
              <a:t> </a:t>
            </a:r>
            <a:r>
              <a:rPr lang="en-US" sz="2400" dirty="0" err="1"/>
              <a:t>oldukları</a:t>
            </a:r>
            <a:r>
              <a:rPr lang="en-US" sz="2400" dirty="0"/>
              <a:t> </a:t>
            </a:r>
            <a:r>
              <a:rPr lang="en-US" sz="2400" dirty="0" err="1"/>
              <a:t>hizmetleri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bankaların</a:t>
            </a:r>
            <a:r>
              <a:rPr lang="en-US" sz="2400" dirty="0"/>
              <a:t> yurt </a:t>
            </a:r>
            <a:r>
              <a:rPr lang="en-US" sz="2400" dirty="0" err="1" smtClean="0"/>
              <a:t>dışındaki</a:t>
            </a:r>
            <a:r>
              <a:rPr lang="tr-TR" sz="2400" dirty="0"/>
              <a:t> </a:t>
            </a:r>
            <a:r>
              <a:rPr lang="en-US" sz="2400" dirty="0" err="1" smtClean="0"/>
              <a:t>bankalara</a:t>
            </a:r>
            <a:r>
              <a:rPr lang="en-US" sz="2400" dirty="0" smtClean="0"/>
              <a:t> </a:t>
            </a:r>
            <a:r>
              <a:rPr lang="en-US" sz="2400" dirty="0" err="1"/>
              <a:t>ve</a:t>
            </a:r>
            <a:r>
              <a:rPr lang="en-US" sz="2400" dirty="0"/>
              <a:t>/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menkul</a:t>
            </a:r>
            <a:r>
              <a:rPr lang="en-US" sz="2400" dirty="0"/>
              <a:t> </a:t>
            </a:r>
            <a:r>
              <a:rPr lang="en-US" sz="2400" dirty="0" err="1"/>
              <a:t>değerler</a:t>
            </a:r>
            <a:r>
              <a:rPr lang="en-US" sz="2400" dirty="0"/>
              <a:t> </a:t>
            </a:r>
            <a:r>
              <a:rPr lang="en-US" sz="2400" dirty="0" err="1"/>
              <a:t>cüzdanına</a:t>
            </a:r>
            <a:r>
              <a:rPr lang="en-US" sz="2400" dirty="0"/>
              <a:t> </a:t>
            </a:r>
            <a:r>
              <a:rPr lang="en-US" sz="2400" dirty="0" err="1" smtClean="0"/>
              <a:t>yatırım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işlemlerini</a:t>
            </a:r>
            <a:r>
              <a:rPr lang="tr-TR" sz="2400" dirty="0" smtClean="0"/>
              <a:t> </a:t>
            </a:r>
            <a:r>
              <a:rPr lang="en-US" sz="2400" dirty="0" err="1" smtClean="0"/>
              <a:t>vergilendirmektir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tr-TR" sz="2400" u="sng" dirty="0" smtClean="0"/>
          </a:p>
          <a:p>
            <a:r>
              <a:rPr lang="tr-TR" sz="2400" u="sng" dirty="0" smtClean="0"/>
              <a:t>Özetle: KKTC’de faaliyet gösteren </a:t>
            </a:r>
            <a:r>
              <a:rPr lang="en-US" sz="2400" u="sng" dirty="0"/>
              <a:t>her </a:t>
            </a:r>
            <a:r>
              <a:rPr lang="en-US" sz="2400" u="sng" dirty="0" err="1"/>
              <a:t>türlü</a:t>
            </a:r>
            <a:r>
              <a:rPr lang="en-US" sz="2400" u="sng" dirty="0"/>
              <a:t> </a:t>
            </a:r>
            <a:r>
              <a:rPr lang="en-US" sz="2400" u="sng" dirty="0" err="1"/>
              <a:t>bankacılık</a:t>
            </a:r>
            <a:r>
              <a:rPr lang="en-US" sz="2400" u="sng" dirty="0"/>
              <a:t>, </a:t>
            </a:r>
            <a:r>
              <a:rPr lang="en-US" sz="2400" u="sng" dirty="0" err="1"/>
              <a:t>sigortacılık</a:t>
            </a:r>
            <a:r>
              <a:rPr lang="en-US" sz="2400" u="sng" dirty="0"/>
              <a:t>, </a:t>
            </a:r>
            <a:r>
              <a:rPr lang="en-US" sz="2400" u="sng" dirty="0" err="1"/>
              <a:t>bankerlik</a:t>
            </a:r>
            <a:r>
              <a:rPr lang="en-US" sz="2400" u="sng" dirty="0"/>
              <a:t> </a:t>
            </a:r>
            <a:r>
              <a:rPr lang="en-US" sz="2400" u="sng" dirty="0" err="1" smtClean="0"/>
              <a:t>ve</a:t>
            </a:r>
            <a:r>
              <a:rPr lang="tr-TR" sz="2400" u="sng" dirty="0" smtClean="0"/>
              <a:t> </a:t>
            </a:r>
            <a:r>
              <a:rPr lang="en-US" sz="2400" u="sng" dirty="0" err="1"/>
              <a:t>kambiyo</a:t>
            </a:r>
            <a:r>
              <a:rPr lang="en-US" sz="2400" u="sng" dirty="0"/>
              <a:t> </a:t>
            </a:r>
            <a:r>
              <a:rPr lang="en-US" sz="2400" u="sng" dirty="0" err="1" smtClean="0"/>
              <a:t>işlemleri</a:t>
            </a:r>
            <a:r>
              <a:rPr lang="tr-TR" sz="2400" u="sng" dirty="0" smtClean="0"/>
              <a:t>nin vergilendirimesi, Banka ve Sigorta Vergisi Yasası’nın konusuna girmektedir.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541174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ve Vergi Dairesi’nde uygulanan yasaların konuları: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 err="1"/>
              <a:t>Taşinmaz</a:t>
            </a:r>
            <a:r>
              <a:rPr lang="en-US" sz="3200" b="1" dirty="0"/>
              <a:t> Mal </a:t>
            </a:r>
            <a:r>
              <a:rPr lang="en-US" sz="3200" b="1" dirty="0" err="1"/>
              <a:t>Vergisi</a:t>
            </a:r>
            <a:r>
              <a:rPr lang="en-US" sz="3200" b="1" dirty="0"/>
              <a:t> </a:t>
            </a:r>
            <a:r>
              <a:rPr lang="en-US" sz="3200" b="1" dirty="0" err="1"/>
              <a:t>Yasas</a:t>
            </a:r>
            <a:r>
              <a:rPr lang="tr-TR" sz="3200" b="1" dirty="0" smtClean="0"/>
              <a:t>ı: </a:t>
            </a:r>
            <a:r>
              <a:rPr lang="tr-TR" sz="3200" dirty="0"/>
              <a:t>Bu Yasa, Kuzey Kıbrıs Türk Cumhuriyeti sınırları içerisinde bulunan tüm taşınmaz </a:t>
            </a:r>
            <a:r>
              <a:rPr lang="tr-TR" sz="3200" dirty="0" smtClean="0"/>
              <a:t>malların vergilendirilmesini kapsar.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 sz="3200" u="sng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tr-TR" sz="3200" u="sng" dirty="0" smtClean="0"/>
              <a:t>Özetle: Taşınmaz malların vergilendirilmesi  ile ilgili işlemler bu yasanın konusuna girmektedir.</a:t>
            </a:r>
            <a:endParaRPr lang="en-US" sz="3200" u="sng" dirty="0"/>
          </a:p>
          <a:p>
            <a:pPr lvl="1"/>
            <a:endParaRPr lang="tr-TR" sz="32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tr-TR" sz="3200" dirty="0" smtClean="0"/>
              <a:t>Taşınmaz </a:t>
            </a:r>
            <a:r>
              <a:rPr lang="tr-TR" sz="3200" dirty="0"/>
              <a:t>Mal Vergisi = Emlak </a:t>
            </a:r>
            <a:r>
              <a:rPr lang="tr-TR" sz="3200" dirty="0" smtClean="0"/>
              <a:t>Vergisi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tr-TR" sz="3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42118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ve Vergi Dairesi’nde uygulanan yasaların konuları: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b="1" dirty="0" err="1"/>
              <a:t>Pul</a:t>
            </a:r>
            <a:r>
              <a:rPr lang="en-US" sz="3200" b="1" dirty="0"/>
              <a:t> </a:t>
            </a:r>
            <a:r>
              <a:rPr lang="en-US" sz="3200" b="1" dirty="0" err="1"/>
              <a:t>Yasas</a:t>
            </a:r>
            <a:r>
              <a:rPr lang="tr-TR" sz="3200" b="1" dirty="0" smtClean="0"/>
              <a:t>ı: </a:t>
            </a:r>
            <a:r>
              <a:rPr lang="tr-TR" sz="3200" dirty="0"/>
              <a:t>K</a:t>
            </a:r>
            <a:r>
              <a:rPr lang="en-US" sz="3200" dirty="0" err="1" smtClean="0"/>
              <a:t>işiler</a:t>
            </a:r>
            <a:r>
              <a:rPr lang="en-US" sz="3200" dirty="0" smtClean="0"/>
              <a:t> </a:t>
            </a:r>
            <a:r>
              <a:rPr lang="en-US" sz="3200" dirty="0" err="1"/>
              <a:t>ile</a:t>
            </a:r>
            <a:r>
              <a:rPr lang="en-US" sz="3200" dirty="0"/>
              <a:t> </a:t>
            </a:r>
            <a:r>
              <a:rPr lang="en-US" sz="3200" dirty="0" err="1"/>
              <a:t>kişiler</a:t>
            </a:r>
            <a:r>
              <a:rPr lang="en-US" sz="3200" dirty="0"/>
              <a:t>, </a:t>
            </a:r>
            <a:r>
              <a:rPr lang="en-US" sz="3200" dirty="0" err="1"/>
              <a:t>kişiler</a:t>
            </a:r>
            <a:r>
              <a:rPr lang="en-US" sz="3200" dirty="0"/>
              <a:t> </a:t>
            </a:r>
            <a:r>
              <a:rPr lang="en-US" sz="3200" dirty="0" err="1"/>
              <a:t>ile</a:t>
            </a:r>
            <a:r>
              <a:rPr lang="en-US" sz="3200" dirty="0"/>
              <a:t> </a:t>
            </a:r>
            <a:r>
              <a:rPr lang="en-US" sz="3200" dirty="0" err="1"/>
              <a:t>kurumlar</a:t>
            </a:r>
            <a:r>
              <a:rPr lang="en-US" sz="3200" dirty="0"/>
              <a:t> </a:t>
            </a:r>
            <a:r>
              <a:rPr lang="en-US" sz="3200" dirty="0" err="1"/>
              <a:t>veya</a:t>
            </a:r>
            <a:r>
              <a:rPr lang="en-US" sz="3200" dirty="0"/>
              <a:t> </a:t>
            </a:r>
            <a:r>
              <a:rPr lang="en-US" sz="3200" dirty="0" err="1"/>
              <a:t>kurumlar</a:t>
            </a:r>
            <a:r>
              <a:rPr lang="en-US" sz="3200" dirty="0"/>
              <a:t> </a:t>
            </a:r>
            <a:r>
              <a:rPr lang="en-US" sz="3200" dirty="0" err="1"/>
              <a:t>ile</a:t>
            </a:r>
            <a:r>
              <a:rPr lang="en-US" sz="3200" dirty="0"/>
              <a:t> </a:t>
            </a:r>
            <a:r>
              <a:rPr lang="en-US" sz="3200" dirty="0" err="1"/>
              <a:t>kurumlar</a:t>
            </a:r>
            <a:r>
              <a:rPr lang="en-US" sz="3200" dirty="0"/>
              <a:t> </a:t>
            </a:r>
            <a:r>
              <a:rPr lang="en-US" sz="3200" dirty="0" err="1"/>
              <a:t>arasında</a:t>
            </a:r>
            <a:r>
              <a:rPr lang="en-US" sz="3200" dirty="0"/>
              <a:t> </a:t>
            </a:r>
            <a:r>
              <a:rPr lang="en-US" sz="3200" dirty="0" err="1"/>
              <a:t>hukuki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resmi</a:t>
            </a:r>
            <a:r>
              <a:rPr lang="en-US" sz="3200" dirty="0"/>
              <a:t> </a:t>
            </a:r>
            <a:r>
              <a:rPr lang="en-US" sz="3200" dirty="0" err="1"/>
              <a:t>işlemleri</a:t>
            </a:r>
            <a:r>
              <a:rPr lang="en-US" sz="3200" dirty="0"/>
              <a:t> </a:t>
            </a:r>
            <a:r>
              <a:rPr lang="en-US" sz="3200" dirty="0" err="1"/>
              <a:t>belgeleyen</a:t>
            </a:r>
            <a:r>
              <a:rPr lang="en-US" sz="3200" dirty="0"/>
              <a:t> </a:t>
            </a:r>
            <a:r>
              <a:rPr lang="en-US" sz="3200" dirty="0" err="1"/>
              <a:t>kağıtlardan</a:t>
            </a:r>
            <a:r>
              <a:rPr lang="en-US" sz="3200" dirty="0"/>
              <a:t> </a:t>
            </a:r>
            <a:r>
              <a:rPr lang="tr-TR" sz="3200" dirty="0" smtClean="0"/>
              <a:t>(</a:t>
            </a:r>
            <a:r>
              <a:rPr lang="tr-TR" sz="3200" u="sng" dirty="0" smtClean="0"/>
              <a:t>sözleşmelerden</a:t>
            </a:r>
            <a:r>
              <a:rPr lang="tr-TR" sz="3200" dirty="0" smtClean="0"/>
              <a:t>) </a:t>
            </a:r>
            <a:r>
              <a:rPr lang="en-US" sz="3200" dirty="0" err="1" smtClean="0"/>
              <a:t>alınan</a:t>
            </a:r>
            <a:r>
              <a:rPr lang="en-US" sz="3200" dirty="0" smtClean="0"/>
              <a:t> </a:t>
            </a:r>
            <a:r>
              <a:rPr lang="en-US" sz="3200" dirty="0" err="1" smtClean="0"/>
              <a:t>vergiler</a:t>
            </a:r>
            <a:r>
              <a:rPr lang="tr-TR" sz="3200" dirty="0" smtClean="0"/>
              <a:t> Pul Yasası’nın konusuna girmektedir.</a:t>
            </a:r>
            <a:endParaRPr lang="en-US" sz="3200" b="1" dirty="0"/>
          </a:p>
          <a:p>
            <a:r>
              <a:rPr lang="tr-TR" u="sng" dirty="0" smtClean="0"/>
              <a:t>Özetle: </a:t>
            </a:r>
            <a:r>
              <a:rPr lang="tr-TR" u="sng" dirty="0"/>
              <a:t>H</a:t>
            </a:r>
            <a:r>
              <a:rPr lang="en-US" u="sng" dirty="0" err="1" smtClean="0"/>
              <a:t>er</a:t>
            </a:r>
            <a:r>
              <a:rPr lang="en-US" u="sng" dirty="0" smtClean="0"/>
              <a:t> </a:t>
            </a:r>
            <a:r>
              <a:rPr lang="en-US" u="sng" dirty="0" err="1"/>
              <a:t>türlü</a:t>
            </a:r>
            <a:r>
              <a:rPr lang="en-US" u="sng" dirty="0"/>
              <a:t> </a:t>
            </a:r>
            <a:r>
              <a:rPr lang="en-US" u="sng" dirty="0" err="1"/>
              <a:t>sözleşmeden</a:t>
            </a:r>
            <a:r>
              <a:rPr lang="en-US" u="sng" dirty="0"/>
              <a:t> </a:t>
            </a:r>
            <a:r>
              <a:rPr lang="en-US" u="sng" dirty="0" err="1"/>
              <a:t>doğan</a:t>
            </a:r>
            <a:r>
              <a:rPr lang="en-US" u="sng" dirty="0"/>
              <a:t> </a:t>
            </a:r>
            <a:r>
              <a:rPr lang="en-US" u="sng" dirty="0" err="1"/>
              <a:t>ve</a:t>
            </a:r>
            <a:r>
              <a:rPr lang="en-US" u="sng" dirty="0"/>
              <a:t> </a:t>
            </a:r>
            <a:r>
              <a:rPr lang="en-US" u="sng" dirty="0" err="1"/>
              <a:t>devlet</a:t>
            </a:r>
            <a:r>
              <a:rPr lang="en-US" u="sng" dirty="0"/>
              <a:t> </a:t>
            </a:r>
            <a:r>
              <a:rPr lang="en-US" u="sng" dirty="0" err="1"/>
              <a:t>tarafından</a:t>
            </a:r>
            <a:r>
              <a:rPr lang="en-US" u="sng" dirty="0"/>
              <a:t> </a:t>
            </a:r>
            <a:r>
              <a:rPr lang="en-US" u="sng" dirty="0" err="1"/>
              <a:t>alınan</a:t>
            </a:r>
            <a:r>
              <a:rPr lang="en-US" u="sng" dirty="0"/>
              <a:t> </a:t>
            </a:r>
            <a:r>
              <a:rPr lang="tr-TR" u="sng" dirty="0" smtClean="0"/>
              <a:t>vergiler, Pul Yasasının konusunu oluşturmaktadır.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27334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ve Vergi Dairesi’nde uygulanan yasaların konuları: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Motorlu</a:t>
            </a:r>
            <a:r>
              <a:rPr lang="en-US" b="1" dirty="0"/>
              <a:t> </a:t>
            </a:r>
            <a:r>
              <a:rPr lang="en-US" b="1" dirty="0" err="1"/>
              <a:t>Araçlar</a:t>
            </a:r>
            <a:r>
              <a:rPr lang="en-US" b="1" dirty="0"/>
              <a:t> </a:t>
            </a:r>
            <a:r>
              <a:rPr lang="tr-TR" b="1" dirty="0" err="1"/>
              <a:t>v</a:t>
            </a:r>
            <a:r>
              <a:rPr lang="en-US" b="1" dirty="0" smtClean="0"/>
              <a:t>e </a:t>
            </a:r>
            <a:r>
              <a:rPr lang="en-US" b="1" dirty="0" err="1"/>
              <a:t>Yol</a:t>
            </a:r>
            <a:r>
              <a:rPr lang="en-US" b="1" dirty="0"/>
              <a:t> </a:t>
            </a:r>
            <a:r>
              <a:rPr lang="en-US" b="1" dirty="0" err="1"/>
              <a:t>Trafik</a:t>
            </a:r>
            <a:r>
              <a:rPr lang="en-US" b="1" dirty="0"/>
              <a:t> </a:t>
            </a:r>
            <a:r>
              <a:rPr lang="en-US" b="1" dirty="0" err="1"/>
              <a:t>Yasas</a:t>
            </a:r>
            <a:r>
              <a:rPr lang="tr-TR" b="1" dirty="0" smtClean="0"/>
              <a:t>ı: </a:t>
            </a:r>
            <a:r>
              <a:rPr lang="tr-TR" dirty="0"/>
              <a:t>motorlu araçlara işletme izni ve sürüş ehliyeti verme ve motorlu araçları muayene ile ilgili </a:t>
            </a:r>
            <a:r>
              <a:rPr lang="tr-TR" dirty="0" smtClean="0"/>
              <a:t>hükümler bu yasanın konusuna girmektedir.</a:t>
            </a:r>
          </a:p>
          <a:p>
            <a:endParaRPr lang="tr-TR" u="sng" dirty="0" smtClean="0"/>
          </a:p>
          <a:p>
            <a:r>
              <a:rPr lang="tr-TR" u="sng" dirty="0" smtClean="0"/>
              <a:t>Özetle: Motorlu araçlar ve sürüş ehliyetleri ile ilgili düzenlemeler, Motorlu Araçlar  ve Yol Trafik Yasası’nın konusunu oluşturmaktadır.</a:t>
            </a:r>
            <a:endParaRPr lang="en-US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732558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6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Gelir ve Vergi Dairesi’nde uygulanan yasaların konuları: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/>
              <a:t>Kamu</a:t>
            </a:r>
            <a:r>
              <a:rPr lang="en-US" sz="2800" b="1" dirty="0"/>
              <a:t> </a:t>
            </a:r>
            <a:r>
              <a:rPr lang="en-US" sz="2800" b="1" dirty="0" err="1"/>
              <a:t>Alacaklari</a:t>
            </a:r>
            <a:r>
              <a:rPr lang="en-US" sz="2800" b="1" dirty="0"/>
              <a:t> </a:t>
            </a:r>
            <a:r>
              <a:rPr lang="en-US" sz="2800" b="1" dirty="0" err="1"/>
              <a:t>Tahsili</a:t>
            </a:r>
            <a:r>
              <a:rPr lang="en-US" sz="2800" b="1" dirty="0"/>
              <a:t> </a:t>
            </a:r>
            <a:r>
              <a:rPr lang="en-US" sz="2800" b="1" dirty="0" err="1"/>
              <a:t>Usulu</a:t>
            </a:r>
            <a:r>
              <a:rPr lang="en-US" sz="2800" b="1" dirty="0"/>
              <a:t> </a:t>
            </a:r>
            <a:r>
              <a:rPr lang="en-US" sz="2800" b="1" dirty="0" err="1"/>
              <a:t>Yasas</a:t>
            </a:r>
            <a:r>
              <a:rPr lang="tr-TR" sz="2800" b="1" dirty="0" smtClean="0"/>
              <a:t>ı: </a:t>
            </a:r>
            <a:r>
              <a:rPr lang="en-US" sz="2800" dirty="0" err="1"/>
              <a:t>Devlete</a:t>
            </a:r>
            <a:r>
              <a:rPr lang="en-US" sz="2800" dirty="0"/>
              <a:t>, </a:t>
            </a:r>
            <a:r>
              <a:rPr lang="en-US" sz="2800" dirty="0" err="1"/>
              <a:t>belediyelere</a:t>
            </a:r>
            <a:r>
              <a:rPr lang="en-US" sz="2800" dirty="0"/>
              <a:t>, </a:t>
            </a:r>
            <a:r>
              <a:rPr lang="en-US" sz="2800" dirty="0" err="1"/>
              <a:t>köy</a:t>
            </a:r>
            <a:r>
              <a:rPr lang="en-US" sz="2800" dirty="0"/>
              <a:t> </a:t>
            </a:r>
            <a:r>
              <a:rPr lang="en-US" sz="2800" dirty="0" err="1"/>
              <a:t>idarelerine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köy</a:t>
            </a:r>
            <a:r>
              <a:rPr lang="en-US" sz="2800" dirty="0"/>
              <a:t> </a:t>
            </a:r>
            <a:r>
              <a:rPr lang="en-US" sz="2800" dirty="0" err="1"/>
              <a:t>idarelerinin</a:t>
            </a:r>
            <a:r>
              <a:rPr lang="en-US" sz="2800" dirty="0"/>
              <a:t> </a:t>
            </a:r>
            <a:r>
              <a:rPr lang="en-US" sz="2800" dirty="0" err="1" smtClean="0"/>
              <a:t>kurdukları</a:t>
            </a:r>
            <a:r>
              <a:rPr lang="tr-TR" sz="2800" dirty="0"/>
              <a:t> </a:t>
            </a:r>
            <a:r>
              <a:rPr lang="en-US" sz="2800" dirty="0" err="1" smtClean="0"/>
              <a:t>birliklere</a:t>
            </a:r>
            <a:r>
              <a:rPr lang="en-US" sz="2800" dirty="0" smtClean="0"/>
              <a:t> </a:t>
            </a:r>
            <a:r>
              <a:rPr lang="en-US" sz="2800" dirty="0" err="1"/>
              <a:t>ait</a:t>
            </a:r>
            <a:r>
              <a:rPr lang="en-US" sz="2800" dirty="0"/>
              <a:t> </a:t>
            </a:r>
            <a:r>
              <a:rPr lang="en-US" sz="2800" dirty="0" err="1"/>
              <a:t>vergi</a:t>
            </a:r>
            <a:r>
              <a:rPr lang="en-US" sz="2800" dirty="0"/>
              <a:t>, </a:t>
            </a:r>
            <a:r>
              <a:rPr lang="en-US" sz="2800" dirty="0" err="1"/>
              <a:t>resim</a:t>
            </a:r>
            <a:r>
              <a:rPr lang="en-US" sz="2800" dirty="0"/>
              <a:t>, </a:t>
            </a:r>
            <a:r>
              <a:rPr lang="en-US" sz="2800" dirty="0" err="1"/>
              <a:t>harç</a:t>
            </a:r>
            <a:r>
              <a:rPr lang="en-US" sz="2800" dirty="0"/>
              <a:t>, </a:t>
            </a:r>
            <a:r>
              <a:rPr lang="en-US" sz="2800" dirty="0" err="1"/>
              <a:t>verilen</a:t>
            </a:r>
            <a:r>
              <a:rPr lang="en-US" sz="2800" dirty="0"/>
              <a:t> </a:t>
            </a:r>
            <a:r>
              <a:rPr lang="en-US" sz="2800" dirty="0" err="1"/>
              <a:t>hizmetlerden</a:t>
            </a:r>
            <a:r>
              <a:rPr lang="en-US" sz="2800" dirty="0"/>
              <a:t> </a:t>
            </a:r>
            <a:r>
              <a:rPr lang="en-US" sz="2800" dirty="0" err="1"/>
              <a:t>doğan</a:t>
            </a:r>
            <a:r>
              <a:rPr lang="en-US" sz="2800" dirty="0"/>
              <a:t> </a:t>
            </a:r>
            <a:r>
              <a:rPr lang="en-US" sz="2800" dirty="0" err="1"/>
              <a:t>asli</a:t>
            </a:r>
            <a:r>
              <a:rPr lang="en-US" sz="2800" dirty="0"/>
              <a:t> </a:t>
            </a:r>
            <a:r>
              <a:rPr lang="en-US" sz="2800" dirty="0" err="1" smtClean="0"/>
              <a:t>alacak</a:t>
            </a:r>
            <a:r>
              <a:rPr lang="tr-TR" sz="2800" dirty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/</a:t>
            </a:r>
            <a:r>
              <a:rPr lang="en-US" sz="2800" dirty="0" err="1" smtClean="0"/>
              <a:t>veya</a:t>
            </a:r>
            <a:r>
              <a:rPr lang="en-US" sz="2800" dirty="0" smtClean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yasa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kurulmuş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/>
              <a:t>kurum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kuruluşlarına</a:t>
            </a:r>
            <a:r>
              <a:rPr lang="en-US" sz="2800" dirty="0"/>
              <a:t> </a:t>
            </a:r>
            <a:r>
              <a:rPr lang="en-US" sz="2800" dirty="0" err="1" smtClean="0"/>
              <a:t>ait</a:t>
            </a:r>
            <a:r>
              <a:rPr lang="tr-TR" sz="2800" dirty="0"/>
              <a:t> </a:t>
            </a:r>
            <a:r>
              <a:rPr lang="nn-NO" sz="2800" dirty="0" smtClean="0"/>
              <a:t>herhangi </a:t>
            </a:r>
            <a:r>
              <a:rPr lang="nn-NO" sz="2800" dirty="0"/>
              <a:t>bir nedenden doğan asli alacak ve/veya yasa dışı </a:t>
            </a:r>
            <a:r>
              <a:rPr lang="nn-NO" sz="2800" dirty="0" smtClean="0"/>
              <a:t>olarak</a:t>
            </a:r>
            <a:r>
              <a:rPr lang="tr-TR" sz="2800" dirty="0" smtClean="0"/>
              <a:t> </a:t>
            </a:r>
            <a:r>
              <a:rPr lang="en-US" sz="2800" dirty="0" err="1" smtClean="0"/>
              <a:t>tasarrufa</a:t>
            </a:r>
            <a:r>
              <a:rPr lang="en-US" sz="2800" dirty="0" smtClean="0"/>
              <a:t> </a:t>
            </a:r>
            <a:r>
              <a:rPr lang="en-US" sz="2800" dirty="0" err="1"/>
              <a:t>geçirilen</a:t>
            </a:r>
            <a:r>
              <a:rPr lang="en-US" sz="2800" dirty="0"/>
              <a:t> para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asli</a:t>
            </a:r>
            <a:r>
              <a:rPr lang="en-US" sz="2800" dirty="0"/>
              <a:t> </a:t>
            </a:r>
            <a:r>
              <a:rPr lang="en-US" sz="2800" dirty="0" err="1"/>
              <a:t>alacak</a:t>
            </a:r>
            <a:r>
              <a:rPr lang="en-US" sz="2800" dirty="0"/>
              <a:t>, </a:t>
            </a:r>
            <a:r>
              <a:rPr lang="en-US" sz="2800" dirty="0" err="1"/>
              <a:t>ceza</a:t>
            </a:r>
            <a:r>
              <a:rPr lang="en-US" sz="2800" dirty="0"/>
              <a:t>, </a:t>
            </a:r>
            <a:r>
              <a:rPr lang="en-US" sz="2800" dirty="0" err="1"/>
              <a:t>dava</a:t>
            </a:r>
            <a:r>
              <a:rPr lang="en-US" sz="2800" dirty="0"/>
              <a:t> </a:t>
            </a:r>
            <a:r>
              <a:rPr lang="en-US" sz="2800" dirty="0" err="1"/>
              <a:t>masrafı</a:t>
            </a:r>
            <a:r>
              <a:rPr lang="en-US" sz="2800" dirty="0"/>
              <a:t>, </a:t>
            </a:r>
            <a:r>
              <a:rPr lang="en-US" sz="2800" dirty="0" err="1" smtClean="0"/>
              <a:t>vergi</a:t>
            </a:r>
            <a:r>
              <a:rPr lang="tr-TR" sz="2800" dirty="0"/>
              <a:t> </a:t>
            </a:r>
            <a:r>
              <a:rPr lang="en-US" sz="2800" dirty="0" err="1" smtClean="0"/>
              <a:t>cezası</a:t>
            </a:r>
            <a:r>
              <a:rPr lang="en-US" sz="2800" dirty="0"/>
              <a:t>, para </a:t>
            </a:r>
            <a:r>
              <a:rPr lang="en-US" sz="2800" dirty="0" err="1"/>
              <a:t>cezası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asli</a:t>
            </a:r>
            <a:r>
              <a:rPr lang="en-US" sz="2800" dirty="0"/>
              <a:t> </a:t>
            </a:r>
            <a:r>
              <a:rPr lang="en-US" sz="2800" dirty="0" err="1"/>
              <a:t>alacaklar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kira</a:t>
            </a:r>
            <a:r>
              <a:rPr lang="en-US" sz="2800" dirty="0"/>
              <a:t>, </a:t>
            </a:r>
            <a:r>
              <a:rPr lang="en-US" sz="2800" dirty="0" err="1"/>
              <a:t>gecikme</a:t>
            </a:r>
            <a:r>
              <a:rPr lang="en-US" sz="2800" dirty="0"/>
              <a:t> </a:t>
            </a:r>
            <a:r>
              <a:rPr lang="en-US" sz="2800" dirty="0" err="1"/>
              <a:t>zammı</a:t>
            </a:r>
            <a:r>
              <a:rPr lang="en-US" sz="2800" dirty="0"/>
              <a:t>, </a:t>
            </a:r>
            <a:r>
              <a:rPr lang="en-US" sz="2800" dirty="0" err="1"/>
              <a:t>faiz</a:t>
            </a:r>
            <a:r>
              <a:rPr lang="en-US" sz="2800" dirty="0"/>
              <a:t> </a:t>
            </a:r>
            <a:r>
              <a:rPr lang="en-US" sz="2800" dirty="0" err="1" smtClean="0"/>
              <a:t>ve</a:t>
            </a:r>
            <a:r>
              <a:rPr lang="tr-TR" sz="2800" dirty="0"/>
              <a:t> </a:t>
            </a:r>
            <a:r>
              <a:rPr lang="en-US" sz="2800" dirty="0" err="1" smtClean="0"/>
              <a:t>taksitle</a:t>
            </a:r>
            <a:r>
              <a:rPr lang="en-US" sz="2800" dirty="0" smtClean="0"/>
              <a:t> </a:t>
            </a:r>
            <a:r>
              <a:rPr lang="en-US" sz="2800" dirty="0" err="1"/>
              <a:t>satılan</a:t>
            </a:r>
            <a:r>
              <a:rPr lang="en-US" sz="2800" dirty="0"/>
              <a:t> </a:t>
            </a:r>
            <a:r>
              <a:rPr lang="en-US" sz="2800" dirty="0" err="1"/>
              <a:t>taşınır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taşınmaz</a:t>
            </a:r>
            <a:r>
              <a:rPr lang="en-US" sz="2800" dirty="0"/>
              <a:t> </a:t>
            </a:r>
            <a:r>
              <a:rPr lang="en-US" sz="2800" dirty="0" err="1"/>
              <a:t>malların</a:t>
            </a:r>
            <a:r>
              <a:rPr lang="en-US" sz="2800" dirty="0"/>
              <a:t> </a:t>
            </a:r>
            <a:r>
              <a:rPr lang="en-US" sz="2800" dirty="0" err="1"/>
              <a:t>taksit</a:t>
            </a:r>
            <a:r>
              <a:rPr lang="en-US" sz="2800" dirty="0"/>
              <a:t> </a:t>
            </a:r>
            <a:r>
              <a:rPr lang="en-US" sz="2800" dirty="0" err="1"/>
              <a:t>bedelleri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 smtClean="0"/>
              <a:t>diğer</a:t>
            </a:r>
            <a:r>
              <a:rPr lang="tr-TR" sz="2800" dirty="0" smtClean="0"/>
              <a:t> </a:t>
            </a:r>
            <a:r>
              <a:rPr lang="en-US" sz="2800" dirty="0" err="1" smtClean="0"/>
              <a:t>alacaklar</a:t>
            </a:r>
            <a:r>
              <a:rPr lang="en-US" sz="2800" dirty="0" smtClean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bunların</a:t>
            </a:r>
            <a:r>
              <a:rPr lang="en-US" sz="2800" dirty="0"/>
              <a:t> </a:t>
            </a:r>
            <a:r>
              <a:rPr lang="en-US" sz="2800" dirty="0" err="1"/>
              <a:t>takibat</a:t>
            </a:r>
            <a:r>
              <a:rPr lang="en-US" sz="2800" dirty="0"/>
              <a:t> </a:t>
            </a:r>
            <a:r>
              <a:rPr lang="en-US" sz="2800" dirty="0" err="1"/>
              <a:t>giderleri</a:t>
            </a:r>
            <a:r>
              <a:rPr lang="en-US" sz="2800" dirty="0"/>
              <a:t> </a:t>
            </a:r>
            <a:r>
              <a:rPr lang="en-US" sz="2800" dirty="0" err="1"/>
              <a:t>hakkında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Yasa</a:t>
            </a:r>
            <a:r>
              <a:rPr lang="en-US" sz="2800" dirty="0"/>
              <a:t> </a:t>
            </a:r>
            <a:r>
              <a:rPr lang="en-US" sz="2800" dirty="0" err="1" smtClean="0"/>
              <a:t>kuralları</a:t>
            </a:r>
            <a:r>
              <a:rPr lang="tr-TR" sz="2800" dirty="0"/>
              <a:t> </a:t>
            </a:r>
            <a:r>
              <a:rPr lang="en-US" sz="2800" dirty="0" err="1" smtClean="0"/>
              <a:t>uygulanır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r>
              <a:rPr lang="tr-TR" sz="2800" u="sng" dirty="0" smtClean="0"/>
              <a:t>Özetle: Devlete ve Devletin Kurumları’na ait her türlü alacaklarla ilgili düzenlemeler bu yasanın konusunu oluşturmaktadır.</a:t>
            </a:r>
            <a:endParaRPr lang="en-US" sz="2800" u="sng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4569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Gelir ve Vergi Dairesi’nde uygulanan yasaların konuları: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2800" b="1" dirty="0" smtClean="0"/>
          </a:p>
          <a:p>
            <a:r>
              <a:rPr lang="en-US" sz="2800" b="1" dirty="0" err="1" smtClean="0"/>
              <a:t>Özel</a:t>
            </a:r>
            <a:r>
              <a:rPr lang="en-US" sz="2800" b="1" dirty="0" smtClean="0"/>
              <a:t> </a:t>
            </a:r>
            <a:r>
              <a:rPr lang="tr-TR" sz="2800" b="1" dirty="0"/>
              <a:t>İ</a:t>
            </a:r>
            <a:r>
              <a:rPr lang="en-US" sz="2800" b="1" dirty="0" err="1"/>
              <a:t>letişim</a:t>
            </a:r>
            <a:r>
              <a:rPr lang="en-US" sz="2800" b="1" dirty="0"/>
              <a:t> </a:t>
            </a:r>
            <a:r>
              <a:rPr lang="en-US" sz="2800" b="1" dirty="0" err="1"/>
              <a:t>Hizmet</a:t>
            </a:r>
            <a:r>
              <a:rPr lang="en-US" sz="2800" b="1" dirty="0"/>
              <a:t> </a:t>
            </a:r>
            <a:r>
              <a:rPr lang="en-US" sz="2800" b="1" dirty="0" err="1"/>
              <a:t>Vergisi</a:t>
            </a:r>
            <a:r>
              <a:rPr lang="en-US" sz="2800" b="1" dirty="0"/>
              <a:t> </a:t>
            </a:r>
            <a:r>
              <a:rPr lang="en-US" sz="2800" b="1" dirty="0" err="1"/>
              <a:t>Yasas</a:t>
            </a:r>
            <a:r>
              <a:rPr lang="tr-TR" sz="2800" b="1" dirty="0" smtClean="0"/>
              <a:t>ı: </a:t>
            </a:r>
            <a:r>
              <a:rPr lang="en-US" sz="2800" dirty="0" err="1"/>
              <a:t>Telekomünikasyon</a:t>
            </a:r>
            <a:r>
              <a:rPr lang="en-US" sz="2800" dirty="0"/>
              <a:t> </a:t>
            </a:r>
            <a:r>
              <a:rPr lang="en-US" sz="2800" dirty="0" err="1"/>
              <a:t>İşleriyle</a:t>
            </a:r>
            <a:r>
              <a:rPr lang="en-US" sz="2800" dirty="0"/>
              <a:t>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/>
              <a:t>Bakanlık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görev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 smtClean="0"/>
              <a:t>lisans</a:t>
            </a:r>
            <a:r>
              <a:rPr lang="tr-TR" sz="2800" dirty="0"/>
              <a:t> </a:t>
            </a:r>
            <a:r>
              <a:rPr lang="en-US" sz="2800" dirty="0" err="1" smtClean="0"/>
              <a:t>sözleşmesi</a:t>
            </a:r>
            <a:r>
              <a:rPr lang="en-US" sz="2800" dirty="0" smtClean="0"/>
              <a:t> </a:t>
            </a:r>
            <a:r>
              <a:rPr lang="en-US" sz="2800" dirty="0" err="1"/>
              <a:t>imzalanması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ruhsat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genel</a:t>
            </a:r>
            <a:r>
              <a:rPr lang="en-US" sz="2800" dirty="0"/>
              <a:t> </a:t>
            </a:r>
            <a:r>
              <a:rPr lang="en-US" sz="2800" dirty="0" err="1"/>
              <a:t>izin</a:t>
            </a:r>
            <a:r>
              <a:rPr lang="en-US" sz="2800" dirty="0"/>
              <a:t> </a:t>
            </a:r>
            <a:r>
              <a:rPr lang="en-US" sz="2800" dirty="0" err="1"/>
              <a:t>alınması</a:t>
            </a:r>
            <a:r>
              <a:rPr lang="en-US" sz="2800" dirty="0"/>
              <a:t> </a:t>
            </a:r>
            <a:r>
              <a:rPr lang="en-US" sz="2800" dirty="0" err="1" smtClean="0"/>
              <a:t>suretiyle</a:t>
            </a:r>
            <a:r>
              <a:rPr lang="tr-TR" sz="2800" dirty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Telekomünikasyon</a:t>
            </a:r>
            <a:r>
              <a:rPr lang="en-US" sz="2800" dirty="0" smtClean="0"/>
              <a:t> </a:t>
            </a:r>
            <a:r>
              <a:rPr lang="en-US" sz="2800" dirty="0" err="1"/>
              <a:t>İşleriyle</a:t>
            </a:r>
            <a:r>
              <a:rPr lang="en-US" sz="2800" dirty="0"/>
              <a:t> </a:t>
            </a:r>
            <a:r>
              <a:rPr lang="en-US" sz="2800" dirty="0" err="1"/>
              <a:t>Görevli</a:t>
            </a:r>
            <a:r>
              <a:rPr lang="en-US" sz="2800" dirty="0"/>
              <a:t> </a:t>
            </a:r>
            <a:r>
              <a:rPr lang="en-US" sz="2800" dirty="0" err="1"/>
              <a:t>Bakanlık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 smtClean="0"/>
              <a:t>Gelir</a:t>
            </a:r>
            <a:r>
              <a:rPr lang="tr-TR" sz="2800" dirty="0"/>
              <a:t> </a:t>
            </a:r>
            <a:r>
              <a:rPr lang="en-US" sz="2800" dirty="0" err="1" smtClean="0"/>
              <a:t>Paylaşımı</a:t>
            </a:r>
            <a:r>
              <a:rPr lang="en-US" sz="2800" dirty="0" smtClean="0"/>
              <a:t> </a:t>
            </a:r>
            <a:r>
              <a:rPr lang="en-US" sz="2800" dirty="0" err="1"/>
              <a:t>Sözleşmesi</a:t>
            </a:r>
            <a:r>
              <a:rPr lang="en-US" sz="2800" dirty="0"/>
              <a:t> </a:t>
            </a:r>
            <a:r>
              <a:rPr lang="en-US" sz="2800" dirty="0" err="1"/>
              <a:t>dışında</a:t>
            </a:r>
            <a:r>
              <a:rPr lang="en-US" sz="2800" dirty="0"/>
              <a:t>) </a:t>
            </a:r>
            <a:r>
              <a:rPr lang="en-US" sz="2800" u="sng" dirty="0" err="1"/>
              <a:t>mobil</a:t>
            </a:r>
            <a:r>
              <a:rPr lang="en-US" sz="2800" u="sng" dirty="0"/>
              <a:t> </a:t>
            </a:r>
            <a:r>
              <a:rPr lang="en-US" sz="2800" u="sng" dirty="0" err="1"/>
              <a:t>telekomünikasyon</a:t>
            </a:r>
            <a:r>
              <a:rPr lang="en-US" sz="2800" u="sng" dirty="0"/>
              <a:t> </a:t>
            </a:r>
            <a:r>
              <a:rPr lang="en-US" sz="2800" dirty="0" err="1"/>
              <a:t>altyapısı</a:t>
            </a:r>
            <a:r>
              <a:rPr lang="en-US" sz="2800" dirty="0"/>
              <a:t> </a:t>
            </a:r>
            <a:r>
              <a:rPr lang="en-US" sz="2800" dirty="0" err="1" smtClean="0"/>
              <a:t>kurup</a:t>
            </a:r>
            <a:r>
              <a:rPr lang="tr-TR" sz="2800" dirty="0"/>
              <a:t> </a:t>
            </a:r>
            <a:r>
              <a:rPr lang="en-US" sz="2800" dirty="0" err="1" smtClean="0"/>
              <a:t>işletenlerin</a:t>
            </a:r>
            <a:r>
              <a:rPr lang="en-US" sz="2800" dirty="0" smtClean="0"/>
              <a:t> </a:t>
            </a:r>
            <a:r>
              <a:rPr lang="en-US" sz="2800" dirty="0" err="1"/>
              <a:t>verdiği</a:t>
            </a:r>
            <a:r>
              <a:rPr lang="en-US" sz="2800" dirty="0"/>
              <a:t> </a:t>
            </a:r>
            <a:r>
              <a:rPr lang="en-US" sz="2800" dirty="0" err="1"/>
              <a:t>hizmetler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telekomünikasyon</a:t>
            </a:r>
            <a:r>
              <a:rPr lang="en-US" sz="2800" dirty="0"/>
              <a:t> </a:t>
            </a:r>
            <a:r>
              <a:rPr lang="en-US" sz="2800" dirty="0" err="1" smtClean="0"/>
              <a:t>işletmeciliği</a:t>
            </a:r>
            <a:r>
              <a:rPr lang="tr-TR" sz="2800" dirty="0"/>
              <a:t> </a:t>
            </a:r>
            <a:r>
              <a:rPr lang="en-US" sz="2800" dirty="0" err="1" smtClean="0"/>
              <a:t>kapsamında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ön</a:t>
            </a:r>
            <a:r>
              <a:rPr lang="en-US" sz="2800" dirty="0"/>
              <a:t> </a:t>
            </a:r>
            <a:r>
              <a:rPr lang="en-US" sz="2800" dirty="0" err="1"/>
              <a:t>ödemeli</a:t>
            </a:r>
            <a:r>
              <a:rPr lang="en-US" sz="2800" dirty="0"/>
              <a:t> kart </a:t>
            </a:r>
            <a:r>
              <a:rPr lang="en-US" sz="2800" dirty="0" err="1"/>
              <a:t>satışları</a:t>
            </a:r>
            <a:r>
              <a:rPr lang="en-US" sz="2800" dirty="0"/>
              <a:t> </a:t>
            </a:r>
            <a:r>
              <a:rPr lang="en-US" sz="2800" dirty="0" err="1"/>
              <a:t>dahil</a:t>
            </a:r>
            <a:r>
              <a:rPr lang="en-US" sz="2800" dirty="0"/>
              <a:t>) </a:t>
            </a:r>
            <a:r>
              <a:rPr lang="en-US" sz="2800" dirty="0" err="1"/>
              <a:t>sunulan</a:t>
            </a:r>
            <a:r>
              <a:rPr lang="en-US" sz="2800" dirty="0"/>
              <a:t> </a:t>
            </a:r>
            <a:r>
              <a:rPr lang="en-US" sz="2800" dirty="0" err="1"/>
              <a:t>tesis</a:t>
            </a:r>
            <a:r>
              <a:rPr lang="en-US" sz="2800" dirty="0"/>
              <a:t>, </a:t>
            </a:r>
            <a:r>
              <a:rPr lang="en-US" sz="2800" dirty="0" err="1"/>
              <a:t>devir</a:t>
            </a:r>
            <a:r>
              <a:rPr lang="en-US" sz="2800" dirty="0"/>
              <a:t>, </a:t>
            </a:r>
            <a:r>
              <a:rPr lang="en-US" sz="2800" dirty="0" err="1" smtClean="0"/>
              <a:t>nakil</a:t>
            </a:r>
            <a:r>
              <a:rPr lang="tr-TR" sz="2800" dirty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haberleşme</a:t>
            </a:r>
            <a:r>
              <a:rPr lang="en-US" sz="2800" dirty="0"/>
              <a:t> </a:t>
            </a:r>
            <a:r>
              <a:rPr lang="en-US" sz="2800" dirty="0" err="1"/>
              <a:t>hizmetleri</a:t>
            </a:r>
            <a:r>
              <a:rPr lang="en-US" sz="2800" dirty="0"/>
              <a:t> </a:t>
            </a:r>
            <a:r>
              <a:rPr lang="en-US" sz="2800" dirty="0" err="1"/>
              <a:t>Özel</a:t>
            </a:r>
            <a:r>
              <a:rPr lang="en-US" sz="2800" dirty="0"/>
              <a:t> </a:t>
            </a:r>
            <a:r>
              <a:rPr lang="en-US" sz="2800" dirty="0" err="1"/>
              <a:t>İletişim</a:t>
            </a:r>
            <a:r>
              <a:rPr lang="en-US" sz="2800" dirty="0"/>
              <a:t> </a:t>
            </a:r>
            <a:r>
              <a:rPr lang="en-US" sz="2800" dirty="0" err="1"/>
              <a:t>Hizmetleri</a:t>
            </a:r>
            <a:r>
              <a:rPr lang="en-US" sz="2800" dirty="0"/>
              <a:t> </a:t>
            </a:r>
            <a:r>
              <a:rPr lang="en-US" sz="2800" dirty="0" err="1"/>
              <a:t>Vergisine</a:t>
            </a:r>
            <a:r>
              <a:rPr lang="en-US" sz="2800" dirty="0"/>
              <a:t> </a:t>
            </a:r>
            <a:r>
              <a:rPr lang="en-US" sz="2800" dirty="0" err="1"/>
              <a:t>bağlıdır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u="sng" dirty="0" smtClean="0"/>
              <a:t>Özetle: </a:t>
            </a:r>
            <a:r>
              <a:rPr lang="en-US" sz="2800" u="sng" dirty="0" smtClean="0"/>
              <a:t>K</a:t>
            </a:r>
            <a:r>
              <a:rPr lang="tr-TR" sz="2800" u="sng" dirty="0" smtClean="0"/>
              <a:t>.K.T.C.’de </a:t>
            </a:r>
            <a:r>
              <a:rPr lang="en-US" sz="2800" u="sng" dirty="0" err="1" smtClean="0"/>
              <a:t>kayıtlı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veya</a:t>
            </a:r>
            <a:r>
              <a:rPr lang="tr-TR" sz="2800" u="sng" dirty="0"/>
              <a:t> </a:t>
            </a:r>
            <a:r>
              <a:rPr lang="en-US" sz="2800" u="sng" dirty="0" err="1" smtClean="0"/>
              <a:t>faaliyet</a:t>
            </a:r>
            <a:r>
              <a:rPr lang="en-US" sz="2800" u="sng" dirty="0" smtClean="0"/>
              <a:t> </a:t>
            </a:r>
            <a:r>
              <a:rPr lang="en-US" sz="2800" u="sng" dirty="0" err="1"/>
              <a:t>gösteren</a:t>
            </a:r>
            <a:r>
              <a:rPr lang="en-US" sz="2800" u="sng" dirty="0"/>
              <a:t> </a:t>
            </a:r>
            <a:r>
              <a:rPr lang="en-US" sz="2800" u="sng" dirty="0" err="1"/>
              <a:t>gerçek</a:t>
            </a:r>
            <a:r>
              <a:rPr lang="en-US" sz="2800" u="sng" dirty="0"/>
              <a:t> </a:t>
            </a:r>
            <a:r>
              <a:rPr lang="en-US" sz="2800" u="sng" dirty="0" err="1"/>
              <a:t>veya</a:t>
            </a:r>
            <a:r>
              <a:rPr lang="en-US" sz="2800" u="sng" dirty="0"/>
              <a:t> </a:t>
            </a:r>
            <a:r>
              <a:rPr lang="en-US" sz="2800" u="sng" dirty="0" err="1"/>
              <a:t>tüzel</a:t>
            </a:r>
            <a:r>
              <a:rPr lang="en-US" sz="2800" u="sng" dirty="0"/>
              <a:t> </a:t>
            </a:r>
            <a:r>
              <a:rPr lang="en-US" sz="2800" u="sng" dirty="0" err="1" smtClean="0"/>
              <a:t>kişilerin</a:t>
            </a:r>
            <a:r>
              <a:rPr lang="tr-TR" sz="2800" u="sng" dirty="0" smtClean="0"/>
              <a:t> h</a:t>
            </a:r>
            <a:r>
              <a:rPr lang="en-US" sz="2800" u="sng" dirty="0" err="1" smtClean="0"/>
              <a:t>er</a:t>
            </a:r>
            <a:r>
              <a:rPr lang="en-US" sz="2800" u="sng" dirty="0" smtClean="0"/>
              <a:t> </a:t>
            </a:r>
            <a:r>
              <a:rPr lang="en-US" sz="2800" u="sng" dirty="0" err="1"/>
              <a:t>türlü</a:t>
            </a:r>
            <a:r>
              <a:rPr lang="en-US" sz="2800" u="sng" dirty="0"/>
              <a:t> </a:t>
            </a:r>
            <a:r>
              <a:rPr lang="en-US" sz="2800" b="1" u="sng" dirty="0" err="1"/>
              <a:t>mobil</a:t>
            </a:r>
            <a:r>
              <a:rPr lang="en-US" sz="2800" b="1" u="sng" dirty="0"/>
              <a:t> </a:t>
            </a:r>
            <a:r>
              <a:rPr lang="en-US" sz="2800" b="1" u="sng" dirty="0" err="1"/>
              <a:t>telekomünikasyon</a:t>
            </a:r>
            <a:r>
              <a:rPr lang="en-US" sz="2800" b="1" u="sng" dirty="0"/>
              <a:t> </a:t>
            </a:r>
            <a:r>
              <a:rPr lang="en-US" sz="2800" b="1" u="sng" dirty="0" err="1" smtClean="0"/>
              <a:t>hizmetleri</a:t>
            </a:r>
            <a:r>
              <a:rPr lang="tr-TR" sz="2800" u="sng" dirty="0"/>
              <a:t> </a:t>
            </a:r>
            <a:r>
              <a:rPr lang="en-US" sz="2800" u="sng" dirty="0" err="1" smtClean="0"/>
              <a:t>dolayısıyle</a:t>
            </a:r>
            <a:r>
              <a:rPr lang="en-US" sz="2800" u="sng" dirty="0" smtClean="0"/>
              <a:t> </a:t>
            </a:r>
            <a:r>
              <a:rPr lang="en-US" sz="2800" u="sng" dirty="0" err="1"/>
              <a:t>sunmuş</a:t>
            </a:r>
            <a:r>
              <a:rPr lang="en-US" sz="2800" u="sng" dirty="0"/>
              <a:t> </a:t>
            </a:r>
            <a:r>
              <a:rPr lang="en-US" sz="2800" u="sng" dirty="0" err="1"/>
              <a:t>oldukları</a:t>
            </a:r>
            <a:r>
              <a:rPr lang="en-US" sz="2800" u="sng" dirty="0"/>
              <a:t> </a:t>
            </a:r>
            <a:r>
              <a:rPr lang="en-US" sz="2800" u="sng" dirty="0" err="1"/>
              <a:t>hizmetlerin</a:t>
            </a:r>
            <a:r>
              <a:rPr lang="en-US" sz="2800" u="sng" dirty="0"/>
              <a:t> </a:t>
            </a:r>
            <a:r>
              <a:rPr lang="en-US" sz="2800" u="sng" dirty="0" err="1"/>
              <a:t>vergilendirilmesidir</a:t>
            </a:r>
            <a:endParaRPr lang="en-US" sz="2800" b="1" u="sng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167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Autofit/>
          </a:bodyPr>
          <a:lstStyle/>
          <a:p>
            <a:r>
              <a:rPr lang="tr-TR" sz="5400" b="1" dirty="0"/>
              <a:t>Gelir ve Vergi Dairesi hakkında genel bilgiler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96409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Gelir ve Vergi Dairesi’nde uygulanan yasaların konuları: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96144"/>
            <a:ext cx="8856984" cy="5445224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Şans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Oyunlar</a:t>
            </a:r>
            <a:r>
              <a:rPr lang="tr-TR" sz="2800" b="1" dirty="0" smtClean="0"/>
              <a:t>ı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Hizmetleri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Yasas</a:t>
            </a:r>
            <a:r>
              <a:rPr lang="tr-TR" sz="2800" b="1" dirty="0" smtClean="0"/>
              <a:t>ı: </a:t>
            </a:r>
            <a:r>
              <a:rPr lang="en-US" sz="2800" dirty="0" err="1"/>
              <a:t>Devletten</a:t>
            </a:r>
            <a:r>
              <a:rPr lang="en-US" sz="2800" dirty="0"/>
              <a:t> </a:t>
            </a:r>
            <a:r>
              <a:rPr lang="en-US" sz="2800" dirty="0" err="1"/>
              <a:t>şans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talih</a:t>
            </a:r>
            <a:r>
              <a:rPr lang="en-US" sz="2800" dirty="0"/>
              <a:t> </a:t>
            </a:r>
            <a:r>
              <a:rPr lang="en-US" sz="2800" dirty="0" err="1"/>
              <a:t>oyunları</a:t>
            </a:r>
            <a:r>
              <a:rPr lang="en-US" sz="2800" dirty="0"/>
              <a:t> </a:t>
            </a:r>
            <a:r>
              <a:rPr lang="en-US" sz="2800" dirty="0" err="1"/>
              <a:t>faaliyetinde</a:t>
            </a:r>
            <a:r>
              <a:rPr lang="en-US" sz="2800" dirty="0"/>
              <a:t> </a:t>
            </a:r>
            <a:r>
              <a:rPr lang="en-US" sz="2800" dirty="0" err="1"/>
              <a:t>bulunmak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şans</a:t>
            </a:r>
            <a:r>
              <a:rPr lang="en-US" sz="2800" dirty="0"/>
              <a:t> </a:t>
            </a:r>
            <a:r>
              <a:rPr lang="en-US" sz="2800" dirty="0" err="1" smtClean="0"/>
              <a:t>oyunu</a:t>
            </a:r>
            <a:r>
              <a:rPr lang="tr-TR" sz="2800" dirty="0"/>
              <a:t> </a:t>
            </a:r>
            <a:r>
              <a:rPr lang="en-US" sz="2800" dirty="0" err="1" smtClean="0"/>
              <a:t>salonu</a:t>
            </a:r>
            <a:r>
              <a:rPr lang="en-US" sz="2800" dirty="0" smtClean="0"/>
              <a:t> </a:t>
            </a:r>
            <a:r>
              <a:rPr lang="en-US" sz="2800" dirty="0" err="1"/>
              <a:t>izni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ruhsatı</a:t>
            </a:r>
            <a:r>
              <a:rPr lang="en-US" sz="2800" dirty="0"/>
              <a:t> </a:t>
            </a:r>
            <a:r>
              <a:rPr lang="en-US" sz="2800" dirty="0" err="1"/>
              <a:t>alan</a:t>
            </a:r>
            <a:r>
              <a:rPr lang="en-US" sz="2800" dirty="0"/>
              <a:t> </a:t>
            </a:r>
            <a:r>
              <a:rPr lang="en-US" sz="2800" dirty="0" err="1"/>
              <a:t>gerçek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tüzel</a:t>
            </a:r>
            <a:r>
              <a:rPr lang="en-US" sz="2800" dirty="0"/>
              <a:t> </a:t>
            </a:r>
            <a:r>
              <a:rPr lang="en-US" sz="2800" dirty="0" err="1"/>
              <a:t>kişilerin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Beden</a:t>
            </a:r>
            <a:r>
              <a:rPr lang="en-US" sz="2800" dirty="0"/>
              <a:t> </a:t>
            </a:r>
            <a:r>
              <a:rPr lang="en-US" sz="2800" dirty="0" err="1" smtClean="0"/>
              <a:t>Eğitimi</a:t>
            </a:r>
            <a:r>
              <a:rPr lang="tr-TR" sz="2800" dirty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/>
              <a:t>Spor</a:t>
            </a:r>
            <a:r>
              <a:rPr lang="en-US" sz="2800" dirty="0"/>
              <a:t> </a:t>
            </a:r>
            <a:r>
              <a:rPr lang="en-US" sz="2800" dirty="0" err="1"/>
              <a:t>Yasası</a:t>
            </a:r>
            <a:r>
              <a:rPr lang="en-US" sz="2800" dirty="0"/>
              <a:t> </a:t>
            </a:r>
            <a:r>
              <a:rPr lang="en-US" sz="2800" dirty="0" err="1"/>
              <a:t>kapsamında</a:t>
            </a:r>
            <a:r>
              <a:rPr lang="en-US" sz="2800" dirty="0"/>
              <a:t>, </a:t>
            </a:r>
            <a:r>
              <a:rPr lang="en-US" sz="2800" dirty="0" err="1"/>
              <a:t>müşterek</a:t>
            </a:r>
            <a:r>
              <a:rPr lang="en-US" sz="2800" dirty="0"/>
              <a:t> </a:t>
            </a:r>
            <a:r>
              <a:rPr lang="en-US" sz="2800" dirty="0" err="1"/>
              <a:t>bahis</a:t>
            </a:r>
            <a:r>
              <a:rPr lang="en-US" sz="2800" dirty="0"/>
              <a:t> </a:t>
            </a:r>
            <a:r>
              <a:rPr lang="en-US" sz="2800" dirty="0" err="1"/>
              <a:t>oyunu</a:t>
            </a:r>
            <a:r>
              <a:rPr lang="en-US" sz="2800" dirty="0"/>
              <a:t> </a:t>
            </a:r>
            <a:r>
              <a:rPr lang="en-US" sz="2800" dirty="0" err="1"/>
              <a:t>oynatan</a:t>
            </a:r>
            <a:r>
              <a:rPr lang="en-US" sz="2800" dirty="0"/>
              <a:t> </a:t>
            </a:r>
            <a:r>
              <a:rPr lang="en-US" sz="2800" dirty="0" err="1" smtClean="0"/>
              <a:t>işletmelerin</a:t>
            </a:r>
            <a:r>
              <a:rPr lang="tr-TR" sz="2800" dirty="0"/>
              <a:t> </a:t>
            </a:r>
            <a:r>
              <a:rPr lang="en-US" sz="2800" dirty="0" err="1" smtClean="0"/>
              <a:t>bu</a:t>
            </a:r>
            <a:r>
              <a:rPr lang="en-US" sz="2800" dirty="0" smtClean="0"/>
              <a:t> </a:t>
            </a:r>
            <a:r>
              <a:rPr lang="en-US" sz="2800" dirty="0" err="1"/>
              <a:t>faaliyetleri</a:t>
            </a:r>
            <a:r>
              <a:rPr lang="en-US" sz="2800" dirty="0"/>
              <a:t> </a:t>
            </a:r>
            <a:r>
              <a:rPr lang="en-US" sz="2800" dirty="0" err="1"/>
              <a:t>uyarınca</a:t>
            </a:r>
            <a:r>
              <a:rPr lang="en-US" sz="2800" dirty="0"/>
              <a:t> </a:t>
            </a:r>
            <a:r>
              <a:rPr lang="en-US" sz="2800" dirty="0" err="1"/>
              <a:t>verdikleri</a:t>
            </a:r>
            <a:r>
              <a:rPr lang="en-US" sz="2800" dirty="0"/>
              <a:t> </a:t>
            </a:r>
            <a:r>
              <a:rPr lang="en-US" sz="2800" dirty="0" err="1"/>
              <a:t>hizmetler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bu</a:t>
            </a:r>
            <a:r>
              <a:rPr lang="en-US" sz="2800" dirty="0"/>
              <a:t> </a:t>
            </a:r>
            <a:r>
              <a:rPr lang="en-US" sz="2800" dirty="0" err="1"/>
              <a:t>hizmetler</a:t>
            </a:r>
            <a:r>
              <a:rPr lang="en-US" sz="2800" dirty="0"/>
              <a:t> </a:t>
            </a:r>
            <a:r>
              <a:rPr lang="en-US" sz="2800" dirty="0" err="1" smtClean="0"/>
              <a:t>sonucunda</a:t>
            </a:r>
            <a:r>
              <a:rPr lang="tr-TR" sz="2800" dirty="0"/>
              <a:t> </a:t>
            </a:r>
            <a:r>
              <a:rPr lang="en-US" sz="2800" dirty="0" err="1" smtClean="0"/>
              <a:t>kazananlara</a:t>
            </a:r>
            <a:r>
              <a:rPr lang="en-US" sz="2800" dirty="0" smtClean="0"/>
              <a:t> </a:t>
            </a:r>
            <a:r>
              <a:rPr lang="en-US" sz="2800" dirty="0" err="1"/>
              <a:t>yapılan</a:t>
            </a:r>
            <a:r>
              <a:rPr lang="en-US" sz="2800" dirty="0"/>
              <a:t> </a:t>
            </a:r>
            <a:r>
              <a:rPr lang="en-US" sz="2800" dirty="0" err="1"/>
              <a:t>ödemeler</a:t>
            </a:r>
            <a:r>
              <a:rPr lang="en-US" sz="2800" dirty="0"/>
              <a:t> </a:t>
            </a:r>
            <a:r>
              <a:rPr lang="en-US" sz="2800" dirty="0" err="1"/>
              <a:t>Şans</a:t>
            </a:r>
            <a:r>
              <a:rPr lang="en-US" sz="2800" dirty="0"/>
              <a:t> </a:t>
            </a:r>
            <a:r>
              <a:rPr lang="en-US" sz="2800" dirty="0" err="1"/>
              <a:t>Oyunları</a:t>
            </a:r>
            <a:r>
              <a:rPr lang="en-US" sz="2800" dirty="0"/>
              <a:t> </a:t>
            </a:r>
            <a:r>
              <a:rPr lang="en-US" sz="2800" dirty="0" err="1" smtClean="0"/>
              <a:t>Hizmetleri</a:t>
            </a:r>
            <a:r>
              <a:rPr lang="en-US" sz="2800" dirty="0" smtClean="0"/>
              <a:t> </a:t>
            </a:r>
            <a:r>
              <a:rPr lang="en-US" sz="2800" dirty="0" err="1" smtClean="0"/>
              <a:t>Vergisine</a:t>
            </a:r>
            <a:r>
              <a:rPr lang="tr-TR" sz="2800" dirty="0"/>
              <a:t> </a:t>
            </a:r>
            <a:r>
              <a:rPr lang="en-US" sz="2800" dirty="0" err="1" smtClean="0"/>
              <a:t>bağlıdır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tr-TR" sz="2800" u="sng" dirty="0" smtClean="0"/>
          </a:p>
          <a:p>
            <a:r>
              <a:rPr lang="tr-TR" sz="2800" u="sng" dirty="0" smtClean="0"/>
              <a:t>Özetle: K.K.T.C.’de  kayıtlı </a:t>
            </a:r>
            <a:r>
              <a:rPr lang="en-US" sz="2800" u="sng" dirty="0" err="1" smtClean="0"/>
              <a:t>gerçek</a:t>
            </a:r>
            <a:r>
              <a:rPr lang="en-US" sz="2800" u="sng" dirty="0" smtClean="0"/>
              <a:t> </a:t>
            </a:r>
            <a:r>
              <a:rPr lang="en-US" sz="2800" u="sng" dirty="0" err="1"/>
              <a:t>veya</a:t>
            </a:r>
            <a:r>
              <a:rPr lang="en-US" sz="2800" u="sng" dirty="0"/>
              <a:t> </a:t>
            </a:r>
            <a:r>
              <a:rPr lang="en-US" sz="2800" u="sng" dirty="0" err="1"/>
              <a:t>tüzel</a:t>
            </a:r>
            <a:r>
              <a:rPr lang="en-US" sz="2800" u="sng" dirty="0"/>
              <a:t> </a:t>
            </a:r>
            <a:r>
              <a:rPr lang="en-US" sz="2800" u="sng" dirty="0" err="1"/>
              <a:t>kişilerin</a:t>
            </a:r>
            <a:r>
              <a:rPr lang="tr-TR" sz="2800" u="sng" dirty="0" smtClean="0"/>
              <a:t> </a:t>
            </a:r>
            <a:r>
              <a:rPr lang="en-US" sz="2800" u="sng" dirty="0"/>
              <a:t>her </a:t>
            </a:r>
            <a:r>
              <a:rPr lang="en-US" sz="2800" u="sng" dirty="0" err="1"/>
              <a:t>türlü</a:t>
            </a:r>
            <a:r>
              <a:rPr lang="en-US" sz="2800" u="sng" dirty="0"/>
              <a:t> </a:t>
            </a:r>
            <a:r>
              <a:rPr lang="en-US" sz="2800" u="sng" dirty="0" err="1"/>
              <a:t>müşterek</a:t>
            </a:r>
            <a:r>
              <a:rPr lang="en-US" sz="2800" u="sng" dirty="0"/>
              <a:t> </a:t>
            </a:r>
            <a:r>
              <a:rPr lang="en-US" sz="2800" u="sng" dirty="0" err="1"/>
              <a:t>bahis</a:t>
            </a:r>
            <a:r>
              <a:rPr lang="en-US" sz="2800" u="sng" dirty="0"/>
              <a:t> </a:t>
            </a:r>
            <a:r>
              <a:rPr lang="en-US" sz="2800" u="sng" dirty="0" err="1"/>
              <a:t>oyunları</a:t>
            </a:r>
            <a:r>
              <a:rPr lang="en-US" sz="2800" u="sng" dirty="0"/>
              <a:t> </a:t>
            </a:r>
            <a:r>
              <a:rPr lang="en-US" sz="2800" u="sng" dirty="0" err="1"/>
              <a:t>ve</a:t>
            </a:r>
            <a:r>
              <a:rPr lang="en-US" sz="2800" u="sng" dirty="0"/>
              <a:t> </a:t>
            </a:r>
            <a:r>
              <a:rPr lang="en-US" sz="2800" u="sng" dirty="0" err="1"/>
              <a:t>şans</a:t>
            </a:r>
            <a:r>
              <a:rPr lang="en-US" sz="2800" u="sng" dirty="0"/>
              <a:t> </a:t>
            </a:r>
            <a:r>
              <a:rPr lang="en-US" sz="2800" u="sng" dirty="0" err="1" smtClean="0"/>
              <a:t>oyunu</a:t>
            </a:r>
            <a:r>
              <a:rPr lang="tr-TR" sz="2800" u="sng" dirty="0"/>
              <a:t> </a:t>
            </a:r>
            <a:r>
              <a:rPr lang="en-US" sz="2800" u="sng" dirty="0" err="1" smtClean="0"/>
              <a:t>faaliyetleri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dolayısıyla</a:t>
            </a:r>
            <a:r>
              <a:rPr lang="tr-TR" sz="2800" u="sng" dirty="0" smtClean="0"/>
              <a:t>, </a:t>
            </a:r>
            <a:r>
              <a:rPr lang="en-US" sz="2800" u="sng" dirty="0" err="1"/>
              <a:t>kazananlara</a:t>
            </a:r>
            <a:r>
              <a:rPr lang="en-US" sz="2800" u="sng" dirty="0"/>
              <a:t> </a:t>
            </a:r>
            <a:r>
              <a:rPr lang="en-US" sz="2800" u="sng" dirty="0" err="1"/>
              <a:t>yapılan</a:t>
            </a:r>
            <a:r>
              <a:rPr lang="en-US" sz="2800" u="sng" dirty="0"/>
              <a:t> </a:t>
            </a:r>
            <a:r>
              <a:rPr lang="en-US" sz="2800" u="sng" dirty="0" err="1" smtClean="0"/>
              <a:t>ödemelerin</a:t>
            </a:r>
            <a:r>
              <a:rPr lang="tr-TR" sz="2800" u="sng" dirty="0"/>
              <a:t> </a:t>
            </a:r>
            <a:r>
              <a:rPr lang="en-US" sz="2800" u="sng" dirty="0" err="1" smtClean="0"/>
              <a:t>vergilendirilmesi</a:t>
            </a:r>
            <a:r>
              <a:rPr lang="tr-TR" sz="2800" u="sng" dirty="0" smtClean="0"/>
              <a:t> bu yasanın konusuna girmektedir.</a:t>
            </a:r>
            <a:endParaRPr lang="en-US" sz="2800" u="sng" dirty="0" smtClean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19163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Gelir ve Vergi Dairesi’nde uygulanan yasaların konuları: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5544616"/>
          </a:xfrm>
        </p:spPr>
        <p:txBody>
          <a:bodyPr>
            <a:noAutofit/>
          </a:bodyPr>
          <a:lstStyle/>
          <a:p>
            <a:endParaRPr lang="tr-TR" sz="2800" b="1" dirty="0" smtClean="0"/>
          </a:p>
          <a:p>
            <a:r>
              <a:rPr lang="en-US" sz="2800" b="1" dirty="0" err="1" smtClean="0"/>
              <a:t>Vefat</a:t>
            </a:r>
            <a:r>
              <a:rPr lang="en-US" sz="2800" b="1" dirty="0" smtClean="0"/>
              <a:t> </a:t>
            </a:r>
            <a:r>
              <a:rPr lang="en-US" sz="2800" b="1" dirty="0" err="1"/>
              <a:t>Edenlerin</a:t>
            </a:r>
            <a:r>
              <a:rPr lang="en-US" sz="2800" b="1" dirty="0"/>
              <a:t> </a:t>
            </a:r>
            <a:r>
              <a:rPr lang="en-US" sz="2800" b="1" dirty="0" err="1"/>
              <a:t>Beyan</a:t>
            </a:r>
            <a:r>
              <a:rPr lang="en-US" sz="2800" b="1" dirty="0"/>
              <a:t> </a:t>
            </a:r>
            <a:r>
              <a:rPr lang="en-US" sz="2800" b="1" dirty="0" err="1"/>
              <a:t>Edilmeyen</a:t>
            </a:r>
            <a:r>
              <a:rPr lang="en-US" sz="2800" b="1" dirty="0"/>
              <a:t> </a:t>
            </a:r>
            <a:r>
              <a:rPr lang="en-US" sz="2800" b="1" dirty="0" err="1"/>
              <a:t>Gelirleri</a:t>
            </a:r>
            <a:r>
              <a:rPr lang="en-US" sz="2800" b="1" dirty="0"/>
              <a:t> </a:t>
            </a:r>
            <a:r>
              <a:rPr lang="en-US" sz="2800" b="1" dirty="0" err="1"/>
              <a:t>Yasas</a:t>
            </a:r>
            <a:r>
              <a:rPr lang="tr-TR" sz="2800" b="1" dirty="0" smtClean="0"/>
              <a:t>ı: </a:t>
            </a:r>
            <a:r>
              <a:rPr lang="en-US" sz="2800" dirty="0"/>
              <a:t>Bu </a:t>
            </a:r>
            <a:r>
              <a:rPr lang="en-US" sz="2800" dirty="0" err="1"/>
              <a:t>Yasa</a:t>
            </a:r>
            <a:r>
              <a:rPr lang="en-US" sz="2800" dirty="0"/>
              <a:t>, </a:t>
            </a:r>
            <a:r>
              <a:rPr lang="en-US" sz="2800" dirty="0" err="1"/>
              <a:t>vefat</a:t>
            </a:r>
            <a:r>
              <a:rPr lang="en-US" sz="2800" dirty="0"/>
              <a:t> </a:t>
            </a:r>
            <a:r>
              <a:rPr lang="en-US" sz="2800" dirty="0" err="1"/>
              <a:t>edenin</a:t>
            </a:r>
            <a:r>
              <a:rPr lang="en-US" sz="2800" dirty="0"/>
              <a:t> </a:t>
            </a:r>
            <a:r>
              <a:rPr lang="en-US" sz="2800" dirty="0" err="1"/>
              <a:t>kesinleşmiş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henüz</a:t>
            </a:r>
            <a:r>
              <a:rPr lang="en-US" sz="2800" dirty="0"/>
              <a:t> </a:t>
            </a:r>
            <a:r>
              <a:rPr lang="en-US" sz="2800" dirty="0" err="1"/>
              <a:t>ödenmemiş</a:t>
            </a:r>
            <a:r>
              <a:rPr lang="en-US" sz="2800" dirty="0"/>
              <a:t> </a:t>
            </a:r>
            <a:r>
              <a:rPr lang="en-US" sz="2800" dirty="0" err="1"/>
              <a:t>kamu</a:t>
            </a:r>
            <a:r>
              <a:rPr lang="en-US" sz="2800" dirty="0"/>
              <a:t> </a:t>
            </a:r>
            <a:r>
              <a:rPr lang="en-US" sz="2800" dirty="0" err="1" smtClean="0"/>
              <a:t>alacağı</a:t>
            </a:r>
            <a:r>
              <a:rPr lang="tr-TR" sz="2800" dirty="0"/>
              <a:t> </a:t>
            </a:r>
            <a:r>
              <a:rPr lang="en-US" sz="2800" dirty="0" err="1" smtClean="0"/>
              <a:t>kapsamındaki</a:t>
            </a:r>
            <a:r>
              <a:rPr lang="en-US" sz="2800" dirty="0" smtClean="0"/>
              <a:t> </a:t>
            </a:r>
            <a:r>
              <a:rPr lang="en-US" sz="2800" dirty="0" err="1"/>
              <a:t>borçlarının</a:t>
            </a:r>
            <a:r>
              <a:rPr lang="en-US" sz="2800" dirty="0"/>
              <a:t> </a:t>
            </a:r>
            <a:r>
              <a:rPr lang="en-US" sz="2800" dirty="0" err="1"/>
              <a:t>ödenmesi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vefat</a:t>
            </a:r>
            <a:r>
              <a:rPr lang="en-US" sz="2800" dirty="0"/>
              <a:t> </a:t>
            </a:r>
            <a:r>
              <a:rPr lang="en-US" sz="2800" dirty="0" err="1"/>
              <a:t>tarihinden</a:t>
            </a:r>
            <a:r>
              <a:rPr lang="en-US" sz="2800" dirty="0"/>
              <a:t> </a:t>
            </a:r>
            <a:r>
              <a:rPr lang="en-US" sz="2800" dirty="0" err="1"/>
              <a:t>önceki</a:t>
            </a:r>
            <a:r>
              <a:rPr lang="en-US" sz="2800" dirty="0"/>
              <a:t> </a:t>
            </a:r>
            <a:r>
              <a:rPr lang="en-US" sz="2800" u="sng" dirty="0"/>
              <a:t>3 (</a:t>
            </a:r>
            <a:r>
              <a:rPr lang="en-US" sz="2800" u="sng" dirty="0" err="1" smtClean="0"/>
              <a:t>üç</a:t>
            </a:r>
            <a:r>
              <a:rPr lang="en-US" sz="2800" u="sng" dirty="0" smtClean="0"/>
              <a:t>)</a:t>
            </a:r>
            <a:r>
              <a:rPr lang="tr-TR" sz="2800" u="sng" dirty="0" smtClean="0"/>
              <a:t> </a:t>
            </a:r>
            <a:r>
              <a:rPr lang="en-US" sz="2800" u="sng" dirty="0" err="1" smtClean="0"/>
              <a:t>vergilendirme</a:t>
            </a:r>
            <a:r>
              <a:rPr lang="en-US" sz="2800" u="sng" dirty="0" smtClean="0"/>
              <a:t> </a:t>
            </a:r>
            <a:r>
              <a:rPr lang="en-US" sz="2800" u="sng" dirty="0" err="1"/>
              <a:t>dönemi</a:t>
            </a:r>
            <a:r>
              <a:rPr lang="en-US" sz="2800" u="sng" dirty="0"/>
              <a:t> </a:t>
            </a:r>
            <a:r>
              <a:rPr lang="en-US" sz="2800" dirty="0" err="1"/>
              <a:t>içinde</a:t>
            </a:r>
            <a:r>
              <a:rPr lang="en-US" sz="2800" dirty="0"/>
              <a:t> </a:t>
            </a:r>
            <a:r>
              <a:rPr lang="en-US" sz="2800" dirty="0" err="1"/>
              <a:t>beyan</a:t>
            </a:r>
            <a:r>
              <a:rPr lang="en-US" sz="2800" dirty="0"/>
              <a:t> </a:t>
            </a:r>
            <a:r>
              <a:rPr lang="en-US" sz="2800" dirty="0" err="1"/>
              <a:t>edilmeyen</a:t>
            </a:r>
            <a:r>
              <a:rPr lang="en-US" sz="2800" dirty="0"/>
              <a:t> </a:t>
            </a:r>
            <a:r>
              <a:rPr lang="en-US" sz="2800" dirty="0" err="1"/>
              <a:t>veya</a:t>
            </a:r>
            <a:r>
              <a:rPr lang="en-US" sz="2800" dirty="0"/>
              <a:t> </a:t>
            </a:r>
            <a:r>
              <a:rPr lang="en-US" sz="2800" dirty="0" err="1"/>
              <a:t>eksik</a:t>
            </a:r>
            <a:r>
              <a:rPr lang="en-US" sz="2800" dirty="0"/>
              <a:t> </a:t>
            </a:r>
            <a:r>
              <a:rPr lang="en-US" sz="2800" dirty="0" err="1"/>
              <a:t>beyan</a:t>
            </a:r>
            <a:r>
              <a:rPr lang="en-US" sz="2800" dirty="0"/>
              <a:t> </a:t>
            </a:r>
            <a:r>
              <a:rPr lang="en-US" sz="2800" dirty="0" err="1" smtClean="0"/>
              <a:t>edildiği</a:t>
            </a:r>
            <a:r>
              <a:rPr lang="tr-TR" sz="2800" dirty="0"/>
              <a:t> </a:t>
            </a:r>
            <a:r>
              <a:rPr lang="en-US" sz="2800" dirty="0" err="1" smtClean="0"/>
              <a:t>maddi</a:t>
            </a:r>
            <a:r>
              <a:rPr lang="en-US" sz="2800" dirty="0" smtClean="0"/>
              <a:t> </a:t>
            </a:r>
            <a:r>
              <a:rPr lang="en-US" sz="2800" dirty="0" err="1"/>
              <a:t>delillerle</a:t>
            </a:r>
            <a:r>
              <a:rPr lang="en-US" sz="2800" dirty="0"/>
              <a:t> </a:t>
            </a:r>
            <a:r>
              <a:rPr lang="en-US" sz="2800" dirty="0" err="1"/>
              <a:t>kanıtlanan</a:t>
            </a:r>
            <a:r>
              <a:rPr lang="en-US" sz="2800" dirty="0"/>
              <a:t> </a:t>
            </a:r>
            <a:r>
              <a:rPr lang="en-US" sz="2800" dirty="0" err="1"/>
              <a:t>gelirlerinin</a:t>
            </a:r>
            <a:r>
              <a:rPr lang="en-US" sz="2800" dirty="0"/>
              <a:t> </a:t>
            </a:r>
            <a:r>
              <a:rPr lang="en-US" sz="2800" dirty="0" err="1"/>
              <a:t>beyan</a:t>
            </a:r>
            <a:r>
              <a:rPr lang="en-US" sz="2800" dirty="0"/>
              <a:t> </a:t>
            </a:r>
            <a:r>
              <a:rPr lang="en-US" sz="2800" dirty="0" err="1"/>
              <a:t>edilip</a:t>
            </a:r>
            <a:r>
              <a:rPr lang="en-US" sz="2800" dirty="0"/>
              <a:t> </a:t>
            </a:r>
            <a:r>
              <a:rPr lang="en-US" sz="2800" dirty="0" err="1" smtClean="0"/>
              <a:t>vergilerinin</a:t>
            </a:r>
            <a:r>
              <a:rPr lang="tr-TR" sz="2800" dirty="0"/>
              <a:t> </a:t>
            </a:r>
            <a:r>
              <a:rPr lang="en-US" sz="2800" dirty="0" err="1" smtClean="0"/>
              <a:t>ödenmesi</a:t>
            </a:r>
            <a:r>
              <a:rPr lang="en-US" sz="2800" dirty="0" smtClean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ilgili</a:t>
            </a:r>
            <a:r>
              <a:rPr lang="en-US" sz="2800" dirty="0"/>
              <a:t> </a:t>
            </a:r>
            <a:r>
              <a:rPr lang="en-US" sz="2800" dirty="0" err="1"/>
              <a:t>işlemleri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miras</a:t>
            </a:r>
            <a:r>
              <a:rPr lang="en-US" sz="2800" dirty="0"/>
              <a:t>, </a:t>
            </a:r>
            <a:r>
              <a:rPr lang="en-US" sz="2800" dirty="0" err="1"/>
              <a:t>vasiyet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miras</a:t>
            </a:r>
            <a:r>
              <a:rPr lang="en-US" sz="2800" dirty="0"/>
              <a:t> </a:t>
            </a:r>
            <a:r>
              <a:rPr lang="en-US" sz="2800" dirty="0" err="1"/>
              <a:t>sözleşmesi</a:t>
            </a:r>
            <a:r>
              <a:rPr lang="en-US" sz="2800" dirty="0"/>
              <a:t> </a:t>
            </a:r>
            <a:r>
              <a:rPr lang="en-US" sz="2800" dirty="0" err="1" smtClean="0"/>
              <a:t>gibi</a:t>
            </a:r>
            <a:r>
              <a:rPr lang="tr-TR" sz="2800" dirty="0"/>
              <a:t> </a:t>
            </a:r>
            <a:r>
              <a:rPr lang="en-US" sz="2800" dirty="0" err="1" smtClean="0"/>
              <a:t>vefata</a:t>
            </a:r>
            <a:r>
              <a:rPr lang="en-US" sz="2800" dirty="0" smtClean="0"/>
              <a:t> </a:t>
            </a:r>
            <a:r>
              <a:rPr lang="en-US" sz="2800" dirty="0" err="1"/>
              <a:t>bağlı</a:t>
            </a:r>
            <a:r>
              <a:rPr lang="en-US" sz="2800" dirty="0"/>
              <a:t> </a:t>
            </a:r>
            <a:r>
              <a:rPr lang="en-US" sz="2800" dirty="0" err="1"/>
              <a:t>bedelsiz</a:t>
            </a:r>
            <a:r>
              <a:rPr lang="en-US" sz="2800" dirty="0"/>
              <a:t> </a:t>
            </a:r>
            <a:r>
              <a:rPr lang="en-US" sz="2800" dirty="0" err="1"/>
              <a:t>devirlerin</a:t>
            </a:r>
            <a:r>
              <a:rPr lang="en-US" sz="2800" dirty="0"/>
              <a:t> </a:t>
            </a:r>
            <a:r>
              <a:rPr lang="en-US" sz="2800" dirty="0" err="1"/>
              <a:t>vergilendirilmesi</a:t>
            </a:r>
            <a:r>
              <a:rPr lang="en-US" sz="2800" dirty="0"/>
              <a:t> </a:t>
            </a:r>
            <a:r>
              <a:rPr lang="en-US" sz="2800" dirty="0" err="1"/>
              <a:t>işlemlerini</a:t>
            </a:r>
            <a:r>
              <a:rPr lang="en-US" sz="2800" dirty="0"/>
              <a:t> </a:t>
            </a:r>
            <a:r>
              <a:rPr lang="en-US" sz="2800" dirty="0" err="1"/>
              <a:t>kapsar</a:t>
            </a:r>
            <a:r>
              <a:rPr lang="en-US" sz="2800" dirty="0" smtClean="0"/>
              <a:t>.</a:t>
            </a:r>
            <a:endParaRPr lang="tr-TR" sz="2800" dirty="0" smtClean="0"/>
          </a:p>
          <a:p>
            <a:endParaRPr lang="tr-TR" sz="2800" b="1" dirty="0" smtClean="0"/>
          </a:p>
          <a:p>
            <a:r>
              <a:rPr lang="tr-TR" sz="2800" u="sng" dirty="0" smtClean="0"/>
              <a:t>Özetle: Vefat edenlerin 3 (üç) vergilendirme dönemi içinde beyan edilmeyen gelirlerinin vergilendirilmesi ile ilgili düzenlemeler bu yasanın konusunu oluşturmaktadır.</a:t>
            </a:r>
            <a:endParaRPr lang="en-US" sz="2800" u="sng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6269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ve Vergi Dairesi’nde uygulanan yasaların konuları: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>
            <a:normAutofit/>
          </a:bodyPr>
          <a:lstStyle/>
          <a:p>
            <a:endParaRPr lang="tr-TR" sz="3600" b="1" dirty="0" smtClean="0"/>
          </a:p>
          <a:p>
            <a:r>
              <a:rPr lang="en-US" sz="3600" b="1" dirty="0" err="1" smtClean="0"/>
              <a:t>Gelir</a:t>
            </a:r>
            <a:r>
              <a:rPr lang="en-US" sz="3600" b="1" dirty="0" smtClean="0"/>
              <a:t> </a:t>
            </a:r>
            <a:r>
              <a:rPr lang="tr-TR" sz="3600" b="1" dirty="0" err="1"/>
              <a:t>v</a:t>
            </a:r>
            <a:r>
              <a:rPr lang="en-US" sz="3600" b="1" dirty="0" smtClean="0"/>
              <a:t>e </a:t>
            </a:r>
            <a:r>
              <a:rPr lang="en-US" sz="3600" b="1" dirty="0" err="1"/>
              <a:t>Vergi</a:t>
            </a:r>
            <a:r>
              <a:rPr lang="en-US" sz="3600" b="1" dirty="0"/>
              <a:t> </a:t>
            </a:r>
            <a:r>
              <a:rPr lang="en-US" sz="3600" b="1" dirty="0" err="1"/>
              <a:t>Dairesi</a:t>
            </a:r>
            <a:r>
              <a:rPr lang="en-US" sz="3600" b="1" dirty="0"/>
              <a:t> (</a:t>
            </a:r>
            <a:r>
              <a:rPr lang="en-US" sz="3600" b="1" dirty="0" err="1"/>
              <a:t>Kuruluş</a:t>
            </a:r>
            <a:r>
              <a:rPr lang="en-US" sz="3600" b="1" dirty="0"/>
              <a:t> </a:t>
            </a:r>
            <a:r>
              <a:rPr lang="en-US" sz="3600" b="1" dirty="0" err="1"/>
              <a:t>Görev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Ça</a:t>
            </a:r>
            <a:r>
              <a:rPr lang="tr-TR" sz="3600" b="1" dirty="0"/>
              <a:t>lı</a:t>
            </a:r>
            <a:r>
              <a:rPr lang="en-US" sz="3600" b="1" dirty="0" err="1"/>
              <a:t>şma</a:t>
            </a:r>
            <a:r>
              <a:rPr lang="en-US" sz="3600" b="1" dirty="0"/>
              <a:t> </a:t>
            </a:r>
            <a:r>
              <a:rPr lang="en-US" sz="3600" b="1" dirty="0" err="1"/>
              <a:t>Esasla</a:t>
            </a:r>
            <a:r>
              <a:rPr lang="tr-TR" sz="3600" b="1" dirty="0"/>
              <a:t>rı</a:t>
            </a:r>
            <a:r>
              <a:rPr lang="en-US" sz="3600" b="1" dirty="0"/>
              <a:t>) </a:t>
            </a:r>
            <a:r>
              <a:rPr lang="en-US" sz="3600" b="1" dirty="0" err="1"/>
              <a:t>Yasas</a:t>
            </a:r>
            <a:r>
              <a:rPr lang="tr-TR" sz="3600" b="1" dirty="0" smtClean="0"/>
              <a:t>ı: </a:t>
            </a:r>
            <a:r>
              <a:rPr lang="tr-TR" sz="3600" u="sng" dirty="0"/>
              <a:t>Gelir ve Vergi Dairesi’nin işleyişi ile ilgili görev, yetki ve sorumluluklara ait yasal düzenlemeleri içermektedir.</a:t>
            </a:r>
            <a:endParaRPr lang="en-US" sz="3600" u="sng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7382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42184"/>
            <a:ext cx="8229600" cy="1143000"/>
          </a:xfrm>
        </p:spPr>
        <p:txBody>
          <a:bodyPr>
            <a:noAutofit/>
          </a:bodyPr>
          <a:lstStyle/>
          <a:p>
            <a:pPr marL="457200" indent="-457200"/>
            <a:r>
              <a:rPr lang="tr-TR" sz="5400" b="1" dirty="0"/>
              <a:t>Gelir</a:t>
            </a:r>
            <a:r>
              <a:rPr lang="tr-TR" sz="5400" dirty="0"/>
              <a:t> </a:t>
            </a:r>
            <a:r>
              <a:rPr lang="tr-TR" sz="5400" b="1" dirty="0"/>
              <a:t>ve Vergi Dairesi’nin Birimleri</a:t>
            </a:r>
            <a:r>
              <a:rPr lang="tr-TR" sz="5400" dirty="0"/>
              <a:t/>
            </a:r>
            <a:br>
              <a:rPr lang="tr-TR" sz="5400" dirty="0"/>
            </a:br>
            <a:r>
              <a:rPr lang="tr-TR" sz="5400" dirty="0"/>
              <a:t/>
            </a:r>
            <a:br>
              <a:rPr lang="tr-TR" sz="54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518704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ve Vergi Dairesi’nin Birimleri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Genel olarak Gelir ve Vergi Dairesi aşağıdaki birimlerden oluşmaktadır:</a:t>
            </a:r>
          </a:p>
          <a:p>
            <a:pPr marL="0" indent="0">
              <a:buNone/>
            </a:pPr>
            <a:r>
              <a:rPr lang="en-US" dirty="0" smtClean="0"/>
              <a:t>1. S</a:t>
            </a:r>
            <a:r>
              <a:rPr lang="tr-TR" dirty="0" smtClean="0"/>
              <a:t>icil Birimi</a:t>
            </a:r>
          </a:p>
          <a:p>
            <a:pPr marL="0" indent="0">
              <a:buNone/>
            </a:pPr>
            <a:r>
              <a:rPr lang="tr-TR" dirty="0" smtClean="0"/>
              <a:t>2. Özel Sektör (Şahıslar) Birimi</a:t>
            </a:r>
          </a:p>
          <a:p>
            <a:pPr marL="0" indent="0">
              <a:buNone/>
            </a:pPr>
            <a:r>
              <a:rPr lang="tr-TR" dirty="0" smtClean="0"/>
              <a:t>3. Kurumlar Birimi</a:t>
            </a:r>
          </a:p>
          <a:p>
            <a:pPr marL="0" indent="0">
              <a:buNone/>
            </a:pPr>
            <a:r>
              <a:rPr lang="tr-TR" dirty="0" smtClean="0"/>
              <a:t>4. Gelirler Birimi</a:t>
            </a:r>
          </a:p>
          <a:p>
            <a:pPr marL="0" indent="0">
              <a:buNone/>
            </a:pPr>
            <a:r>
              <a:rPr lang="tr-TR" dirty="0" smtClean="0"/>
              <a:t>5. Kira ve Diğer </a:t>
            </a:r>
            <a:r>
              <a:rPr lang="en-US" dirty="0" err="1" smtClean="0"/>
              <a:t>Stopaj</a:t>
            </a:r>
            <a:r>
              <a:rPr lang="tr-TR" dirty="0" smtClean="0"/>
              <a:t>lar</a:t>
            </a:r>
            <a:r>
              <a:rPr lang="en-US" dirty="0" smtClean="0"/>
              <a:t> </a:t>
            </a:r>
            <a:r>
              <a:rPr lang="tr-TR" dirty="0" smtClean="0"/>
              <a:t>Birimi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tr-TR" dirty="0" smtClean="0"/>
              <a:t>. Tapu Stopaj Birimi </a:t>
            </a:r>
          </a:p>
          <a:p>
            <a:pPr marL="0" indent="0">
              <a:buNone/>
            </a:pPr>
            <a:r>
              <a:rPr lang="tr-TR" dirty="0" smtClean="0"/>
              <a:t>8. Paye (Ücretliler) Stopaj Birimi </a:t>
            </a:r>
          </a:p>
          <a:p>
            <a:pPr marL="0" indent="0">
              <a:buNone/>
            </a:pPr>
            <a:r>
              <a:rPr lang="tr-TR" dirty="0"/>
              <a:t>9</a:t>
            </a:r>
            <a:r>
              <a:rPr lang="tr-TR" dirty="0" smtClean="0"/>
              <a:t>. Bilgi Toplama Birimi</a:t>
            </a:r>
          </a:p>
        </p:txBody>
      </p:sp>
    </p:spTree>
    <p:extLst>
      <p:ext uri="{BB962C8B-B14F-4D97-AF65-F5344CB8AC3E}">
        <p14:creationId xmlns:p14="http://schemas.microsoft.com/office/powerpoint/2010/main" val="25478555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Gelir ve Vergi Dairesi’nin Birimleri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10. </a:t>
            </a:r>
            <a:r>
              <a:rPr lang="tr-TR" dirty="0"/>
              <a:t>Veraset Birimi</a:t>
            </a:r>
          </a:p>
          <a:p>
            <a:pPr marL="0" indent="0">
              <a:buNone/>
            </a:pPr>
            <a:r>
              <a:rPr lang="tr-TR" dirty="0" smtClean="0"/>
              <a:t>11. </a:t>
            </a:r>
            <a:r>
              <a:rPr lang="tr-TR" dirty="0"/>
              <a:t>Tahsilat ve Kamu Alacakları Birimi</a:t>
            </a:r>
          </a:p>
          <a:p>
            <a:pPr marL="0" indent="0">
              <a:buNone/>
            </a:pPr>
            <a:r>
              <a:rPr lang="tr-TR" dirty="0" smtClean="0"/>
              <a:t>12.Motorlu </a:t>
            </a:r>
            <a:r>
              <a:rPr lang="tr-TR" dirty="0"/>
              <a:t>Araçlar Kayıt İşlemleri Birimi</a:t>
            </a:r>
          </a:p>
          <a:p>
            <a:pPr marL="0" indent="0">
              <a:buNone/>
            </a:pPr>
            <a:r>
              <a:rPr lang="tr-TR" dirty="0" smtClean="0"/>
              <a:t>13. </a:t>
            </a:r>
            <a:r>
              <a:rPr lang="tr-TR" dirty="0"/>
              <a:t>Sürüş Ehliyetleri Birimi</a:t>
            </a:r>
          </a:p>
          <a:p>
            <a:pPr marL="0" indent="0">
              <a:buNone/>
            </a:pPr>
            <a:r>
              <a:rPr lang="tr-TR" dirty="0" smtClean="0"/>
              <a:t>14. </a:t>
            </a:r>
            <a:r>
              <a:rPr lang="tr-TR" dirty="0"/>
              <a:t>Arşiv Birimi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887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 ve Vergi Dairesi’nin Birimlerinde yapılan işler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dirty="0"/>
              <a:t>S</a:t>
            </a:r>
            <a:r>
              <a:rPr lang="tr-TR" sz="3600" b="1" dirty="0"/>
              <a:t>icil </a:t>
            </a:r>
            <a:r>
              <a:rPr lang="tr-TR" sz="3600" b="1" dirty="0" smtClean="0"/>
              <a:t>Birimi’nde Yapılan İşler: </a:t>
            </a:r>
            <a:endParaRPr lang="tr-TR" sz="3600" b="1" dirty="0"/>
          </a:p>
          <a:p>
            <a:r>
              <a:rPr lang="tr-TR" dirty="0" smtClean="0"/>
              <a:t>Gerçek </a:t>
            </a:r>
            <a:r>
              <a:rPr lang="tr-TR" dirty="0"/>
              <a:t>ve Tüzel </a:t>
            </a:r>
            <a:r>
              <a:rPr lang="tr-TR" dirty="0" smtClean="0"/>
              <a:t>Kişilerin </a:t>
            </a:r>
            <a:r>
              <a:rPr lang="tr-TR" dirty="0"/>
              <a:t>vergi </a:t>
            </a:r>
            <a:r>
              <a:rPr lang="tr-TR" u="sng" dirty="0" smtClean="0"/>
              <a:t>yükümlüğüne </a:t>
            </a:r>
            <a:r>
              <a:rPr lang="tr-TR" u="sng" dirty="0"/>
              <a:t>giriş, değişiklik ve </a:t>
            </a:r>
            <a:r>
              <a:rPr lang="tr-TR" u="sng" dirty="0" smtClean="0"/>
              <a:t>vergi yükümlüğünden çıkış </a:t>
            </a:r>
            <a:r>
              <a:rPr lang="tr-TR" dirty="0"/>
              <a:t>kayıtlarının yapıldığı birimdir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Vergi sicil kaydı yaptıran Gerçek veya Tüzel Kişilere bir </a:t>
            </a:r>
            <a:r>
              <a:rPr lang="tr-TR" u="sng" dirty="0" smtClean="0"/>
              <a:t>Vergi Sicil Numarası </a:t>
            </a:r>
            <a:r>
              <a:rPr lang="tr-TR" dirty="0" smtClean="0"/>
              <a:t>verilir, ve  işlemler bu numara üzerinden takip edilir.</a:t>
            </a:r>
          </a:p>
          <a:p>
            <a:r>
              <a:rPr lang="tr-TR" dirty="0"/>
              <a:t>Yükümlüler </a:t>
            </a:r>
            <a:r>
              <a:rPr lang="tr-TR" u="sng" dirty="0"/>
              <a:t>işe başlama, </a:t>
            </a:r>
            <a:r>
              <a:rPr lang="tr-TR" u="sng" dirty="0" smtClean="0"/>
              <a:t>değişiklik, işi </a:t>
            </a:r>
            <a:r>
              <a:rPr lang="tr-TR" u="sng" dirty="0"/>
              <a:t>bırakma </a:t>
            </a:r>
            <a:r>
              <a:rPr lang="tr-TR" dirty="0"/>
              <a:t>gibi bildirimlerini </a:t>
            </a:r>
            <a:r>
              <a:rPr lang="tr-TR" dirty="0" smtClean="0"/>
              <a:t>Sicil Birimi’ne yazılı </a:t>
            </a:r>
            <a:r>
              <a:rPr lang="tr-TR" dirty="0"/>
              <a:t>olarak bildirmek zorundadırlar.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502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 ve Vergi Dairesi’nin Birimlerinde yapılan işler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300" b="1" dirty="0"/>
              <a:t>Özel Sektör (Şahıslar) </a:t>
            </a:r>
            <a:r>
              <a:rPr lang="tr-TR" sz="3300" b="1" dirty="0" smtClean="0"/>
              <a:t>Birimi</a:t>
            </a:r>
            <a:r>
              <a:rPr lang="tr-TR" sz="3600" b="1" dirty="0"/>
              <a:t>’nde Yapılan </a:t>
            </a:r>
            <a:r>
              <a:rPr lang="tr-TR" sz="3600" b="1" dirty="0" smtClean="0"/>
              <a:t>İşler</a:t>
            </a:r>
            <a:r>
              <a:rPr lang="tr-TR" sz="3600" b="1" dirty="0"/>
              <a:t>: </a:t>
            </a:r>
            <a:endParaRPr lang="tr-TR" sz="3300" b="1" dirty="0" smtClean="0"/>
          </a:p>
          <a:p>
            <a:r>
              <a:rPr lang="tr-TR" sz="3000" dirty="0"/>
              <a:t>Gerçek Kişilerin (şahıslar) </a:t>
            </a:r>
            <a:r>
              <a:rPr lang="tr-TR" sz="3000" u="sng" dirty="0"/>
              <a:t>KDV, Gelir Vergisi ve Götürü Vergilendirme</a:t>
            </a:r>
            <a:r>
              <a:rPr lang="tr-TR" sz="3000" dirty="0"/>
              <a:t> </a:t>
            </a:r>
            <a:r>
              <a:rPr lang="tr-TR" sz="3000" dirty="0" smtClean="0"/>
              <a:t>işlemlerinin</a:t>
            </a:r>
            <a:r>
              <a:rPr lang="en-US" sz="3000" dirty="0" smtClean="0"/>
              <a:t> yap</a:t>
            </a:r>
            <a:r>
              <a:rPr lang="tr-TR" sz="3000" dirty="0" smtClean="0"/>
              <a:t>ı</a:t>
            </a:r>
            <a:r>
              <a:rPr lang="en-US" sz="3000" dirty="0" smtClean="0"/>
              <a:t>l</a:t>
            </a:r>
            <a:r>
              <a:rPr lang="tr-TR" sz="3000" dirty="0" smtClean="0"/>
              <a:t>ı</a:t>
            </a:r>
            <a:r>
              <a:rPr lang="en-US" sz="3000" dirty="0" smtClean="0"/>
              <a:t>p</a:t>
            </a:r>
            <a:r>
              <a:rPr lang="tr-TR" sz="3000" dirty="0" smtClean="0"/>
              <a:t>, </a:t>
            </a:r>
            <a:r>
              <a:rPr lang="tr-TR" sz="3000" dirty="0"/>
              <a:t>takip </a:t>
            </a:r>
            <a:r>
              <a:rPr lang="tr-TR" sz="3000" dirty="0" smtClean="0"/>
              <a:t>edildiği </a:t>
            </a:r>
            <a:r>
              <a:rPr lang="tr-TR" sz="3000" dirty="0"/>
              <a:t>birimdir</a:t>
            </a:r>
            <a:r>
              <a:rPr lang="tr-TR" sz="3000" dirty="0" smtClean="0"/>
              <a:t>.</a:t>
            </a:r>
          </a:p>
          <a:p>
            <a:pPr marL="0" indent="0">
              <a:buNone/>
            </a:pPr>
            <a:endParaRPr lang="tr-TR" sz="3300" b="1" dirty="0" smtClean="0"/>
          </a:p>
          <a:p>
            <a:r>
              <a:rPr lang="tr-TR" sz="3300" b="1" dirty="0" smtClean="0"/>
              <a:t>Kurumlar Birimi</a:t>
            </a:r>
            <a:r>
              <a:rPr lang="tr-TR" sz="3600" b="1" dirty="0"/>
              <a:t>’nde Yapılan </a:t>
            </a:r>
            <a:r>
              <a:rPr lang="tr-TR" sz="3600" b="1" dirty="0" smtClean="0"/>
              <a:t>İşler</a:t>
            </a:r>
            <a:r>
              <a:rPr lang="tr-TR" sz="3600" b="1" dirty="0"/>
              <a:t>: </a:t>
            </a:r>
            <a:r>
              <a:rPr lang="tr-TR" sz="3300" b="1" dirty="0" smtClean="0"/>
              <a:t> </a:t>
            </a:r>
          </a:p>
          <a:p>
            <a:r>
              <a:rPr lang="tr-TR" sz="3000" dirty="0"/>
              <a:t>Tüzel Kişilerin (Kurumlar) </a:t>
            </a:r>
            <a:r>
              <a:rPr lang="tr-TR" sz="3000" u="sng" dirty="0"/>
              <a:t>KDV, Kurumlar </a:t>
            </a:r>
            <a:r>
              <a:rPr lang="tr-TR" sz="3000" u="sng" dirty="0" smtClean="0"/>
              <a:t>Vergisi </a:t>
            </a:r>
            <a:r>
              <a:rPr lang="tr-TR" sz="3000" dirty="0"/>
              <a:t>işlemlerinin yapılıp, takip edildiği birimdir</a:t>
            </a:r>
            <a:r>
              <a:rPr lang="tr-TR" sz="3000" dirty="0" smtClean="0"/>
              <a:t>.</a:t>
            </a:r>
          </a:p>
          <a:p>
            <a:r>
              <a:rPr lang="tr-TR" sz="3000" dirty="0" smtClean="0"/>
              <a:t>Sermaye Şirketlerinin hisse devirleri.</a:t>
            </a:r>
          </a:p>
          <a:p>
            <a:endParaRPr lang="tr-TR" sz="3000" dirty="0" smtClean="0"/>
          </a:p>
          <a:p>
            <a:endParaRPr lang="tr-TR" sz="3000" dirty="0"/>
          </a:p>
          <a:p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34332783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82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Gelir  ve Vergi Dairesi’nin Birimlerinde yapılan işler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7800"/>
          </a:xfrm>
        </p:spPr>
        <p:txBody>
          <a:bodyPr>
            <a:noAutofit/>
          </a:bodyPr>
          <a:lstStyle/>
          <a:p>
            <a:r>
              <a:rPr lang="tr-TR" sz="2400" b="1" dirty="0"/>
              <a:t>Aşağıda belirtilen işlemler hem </a:t>
            </a:r>
            <a:r>
              <a:rPr lang="tr-TR" sz="2400" b="1" u="sng" dirty="0"/>
              <a:t>Özel Sektör </a:t>
            </a:r>
            <a:r>
              <a:rPr lang="tr-TR" sz="2400" b="1" dirty="0"/>
              <a:t>hem de </a:t>
            </a:r>
            <a:r>
              <a:rPr lang="tr-TR" sz="2400" b="1" u="sng" dirty="0"/>
              <a:t>Kurumlar </a:t>
            </a:r>
            <a:r>
              <a:rPr lang="tr-TR" sz="2400" b="1" u="sng" dirty="0" smtClean="0"/>
              <a:t>Birimi’nde </a:t>
            </a:r>
            <a:r>
              <a:rPr lang="tr-TR" sz="2400" b="1" dirty="0"/>
              <a:t>yapılmaktadır</a:t>
            </a:r>
            <a:r>
              <a:rPr lang="tr-TR" sz="2400" b="1" dirty="0" smtClean="0"/>
              <a:t>:</a:t>
            </a:r>
          </a:p>
          <a:p>
            <a:r>
              <a:rPr lang="en-US" sz="2400" dirty="0" err="1"/>
              <a:t>Yoklama</a:t>
            </a:r>
            <a:r>
              <a:rPr lang="en-US" sz="2400" dirty="0"/>
              <a:t> (</a:t>
            </a:r>
            <a:r>
              <a:rPr lang="en-US" sz="2400" dirty="0" err="1"/>
              <a:t>Denetim</a:t>
            </a:r>
            <a:r>
              <a:rPr lang="en-US" sz="2400" dirty="0"/>
              <a:t>) </a:t>
            </a:r>
            <a:r>
              <a:rPr lang="en-US" sz="2400" dirty="0" err="1"/>
              <a:t>İşlemleri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 smtClean="0"/>
              <a:t>Ceza</a:t>
            </a:r>
            <a:r>
              <a:rPr lang="en-US" sz="2400" dirty="0" smtClean="0"/>
              <a:t> </a:t>
            </a:r>
            <a:r>
              <a:rPr lang="en-US" sz="2400" dirty="0" err="1" smtClean="0"/>
              <a:t>Uygul</a:t>
            </a:r>
            <a:r>
              <a:rPr lang="tr-TR" sz="2400" dirty="0" smtClean="0"/>
              <a:t>ama,</a:t>
            </a:r>
          </a:p>
          <a:p>
            <a:r>
              <a:rPr lang="tr-TR" sz="2400" dirty="0" smtClean="0"/>
              <a:t>Beyannamelerin </a:t>
            </a:r>
            <a:r>
              <a:rPr lang="tr-TR" sz="2400" dirty="0" err="1" smtClean="0"/>
              <a:t>dosylanması</a:t>
            </a:r>
            <a:r>
              <a:rPr lang="tr-TR" sz="2400" dirty="0" smtClean="0"/>
              <a:t>,</a:t>
            </a:r>
            <a:endParaRPr lang="tr-TR" sz="2400" dirty="0" smtClean="0"/>
          </a:p>
          <a:p>
            <a:r>
              <a:rPr lang="tr-TR" sz="2400" dirty="0" smtClean="0"/>
              <a:t>İkmalen, Resen ve İdarece vergi tarhiyatları,</a:t>
            </a:r>
          </a:p>
          <a:p>
            <a:r>
              <a:rPr lang="tr-TR" sz="2400" dirty="0" smtClean="0"/>
              <a:t>Tebliğ İşlemleri</a:t>
            </a:r>
          </a:p>
          <a:p>
            <a:r>
              <a:rPr lang="tr-TR" sz="2400" dirty="0" smtClean="0"/>
              <a:t>İtiraza alma ve itirazların görüşülmesi işlemleri</a:t>
            </a:r>
          </a:p>
          <a:p>
            <a:r>
              <a:rPr lang="tr-TR" sz="2400" dirty="0"/>
              <a:t>Bilanço, Gelir Tablosu </a:t>
            </a:r>
            <a:r>
              <a:rPr lang="en-US" sz="2400" dirty="0" err="1"/>
              <a:t>hesap</a:t>
            </a:r>
            <a:r>
              <a:rPr lang="en-US" sz="2400" dirty="0"/>
              <a:t> </a:t>
            </a:r>
            <a:r>
              <a:rPr lang="en-US" sz="2400" dirty="0" err="1"/>
              <a:t>onaylama</a:t>
            </a:r>
            <a:r>
              <a:rPr lang="en-US" sz="2400" dirty="0"/>
              <a:t> </a:t>
            </a:r>
            <a:r>
              <a:rPr lang="en-US" sz="2400" dirty="0" err="1"/>
              <a:t>işlemleri</a:t>
            </a:r>
            <a:r>
              <a:rPr lang="en-US" sz="2400" dirty="0"/>
              <a:t> </a:t>
            </a:r>
            <a:endParaRPr lang="tr-TR" sz="2400" dirty="0" smtClean="0"/>
          </a:p>
          <a:p>
            <a:r>
              <a:rPr lang="tr-TR" sz="2400" dirty="0" smtClean="0"/>
              <a:t>Süresi geçmiş, bozulmuş ekonomik kıymetlerin imhası,</a:t>
            </a:r>
          </a:p>
          <a:p>
            <a:r>
              <a:rPr lang="tr-TR" sz="2400" dirty="0" smtClean="0"/>
              <a:t>Hesap inceleme işlemleri,</a:t>
            </a:r>
          </a:p>
          <a:p>
            <a:r>
              <a:rPr lang="tr-TR" sz="2400" dirty="0" smtClean="0"/>
              <a:t>Ö</a:t>
            </a:r>
            <a:r>
              <a:rPr lang="en-US" sz="2400" dirty="0" smtClean="0"/>
              <a:t>deme </a:t>
            </a:r>
            <a:r>
              <a:rPr lang="en-US" sz="2400" dirty="0" err="1" smtClean="0"/>
              <a:t>kaydedici</a:t>
            </a:r>
            <a:r>
              <a:rPr lang="en-US" sz="2400" dirty="0" smtClean="0"/>
              <a:t> </a:t>
            </a:r>
            <a:r>
              <a:rPr lang="en-US" sz="2400" dirty="0" err="1" smtClean="0"/>
              <a:t>cihazlara</a:t>
            </a:r>
            <a:r>
              <a:rPr lang="en-US" sz="2400" dirty="0" smtClean="0"/>
              <a:t> </a:t>
            </a:r>
            <a:r>
              <a:rPr lang="en-US" sz="2400" dirty="0" err="1" smtClean="0"/>
              <a:t>ait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smtClean="0"/>
              <a:t>	</a:t>
            </a:r>
          </a:p>
          <a:p>
            <a:r>
              <a:rPr lang="tr-TR" sz="2400" dirty="0"/>
              <a:t>B</a:t>
            </a:r>
            <a:r>
              <a:rPr lang="en-US" sz="2400" dirty="0" err="1"/>
              <a:t>elge</a:t>
            </a:r>
            <a:r>
              <a:rPr lang="en-US" sz="2400" dirty="0"/>
              <a:t> </a:t>
            </a:r>
            <a:r>
              <a:rPr lang="en-US" sz="2400" dirty="0" smtClean="0"/>
              <a:t>bas</a:t>
            </a:r>
            <a:r>
              <a:rPr lang="tr-TR" sz="2400" dirty="0" smtClean="0"/>
              <a:t>ı</a:t>
            </a:r>
            <a:r>
              <a:rPr lang="en-US" sz="2400" dirty="0" smtClean="0"/>
              <a:t>m </a:t>
            </a:r>
            <a:r>
              <a:rPr lang="en-US" sz="2400" dirty="0" err="1"/>
              <a:t>onay</a:t>
            </a:r>
            <a:r>
              <a:rPr lang="en-US" sz="2400" dirty="0"/>
              <a:t> </a:t>
            </a:r>
            <a:r>
              <a:rPr lang="en-US" sz="2400" dirty="0" err="1" smtClean="0"/>
              <a:t>işlemleri</a:t>
            </a:r>
            <a:r>
              <a:rPr lang="tr-TR" sz="2400" dirty="0"/>
              <a:t>.</a:t>
            </a:r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69426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117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Gelir  ve Vergi Dairesi’nin Birimlerinde yapılan işler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55" y="1340768"/>
            <a:ext cx="8784976" cy="5141168"/>
          </a:xfrm>
        </p:spPr>
        <p:txBody>
          <a:bodyPr>
            <a:normAutofit fontScale="92500" lnSpcReduction="20000"/>
          </a:bodyPr>
          <a:lstStyle/>
          <a:p>
            <a:r>
              <a:rPr lang="tr-TR" sz="3300" b="1" dirty="0"/>
              <a:t>Gelirler </a:t>
            </a:r>
            <a:r>
              <a:rPr lang="tr-TR" sz="3300" b="1" dirty="0" smtClean="0"/>
              <a:t>Birimi’nde Yapılan Başlıca İşler:</a:t>
            </a:r>
          </a:p>
          <a:p>
            <a:r>
              <a:rPr lang="en-US" sz="3000" dirty="0" err="1"/>
              <a:t>Devletin</a:t>
            </a:r>
            <a:r>
              <a:rPr lang="en-US" sz="3000" dirty="0"/>
              <a:t> </a:t>
            </a:r>
            <a:r>
              <a:rPr lang="en-US" sz="3000" dirty="0" err="1"/>
              <a:t>Mahalli</a:t>
            </a:r>
            <a:r>
              <a:rPr lang="en-US" sz="3000" dirty="0"/>
              <a:t> </a:t>
            </a:r>
            <a:r>
              <a:rPr lang="en-US" sz="3000" dirty="0" err="1"/>
              <a:t>gelirleri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bütçe</a:t>
            </a:r>
            <a:r>
              <a:rPr lang="en-US" sz="3000" dirty="0"/>
              <a:t> </a:t>
            </a:r>
            <a:r>
              <a:rPr lang="en-US" sz="3000" dirty="0" err="1"/>
              <a:t>dışı</a:t>
            </a:r>
            <a:r>
              <a:rPr lang="en-US" sz="3000" dirty="0"/>
              <a:t> </a:t>
            </a:r>
            <a:r>
              <a:rPr lang="en-US" sz="3000" dirty="0" err="1"/>
              <a:t>gelirlerin</a:t>
            </a:r>
            <a:r>
              <a:rPr lang="tr-TR" sz="3000" dirty="0"/>
              <a:t>in</a:t>
            </a:r>
            <a:r>
              <a:rPr lang="en-US" sz="3000" dirty="0"/>
              <a:t> </a:t>
            </a:r>
            <a:r>
              <a:rPr lang="tr-TR" sz="3000" dirty="0"/>
              <a:t>takibini ve tahsilini (ödenmesini) yapmak.</a:t>
            </a:r>
            <a:r>
              <a:rPr lang="en-US" sz="3600" dirty="0"/>
              <a:t>	</a:t>
            </a:r>
          </a:p>
          <a:p>
            <a:endParaRPr lang="tr-TR" sz="3300" b="1" dirty="0"/>
          </a:p>
          <a:p>
            <a:r>
              <a:rPr lang="en-US" dirty="0" err="1"/>
              <a:t>Gelirler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irimi’ne</a:t>
            </a:r>
            <a:r>
              <a:rPr lang="en-US" dirty="0" smtClean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evrakları</a:t>
            </a:r>
            <a:r>
              <a:rPr lang="en-US" dirty="0"/>
              <a:t> </a:t>
            </a:r>
            <a:r>
              <a:rPr lang="en-US" dirty="0" err="1"/>
              <a:t>pullamak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denetlemek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Damga pulu satışı yapmak.</a:t>
            </a:r>
            <a:r>
              <a:rPr lang="en-US" dirty="0"/>
              <a:t>	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Y</a:t>
            </a:r>
            <a:r>
              <a:rPr lang="en-US" dirty="0" err="1" smtClean="0"/>
              <a:t>abancı</a:t>
            </a:r>
            <a:r>
              <a:rPr lang="en-US" dirty="0" smtClean="0"/>
              <a:t> </a:t>
            </a:r>
            <a:r>
              <a:rPr lang="en-US" dirty="0" err="1"/>
              <a:t>uyruklu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ikamet</a:t>
            </a:r>
            <a:r>
              <a:rPr lang="en-US" dirty="0"/>
              <a:t> </a:t>
            </a:r>
            <a:r>
              <a:rPr lang="en-US" dirty="0" err="1"/>
              <a:t>belgesi</a:t>
            </a:r>
            <a:r>
              <a:rPr lang="en-US" dirty="0"/>
              <a:t> </a:t>
            </a:r>
            <a:r>
              <a:rPr lang="en-US" dirty="0" err="1"/>
              <a:t>harçlarını</a:t>
            </a:r>
            <a:r>
              <a:rPr lang="en-US" dirty="0"/>
              <a:t> </a:t>
            </a:r>
            <a:r>
              <a:rPr lang="en-US" dirty="0" err="1"/>
              <a:t>tahsil</a:t>
            </a:r>
            <a:r>
              <a:rPr lang="en-US" dirty="0"/>
              <a:t> </a:t>
            </a:r>
            <a:r>
              <a:rPr lang="en-US" dirty="0" smtClean="0"/>
              <a:t>e</a:t>
            </a:r>
            <a:r>
              <a:rPr lang="tr-TR" dirty="0" smtClean="0"/>
              <a:t>tmek.</a:t>
            </a:r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0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 smtClean="0"/>
              <a:t>Gelir ve Vergi Dairesi’nin internet sayfası: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904656"/>
          </a:xfrm>
        </p:spPr>
        <p:txBody>
          <a:bodyPr>
            <a:noAutofit/>
          </a:bodyPr>
          <a:lstStyle/>
          <a:p>
            <a:r>
              <a:rPr lang="en-US" sz="2800" dirty="0" smtClean="0">
                <a:hlinkClick r:id="rId2"/>
              </a:rPr>
              <a:t>http://www.vergi.gov.ct.tr</a:t>
            </a:r>
            <a:r>
              <a:rPr lang="tr-TR" sz="2800" dirty="0" smtClean="0"/>
              <a:t> internet adresinden KKTC Gelir ve Vergi Dairesi’nin internet sayfasına giriş yapılabilir.</a:t>
            </a:r>
          </a:p>
          <a:p>
            <a:r>
              <a:rPr lang="tr-TR" sz="2800" dirty="0" smtClean="0"/>
              <a:t>Gelir ve Vergi Dairesi internet sayfası üzerinden vergi yükümlüleri kendi adlarına tahsis edilecek bir şifre ile İnternet Vergi Dairesi’ne bağlanarak </a:t>
            </a:r>
            <a:r>
              <a:rPr lang="tr-TR" sz="2800" u="sng" dirty="0" smtClean="0"/>
              <a:t>vergi işlemlerini </a:t>
            </a:r>
            <a:r>
              <a:rPr lang="tr-TR" sz="2800" dirty="0" smtClean="0"/>
              <a:t>ve </a:t>
            </a:r>
            <a:r>
              <a:rPr lang="tr-TR" sz="2800" u="sng" dirty="0" smtClean="0"/>
              <a:t>vergi ödemelerini </a:t>
            </a:r>
            <a:r>
              <a:rPr lang="tr-TR" sz="2800" dirty="0" smtClean="0"/>
              <a:t>daireye gitmelerine  gerek kalmadan yapabilmektedirler.</a:t>
            </a:r>
          </a:p>
          <a:p>
            <a:r>
              <a:rPr lang="tr-TR" sz="2800" dirty="0" smtClean="0"/>
              <a:t> İnternet kullanıcıları ayrıca, Gelir ve Vergi Dairesi internet sayfası üzerinden </a:t>
            </a:r>
            <a:r>
              <a:rPr lang="tr-TR" sz="2800" u="sng" dirty="0" smtClean="0"/>
              <a:t>şifresiz giriş yaparak</a:t>
            </a:r>
            <a:r>
              <a:rPr lang="tr-TR" sz="2800" dirty="0" smtClean="0"/>
              <a:t>, </a:t>
            </a:r>
            <a:r>
              <a:rPr lang="tr-TR" sz="2800" u="sng" dirty="0" smtClean="0"/>
              <a:t>yapılan basın açıklamaları, bilgilendirmeler, duyurular, kullanılan formlar, uygulanan yasal mevzuat ve iletişim bilgilerine erişebilmektedir.  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1498472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Gelir  ve Vergi Dairesi’nin Birimlerinde yapılan işler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645224"/>
          </a:xfrm>
        </p:spPr>
        <p:txBody>
          <a:bodyPr>
            <a:noAutofit/>
          </a:bodyPr>
          <a:lstStyle/>
          <a:p>
            <a:r>
              <a:rPr lang="tr-TR" sz="2400" b="1" dirty="0"/>
              <a:t>Kira ve Diğer </a:t>
            </a:r>
            <a:r>
              <a:rPr lang="en-US" sz="2400" b="1" dirty="0" err="1"/>
              <a:t>Stopaj</a:t>
            </a:r>
            <a:r>
              <a:rPr lang="tr-TR" sz="2400" b="1" dirty="0"/>
              <a:t>lar</a:t>
            </a:r>
            <a:r>
              <a:rPr lang="en-US" sz="2400" b="1" dirty="0"/>
              <a:t> </a:t>
            </a:r>
            <a:r>
              <a:rPr lang="tr-TR" sz="2400" b="1" dirty="0" smtClean="0"/>
              <a:t>Birimi</a:t>
            </a:r>
            <a:r>
              <a:rPr lang="en-US" sz="2400" b="1" dirty="0" smtClean="0"/>
              <a:t>’</a:t>
            </a:r>
            <a:r>
              <a:rPr lang="en-US" sz="2400" b="1" dirty="0" err="1" smtClean="0"/>
              <a:t>nde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Yapılan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İşler</a:t>
            </a:r>
            <a:r>
              <a:rPr lang="en-US" sz="2400" b="1" dirty="0" smtClean="0"/>
              <a:t>:</a:t>
            </a:r>
          </a:p>
          <a:p>
            <a:r>
              <a:rPr lang="en-US" sz="2400" dirty="0" smtClean="0"/>
              <a:t>Kira </a:t>
            </a:r>
            <a:r>
              <a:rPr lang="en-US" sz="2400" dirty="0" err="1"/>
              <a:t>stopaj</a:t>
            </a:r>
            <a:r>
              <a:rPr lang="en-US" sz="2400" dirty="0"/>
              <a:t> , </a:t>
            </a:r>
          </a:p>
          <a:p>
            <a:r>
              <a:rPr lang="en-US" sz="2400" dirty="0" err="1"/>
              <a:t>Mevduat</a:t>
            </a:r>
            <a:r>
              <a:rPr lang="en-US" sz="2400" dirty="0"/>
              <a:t> </a:t>
            </a:r>
            <a:r>
              <a:rPr lang="en-US" sz="2400" dirty="0" err="1"/>
              <a:t>faizleri</a:t>
            </a:r>
            <a:r>
              <a:rPr lang="en-US" sz="2400" dirty="0"/>
              <a:t> </a:t>
            </a:r>
            <a:r>
              <a:rPr lang="en-US" sz="2400" dirty="0" err="1"/>
              <a:t>stopaj</a:t>
            </a:r>
            <a:r>
              <a:rPr lang="en-US" sz="2400" dirty="0"/>
              <a:t>, </a:t>
            </a:r>
          </a:p>
          <a:p>
            <a:r>
              <a:rPr lang="en-US" sz="2400" dirty="0" err="1"/>
              <a:t>Kumarhane</a:t>
            </a:r>
            <a:r>
              <a:rPr lang="en-US" sz="2400" dirty="0"/>
              <a:t> </a:t>
            </a:r>
            <a:r>
              <a:rPr lang="en-US" sz="2400" dirty="0" err="1"/>
              <a:t>stopaj</a:t>
            </a:r>
            <a:r>
              <a:rPr lang="en-US" sz="2400" dirty="0"/>
              <a:t>, </a:t>
            </a:r>
          </a:p>
          <a:p>
            <a:r>
              <a:rPr lang="en-US" sz="2400" dirty="0" err="1"/>
              <a:t>Yabancı</a:t>
            </a:r>
            <a:r>
              <a:rPr lang="en-US" sz="2400" dirty="0"/>
              <a:t> </a:t>
            </a:r>
            <a:r>
              <a:rPr lang="en-US" sz="2400" dirty="0" err="1"/>
              <a:t>uyruklu</a:t>
            </a:r>
            <a:r>
              <a:rPr lang="en-US" sz="2400" dirty="0"/>
              <a:t> </a:t>
            </a:r>
            <a:r>
              <a:rPr lang="en-US" sz="2400" dirty="0" err="1"/>
              <a:t>hizmetliler</a:t>
            </a:r>
            <a:r>
              <a:rPr lang="en-US" sz="2400" dirty="0"/>
              <a:t> </a:t>
            </a:r>
            <a:r>
              <a:rPr lang="en-US" sz="2400" dirty="0" err="1"/>
              <a:t>stopajları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Tarımsal</a:t>
            </a:r>
            <a:r>
              <a:rPr lang="en-US" sz="2400" dirty="0"/>
              <a:t> </a:t>
            </a:r>
            <a:r>
              <a:rPr lang="en-US" sz="2400" dirty="0" err="1"/>
              <a:t>stopaj</a:t>
            </a:r>
            <a:r>
              <a:rPr lang="en-US" sz="2400" dirty="0"/>
              <a:t>, </a:t>
            </a:r>
          </a:p>
          <a:p>
            <a:r>
              <a:rPr lang="en-US" sz="2400" dirty="0" err="1"/>
              <a:t>Diğer</a:t>
            </a:r>
            <a:r>
              <a:rPr lang="en-US" sz="2400" dirty="0"/>
              <a:t> </a:t>
            </a:r>
            <a:r>
              <a:rPr lang="en-US" sz="2400" dirty="0" err="1"/>
              <a:t>tüm</a:t>
            </a:r>
            <a:r>
              <a:rPr lang="en-US" sz="2400" dirty="0"/>
              <a:t> </a:t>
            </a:r>
            <a:r>
              <a:rPr lang="en-US" sz="2400" dirty="0" err="1"/>
              <a:t>stopajların</a:t>
            </a:r>
            <a:r>
              <a:rPr lang="en-US" sz="2400" dirty="0"/>
              <a:t> (</a:t>
            </a:r>
            <a:r>
              <a:rPr lang="en-US" sz="2400" dirty="0" err="1"/>
              <a:t>ücretlilerden</a:t>
            </a:r>
            <a:r>
              <a:rPr lang="en-US" sz="2400" dirty="0"/>
              <a:t> </a:t>
            </a:r>
            <a:r>
              <a:rPr lang="en-US" sz="2400" dirty="0" err="1"/>
              <a:t>kesilen</a:t>
            </a:r>
            <a:r>
              <a:rPr lang="en-US" sz="2400" dirty="0"/>
              <a:t> </a:t>
            </a:r>
            <a:r>
              <a:rPr lang="en-US" sz="2400" dirty="0" err="1" smtClean="0"/>
              <a:t>stopaj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</a:t>
            </a:r>
            <a:r>
              <a:rPr lang="en-US" sz="2400" dirty="0" smtClean="0"/>
              <a:t>, </a:t>
            </a:r>
            <a:r>
              <a:rPr lang="en-US" sz="2400" dirty="0"/>
              <a:t>PAYE </a:t>
            </a:r>
            <a:r>
              <a:rPr lang="en-US" sz="2400" dirty="0" err="1"/>
              <a:t>hariç</a:t>
            </a:r>
            <a:r>
              <a:rPr lang="en-US" sz="2400" dirty="0"/>
              <a:t>),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err="1"/>
              <a:t>tarh</a:t>
            </a:r>
            <a:r>
              <a:rPr lang="en-US" sz="2400" dirty="0"/>
              <a:t> </a:t>
            </a:r>
            <a:r>
              <a:rPr lang="en-US" sz="2400" dirty="0" err="1"/>
              <a:t>tahakkuk</a:t>
            </a:r>
            <a:r>
              <a:rPr lang="en-US" sz="2400" dirty="0"/>
              <a:t> </a:t>
            </a:r>
            <a:r>
              <a:rPr lang="en-US" sz="2400" dirty="0" err="1"/>
              <a:t>işlemlerinin</a:t>
            </a:r>
            <a:r>
              <a:rPr lang="en-US" sz="2400" dirty="0"/>
              <a:t> </a:t>
            </a:r>
            <a:r>
              <a:rPr lang="en-US" sz="2400" dirty="0" err="1"/>
              <a:t>yapıldığı</a:t>
            </a:r>
            <a:r>
              <a:rPr lang="en-US" sz="2400" dirty="0"/>
              <a:t> </a:t>
            </a:r>
            <a:r>
              <a:rPr lang="en-US" sz="2400" dirty="0" err="1"/>
              <a:t>birimdir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/>
              <a:t>Re’sen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İkmalen</a:t>
            </a:r>
            <a:r>
              <a:rPr lang="en-US" sz="2400" dirty="0"/>
              <a:t> </a:t>
            </a:r>
            <a:r>
              <a:rPr lang="en-US" sz="2400" dirty="0" err="1" smtClean="0"/>
              <a:t>Vergilendirme</a:t>
            </a:r>
            <a:r>
              <a:rPr lang="en-US" sz="2400" dirty="0" smtClean="0"/>
              <a:t> </a:t>
            </a:r>
            <a:r>
              <a:rPr lang="en-US" sz="2400" dirty="0" err="1" smtClean="0"/>
              <a:t>İşlemleri</a:t>
            </a:r>
            <a:r>
              <a:rPr lang="en-US" sz="2400" dirty="0" smtClean="0"/>
              <a:t>, </a:t>
            </a:r>
          </a:p>
          <a:p>
            <a:r>
              <a:rPr lang="tr-TR" sz="2400" dirty="0"/>
              <a:t>Tebliğ </a:t>
            </a:r>
            <a:r>
              <a:rPr lang="tr-TR" sz="2400" dirty="0" smtClean="0"/>
              <a:t>İşlemleri</a:t>
            </a:r>
            <a:r>
              <a:rPr lang="en-US" sz="2400" dirty="0" smtClean="0"/>
              <a:t>,</a:t>
            </a:r>
            <a:endParaRPr lang="tr-TR" sz="2400" dirty="0"/>
          </a:p>
          <a:p>
            <a:r>
              <a:rPr lang="tr-TR" sz="2400" dirty="0"/>
              <a:t>İtiraza alma ve itirazların görüşülmesi </a:t>
            </a:r>
            <a:r>
              <a:rPr lang="tr-TR" sz="2400" dirty="0" smtClean="0"/>
              <a:t>işlemleri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Kira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ilgili</a:t>
            </a:r>
            <a:r>
              <a:rPr lang="en-US" sz="2400" dirty="0" smtClean="0"/>
              <a:t> </a:t>
            </a:r>
            <a:r>
              <a:rPr lang="en-US" sz="2400" dirty="0" err="1" smtClean="0"/>
              <a:t>denetim</a:t>
            </a:r>
            <a:r>
              <a:rPr lang="en-US" sz="2400" dirty="0" smtClean="0"/>
              <a:t> </a:t>
            </a:r>
            <a:r>
              <a:rPr lang="en-US" sz="2400" dirty="0" err="1" smtClean="0"/>
              <a:t>işlemleri</a:t>
            </a:r>
            <a:r>
              <a:rPr lang="en-US" sz="2400" dirty="0" smtClean="0"/>
              <a:t>,</a:t>
            </a:r>
            <a:endParaRPr lang="tr-TR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  <a:p>
            <a:endParaRPr lang="en-US" sz="2400" b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29867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 ve Vergi Dairesi’nin Birimlerinde yapılan işler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3300" b="1" dirty="0" smtClean="0"/>
          </a:p>
          <a:p>
            <a:r>
              <a:rPr lang="tr-TR" sz="3300" b="1" dirty="0" smtClean="0"/>
              <a:t>Tapu </a:t>
            </a:r>
            <a:r>
              <a:rPr lang="tr-TR" sz="3300" b="1" dirty="0"/>
              <a:t>Stopaj </a:t>
            </a:r>
            <a:r>
              <a:rPr lang="tr-TR" sz="3300" b="1" dirty="0" smtClean="0"/>
              <a:t>Birimi</a:t>
            </a:r>
            <a:r>
              <a:rPr lang="tr-TR" sz="3600" b="1" dirty="0"/>
              <a:t>’nde Yapılan </a:t>
            </a:r>
            <a:r>
              <a:rPr lang="tr-TR" sz="3600" b="1" dirty="0" smtClean="0"/>
              <a:t>İşler</a:t>
            </a:r>
            <a:r>
              <a:rPr lang="tr-TR" sz="3600" b="1" dirty="0"/>
              <a:t>: </a:t>
            </a:r>
            <a:endParaRPr lang="tr-TR" sz="3300" b="1" dirty="0" smtClean="0"/>
          </a:p>
          <a:p>
            <a:endParaRPr lang="tr-TR" sz="3000" dirty="0" smtClean="0"/>
          </a:p>
          <a:p>
            <a:r>
              <a:rPr lang="tr-TR" sz="3000" dirty="0" smtClean="0"/>
              <a:t>T</a:t>
            </a:r>
            <a:r>
              <a:rPr lang="en-US" sz="3000" dirty="0" err="1" smtClean="0"/>
              <a:t>aşınmaz</a:t>
            </a:r>
            <a:r>
              <a:rPr lang="en-US" sz="3000" dirty="0" smtClean="0"/>
              <a:t> </a:t>
            </a:r>
            <a:r>
              <a:rPr lang="en-US" sz="3000" dirty="0"/>
              <a:t>mal </a:t>
            </a:r>
            <a:r>
              <a:rPr lang="en-US" sz="3000" dirty="0" err="1" smtClean="0"/>
              <a:t>satış</a:t>
            </a:r>
            <a:r>
              <a:rPr lang="tr-TR" sz="3000" dirty="0" err="1" smtClean="0"/>
              <a:t>lar</a:t>
            </a:r>
            <a:r>
              <a:rPr lang="en-US" sz="3000" dirty="0" err="1" smtClean="0"/>
              <a:t>ından</a:t>
            </a:r>
            <a:r>
              <a:rPr lang="en-US" sz="3000" dirty="0" smtClean="0"/>
              <a:t> </a:t>
            </a:r>
            <a:r>
              <a:rPr lang="en-US" sz="3000" dirty="0" err="1"/>
              <a:t>elde</a:t>
            </a:r>
            <a:r>
              <a:rPr lang="en-US" sz="3000" dirty="0"/>
              <a:t> </a:t>
            </a:r>
            <a:r>
              <a:rPr lang="en-US" sz="3000" dirty="0" err="1"/>
              <a:t>edilen</a:t>
            </a:r>
            <a:r>
              <a:rPr lang="en-US" sz="3000" dirty="0"/>
              <a:t> </a:t>
            </a:r>
            <a:r>
              <a:rPr lang="en-US" sz="3000" dirty="0" err="1" smtClean="0"/>
              <a:t>kazanc</a:t>
            </a:r>
            <a:r>
              <a:rPr lang="tr-TR" sz="3000" dirty="0" err="1" smtClean="0"/>
              <a:t>lar</a:t>
            </a:r>
            <a:r>
              <a:rPr lang="en-US" sz="3000" dirty="0" smtClean="0"/>
              <a:t>ın </a:t>
            </a:r>
            <a:r>
              <a:rPr lang="en-US" sz="3000" dirty="0" err="1"/>
              <a:t>vergilendirilmesi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ilgili</a:t>
            </a:r>
            <a:r>
              <a:rPr lang="en-US" sz="3000" dirty="0"/>
              <a:t> </a:t>
            </a:r>
            <a:r>
              <a:rPr lang="en-US" sz="3000" dirty="0" err="1"/>
              <a:t>tarh</a:t>
            </a:r>
            <a:r>
              <a:rPr lang="en-US" sz="3000" dirty="0"/>
              <a:t> –</a:t>
            </a:r>
            <a:r>
              <a:rPr lang="en-US" sz="3000" dirty="0" err="1"/>
              <a:t>tahakkkuk</a:t>
            </a:r>
            <a:r>
              <a:rPr lang="en-US" sz="3000" dirty="0"/>
              <a:t> </a:t>
            </a:r>
            <a:r>
              <a:rPr lang="en-US" sz="3000" dirty="0" err="1"/>
              <a:t>işlemleri</a:t>
            </a:r>
            <a:r>
              <a:rPr lang="tr-TR" sz="3000" dirty="0"/>
              <a:t>nin yapıldığı birimdir.</a:t>
            </a:r>
            <a:r>
              <a:rPr lang="en-US" sz="3600" dirty="0"/>
              <a:t>	</a:t>
            </a:r>
          </a:p>
          <a:p>
            <a:endParaRPr lang="en-US" sz="3300" b="1" dirty="0"/>
          </a:p>
        </p:txBody>
      </p:sp>
    </p:spTree>
    <p:extLst>
      <p:ext uri="{BB962C8B-B14F-4D97-AF65-F5344CB8AC3E}">
        <p14:creationId xmlns:p14="http://schemas.microsoft.com/office/powerpoint/2010/main" val="5840112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 ve Vergi Dairesi’nin Birimlerinde yapılan işler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3300" b="1" dirty="0"/>
              <a:t>Paye (Ücretliler) Stopaj </a:t>
            </a:r>
            <a:r>
              <a:rPr lang="tr-TR" sz="3300" b="1" dirty="0" smtClean="0"/>
              <a:t>Birimi</a:t>
            </a:r>
            <a:r>
              <a:rPr lang="en-US" sz="3300" b="1" dirty="0" smtClean="0"/>
              <a:t>’</a:t>
            </a:r>
            <a:r>
              <a:rPr lang="en-US" sz="3300" b="1" dirty="0" err="1" smtClean="0"/>
              <a:t>nde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Yapılan</a:t>
            </a:r>
            <a:r>
              <a:rPr lang="en-US" sz="3300" b="1" dirty="0" smtClean="0"/>
              <a:t> </a:t>
            </a:r>
            <a:r>
              <a:rPr lang="en-US" sz="3300" b="1" dirty="0" err="1" smtClean="0"/>
              <a:t>İşler</a:t>
            </a:r>
            <a:r>
              <a:rPr lang="en-US" sz="3300" b="1" dirty="0" smtClean="0"/>
              <a:t>:</a:t>
            </a:r>
          </a:p>
          <a:p>
            <a:r>
              <a:rPr lang="en-US" sz="3000" dirty="0"/>
              <a:t>PAYE </a:t>
            </a:r>
            <a:r>
              <a:rPr lang="en-US" sz="3000" dirty="0" err="1"/>
              <a:t>Birimi</a:t>
            </a:r>
            <a:r>
              <a:rPr lang="en-US" sz="3000" dirty="0"/>
              <a:t> = </a:t>
            </a:r>
            <a:r>
              <a:rPr lang="en-US" sz="3000" dirty="0" err="1"/>
              <a:t>Ücretliler</a:t>
            </a:r>
            <a:r>
              <a:rPr lang="en-US" sz="3000" dirty="0"/>
              <a:t> </a:t>
            </a:r>
            <a:r>
              <a:rPr lang="en-US" sz="3000" dirty="0" err="1" smtClean="0"/>
              <a:t>Birimi</a:t>
            </a:r>
            <a:endParaRPr lang="en-US" sz="3000" dirty="0" smtClean="0"/>
          </a:p>
          <a:p>
            <a:r>
              <a:rPr lang="en-US" sz="3000" u="sng" dirty="0" smtClean="0"/>
              <a:t>PAYE: </a:t>
            </a:r>
            <a:r>
              <a:rPr lang="en-US" sz="3000" dirty="0" smtClean="0"/>
              <a:t>Pay As Your Earn (</a:t>
            </a:r>
            <a:r>
              <a:rPr lang="en-US" sz="3000" dirty="0" err="1" smtClean="0"/>
              <a:t>Kazandığın</a:t>
            </a:r>
            <a:r>
              <a:rPr lang="en-US" sz="3000" dirty="0" smtClean="0"/>
              <a:t> Kadar </a:t>
            </a:r>
            <a:r>
              <a:rPr lang="en-US" sz="3000" dirty="0" err="1" smtClean="0"/>
              <a:t>Öde</a:t>
            </a:r>
            <a:r>
              <a:rPr lang="en-US" sz="3000" dirty="0" smtClean="0"/>
              <a:t>) </a:t>
            </a:r>
            <a:r>
              <a:rPr lang="en-US" sz="3000" dirty="0" err="1" smtClean="0"/>
              <a:t>anlamındadır</a:t>
            </a:r>
            <a:r>
              <a:rPr lang="en-US" sz="3000" dirty="0" smtClean="0"/>
              <a:t>.</a:t>
            </a:r>
          </a:p>
          <a:p>
            <a:r>
              <a:rPr lang="en-US" sz="3000" dirty="0" err="1"/>
              <a:t>Sadece</a:t>
            </a:r>
            <a:r>
              <a:rPr lang="en-US" sz="3000" dirty="0"/>
              <a:t> </a:t>
            </a:r>
            <a:r>
              <a:rPr lang="en-US" sz="3000" dirty="0" err="1"/>
              <a:t>ücretli</a:t>
            </a:r>
            <a:r>
              <a:rPr lang="en-US" sz="3000" dirty="0"/>
              <a:t> </a:t>
            </a:r>
            <a:r>
              <a:rPr lang="en-US" sz="3000" dirty="0" err="1"/>
              <a:t>çalışanların</a:t>
            </a:r>
            <a:r>
              <a:rPr lang="en-US" sz="3000" dirty="0"/>
              <a:t> </a:t>
            </a:r>
            <a:r>
              <a:rPr lang="en-US" sz="3000" dirty="0" err="1"/>
              <a:t>vergilendirildiği</a:t>
            </a:r>
            <a:r>
              <a:rPr lang="en-US" sz="3000" dirty="0"/>
              <a:t> </a:t>
            </a:r>
            <a:r>
              <a:rPr lang="en-US" sz="3000" dirty="0" err="1"/>
              <a:t>birimdir</a:t>
            </a:r>
            <a:r>
              <a:rPr lang="en-US" sz="3000" dirty="0"/>
              <a:t>.</a:t>
            </a:r>
          </a:p>
          <a:p>
            <a:r>
              <a:rPr lang="en-US" sz="3000" dirty="0" err="1"/>
              <a:t>Kıdem</a:t>
            </a:r>
            <a:r>
              <a:rPr lang="en-US" sz="3000" dirty="0"/>
              <a:t> </a:t>
            </a:r>
            <a:r>
              <a:rPr lang="en-US" sz="3000" dirty="0" err="1"/>
              <a:t>Tazminatı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Emekli</a:t>
            </a:r>
            <a:r>
              <a:rPr lang="en-US" sz="3000" dirty="0"/>
              <a:t> </a:t>
            </a:r>
            <a:r>
              <a:rPr lang="en-US" sz="3000" dirty="0" err="1"/>
              <a:t>İkramiyesi</a:t>
            </a:r>
            <a:r>
              <a:rPr lang="en-US" sz="3000" dirty="0"/>
              <a:t> </a:t>
            </a:r>
            <a:r>
              <a:rPr lang="en-US" sz="3000" dirty="0" err="1"/>
              <a:t>Ödenekleri</a:t>
            </a:r>
            <a:r>
              <a:rPr lang="en-US" sz="3000" dirty="0"/>
              <a:t>,</a:t>
            </a:r>
          </a:p>
          <a:p>
            <a:r>
              <a:rPr lang="en-US" sz="3000" dirty="0"/>
              <a:t>Hayat </a:t>
            </a:r>
            <a:r>
              <a:rPr lang="en-US" sz="3000" dirty="0" err="1"/>
              <a:t>Sigortası</a:t>
            </a:r>
            <a:r>
              <a:rPr lang="en-US" sz="3000" dirty="0"/>
              <a:t> </a:t>
            </a:r>
            <a:r>
              <a:rPr lang="en-US" sz="3000" dirty="0" err="1"/>
              <a:t>İşlemleri</a:t>
            </a:r>
            <a:r>
              <a:rPr lang="en-US" sz="3000" dirty="0"/>
              <a:t>,</a:t>
            </a:r>
          </a:p>
          <a:p>
            <a:r>
              <a:rPr lang="en-US" sz="3000" dirty="0" err="1"/>
              <a:t>İkmalen</a:t>
            </a:r>
            <a:r>
              <a:rPr lang="en-US" sz="3000" dirty="0"/>
              <a:t>, </a:t>
            </a:r>
            <a:r>
              <a:rPr lang="en-US" sz="3000" dirty="0" err="1"/>
              <a:t>Re’sen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İdarece</a:t>
            </a:r>
            <a:r>
              <a:rPr lang="en-US" sz="3000" dirty="0"/>
              <a:t>  </a:t>
            </a:r>
            <a:r>
              <a:rPr lang="en-US" sz="3000" dirty="0" err="1"/>
              <a:t>tarhiyat</a:t>
            </a:r>
            <a:r>
              <a:rPr lang="en-US" sz="3000" dirty="0"/>
              <a:t> (</a:t>
            </a:r>
            <a:r>
              <a:rPr lang="en-US" sz="3000" dirty="0" err="1"/>
              <a:t>vergi</a:t>
            </a:r>
            <a:r>
              <a:rPr lang="en-US" sz="3000" dirty="0"/>
              <a:t>) </a:t>
            </a:r>
            <a:r>
              <a:rPr lang="en-US" sz="3000" dirty="0" err="1" smtClean="0"/>
              <a:t>işlemleri</a:t>
            </a:r>
            <a:r>
              <a:rPr lang="en-US" sz="3000" dirty="0" smtClean="0"/>
              <a:t>,</a:t>
            </a:r>
            <a:r>
              <a:rPr lang="en-US" sz="3000" dirty="0"/>
              <a:t>	</a:t>
            </a:r>
          </a:p>
          <a:p>
            <a:r>
              <a:rPr lang="tr-TR" sz="3000" dirty="0"/>
              <a:t>Tebliğ İşlemleri</a:t>
            </a:r>
            <a:r>
              <a:rPr lang="en-US" sz="3000" dirty="0"/>
              <a:t>,</a:t>
            </a:r>
            <a:endParaRPr lang="tr-TR" sz="3000" dirty="0"/>
          </a:p>
          <a:p>
            <a:r>
              <a:rPr lang="tr-TR" sz="3000" dirty="0"/>
              <a:t>İtiraza alma ve itirazların görüşülmesi </a:t>
            </a:r>
            <a:r>
              <a:rPr lang="tr-TR" sz="3000" dirty="0" smtClean="0"/>
              <a:t>işlemleri</a:t>
            </a:r>
            <a:r>
              <a:rPr lang="en-US" sz="3000" dirty="0" smtClean="0"/>
              <a:t>.</a:t>
            </a:r>
            <a:r>
              <a:rPr lang="en-US" sz="2800" dirty="0"/>
              <a:t>	</a:t>
            </a:r>
          </a:p>
          <a:p>
            <a:endParaRPr lang="en-US" sz="2800" dirty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294497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 ve Vergi Dairesi’nin Birimlerinde yapılan işler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429200"/>
          </a:xfrm>
        </p:spPr>
        <p:txBody>
          <a:bodyPr>
            <a:normAutofit fontScale="92500" lnSpcReduction="10000"/>
          </a:bodyPr>
          <a:lstStyle/>
          <a:p>
            <a:endParaRPr lang="tr-TR" sz="3300" b="1" dirty="0" smtClean="0"/>
          </a:p>
          <a:p>
            <a:r>
              <a:rPr lang="tr-TR" sz="3300" b="1" dirty="0" smtClean="0"/>
              <a:t>Bilgi </a:t>
            </a:r>
            <a:r>
              <a:rPr lang="tr-TR" sz="3300" b="1" dirty="0"/>
              <a:t>Toplama </a:t>
            </a:r>
            <a:r>
              <a:rPr lang="tr-TR" sz="3300" b="1" dirty="0" smtClean="0"/>
              <a:t>Birimi</a:t>
            </a:r>
            <a:r>
              <a:rPr lang="tr-TR" sz="3600" b="1" dirty="0"/>
              <a:t>’nde Yapılan </a:t>
            </a:r>
            <a:r>
              <a:rPr lang="tr-TR" sz="3600" b="1" dirty="0" smtClean="0"/>
              <a:t>İşler</a:t>
            </a:r>
            <a:r>
              <a:rPr lang="tr-TR" sz="3600" b="1" dirty="0"/>
              <a:t>: </a:t>
            </a:r>
            <a:endParaRPr lang="en-US" sz="3300" b="1" dirty="0" smtClean="0"/>
          </a:p>
          <a:p>
            <a:endParaRPr lang="tr-TR" sz="3000" dirty="0" smtClean="0"/>
          </a:p>
          <a:p>
            <a:r>
              <a:rPr lang="en-US" sz="3000" dirty="0" err="1" smtClean="0"/>
              <a:t>Vergi</a:t>
            </a:r>
            <a:r>
              <a:rPr lang="en-US" sz="3000" dirty="0" smtClean="0"/>
              <a:t> </a:t>
            </a:r>
            <a:r>
              <a:rPr lang="en-US" sz="3000" dirty="0" err="1" smtClean="0"/>
              <a:t>uygulamalarına</a:t>
            </a:r>
            <a:r>
              <a:rPr lang="en-US" sz="3000" dirty="0" smtClean="0"/>
              <a:t> </a:t>
            </a:r>
            <a:r>
              <a:rPr lang="en-US" sz="3000" dirty="0" err="1" smtClean="0"/>
              <a:t>yardımcı</a:t>
            </a:r>
            <a:r>
              <a:rPr lang="en-US" sz="3000" dirty="0" smtClean="0"/>
              <a:t> </a:t>
            </a:r>
            <a:r>
              <a:rPr lang="en-US" sz="3000" dirty="0" err="1" smtClean="0"/>
              <a:t>olacak</a:t>
            </a:r>
            <a:r>
              <a:rPr lang="en-US" sz="3000" dirty="0" smtClean="0"/>
              <a:t> </a:t>
            </a:r>
            <a:r>
              <a:rPr lang="en-US" sz="3000" dirty="0" err="1" smtClean="0"/>
              <a:t>bilgileri</a:t>
            </a:r>
            <a:r>
              <a:rPr lang="en-US" sz="3000" dirty="0" smtClean="0"/>
              <a:t> </a:t>
            </a:r>
            <a:r>
              <a:rPr lang="en-US" sz="3000" dirty="0" err="1" smtClean="0"/>
              <a:t>kaynaklarından</a:t>
            </a:r>
            <a:r>
              <a:rPr lang="en-US" sz="3000" dirty="0" smtClean="0"/>
              <a:t> </a:t>
            </a:r>
            <a:r>
              <a:rPr lang="en-US" sz="3000" dirty="0" err="1" smtClean="0"/>
              <a:t>temin</a:t>
            </a:r>
            <a:r>
              <a:rPr lang="en-US" sz="3000" dirty="0" smtClean="0"/>
              <a:t> </a:t>
            </a:r>
            <a:r>
              <a:rPr lang="en-US" sz="3000" dirty="0" err="1" smtClean="0"/>
              <a:t>ederek</a:t>
            </a:r>
            <a:r>
              <a:rPr lang="en-US" sz="3000" dirty="0" smtClean="0"/>
              <a:t> </a:t>
            </a:r>
            <a:r>
              <a:rPr lang="en-US" sz="3000" dirty="0" err="1" smtClean="0"/>
              <a:t>değerlendiren</a:t>
            </a:r>
            <a:r>
              <a:rPr lang="en-US" sz="3000" dirty="0" smtClean="0"/>
              <a:t> </a:t>
            </a:r>
            <a:r>
              <a:rPr lang="en-US" sz="3000" dirty="0" err="1" smtClean="0"/>
              <a:t>ve</a:t>
            </a:r>
            <a:r>
              <a:rPr lang="en-US" sz="3000" dirty="0" smtClean="0"/>
              <a:t> </a:t>
            </a:r>
            <a:r>
              <a:rPr lang="en-US" sz="3000" dirty="0" err="1" smtClean="0"/>
              <a:t>ilgili</a:t>
            </a:r>
            <a:r>
              <a:rPr lang="en-US" sz="3000" dirty="0" smtClean="0"/>
              <a:t> </a:t>
            </a:r>
            <a:r>
              <a:rPr lang="en-US" sz="3000" dirty="0" err="1" smtClean="0"/>
              <a:t>birimlere</a:t>
            </a:r>
            <a:r>
              <a:rPr lang="en-US" sz="3000" dirty="0" smtClean="0"/>
              <a:t> </a:t>
            </a:r>
            <a:r>
              <a:rPr lang="en-US" sz="3000" dirty="0" err="1" smtClean="0"/>
              <a:t>ve</a:t>
            </a:r>
            <a:r>
              <a:rPr lang="en-US" sz="3000" dirty="0" smtClean="0"/>
              <a:t> /</a:t>
            </a:r>
            <a:r>
              <a:rPr lang="en-US" sz="3000" dirty="0" err="1" smtClean="0"/>
              <a:t>veya</a:t>
            </a:r>
            <a:r>
              <a:rPr lang="en-US" sz="3000" dirty="0" smtClean="0"/>
              <a:t> </a:t>
            </a:r>
            <a:r>
              <a:rPr lang="en-US" sz="3000" dirty="0" err="1" smtClean="0"/>
              <a:t>şubelere</a:t>
            </a:r>
            <a:r>
              <a:rPr lang="en-US" sz="3000" dirty="0" smtClean="0"/>
              <a:t> </a:t>
            </a:r>
            <a:r>
              <a:rPr lang="en-US" sz="3000" dirty="0" err="1" smtClean="0"/>
              <a:t>sevkini</a:t>
            </a:r>
            <a:r>
              <a:rPr lang="en-US" sz="3000" dirty="0" smtClean="0"/>
              <a:t> </a:t>
            </a:r>
            <a:r>
              <a:rPr lang="en-US" sz="3000" dirty="0" err="1" smtClean="0"/>
              <a:t>sağlayan</a:t>
            </a:r>
            <a:r>
              <a:rPr lang="en-US" sz="3000" dirty="0" smtClean="0"/>
              <a:t> </a:t>
            </a:r>
            <a:r>
              <a:rPr lang="en-US" sz="3000" dirty="0" err="1" smtClean="0"/>
              <a:t>birimdir</a:t>
            </a:r>
            <a:r>
              <a:rPr lang="en-US" sz="3000" dirty="0" smtClean="0"/>
              <a:t>. </a:t>
            </a:r>
            <a:r>
              <a:rPr lang="en-US" sz="3600" dirty="0" smtClean="0"/>
              <a:t>	</a:t>
            </a:r>
          </a:p>
          <a:p>
            <a:endParaRPr lang="tr-TR" sz="3000" dirty="0" smtClean="0"/>
          </a:p>
          <a:p>
            <a:r>
              <a:rPr lang="en-US" sz="3000" dirty="0" err="1" smtClean="0"/>
              <a:t>Gümrük</a:t>
            </a:r>
            <a:r>
              <a:rPr lang="en-US" sz="3000" dirty="0" smtClean="0"/>
              <a:t> </a:t>
            </a:r>
            <a:r>
              <a:rPr lang="en-US" sz="3000" dirty="0" err="1" smtClean="0"/>
              <a:t>hattı</a:t>
            </a:r>
            <a:r>
              <a:rPr lang="en-US" sz="3000" dirty="0" smtClean="0"/>
              <a:t> </a:t>
            </a:r>
            <a:r>
              <a:rPr lang="en-US" sz="3000" dirty="0" err="1" smtClean="0"/>
              <a:t>öncesi</a:t>
            </a:r>
            <a:r>
              <a:rPr lang="en-US" sz="3000" dirty="0" smtClean="0"/>
              <a:t> </a:t>
            </a:r>
            <a:r>
              <a:rPr lang="en-US" sz="3000" dirty="0" err="1" smtClean="0"/>
              <a:t>devir</a:t>
            </a:r>
            <a:r>
              <a:rPr lang="en-US" sz="3000" dirty="0" smtClean="0"/>
              <a:t> </a:t>
            </a:r>
            <a:r>
              <a:rPr lang="en-US" sz="3000" dirty="0" err="1" smtClean="0"/>
              <a:t>işlemleri</a:t>
            </a:r>
            <a:r>
              <a:rPr lang="en-US" sz="3000" dirty="0"/>
              <a:t>.</a:t>
            </a:r>
            <a:endParaRPr lang="en-US" sz="3000" dirty="0" smtClean="0"/>
          </a:p>
          <a:p>
            <a:endParaRPr lang="tr-TR" sz="3000" dirty="0" smtClean="0"/>
          </a:p>
          <a:p>
            <a:r>
              <a:rPr lang="en-US" sz="3000" dirty="0" err="1" smtClean="0"/>
              <a:t>Kurum</a:t>
            </a:r>
            <a:r>
              <a:rPr lang="en-US" sz="3000" dirty="0" smtClean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kuruluşlardan</a:t>
            </a:r>
            <a:r>
              <a:rPr lang="en-US" sz="3000" dirty="0"/>
              <a:t> </a:t>
            </a:r>
            <a:r>
              <a:rPr lang="en-US" sz="3000" dirty="0" err="1"/>
              <a:t>gelen</a:t>
            </a:r>
            <a:r>
              <a:rPr lang="en-US" sz="3000" dirty="0"/>
              <a:t> </a:t>
            </a:r>
            <a:r>
              <a:rPr lang="en-US" sz="3000" dirty="0" err="1"/>
              <a:t>bilgiler</a:t>
            </a:r>
            <a:r>
              <a:rPr lang="en-US" sz="3000" dirty="0"/>
              <a:t> </a:t>
            </a:r>
            <a:r>
              <a:rPr lang="en-US" sz="3000" dirty="0" err="1"/>
              <a:t>ayrı</a:t>
            </a:r>
            <a:r>
              <a:rPr lang="en-US" sz="3000" dirty="0"/>
              <a:t> </a:t>
            </a:r>
            <a:r>
              <a:rPr lang="en-US" sz="3000" dirty="0" err="1"/>
              <a:t>ayrı</a:t>
            </a:r>
            <a:r>
              <a:rPr lang="en-US" sz="3000" dirty="0"/>
              <a:t> </a:t>
            </a:r>
            <a:r>
              <a:rPr lang="en-US" sz="3000" dirty="0" err="1"/>
              <a:t>kuruluşlar</a:t>
            </a:r>
            <a:r>
              <a:rPr lang="en-US" sz="3000" dirty="0"/>
              <a:t> </a:t>
            </a:r>
            <a:r>
              <a:rPr lang="en-US" sz="3000" dirty="0" err="1"/>
              <a:t>adına</a:t>
            </a:r>
            <a:r>
              <a:rPr lang="en-US" sz="3000" dirty="0"/>
              <a:t> </a:t>
            </a:r>
            <a:r>
              <a:rPr lang="en-US" sz="3000" dirty="0" err="1"/>
              <a:t>açılan</a:t>
            </a:r>
            <a:r>
              <a:rPr lang="en-US" sz="3000" dirty="0"/>
              <a:t> </a:t>
            </a:r>
            <a:r>
              <a:rPr lang="en-US" sz="3000" dirty="0" err="1"/>
              <a:t>dosyalarda</a:t>
            </a:r>
            <a:r>
              <a:rPr lang="en-US" sz="3000" dirty="0"/>
              <a:t> </a:t>
            </a:r>
            <a:r>
              <a:rPr lang="en-US" sz="3000" dirty="0" err="1"/>
              <a:t>muhafaza</a:t>
            </a:r>
            <a:r>
              <a:rPr lang="en-US" sz="3000" dirty="0"/>
              <a:t> </a:t>
            </a:r>
            <a:r>
              <a:rPr lang="en-US" sz="3000" dirty="0" err="1"/>
              <a:t>edilir</a:t>
            </a:r>
            <a:r>
              <a:rPr lang="en-US" sz="3000" dirty="0"/>
              <a:t>. </a:t>
            </a:r>
            <a:r>
              <a:rPr lang="en-US" sz="3600" dirty="0"/>
              <a:t>	</a:t>
            </a:r>
          </a:p>
          <a:p>
            <a:pPr marL="0" indent="0">
              <a:buNone/>
            </a:pPr>
            <a:endParaRPr lang="en-US" sz="3600" dirty="0"/>
          </a:p>
          <a:p>
            <a:endParaRPr lang="tr-TR" sz="33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675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82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Gelir  ve Vergi Dairesi’nin Birimlerinde yapılan işler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Autofit/>
          </a:bodyPr>
          <a:lstStyle/>
          <a:p>
            <a:r>
              <a:rPr lang="tr-TR" sz="2400" b="1" dirty="0"/>
              <a:t>Veraset </a:t>
            </a:r>
            <a:r>
              <a:rPr lang="tr-TR" sz="2400" b="1" dirty="0" smtClean="0"/>
              <a:t>Birimi</a:t>
            </a:r>
            <a:r>
              <a:rPr lang="en-US" sz="2400" b="1" dirty="0" smtClean="0"/>
              <a:t>’</a:t>
            </a:r>
            <a:r>
              <a:rPr lang="en-US" sz="2400" b="1" dirty="0" err="1" smtClean="0"/>
              <a:t>nde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Yapılan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İşler</a:t>
            </a:r>
            <a:r>
              <a:rPr lang="en-US" sz="2400" b="1" dirty="0" smtClean="0"/>
              <a:t>:</a:t>
            </a:r>
          </a:p>
          <a:p>
            <a:endParaRPr lang="tr-TR" sz="2400" dirty="0" smtClean="0"/>
          </a:p>
          <a:p>
            <a:r>
              <a:rPr lang="en-US" sz="2400" dirty="0" err="1" smtClean="0"/>
              <a:t>Vefat</a:t>
            </a:r>
            <a:r>
              <a:rPr lang="en-US" sz="2400" dirty="0" smtClean="0"/>
              <a:t> </a:t>
            </a:r>
            <a:r>
              <a:rPr lang="en-US" sz="2400" dirty="0" err="1"/>
              <a:t>edenin</a:t>
            </a:r>
            <a:r>
              <a:rPr lang="en-US" sz="2400" dirty="0"/>
              <a:t> </a:t>
            </a:r>
            <a:r>
              <a:rPr lang="en-US" sz="2400" dirty="0" err="1"/>
              <a:t>kesinleşmiş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henüz</a:t>
            </a:r>
            <a:r>
              <a:rPr lang="en-US" sz="2400" dirty="0"/>
              <a:t> </a:t>
            </a:r>
            <a:r>
              <a:rPr lang="en-US" sz="2400" dirty="0" err="1"/>
              <a:t>ödenmemiş</a:t>
            </a:r>
            <a:r>
              <a:rPr lang="en-US" sz="2400" dirty="0"/>
              <a:t> </a:t>
            </a:r>
            <a:r>
              <a:rPr lang="en-US" sz="2400" dirty="0" err="1"/>
              <a:t>kamu</a:t>
            </a:r>
            <a:r>
              <a:rPr lang="en-US" sz="2400" dirty="0"/>
              <a:t> </a:t>
            </a:r>
            <a:r>
              <a:rPr lang="en-US" sz="2400" dirty="0" err="1"/>
              <a:t>alacağı</a:t>
            </a:r>
            <a:r>
              <a:rPr lang="en-US" sz="2400" dirty="0"/>
              <a:t> </a:t>
            </a:r>
            <a:r>
              <a:rPr lang="en-US" sz="2400" dirty="0" err="1"/>
              <a:t>kapsamındaki</a:t>
            </a:r>
            <a:r>
              <a:rPr lang="en-US" sz="2400" dirty="0"/>
              <a:t> </a:t>
            </a:r>
            <a:r>
              <a:rPr lang="en-US" sz="2400" dirty="0" err="1"/>
              <a:t>borçlarının</a:t>
            </a:r>
            <a:r>
              <a:rPr lang="en-US" sz="2400" dirty="0"/>
              <a:t> </a:t>
            </a:r>
            <a:r>
              <a:rPr lang="en-US" sz="2400" dirty="0" err="1" smtClean="0"/>
              <a:t>ödenmesi</a:t>
            </a:r>
            <a:r>
              <a:rPr lang="en-US" sz="2400" dirty="0" smtClean="0"/>
              <a:t>,</a:t>
            </a:r>
          </a:p>
          <a:p>
            <a:endParaRPr lang="tr-TR" sz="2400" dirty="0" smtClean="0"/>
          </a:p>
          <a:p>
            <a:r>
              <a:rPr lang="en-US" sz="2400" dirty="0" err="1" smtClean="0"/>
              <a:t>Vefat</a:t>
            </a:r>
            <a:r>
              <a:rPr lang="en-US" sz="2400" dirty="0" smtClean="0"/>
              <a:t> </a:t>
            </a:r>
            <a:r>
              <a:rPr lang="en-US" sz="2400" dirty="0" err="1"/>
              <a:t>tarihinden</a:t>
            </a:r>
            <a:r>
              <a:rPr lang="en-US" sz="2400" dirty="0"/>
              <a:t> </a:t>
            </a:r>
            <a:r>
              <a:rPr lang="en-US" sz="2400" dirty="0" err="1"/>
              <a:t>önceki</a:t>
            </a:r>
            <a:r>
              <a:rPr lang="en-US" sz="2400" dirty="0"/>
              <a:t> </a:t>
            </a:r>
            <a:r>
              <a:rPr lang="en-US" sz="2400" u="sng" dirty="0"/>
              <a:t>3 (</a:t>
            </a:r>
            <a:r>
              <a:rPr lang="en-US" sz="2400" u="sng" dirty="0" err="1"/>
              <a:t>üç</a:t>
            </a:r>
            <a:r>
              <a:rPr lang="en-US" sz="2400" u="sng" dirty="0"/>
              <a:t>) </a:t>
            </a:r>
            <a:r>
              <a:rPr lang="en-US" sz="2400" u="sng" dirty="0" err="1"/>
              <a:t>vergilendirme</a:t>
            </a:r>
            <a:r>
              <a:rPr lang="en-US" sz="2400" u="sng" dirty="0"/>
              <a:t> </a:t>
            </a:r>
            <a:r>
              <a:rPr lang="en-US" sz="2400" u="sng" dirty="0" err="1"/>
              <a:t>dönemi</a:t>
            </a:r>
            <a:r>
              <a:rPr lang="en-US" sz="2400" u="sng" dirty="0"/>
              <a:t> </a:t>
            </a:r>
            <a:r>
              <a:rPr lang="en-US" sz="2400" dirty="0" err="1"/>
              <a:t>içinde</a:t>
            </a:r>
            <a:r>
              <a:rPr lang="en-US" sz="2400" dirty="0"/>
              <a:t> </a:t>
            </a:r>
            <a:r>
              <a:rPr lang="en-US" sz="2400" dirty="0" err="1"/>
              <a:t>beyan</a:t>
            </a:r>
            <a:r>
              <a:rPr lang="en-US" sz="2400" dirty="0"/>
              <a:t> </a:t>
            </a:r>
            <a:r>
              <a:rPr lang="en-US" sz="2400" dirty="0" err="1"/>
              <a:t>edilmeyen</a:t>
            </a:r>
            <a:r>
              <a:rPr lang="en-US" sz="2400" dirty="0"/>
              <a:t> </a:t>
            </a:r>
            <a:r>
              <a:rPr lang="en-US" sz="2400" dirty="0" err="1" smtClean="0"/>
              <a:t>veya</a:t>
            </a:r>
            <a:r>
              <a:rPr lang="tr-TR" sz="2400" dirty="0"/>
              <a:t> </a:t>
            </a:r>
            <a:r>
              <a:rPr lang="en-US" sz="2400" dirty="0" err="1" smtClean="0"/>
              <a:t>eksik</a:t>
            </a:r>
            <a:r>
              <a:rPr lang="en-US" sz="2400" dirty="0" smtClean="0"/>
              <a:t> </a:t>
            </a:r>
            <a:r>
              <a:rPr lang="en-US" sz="2400" dirty="0" err="1"/>
              <a:t>beyan</a:t>
            </a:r>
            <a:r>
              <a:rPr lang="en-US" sz="2400" dirty="0"/>
              <a:t> </a:t>
            </a:r>
            <a:r>
              <a:rPr lang="en-US" sz="2400" dirty="0" err="1" smtClean="0"/>
              <a:t>edilen</a:t>
            </a:r>
            <a:r>
              <a:rPr lang="en-US" sz="2400" dirty="0" smtClean="0"/>
              <a:t> </a:t>
            </a:r>
            <a:r>
              <a:rPr lang="en-US" sz="2400" dirty="0" err="1"/>
              <a:t>vergilerinin</a:t>
            </a:r>
            <a:r>
              <a:rPr lang="en-US" sz="2400" dirty="0"/>
              <a:t> </a:t>
            </a:r>
            <a:r>
              <a:rPr lang="en-US" sz="2400" dirty="0" err="1" smtClean="0"/>
              <a:t>ödenmesi</a:t>
            </a:r>
            <a:r>
              <a:rPr lang="en-US" sz="2400" dirty="0" smtClean="0"/>
              <a:t>,</a:t>
            </a:r>
            <a:r>
              <a:rPr lang="en-US" sz="2400" dirty="0"/>
              <a:t>	</a:t>
            </a:r>
          </a:p>
          <a:p>
            <a:endParaRPr lang="tr-TR" sz="2400" dirty="0" smtClean="0"/>
          </a:p>
          <a:p>
            <a:r>
              <a:rPr lang="en-US" sz="2400" dirty="0" err="1" smtClean="0"/>
              <a:t>Miras</a:t>
            </a:r>
            <a:r>
              <a:rPr lang="en-US" sz="2400" dirty="0"/>
              <a:t>, </a:t>
            </a:r>
            <a:r>
              <a:rPr lang="en-US" sz="2400" dirty="0" err="1"/>
              <a:t>vasiyet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miras</a:t>
            </a:r>
            <a:r>
              <a:rPr lang="en-US" sz="2400" dirty="0"/>
              <a:t> </a:t>
            </a:r>
            <a:r>
              <a:rPr lang="en-US" sz="2400" dirty="0" err="1"/>
              <a:t>sözleşmesi</a:t>
            </a:r>
            <a:r>
              <a:rPr lang="en-US" sz="2400" dirty="0"/>
              <a:t> </a:t>
            </a:r>
            <a:r>
              <a:rPr lang="en-US" sz="2400" dirty="0" err="1"/>
              <a:t>gibi</a:t>
            </a:r>
            <a:r>
              <a:rPr lang="en-US" sz="2400" dirty="0"/>
              <a:t> </a:t>
            </a:r>
            <a:r>
              <a:rPr lang="en-US" sz="2400" dirty="0" err="1"/>
              <a:t>vefata</a:t>
            </a:r>
            <a:r>
              <a:rPr lang="en-US" sz="2400" dirty="0"/>
              <a:t> </a:t>
            </a:r>
            <a:r>
              <a:rPr lang="en-US" sz="2400" dirty="0" err="1"/>
              <a:t>bağlı</a:t>
            </a:r>
            <a:r>
              <a:rPr lang="en-US" sz="2400" dirty="0"/>
              <a:t> </a:t>
            </a:r>
            <a:r>
              <a:rPr lang="en-US" sz="2400" dirty="0" err="1"/>
              <a:t>bedelsiz</a:t>
            </a:r>
            <a:r>
              <a:rPr lang="en-US" sz="2400" dirty="0"/>
              <a:t> </a:t>
            </a:r>
            <a:r>
              <a:rPr lang="en-US" sz="2400" dirty="0" err="1"/>
              <a:t>devirlerin</a:t>
            </a:r>
            <a:r>
              <a:rPr lang="en-US" sz="2400" dirty="0"/>
              <a:t> </a:t>
            </a:r>
            <a:r>
              <a:rPr lang="en-US" sz="2400" dirty="0" err="1" smtClean="0"/>
              <a:t>vergilendirilmesi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endParaRPr lang="tr-TR" sz="2400" dirty="0" smtClean="0"/>
          </a:p>
          <a:p>
            <a:pPr marL="0" indent="0">
              <a:buNone/>
            </a:pPr>
            <a:r>
              <a:rPr lang="en-US" sz="2400" dirty="0" err="1" smtClean="0"/>
              <a:t>işlemleri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Veraset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Birimi</a:t>
            </a:r>
            <a:r>
              <a:rPr lang="en-US" sz="2400" u="sng" dirty="0" smtClean="0"/>
              <a:t> </a:t>
            </a:r>
            <a:r>
              <a:rPr lang="en-US" sz="2400" dirty="0" err="1" smtClean="0"/>
              <a:t>tarafından</a:t>
            </a:r>
            <a:r>
              <a:rPr lang="en-US" sz="2400" dirty="0" smtClean="0"/>
              <a:t> </a:t>
            </a:r>
            <a:r>
              <a:rPr lang="en-US" sz="2400" dirty="0" err="1" smtClean="0"/>
              <a:t>yapılmaktadır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185466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 ve Vergi Dairesi’nin Birimlerinde yapılan işler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b="1" dirty="0" smtClean="0"/>
          </a:p>
          <a:p>
            <a:r>
              <a:rPr lang="tr-TR" b="1" dirty="0" smtClean="0"/>
              <a:t>Tahsilat </a:t>
            </a:r>
            <a:r>
              <a:rPr lang="tr-TR" b="1" dirty="0"/>
              <a:t>ve Kamu Alacakları </a:t>
            </a:r>
            <a:r>
              <a:rPr lang="tr-TR" b="1" dirty="0" smtClean="0"/>
              <a:t>Birimi</a:t>
            </a:r>
            <a:r>
              <a:rPr lang="en-US" b="1" dirty="0" smtClean="0"/>
              <a:t>’</a:t>
            </a:r>
            <a:r>
              <a:rPr lang="en-US" b="1" dirty="0" err="1" smtClean="0"/>
              <a:t>nde</a:t>
            </a:r>
            <a:r>
              <a:rPr lang="en-US" b="1" dirty="0" smtClean="0"/>
              <a:t> </a:t>
            </a:r>
            <a:r>
              <a:rPr lang="en-US" b="1" dirty="0" err="1" smtClean="0"/>
              <a:t>Yapılan</a:t>
            </a:r>
            <a:r>
              <a:rPr lang="en-US" b="1" dirty="0" smtClean="0"/>
              <a:t> </a:t>
            </a:r>
            <a:r>
              <a:rPr lang="en-US" b="1" dirty="0" err="1" smtClean="0"/>
              <a:t>İşler</a:t>
            </a:r>
            <a:r>
              <a:rPr lang="en-US" b="1" dirty="0" smtClean="0"/>
              <a:t>:</a:t>
            </a:r>
            <a:endParaRPr lang="en-US" dirty="0" smtClean="0"/>
          </a:p>
          <a:p>
            <a:endParaRPr lang="tr-TR" b="1" dirty="0" smtClean="0"/>
          </a:p>
          <a:p>
            <a:r>
              <a:rPr lang="en-US" b="1" dirty="0" err="1" smtClean="0"/>
              <a:t>Tahakkuk</a:t>
            </a:r>
            <a:r>
              <a:rPr lang="en-US" b="1" dirty="0" smtClean="0"/>
              <a:t> </a:t>
            </a:r>
            <a:r>
              <a:rPr lang="en-US" b="1" dirty="0" err="1" smtClean="0"/>
              <a:t>ettirilen</a:t>
            </a:r>
            <a:r>
              <a:rPr lang="en-US" b="1" dirty="0" smtClean="0"/>
              <a:t> </a:t>
            </a:r>
            <a:r>
              <a:rPr lang="tr-TR" b="1" dirty="0" smtClean="0"/>
              <a:t>(kesinleştirilen) </a:t>
            </a:r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cezalarının</a:t>
            </a:r>
            <a:r>
              <a:rPr lang="en-US" dirty="0"/>
              <a:t> </a:t>
            </a:r>
            <a:r>
              <a:rPr lang="en-US" dirty="0" err="1" smtClean="0"/>
              <a:t>takibinin</a:t>
            </a:r>
            <a:r>
              <a:rPr lang="en-US" dirty="0" smtClean="0"/>
              <a:t> yap</a:t>
            </a:r>
            <a:r>
              <a:rPr lang="tr-TR" dirty="0" smtClean="0"/>
              <a:t>ı</a:t>
            </a:r>
            <a:r>
              <a:rPr lang="en-US" dirty="0" err="1" smtClean="0"/>
              <a:t>larak</a:t>
            </a:r>
            <a:r>
              <a:rPr lang="en-US" dirty="0" smtClean="0"/>
              <a:t> </a:t>
            </a:r>
            <a:r>
              <a:rPr lang="en-US" b="1" dirty="0" err="1" smtClean="0"/>
              <a:t>tahsilini</a:t>
            </a:r>
            <a:r>
              <a:rPr lang="tr-TR" b="1" dirty="0" smtClean="0"/>
              <a:t>n (ödemesinin)</a:t>
            </a:r>
            <a:r>
              <a:rPr lang="en-US" dirty="0" smtClean="0"/>
              <a:t> </a:t>
            </a:r>
            <a:r>
              <a:rPr lang="en-US" dirty="0" err="1" smtClean="0"/>
              <a:t>gerçekleştir</a:t>
            </a:r>
            <a:r>
              <a:rPr lang="tr-TR" dirty="0" smtClean="0"/>
              <a:t>ldiği birimdir.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579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 ve Vergi Dairesi’nin Birimlerinde yapılan işler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Motorlu Araçlar Kayıt İşlemleri Birimi’nde Yapılan İşler</a:t>
            </a:r>
            <a:r>
              <a:rPr lang="tr-TR" b="1" dirty="0" smtClean="0"/>
              <a:t>:</a:t>
            </a:r>
          </a:p>
          <a:p>
            <a:r>
              <a:rPr lang="en-US" dirty="0" err="1"/>
              <a:t>Motorlu</a:t>
            </a:r>
            <a:r>
              <a:rPr lang="en-US" dirty="0"/>
              <a:t> </a:t>
            </a:r>
            <a:r>
              <a:rPr lang="en-US" dirty="0" err="1"/>
              <a:t>araç</a:t>
            </a:r>
            <a:r>
              <a:rPr lang="en-US" dirty="0"/>
              <a:t> </a:t>
            </a:r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 smtClean="0"/>
              <a:t>işlemleri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M</a:t>
            </a:r>
            <a:r>
              <a:rPr lang="en-US" dirty="0" err="1" smtClean="0"/>
              <a:t>otorlu</a:t>
            </a:r>
            <a:r>
              <a:rPr lang="en-US" dirty="0" smtClean="0"/>
              <a:t> </a:t>
            </a:r>
            <a:r>
              <a:rPr lang="en-US" dirty="0" err="1" smtClean="0"/>
              <a:t>araç</a:t>
            </a:r>
            <a:r>
              <a:rPr lang="en-US" dirty="0" smtClean="0"/>
              <a:t> </a:t>
            </a:r>
            <a:r>
              <a:rPr lang="en-US" dirty="0" err="1" smtClean="0"/>
              <a:t>devir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M</a:t>
            </a:r>
            <a:r>
              <a:rPr lang="en-US" dirty="0" err="1" smtClean="0"/>
              <a:t>otorlu</a:t>
            </a:r>
            <a:r>
              <a:rPr lang="en-US" dirty="0" smtClean="0"/>
              <a:t> </a:t>
            </a:r>
            <a:r>
              <a:rPr lang="en-US" dirty="0" err="1" smtClean="0"/>
              <a:t>araçlar</a:t>
            </a:r>
            <a:r>
              <a:rPr lang="en-US" dirty="0" smtClean="0"/>
              <a:t> </a:t>
            </a:r>
            <a:r>
              <a:rPr lang="en-US" dirty="0" err="1" smtClean="0"/>
              <a:t>seyrüsefer</a:t>
            </a:r>
            <a:r>
              <a:rPr lang="en-US" dirty="0" smtClean="0"/>
              <a:t> </a:t>
            </a:r>
            <a:r>
              <a:rPr lang="en-US" dirty="0" err="1" smtClean="0"/>
              <a:t>ruhsat</a:t>
            </a:r>
            <a:r>
              <a:rPr lang="en-US" dirty="0" smtClean="0"/>
              <a:t> </a:t>
            </a:r>
            <a:r>
              <a:rPr lang="tr-TR" dirty="0" smtClean="0"/>
              <a:t>i</a:t>
            </a:r>
            <a:r>
              <a:rPr lang="en-US" dirty="0" err="1" smtClean="0"/>
              <a:t>şlemleri</a:t>
            </a:r>
            <a:r>
              <a:rPr lang="tr-TR" b="1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Motorlı </a:t>
            </a:r>
            <a:r>
              <a:rPr lang="tr-TR" dirty="0"/>
              <a:t>araçlar muayne </a:t>
            </a:r>
            <a:r>
              <a:rPr lang="tr-TR" dirty="0" smtClean="0"/>
              <a:t>harcı </a:t>
            </a:r>
            <a:r>
              <a:rPr lang="tr-TR" dirty="0" smtClean="0"/>
              <a:t>işlemleri.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87104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Gelir  ve Vergi Dairesi’nin Birimlerinde yapılan işler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Sürüş Ehliyetleri </a:t>
            </a:r>
            <a:r>
              <a:rPr lang="tr-TR" b="1" dirty="0" smtClean="0"/>
              <a:t>Birimi’nde yapılan işler:</a:t>
            </a:r>
          </a:p>
          <a:p>
            <a:pPr marL="0" indent="0">
              <a:buNone/>
            </a:pPr>
            <a:endParaRPr lang="tr-TR" sz="3000" dirty="0" smtClean="0"/>
          </a:p>
          <a:p>
            <a:r>
              <a:rPr lang="tr-TR" sz="3000" dirty="0" smtClean="0"/>
              <a:t>Öğrenci </a:t>
            </a:r>
            <a:r>
              <a:rPr lang="tr-TR" sz="3000" dirty="0"/>
              <a:t>ehliyeti verme ve yenileme </a:t>
            </a:r>
            <a:r>
              <a:rPr lang="tr-TR" sz="3000" dirty="0" smtClean="0"/>
              <a:t>işlemleri.</a:t>
            </a:r>
            <a:endParaRPr lang="tr-TR" sz="3000" dirty="0"/>
          </a:p>
          <a:p>
            <a:endParaRPr lang="tr-TR" sz="3000" dirty="0" smtClean="0"/>
          </a:p>
          <a:p>
            <a:r>
              <a:rPr lang="tr-TR" sz="3000" dirty="0" smtClean="0"/>
              <a:t>Sürüş </a:t>
            </a:r>
            <a:r>
              <a:rPr lang="tr-TR" sz="3000" dirty="0"/>
              <a:t>ehliyeti verme ve yenieme </a:t>
            </a:r>
            <a:r>
              <a:rPr lang="tr-TR" sz="3000" dirty="0" smtClean="0"/>
              <a:t>işlemleri.</a:t>
            </a:r>
            <a:endParaRPr lang="tr-TR" sz="3000" dirty="0"/>
          </a:p>
          <a:p>
            <a:endParaRPr lang="tr-TR" sz="3000" dirty="0" smtClean="0"/>
          </a:p>
          <a:p>
            <a:r>
              <a:rPr lang="tr-TR" sz="3000" dirty="0" smtClean="0"/>
              <a:t>Yabancı </a:t>
            </a:r>
            <a:r>
              <a:rPr lang="tr-TR" sz="3000" dirty="0"/>
              <a:t>ülke sürüş ehliyetinin KKTC sürüş ehliyetine çevirme </a:t>
            </a:r>
            <a:r>
              <a:rPr lang="tr-TR" sz="3000" dirty="0" smtClean="0"/>
              <a:t>işlemleri.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437339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Gelir  ve Vergi Dairesi’nin Birimlerinde yapılan işler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964488" cy="5544616"/>
          </a:xfrm>
        </p:spPr>
        <p:txBody>
          <a:bodyPr>
            <a:noAutofit/>
          </a:bodyPr>
          <a:lstStyle/>
          <a:p>
            <a:r>
              <a:rPr lang="tr-TR" sz="2800" b="1" dirty="0"/>
              <a:t>Arşiv </a:t>
            </a:r>
            <a:r>
              <a:rPr lang="tr-TR" sz="2800" b="1" dirty="0" smtClean="0"/>
              <a:t>Birimi’nde Yapılan İşler:</a:t>
            </a:r>
          </a:p>
          <a:p>
            <a:r>
              <a:rPr lang="tr-TR" sz="2400" dirty="0" smtClean="0"/>
              <a:t>Y</a:t>
            </a:r>
            <a:r>
              <a:rPr lang="en-US" sz="2400" dirty="0" err="1" smtClean="0"/>
              <a:t>azışmaların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u="sng" dirty="0" err="1"/>
              <a:t>yürütülüp</a:t>
            </a:r>
            <a:r>
              <a:rPr lang="en-US" sz="2400" u="sng" dirty="0"/>
              <a:t> </a:t>
            </a:r>
            <a:r>
              <a:rPr lang="en-US" sz="2400" u="sng" dirty="0" err="1"/>
              <a:t>kaydedildiği</a:t>
            </a:r>
            <a:r>
              <a:rPr lang="en-US" sz="2400" u="sng" dirty="0"/>
              <a:t> </a:t>
            </a:r>
            <a:r>
              <a:rPr lang="en-US" sz="2400" u="sng" dirty="0" err="1"/>
              <a:t>sonuçlandırıldığı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u="sng" dirty="0" err="1"/>
              <a:t>muhafaza</a:t>
            </a:r>
            <a:r>
              <a:rPr lang="en-US" sz="2400" u="sng" dirty="0"/>
              <a:t> </a:t>
            </a:r>
            <a:r>
              <a:rPr lang="en-US" sz="2400" u="sng" dirty="0" err="1"/>
              <a:t>edildiği</a:t>
            </a:r>
            <a:r>
              <a:rPr lang="en-US" sz="2400" dirty="0"/>
              <a:t> </a:t>
            </a:r>
            <a:r>
              <a:rPr lang="en-US" sz="2400" dirty="0" err="1"/>
              <a:t>yerdir</a:t>
            </a:r>
            <a:r>
              <a:rPr lang="en-US" sz="2400" dirty="0"/>
              <a:t>. 	</a:t>
            </a:r>
          </a:p>
          <a:p>
            <a:r>
              <a:rPr lang="tr-TR" sz="2400" dirty="0" smtClean="0"/>
              <a:t>Personelin </a:t>
            </a:r>
            <a:r>
              <a:rPr lang="tr-TR" sz="2400" dirty="0"/>
              <a:t>yıllık izin, saatlik </a:t>
            </a:r>
            <a:r>
              <a:rPr lang="tr-TR" sz="2400" dirty="0" smtClean="0"/>
              <a:t>izin, </a:t>
            </a:r>
            <a:r>
              <a:rPr lang="tr-TR" sz="2400" dirty="0"/>
              <a:t>hastalık ve mazaret </a:t>
            </a:r>
            <a:r>
              <a:rPr lang="tr-TR" sz="2400" dirty="0" smtClean="0"/>
              <a:t>izinlerinin </a:t>
            </a:r>
            <a:r>
              <a:rPr lang="tr-TR" sz="2400" dirty="0"/>
              <a:t>düzenlenmesi</a:t>
            </a:r>
            <a:r>
              <a:rPr lang="tr-TR" sz="2400" dirty="0" smtClean="0"/>
              <a:t>.</a:t>
            </a:r>
          </a:p>
          <a:p>
            <a:r>
              <a:rPr lang="en-US" sz="2400" dirty="0" err="1" smtClean="0"/>
              <a:t>Bir</a:t>
            </a:r>
            <a:r>
              <a:rPr lang="en-US" sz="2400" dirty="0" smtClean="0"/>
              <a:t> </a:t>
            </a:r>
            <a:r>
              <a:rPr lang="en-US" sz="2400" dirty="0" err="1" smtClean="0"/>
              <a:t>aylık</a:t>
            </a:r>
            <a:r>
              <a:rPr lang="tr-TR" sz="2400" dirty="0" smtClean="0"/>
              <a:t> </a:t>
            </a:r>
            <a:r>
              <a:rPr lang="en-US" sz="2400" dirty="0" err="1" smtClean="0"/>
              <a:t>çalışma</a:t>
            </a:r>
            <a:r>
              <a:rPr lang="en-US" sz="2400" dirty="0" smtClean="0"/>
              <a:t> </a:t>
            </a:r>
            <a:r>
              <a:rPr lang="en-US" sz="2400" dirty="0" err="1"/>
              <a:t>dönemi</a:t>
            </a:r>
            <a:r>
              <a:rPr lang="en-US" sz="2400" dirty="0"/>
              <a:t> </a:t>
            </a:r>
            <a:r>
              <a:rPr lang="en-US" sz="2400" dirty="0" err="1"/>
              <a:t>içerisinde</a:t>
            </a:r>
            <a:r>
              <a:rPr lang="en-US" sz="2400" dirty="0"/>
              <a:t> </a:t>
            </a:r>
            <a:r>
              <a:rPr lang="en-US" sz="2400" dirty="0" err="1"/>
              <a:t>ek</a:t>
            </a:r>
            <a:r>
              <a:rPr lang="en-US" sz="2400" dirty="0"/>
              <a:t> </a:t>
            </a:r>
            <a:r>
              <a:rPr lang="en-US" sz="2400" dirty="0" err="1"/>
              <a:t>mesai</a:t>
            </a:r>
            <a:r>
              <a:rPr lang="en-US" sz="2400" dirty="0"/>
              <a:t> </a:t>
            </a:r>
            <a:r>
              <a:rPr lang="en-US" sz="2400" dirty="0" err="1"/>
              <a:t>çalışmış</a:t>
            </a:r>
            <a:r>
              <a:rPr lang="en-US" sz="2400" dirty="0"/>
              <a:t> </a:t>
            </a:r>
            <a:r>
              <a:rPr lang="en-US" sz="2400" dirty="0" err="1"/>
              <a:t>personelin</a:t>
            </a:r>
            <a:r>
              <a:rPr lang="en-US" sz="2400" dirty="0"/>
              <a:t> </a:t>
            </a:r>
            <a:r>
              <a:rPr lang="en-US" sz="2400" dirty="0" err="1"/>
              <a:t>ek</a:t>
            </a:r>
            <a:r>
              <a:rPr lang="en-US" sz="2400" dirty="0"/>
              <a:t> </a:t>
            </a:r>
            <a:r>
              <a:rPr lang="en-US" sz="2400" dirty="0" err="1"/>
              <a:t>mesai</a:t>
            </a:r>
            <a:r>
              <a:rPr lang="en-US" sz="2400" dirty="0"/>
              <a:t> </a:t>
            </a:r>
            <a:r>
              <a:rPr lang="en-US" sz="2400" dirty="0" err="1" smtClean="0"/>
              <a:t>çizelgeleri</a:t>
            </a:r>
            <a:r>
              <a:rPr lang="tr-TR" sz="2400" dirty="0" smtClean="0"/>
              <a:t>nin düzenlenmesi.</a:t>
            </a:r>
          </a:p>
          <a:p>
            <a:endParaRPr lang="tr-TR" sz="2400" dirty="0" smtClean="0"/>
          </a:p>
          <a:p>
            <a:r>
              <a:rPr lang="tr-TR" sz="2400" dirty="0" smtClean="0"/>
              <a:t>D</a:t>
            </a:r>
            <a:r>
              <a:rPr lang="en-US" sz="2400" dirty="0" err="1" smtClean="0"/>
              <a:t>öşeme</a:t>
            </a:r>
            <a:r>
              <a:rPr lang="en-US" sz="2400" dirty="0" smtClean="0"/>
              <a:t> </a:t>
            </a:r>
            <a:r>
              <a:rPr lang="en-US" sz="2400" dirty="0" err="1" smtClean="0"/>
              <a:t>demirbaş</a:t>
            </a:r>
            <a:r>
              <a:rPr lang="en-US" sz="2400" dirty="0" smtClean="0"/>
              <a:t> </a:t>
            </a:r>
            <a:r>
              <a:rPr lang="en-US" sz="2400" dirty="0" err="1" smtClean="0"/>
              <a:t>kayıtları</a:t>
            </a:r>
            <a:r>
              <a:rPr lang="tr-TR" sz="2400" dirty="0" smtClean="0"/>
              <a:t>nın yapılması.</a:t>
            </a:r>
          </a:p>
          <a:p>
            <a:endParaRPr lang="tr-TR" sz="2400" dirty="0" smtClean="0"/>
          </a:p>
          <a:p>
            <a:r>
              <a:rPr lang="tr-TR" sz="2400" dirty="0" smtClean="0"/>
              <a:t>K</a:t>
            </a:r>
            <a:r>
              <a:rPr lang="en-US" sz="2400" dirty="0" err="1" smtClean="0"/>
              <a:t>ırtasiye</a:t>
            </a:r>
            <a:r>
              <a:rPr lang="en-US" sz="2400" dirty="0" smtClean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temizlik</a:t>
            </a:r>
            <a:r>
              <a:rPr lang="en-US" sz="2400" dirty="0"/>
              <a:t> </a:t>
            </a:r>
            <a:r>
              <a:rPr lang="en-US" sz="2400" dirty="0" err="1"/>
              <a:t>malzemeleri</a:t>
            </a:r>
            <a:r>
              <a:rPr lang="en-US" sz="2400" dirty="0"/>
              <a:t> </a:t>
            </a:r>
            <a:r>
              <a:rPr lang="en-US" sz="2400" dirty="0" err="1" smtClean="0"/>
              <a:t>kayıtları</a:t>
            </a:r>
            <a:r>
              <a:rPr lang="tr-TR" sz="2400" dirty="0" smtClean="0"/>
              <a:t>nın tutulması.</a:t>
            </a:r>
            <a:endParaRPr lang="en-US" sz="2400" dirty="0"/>
          </a:p>
          <a:p>
            <a:endParaRPr lang="tr-TR" sz="2400" dirty="0" smtClean="0"/>
          </a:p>
          <a:p>
            <a:r>
              <a:rPr lang="tr-TR" sz="2400" dirty="0" smtClean="0"/>
              <a:t>P</a:t>
            </a:r>
            <a:r>
              <a:rPr lang="en-US" sz="2400" dirty="0" err="1" smtClean="0"/>
              <a:t>ersonel</a:t>
            </a:r>
            <a:r>
              <a:rPr lang="en-US" sz="2400" dirty="0" smtClean="0"/>
              <a:t> </a:t>
            </a:r>
            <a:r>
              <a:rPr lang="en-US" sz="2400" dirty="0" err="1"/>
              <a:t>çalışmalarının</a:t>
            </a:r>
            <a:r>
              <a:rPr lang="en-US" sz="2400" dirty="0"/>
              <a:t> </a:t>
            </a:r>
            <a:r>
              <a:rPr lang="en-US" sz="2400" dirty="0" err="1" smtClean="0"/>
              <a:t>raporlanması</a:t>
            </a:r>
            <a:r>
              <a:rPr lang="tr-TR" sz="2400" dirty="0" smtClean="0"/>
              <a:t>.</a:t>
            </a:r>
            <a:r>
              <a:rPr lang="en-US" sz="2400" dirty="0" smtClean="0"/>
              <a:t>	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8612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Vergi Dairesi’nin Misyonu (</a:t>
            </a:r>
            <a:r>
              <a:rPr lang="tr-TR" b="1" u="sng" dirty="0" smtClean="0"/>
              <a:t>Amacı</a:t>
            </a:r>
            <a:r>
              <a:rPr lang="tr-TR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refahın</a:t>
            </a:r>
            <a:r>
              <a:rPr lang="en-US" dirty="0"/>
              <a:t> </a:t>
            </a:r>
            <a:r>
              <a:rPr lang="en-US" dirty="0" err="1"/>
              <a:t>artırılmasını</a:t>
            </a:r>
            <a:r>
              <a:rPr lang="en-US" dirty="0"/>
              <a:t> </a:t>
            </a:r>
            <a:r>
              <a:rPr lang="en-US" dirty="0" err="1"/>
              <a:t>sağlamaya</a:t>
            </a:r>
            <a:r>
              <a:rPr lang="en-US" dirty="0"/>
              <a:t> </a:t>
            </a:r>
            <a:r>
              <a:rPr lang="en-US" dirty="0" err="1"/>
              <a:t>yönelik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u="sng" dirty="0" err="1"/>
              <a:t>gelirleri</a:t>
            </a:r>
            <a:r>
              <a:rPr lang="en-US" u="sng" dirty="0"/>
              <a:t> </a:t>
            </a:r>
            <a:r>
              <a:rPr lang="en-US" u="sng" dirty="0" err="1"/>
              <a:t>adalet</a:t>
            </a:r>
            <a:r>
              <a:rPr lang="en-US" u="sng" dirty="0"/>
              <a:t>, </a:t>
            </a:r>
            <a:r>
              <a:rPr lang="en-US" u="sng" dirty="0" err="1"/>
              <a:t>tarafsızlık</a:t>
            </a:r>
            <a:r>
              <a:rPr lang="en-US" u="sng" dirty="0"/>
              <a:t> </a:t>
            </a:r>
            <a:r>
              <a:rPr lang="en-US" u="sng" dirty="0" err="1"/>
              <a:t>ve</a:t>
            </a:r>
            <a:r>
              <a:rPr lang="en-US" u="sng" dirty="0"/>
              <a:t> </a:t>
            </a:r>
            <a:r>
              <a:rPr lang="en-US" u="sng" dirty="0" err="1"/>
              <a:t>verimlilik</a:t>
            </a:r>
            <a:r>
              <a:rPr lang="en-US" u="sng" dirty="0"/>
              <a:t> </a:t>
            </a:r>
            <a:r>
              <a:rPr lang="en-US" dirty="0" err="1"/>
              <a:t>ilkeleri</a:t>
            </a:r>
            <a:r>
              <a:rPr lang="en-US" dirty="0"/>
              <a:t> </a:t>
            </a:r>
            <a:r>
              <a:rPr lang="en-US" dirty="0" err="1"/>
              <a:t>çerçevesinde</a:t>
            </a:r>
            <a:r>
              <a:rPr lang="en-US" dirty="0"/>
              <a:t> </a:t>
            </a:r>
            <a:r>
              <a:rPr lang="en-US" dirty="0" err="1" smtClean="0"/>
              <a:t>toplamak</a:t>
            </a:r>
            <a:r>
              <a:rPr lang="tr-TR" dirty="0" smtClean="0"/>
              <a:t>.</a:t>
            </a:r>
          </a:p>
          <a:p>
            <a:r>
              <a:rPr lang="tr-TR" u="sng" dirty="0" smtClean="0"/>
              <a:t>V</a:t>
            </a:r>
            <a:r>
              <a:rPr lang="en-US" u="sng" dirty="0" err="1" smtClean="0"/>
              <a:t>ergi</a:t>
            </a:r>
            <a:r>
              <a:rPr lang="en-US" u="sng" dirty="0" smtClean="0"/>
              <a:t> </a:t>
            </a:r>
            <a:r>
              <a:rPr lang="en-US" u="sng" dirty="0" err="1"/>
              <a:t>sisteminin</a:t>
            </a:r>
            <a:r>
              <a:rPr lang="en-US" u="sng" dirty="0"/>
              <a:t> </a:t>
            </a:r>
            <a:r>
              <a:rPr lang="en-US" u="sng" dirty="0" err="1"/>
              <a:t>basitleştirilmesi</a:t>
            </a:r>
            <a:r>
              <a:rPr lang="en-US" u="sng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uyumun</a:t>
            </a:r>
            <a:r>
              <a:rPr lang="en-US" dirty="0"/>
              <a:t> </a:t>
            </a:r>
            <a:r>
              <a:rPr lang="en-US" dirty="0" err="1"/>
              <a:t>artırılmasına</a:t>
            </a:r>
            <a:r>
              <a:rPr lang="en-US" dirty="0"/>
              <a:t> </a:t>
            </a:r>
            <a:r>
              <a:rPr lang="en-US" dirty="0" err="1"/>
              <a:t>katkıda</a:t>
            </a:r>
            <a:r>
              <a:rPr lang="en-US" dirty="0"/>
              <a:t> </a:t>
            </a:r>
            <a:r>
              <a:rPr lang="en-US" dirty="0" err="1"/>
              <a:t>bulunarak</a:t>
            </a:r>
            <a:r>
              <a:rPr lang="en-US" dirty="0"/>
              <a:t> </a:t>
            </a:r>
            <a:r>
              <a:rPr lang="en-US" dirty="0" err="1"/>
              <a:t>mükellefe</a:t>
            </a:r>
            <a:r>
              <a:rPr lang="en-US" dirty="0"/>
              <a:t> </a:t>
            </a:r>
            <a:r>
              <a:rPr lang="en-US" u="sng" dirty="0" err="1"/>
              <a:t>kaliteli</a:t>
            </a:r>
            <a:r>
              <a:rPr lang="en-US" u="sng" dirty="0"/>
              <a:t> </a:t>
            </a:r>
            <a:r>
              <a:rPr lang="en-US" u="sng" dirty="0" err="1"/>
              <a:t>hizmet</a:t>
            </a:r>
            <a:r>
              <a:rPr lang="en-US" u="sng" dirty="0"/>
              <a:t> </a:t>
            </a:r>
            <a:r>
              <a:rPr lang="en-US" u="sng" dirty="0" err="1"/>
              <a:t>sunmaktır</a:t>
            </a:r>
            <a:r>
              <a:rPr lang="en-US" u="sng" dirty="0" smtClean="0"/>
              <a:t>.</a:t>
            </a:r>
            <a:endParaRPr lang="tr-TR" u="sng" dirty="0" smtClean="0"/>
          </a:p>
          <a:p>
            <a:endParaRPr lang="tr-TR" dirty="0" smtClean="0"/>
          </a:p>
          <a:p>
            <a:r>
              <a:rPr lang="tr-TR" dirty="0" smtClean="0"/>
              <a:t>Kaynak:</a:t>
            </a:r>
            <a:r>
              <a:rPr lang="en-US" dirty="0" smtClean="0">
                <a:hlinkClick r:id="rId2"/>
              </a:rPr>
              <a:t>http://www.vergi.gov.ct.tr/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4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tr-TR" b="1" dirty="0" smtClean="0"/>
              <a:t>Vergi Dairesi’nin Vizyonu (</a:t>
            </a:r>
            <a:r>
              <a:rPr lang="tr-TR" b="1" u="sng" dirty="0" smtClean="0"/>
              <a:t>Hedefi</a:t>
            </a:r>
            <a:r>
              <a:rPr lang="tr-TR" b="1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Autofit/>
          </a:bodyPr>
          <a:lstStyle/>
          <a:p>
            <a:r>
              <a:rPr lang="en-US" dirty="0" err="1"/>
              <a:t>Kayıt</a:t>
            </a:r>
            <a:r>
              <a:rPr lang="en-US" dirty="0"/>
              <a:t> </a:t>
            </a:r>
            <a:r>
              <a:rPr lang="en-US" dirty="0" err="1"/>
              <a:t>dışı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mücadele</a:t>
            </a:r>
            <a:r>
              <a:rPr lang="en-US" dirty="0"/>
              <a:t> </a:t>
            </a:r>
            <a:r>
              <a:rPr lang="en-US" dirty="0" smtClean="0"/>
              <a:t>e</a:t>
            </a:r>
            <a:r>
              <a:rPr lang="tr-TR" dirty="0" smtClean="0"/>
              <a:t>tmek.</a:t>
            </a:r>
          </a:p>
          <a:p>
            <a:r>
              <a:rPr lang="tr-TR" dirty="0" smtClean="0"/>
              <a:t>V</a:t>
            </a:r>
            <a:r>
              <a:rPr lang="en-US" dirty="0" err="1" smtClean="0"/>
              <a:t>ergide</a:t>
            </a:r>
            <a:r>
              <a:rPr lang="en-US" dirty="0" smtClean="0"/>
              <a:t> </a:t>
            </a:r>
            <a:r>
              <a:rPr lang="en-US" dirty="0" err="1"/>
              <a:t>kayıp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kaçağı</a:t>
            </a:r>
            <a:r>
              <a:rPr lang="en-US" dirty="0"/>
              <a:t> </a:t>
            </a:r>
            <a:r>
              <a:rPr lang="en-US" dirty="0" err="1" smtClean="0"/>
              <a:t>önlemek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T</a:t>
            </a:r>
            <a:r>
              <a:rPr lang="en-US" dirty="0" err="1" smtClean="0"/>
              <a:t>eknoloji</a:t>
            </a:r>
            <a:r>
              <a:rPr lang="en-US" dirty="0" smtClean="0"/>
              <a:t> </a:t>
            </a:r>
            <a:r>
              <a:rPr lang="en-US" dirty="0" err="1"/>
              <a:t>kullanımını</a:t>
            </a:r>
            <a:r>
              <a:rPr lang="en-US" dirty="0"/>
              <a:t> </a:t>
            </a:r>
            <a:r>
              <a:rPr lang="en-US" dirty="0" err="1"/>
              <a:t>geliştirerek</a:t>
            </a:r>
            <a:r>
              <a:rPr lang="en-US" dirty="0"/>
              <a:t> </a:t>
            </a:r>
            <a:r>
              <a:rPr lang="en-US" dirty="0" err="1"/>
              <a:t>etkinlik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verimliliği</a:t>
            </a:r>
            <a:r>
              <a:rPr lang="en-US" dirty="0"/>
              <a:t> </a:t>
            </a:r>
            <a:r>
              <a:rPr lang="en-US" dirty="0" err="1" smtClean="0"/>
              <a:t>artırmak</a:t>
            </a:r>
            <a:r>
              <a:rPr lang="tr-TR" dirty="0" smtClean="0"/>
              <a:t>.</a:t>
            </a:r>
          </a:p>
          <a:p>
            <a:r>
              <a:rPr lang="tr-TR" dirty="0" smtClean="0"/>
              <a:t>M</a:t>
            </a:r>
            <a:r>
              <a:rPr lang="en-US" dirty="0" err="1" smtClean="0"/>
              <a:t>ükellef</a:t>
            </a:r>
            <a:r>
              <a:rPr lang="en-US" dirty="0" smtClean="0"/>
              <a:t> </a:t>
            </a:r>
            <a:r>
              <a:rPr lang="en-US" dirty="0" err="1"/>
              <a:t>hizmetleri</a:t>
            </a:r>
            <a:r>
              <a:rPr lang="en-US" dirty="0"/>
              <a:t> </a:t>
            </a:r>
            <a:r>
              <a:rPr lang="en-US" dirty="0" err="1"/>
              <a:t>yönetimini</a:t>
            </a:r>
            <a:r>
              <a:rPr lang="en-US" dirty="0"/>
              <a:t> </a:t>
            </a:r>
            <a:r>
              <a:rPr lang="en-US" dirty="0" err="1" smtClean="0"/>
              <a:t>oluşturmak</a:t>
            </a:r>
            <a:r>
              <a:rPr lang="tr-TR" dirty="0" smtClean="0"/>
              <a:t>.</a:t>
            </a:r>
          </a:p>
          <a:p>
            <a:r>
              <a:rPr lang="tr-TR" dirty="0" smtClean="0"/>
              <a:t>H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/>
              <a:t>türlü</a:t>
            </a:r>
            <a:r>
              <a:rPr lang="en-US" dirty="0"/>
              <a:t> </a:t>
            </a:r>
            <a:r>
              <a:rPr lang="en-US" dirty="0" err="1"/>
              <a:t>ekonomik</a:t>
            </a:r>
            <a:r>
              <a:rPr lang="en-US" dirty="0"/>
              <a:t> </a:t>
            </a:r>
            <a:r>
              <a:rPr lang="en-US" dirty="0" err="1"/>
              <a:t>yapı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aktiviteyi</a:t>
            </a:r>
            <a:r>
              <a:rPr lang="en-US" dirty="0"/>
              <a:t> </a:t>
            </a:r>
            <a:r>
              <a:rPr lang="en-US" dirty="0" err="1"/>
              <a:t>geliştiren</a:t>
            </a:r>
            <a:r>
              <a:rPr lang="en-US" dirty="0"/>
              <a:t>, </a:t>
            </a:r>
            <a:r>
              <a:rPr lang="en-US" dirty="0" err="1"/>
              <a:t>güvenilir</a:t>
            </a:r>
            <a:r>
              <a:rPr lang="en-US" dirty="0"/>
              <a:t>, </a:t>
            </a:r>
            <a:r>
              <a:rPr lang="en-US" dirty="0" err="1"/>
              <a:t>etkin</a:t>
            </a:r>
            <a:r>
              <a:rPr lang="en-US" dirty="0"/>
              <a:t>, </a:t>
            </a:r>
            <a:r>
              <a:rPr lang="en-US" dirty="0" err="1"/>
              <a:t>şeffaf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idare</a:t>
            </a:r>
            <a:r>
              <a:rPr lang="en-US" dirty="0"/>
              <a:t> </a:t>
            </a:r>
            <a:r>
              <a:rPr lang="en-US" dirty="0" err="1"/>
              <a:t>olmaktır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smtClean="0"/>
              <a:t>Kaynak:</a:t>
            </a:r>
            <a:r>
              <a:rPr lang="en-US" dirty="0" smtClean="0">
                <a:hlinkClick r:id="rId2"/>
              </a:rPr>
              <a:t>http://www.vergi.gov.ct.tr/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07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Vergi Dairesi’nin görev yetki ve sorumlulukları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616624"/>
          </a:xfrm>
        </p:spPr>
        <p:txBody>
          <a:bodyPr>
            <a:noAutofit/>
          </a:bodyPr>
          <a:lstStyle/>
          <a:p>
            <a:r>
              <a:rPr lang="en-US" sz="2400" dirty="0" err="1"/>
              <a:t>Devletin</a:t>
            </a:r>
            <a:r>
              <a:rPr lang="en-US" sz="2400" dirty="0"/>
              <a:t> </a:t>
            </a:r>
            <a:r>
              <a:rPr lang="en-US" sz="2400" dirty="0" err="1"/>
              <a:t>Gelir</a:t>
            </a:r>
            <a:r>
              <a:rPr lang="en-US" sz="2400" dirty="0"/>
              <a:t>, </a:t>
            </a:r>
            <a:r>
              <a:rPr lang="en-US" sz="2400" dirty="0" err="1"/>
              <a:t>Vergi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Tahsilatla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yasa</a:t>
            </a:r>
            <a:r>
              <a:rPr lang="en-US" sz="2400" dirty="0"/>
              <a:t>, </a:t>
            </a:r>
            <a:r>
              <a:rPr lang="en-US" sz="2400" dirty="0" err="1"/>
              <a:t>tüzük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yönetmelik</a:t>
            </a:r>
            <a:r>
              <a:rPr lang="en-US" sz="2400" dirty="0"/>
              <a:t> </a:t>
            </a:r>
            <a:r>
              <a:rPr lang="en-US" sz="2400" dirty="0" err="1"/>
              <a:t>tasarılarını</a:t>
            </a:r>
            <a:r>
              <a:rPr lang="en-US" sz="2400" dirty="0"/>
              <a:t> </a:t>
            </a:r>
            <a:r>
              <a:rPr lang="en-US" sz="2400" dirty="0" err="1"/>
              <a:t>hazırlayıp</a:t>
            </a:r>
            <a:r>
              <a:rPr lang="en-US" sz="2400" dirty="0"/>
              <a:t> </a:t>
            </a:r>
            <a:r>
              <a:rPr lang="en-US" sz="2400" dirty="0" err="1"/>
              <a:t>onaylamaları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mercilere</a:t>
            </a:r>
            <a:r>
              <a:rPr lang="en-US" sz="2400" dirty="0"/>
              <a:t> </a:t>
            </a:r>
            <a:r>
              <a:rPr lang="en-US" sz="2400" dirty="0" err="1"/>
              <a:t>sunar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Devletin</a:t>
            </a:r>
            <a:r>
              <a:rPr lang="en-US" sz="2400" dirty="0"/>
              <a:t> </a:t>
            </a:r>
            <a:r>
              <a:rPr lang="en-US" sz="2400" dirty="0" err="1"/>
              <a:t>tüm</a:t>
            </a:r>
            <a:r>
              <a:rPr lang="en-US" sz="2400" dirty="0"/>
              <a:t> </a:t>
            </a:r>
            <a:r>
              <a:rPr lang="en-US" sz="2400" dirty="0" err="1"/>
              <a:t>vergi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gelirlerini</a:t>
            </a:r>
            <a:r>
              <a:rPr lang="en-US" sz="2400" dirty="0"/>
              <a:t> </a:t>
            </a:r>
            <a:r>
              <a:rPr lang="en-US" sz="2400" dirty="0" err="1"/>
              <a:t>yürürlükteki</a:t>
            </a:r>
            <a:r>
              <a:rPr lang="en-US" sz="2400" dirty="0"/>
              <a:t> </a:t>
            </a:r>
            <a:r>
              <a:rPr lang="en-US" sz="2400" dirty="0" err="1"/>
              <a:t>mevzuat</a:t>
            </a:r>
            <a:r>
              <a:rPr lang="en-US" sz="2400" dirty="0"/>
              <a:t> </a:t>
            </a:r>
            <a:r>
              <a:rPr lang="en-US" sz="2400" dirty="0" err="1"/>
              <a:t>çerçevesinde</a:t>
            </a:r>
            <a:r>
              <a:rPr lang="en-US" sz="2400" dirty="0"/>
              <a:t> Mali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İdari</a:t>
            </a:r>
            <a:r>
              <a:rPr lang="en-US" sz="2400" dirty="0"/>
              <a:t> </a:t>
            </a:r>
            <a:r>
              <a:rPr lang="en-US" sz="2400" dirty="0" err="1"/>
              <a:t>yönden</a:t>
            </a:r>
            <a:r>
              <a:rPr lang="en-US" sz="2400" dirty="0"/>
              <a:t> </a:t>
            </a:r>
            <a:r>
              <a:rPr lang="en-US" sz="2400" dirty="0" err="1"/>
              <a:t>takibini</a:t>
            </a:r>
            <a:r>
              <a:rPr lang="en-US" sz="2400" dirty="0"/>
              <a:t>, </a:t>
            </a:r>
            <a:r>
              <a:rPr lang="en-US" sz="2400" dirty="0" err="1"/>
              <a:t>denetimini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tahsilatını</a:t>
            </a:r>
            <a:r>
              <a:rPr lang="en-US" sz="2400" dirty="0"/>
              <a:t> </a:t>
            </a:r>
            <a:r>
              <a:rPr lang="en-US" sz="2400" dirty="0" err="1"/>
              <a:t>gerçekleştirir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Devletin</a:t>
            </a:r>
            <a:r>
              <a:rPr lang="en-US" sz="2400" dirty="0"/>
              <a:t> </a:t>
            </a:r>
            <a:r>
              <a:rPr lang="en-US" sz="2400" dirty="0" err="1"/>
              <a:t>gelir</a:t>
            </a:r>
            <a:r>
              <a:rPr lang="en-US" sz="2400" dirty="0"/>
              <a:t> </a:t>
            </a:r>
            <a:r>
              <a:rPr lang="en-US" sz="2400" dirty="0" err="1"/>
              <a:t>kaynaklarını</a:t>
            </a:r>
            <a:r>
              <a:rPr lang="en-US" sz="2400" dirty="0"/>
              <a:t> </a:t>
            </a:r>
            <a:r>
              <a:rPr lang="en-US" sz="2400" dirty="0" err="1"/>
              <a:t>artırmak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gerekli</a:t>
            </a:r>
            <a:r>
              <a:rPr lang="en-US" sz="2400" dirty="0"/>
              <a:t> </a:t>
            </a:r>
            <a:r>
              <a:rPr lang="en-US" sz="2400" dirty="0" err="1"/>
              <a:t>önlemleri</a:t>
            </a:r>
            <a:r>
              <a:rPr lang="en-US" sz="2400" dirty="0"/>
              <a:t> </a:t>
            </a:r>
            <a:r>
              <a:rPr lang="en-US" sz="2400" dirty="0" err="1"/>
              <a:t>alıp</a:t>
            </a:r>
            <a:r>
              <a:rPr lang="en-US" sz="2400" dirty="0"/>
              <a:t> </a:t>
            </a:r>
            <a:r>
              <a:rPr lang="en-US" sz="2400" dirty="0" err="1"/>
              <a:t>uygulamaya</a:t>
            </a:r>
            <a:r>
              <a:rPr lang="en-US" sz="2400" dirty="0"/>
              <a:t> </a:t>
            </a:r>
            <a:r>
              <a:rPr lang="en-US" sz="2400" dirty="0" err="1"/>
              <a:t>koyar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Gelir</a:t>
            </a:r>
            <a:r>
              <a:rPr lang="en-US" sz="2400" dirty="0"/>
              <a:t> </a:t>
            </a:r>
            <a:r>
              <a:rPr lang="en-US" sz="2400" dirty="0" err="1"/>
              <a:t>takdiri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vergi</a:t>
            </a:r>
            <a:r>
              <a:rPr lang="en-US" sz="2400" dirty="0"/>
              <a:t> </a:t>
            </a:r>
            <a:r>
              <a:rPr lang="en-US" sz="2400" dirty="0" smtClean="0"/>
              <a:t>tar</a:t>
            </a:r>
            <a:r>
              <a:rPr lang="tr-TR" sz="2400" dirty="0" smtClean="0"/>
              <a:t>h</a:t>
            </a:r>
            <a:r>
              <a:rPr lang="en-US" sz="2400" dirty="0" err="1" smtClean="0"/>
              <a:t>ı</a:t>
            </a:r>
            <a:r>
              <a:rPr lang="en-US" sz="2400" dirty="0"/>
              <a:t>, </a:t>
            </a:r>
            <a:r>
              <a:rPr lang="en-US" sz="2400" dirty="0" err="1"/>
              <a:t>tahakkuku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tahsilatı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ilgili</a:t>
            </a:r>
            <a:r>
              <a:rPr lang="en-US" sz="2400" dirty="0"/>
              <a:t> </a:t>
            </a:r>
            <a:r>
              <a:rPr lang="en-US" sz="2400" dirty="0" err="1"/>
              <a:t>uygulama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tebliğat</a:t>
            </a:r>
            <a:r>
              <a:rPr lang="en-US" sz="2400" dirty="0"/>
              <a:t> </a:t>
            </a:r>
            <a:r>
              <a:rPr lang="en-US" sz="2400" dirty="0" err="1"/>
              <a:t>işlemi</a:t>
            </a:r>
            <a:r>
              <a:rPr lang="en-US" sz="2400" dirty="0"/>
              <a:t> </a:t>
            </a:r>
            <a:r>
              <a:rPr lang="en-US" sz="2400" dirty="0" err="1"/>
              <a:t>yapar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Vergi</a:t>
            </a:r>
            <a:r>
              <a:rPr lang="en-US" sz="2400" dirty="0"/>
              <a:t> </a:t>
            </a:r>
            <a:r>
              <a:rPr lang="en-US" sz="2400" dirty="0" err="1"/>
              <a:t>yükümlülüklerini</a:t>
            </a:r>
            <a:r>
              <a:rPr lang="en-US" sz="2400" dirty="0"/>
              <a:t> </a:t>
            </a:r>
            <a:r>
              <a:rPr lang="en-US" sz="2400" dirty="0" err="1"/>
              <a:t>saptar</a:t>
            </a:r>
            <a:r>
              <a:rPr lang="en-US" sz="2400" dirty="0"/>
              <a:t>, </a:t>
            </a:r>
            <a:r>
              <a:rPr lang="en-US" sz="2400" dirty="0" err="1"/>
              <a:t>mali</a:t>
            </a:r>
            <a:r>
              <a:rPr lang="en-US" sz="2400" dirty="0"/>
              <a:t> </a:t>
            </a:r>
            <a:r>
              <a:rPr lang="en-US" sz="2400" dirty="0" err="1"/>
              <a:t>durumlarını</a:t>
            </a:r>
            <a:r>
              <a:rPr lang="en-US" sz="2400" dirty="0"/>
              <a:t> </a:t>
            </a:r>
            <a:r>
              <a:rPr lang="en-US" sz="2400" dirty="0" err="1"/>
              <a:t>araştırır</a:t>
            </a:r>
            <a:r>
              <a:rPr lang="en-US" sz="2400" dirty="0"/>
              <a:t>, </a:t>
            </a:r>
            <a:r>
              <a:rPr lang="en-US" sz="2400" dirty="0" err="1"/>
              <a:t>inceler</a:t>
            </a:r>
            <a:r>
              <a:rPr lang="en-US" sz="2400" dirty="0"/>
              <a:t>, </a:t>
            </a:r>
            <a:r>
              <a:rPr lang="en-US" sz="2400" dirty="0" err="1"/>
              <a:t>kıymet</a:t>
            </a:r>
            <a:r>
              <a:rPr lang="en-US" sz="2400" dirty="0"/>
              <a:t> </a:t>
            </a:r>
            <a:r>
              <a:rPr lang="en-US" sz="2400" dirty="0" err="1"/>
              <a:t>takdiri</a:t>
            </a:r>
            <a:r>
              <a:rPr lang="en-US" sz="2400" dirty="0"/>
              <a:t> </a:t>
            </a:r>
            <a:r>
              <a:rPr lang="en-US" sz="2400" dirty="0" err="1"/>
              <a:t>yapar</a:t>
            </a:r>
            <a:r>
              <a:rPr lang="en-US" sz="2400" dirty="0"/>
              <a:t> </a:t>
            </a:r>
            <a:r>
              <a:rPr lang="en-US" sz="2400" dirty="0" err="1"/>
              <a:t>takdirlere</a:t>
            </a:r>
            <a:r>
              <a:rPr lang="en-US" sz="2400" dirty="0"/>
              <a:t> </a:t>
            </a:r>
            <a:r>
              <a:rPr lang="en-US" sz="2400" dirty="0" err="1"/>
              <a:t>karşı</a:t>
            </a:r>
            <a:r>
              <a:rPr lang="en-US" sz="2400" dirty="0"/>
              <a:t> </a:t>
            </a:r>
            <a:r>
              <a:rPr lang="en-US" sz="2400" dirty="0" err="1"/>
              <a:t>itirazları</a:t>
            </a:r>
            <a:r>
              <a:rPr lang="en-US" sz="2400" dirty="0"/>
              <a:t> </a:t>
            </a:r>
            <a:r>
              <a:rPr lang="en-US" sz="2400" dirty="0" err="1"/>
              <a:t>inceler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sonuçlandırır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Devletin</a:t>
            </a:r>
            <a:r>
              <a:rPr lang="en-US" sz="2400" dirty="0"/>
              <a:t> </a:t>
            </a:r>
            <a:r>
              <a:rPr lang="en-US" sz="2400" dirty="0" err="1"/>
              <a:t>parasını</a:t>
            </a:r>
            <a:r>
              <a:rPr lang="en-US" sz="2400" dirty="0"/>
              <a:t> </a:t>
            </a:r>
            <a:r>
              <a:rPr lang="en-US" sz="2400" dirty="0" err="1"/>
              <a:t>idare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muhafaza</a:t>
            </a:r>
            <a:r>
              <a:rPr lang="en-US" sz="2400" dirty="0"/>
              <a:t> </a:t>
            </a:r>
            <a:r>
              <a:rPr lang="en-US" sz="2400" dirty="0" err="1"/>
              <a:t>eder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023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Özet Olarak Vergi Dairesinin </a:t>
            </a:r>
            <a:r>
              <a:rPr lang="en-US" b="1" dirty="0" smtClean="0"/>
              <a:t>G</a:t>
            </a:r>
            <a:r>
              <a:rPr lang="tr-TR" b="1" dirty="0" smtClean="0"/>
              <a:t>örev Yetki ve Sorumluluğu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Yükümlülüğü saptayan, vergi tarh eden, tahakkuk ettiren ve tahsil eden yetkili makam, Vergi Dairesidir.</a:t>
            </a:r>
          </a:p>
          <a:p>
            <a:pPr marL="0" indent="0">
              <a:buNone/>
            </a:pPr>
            <a:r>
              <a:rPr lang="tr-TR" u="sng" dirty="0" smtClean="0"/>
              <a:t>Veya</a:t>
            </a:r>
            <a:r>
              <a:rPr lang="tr-TR" dirty="0" smtClean="0"/>
              <a:t>,</a:t>
            </a:r>
          </a:p>
          <a:p>
            <a:r>
              <a:rPr lang="tr-TR" dirty="0" smtClean="0"/>
              <a:t>Vergi mükelleflerini saptayan, vergiyi hesaplayan, vergiyi kesinleştiren ve vergi ödenmesini alan yetkili makam Vergi Dairesidir.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14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315416"/>
            <a:ext cx="8229600" cy="1156990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Gelir ve Vergi </a:t>
            </a:r>
            <a:r>
              <a:rPr lang="tr-TR" sz="3200" b="1" dirty="0"/>
              <a:t>Dairesi’nde</a:t>
            </a:r>
            <a:r>
              <a:rPr lang="tr-TR" sz="3200" b="1" dirty="0" smtClean="0"/>
              <a:t> Kullanılan Yasalar: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6480720"/>
          </a:xfrm>
        </p:spPr>
        <p:txBody>
          <a:bodyPr>
            <a:noAutofit/>
          </a:bodyPr>
          <a:lstStyle/>
          <a:p>
            <a:r>
              <a:rPr lang="tr-TR" sz="2400" dirty="0" smtClean="0"/>
              <a:t>27/1977 </a:t>
            </a:r>
            <a:r>
              <a:rPr lang="en-US" sz="2400" dirty="0" err="1" smtClean="0"/>
              <a:t>Vergi</a:t>
            </a:r>
            <a:r>
              <a:rPr lang="en-US" sz="2400" dirty="0" smtClean="0"/>
              <a:t> </a:t>
            </a:r>
            <a:r>
              <a:rPr lang="en-US" sz="2400" dirty="0" err="1" smtClean="0"/>
              <a:t>Usul</a:t>
            </a:r>
            <a:r>
              <a:rPr lang="en-US" sz="2400" dirty="0" smtClean="0"/>
              <a:t> </a:t>
            </a:r>
            <a:r>
              <a:rPr lang="en-US" sz="2400" dirty="0" err="1" smtClean="0"/>
              <a:t>Yasas</a:t>
            </a:r>
            <a:r>
              <a:rPr lang="tr-TR" sz="2400" dirty="0" smtClean="0"/>
              <a:t>ı</a:t>
            </a:r>
            <a:endParaRPr lang="en-US" sz="2400" dirty="0" smtClean="0"/>
          </a:p>
          <a:p>
            <a:r>
              <a:rPr lang="tr-TR" sz="2400" dirty="0" smtClean="0"/>
              <a:t>24/1982 </a:t>
            </a:r>
            <a:r>
              <a:rPr lang="en-US" sz="2400" dirty="0" err="1" smtClean="0"/>
              <a:t>Gelir</a:t>
            </a:r>
            <a:r>
              <a:rPr lang="en-US" sz="2400" dirty="0" smtClean="0"/>
              <a:t> </a:t>
            </a:r>
            <a:r>
              <a:rPr lang="en-US" sz="2400" dirty="0" err="1" smtClean="0"/>
              <a:t>Vergisi</a:t>
            </a:r>
            <a:r>
              <a:rPr lang="en-US" sz="2400" dirty="0" smtClean="0"/>
              <a:t> </a:t>
            </a:r>
            <a:r>
              <a:rPr lang="en-US" sz="2400" dirty="0" err="1" smtClean="0"/>
              <a:t>Yasas</a:t>
            </a:r>
            <a:r>
              <a:rPr lang="tr-TR" sz="2400" dirty="0" smtClean="0"/>
              <a:t>ı</a:t>
            </a:r>
            <a:endParaRPr lang="en-US" sz="2400" dirty="0" smtClean="0"/>
          </a:p>
          <a:p>
            <a:r>
              <a:rPr lang="tr-TR" sz="2400" dirty="0" smtClean="0"/>
              <a:t>41/1976 </a:t>
            </a:r>
            <a:r>
              <a:rPr lang="en-US" sz="2400" dirty="0" err="1" smtClean="0"/>
              <a:t>Kurumlar</a:t>
            </a:r>
            <a:r>
              <a:rPr lang="en-US" sz="2400" dirty="0" smtClean="0"/>
              <a:t> </a:t>
            </a:r>
            <a:r>
              <a:rPr lang="en-US" sz="2400" dirty="0" err="1" smtClean="0"/>
              <a:t>Vergisi</a:t>
            </a:r>
            <a:r>
              <a:rPr lang="en-US" sz="2400" dirty="0" smtClean="0"/>
              <a:t> </a:t>
            </a:r>
            <a:r>
              <a:rPr lang="en-US" sz="2400" dirty="0" err="1" smtClean="0"/>
              <a:t>Yasas</a:t>
            </a:r>
            <a:r>
              <a:rPr lang="tr-TR" sz="2400" dirty="0" smtClean="0"/>
              <a:t>ı</a:t>
            </a:r>
            <a:endParaRPr lang="en-US" sz="2400" dirty="0" smtClean="0"/>
          </a:p>
          <a:p>
            <a:r>
              <a:rPr lang="tr-TR" sz="2400" dirty="0" smtClean="0"/>
              <a:t>47/1992 </a:t>
            </a:r>
            <a:r>
              <a:rPr lang="en-US" sz="2400" dirty="0" err="1" smtClean="0"/>
              <a:t>Katma</a:t>
            </a:r>
            <a:r>
              <a:rPr lang="en-US" sz="2400" dirty="0" smtClean="0"/>
              <a:t> </a:t>
            </a:r>
            <a:r>
              <a:rPr lang="en-US" sz="2400" dirty="0" err="1" smtClean="0"/>
              <a:t>Değer</a:t>
            </a:r>
            <a:r>
              <a:rPr lang="en-US" sz="2400" dirty="0" smtClean="0"/>
              <a:t> </a:t>
            </a:r>
            <a:r>
              <a:rPr lang="en-US" sz="2400" dirty="0" err="1" smtClean="0"/>
              <a:t>Vergisi</a:t>
            </a:r>
            <a:r>
              <a:rPr lang="en-US" sz="2400" dirty="0" smtClean="0"/>
              <a:t> </a:t>
            </a:r>
            <a:r>
              <a:rPr lang="en-US" sz="2400" dirty="0" err="1" smtClean="0"/>
              <a:t>Yasas</a:t>
            </a:r>
            <a:r>
              <a:rPr lang="tr-TR" sz="2400" dirty="0" smtClean="0"/>
              <a:t>ı</a:t>
            </a:r>
            <a:endParaRPr lang="en-US" sz="2400" dirty="0" smtClean="0"/>
          </a:p>
          <a:p>
            <a:r>
              <a:rPr lang="en-US" sz="2400" dirty="0" smtClean="0"/>
              <a:t> </a:t>
            </a:r>
            <a:r>
              <a:rPr lang="tr-TR" sz="2400" dirty="0" smtClean="0"/>
              <a:t>49/1988 </a:t>
            </a:r>
            <a:r>
              <a:rPr lang="en-US" sz="2400" dirty="0" err="1" smtClean="0"/>
              <a:t>Kktc</a:t>
            </a:r>
            <a:r>
              <a:rPr lang="en-US" sz="2400" dirty="0" smtClean="0"/>
              <a:t> </a:t>
            </a:r>
            <a:r>
              <a:rPr lang="en-US" sz="2400" dirty="0" err="1" smtClean="0"/>
              <a:t>Onay</a:t>
            </a:r>
            <a:r>
              <a:rPr lang="en-US" sz="2400" dirty="0" smtClean="0"/>
              <a:t> </a:t>
            </a:r>
            <a:r>
              <a:rPr lang="en-US" sz="2400" dirty="0" err="1" smtClean="0"/>
              <a:t>Yasas</a:t>
            </a:r>
            <a:r>
              <a:rPr lang="tr-TR" sz="2400" dirty="0" smtClean="0"/>
              <a:t>ı</a:t>
            </a:r>
            <a:endParaRPr lang="en-US" sz="2400" dirty="0" smtClean="0"/>
          </a:p>
          <a:p>
            <a:r>
              <a:rPr lang="en-US" sz="2400" dirty="0"/>
              <a:t>21/1992</a:t>
            </a:r>
            <a:r>
              <a:rPr lang="tr-TR" sz="2400" b="1" dirty="0" smtClean="0"/>
              <a:t> </a:t>
            </a:r>
            <a:r>
              <a:rPr lang="en-US" sz="2400" dirty="0" smtClean="0"/>
              <a:t>Banka </a:t>
            </a:r>
            <a:r>
              <a:rPr lang="en-US" sz="2400" dirty="0" err="1" smtClean="0"/>
              <a:t>Sigorta</a:t>
            </a:r>
            <a:r>
              <a:rPr lang="en-US" sz="2400" dirty="0" smtClean="0"/>
              <a:t> </a:t>
            </a:r>
            <a:r>
              <a:rPr lang="en-US" sz="2400" dirty="0" err="1" smtClean="0"/>
              <a:t>Vergisi</a:t>
            </a:r>
            <a:r>
              <a:rPr lang="en-US" sz="2400" dirty="0" smtClean="0"/>
              <a:t> </a:t>
            </a:r>
            <a:r>
              <a:rPr lang="en-US" sz="2400" dirty="0" err="1" smtClean="0"/>
              <a:t>Yasas</a:t>
            </a:r>
            <a:r>
              <a:rPr lang="tr-TR" sz="2400" dirty="0" smtClean="0"/>
              <a:t>ı</a:t>
            </a:r>
            <a:endParaRPr lang="en-US" sz="2400" dirty="0" smtClean="0"/>
          </a:p>
          <a:p>
            <a:r>
              <a:rPr lang="tr-TR" sz="2400" dirty="0" smtClean="0"/>
              <a:t>50/1995</a:t>
            </a:r>
            <a:r>
              <a:rPr lang="tr-TR" sz="2400" dirty="0"/>
              <a:t> </a:t>
            </a:r>
            <a:r>
              <a:rPr lang="en-US" sz="2400" dirty="0" err="1" smtClean="0"/>
              <a:t>Taşinmaz</a:t>
            </a:r>
            <a:r>
              <a:rPr lang="en-US" sz="2400" dirty="0" smtClean="0"/>
              <a:t> Mal </a:t>
            </a:r>
            <a:r>
              <a:rPr lang="en-US" sz="2400" dirty="0" err="1" smtClean="0"/>
              <a:t>Vergisi</a:t>
            </a:r>
            <a:r>
              <a:rPr lang="en-US" sz="2400" dirty="0" smtClean="0"/>
              <a:t> </a:t>
            </a:r>
            <a:r>
              <a:rPr lang="en-US" sz="2400" dirty="0" err="1" smtClean="0"/>
              <a:t>Yasas</a:t>
            </a:r>
            <a:r>
              <a:rPr lang="tr-TR" sz="2400" dirty="0" smtClean="0"/>
              <a:t>ı</a:t>
            </a:r>
            <a:endParaRPr lang="en-US" sz="2400" dirty="0" smtClean="0"/>
          </a:p>
          <a:p>
            <a:r>
              <a:rPr lang="tr-TR" sz="2400" dirty="0"/>
              <a:t>19/</a:t>
            </a:r>
            <a:r>
              <a:rPr lang="en-US" sz="2400" dirty="0"/>
              <a:t>1963</a:t>
            </a:r>
            <a:r>
              <a:rPr lang="tr-TR" sz="2400" dirty="0"/>
              <a:t> </a:t>
            </a:r>
            <a:r>
              <a:rPr lang="en-US" sz="2400" dirty="0" err="1" smtClean="0"/>
              <a:t>Pul</a:t>
            </a:r>
            <a:r>
              <a:rPr lang="en-US" sz="2400" dirty="0" smtClean="0"/>
              <a:t> </a:t>
            </a:r>
            <a:r>
              <a:rPr lang="en-US" sz="2400" dirty="0" err="1" smtClean="0"/>
              <a:t>Yasas</a:t>
            </a:r>
            <a:r>
              <a:rPr lang="tr-TR" sz="2400" dirty="0" smtClean="0"/>
              <a:t>ı</a:t>
            </a:r>
            <a:endParaRPr lang="en-US" sz="2400" dirty="0" smtClean="0"/>
          </a:p>
          <a:p>
            <a:r>
              <a:rPr lang="tr-TR" sz="2400" dirty="0"/>
              <a:t>21/1974 </a:t>
            </a:r>
            <a:r>
              <a:rPr lang="en-US" sz="2400" dirty="0" err="1" smtClean="0"/>
              <a:t>Motorlu</a:t>
            </a:r>
            <a:r>
              <a:rPr lang="en-US" sz="2400" dirty="0" smtClean="0"/>
              <a:t> </a:t>
            </a:r>
            <a:r>
              <a:rPr lang="en-US" sz="2400" dirty="0" err="1" smtClean="0"/>
              <a:t>Araçlar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Yol</a:t>
            </a:r>
            <a:r>
              <a:rPr lang="en-US" sz="2400" dirty="0" smtClean="0"/>
              <a:t> </a:t>
            </a:r>
            <a:r>
              <a:rPr lang="en-US" sz="2400" dirty="0" err="1" smtClean="0"/>
              <a:t>Trafik</a:t>
            </a:r>
            <a:r>
              <a:rPr lang="en-US" sz="2400" dirty="0" smtClean="0"/>
              <a:t> </a:t>
            </a:r>
            <a:r>
              <a:rPr lang="en-US" sz="2400" dirty="0" err="1" smtClean="0"/>
              <a:t>Yasas</a:t>
            </a:r>
            <a:r>
              <a:rPr lang="tr-TR" sz="2400" dirty="0" smtClean="0"/>
              <a:t>ı</a:t>
            </a:r>
            <a:endParaRPr lang="en-US" sz="2400" dirty="0" smtClean="0"/>
          </a:p>
          <a:p>
            <a:r>
              <a:rPr lang="en-US" sz="2400" dirty="0"/>
              <a:t>48/1977</a:t>
            </a:r>
            <a:r>
              <a:rPr lang="tr-TR" sz="2400" b="1" dirty="0" smtClean="0"/>
              <a:t> </a:t>
            </a:r>
            <a:r>
              <a:rPr lang="en-US" sz="2400" dirty="0" err="1" smtClean="0"/>
              <a:t>Kamu</a:t>
            </a:r>
            <a:r>
              <a:rPr lang="en-US" sz="2400" dirty="0" smtClean="0"/>
              <a:t> </a:t>
            </a:r>
            <a:r>
              <a:rPr lang="en-US" sz="2400" dirty="0" err="1" smtClean="0"/>
              <a:t>Alacaklari</a:t>
            </a:r>
            <a:r>
              <a:rPr lang="en-US" sz="2400" dirty="0" smtClean="0"/>
              <a:t> </a:t>
            </a:r>
            <a:r>
              <a:rPr lang="en-US" sz="2400" dirty="0" err="1" smtClean="0"/>
              <a:t>Tahsili</a:t>
            </a:r>
            <a:r>
              <a:rPr lang="en-US" sz="2400" dirty="0" smtClean="0"/>
              <a:t> </a:t>
            </a:r>
            <a:r>
              <a:rPr lang="en-US" sz="2400" dirty="0" err="1" smtClean="0"/>
              <a:t>Usulu</a:t>
            </a:r>
            <a:r>
              <a:rPr lang="en-US" sz="2400" dirty="0" smtClean="0"/>
              <a:t> </a:t>
            </a:r>
            <a:r>
              <a:rPr lang="en-US" sz="2400" dirty="0" err="1" smtClean="0"/>
              <a:t>Yasas</a:t>
            </a:r>
            <a:r>
              <a:rPr lang="tr-TR" sz="2400" dirty="0" smtClean="0"/>
              <a:t>ı</a:t>
            </a:r>
            <a:endParaRPr lang="en-US" sz="2400" dirty="0" smtClean="0"/>
          </a:p>
          <a:p>
            <a:r>
              <a:rPr lang="en-US" sz="2400" dirty="0"/>
              <a:t>62/2007</a:t>
            </a:r>
            <a:r>
              <a:rPr lang="tr-TR" sz="2400" b="1" dirty="0" smtClean="0"/>
              <a:t> </a:t>
            </a:r>
            <a:r>
              <a:rPr lang="en-US" sz="2400" dirty="0" err="1" smtClean="0"/>
              <a:t>Özel</a:t>
            </a:r>
            <a:r>
              <a:rPr lang="en-US" sz="2400" dirty="0" smtClean="0"/>
              <a:t> </a:t>
            </a:r>
            <a:r>
              <a:rPr lang="tr-TR" sz="2400" dirty="0" err="1"/>
              <a:t>İ</a:t>
            </a:r>
            <a:r>
              <a:rPr lang="en-US" sz="2400" dirty="0" err="1" smtClean="0"/>
              <a:t>letişim</a:t>
            </a:r>
            <a:r>
              <a:rPr lang="en-US" sz="2400" dirty="0" smtClean="0"/>
              <a:t> </a:t>
            </a:r>
            <a:r>
              <a:rPr lang="en-US" sz="2400" dirty="0" err="1" smtClean="0"/>
              <a:t>Hizmet</a:t>
            </a:r>
            <a:r>
              <a:rPr lang="en-US" sz="2400" dirty="0" smtClean="0"/>
              <a:t> </a:t>
            </a:r>
            <a:r>
              <a:rPr lang="en-US" sz="2400" dirty="0" err="1" smtClean="0"/>
              <a:t>Vergisi</a:t>
            </a:r>
            <a:r>
              <a:rPr lang="en-US" sz="2400" dirty="0" smtClean="0"/>
              <a:t> </a:t>
            </a:r>
            <a:r>
              <a:rPr lang="en-US" sz="2400" dirty="0" err="1" smtClean="0"/>
              <a:t>Yasas</a:t>
            </a:r>
            <a:r>
              <a:rPr lang="tr-TR" sz="2400" dirty="0" smtClean="0"/>
              <a:t>ı</a:t>
            </a:r>
            <a:endParaRPr lang="en-US" sz="2400" dirty="0" smtClean="0"/>
          </a:p>
          <a:p>
            <a:r>
              <a:rPr lang="en-US" sz="2400" dirty="0"/>
              <a:t>71/2007</a:t>
            </a:r>
            <a:r>
              <a:rPr lang="tr-TR" sz="2400" b="1" dirty="0" smtClean="0"/>
              <a:t> </a:t>
            </a:r>
            <a:r>
              <a:rPr lang="en-US" sz="2400" dirty="0" err="1" smtClean="0"/>
              <a:t>Şans</a:t>
            </a:r>
            <a:r>
              <a:rPr lang="en-US" sz="2400" dirty="0" smtClean="0"/>
              <a:t> </a:t>
            </a:r>
            <a:r>
              <a:rPr lang="en-US" sz="2400" dirty="0" err="1" smtClean="0"/>
              <a:t>Oyunlar</a:t>
            </a:r>
            <a:r>
              <a:rPr lang="tr-TR" sz="2400" dirty="0" smtClean="0"/>
              <a:t>ı</a:t>
            </a:r>
            <a:r>
              <a:rPr lang="en-US" sz="2400" dirty="0" smtClean="0"/>
              <a:t> </a:t>
            </a:r>
            <a:r>
              <a:rPr lang="en-US" sz="2400" dirty="0" err="1" smtClean="0"/>
              <a:t>Hizmetleri</a:t>
            </a:r>
            <a:r>
              <a:rPr lang="en-US" sz="2400" dirty="0" smtClean="0"/>
              <a:t> </a:t>
            </a:r>
            <a:r>
              <a:rPr lang="en-US" sz="2400" dirty="0" err="1" smtClean="0"/>
              <a:t>Yasas</a:t>
            </a:r>
            <a:r>
              <a:rPr lang="tr-TR" sz="2400" dirty="0" smtClean="0"/>
              <a:t>ı</a:t>
            </a:r>
            <a:endParaRPr lang="en-US" sz="2400" dirty="0" smtClean="0"/>
          </a:p>
          <a:p>
            <a:r>
              <a:rPr lang="tr-TR" sz="2400" dirty="0" smtClean="0"/>
              <a:t>3</a:t>
            </a:r>
            <a:r>
              <a:rPr lang="en-US" sz="2400" dirty="0" smtClean="0"/>
              <a:t>9/2007</a:t>
            </a:r>
            <a:r>
              <a:rPr lang="tr-TR" sz="2400" dirty="0" smtClean="0"/>
              <a:t> </a:t>
            </a:r>
            <a:r>
              <a:rPr lang="en-US" sz="2400" dirty="0" err="1" smtClean="0"/>
              <a:t>Vefat</a:t>
            </a:r>
            <a:r>
              <a:rPr lang="en-US" sz="2400" dirty="0" smtClean="0"/>
              <a:t> </a:t>
            </a:r>
            <a:r>
              <a:rPr lang="en-US" sz="2400" dirty="0" err="1" smtClean="0"/>
              <a:t>Edenlerin</a:t>
            </a:r>
            <a:r>
              <a:rPr lang="en-US" sz="2400" dirty="0" smtClean="0"/>
              <a:t> </a:t>
            </a:r>
            <a:r>
              <a:rPr lang="en-US" sz="2400" dirty="0" err="1" smtClean="0"/>
              <a:t>Beyan</a:t>
            </a:r>
            <a:r>
              <a:rPr lang="en-US" sz="2400" dirty="0" smtClean="0"/>
              <a:t> </a:t>
            </a:r>
            <a:r>
              <a:rPr lang="en-US" sz="2400" dirty="0" err="1" smtClean="0"/>
              <a:t>Edilmeyen</a:t>
            </a:r>
            <a:r>
              <a:rPr lang="en-US" sz="2400" dirty="0" smtClean="0"/>
              <a:t> </a:t>
            </a:r>
            <a:r>
              <a:rPr lang="en-US" sz="2400" dirty="0" err="1" smtClean="0"/>
              <a:t>Gelirleri</a:t>
            </a:r>
            <a:r>
              <a:rPr lang="en-US" sz="2400" dirty="0" smtClean="0"/>
              <a:t> </a:t>
            </a:r>
            <a:r>
              <a:rPr lang="en-US" sz="2400" dirty="0" err="1" smtClean="0"/>
              <a:t>Yasas</a:t>
            </a:r>
            <a:r>
              <a:rPr lang="tr-TR" sz="2400" dirty="0" smtClean="0"/>
              <a:t>ı</a:t>
            </a:r>
            <a:endParaRPr lang="en-US" sz="2400" dirty="0" smtClean="0"/>
          </a:p>
          <a:p>
            <a:r>
              <a:rPr lang="en-US" sz="2400" dirty="0"/>
              <a:t>65/1988</a:t>
            </a:r>
            <a:r>
              <a:rPr lang="tr-TR" sz="2400" b="1" dirty="0" smtClean="0"/>
              <a:t> </a:t>
            </a:r>
            <a:r>
              <a:rPr lang="en-US" sz="2400" dirty="0" err="1" smtClean="0"/>
              <a:t>Gelir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Vergi</a:t>
            </a:r>
            <a:r>
              <a:rPr lang="en-US" sz="2400" dirty="0" smtClean="0"/>
              <a:t> </a:t>
            </a:r>
            <a:r>
              <a:rPr lang="en-US" sz="2400" dirty="0" err="1" smtClean="0"/>
              <a:t>Dairesi</a:t>
            </a:r>
            <a:r>
              <a:rPr lang="en-US" sz="2400" dirty="0" smtClean="0"/>
              <a:t> (</a:t>
            </a:r>
            <a:r>
              <a:rPr lang="en-US" sz="2400" dirty="0" err="1" smtClean="0"/>
              <a:t>Kuruluş</a:t>
            </a:r>
            <a:r>
              <a:rPr lang="en-US" sz="2400" dirty="0" smtClean="0"/>
              <a:t> </a:t>
            </a:r>
            <a:r>
              <a:rPr lang="en-US" sz="2400" dirty="0" err="1" smtClean="0"/>
              <a:t>Görev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Ça</a:t>
            </a:r>
            <a:r>
              <a:rPr lang="tr-TR" sz="2400" dirty="0" smtClean="0"/>
              <a:t>lı</a:t>
            </a:r>
            <a:r>
              <a:rPr lang="en-US" sz="2400" dirty="0" err="1" smtClean="0"/>
              <a:t>şma</a:t>
            </a:r>
            <a:r>
              <a:rPr lang="en-US" sz="2400" dirty="0" smtClean="0"/>
              <a:t> </a:t>
            </a:r>
            <a:r>
              <a:rPr lang="en-US" sz="2400" dirty="0" err="1" smtClean="0"/>
              <a:t>Esasla</a:t>
            </a:r>
            <a:r>
              <a:rPr lang="tr-TR" sz="2400" dirty="0" smtClean="0"/>
              <a:t>rı</a:t>
            </a:r>
            <a:r>
              <a:rPr lang="en-US" sz="2400" dirty="0" smtClean="0"/>
              <a:t>) </a:t>
            </a:r>
            <a:r>
              <a:rPr lang="en-US" sz="2400" dirty="0" err="1" smtClean="0"/>
              <a:t>Yasas</a:t>
            </a:r>
            <a:r>
              <a:rPr lang="tr-TR" sz="2400" dirty="0" smtClean="0"/>
              <a:t>ı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2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29600" cy="1143000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Gelir ve Vergi Dairesi’nde uygulanan yasaların konuları: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661648" cy="5328592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Vergi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Yasas</a:t>
            </a:r>
            <a:r>
              <a:rPr lang="tr-TR" sz="2400" b="1" dirty="0" smtClean="0"/>
              <a:t>ı: </a:t>
            </a:r>
            <a:r>
              <a:rPr lang="tr-TR" sz="2400" dirty="0" smtClean="0"/>
              <a:t>Bu yasa bütçeye giren vergi, resim ve harçlar hakkında uygulanır. </a:t>
            </a:r>
          </a:p>
          <a:p>
            <a:endParaRPr lang="tr-TR" sz="2400" b="1" dirty="0" smtClean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2" y="1746101"/>
            <a:ext cx="8964488" cy="456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44404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hlinkClick r:id="rId3"/>
              </a:rPr>
              <a:t>Kaynak: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://piyasarehberi.org/sozluk/vergi-resim-ve-harc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36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0E5F41C55D4D4DA5114F45A12D55A4" ma:contentTypeVersion="" ma:contentTypeDescription="Create a new document." ma:contentTypeScope="" ma:versionID="a1de7ca4ab9aa372d7dcefd38bbcfdd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BC58C01-07BB-499B-8390-02E72430EF6E}"/>
</file>

<file path=customXml/itemProps2.xml><?xml version="1.0" encoding="utf-8"?>
<ds:datastoreItem xmlns:ds="http://schemas.openxmlformats.org/officeDocument/2006/customXml" ds:itemID="{41E63635-B4A9-4C7D-AB8B-26A2C9C7924A}"/>
</file>

<file path=customXml/itemProps3.xml><?xml version="1.0" encoding="utf-8"?>
<ds:datastoreItem xmlns:ds="http://schemas.openxmlformats.org/officeDocument/2006/customXml" ds:itemID="{41D60939-CC4C-4BF4-8F07-B2BB9E6FBCDB}"/>
</file>

<file path=docProps/app.xml><?xml version="1.0" encoding="utf-8"?>
<Properties xmlns="http://schemas.openxmlformats.org/officeDocument/2006/extended-properties" xmlns:vt="http://schemas.openxmlformats.org/officeDocument/2006/docPropsVTypes">
  <TotalTime>2334</TotalTime>
  <Words>2174</Words>
  <Application>Microsoft Office PowerPoint</Application>
  <PresentationFormat>On-screen Show (4:3)</PresentationFormat>
  <Paragraphs>254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Arial</vt:lpstr>
      <vt:lpstr>Calibri</vt:lpstr>
      <vt:lpstr>Office Theme</vt:lpstr>
      <vt:lpstr>Bölüm 2</vt:lpstr>
      <vt:lpstr>Gelir ve Vergi Dairesi hakkında genel bilgiler</vt:lpstr>
      <vt:lpstr>Gelir ve Vergi Dairesi’nin internet sayfası:</vt:lpstr>
      <vt:lpstr>Vergi Dairesi’nin Misyonu (Amacı)</vt:lpstr>
      <vt:lpstr>Vergi Dairesi’nin Vizyonu (Hedefi)</vt:lpstr>
      <vt:lpstr>Vergi Dairesi’nin görev yetki ve sorumlulukları </vt:lpstr>
      <vt:lpstr>Özet Olarak Vergi Dairesinin Görev Yetki ve Sorumluluğu</vt:lpstr>
      <vt:lpstr>Gelir ve Vergi Dairesi’nde Kullanılan Yasalar:</vt:lpstr>
      <vt:lpstr>Gelir ve Vergi Dairesi’nde uygulanan yasaların konuları: </vt:lpstr>
      <vt:lpstr>Gelir ve Vergi Dairesi’nde uygulanan yasaların konuları: </vt:lpstr>
      <vt:lpstr>Gelir ve Vergi Dairesi’nde uygulanan yasaların konuları: </vt:lpstr>
      <vt:lpstr>Gelir ve Vergi Dairesi’nde uygulanan yasaların konuları: </vt:lpstr>
      <vt:lpstr>Gelir ve Vergi Dairesi’nde uygulanan yasaların konuları: </vt:lpstr>
      <vt:lpstr>Gelir ve Vergi Dairesi’nde uygulanan yasaların konuları: </vt:lpstr>
      <vt:lpstr>Gelir ve Vergi Dairesi’nde uygulanan yasaların konuları: </vt:lpstr>
      <vt:lpstr>Gelir ve Vergi Dairesi’nde uygulanan yasaların konuları: </vt:lpstr>
      <vt:lpstr>Gelir ve Vergi Dairesi’nde uygulanan yasaların konuları: </vt:lpstr>
      <vt:lpstr>Gelir ve Vergi Dairesi’nde uygulanan yasaların konuları: </vt:lpstr>
      <vt:lpstr>Gelir ve Vergi Dairesi’nde uygulanan yasaların konuları: </vt:lpstr>
      <vt:lpstr>Gelir ve Vergi Dairesi’nde uygulanan yasaların konuları: </vt:lpstr>
      <vt:lpstr>Gelir ve Vergi Dairesi’nde uygulanan yasaların konuları: </vt:lpstr>
      <vt:lpstr>Gelir ve Vergi Dairesi’nde uygulanan yasaların konuları: </vt:lpstr>
      <vt:lpstr>Gelir ve Vergi Dairesi’nin Birimleri  </vt:lpstr>
      <vt:lpstr>Gelir ve Vergi Dairesi’nin Birimleri </vt:lpstr>
      <vt:lpstr>Gelir ve Vergi Dairesi’nin Birimleri</vt:lpstr>
      <vt:lpstr>Gelir  ve Vergi Dairesi’nin Birimlerinde yapılan işler </vt:lpstr>
      <vt:lpstr>Gelir  ve Vergi Dairesi’nin Birimlerinde yapılan işler</vt:lpstr>
      <vt:lpstr>Gelir  ve Vergi Dairesi’nin Birimlerinde yapılan işler</vt:lpstr>
      <vt:lpstr>Gelir  ve Vergi Dairesi’nin Birimlerinde yapılan işler</vt:lpstr>
      <vt:lpstr>Gelir  ve Vergi Dairesi’nin Birimlerinde yapılan işler</vt:lpstr>
      <vt:lpstr>Gelir  ve Vergi Dairesi’nin Birimlerinde yapılan işler</vt:lpstr>
      <vt:lpstr>Gelir  ve Vergi Dairesi’nin Birimlerinde yapılan işler</vt:lpstr>
      <vt:lpstr>Gelir  ve Vergi Dairesi’nin Birimlerinde yapılan işler</vt:lpstr>
      <vt:lpstr>Gelir  ve Vergi Dairesi’nin Birimlerinde yapılan işler</vt:lpstr>
      <vt:lpstr>Gelir  ve Vergi Dairesi’nin Birimlerinde yapılan işler</vt:lpstr>
      <vt:lpstr>Gelir  ve Vergi Dairesi’nin Birimlerinde yapılan işler</vt:lpstr>
      <vt:lpstr>Gelir  ve Vergi Dairesi’nin Birimlerinde yapılan işler</vt:lpstr>
      <vt:lpstr>Gelir  ve Vergi Dairesi’nin Birimlerinde yapılan işler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Bölüm 2</dc:title>
  <dc:creator>ECE</dc:creator>
  <cp:lastModifiedBy>GÜRHAN  GÜLER</cp:lastModifiedBy>
  <cp:revision>114</cp:revision>
  <dcterms:created xsi:type="dcterms:W3CDTF">2019-10-14T21:32:22Z</dcterms:created>
  <dcterms:modified xsi:type="dcterms:W3CDTF">2019-10-23T06:58:32Z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0x010100760E5F41C55D4D4DA5114F45A12D55A4</vt:lpwstr>
  </property>
</Properties>
</file>