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341" r:id="rId5"/>
    <p:sldId id="337" r:id="rId6"/>
    <p:sldId id="261" r:id="rId7"/>
    <p:sldId id="262" r:id="rId8"/>
    <p:sldId id="338" r:id="rId9"/>
    <p:sldId id="339" r:id="rId10"/>
    <p:sldId id="340" r:id="rId11"/>
  </p:sldIdLst>
  <p:sldSz cx="9144000" cy="6858000" type="screen4x3"/>
  <p:notesSz cx="6799263" cy="99298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>
        <p:scale>
          <a:sx n="70" d="100"/>
          <a:sy n="70" d="100"/>
        </p:scale>
        <p:origin x="2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42" y="0"/>
            <a:ext cx="2946347" cy="4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010"/>
            <a:ext cx="2946347" cy="4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42" y="9431010"/>
            <a:ext cx="2946347" cy="4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8613EC-F88A-4C29-B81E-FC122427C90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2480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B3E8-4CB3-4442-BF8F-C9071585348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888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88D6-A1F1-4819-BF80-8F99F3C59D9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57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B18D7-EE0D-47A5-A8DA-ADF0C95F99A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2621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9D0ED0-C507-456F-A9BE-28FDD6C6DD8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253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34D34-4191-4645-B24F-88863EE1F19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5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97D3-1CF5-468D-B4DC-5049FCCF56E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0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ACDF6-B27F-48B8-9A26-8FB6B88E881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3441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7EA8D-C8F2-4621-AFFE-C6B339508A2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916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DCD74-E49F-4E7E-AD3F-12354E7B93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30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F997F-DEB9-407B-9D15-1F938ABC62B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83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4224-DB32-457B-AD69-9B4A274FC1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514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35C9-4C45-4EB7-A319-33EF54CC7F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210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E2B1BD-C5BD-4C42-9DAC-72673A2B24A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/>
          <a:lstStyle/>
          <a:p>
            <a:r>
              <a:rPr lang="tr-TR" dirty="0" smtClean="0"/>
              <a:t>BÖLÜM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Kurumlar Vergisi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Kurumlar Vergisinin Konusu</a:t>
            </a:r>
            <a:endParaRPr lang="tr-T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Kurumlar </a:t>
            </a:r>
            <a:r>
              <a:rPr lang="tr-TR" dirty="0"/>
              <a:t>Vergisi Matrahı </a:t>
            </a:r>
            <a:endParaRPr lang="tr-T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Kurumlar </a:t>
            </a:r>
            <a:r>
              <a:rPr lang="tr-TR" dirty="0"/>
              <a:t>Vergisi Oranı ve Ödenmesi</a:t>
            </a:r>
            <a:endParaRPr lang="tr-T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6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000" b="1" dirty="0" smtClean="0">
                <a:solidFill>
                  <a:srgbClr val="7030A0"/>
                </a:solidFill>
              </a:rPr>
              <a:t>Kurum kazançları üzerinden alınan vergilerdir. </a:t>
            </a:r>
          </a:p>
          <a:p>
            <a:endParaRPr lang="tr-TR" sz="3000" b="1" dirty="0">
              <a:solidFill>
                <a:srgbClr val="7030A0"/>
              </a:solidFill>
            </a:endParaRPr>
          </a:p>
          <a:p>
            <a:r>
              <a:rPr lang="tr-TR" sz="3000" b="1" dirty="0" smtClean="0">
                <a:solidFill>
                  <a:srgbClr val="7030A0"/>
                </a:solidFill>
              </a:rPr>
              <a:t>Diğer bir ifade ile tüzel kişilerin bir takvim yılı içerisinde elde ettikleri safi kazançları üzerinden alınan vergilerdir.</a:t>
            </a:r>
            <a:endParaRPr lang="tr-TR" sz="3000" b="1" dirty="0">
              <a:solidFill>
                <a:srgbClr val="7030A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Kurumlar </a:t>
            </a:r>
            <a:r>
              <a:rPr lang="tr-TR" b="1" dirty="0" smtClean="0">
                <a:solidFill>
                  <a:srgbClr val="7030A0"/>
                </a:solidFill>
              </a:rPr>
              <a:t>Vergisi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tr-TR" sz="3600" b="1" dirty="0" smtClean="0">
                <a:solidFill>
                  <a:srgbClr val="7030A0"/>
                </a:solidFill>
              </a:rPr>
              <a:t>Kurumlar Vergisinin Konusu</a:t>
            </a:r>
            <a:endParaRPr lang="tr-TR" sz="3600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93507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030A0"/>
                </a:solidFill>
              </a:rPr>
              <a:t>Kurumlar vergisinin konusu kurum kazançlarıdır.</a:t>
            </a:r>
          </a:p>
          <a:p>
            <a:r>
              <a:rPr lang="tr-TR" sz="2400" b="1" dirty="0" smtClean="0">
                <a:solidFill>
                  <a:srgbClr val="7030A0"/>
                </a:solidFill>
              </a:rPr>
              <a:t>Gelir vergisi konusunda gelir sayılan unsurların aynısı kurumlar vergisinde  de geçerlidir. </a:t>
            </a:r>
          </a:p>
          <a:p>
            <a:r>
              <a:rPr lang="tr-TR" sz="2400" b="1" dirty="0" smtClean="0">
                <a:solidFill>
                  <a:srgbClr val="7030A0"/>
                </a:solidFill>
              </a:rPr>
              <a:t>Bir kurum bu unsurlardan hangisinden gelir elde etmiş olursa olsun elde edilen gelirler kurum kazancı olarak nitelendirilir. </a:t>
            </a:r>
          </a:p>
          <a:p>
            <a:r>
              <a:rPr lang="tr-TR" sz="2400" b="1" dirty="0" smtClean="0">
                <a:solidFill>
                  <a:srgbClr val="7030A0"/>
                </a:solidFill>
              </a:rPr>
              <a:t>Kısacası gelir vergisinden gelirin anlamı ne ise kurumlar vergisinde de aynıdır. </a:t>
            </a:r>
          </a:p>
          <a:p>
            <a:r>
              <a:rPr lang="tr-TR" sz="2400" b="1" dirty="0" smtClean="0">
                <a:solidFill>
                  <a:srgbClr val="7030A0"/>
                </a:solidFill>
              </a:rPr>
              <a:t>Yani gelir yıllık, gerçek, safi, genel ve elde edilmiş olmalıdır. </a:t>
            </a:r>
          </a:p>
          <a:p>
            <a:r>
              <a:rPr lang="tr-TR" sz="2400" b="1" dirty="0" smtClean="0">
                <a:solidFill>
                  <a:srgbClr val="7030A0"/>
                </a:solidFill>
              </a:rPr>
              <a:t>Gelir vergisi konusuna girmeyen unsurlar, kurumlar vergisi konusuna da girmez.</a:t>
            </a:r>
            <a:endParaRPr lang="tr-TR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7030A0"/>
                </a:solidFill>
              </a:rPr>
              <a:t>Aşağıda sayılan kurumların kazançları, kurumlar vergisine </a:t>
            </a:r>
            <a:r>
              <a:rPr lang="tr-TR" dirty="0" smtClean="0">
                <a:solidFill>
                  <a:srgbClr val="7030A0"/>
                </a:solidFill>
              </a:rPr>
              <a:t>tâbidir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tr-TR" dirty="0">
                <a:solidFill>
                  <a:srgbClr val="7030A0"/>
                </a:solidFill>
              </a:rPr>
              <a:t>a) Sermaye şirketleri,</a:t>
            </a:r>
            <a:br>
              <a:rPr lang="tr-TR" dirty="0">
                <a:solidFill>
                  <a:srgbClr val="7030A0"/>
                </a:solidFill>
              </a:rPr>
            </a:br>
            <a:r>
              <a:rPr lang="tr-TR" dirty="0">
                <a:solidFill>
                  <a:srgbClr val="7030A0"/>
                </a:solidFill>
              </a:rPr>
              <a:t>b) </a:t>
            </a:r>
            <a:r>
              <a:rPr lang="tr-TR" dirty="0" smtClean="0">
                <a:solidFill>
                  <a:srgbClr val="7030A0"/>
                </a:solidFill>
              </a:rPr>
              <a:t>Kooperatifler </a:t>
            </a:r>
            <a:r>
              <a:rPr lang="tr-TR" dirty="0">
                <a:solidFill>
                  <a:srgbClr val="7030A0"/>
                </a:solidFill>
              </a:rPr>
              <a:t>(Kooperatif Şirketlari),</a:t>
            </a:r>
            <a:br>
              <a:rPr lang="tr-TR" dirty="0">
                <a:solidFill>
                  <a:srgbClr val="7030A0"/>
                </a:solidFill>
              </a:rPr>
            </a:br>
            <a:r>
              <a:rPr lang="tr-TR" dirty="0">
                <a:solidFill>
                  <a:srgbClr val="7030A0"/>
                </a:solidFill>
              </a:rPr>
              <a:t>c) İktisadi kamu müesseseleri (kuruluşları),</a:t>
            </a:r>
            <a:br>
              <a:rPr lang="tr-TR" dirty="0">
                <a:solidFill>
                  <a:srgbClr val="7030A0"/>
                </a:solidFill>
              </a:rPr>
            </a:br>
            <a:r>
              <a:rPr lang="tr-TR" dirty="0">
                <a:solidFill>
                  <a:srgbClr val="7030A0"/>
                </a:solidFill>
              </a:rPr>
              <a:t>d) Dernek ve vakıflara ait iktisadi işletmeler,</a:t>
            </a:r>
            <a:br>
              <a:rPr lang="tr-TR" dirty="0">
                <a:solidFill>
                  <a:srgbClr val="7030A0"/>
                </a:solidFill>
              </a:rPr>
            </a:br>
            <a:endParaRPr lang="tr-TR" b="1" strike="sngStrik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tr-TR" sz="3600" dirty="0" smtClean="0">
                <a:solidFill>
                  <a:srgbClr val="7030A0"/>
                </a:solidFill>
              </a:rPr>
              <a:t>Kurumlar Vergisi Matrahı </a:t>
            </a: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48" y="980728"/>
            <a:ext cx="8229600" cy="5289451"/>
          </a:xfrm>
        </p:spPr>
        <p:txBody>
          <a:bodyPr/>
          <a:lstStyle/>
          <a:p>
            <a:r>
              <a:rPr lang="tr-TR" sz="2800" dirty="0" smtClean="0">
                <a:solidFill>
                  <a:srgbClr val="7030A0"/>
                </a:solidFill>
              </a:rPr>
              <a:t>Kurumlar vergisinde vergiye tabi kurumların bir hesap dönemi içinde elde ettikleri safi kurum kazancı verginin matrahını oluşturur. </a:t>
            </a:r>
          </a:p>
          <a:p>
            <a:r>
              <a:rPr lang="tr-TR" sz="2800" b="1" u="sng" dirty="0">
                <a:solidFill>
                  <a:srgbClr val="7030A0"/>
                </a:solidFill>
              </a:rPr>
              <a:t>Kurumlar Vergisi Kanunu’na göre gelir sayılan unsurlar (Kurum Kazançları) şunlardır:</a:t>
            </a:r>
            <a:br>
              <a:rPr lang="tr-TR" sz="2800" b="1" u="sng" dirty="0">
                <a:solidFill>
                  <a:srgbClr val="7030A0"/>
                </a:solidFill>
              </a:rPr>
            </a:br>
            <a:r>
              <a:rPr lang="tr-TR" sz="2800" dirty="0" smtClean="0">
                <a:solidFill>
                  <a:srgbClr val="7030A0"/>
                </a:solidFill>
              </a:rPr>
              <a:t>-</a:t>
            </a:r>
            <a:r>
              <a:rPr lang="tr-TR" sz="2800" dirty="0">
                <a:solidFill>
                  <a:srgbClr val="7030A0"/>
                </a:solidFill>
              </a:rPr>
              <a:t>Ticari kazanç,</a:t>
            </a:r>
            <a:br>
              <a:rPr lang="tr-TR" sz="2800" dirty="0">
                <a:solidFill>
                  <a:srgbClr val="7030A0"/>
                </a:solidFill>
              </a:rPr>
            </a:br>
            <a:r>
              <a:rPr lang="tr-TR" sz="2800" dirty="0" smtClean="0">
                <a:solidFill>
                  <a:srgbClr val="7030A0"/>
                </a:solidFill>
              </a:rPr>
              <a:t>- </a:t>
            </a:r>
            <a:r>
              <a:rPr lang="tr-TR" sz="2800" dirty="0">
                <a:solidFill>
                  <a:srgbClr val="7030A0"/>
                </a:solidFill>
              </a:rPr>
              <a:t>Zirai kazanç,</a:t>
            </a:r>
            <a:br>
              <a:rPr lang="tr-TR" sz="2800" dirty="0">
                <a:solidFill>
                  <a:srgbClr val="7030A0"/>
                </a:solidFill>
              </a:rPr>
            </a:br>
            <a:r>
              <a:rPr lang="tr-TR" sz="2800" dirty="0" smtClean="0">
                <a:solidFill>
                  <a:srgbClr val="7030A0"/>
                </a:solidFill>
              </a:rPr>
              <a:t>- </a:t>
            </a:r>
            <a:r>
              <a:rPr lang="tr-TR" sz="2800" dirty="0">
                <a:solidFill>
                  <a:srgbClr val="7030A0"/>
                </a:solidFill>
              </a:rPr>
              <a:t>Ücret,</a:t>
            </a:r>
            <a:br>
              <a:rPr lang="tr-TR" sz="2800" dirty="0">
                <a:solidFill>
                  <a:srgbClr val="7030A0"/>
                </a:solidFill>
              </a:rPr>
            </a:br>
            <a:r>
              <a:rPr lang="tr-TR" sz="2800" dirty="0">
                <a:solidFill>
                  <a:srgbClr val="7030A0"/>
                </a:solidFill>
              </a:rPr>
              <a:t>- Serbest meslek kazancı,</a:t>
            </a:r>
            <a:br>
              <a:rPr lang="tr-TR" sz="2800" dirty="0">
                <a:solidFill>
                  <a:srgbClr val="7030A0"/>
                </a:solidFill>
              </a:rPr>
            </a:br>
            <a:r>
              <a:rPr lang="tr-TR" sz="2800" dirty="0">
                <a:solidFill>
                  <a:srgbClr val="7030A0"/>
                </a:solidFill>
              </a:rPr>
              <a:t>- .Gayri menkul </a:t>
            </a:r>
            <a:r>
              <a:rPr lang="tr-TR" sz="2800" dirty="0" smtClean="0">
                <a:solidFill>
                  <a:srgbClr val="7030A0"/>
                </a:solidFill>
              </a:rPr>
              <a:t>(taşınmaz mal)sermaye </a:t>
            </a:r>
            <a:r>
              <a:rPr lang="tr-TR" sz="2800" dirty="0">
                <a:solidFill>
                  <a:srgbClr val="7030A0"/>
                </a:solidFill>
              </a:rPr>
              <a:t>iradı,</a:t>
            </a:r>
            <a:br>
              <a:rPr lang="tr-TR" sz="2800" dirty="0">
                <a:solidFill>
                  <a:srgbClr val="7030A0"/>
                </a:solidFill>
              </a:rPr>
            </a:br>
            <a:r>
              <a:rPr lang="tr-TR" sz="2800" dirty="0">
                <a:solidFill>
                  <a:srgbClr val="7030A0"/>
                </a:solidFill>
              </a:rPr>
              <a:t>- Menkul </a:t>
            </a:r>
            <a:r>
              <a:rPr lang="tr-TR" sz="2800" dirty="0" smtClean="0">
                <a:solidFill>
                  <a:srgbClr val="7030A0"/>
                </a:solidFill>
              </a:rPr>
              <a:t>(taşınabilir mal) sermaye </a:t>
            </a:r>
            <a:r>
              <a:rPr lang="tr-TR" sz="2800" dirty="0">
                <a:solidFill>
                  <a:srgbClr val="7030A0"/>
                </a:solidFill>
              </a:rPr>
              <a:t>İradı,</a:t>
            </a:r>
            <a:br>
              <a:rPr lang="tr-TR" sz="2800" dirty="0">
                <a:solidFill>
                  <a:srgbClr val="7030A0"/>
                </a:solidFill>
              </a:rPr>
            </a:br>
            <a:r>
              <a:rPr lang="tr-TR" sz="2800" dirty="0">
                <a:solidFill>
                  <a:srgbClr val="7030A0"/>
                </a:solidFill>
              </a:rPr>
              <a:t>- </a:t>
            </a:r>
            <a:r>
              <a:rPr lang="tr-TR" sz="2800" dirty="0" smtClean="0">
                <a:solidFill>
                  <a:srgbClr val="7030A0"/>
                </a:solidFill>
              </a:rPr>
              <a:t>Sair (diğer) </a:t>
            </a:r>
            <a:r>
              <a:rPr lang="tr-TR" sz="2800" dirty="0">
                <a:solidFill>
                  <a:srgbClr val="7030A0"/>
                </a:solidFill>
              </a:rPr>
              <a:t>kazanç ve iratlardır.</a:t>
            </a:r>
            <a:endParaRPr lang="tr-TR" sz="28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9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tr-TR" sz="3600" dirty="0" smtClean="0">
                <a:solidFill>
                  <a:srgbClr val="7030A0"/>
                </a:solidFill>
              </a:rPr>
              <a:t>Kurum Kazançları(devam)</a:t>
            </a: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Bu unsurların tamamı kurum kazancı sayılıp verginin matrahını meydana getirir.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Kurumlar vergisi yukarıda belirtilen ve gerçekleşen kazançlardan indirimler (</a:t>
            </a:r>
            <a:r>
              <a:rPr lang="tr-TR" dirty="0">
                <a:solidFill>
                  <a:srgbClr val="7030A0"/>
                </a:solidFill>
              </a:rPr>
              <a:t>giderler</a:t>
            </a:r>
            <a:r>
              <a:rPr lang="tr-TR" dirty="0" smtClean="0">
                <a:solidFill>
                  <a:srgbClr val="7030A0"/>
                </a:solidFill>
              </a:rPr>
              <a:t>, zararlar, bağış ve yardımlar) düşüldükten sonra kalan kısım üzerinden kanunen belirlenen vergi oranının uygulanması ile hesaplanır.</a:t>
            </a:r>
          </a:p>
        </p:txBody>
      </p:sp>
    </p:spTree>
    <p:extLst>
      <p:ext uri="{BB962C8B-B14F-4D97-AF65-F5344CB8AC3E}">
        <p14:creationId xmlns:p14="http://schemas.microsoft.com/office/powerpoint/2010/main" val="99701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rgbClr val="7030A0"/>
                </a:solidFill>
              </a:rPr>
              <a:t>Kurumlar Vergisi Oranı ve Ödenmesi</a:t>
            </a:r>
            <a:endParaRPr lang="tr-TR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27384"/>
            <a:ext cx="8229600" cy="4525963"/>
          </a:xfrm>
        </p:spPr>
        <p:txBody>
          <a:bodyPr/>
          <a:lstStyle/>
          <a:p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Kurumlar Vergisi </a:t>
            </a:r>
            <a:r>
              <a:rPr lang="tr-TR" sz="2400" dirty="0">
                <a:solidFill>
                  <a:srgbClr val="7030A0"/>
                </a:solidFill>
              </a:rPr>
              <a:t>yasaya göre saptanan kurum kazancı üzerinden, yabancı kurumlar dahil, %10 oranında </a:t>
            </a:r>
            <a:r>
              <a:rPr lang="tr-TR" sz="2400" dirty="0" smtClean="0">
                <a:solidFill>
                  <a:srgbClr val="7030A0"/>
                </a:solidFill>
              </a:rPr>
              <a:t>hesaplanır.</a:t>
            </a:r>
          </a:p>
          <a:p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400" dirty="0">
                <a:solidFill>
                  <a:srgbClr val="7030A0"/>
                </a:solidFill>
              </a:rPr>
              <a:t>Kurumlar Vergisi beyannamesi, yıllık bir vergi olup, takip eden yılın 30 Nisan tarihine kadar yükümlünün bağlı bulunduğu Vergi Dairesine beyan edilir.</a:t>
            </a:r>
          </a:p>
          <a:p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Kurumlar Vergisi, </a:t>
            </a:r>
            <a:r>
              <a:rPr lang="tr-TR" sz="2400" dirty="0">
                <a:solidFill>
                  <a:srgbClr val="7030A0"/>
                </a:solidFill>
              </a:rPr>
              <a:t>1. taksiti Mayıs sonuna kadar 2. taksiti ise Ekim sonuna kadar </a:t>
            </a:r>
            <a:r>
              <a:rPr lang="tr-TR" sz="2400" dirty="0" smtClean="0">
                <a:solidFill>
                  <a:srgbClr val="7030A0"/>
                </a:solidFill>
              </a:rPr>
              <a:t>olmak üzere iki eşit taksitte ödenir.</a:t>
            </a:r>
          </a:p>
          <a:p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Dağıtılmayan Kurum Kazançları üzerinden de %15 oranında </a:t>
            </a:r>
            <a:r>
              <a:rPr lang="tr-TR" sz="2400" u="sng" dirty="0" smtClean="0">
                <a:solidFill>
                  <a:srgbClr val="7030A0"/>
                </a:solidFill>
              </a:rPr>
              <a:t>Kurum Gelir Vergisi </a:t>
            </a:r>
            <a:r>
              <a:rPr lang="tr-TR" sz="2400" dirty="0" smtClean="0">
                <a:solidFill>
                  <a:srgbClr val="7030A0"/>
                </a:solidFill>
              </a:rPr>
              <a:t>hesaplanır.</a:t>
            </a:r>
          </a:p>
          <a:p>
            <a:pPr marL="0" indent="0">
              <a:buNone/>
            </a:pPr>
            <a:endParaRPr lang="tr-TR" sz="2400" dirty="0" smtClean="0">
              <a:solidFill>
                <a:srgbClr val="7030A0"/>
              </a:solidFill>
            </a:endParaRPr>
          </a:p>
          <a:p>
            <a:r>
              <a:rPr lang="tr-TR" sz="2400" dirty="0" smtClean="0">
                <a:solidFill>
                  <a:srgbClr val="7030A0"/>
                </a:solidFill>
              </a:rPr>
              <a:t>Kurum </a:t>
            </a:r>
            <a:r>
              <a:rPr lang="tr-TR" sz="2400" dirty="0">
                <a:solidFill>
                  <a:srgbClr val="7030A0"/>
                </a:solidFill>
              </a:rPr>
              <a:t>Gelir Vergisi Haziran ayı sonuna kadar ödenir.</a:t>
            </a:r>
          </a:p>
          <a:p>
            <a:pPr marL="0" indent="0">
              <a:buNone/>
            </a:pPr>
            <a:endParaRPr lang="tr-TR" sz="2400" dirty="0">
              <a:solidFill>
                <a:srgbClr val="7030A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01977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E5F41C55D4D4DA5114F45A12D55A4" ma:contentTypeVersion="" ma:contentTypeDescription="Create a new document." ma:contentTypeScope="" ma:versionID="a1de7ca4ab9aa372d7dcefd38bbcfdd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6D170F-C869-4F7C-908C-75955D50E56F}"/>
</file>

<file path=customXml/itemProps2.xml><?xml version="1.0" encoding="utf-8"?>
<ds:datastoreItem xmlns:ds="http://schemas.openxmlformats.org/officeDocument/2006/customXml" ds:itemID="{17651BC5-E590-4C8A-AD65-8C2EFEE69F63}"/>
</file>

<file path=customXml/itemProps3.xml><?xml version="1.0" encoding="utf-8"?>
<ds:datastoreItem xmlns:ds="http://schemas.openxmlformats.org/officeDocument/2006/customXml" ds:itemID="{524CFFCB-C71E-4A8A-95CB-3B8E7B70EEBC}"/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302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BÖLÜM 5</vt:lpstr>
      <vt:lpstr>Kurumlar Vergisi</vt:lpstr>
      <vt:lpstr>Kurumlar Vergisinin Konusu</vt:lpstr>
      <vt:lpstr>PowerPoint Presentation</vt:lpstr>
      <vt:lpstr>Kurumlar Vergisi Matrahı </vt:lpstr>
      <vt:lpstr>Kurum Kazançları(devam)</vt:lpstr>
      <vt:lpstr>Kurumlar Vergisi Oranı ve Ödenmesi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D.Z. Seker</dc:creator>
  <cp:lastModifiedBy>ECE</cp:lastModifiedBy>
  <cp:revision>60</cp:revision>
  <cp:lastPrinted>2017-09-20T11:04:19Z</cp:lastPrinted>
  <dcterms:created xsi:type="dcterms:W3CDTF">2004-12-08T12:13:42Z</dcterms:created>
  <dcterms:modified xsi:type="dcterms:W3CDTF">2019-12-15T14:18:15Z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0x010100760E5F41C55D4D4DA5114F45A12D55A4</vt:lpwstr>
  </property>
</Properties>
</file>