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55" r:id="rId4"/>
    <p:sldId id="356" r:id="rId5"/>
    <p:sldId id="386" r:id="rId6"/>
    <p:sldId id="358" r:id="rId7"/>
    <p:sldId id="387" r:id="rId8"/>
    <p:sldId id="406" r:id="rId9"/>
    <p:sldId id="359" r:id="rId10"/>
    <p:sldId id="360" r:id="rId11"/>
    <p:sldId id="407" r:id="rId12"/>
    <p:sldId id="396" r:id="rId13"/>
    <p:sldId id="397" r:id="rId14"/>
    <p:sldId id="398" r:id="rId15"/>
    <p:sldId id="388" r:id="rId16"/>
    <p:sldId id="389" r:id="rId17"/>
    <p:sldId id="390" r:id="rId18"/>
    <p:sldId id="408" r:id="rId19"/>
    <p:sldId id="391" r:id="rId20"/>
    <p:sldId id="361" r:id="rId21"/>
    <p:sldId id="362" r:id="rId22"/>
    <p:sldId id="363" r:id="rId23"/>
    <p:sldId id="399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405" r:id="rId36"/>
    <p:sldId id="383" r:id="rId37"/>
    <p:sldId id="400" r:id="rId38"/>
    <p:sldId id="384" r:id="rId39"/>
    <p:sldId id="385" r:id="rId40"/>
    <p:sldId id="401" r:id="rId41"/>
    <p:sldId id="403" r:id="rId42"/>
    <p:sldId id="404" r:id="rId43"/>
    <p:sldId id="354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28.8.2017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7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9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9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88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984776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5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KELİME </a:t>
            </a:r>
            <a:r>
              <a:rPr lang="tr-T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İŞLEMCİLER </a:t>
            </a: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(Word Processors)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(1)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ITEC115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-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BİLGİSAYARA GİRİŞ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ITEC190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- HUKUK İÇİN BİLGİSAYAR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299552"/>
            <a:ext cx="3672408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İlk </a:t>
            </a:r>
            <a:r>
              <a:rPr lang="tr-TR" sz="2400" dirty="0"/>
              <a:t>sekme </a:t>
            </a:r>
            <a:r>
              <a:rPr lang="tr-TR" sz="2400" b="1" dirty="0" smtClean="0"/>
              <a:t>Dosya (File)</a:t>
            </a:r>
            <a:r>
              <a:rPr lang="en-US" sz="2400" dirty="0" smtClean="0"/>
              <a:t> </a:t>
            </a:r>
            <a:r>
              <a:rPr lang="en-US" sz="2400" dirty="0"/>
              <a:t>men</a:t>
            </a:r>
            <a:r>
              <a:rPr lang="tr-TR" sz="2400" dirty="0"/>
              <a:t>ü</a:t>
            </a:r>
            <a:r>
              <a:rPr lang="en-US" sz="2400" dirty="0"/>
              <a:t>s</a:t>
            </a:r>
            <a:r>
              <a:rPr lang="tr-TR" sz="2400" dirty="0" smtClean="0"/>
              <a:t>üdür.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 sekmede yeni do</a:t>
            </a:r>
            <a:r>
              <a:rPr lang="en-US" sz="2400" dirty="0" err="1" smtClean="0"/>
              <a:t>sya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tr-TR" sz="2400" dirty="0"/>
              <a:t>ç</a:t>
            </a:r>
            <a:r>
              <a:rPr lang="en-US" sz="2400" dirty="0"/>
              <a:t>ma, </a:t>
            </a:r>
            <a:r>
              <a:rPr lang="en-US" sz="2400" dirty="0" err="1" smtClean="0"/>
              <a:t>kaydetme</a:t>
            </a:r>
            <a:r>
              <a:rPr lang="tr-TR" sz="2400" dirty="0" smtClean="0"/>
              <a:t>, kapatma ve yazdırma</a:t>
            </a:r>
            <a:r>
              <a:rPr lang="en-US" sz="2400" dirty="0" smtClean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tr-TR" sz="2400" dirty="0"/>
              <a:t>ş</a:t>
            </a:r>
            <a:r>
              <a:rPr lang="en-US" sz="2400" dirty="0" err="1"/>
              <a:t>lemler</a:t>
            </a:r>
            <a:r>
              <a:rPr lang="tr-TR" sz="2400" dirty="0"/>
              <a:t> </a:t>
            </a:r>
            <a:r>
              <a:rPr lang="tr-TR" sz="2400" dirty="0" smtClean="0"/>
              <a:t>yapılabilir.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Dosya </a:t>
            </a:r>
            <a:r>
              <a:rPr lang="tr-TR" sz="2400" b="1" dirty="0"/>
              <a:t>(File)</a:t>
            </a:r>
            <a:r>
              <a:rPr lang="en-US" sz="2400" dirty="0" smtClean="0"/>
              <a:t> men</a:t>
            </a:r>
            <a:r>
              <a:rPr lang="tr-TR" sz="2400" dirty="0" smtClean="0"/>
              <a:t>ü</a:t>
            </a:r>
            <a:r>
              <a:rPr lang="en-US" sz="2400" dirty="0" smtClean="0"/>
              <a:t>s</a:t>
            </a:r>
            <a:r>
              <a:rPr lang="tr-TR" sz="2400" dirty="0" smtClean="0"/>
              <a:t>ü ilk olarak açıldığında </a:t>
            </a:r>
            <a:r>
              <a:rPr lang="tr-TR" sz="2400" b="1" dirty="0" smtClean="0"/>
              <a:t>son kullanılan dosyaların (Recent)</a:t>
            </a:r>
            <a:r>
              <a:rPr lang="tr-TR" sz="2400" dirty="0" smtClean="0"/>
              <a:t> listesi ekranda görünecektir.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16832"/>
            <a:ext cx="2962275" cy="13811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16016" y="2088047"/>
            <a:ext cx="853847" cy="332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820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6655" y="1300163"/>
            <a:ext cx="7247833" cy="49371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0800000">
            <a:off x="1331640" y="2510172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550657" y="247724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69" y="2708920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Farklı Kaydet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1331639" y="2772816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Left Arrow 12"/>
          <p:cNvSpPr/>
          <p:nvPr/>
        </p:nvSpPr>
        <p:spPr>
          <a:xfrm rot="10800000">
            <a:off x="1331640" y="302988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550657" y="2996952"/>
            <a:ext cx="71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Yazdır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1320535" y="3298167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TextBox 15"/>
          <p:cNvSpPr txBox="1"/>
          <p:nvPr/>
        </p:nvSpPr>
        <p:spPr>
          <a:xfrm>
            <a:off x="539552" y="326523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Paylaş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0800000">
            <a:off x="1331640" y="358619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8" name="TextBox 17"/>
          <p:cNvSpPr txBox="1"/>
          <p:nvPr/>
        </p:nvSpPr>
        <p:spPr>
          <a:xfrm>
            <a:off x="195173" y="3553271"/>
            <a:ext cx="1064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Dışa Aktar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 rot="10800000">
            <a:off x="1331640" y="382196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0" name="TextBox 19"/>
          <p:cNvSpPr txBox="1"/>
          <p:nvPr/>
        </p:nvSpPr>
        <p:spPr>
          <a:xfrm>
            <a:off x="107504" y="378904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Dosya Kapat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rot="10800000">
            <a:off x="1320535" y="4450295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2" name="TextBox 21"/>
          <p:cNvSpPr txBox="1"/>
          <p:nvPr/>
        </p:nvSpPr>
        <p:spPr>
          <a:xfrm>
            <a:off x="539552" y="4417367"/>
            <a:ext cx="796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Ayarlar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 rot="10800000">
            <a:off x="1320535" y="2237792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4" name="TextBox 23"/>
          <p:cNvSpPr txBox="1"/>
          <p:nvPr/>
        </p:nvSpPr>
        <p:spPr>
          <a:xfrm>
            <a:off x="323528" y="2204864"/>
            <a:ext cx="99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Dosya Aç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 rot="10800000">
            <a:off x="1320535" y="194976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6" name="TextBox 25"/>
          <p:cNvSpPr txBox="1"/>
          <p:nvPr/>
        </p:nvSpPr>
        <p:spPr>
          <a:xfrm>
            <a:off x="179512" y="1916832"/>
            <a:ext cx="113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Yeni Dosya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 rot="10800000">
            <a:off x="1331640" y="170586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8" name="TextBox 27"/>
          <p:cNvSpPr txBox="1"/>
          <p:nvPr/>
        </p:nvSpPr>
        <p:spPr>
          <a:xfrm>
            <a:off x="550657" y="168106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Bilgi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rot="16200000">
            <a:off x="3849390" y="1847354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30" name="TextBox 29"/>
          <p:cNvSpPr txBox="1"/>
          <p:nvPr/>
        </p:nvSpPr>
        <p:spPr>
          <a:xfrm>
            <a:off x="3275856" y="1321023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Son Kullanılanlar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0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Daha önceden k</a:t>
            </a:r>
            <a:r>
              <a:rPr lang="en-US" sz="2400" dirty="0" err="1" smtClean="0"/>
              <a:t>aydedilmi</a:t>
            </a:r>
            <a:r>
              <a:rPr lang="tr-TR" sz="2400" dirty="0" smtClean="0"/>
              <a:t>ş</a:t>
            </a:r>
            <a:r>
              <a:rPr lang="en-US" sz="2400" dirty="0" smtClean="0"/>
              <a:t> </a:t>
            </a:r>
            <a:r>
              <a:rPr lang="tr-TR" sz="2400" dirty="0" smtClean="0"/>
              <a:t>dosyaları açmak için </a:t>
            </a:r>
            <a:r>
              <a:rPr lang="tr-TR" sz="2400" b="1" dirty="0"/>
              <a:t>Dosya (File)</a:t>
            </a:r>
            <a:r>
              <a:rPr lang="tr-TR" sz="2400" dirty="0" smtClean="0"/>
              <a:t> menüsündeki </a:t>
            </a:r>
            <a:r>
              <a:rPr lang="tr-TR" sz="2400" b="1" dirty="0" smtClean="0"/>
              <a:t>Aç (Open) </a:t>
            </a:r>
            <a:r>
              <a:rPr lang="tr-TR" sz="2400" dirty="0" smtClean="0"/>
              <a:t>seçeneği kullanılmaktadır.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Bilgisayarın dizinleri içerisinde bulunan dosyanın üzerine fare ile çift tıklayarak da dosyalar açılabilir.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24944"/>
            <a:ext cx="8415606" cy="32688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3528" y="3933056"/>
            <a:ext cx="925855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239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Açılması </a:t>
            </a:r>
            <a:r>
              <a:rPr lang="tr-TR" sz="2400" dirty="0" smtClean="0"/>
              <a:t>istenen dosya </a:t>
            </a:r>
            <a:r>
              <a:rPr lang="en-US" sz="2400" i="1" dirty="0" smtClean="0"/>
              <a:t>“</a:t>
            </a:r>
            <a:r>
              <a:rPr lang="en-US" sz="2400" b="1" i="1" dirty="0"/>
              <a:t>s</a:t>
            </a:r>
            <a:r>
              <a:rPr lang="tr-TR" sz="2400" b="1" i="1" dirty="0" smtClean="0"/>
              <a:t>on kullanılan (Recent)</a:t>
            </a:r>
            <a:r>
              <a:rPr lang="en-US" sz="2400" i="1" dirty="0" smtClean="0"/>
              <a:t>”</a:t>
            </a:r>
            <a:r>
              <a:rPr lang="tr-TR" sz="2400" dirty="0" smtClean="0"/>
              <a:t> dosyalar</a:t>
            </a:r>
            <a:r>
              <a:rPr lang="tr-TR" sz="2400" dirty="0"/>
              <a:t> </a:t>
            </a:r>
            <a:r>
              <a:rPr lang="tr-TR" sz="2400" dirty="0" smtClean="0"/>
              <a:t>listesindeyse, dosya daha hızlı açılabilir.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24944"/>
            <a:ext cx="8415606" cy="326880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3528" y="3933056"/>
            <a:ext cx="925855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1907704" y="3861048"/>
            <a:ext cx="1512168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851920" y="3817992"/>
            <a:ext cx="1944216" cy="403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Left Arrow 11"/>
          <p:cNvSpPr/>
          <p:nvPr/>
        </p:nvSpPr>
        <p:spPr>
          <a:xfrm rot="16200000">
            <a:off x="3368887" y="3503802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2795353" y="297747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Son Kullanılanlar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9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10744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Yeni </a:t>
            </a:r>
            <a:r>
              <a:rPr lang="tr-TR" sz="2400" dirty="0"/>
              <a:t>bir word </a:t>
            </a:r>
            <a:r>
              <a:rPr lang="tr-TR" sz="2400" dirty="0" smtClean="0"/>
              <a:t>belgesi açmak </a:t>
            </a:r>
            <a:r>
              <a:rPr lang="tr-TR" sz="2400" dirty="0"/>
              <a:t>için </a:t>
            </a:r>
            <a:r>
              <a:rPr lang="tr-TR" sz="2400" b="1" dirty="0"/>
              <a:t>Dosya (File)</a:t>
            </a:r>
            <a:r>
              <a:rPr lang="tr-TR" sz="2400" dirty="0" smtClean="0"/>
              <a:t> </a:t>
            </a:r>
            <a:r>
              <a:rPr lang="tr-TR" sz="2400" dirty="0"/>
              <a:t>menüsünden </a:t>
            </a:r>
            <a:r>
              <a:rPr lang="tr-TR" sz="2400" b="1" dirty="0" smtClean="0"/>
              <a:t>Yeni (New)</a:t>
            </a:r>
            <a:r>
              <a:rPr lang="tr-TR" sz="2400" dirty="0" smtClean="0"/>
              <a:t> </a:t>
            </a:r>
            <a:r>
              <a:rPr lang="tr-TR" sz="2400" dirty="0"/>
              <a:t>seçeneği </a:t>
            </a:r>
            <a:r>
              <a:rPr lang="tr-TR" sz="2400" dirty="0" smtClean="0"/>
              <a:t>seçilmelidir</a:t>
            </a:r>
            <a:r>
              <a:rPr lang="tr-TR" sz="2400" dirty="0" smtClean="0"/>
              <a:t>.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Burada boş döküman (</a:t>
            </a:r>
            <a:r>
              <a:rPr lang="tr-TR" sz="2400" b="1" dirty="0" smtClean="0"/>
              <a:t>Blank document) </a:t>
            </a:r>
            <a:r>
              <a:rPr lang="tr-TR" sz="2400" dirty="0" smtClean="0"/>
              <a:t>görseli seçilmelidir</a:t>
            </a:r>
            <a:r>
              <a:rPr lang="tr-TR" sz="2400" dirty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749415"/>
            <a:ext cx="5092476" cy="38398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3928" y="2492896"/>
            <a:ext cx="93610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004048" y="3356992"/>
            <a:ext cx="2304256" cy="23903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907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6856" y="1299592"/>
            <a:ext cx="3851582" cy="48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dirty="0" smtClean="0"/>
              <a:t>Microsoft Word </a:t>
            </a:r>
            <a:r>
              <a:rPr lang="tr-TR" sz="2400" dirty="0" smtClean="0"/>
              <a:t>2013’te </a:t>
            </a:r>
            <a:r>
              <a:rPr lang="tr-TR" sz="2400" dirty="0" smtClean="0"/>
              <a:t>d</a:t>
            </a:r>
            <a:r>
              <a:rPr lang="en-US" sz="2400" dirty="0" err="1" smtClean="0"/>
              <a:t>osya</a:t>
            </a:r>
            <a:r>
              <a:rPr lang="tr-TR" sz="2400" dirty="0" smtClean="0"/>
              <a:t>ları kaydetmek için </a:t>
            </a:r>
            <a:r>
              <a:rPr lang="tr-TR" sz="2400" b="1" dirty="0"/>
              <a:t>Dosya (File)</a:t>
            </a:r>
            <a:r>
              <a:rPr lang="tr-TR" sz="2400" dirty="0" smtClean="0"/>
              <a:t> </a:t>
            </a:r>
            <a:r>
              <a:rPr lang="tr-TR" sz="2400" dirty="0"/>
              <a:t>menüsü içerisindeki </a:t>
            </a:r>
            <a:r>
              <a:rPr lang="tr-TR" sz="2400" b="1" dirty="0" smtClean="0"/>
              <a:t>Kaydet (Save)</a:t>
            </a:r>
            <a:r>
              <a:rPr lang="tr-TR" sz="2400" dirty="0" smtClean="0"/>
              <a:t> seçeneği kullanılmaktadır.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Dosya</a:t>
            </a:r>
            <a:r>
              <a:rPr lang="tr-TR" sz="2400" dirty="0"/>
              <a:t>yı f</a:t>
            </a:r>
            <a:r>
              <a:rPr lang="en-US" sz="2400" dirty="0" err="1"/>
              <a:t>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 smtClean="0"/>
              <a:t>bir </a:t>
            </a:r>
            <a:r>
              <a:rPr lang="en-US" sz="2400" dirty="0" err="1" smtClean="0"/>
              <a:t>isimle</a:t>
            </a:r>
            <a:r>
              <a:rPr lang="en-US" sz="2400" dirty="0" smtClean="0"/>
              <a:t> </a:t>
            </a:r>
            <a:r>
              <a:rPr lang="tr-TR" sz="2400" dirty="0" smtClean="0"/>
              <a:t>veya </a:t>
            </a:r>
            <a:r>
              <a:rPr lang="en-US" sz="2400" dirty="0" err="1" smtClean="0"/>
              <a:t>farkl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klas</a:t>
            </a:r>
            <a:r>
              <a:rPr lang="tr-TR" sz="2400" dirty="0"/>
              <a:t>ö</a:t>
            </a:r>
            <a:r>
              <a:rPr lang="en-US" sz="2400" dirty="0"/>
              <a:t>re </a:t>
            </a:r>
            <a:r>
              <a:rPr lang="en-US" sz="2400" dirty="0" err="1" smtClean="0"/>
              <a:t>kay</a:t>
            </a:r>
            <a:r>
              <a:rPr lang="tr-TR" sz="2400" dirty="0" smtClean="0"/>
              <a:t>detmek </a:t>
            </a:r>
            <a:r>
              <a:rPr lang="tr-TR" sz="2400" dirty="0"/>
              <a:t>için </a:t>
            </a:r>
            <a:r>
              <a:rPr lang="tr-TR" sz="2400" b="1" dirty="0"/>
              <a:t>Dosya (File)</a:t>
            </a:r>
            <a:r>
              <a:rPr lang="tr-TR" sz="2400" dirty="0" smtClean="0"/>
              <a:t> </a:t>
            </a:r>
            <a:r>
              <a:rPr lang="tr-TR" sz="2400" dirty="0"/>
              <a:t>menüsünden </a:t>
            </a:r>
            <a:r>
              <a:rPr lang="tr-TR" sz="2400" b="1" dirty="0"/>
              <a:t>Farklı kaydet </a:t>
            </a:r>
            <a:r>
              <a:rPr lang="tr-TR" sz="2400" b="1" dirty="0" smtClean="0"/>
              <a:t>(Save </a:t>
            </a:r>
            <a:r>
              <a:rPr lang="tr-TR" sz="2400" b="1" dirty="0" smtClean="0"/>
              <a:t>as)</a:t>
            </a:r>
            <a:r>
              <a:rPr lang="tr-TR" sz="2400" dirty="0"/>
              <a:t> </a:t>
            </a:r>
            <a:r>
              <a:rPr lang="tr-TR" sz="2400" dirty="0" smtClean="0"/>
              <a:t>seçeneğinin </a:t>
            </a:r>
            <a:r>
              <a:rPr lang="tr-TR" sz="2400" dirty="0"/>
              <a:t>seçilmesi </a:t>
            </a:r>
            <a:r>
              <a:rPr lang="tr-TR" sz="2400" dirty="0" smtClean="0"/>
              <a:t>gerekir.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109084"/>
            <a:ext cx="4830688" cy="32641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67944" y="3068960"/>
            <a:ext cx="93610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926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10677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Dosyalar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kaydederken</a:t>
            </a:r>
            <a:r>
              <a:rPr lang="en-US" sz="2400" dirty="0"/>
              <a:t> </a:t>
            </a:r>
            <a:r>
              <a:rPr lang="tr-TR" sz="2400" dirty="0"/>
              <a:t>dosyaya </a:t>
            </a:r>
            <a:r>
              <a:rPr lang="tr-TR" sz="2400" b="1" dirty="0"/>
              <a:t>isim vermek </a:t>
            </a:r>
            <a:r>
              <a:rPr lang="tr-TR" sz="2400" dirty="0"/>
              <a:t>ve dosyanın kaydedileceği </a:t>
            </a:r>
            <a:r>
              <a:rPr lang="tr-TR" sz="2400" b="1" dirty="0"/>
              <a:t>klasörü seçmek</a:t>
            </a:r>
            <a:r>
              <a:rPr lang="tr-TR" sz="2400" dirty="0"/>
              <a:t> önemlidir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Dosya</a:t>
            </a:r>
            <a:r>
              <a:rPr lang="tr-TR" sz="2400" dirty="0"/>
              <a:t>yı</a:t>
            </a:r>
            <a:r>
              <a:rPr lang="en-US" sz="2400" dirty="0"/>
              <a:t> </a:t>
            </a:r>
            <a:r>
              <a:rPr lang="en-US" sz="2400" dirty="0" err="1"/>
              <a:t>farkl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dosya</a:t>
            </a:r>
            <a:r>
              <a:rPr lang="en-US" sz="2400" dirty="0"/>
              <a:t> format</a:t>
            </a:r>
            <a:r>
              <a:rPr lang="tr-TR" sz="2400" dirty="0"/>
              <a:t>ı</a:t>
            </a:r>
            <a:r>
              <a:rPr lang="en-US" sz="2400" dirty="0" err="1"/>
              <a:t>nda</a:t>
            </a:r>
            <a:r>
              <a:rPr lang="en-US" sz="2400" dirty="0"/>
              <a:t> </a:t>
            </a:r>
            <a:r>
              <a:rPr lang="en-US" sz="2400" dirty="0" err="1"/>
              <a:t>kayd</a:t>
            </a:r>
            <a:r>
              <a:rPr lang="tr-TR" sz="2400" dirty="0"/>
              <a:t>etmek için kayıt işlemi yapılırken dosya ismi girildikten sonra </a:t>
            </a:r>
            <a:r>
              <a:rPr lang="tr-TR" sz="2400" b="1" dirty="0"/>
              <a:t>kayıt tipi </a:t>
            </a:r>
            <a:r>
              <a:rPr lang="tr-TR" sz="2400" b="1" dirty="0" smtClean="0"/>
              <a:t>(Save </a:t>
            </a:r>
            <a:r>
              <a:rPr lang="tr-TR" sz="2400" b="1" dirty="0"/>
              <a:t>as </a:t>
            </a:r>
            <a:r>
              <a:rPr lang="tr-TR" sz="2400" b="1" dirty="0" smtClean="0"/>
              <a:t>type) </a:t>
            </a:r>
            <a:r>
              <a:rPr lang="tr-TR" sz="2400" dirty="0"/>
              <a:t>seçilmelidir</a:t>
            </a:r>
            <a:r>
              <a:rPr lang="tr-TR" sz="2400" b="1" dirty="0"/>
              <a:t>.</a:t>
            </a: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92" y="1484784"/>
            <a:ext cx="5275312" cy="3936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11960" y="4005064"/>
            <a:ext cx="648072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246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MS </a:t>
            </a:r>
            <a:r>
              <a:rPr lang="tr-TR" sz="2400" dirty="0" smtClean="0"/>
              <a:t>Word </a:t>
            </a:r>
            <a:r>
              <a:rPr lang="tr-TR" sz="2400" dirty="0" smtClean="0"/>
              <a:t>2013’te</a:t>
            </a:r>
            <a:r>
              <a:rPr lang="en-US" sz="2400" dirty="0" smtClean="0"/>
              <a:t> </a:t>
            </a:r>
            <a:r>
              <a:rPr lang="en-US" sz="2400" dirty="0" err="1" smtClean="0"/>
              <a:t>belgeyi</a:t>
            </a:r>
            <a:r>
              <a:rPr lang="en-US" sz="2400" dirty="0" smtClean="0"/>
              <a:t> </a:t>
            </a:r>
            <a:r>
              <a:rPr lang="en-US" sz="2400" dirty="0" err="1" smtClean="0"/>
              <a:t>kapatman</a:t>
            </a:r>
            <a:r>
              <a:rPr lang="tr-TR" sz="2400" dirty="0" smtClean="0"/>
              <a:t>ı</a:t>
            </a:r>
            <a:r>
              <a:rPr lang="en-US" sz="2400" dirty="0" smtClean="0"/>
              <a:t>n </a:t>
            </a:r>
            <a:r>
              <a:rPr lang="en-US" sz="2400" dirty="0" err="1" smtClean="0"/>
              <a:t>farkl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en-US" sz="2400" dirty="0" err="1" smtClean="0"/>
              <a:t>yollar</a:t>
            </a:r>
            <a:r>
              <a:rPr lang="tr-TR" sz="2400" dirty="0" smtClean="0"/>
              <a:t>ı vardır.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400" dirty="0">
                <a:solidFill>
                  <a:schemeClr val="tx1"/>
                </a:solidFill>
              </a:rPr>
              <a:t>Sadece belgeyi kapatıp, Word programının açık kalması için </a:t>
            </a:r>
            <a:r>
              <a:rPr lang="en-US" sz="2400" b="1" dirty="0" err="1" smtClean="0">
                <a:solidFill>
                  <a:schemeClr val="tx1"/>
                </a:solidFill>
              </a:rPr>
              <a:t>Dosya</a:t>
            </a:r>
            <a:r>
              <a:rPr lang="tr-TR" sz="2400" b="1" dirty="0">
                <a:solidFill>
                  <a:schemeClr val="tx1"/>
                </a:solidFill>
              </a:rPr>
              <a:t> (</a:t>
            </a:r>
            <a:r>
              <a:rPr lang="tr-TR" sz="2400" b="1" dirty="0" smtClean="0">
                <a:solidFill>
                  <a:schemeClr val="tx1"/>
                </a:solidFill>
              </a:rPr>
              <a:t>File)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men</a:t>
            </a:r>
            <a:r>
              <a:rPr lang="tr-TR" sz="2400" dirty="0">
                <a:solidFill>
                  <a:schemeClr val="tx1"/>
                </a:solidFill>
              </a:rPr>
              <a:t>ü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tr-TR" sz="2400" dirty="0">
                <a:solidFill>
                  <a:schemeClr val="tx1"/>
                </a:solidFill>
              </a:rPr>
              <a:t>ü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tr-TR" sz="2400" dirty="0">
                <a:solidFill>
                  <a:schemeClr val="tx1"/>
                </a:solidFill>
              </a:rPr>
              <a:t>deki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kapat (</a:t>
            </a:r>
            <a:r>
              <a:rPr lang="tr-TR" sz="2400" b="1" dirty="0" smtClean="0">
                <a:solidFill>
                  <a:schemeClr val="tx1"/>
                </a:solidFill>
              </a:rPr>
              <a:t>Close)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seçeneği kullanılabilir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</a:rPr>
              <a:t>Ekran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smtClean="0">
                <a:solidFill>
                  <a:schemeClr val="tx1"/>
                </a:solidFill>
              </a:rPr>
              <a:t>n </a:t>
            </a:r>
            <a:r>
              <a:rPr lang="en-US" sz="2400" dirty="0" err="1" smtClean="0">
                <a:solidFill>
                  <a:schemeClr val="tx1"/>
                </a:solidFill>
              </a:rPr>
              <a:t>sa</a:t>
            </a:r>
            <a:r>
              <a:rPr lang="tr-TR" sz="2400" dirty="0" smtClean="0">
                <a:solidFill>
                  <a:schemeClr val="tx1"/>
                </a:solidFill>
              </a:rPr>
              <a:t>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ü</a:t>
            </a:r>
            <a:r>
              <a:rPr lang="en-US" sz="2400" dirty="0" err="1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taraf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err="1" smtClean="0">
                <a:solidFill>
                  <a:schemeClr val="tx1"/>
                </a:solidFill>
              </a:rPr>
              <a:t>nda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bulunan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‘X’</a:t>
            </a:r>
            <a:r>
              <a:rPr lang="en-US" sz="2400" dirty="0" smtClean="0">
                <a:solidFill>
                  <a:schemeClr val="tx1"/>
                </a:solidFill>
              </a:rPr>
              <a:t> d</a:t>
            </a:r>
            <a:r>
              <a:rPr lang="tr-TR" sz="2400" dirty="0" smtClean="0">
                <a:solidFill>
                  <a:schemeClr val="tx1"/>
                </a:solidFill>
              </a:rPr>
              <a:t>üğ</a:t>
            </a:r>
            <a:r>
              <a:rPr lang="en-US" sz="2400" dirty="0" err="1" smtClean="0">
                <a:solidFill>
                  <a:schemeClr val="tx1"/>
                </a:solidFill>
              </a:rPr>
              <a:t>mesi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kullan</a:t>
            </a:r>
            <a:r>
              <a:rPr lang="tr-TR" sz="2400" dirty="0" smtClean="0">
                <a:solidFill>
                  <a:schemeClr val="tx1"/>
                </a:solidFill>
              </a:rPr>
              <a:t>ılarak açık olan belge ve Word programı kapatılabilir.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Klavyeden </a:t>
            </a:r>
            <a:r>
              <a:rPr lang="tr-TR" sz="2400" b="1" dirty="0" smtClean="0">
                <a:solidFill>
                  <a:schemeClr val="tx1"/>
                </a:solidFill>
              </a:rPr>
              <a:t>ALT+F4</a:t>
            </a:r>
            <a:r>
              <a:rPr lang="tr-TR" sz="2400" dirty="0" smtClean="0">
                <a:solidFill>
                  <a:schemeClr val="tx1"/>
                </a:solidFill>
              </a:rPr>
              <a:t> tuşları kısayol olarak kullanılabilir.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72101"/>
            <a:ext cx="8229600" cy="44313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3717032"/>
            <a:ext cx="64807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8352160" y="1413172"/>
            <a:ext cx="468312" cy="431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234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Eğer </a:t>
            </a:r>
            <a:r>
              <a:rPr lang="tr-TR" sz="2400" dirty="0" smtClean="0"/>
              <a:t>kapattığınız belgede değişiklikler yapılmışsa, Word programı değişikliklerin kaydedilmeden kapatılmaması için </a:t>
            </a:r>
            <a:r>
              <a:rPr lang="tr-TR" sz="2400" b="1" dirty="0" smtClean="0"/>
              <a:t>onay sorusu </a:t>
            </a:r>
            <a:r>
              <a:rPr lang="tr-TR" sz="2400" dirty="0" smtClean="0"/>
              <a:t>soracaktır.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12976"/>
            <a:ext cx="4448175" cy="13716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3304539" y="4697535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3166075" y="508518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4073497" y="470792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3935033" y="5065439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5009601" y="470792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4871137" y="5065439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İşlemi iptal et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7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</a:t>
            </a:r>
            <a:r>
              <a:rPr lang="tr-TR" sz="2400" dirty="0" smtClean="0"/>
              <a:t>dersin amacı,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Kelime işlemciler,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Başlıca kelime işlemciler,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Word </a:t>
            </a:r>
            <a:r>
              <a:rPr lang="tr-TR" sz="2000" dirty="0" smtClean="0">
                <a:solidFill>
                  <a:schemeClr val="tx1"/>
                </a:solidFill>
              </a:rPr>
              <a:t>2013’da </a:t>
            </a:r>
            <a:r>
              <a:rPr lang="tr-TR" sz="2000" dirty="0" smtClean="0">
                <a:solidFill>
                  <a:schemeClr val="tx1"/>
                </a:solidFill>
              </a:rPr>
              <a:t>dosya işlemleri,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</a:t>
            </a:r>
            <a:r>
              <a:rPr lang="tr-TR" sz="2000" dirty="0">
                <a:solidFill>
                  <a:schemeClr val="tx1"/>
                </a:solidFill>
              </a:rPr>
              <a:t>Word </a:t>
            </a:r>
            <a:r>
              <a:rPr lang="tr-TR" sz="2000" dirty="0" smtClean="0">
                <a:solidFill>
                  <a:schemeClr val="tx1"/>
                </a:solidFill>
              </a:rPr>
              <a:t>2013’da </a:t>
            </a:r>
            <a:r>
              <a:rPr lang="tr-TR" sz="2000" dirty="0" smtClean="0">
                <a:solidFill>
                  <a:schemeClr val="tx1"/>
                </a:solidFill>
              </a:rPr>
              <a:t>metin biçimlendirme,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Word </a:t>
            </a:r>
            <a:r>
              <a:rPr lang="tr-TR" sz="2000" dirty="0" smtClean="0">
                <a:solidFill>
                  <a:schemeClr val="tx1"/>
                </a:solidFill>
              </a:rPr>
              <a:t>2013’da </a:t>
            </a:r>
            <a:r>
              <a:rPr lang="en-US" sz="2000" dirty="0" err="1" smtClean="0">
                <a:solidFill>
                  <a:schemeClr val="tx1"/>
                </a:solidFill>
              </a:rPr>
              <a:t>paragraf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biçimlendirme,</a:t>
            </a: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Metin Biçimlendirme</a:t>
            </a:r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268760"/>
            <a:ext cx="828092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b="1" dirty="0"/>
              <a:t>Giriş </a:t>
            </a:r>
            <a:r>
              <a:rPr lang="tr-TR" sz="2400" b="1" dirty="0" smtClean="0"/>
              <a:t>(Home)</a:t>
            </a:r>
            <a:r>
              <a:rPr lang="en-US" sz="2400" dirty="0" smtClean="0"/>
              <a:t> </a:t>
            </a:r>
            <a:r>
              <a:rPr lang="tr-TR" sz="2400" dirty="0" smtClean="0"/>
              <a:t>sekmesinin içerisinde yaratılan metinlerin yazı tipi ayarlarının yapılabileceği seçenekler gruplandırılmıştır.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Her sekmenin içerisi de gruplara ayrılmıştır. Örneğin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sekmesinin içerisinde </a:t>
            </a:r>
            <a:r>
              <a:rPr lang="tr-TR" sz="2400" b="1" dirty="0" smtClean="0"/>
              <a:t>yazı tipi grubu</a:t>
            </a:r>
            <a:r>
              <a:rPr lang="tr-TR" sz="2400" dirty="0" smtClean="0"/>
              <a:t>, </a:t>
            </a:r>
            <a:r>
              <a:rPr lang="tr-TR" sz="2400" b="1" dirty="0" smtClean="0"/>
              <a:t>paragraf grubu</a:t>
            </a:r>
            <a:r>
              <a:rPr lang="tr-TR" sz="2400" dirty="0" smtClean="0"/>
              <a:t> ve </a:t>
            </a:r>
            <a:r>
              <a:rPr lang="tr-TR" sz="2400" b="1" dirty="0" smtClean="0"/>
              <a:t>stiller grubu</a:t>
            </a:r>
            <a:r>
              <a:rPr lang="tr-TR" sz="2400" dirty="0" smtClean="0"/>
              <a:t> bulunmaktadır.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356992"/>
            <a:ext cx="8963025" cy="13716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1902152" y="4871691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1763688" y="5259340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Yazı tipi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4289521" y="4893814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4151057" y="5281463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8249961" y="487169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8111497" y="5281463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Stiller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5400000">
            <a:off x="5369641" y="494369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5" name="TextBox 14"/>
          <p:cNvSpPr txBox="1"/>
          <p:nvPr/>
        </p:nvSpPr>
        <p:spPr>
          <a:xfrm>
            <a:off x="5231177" y="5281463"/>
            <a:ext cx="2729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düğmelere tıklayarak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g</a:t>
            </a:r>
            <a:r>
              <a:rPr lang="tr-TR" sz="1400" b="1" dirty="0" smtClean="0">
                <a:solidFill>
                  <a:srgbClr val="FF0000"/>
                </a:solidFill>
              </a:rPr>
              <a:t>rubun detaylarına erişilebilir.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9972" y="4509120"/>
            <a:ext cx="234156" cy="265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3329732" y="4509120"/>
            <a:ext cx="234156" cy="265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809452" y="4509120"/>
            <a:ext cx="234156" cy="265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107504" y="3523329"/>
            <a:ext cx="593081" cy="3377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298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268760"/>
            <a:ext cx="813690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Sekmelerin </a:t>
            </a:r>
            <a:r>
              <a:rPr lang="tr-TR" sz="2400" dirty="0" smtClean="0"/>
              <a:t>içindeki gruplarda bulunan düğmelerin yanında bulunan</a:t>
            </a:r>
            <a:r>
              <a:rPr lang="en-US" sz="2400" dirty="0" smtClean="0"/>
              <a:t> ok</a:t>
            </a:r>
            <a:r>
              <a:rPr lang="tr-TR" sz="2400" dirty="0" smtClean="0"/>
              <a:t> görünümlü seçeneğe tıklandığı zaman</a:t>
            </a:r>
            <a:r>
              <a:rPr lang="en-US" sz="2400" dirty="0" smtClean="0"/>
              <a:t>, </a:t>
            </a:r>
            <a:r>
              <a:rPr lang="tr-TR" sz="2400" dirty="0" smtClean="0"/>
              <a:t>o düğmenin detayları ekranda belirecektir.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40968"/>
            <a:ext cx="2990850" cy="20955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1439711">
            <a:off x="1686830" y="3688138"/>
            <a:ext cx="3518714" cy="27590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5200695" y="4060960"/>
            <a:ext cx="2638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oka tıkladığınız zaman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sz="1400" b="1" dirty="0">
                <a:solidFill>
                  <a:srgbClr val="FF0000"/>
                </a:solidFill>
              </a:rPr>
              <a:t>s</a:t>
            </a:r>
            <a:r>
              <a:rPr lang="tr-TR" sz="1400" b="1" dirty="0" smtClean="0">
                <a:solidFill>
                  <a:srgbClr val="FF0000"/>
                </a:solidFill>
              </a:rPr>
              <a:t>eçtiğiniz menünün detayları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a</a:t>
            </a:r>
            <a:r>
              <a:rPr lang="tr-TR" sz="1400" b="1" dirty="0" smtClean="0">
                <a:solidFill>
                  <a:srgbClr val="FF0000"/>
                </a:solidFill>
              </a:rPr>
              <a:t>çılmaktadır.</a:t>
            </a:r>
          </a:p>
        </p:txBody>
      </p:sp>
      <p:sp>
        <p:nvSpPr>
          <p:cNvPr id="10" name="Oval 9"/>
          <p:cNvSpPr/>
          <p:nvPr/>
        </p:nvSpPr>
        <p:spPr>
          <a:xfrm>
            <a:off x="1475656" y="3239256"/>
            <a:ext cx="162149" cy="2576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332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Sekmelerin altında bulunan çalışma alanı, metinlerin oluşturulacağı alandır.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08" y="1988840"/>
            <a:ext cx="7287584" cy="393476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1559594" y="5934329"/>
            <a:ext cx="189142" cy="21904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971600" y="6067623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Durum çubuğu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6888186" y="5934329"/>
            <a:ext cx="189142" cy="21904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6131711" y="6073551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Görünüm düğmeleri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7536009" y="5528910"/>
            <a:ext cx="192666" cy="21602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6084168" y="5157192"/>
            <a:ext cx="249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Yakınlaştırma/Uzaklaştırma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düğmeleri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0815" y="3501008"/>
            <a:ext cx="2302370" cy="701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 yazma alanı</a:t>
            </a:r>
            <a:endParaRPr lang="tr-T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10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Bir </a:t>
            </a:r>
            <a:r>
              <a:rPr lang="tr-TR" sz="2400" dirty="0" smtClean="0"/>
              <a:t>word belgesi üzerinde </a:t>
            </a:r>
            <a:r>
              <a:rPr lang="tr-TR" sz="2400" b="1" dirty="0" smtClean="0"/>
              <a:t>hareket etmek </a:t>
            </a:r>
            <a:r>
              <a:rPr lang="tr-TR" sz="2400" dirty="0" smtClean="0"/>
              <a:t>için yön tuşları dışında farklı seçenekler vardır.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at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smtClean="0">
                <a:solidFill>
                  <a:schemeClr val="tx1"/>
                </a:solidFill>
              </a:rPr>
              <a:t>r </a:t>
            </a:r>
            <a:r>
              <a:rPr lang="en-US" sz="2400" dirty="0" err="1" smtClean="0">
                <a:solidFill>
                  <a:schemeClr val="tx1"/>
                </a:solidFill>
              </a:rPr>
              <a:t>ba</a:t>
            </a:r>
            <a:r>
              <a:rPr lang="tr-TR" sz="2400" dirty="0" smtClean="0">
                <a:solidFill>
                  <a:schemeClr val="tx1"/>
                </a:solidFill>
              </a:rPr>
              <a:t>şı</a:t>
            </a:r>
            <a:r>
              <a:rPr lang="en-US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g</a:t>
            </a:r>
            <a:r>
              <a:rPr lang="tr-TR" sz="2400" dirty="0" smtClean="0">
                <a:solidFill>
                  <a:schemeClr val="tx1"/>
                </a:solidFill>
              </a:rPr>
              <a:t>itmek için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HOME</a:t>
            </a:r>
            <a:r>
              <a:rPr lang="tr-TR" sz="2400" dirty="0" smtClean="0">
                <a:solidFill>
                  <a:schemeClr val="tx1"/>
                </a:solidFill>
              </a:rPr>
              <a:t>,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at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smtClean="0">
                <a:solidFill>
                  <a:schemeClr val="tx1"/>
                </a:solidFill>
              </a:rPr>
              <a:t>r </a:t>
            </a:r>
            <a:r>
              <a:rPr lang="en-US" sz="2400" dirty="0" err="1" smtClean="0">
                <a:solidFill>
                  <a:schemeClr val="tx1"/>
                </a:solidFill>
              </a:rPr>
              <a:t>sonuna</a:t>
            </a:r>
            <a:r>
              <a:rPr lang="en-US" sz="2400" dirty="0" smtClean="0">
                <a:solidFill>
                  <a:schemeClr val="tx1"/>
                </a:solidFill>
              </a:rPr>
              <a:t> g</a:t>
            </a:r>
            <a:r>
              <a:rPr lang="tr-TR" sz="2400" dirty="0" smtClean="0">
                <a:solidFill>
                  <a:schemeClr val="tx1"/>
                </a:solidFill>
              </a:rPr>
              <a:t>itmek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END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,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2400" dirty="0" err="1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elgenin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ba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şı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gitmek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CTRL+HOME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,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elgenin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sonu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gitmek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CTRL+</a:t>
            </a:r>
            <a:r>
              <a:rPr lang="tr-TR" sz="2400" b="1" dirty="0" smtClean="0">
                <a:solidFill>
                  <a:schemeClr val="tx1"/>
                </a:solidFill>
                <a:sym typeface="Wingdings" pitchFamily="2" charset="2"/>
              </a:rPr>
              <a:t>END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tuşları kullanılabilir.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83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Bir </a:t>
            </a:r>
            <a:r>
              <a:rPr lang="tr-TR" sz="2400" dirty="0" smtClean="0"/>
              <a:t>belge içerisinde özellike kopyalama ve yapıştırma işlemleri için mutlaka </a:t>
            </a:r>
            <a:r>
              <a:rPr lang="tr-TR" sz="2400" b="1" dirty="0" smtClean="0"/>
              <a:t>seçim </a:t>
            </a:r>
            <a:r>
              <a:rPr lang="tr-TR" sz="2400" dirty="0" smtClean="0"/>
              <a:t>yapılması gerekir.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Belgedeki seçim işlemleri fare ile yapılabileceği gibi klavyedeki </a:t>
            </a:r>
            <a:r>
              <a:rPr lang="tr-TR" sz="2400" b="1" dirty="0" smtClean="0"/>
              <a:t>CTRL</a:t>
            </a:r>
            <a:r>
              <a:rPr lang="tr-TR" sz="2400" dirty="0" smtClean="0"/>
              <a:t>, </a:t>
            </a:r>
            <a:r>
              <a:rPr lang="tr-TR" sz="2400" b="1" dirty="0" smtClean="0"/>
              <a:t>SHIFT</a:t>
            </a:r>
            <a:r>
              <a:rPr lang="tr-TR" sz="2400" dirty="0" smtClean="0"/>
              <a:t> ve </a:t>
            </a:r>
            <a:r>
              <a:rPr lang="tr-TR" sz="2400" b="1" dirty="0" smtClean="0"/>
              <a:t>yön tuşları</a:t>
            </a:r>
            <a:r>
              <a:rPr lang="tr-TR" sz="2400" dirty="0" smtClean="0"/>
              <a:t> da kullanılabilir.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Seçim işlemleri için bazı kısayollar da kullanılabilir. Örneğin, bir k</a:t>
            </a:r>
            <a:r>
              <a:rPr lang="en-US" sz="2400" dirty="0" err="1" smtClean="0"/>
              <a:t>elime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kelimenin üzerine </a:t>
            </a:r>
            <a:r>
              <a:rPr lang="tr-TR" sz="2400" b="1" dirty="0" smtClean="0"/>
              <a:t>çift tıklamak</a:t>
            </a:r>
            <a:r>
              <a:rPr lang="tr-TR" sz="2400" dirty="0" smtClean="0"/>
              <a:t>, bir p</a:t>
            </a:r>
            <a:r>
              <a:rPr lang="en-US" sz="2400" dirty="0" err="1" smtClean="0"/>
              <a:t>aragraf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de paragraf içindeki herhangi bir kelimenin üzerine </a:t>
            </a:r>
            <a:r>
              <a:rPr lang="tr-TR" sz="2400" b="1" dirty="0" smtClean="0"/>
              <a:t>üç kez</a:t>
            </a:r>
            <a:r>
              <a:rPr lang="tr-TR" sz="2400" dirty="0" smtClean="0"/>
              <a:t> </a:t>
            </a:r>
            <a:r>
              <a:rPr lang="tr-TR" sz="2400" b="1" dirty="0" smtClean="0"/>
              <a:t>tıklamak </a:t>
            </a:r>
            <a:r>
              <a:rPr lang="tr-TR" sz="2400" dirty="0" smtClean="0"/>
              <a:t>gerekir.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Belgenin</a:t>
            </a:r>
            <a:r>
              <a:rPr lang="en-US" sz="2400" dirty="0" smtClean="0"/>
              <a:t> </a:t>
            </a:r>
            <a:r>
              <a:rPr lang="en-US" sz="2400" dirty="0" err="1" smtClean="0"/>
              <a:t>tamam</a:t>
            </a:r>
            <a:r>
              <a:rPr lang="tr-TR" sz="2400" dirty="0" smtClean="0"/>
              <a:t>ı</a:t>
            </a:r>
            <a:r>
              <a:rPr lang="en-US" sz="2400" dirty="0" smtClean="0"/>
              <a:t>n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de klavyedeki </a:t>
            </a:r>
            <a:r>
              <a:rPr lang="en-US" sz="2400" b="1" dirty="0" smtClean="0"/>
              <a:t>CTRL+A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tr-TR" sz="2400" dirty="0" smtClean="0"/>
              <a:t>şları kullanılabilir.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17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Birbirinden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ba</a:t>
            </a:r>
            <a:r>
              <a:rPr lang="tr-TR" sz="2400" b="1" dirty="0" smtClean="0"/>
              <a:t>ğı</a:t>
            </a:r>
            <a:r>
              <a:rPr lang="en-US" sz="2400" b="1" dirty="0" err="1" smtClean="0"/>
              <a:t>ms</a:t>
            </a:r>
            <a:r>
              <a:rPr lang="tr-TR" sz="2400" b="1" dirty="0" smtClean="0"/>
              <a:t>ı</a:t>
            </a:r>
            <a:r>
              <a:rPr lang="en-US" sz="2400" b="1" dirty="0" smtClean="0"/>
              <a:t>z </a:t>
            </a:r>
            <a:r>
              <a:rPr lang="tr-TR" sz="2400" dirty="0" smtClean="0"/>
              <a:t>kelime ve </a:t>
            </a:r>
            <a:r>
              <a:rPr lang="en-US" sz="2400" dirty="0" smtClean="0"/>
              <a:t>sat</a:t>
            </a:r>
            <a:r>
              <a:rPr lang="tr-TR" sz="2400" dirty="0" smtClean="0"/>
              <a:t>ı</a:t>
            </a:r>
            <a:r>
              <a:rPr lang="en-US" sz="2400" dirty="0" err="1" smtClean="0"/>
              <a:t>rlar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en-US" sz="2400" dirty="0" smtClean="0"/>
              <a:t> i</a:t>
            </a:r>
            <a:r>
              <a:rPr lang="tr-TR" sz="2400" dirty="0" smtClean="0"/>
              <a:t>ç</a:t>
            </a:r>
            <a:r>
              <a:rPr lang="en-US" sz="2400" dirty="0" smtClean="0"/>
              <a:t>in</a:t>
            </a:r>
            <a:r>
              <a:rPr lang="tr-TR" sz="2400" dirty="0"/>
              <a:t> </a:t>
            </a:r>
            <a:r>
              <a:rPr lang="en-US" sz="2400" b="1" dirty="0" smtClean="0"/>
              <a:t>CTRL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tr-TR" sz="2400" dirty="0" smtClean="0"/>
              <a:t>ş</a:t>
            </a:r>
            <a:r>
              <a:rPr lang="en-US" sz="2400" dirty="0" err="1" smtClean="0"/>
              <a:t>unu</a:t>
            </a:r>
            <a:r>
              <a:rPr lang="en-US" sz="2400" dirty="0" smtClean="0"/>
              <a:t> bas</a:t>
            </a:r>
            <a:r>
              <a:rPr lang="tr-TR" sz="2400" dirty="0" smtClean="0"/>
              <a:t>ı</a:t>
            </a:r>
            <a:r>
              <a:rPr lang="en-US" sz="2400" dirty="0" smtClean="0"/>
              <a:t>l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en-US" sz="2400" dirty="0" err="1" smtClean="0"/>
              <a:t>tutarak</a:t>
            </a:r>
            <a:r>
              <a:rPr lang="en-US" sz="2400" dirty="0" smtClean="0"/>
              <a:t> </a:t>
            </a:r>
            <a:r>
              <a:rPr lang="tr-TR" sz="2400" dirty="0" smtClean="0"/>
              <a:t>seçimler yapılmalıdır.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790583"/>
            <a:ext cx="75628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4958454" cy="1842485"/>
          </a:xfr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tr-TR" sz="3200" dirty="0"/>
              <a:t>Metin Biçimlendirme</a:t>
            </a:r>
            <a:endParaRPr lang="en-US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8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dirty="0" smtClean="0"/>
              <a:t>B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 smtClean="0"/>
              <a:t>kelime</a:t>
            </a:r>
            <a:r>
              <a:rPr lang="en-US" sz="2400" dirty="0" smtClean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silmek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tr-TR" sz="2400" dirty="0"/>
              <a:t>seçim yapıldıktan</a:t>
            </a:r>
            <a:r>
              <a:rPr lang="en-US" sz="2400" dirty="0"/>
              <a:t> </a:t>
            </a:r>
            <a:r>
              <a:rPr lang="tr-TR" sz="2400" dirty="0"/>
              <a:t>s</a:t>
            </a:r>
            <a:r>
              <a:rPr lang="en-US" sz="2400" dirty="0" err="1"/>
              <a:t>onra</a:t>
            </a:r>
            <a:r>
              <a:rPr lang="en-US" sz="2400" dirty="0"/>
              <a:t> </a:t>
            </a:r>
            <a:r>
              <a:rPr lang="en-US" sz="2400" b="1" dirty="0"/>
              <a:t>Delete </a:t>
            </a:r>
            <a:r>
              <a:rPr lang="tr-TR" sz="2400" dirty="0"/>
              <a:t>veya </a:t>
            </a:r>
            <a:r>
              <a:rPr lang="tr-TR" sz="2400" b="1" dirty="0"/>
              <a:t>Backspace </a:t>
            </a:r>
            <a:r>
              <a:rPr lang="en-US" sz="2400" dirty="0" err="1"/>
              <a:t>tu</a:t>
            </a:r>
            <a:r>
              <a:rPr lang="tr-TR" sz="2400" dirty="0"/>
              <a:t>şları kullanılabilir.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Tek tek harfleri silmek için de aynı tuşlar kullanılmaktadır.</a:t>
            </a:r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b="1" dirty="0"/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b="1" dirty="0"/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81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tr-TR" sz="3200" dirty="0"/>
              <a:t>Metin Biçimlendirme</a:t>
            </a:r>
            <a:endParaRPr lang="en-US" sz="2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3356992"/>
            <a:ext cx="83632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Di</a:t>
            </a:r>
            <a:r>
              <a:rPr lang="tr-TR" sz="2400" dirty="0" smtClean="0"/>
              <a:t>ğ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tr-TR" sz="2400" dirty="0" smtClean="0"/>
              <a:t>seçenek ise,</a:t>
            </a:r>
            <a:r>
              <a:rPr lang="en-US" sz="2400" dirty="0" smtClean="0"/>
              <a:t> </a:t>
            </a:r>
            <a:r>
              <a:rPr lang="en-US" sz="2400" dirty="0" err="1" smtClean="0"/>
              <a:t>metni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tikten</a:t>
            </a:r>
            <a:r>
              <a:rPr lang="en-US" sz="2400" dirty="0" smtClean="0"/>
              <a:t> </a:t>
            </a:r>
            <a:r>
              <a:rPr lang="en-US" sz="2400" dirty="0" err="1" smtClean="0"/>
              <a:t>sonra</a:t>
            </a:r>
            <a:r>
              <a:rPr lang="en-US" sz="2400" dirty="0" smtClean="0"/>
              <a:t> fare</a:t>
            </a:r>
            <a:r>
              <a:rPr lang="tr-TR" sz="2400" dirty="0" smtClean="0"/>
              <a:t>yi sağ tıklamak ve açılan menüdeki seçenekleri kullanmaktır.</a:t>
            </a:r>
            <a:endParaRPr lang="en-US" sz="2400" dirty="0" err="1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12776"/>
            <a:ext cx="519492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dirty="0" smtClean="0"/>
              <a:t>Metinleri k</a:t>
            </a:r>
            <a:r>
              <a:rPr lang="en-US" sz="2400" dirty="0" err="1" smtClean="0"/>
              <a:t>opyalamak</a:t>
            </a:r>
            <a:r>
              <a:rPr lang="en-US" sz="2400" dirty="0" smtClean="0"/>
              <a:t> </a:t>
            </a:r>
            <a:r>
              <a:rPr lang="en-US" sz="2400" dirty="0" err="1"/>
              <a:t>veya</a:t>
            </a:r>
            <a:r>
              <a:rPr lang="en-US" sz="2400" dirty="0"/>
              <a:t> ta</a:t>
            </a:r>
            <a:r>
              <a:rPr lang="tr-TR" sz="2400" dirty="0"/>
              <a:t>şı</a:t>
            </a:r>
            <a:r>
              <a:rPr lang="en-US" sz="2400" dirty="0" err="1"/>
              <a:t>mak</a:t>
            </a:r>
            <a:r>
              <a:rPr lang="en-US" sz="2400" dirty="0"/>
              <a:t> </a:t>
            </a:r>
            <a:r>
              <a:rPr lang="tr-TR" sz="2400" dirty="0" smtClean="0"/>
              <a:t>iç</a:t>
            </a:r>
            <a:r>
              <a:rPr lang="en-US" sz="2400" dirty="0"/>
              <a:t>in </a:t>
            </a:r>
            <a:r>
              <a:rPr lang="en-US" sz="2400" dirty="0" err="1" smtClean="0"/>
              <a:t>kullan</a:t>
            </a:r>
            <a:r>
              <a:rPr lang="tr-TR" sz="2400" dirty="0" smtClean="0"/>
              <a:t>ılan düğmeler </a:t>
            </a:r>
            <a:r>
              <a:rPr lang="tr-TR" sz="2400" b="1" dirty="0" smtClean="0"/>
              <a:t>G</a:t>
            </a:r>
            <a:r>
              <a:rPr lang="en-US" sz="2400" b="1" dirty="0" err="1" smtClean="0"/>
              <a:t>iri</a:t>
            </a:r>
            <a:r>
              <a:rPr lang="tr-TR" sz="2400" b="1" dirty="0"/>
              <a:t>ş </a:t>
            </a:r>
            <a:r>
              <a:rPr lang="tr-TR" sz="2400" b="1" dirty="0" smtClean="0"/>
              <a:t>(Home) </a:t>
            </a:r>
            <a:r>
              <a:rPr lang="tr-TR" sz="2400" dirty="0" smtClean="0"/>
              <a:t>sekmesinde </a:t>
            </a:r>
            <a:r>
              <a:rPr lang="en-US" sz="2400" dirty="0" err="1" smtClean="0"/>
              <a:t>bulunmaktad</a:t>
            </a:r>
            <a:r>
              <a:rPr lang="tr-TR" sz="2400" dirty="0"/>
              <a:t>ı</a:t>
            </a:r>
            <a:r>
              <a:rPr lang="en-US" sz="2400" dirty="0" smtClean="0"/>
              <a:t>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25104"/>
            <a:ext cx="1485900" cy="1352550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6545224" y="194221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7082614" y="187930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6660232" y="217602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TextBox 15"/>
          <p:cNvSpPr txBox="1"/>
          <p:nvPr/>
        </p:nvSpPr>
        <p:spPr>
          <a:xfrm>
            <a:off x="7197622" y="211311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Kopyala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633484">
            <a:off x="6044861" y="2399311"/>
            <a:ext cx="1253584" cy="223441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8" name="TextBox 17"/>
          <p:cNvSpPr txBox="1"/>
          <p:nvPr/>
        </p:nvSpPr>
        <p:spPr>
          <a:xfrm>
            <a:off x="7292999" y="2500592"/>
            <a:ext cx="83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Yapıştır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4293096"/>
            <a:ext cx="59721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9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Metinleri </a:t>
            </a:r>
            <a:r>
              <a:rPr lang="tr-TR" sz="2400" b="1" dirty="0" smtClean="0"/>
              <a:t>biçimlendirmek </a:t>
            </a:r>
            <a:r>
              <a:rPr lang="tr-TR" sz="2400" dirty="0" smtClean="0"/>
              <a:t>için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sekmesindeki seçenekler kullanılmaktadır.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Y</a:t>
            </a:r>
            <a:r>
              <a:rPr lang="en-US" sz="2400" dirty="0" err="1" smtClean="0"/>
              <a:t>az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tr-TR" sz="2400" dirty="0" err="1"/>
              <a:t>b</a:t>
            </a:r>
            <a:r>
              <a:rPr lang="en-US" sz="2400" dirty="0" err="1" smtClean="0"/>
              <a:t>oyutunu</a:t>
            </a:r>
            <a:r>
              <a:rPr lang="en-US" sz="2400" dirty="0" smtClean="0"/>
              <a:t> </a:t>
            </a:r>
            <a:r>
              <a:rPr lang="tr-TR" sz="2400" dirty="0" smtClean="0"/>
              <a:t>bü</a:t>
            </a:r>
            <a:r>
              <a:rPr lang="en-US" sz="2400" dirty="0" smtClean="0"/>
              <a:t>y</a:t>
            </a:r>
            <a:r>
              <a:rPr lang="tr-TR" sz="2400" dirty="0" smtClean="0"/>
              <a:t>ü</a:t>
            </a:r>
            <a:r>
              <a:rPr lang="en-US" sz="2400" dirty="0" err="1" smtClean="0"/>
              <a:t>tmek</a:t>
            </a:r>
            <a:r>
              <a:rPr lang="tr-TR" sz="2400" dirty="0" smtClean="0"/>
              <a:t> ve küçü</a:t>
            </a:r>
            <a:r>
              <a:rPr lang="en-US" sz="2400" dirty="0" err="1" smtClean="0"/>
              <a:t>ltmek</a:t>
            </a:r>
            <a:r>
              <a:rPr lang="tr-TR" sz="2400" dirty="0" smtClean="0"/>
              <a:t> için aşağıda gösterilen seçenekler kullanılabilir.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/>
              <a:t>Metin Biçimlendirme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284984"/>
            <a:ext cx="3900689" cy="1368152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7659617">
            <a:off x="3306521" y="4216992"/>
            <a:ext cx="1488927" cy="189419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0" name="TextBox 9"/>
          <p:cNvSpPr txBox="1"/>
          <p:nvPr/>
        </p:nvSpPr>
        <p:spPr>
          <a:xfrm>
            <a:off x="1942267" y="4834721"/>
            <a:ext cx="2308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 seçtiktan sonra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b</a:t>
            </a:r>
            <a:r>
              <a:rPr lang="tr-TR" sz="1400" b="1" dirty="0" smtClean="0">
                <a:solidFill>
                  <a:srgbClr val="FF0000"/>
                </a:solidFill>
              </a:rPr>
              <a:t>uradaki oka tıklayarak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i</a:t>
            </a:r>
            <a:r>
              <a:rPr lang="tr-TR" sz="1400" b="1" dirty="0" smtClean="0">
                <a:solidFill>
                  <a:srgbClr val="FF0000"/>
                </a:solidFill>
              </a:rPr>
              <a:t>stediğiniz yazı boyutunu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seçebilirsiniz.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4317243" y="424180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4250912" y="4918297"/>
            <a:ext cx="2164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düğmeye bastığınız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z</a:t>
            </a:r>
            <a:r>
              <a:rPr lang="tr-TR" sz="1400" b="1" dirty="0" smtClean="0">
                <a:solidFill>
                  <a:srgbClr val="FF0000"/>
                </a:solidFill>
              </a:rPr>
              <a:t>aman seçili metnin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k</a:t>
            </a:r>
            <a:r>
              <a:rPr lang="tr-TR" sz="1400" b="1" dirty="0" smtClean="0">
                <a:solidFill>
                  <a:srgbClr val="FF0000"/>
                </a:solidFill>
              </a:rPr>
              <a:t>arakter boyutu büyür.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2043677">
            <a:off x="5060641" y="4228353"/>
            <a:ext cx="2029325" cy="18374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6651277" y="4902722"/>
            <a:ext cx="22619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düğmeye bastığınız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zaman seçili metnin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k</a:t>
            </a:r>
            <a:r>
              <a:rPr lang="tr-TR" sz="1400" b="1" dirty="0" smtClean="0">
                <a:solidFill>
                  <a:srgbClr val="FF0000"/>
                </a:solidFill>
              </a:rPr>
              <a:t>arakter boyutu küçülür.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71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Yazıyı </a:t>
            </a:r>
            <a:r>
              <a:rPr lang="tr-TR" sz="2400" b="1" dirty="0" smtClean="0"/>
              <a:t>vurgulayarak</a:t>
            </a:r>
            <a:r>
              <a:rPr lang="tr-TR" sz="2400" dirty="0" smtClean="0"/>
              <a:t> (kalın), </a:t>
            </a:r>
            <a:r>
              <a:rPr lang="tr-TR" sz="2400" b="1" dirty="0" smtClean="0"/>
              <a:t>sağa yatık </a:t>
            </a:r>
            <a:r>
              <a:rPr lang="tr-TR" sz="2400" dirty="0" smtClean="0"/>
              <a:t>ve </a:t>
            </a:r>
            <a:r>
              <a:rPr lang="tr-TR" sz="2400" b="1" dirty="0" smtClean="0"/>
              <a:t>altı çizili </a:t>
            </a:r>
            <a:r>
              <a:rPr lang="tr-TR" sz="2400" dirty="0" smtClean="0"/>
              <a:t>yazdırmak için aşağıda gösterilen seçenekler kullanılmaktadır.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/>
              <a:t>Metin Biçimlendirme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08920"/>
            <a:ext cx="3900689" cy="136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7992" y="4755818"/>
            <a:ext cx="133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 vurgulayarak yazmak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2245568" y="4095372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3601298" y="4509120"/>
            <a:ext cx="1042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 sağa yatık yazmak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9966" y="4540375"/>
            <a:ext cx="1245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Metnin altına çizgi çekerek yazmak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863425">
            <a:off x="3018961" y="394983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Left Arrow 15"/>
          <p:cNvSpPr/>
          <p:nvPr/>
        </p:nvSpPr>
        <p:spPr>
          <a:xfrm rot="1846454">
            <a:off x="3443472" y="4012911"/>
            <a:ext cx="2058680" cy="189669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1184690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Kelime </a:t>
            </a:r>
            <a:r>
              <a:rPr lang="tr-TR" sz="2400" dirty="0" smtClean="0"/>
              <a:t>işlemci yazılımlar kullanılarak metinler yaratılabilir, düzeltme, saklama ve yazdırma işlevleri yapılabilir.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Bu </a:t>
            </a:r>
            <a:r>
              <a:rPr lang="en-US" sz="2400" dirty="0" err="1"/>
              <a:t>programlar</a:t>
            </a:r>
            <a:r>
              <a:rPr lang="en-US" sz="2400" dirty="0"/>
              <a:t> </a:t>
            </a:r>
            <a:r>
              <a:rPr lang="en-US" sz="2400" dirty="0" err="1"/>
              <a:t>günümüzde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miktarda</a:t>
            </a:r>
            <a:r>
              <a:rPr lang="en-US" sz="2400" dirty="0"/>
              <a:t>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smtClean="0"/>
              <a:t>d</a:t>
            </a:r>
            <a:r>
              <a:rPr lang="tr-TR" sz="2400" dirty="0" smtClean="0"/>
              <a:t>ö</a:t>
            </a:r>
            <a:r>
              <a:rPr lang="en-US" sz="2400" dirty="0" err="1" smtClean="0"/>
              <a:t>kümanları</a:t>
            </a:r>
            <a:r>
              <a:rPr lang="en-US" sz="2400" dirty="0" smtClean="0"/>
              <a:t> </a:t>
            </a:r>
            <a:r>
              <a:rPr lang="en-US" sz="2400" dirty="0" err="1"/>
              <a:t>içerisindeki</a:t>
            </a:r>
            <a:r>
              <a:rPr lang="en-US" sz="2400" dirty="0"/>
              <a:t> </a:t>
            </a:r>
            <a:r>
              <a:rPr lang="en-US" sz="2400" dirty="0" err="1"/>
              <a:t>resimler</a:t>
            </a:r>
            <a:r>
              <a:rPr lang="en-US" sz="2400" dirty="0"/>
              <a:t>, </a:t>
            </a:r>
            <a:r>
              <a:rPr lang="en-US" sz="2400" dirty="0" err="1"/>
              <a:t>grafikler</a:t>
            </a:r>
            <a:r>
              <a:rPr lang="en-US" sz="2400" dirty="0"/>
              <a:t>, </a:t>
            </a:r>
            <a:r>
              <a:rPr lang="en-US" sz="2400" dirty="0" err="1"/>
              <a:t>tablolar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eklentilerle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dosya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kaydetme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biçimlendirme</a:t>
            </a:r>
            <a:r>
              <a:rPr lang="en-US" sz="2400" dirty="0"/>
              <a:t> </a:t>
            </a:r>
            <a:r>
              <a:rPr lang="en-US" sz="2400" dirty="0" err="1"/>
              <a:t>özelliğine</a:t>
            </a:r>
            <a:r>
              <a:rPr lang="en-US" sz="2400" dirty="0"/>
              <a:t> </a:t>
            </a:r>
            <a:r>
              <a:rPr lang="en-US" sz="2400" dirty="0" err="1"/>
              <a:t>sahiptir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Kelime</a:t>
            </a:r>
            <a:r>
              <a:rPr lang="en-US" sz="2400" dirty="0" smtClean="0"/>
              <a:t> </a:t>
            </a:r>
            <a:r>
              <a:rPr lang="en-US" sz="2400" dirty="0" err="1"/>
              <a:t>işlemcileri</a:t>
            </a:r>
            <a:r>
              <a:rPr lang="en-US" sz="2400" dirty="0"/>
              <a:t>, </a:t>
            </a:r>
            <a:r>
              <a:rPr lang="en-US" sz="2400" dirty="0" err="1"/>
              <a:t>bilgisayar</a:t>
            </a:r>
            <a:r>
              <a:rPr lang="en-US" sz="2400" dirty="0"/>
              <a:t> </a:t>
            </a:r>
            <a:r>
              <a:rPr lang="en-US" sz="2400" dirty="0" err="1"/>
              <a:t>yazılımları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araçlardandır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65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Yazı </a:t>
            </a:r>
            <a:r>
              <a:rPr lang="tr-TR" sz="2400" b="1" dirty="0" smtClean="0"/>
              <a:t>tipini </a:t>
            </a:r>
            <a:r>
              <a:rPr lang="tr-TR" sz="2400" dirty="0" smtClean="0"/>
              <a:t>değiştirmek için </a:t>
            </a:r>
            <a:r>
              <a:rPr lang="tr-TR" sz="2400" dirty="0"/>
              <a:t>aşağıda gösterilen </a:t>
            </a:r>
            <a:r>
              <a:rPr lang="tr-TR" sz="2400" dirty="0" smtClean="0"/>
              <a:t>seçenek kullanılmaktadır.</a:t>
            </a:r>
            <a:endParaRPr lang="en-US" sz="24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/>
              <a:t>Metin Biçimlendirme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38713"/>
            <a:ext cx="8856984" cy="22904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43608" y="3212976"/>
            <a:ext cx="72008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422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Genellikle bir yazının iptal </a:t>
            </a:r>
            <a:r>
              <a:rPr lang="tr-TR" sz="2400" dirty="0" smtClean="0"/>
              <a:t>edildiği belirtilirken kullanılan, </a:t>
            </a:r>
            <a:r>
              <a:rPr lang="tr-TR" sz="2400" dirty="0" smtClean="0"/>
              <a:t>m</a:t>
            </a:r>
            <a:r>
              <a:rPr lang="en-US" sz="2400" dirty="0" err="1" smtClean="0"/>
              <a:t>etinlerin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ortas</a:t>
            </a:r>
            <a:r>
              <a:rPr lang="tr-TR" sz="2400" b="1" dirty="0" smtClean="0"/>
              <a:t>ı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tr-TR" sz="2400" b="1" dirty="0" err="1"/>
              <a:t>ç</a:t>
            </a:r>
            <a:r>
              <a:rPr lang="en-US" sz="2400" b="1" dirty="0" err="1" smtClean="0"/>
              <a:t>izgi</a:t>
            </a:r>
            <a:r>
              <a:rPr lang="en-US" sz="2400" b="1" dirty="0" smtClean="0"/>
              <a:t> </a:t>
            </a:r>
            <a:r>
              <a:rPr lang="tr-TR" sz="2400" b="1" dirty="0"/>
              <a:t>ç</a:t>
            </a:r>
            <a:r>
              <a:rPr lang="en-US" sz="2400" b="1" dirty="0" err="1" smtClean="0"/>
              <a:t>ekmek</a:t>
            </a:r>
            <a:r>
              <a:rPr lang="tr-TR" sz="2400" b="1" dirty="0"/>
              <a:t> </a:t>
            </a:r>
            <a:r>
              <a:rPr lang="tr-TR" sz="2400" dirty="0" smtClean="0"/>
              <a:t>için aşağıda gösterilen düğme kullanılmaktadır.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3" y="2708920"/>
            <a:ext cx="7943850" cy="27527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259632" y="3068960"/>
            <a:ext cx="360040" cy="34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704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Metinlerin </a:t>
            </a:r>
            <a:r>
              <a:rPr lang="tr-TR" sz="2400" dirty="0" smtClean="0"/>
              <a:t>içindeki yazıları </a:t>
            </a:r>
            <a:r>
              <a:rPr lang="en-US" sz="2400" b="1" dirty="0" smtClean="0"/>
              <a:t>b</a:t>
            </a:r>
            <a:r>
              <a:rPr lang="tr-TR" sz="2400" b="1" dirty="0" smtClean="0"/>
              <a:t>ü</a:t>
            </a:r>
            <a:r>
              <a:rPr lang="en-US" sz="2400" b="1" dirty="0" smtClean="0"/>
              <a:t>y</a:t>
            </a:r>
            <a:r>
              <a:rPr lang="tr-TR" sz="2400" b="1" dirty="0" smtClean="0"/>
              <a:t>ü</a:t>
            </a:r>
            <a:r>
              <a:rPr lang="en-US" sz="2400" b="1" dirty="0" smtClean="0"/>
              <a:t>k </a:t>
            </a:r>
            <a:r>
              <a:rPr lang="en-US" sz="2400" b="1" dirty="0" err="1" smtClean="0"/>
              <a:t>harf</a:t>
            </a:r>
            <a:r>
              <a:rPr lang="en-US" sz="2400" b="1" dirty="0" smtClean="0"/>
              <a:t> </a:t>
            </a:r>
            <a:r>
              <a:rPr lang="tr-TR" sz="2400" dirty="0" smtClean="0"/>
              <a:t>veya </a:t>
            </a:r>
            <a:r>
              <a:rPr lang="en-US" sz="2400" b="1" dirty="0" smtClean="0"/>
              <a:t>k</a:t>
            </a:r>
            <a:r>
              <a:rPr lang="tr-TR" sz="2400" b="1" dirty="0" smtClean="0"/>
              <a:t>üçü</a:t>
            </a:r>
            <a:r>
              <a:rPr lang="en-US" sz="2400" b="1" dirty="0" smtClean="0"/>
              <a:t>k </a:t>
            </a:r>
            <a:r>
              <a:rPr lang="en-US" sz="2400" b="1" dirty="0" err="1" smtClean="0"/>
              <a:t>harf</a:t>
            </a:r>
            <a:r>
              <a:rPr lang="en-US" sz="2400" b="1" dirty="0" smtClean="0"/>
              <a:t> </a:t>
            </a:r>
            <a:r>
              <a:rPr lang="tr-TR" sz="2400" dirty="0" smtClean="0"/>
              <a:t>olarak </a:t>
            </a:r>
            <a:r>
              <a:rPr lang="en-US" sz="2400" dirty="0" smtClean="0"/>
              <a:t>de</a:t>
            </a:r>
            <a:r>
              <a:rPr lang="tr-TR" sz="2400" dirty="0" smtClean="0"/>
              <a:t>ğ</a:t>
            </a:r>
            <a:r>
              <a:rPr lang="en-US" sz="2400" dirty="0" smtClean="0"/>
              <a:t>i</a:t>
            </a:r>
            <a:r>
              <a:rPr lang="tr-TR" sz="2400" dirty="0" smtClean="0"/>
              <a:t>ş</a:t>
            </a:r>
            <a:r>
              <a:rPr lang="en-US" sz="2400" dirty="0" err="1" smtClean="0"/>
              <a:t>tirmek</a:t>
            </a:r>
            <a:r>
              <a:rPr lang="en-US" sz="2400" dirty="0" smtClean="0"/>
              <a:t> i</a:t>
            </a:r>
            <a:r>
              <a:rPr lang="tr-TR" sz="2400" dirty="0" smtClean="0"/>
              <a:t>ç</a:t>
            </a:r>
            <a:r>
              <a:rPr lang="en-US" sz="2400" dirty="0" smtClean="0"/>
              <a:t>in </a:t>
            </a:r>
            <a:r>
              <a:rPr lang="tr-TR" sz="2400" dirty="0" smtClean="0"/>
              <a:t>aşağıda gösterilen düğme kullanılmaktadır.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432987"/>
            <a:ext cx="7724775" cy="2667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83768" y="2511692"/>
            <a:ext cx="360040" cy="34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Left Arrow 8"/>
          <p:cNvSpPr/>
          <p:nvPr/>
        </p:nvSpPr>
        <p:spPr>
          <a:xfrm>
            <a:off x="4025384" y="277182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0" name="TextBox 9"/>
          <p:cNvSpPr txBox="1"/>
          <p:nvPr/>
        </p:nvSpPr>
        <p:spPr>
          <a:xfrm>
            <a:off x="4562774" y="270892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Tümce kullanımı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025384" y="3002013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4562774" y="292494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Küçük harf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013331" y="3251945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4562774" y="319323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Büyük harf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995936" y="350100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TextBox 15"/>
          <p:cNvSpPr txBox="1"/>
          <p:nvPr/>
        </p:nvSpPr>
        <p:spPr>
          <a:xfrm>
            <a:off x="4590766" y="3409255"/>
            <a:ext cx="27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Her sözcüğü büyük harfe çevir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995936" y="3760196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8" name="TextBox 17"/>
          <p:cNvSpPr txBox="1"/>
          <p:nvPr/>
        </p:nvSpPr>
        <p:spPr>
          <a:xfrm>
            <a:off x="4533326" y="3697287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Büyük/Küçük dönüştür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2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600" b="1" dirty="0" smtClean="0"/>
              <a:t>Giriş </a:t>
            </a:r>
            <a:r>
              <a:rPr lang="tr-TR" sz="2600" b="1" dirty="0" smtClean="0"/>
              <a:t>(Home)</a:t>
            </a:r>
            <a:r>
              <a:rPr lang="tr-TR" sz="2600" dirty="0" smtClean="0"/>
              <a:t> sekmesinde m</a:t>
            </a:r>
            <a:r>
              <a:rPr lang="en-US" sz="2600" dirty="0" err="1" smtClean="0"/>
              <a:t>etinleri</a:t>
            </a:r>
            <a:r>
              <a:rPr lang="en-US" sz="2600" dirty="0" smtClean="0"/>
              <a:t> </a:t>
            </a:r>
            <a:r>
              <a:rPr lang="tr-TR" sz="2600" dirty="0" smtClean="0"/>
              <a:t>biçimlendirmek için kullanılan daha birçok seçenek vardır.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73960"/>
            <a:ext cx="3821993" cy="1402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9192" y="3948517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Yazıya efekt uygulamak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8195566">
            <a:off x="3132686" y="3484039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0" name="TextBox 9"/>
          <p:cNvSpPr txBox="1"/>
          <p:nvPr/>
        </p:nvSpPr>
        <p:spPr>
          <a:xfrm>
            <a:off x="4304407" y="4325662"/>
            <a:ext cx="133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Renkli kalemle işaretlemek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4189784" y="3665216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5813646" y="4249462"/>
            <a:ext cx="133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Metinlerin rengini değiştirmek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3094234">
            <a:off x="5095998" y="350806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6491577" y="3080628"/>
            <a:ext cx="1752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Tüm biçimlendirmeleri iptal etmek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033254">
            <a:off x="5416458" y="2854440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3695632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Metinleri biçimlendirmede kullanılan diğer seçenekleri görmek için, sekmenin içindeki yazı tipi grubunun sağ altındaki ok işareti tıklanmalıdır.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5" y="2420888"/>
            <a:ext cx="3134711" cy="1150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706" y="2068687"/>
            <a:ext cx="4147694" cy="419707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41540" y="3269333"/>
            <a:ext cx="360040" cy="34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022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Metin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Yazı tipi ve boyutunu değiştirmek için </a:t>
            </a:r>
            <a:r>
              <a:rPr lang="tr-TR" sz="2400" b="1" dirty="0" smtClean="0"/>
              <a:t>hazır stiller </a:t>
            </a:r>
            <a:r>
              <a:rPr lang="tr-TR" sz="2400" dirty="0" smtClean="0"/>
              <a:t>de kullanılabilir. Metin seçildikten sonra istenilen stil seçeneğinin üzerine tıklamak gerekir.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1" y="3501008"/>
            <a:ext cx="7594455" cy="2822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7" y="2373130"/>
            <a:ext cx="5791200" cy="88582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36870" y="3078308"/>
            <a:ext cx="244073" cy="2690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0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Paragraf</a:t>
            </a:r>
            <a:r>
              <a:rPr lang="tr-TR" dirty="0" smtClean="0"/>
              <a:t> </a:t>
            </a:r>
            <a:r>
              <a:rPr lang="en-US" dirty="0" smtClean="0"/>
              <a:t>Bi</a:t>
            </a:r>
            <a:r>
              <a:rPr lang="tr-TR" dirty="0" smtClean="0"/>
              <a:t>ç</a:t>
            </a:r>
            <a:r>
              <a:rPr lang="en-US" dirty="0" err="1" smtClean="0"/>
              <a:t>imlendirme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91264" cy="206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Paragraflarla</a:t>
            </a:r>
            <a:r>
              <a:rPr lang="en-US" sz="2400" dirty="0" smtClean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bi</a:t>
            </a:r>
            <a:r>
              <a:rPr lang="tr-TR" sz="2400" dirty="0"/>
              <a:t>ç</a:t>
            </a:r>
            <a:r>
              <a:rPr lang="en-US" sz="2400" dirty="0" err="1"/>
              <a:t>imlendirme</a:t>
            </a:r>
            <a:r>
              <a:rPr lang="en-US" sz="2400" dirty="0"/>
              <a:t> i</a:t>
            </a:r>
            <a:r>
              <a:rPr lang="tr-TR" sz="2400" dirty="0"/>
              <a:t>ş</a:t>
            </a:r>
            <a:r>
              <a:rPr lang="en-US" sz="2400" dirty="0" err="1"/>
              <a:t>lemlerini</a:t>
            </a:r>
            <a:r>
              <a:rPr lang="en-US" sz="2400" dirty="0"/>
              <a:t> </a:t>
            </a:r>
            <a:r>
              <a:rPr lang="en-US" sz="2400" dirty="0" err="1"/>
              <a:t>yapmak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tr-TR" sz="2400" b="1" dirty="0" smtClean="0"/>
              <a:t>Giriş (</a:t>
            </a:r>
            <a:r>
              <a:rPr lang="en-US" sz="2400" b="1" dirty="0" err="1" smtClean="0"/>
              <a:t>Hom</a:t>
            </a:r>
            <a:r>
              <a:rPr lang="tr-TR" sz="2400" b="1" dirty="0" smtClean="0"/>
              <a:t>e)</a:t>
            </a:r>
            <a:r>
              <a:rPr lang="tr-TR" sz="2400" dirty="0" smtClean="0"/>
              <a:t> </a:t>
            </a:r>
            <a:r>
              <a:rPr lang="en-US" sz="2400" dirty="0" err="1" smtClean="0"/>
              <a:t>sekmesindeki</a:t>
            </a:r>
            <a:r>
              <a:rPr lang="en-US" sz="2400" dirty="0" smtClean="0"/>
              <a:t> </a:t>
            </a:r>
            <a:r>
              <a:rPr lang="tr-TR" sz="2400" b="1" dirty="0"/>
              <a:t>p</a:t>
            </a:r>
            <a:r>
              <a:rPr lang="en-US" sz="2400" b="1" dirty="0" err="1" smtClean="0"/>
              <a:t>aragra</a:t>
            </a:r>
            <a:r>
              <a:rPr lang="tr-TR" sz="2400" b="1" dirty="0" smtClean="0"/>
              <a:t>f</a:t>
            </a:r>
            <a:r>
              <a:rPr lang="en-US" sz="2400" dirty="0" smtClean="0"/>
              <a:t> </a:t>
            </a:r>
            <a:r>
              <a:rPr lang="tr-TR" sz="2400" b="1" dirty="0" smtClean="0"/>
              <a:t>(Paragraph)</a:t>
            </a:r>
            <a:r>
              <a:rPr lang="tr-TR" sz="2400" dirty="0" smtClean="0"/>
              <a:t> </a:t>
            </a:r>
            <a:r>
              <a:rPr lang="en-US" sz="2400" dirty="0" err="1" smtClean="0"/>
              <a:t>grubundaki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tr-TR" sz="2400" dirty="0"/>
              <a:t>üğ</a:t>
            </a:r>
            <a:r>
              <a:rPr lang="en-US" sz="2400" dirty="0" err="1"/>
              <a:t>meler</a:t>
            </a:r>
            <a:r>
              <a:rPr lang="en-US" sz="2400" dirty="0"/>
              <a:t> </a:t>
            </a:r>
            <a:r>
              <a:rPr lang="en-US" sz="2400" dirty="0" err="1"/>
              <a:t>kullan</a:t>
            </a:r>
            <a:r>
              <a:rPr lang="tr-TR" sz="2400" dirty="0"/>
              <a:t>ı</a:t>
            </a:r>
            <a:r>
              <a:rPr lang="en-US" sz="2400" dirty="0"/>
              <a:t>l</a:t>
            </a:r>
            <a:r>
              <a:rPr lang="tr-TR" sz="2400" dirty="0"/>
              <a:t>ı</a:t>
            </a:r>
            <a:r>
              <a:rPr lang="en-US" sz="2400" dirty="0"/>
              <a:t>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Paragrafları döküman içerisinde sola, sağa, iki yana yaslamak veya ortalamak mümkündür.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05" y="3331840"/>
            <a:ext cx="3007990" cy="1208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8331" y="4972368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sola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8195566">
            <a:off x="2251825" y="4507890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2918770" y="5218592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ortaya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3043568" y="460349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4252359" y="5218592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sağa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3992380">
            <a:off x="3586433" y="460150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5" name="TextBox 14"/>
          <p:cNvSpPr txBox="1"/>
          <p:nvPr/>
        </p:nvSpPr>
        <p:spPr>
          <a:xfrm>
            <a:off x="5152817" y="4706633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iki yana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102981">
            <a:off x="4204478" y="4374674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606968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Paragraf</a:t>
            </a:r>
            <a:r>
              <a:rPr lang="tr-TR" dirty="0" smtClean="0"/>
              <a:t> </a:t>
            </a:r>
            <a:r>
              <a:rPr lang="en-US" dirty="0" smtClean="0"/>
              <a:t>Bi</a:t>
            </a:r>
            <a:r>
              <a:rPr lang="tr-TR" dirty="0" smtClean="0"/>
              <a:t>ç</a:t>
            </a:r>
            <a:r>
              <a:rPr lang="en-US" dirty="0" err="1" smtClean="0"/>
              <a:t>imlendirme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91264" cy="17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Paragraf</a:t>
            </a:r>
            <a:r>
              <a:rPr lang="tr-TR" sz="2400" dirty="0" smtClean="0"/>
              <a:t> </a:t>
            </a:r>
            <a:r>
              <a:rPr lang="tr-TR" sz="2400" dirty="0" smtClean="0"/>
              <a:t>seçildikten sonra, </a:t>
            </a:r>
            <a:r>
              <a:rPr lang="en-US" sz="2400" dirty="0" err="1" smtClean="0"/>
              <a:t>paragraf</a:t>
            </a:r>
            <a:r>
              <a:rPr lang="tr-TR" sz="2400" dirty="0" smtClean="0"/>
              <a:t>ı</a:t>
            </a:r>
            <a:r>
              <a:rPr lang="en-US" sz="2400" dirty="0"/>
              <a:t>n i</a:t>
            </a:r>
            <a:r>
              <a:rPr lang="tr-TR" sz="2400" dirty="0"/>
              <a:t>ç</a:t>
            </a:r>
            <a:r>
              <a:rPr lang="en-US" sz="2400" dirty="0" err="1"/>
              <a:t>erisindeki</a:t>
            </a:r>
            <a:r>
              <a:rPr lang="en-US" sz="2400" dirty="0"/>
              <a:t> </a:t>
            </a:r>
            <a:r>
              <a:rPr lang="tr-TR" sz="2400" dirty="0" smtClean="0"/>
              <a:t>metnin </a:t>
            </a:r>
            <a:r>
              <a:rPr lang="en-US" sz="2400" dirty="0" smtClean="0"/>
              <a:t>sat</a:t>
            </a:r>
            <a:r>
              <a:rPr lang="tr-TR" sz="2400" dirty="0"/>
              <a:t>ı</a:t>
            </a:r>
            <a:r>
              <a:rPr lang="en-US" sz="2400" dirty="0"/>
              <a:t>r </a:t>
            </a:r>
            <a:r>
              <a:rPr lang="en-US" sz="2400" dirty="0" err="1"/>
              <a:t>aral</a:t>
            </a:r>
            <a:r>
              <a:rPr lang="tr-TR" sz="2400" dirty="0"/>
              <a:t>ığı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 smtClean="0"/>
              <a:t>değiştirmek </a:t>
            </a:r>
            <a:r>
              <a:rPr lang="en-US" sz="2400" dirty="0" err="1" smtClean="0"/>
              <a:t>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en-US" sz="2400" b="1" dirty="0" smtClean="0"/>
              <a:t>sat</a:t>
            </a:r>
            <a:r>
              <a:rPr lang="tr-TR" sz="2400" b="1" dirty="0"/>
              <a:t>ır arası boşluk (</a:t>
            </a:r>
            <a:r>
              <a:rPr lang="en-US" sz="2400" b="1" dirty="0"/>
              <a:t>Line Spacing</a:t>
            </a:r>
            <a:r>
              <a:rPr lang="tr-TR" sz="2400" b="1" dirty="0"/>
              <a:t>)</a:t>
            </a:r>
            <a:r>
              <a:rPr lang="en-US" sz="2400" dirty="0"/>
              <a:t> </a:t>
            </a:r>
            <a:r>
              <a:rPr lang="tr-TR" sz="2400" dirty="0" smtClean="0"/>
              <a:t>düğmesi kullanılmalıdır.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44" y="2993479"/>
            <a:ext cx="6657975" cy="31718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63888" y="3356992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852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9512" y="1310776"/>
            <a:ext cx="5184576" cy="492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Detaylı p</a:t>
            </a:r>
            <a:r>
              <a:rPr lang="en-US" sz="2400" dirty="0" err="1"/>
              <a:t>aragraf</a:t>
            </a:r>
            <a:r>
              <a:rPr lang="tr-TR" sz="2400" dirty="0"/>
              <a:t> ayarları için paragraf grubunun sağ altında bulunan ok tıklanarak paragraf seçenekleri açılmalıdır.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/>
              <a:t>paragraf</a:t>
            </a:r>
            <a:r>
              <a:rPr lang="tr-TR" sz="2400" dirty="0"/>
              <a:t>ı</a:t>
            </a:r>
            <a:r>
              <a:rPr lang="en-US" sz="2400" dirty="0"/>
              <a:t>n di</a:t>
            </a:r>
            <a:r>
              <a:rPr lang="tr-TR" sz="2400" dirty="0"/>
              <a:t>ğ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paragraflarla</a:t>
            </a:r>
            <a:r>
              <a:rPr lang="en-US" sz="2400" dirty="0"/>
              <a:t> </a:t>
            </a:r>
            <a:r>
              <a:rPr lang="en-US" sz="2400" dirty="0" err="1"/>
              <a:t>aras</a:t>
            </a:r>
            <a:r>
              <a:rPr lang="tr-TR" sz="2400" dirty="0"/>
              <a:t>ı</a:t>
            </a:r>
            <a:r>
              <a:rPr lang="en-US" sz="2400" dirty="0" err="1"/>
              <a:t>ndaki</a:t>
            </a:r>
            <a:r>
              <a:rPr lang="en-US" sz="2400" dirty="0"/>
              <a:t> </a:t>
            </a:r>
            <a:r>
              <a:rPr lang="en-US" sz="2400" dirty="0" err="1"/>
              <a:t>bo</a:t>
            </a:r>
            <a:r>
              <a:rPr lang="tr-TR" sz="2400" dirty="0"/>
              <a:t>ş</a:t>
            </a:r>
            <a:r>
              <a:rPr lang="en-US" sz="2400" dirty="0" err="1"/>
              <a:t>lu</a:t>
            </a:r>
            <a:r>
              <a:rPr lang="tr-TR" sz="2400" dirty="0"/>
              <a:t>ğ</a:t>
            </a:r>
            <a:r>
              <a:rPr lang="en-US" sz="2400" dirty="0"/>
              <a:t>u </a:t>
            </a:r>
            <a:r>
              <a:rPr lang="en-US" sz="2400" dirty="0" err="1"/>
              <a:t>belirlemek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tr-TR" sz="2400" b="1" dirty="0"/>
              <a:t>boşluk (</a:t>
            </a:r>
            <a:r>
              <a:rPr lang="en-US" sz="2400" b="1" dirty="0"/>
              <a:t>Spacing</a:t>
            </a:r>
            <a:r>
              <a:rPr lang="tr-TR" sz="2400" b="1" dirty="0"/>
              <a:t>)</a:t>
            </a:r>
            <a:r>
              <a:rPr lang="en-US" sz="2400" dirty="0"/>
              <a:t> b</a:t>
            </a:r>
            <a:r>
              <a:rPr lang="tr-TR" sz="2400" dirty="0"/>
              <a:t>ö</a:t>
            </a:r>
            <a:r>
              <a:rPr lang="en-US" sz="2400" dirty="0"/>
              <a:t>l</a:t>
            </a:r>
            <a:r>
              <a:rPr lang="tr-TR" sz="2400" dirty="0"/>
              <a:t>ü</a:t>
            </a:r>
            <a:r>
              <a:rPr lang="en-US" sz="2400" dirty="0"/>
              <a:t>m</a:t>
            </a:r>
            <a:r>
              <a:rPr lang="tr-TR" sz="2400" dirty="0"/>
              <a:t>ü</a:t>
            </a:r>
            <a:r>
              <a:rPr lang="en-US" sz="2400" dirty="0" err="1"/>
              <a:t>ndeki</a:t>
            </a:r>
            <a:r>
              <a:rPr lang="en-US" sz="2400" dirty="0"/>
              <a:t> </a:t>
            </a:r>
            <a:r>
              <a:rPr lang="tr-TR" sz="2400" b="1" dirty="0"/>
              <a:t>öncesi </a:t>
            </a:r>
            <a:r>
              <a:rPr lang="tr-TR" sz="2400" dirty="0"/>
              <a:t>(</a:t>
            </a:r>
            <a:r>
              <a:rPr lang="en-US" sz="2400" b="1" dirty="0"/>
              <a:t>Before</a:t>
            </a:r>
            <a:r>
              <a:rPr lang="tr-TR" sz="2400" b="1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tr-TR" sz="2400" b="1" dirty="0"/>
              <a:t>sonrası (</a:t>
            </a:r>
            <a:r>
              <a:rPr lang="en-US" sz="2400" b="1" dirty="0"/>
              <a:t>After</a:t>
            </a:r>
            <a:r>
              <a:rPr lang="tr-TR" sz="2400" b="1" dirty="0"/>
              <a:t>)</a:t>
            </a:r>
            <a:r>
              <a:rPr lang="en-US" sz="2400" dirty="0"/>
              <a:t> se</a:t>
            </a:r>
            <a:r>
              <a:rPr lang="tr-TR" sz="2400" dirty="0"/>
              <a:t>ç</a:t>
            </a:r>
            <a:r>
              <a:rPr lang="en-US" sz="2400" dirty="0" err="1"/>
              <a:t>enekleri</a:t>
            </a:r>
            <a:r>
              <a:rPr lang="tr-TR" sz="2400" dirty="0"/>
              <a:t> kullanılmalıdır.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</a:t>
            </a:r>
            <a:r>
              <a:rPr lang="en-US" sz="2400" dirty="0" smtClean="0"/>
              <a:t>e</a:t>
            </a:r>
            <a:r>
              <a:rPr lang="tr-TR" sz="2400" dirty="0"/>
              <a:t>ç</a:t>
            </a:r>
            <a:r>
              <a:rPr lang="en-US" sz="2400" dirty="0" err="1"/>
              <a:t>ilen</a:t>
            </a:r>
            <a:r>
              <a:rPr lang="en-US" sz="2400" dirty="0"/>
              <a:t> </a:t>
            </a:r>
            <a:r>
              <a:rPr lang="en-US" sz="2400" dirty="0" err="1" smtClean="0"/>
              <a:t>paragraf</a:t>
            </a:r>
            <a:r>
              <a:rPr lang="tr-TR" sz="2400" dirty="0" smtClean="0"/>
              <a:t>ları</a:t>
            </a:r>
            <a:r>
              <a:rPr lang="en-US" sz="2400" dirty="0"/>
              <a:t>n i</a:t>
            </a:r>
            <a:r>
              <a:rPr lang="tr-TR" sz="2400" dirty="0"/>
              <a:t>ç</a:t>
            </a:r>
            <a:r>
              <a:rPr lang="en-US" sz="2400" dirty="0" err="1"/>
              <a:t>erisindeki</a:t>
            </a:r>
            <a:r>
              <a:rPr lang="en-US" sz="2400" dirty="0"/>
              <a:t> sat</a:t>
            </a:r>
            <a:r>
              <a:rPr lang="tr-TR" sz="2400" dirty="0"/>
              <a:t>ı</a:t>
            </a:r>
            <a:r>
              <a:rPr lang="en-US" sz="2400" dirty="0"/>
              <a:t>r </a:t>
            </a:r>
            <a:r>
              <a:rPr lang="en-US" sz="2400" dirty="0" err="1"/>
              <a:t>aral</a:t>
            </a:r>
            <a:r>
              <a:rPr lang="tr-TR" sz="2400" dirty="0"/>
              <a:t>ığı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/>
              <a:t>ç</a:t>
            </a:r>
            <a:r>
              <a:rPr lang="en-US" sz="2400" dirty="0"/>
              <a:t>o</a:t>
            </a:r>
            <a:r>
              <a:rPr lang="tr-TR" sz="2400" dirty="0"/>
              <a:t>ğ</a:t>
            </a:r>
            <a:r>
              <a:rPr lang="en-US" sz="2400" dirty="0" err="1"/>
              <a:t>altmak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de </a:t>
            </a:r>
            <a:r>
              <a:rPr lang="en-US" sz="2400" b="1" dirty="0" smtClean="0"/>
              <a:t>sat</a:t>
            </a:r>
            <a:r>
              <a:rPr lang="tr-TR" sz="2400" b="1" dirty="0" smtClean="0"/>
              <a:t>ır arası boşluk (</a:t>
            </a:r>
            <a:r>
              <a:rPr lang="en-US" sz="2400" b="1" dirty="0"/>
              <a:t>Line </a:t>
            </a:r>
            <a:r>
              <a:rPr lang="en-US" sz="2400" b="1" dirty="0" smtClean="0"/>
              <a:t>Spacing</a:t>
            </a:r>
            <a:r>
              <a:rPr lang="tr-TR" sz="2400" b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se</a:t>
            </a:r>
            <a:r>
              <a:rPr lang="tr-TR" sz="2400" dirty="0"/>
              <a:t>ç</a:t>
            </a:r>
            <a:r>
              <a:rPr lang="en-US" sz="2400" dirty="0" err="1"/>
              <a:t>ene</a:t>
            </a:r>
            <a:r>
              <a:rPr lang="tr-TR" sz="2400" dirty="0"/>
              <a:t>ğ</a:t>
            </a:r>
            <a:r>
              <a:rPr lang="en-US" sz="2400" dirty="0"/>
              <a:t>i</a:t>
            </a:r>
            <a:r>
              <a:rPr lang="tr-TR" sz="2400" dirty="0"/>
              <a:t> kullanılmalıdır.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38" y="1281088"/>
            <a:ext cx="2200275" cy="8953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417677" y="1974711"/>
            <a:ext cx="252028" cy="237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338" y="2260983"/>
            <a:ext cx="3032475" cy="40310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434338" y="4188701"/>
            <a:ext cx="3032475" cy="8964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03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1196752"/>
            <a:ext cx="849694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ea typeface="Tahoma" pitchFamily="34" charset="0"/>
              </a:rPr>
              <a:t>N</a:t>
            </a:r>
            <a:r>
              <a:rPr lang="en-US" sz="2400" b="1" dirty="0" err="1" smtClean="0">
                <a:ea typeface="Tahoma" pitchFamily="34" charset="0"/>
              </a:rPr>
              <a:t>umaral</a:t>
            </a:r>
            <a:r>
              <a:rPr lang="tr-TR" sz="2400" b="1" dirty="0" smtClean="0">
                <a:ea typeface="Tahoma" pitchFamily="34" charset="0"/>
              </a:rPr>
              <a:t>ı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smtClean="0">
                <a:ea typeface="Tahoma" pitchFamily="34" charset="0"/>
              </a:rPr>
              <a:t> </a:t>
            </a:r>
            <a:r>
              <a:rPr lang="tr-TR" sz="2400" dirty="0">
                <a:ea typeface="Tahoma" pitchFamily="34" charset="0"/>
              </a:rPr>
              <a:t>veya </a:t>
            </a:r>
            <a:r>
              <a:rPr lang="tr-TR" sz="2400" b="1" dirty="0" smtClean="0">
                <a:ea typeface="Tahoma" pitchFamily="34" charset="0"/>
              </a:rPr>
              <a:t>m</a:t>
            </a:r>
            <a:r>
              <a:rPr lang="en-US" sz="2400" b="1" dirty="0" err="1" smtClean="0">
                <a:ea typeface="Tahoma" pitchFamily="34" charset="0"/>
              </a:rPr>
              <a:t>addeli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err="1" smtClean="0">
                <a:ea typeface="Tahoma" pitchFamily="34" charset="0"/>
              </a:rPr>
              <a:t>l</a:t>
            </a:r>
            <a:r>
              <a:rPr lang="en-US" sz="2400" dirty="0" err="1" smtClean="0">
                <a:ea typeface="Tahoma" pitchFamily="34" charset="0"/>
              </a:rPr>
              <a:t>iste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err="1" smtClean="0">
                <a:ea typeface="Tahoma" pitchFamily="34" charset="0"/>
              </a:rPr>
              <a:t>o</a:t>
            </a:r>
            <a:r>
              <a:rPr lang="en-US" sz="2400" dirty="0" err="1" smtClean="0">
                <a:ea typeface="Tahoma" pitchFamily="34" charset="0"/>
              </a:rPr>
              <a:t>lu</a:t>
            </a:r>
            <a:r>
              <a:rPr lang="tr-TR" sz="2400" dirty="0">
                <a:ea typeface="Tahoma" pitchFamily="34" charset="0"/>
              </a:rPr>
              <a:t>ş</a:t>
            </a:r>
            <a:r>
              <a:rPr lang="en-US" sz="2400" dirty="0" err="1">
                <a:ea typeface="Tahoma" pitchFamily="34" charset="0"/>
              </a:rPr>
              <a:t>turma</a:t>
            </a:r>
            <a:r>
              <a:rPr lang="tr-TR" sz="2400" dirty="0">
                <a:ea typeface="Tahoma" pitchFamily="34" charset="0"/>
              </a:rPr>
              <a:t>k </a:t>
            </a:r>
            <a:r>
              <a:rPr lang="tr-TR" sz="2400" dirty="0" smtClean="0">
                <a:ea typeface="Tahoma" pitchFamily="34" charset="0"/>
              </a:rPr>
              <a:t>aşağıda gösterilen düğmeler kullanılmalıdır.</a:t>
            </a:r>
            <a:endParaRPr lang="en-US" sz="2400" dirty="0">
              <a:ea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ea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52598"/>
            <a:ext cx="3468003" cy="1411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935" y="4565140"/>
            <a:ext cx="1438275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158" y="4565140"/>
            <a:ext cx="1390650" cy="148590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14226562">
            <a:off x="3654318" y="3762148"/>
            <a:ext cx="1498679" cy="22522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7" name="Left Arrow 16"/>
          <p:cNvSpPr/>
          <p:nvPr/>
        </p:nvSpPr>
        <p:spPr>
          <a:xfrm rot="18246262">
            <a:off x="2036340" y="3711965"/>
            <a:ext cx="1498679" cy="22522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220051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Kelime işlemci programlar genellikle ofis paketi yazılımların içerisinde bulunmaktadır.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Ofis paketlerinin başlıcaları Microsoft Office, Apache OpenOffice ve LibreOffice yazılımlarıdır.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Ticari bir yazılım olan </a:t>
            </a:r>
            <a:r>
              <a:rPr lang="tr-TR" sz="2400" b="1" dirty="0" smtClean="0"/>
              <a:t>Microsoft Word </a:t>
            </a:r>
            <a:r>
              <a:rPr lang="tr-TR" sz="2400" dirty="0" smtClean="0"/>
              <a:t>programı, en sık kullanılan kelime </a:t>
            </a:r>
            <a:r>
              <a:rPr lang="tr-TR" sz="2400" dirty="0"/>
              <a:t>işlemci </a:t>
            </a:r>
            <a:r>
              <a:rPr lang="tr-TR" sz="2400" dirty="0" smtClean="0"/>
              <a:t>yazılımıdır.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Kullanımı bedava olan </a:t>
            </a:r>
            <a:r>
              <a:rPr lang="tr-TR" sz="2400" b="1" dirty="0" smtClean="0"/>
              <a:t>Apache OpenOffice Writer</a:t>
            </a:r>
            <a:r>
              <a:rPr lang="tr-TR" sz="2400" dirty="0" smtClean="0"/>
              <a:t> ve </a:t>
            </a:r>
            <a:r>
              <a:rPr lang="tr-TR" sz="2400" b="1" dirty="0" smtClean="0"/>
              <a:t>LibreOffice Writer</a:t>
            </a:r>
            <a:r>
              <a:rPr lang="tr-TR" sz="2400" dirty="0" smtClean="0"/>
              <a:t> yazılımları da başlıca kelime işlemcilerdir.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5464" y="4956020"/>
            <a:ext cx="5852275" cy="993260"/>
            <a:chOff x="1205731" y="4280630"/>
            <a:chExt cx="6437502" cy="1092586"/>
          </a:xfrm>
        </p:grpSpPr>
        <p:pic>
          <p:nvPicPr>
            <p:cNvPr id="4" name="Picture 2" descr="http://1.bp.blogspot.com/-y_tymK3EHVc/VhBhI40gaHI/AAAAAAAAC7g/L9xzt43Wbrw/s640/libre-offic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859" y="4280630"/>
              <a:ext cx="1942374" cy="109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iki.openoffice.org/w/images/a/ab/Op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29" y="4287653"/>
              <a:ext cx="1689259" cy="10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1.wikia.nocookie.net/__cb20130722022504/logopedia/images/8/8d/Office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731" y="4452929"/>
              <a:ext cx="2229816" cy="81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65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/>
              <a:t>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</a:t>
            </a:r>
            <a:r>
              <a:rPr lang="tr-TR" sz="2400" dirty="0" smtClean="0"/>
              <a:t>öküman içerisindeki paragrafların kenar çizgisine olan uzaklığı </a:t>
            </a:r>
            <a:r>
              <a:rPr lang="tr-TR" sz="2400" b="1" dirty="0" smtClean="0"/>
              <a:t>girinti artır </a:t>
            </a:r>
            <a:r>
              <a:rPr lang="tr-TR" sz="2400" dirty="0" smtClean="0"/>
              <a:t>ve </a:t>
            </a:r>
            <a:r>
              <a:rPr lang="tr-TR" sz="2400" b="1" dirty="0" smtClean="0"/>
              <a:t>girinti azalt </a:t>
            </a:r>
            <a:r>
              <a:rPr lang="tr-TR" sz="2400" dirty="0" smtClean="0"/>
              <a:t>düğmeleri ile değiştirilebilir.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" y="3657166"/>
            <a:ext cx="4388388" cy="2575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871" y="3643658"/>
            <a:ext cx="4519625" cy="2551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49" y="2253693"/>
            <a:ext cx="3066212" cy="124772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398510" y="2379382"/>
            <a:ext cx="821561" cy="401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2361022" y="3702346"/>
            <a:ext cx="338770" cy="3027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7020272" y="3702346"/>
            <a:ext cx="338770" cy="3027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79055" y="3643658"/>
            <a:ext cx="0" cy="2649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/>
              <a:t>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Yazı veya paragrafların arkasını renklendirmek için aşağıda gösterilen düğme kullanılmaktadır.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6281789" cy="315751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15816" y="2852936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8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/>
              <a:t>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Yazı veya paragraflara kenar çizgisi eklemek için aşağıda gösterilen düğme kullanılmaktadır.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16957"/>
            <a:ext cx="5212680" cy="41400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91880" y="2276872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0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5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KELİME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İŞLEMCİLER (1)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Ofis paketinin ve dolayısıyla Microsoft Word programının farklı versiyonları bulunmaktadır.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Ör: Microsoft Word 2003, Microsoft </a:t>
            </a:r>
            <a:r>
              <a:rPr lang="tr-TR" sz="2400" dirty="0">
                <a:solidFill>
                  <a:schemeClr val="tx1"/>
                </a:solidFill>
              </a:rPr>
              <a:t>Word </a:t>
            </a:r>
            <a:r>
              <a:rPr lang="tr-TR" sz="2400" dirty="0" smtClean="0">
                <a:solidFill>
                  <a:schemeClr val="tx1"/>
                </a:solidFill>
              </a:rPr>
              <a:t>2007, Microsoft </a:t>
            </a:r>
            <a:r>
              <a:rPr lang="tr-TR" sz="2400" dirty="0">
                <a:solidFill>
                  <a:schemeClr val="tx1"/>
                </a:solidFill>
              </a:rPr>
              <a:t>Word </a:t>
            </a:r>
            <a:r>
              <a:rPr lang="tr-TR" sz="2400" dirty="0" smtClean="0">
                <a:solidFill>
                  <a:schemeClr val="tx1"/>
                </a:solidFill>
              </a:rPr>
              <a:t>2010, Microsoft </a:t>
            </a:r>
            <a:r>
              <a:rPr lang="tr-TR" sz="2400" dirty="0">
                <a:solidFill>
                  <a:schemeClr val="tx1"/>
                </a:solidFill>
              </a:rPr>
              <a:t>Word </a:t>
            </a:r>
            <a:r>
              <a:rPr lang="tr-TR" sz="2400" dirty="0" smtClean="0">
                <a:solidFill>
                  <a:schemeClr val="tx1"/>
                </a:solidFill>
              </a:rPr>
              <a:t>2013, Microsoft Word 2016</a:t>
            </a:r>
            <a:endParaRPr lang="tr-TR" sz="2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en çok kullanılan kelime işlemci programı Microsoft Office </a:t>
            </a:r>
            <a:r>
              <a:rPr lang="tr-TR" sz="2400" dirty="0" smtClean="0"/>
              <a:t>2013 </a:t>
            </a:r>
            <a:r>
              <a:rPr lang="tr-TR" sz="2400" dirty="0" smtClean="0"/>
              <a:t>paketi içerisinde bulunan </a:t>
            </a:r>
            <a:r>
              <a:rPr lang="tr-TR" sz="2400" b="1" dirty="0" smtClean="0"/>
              <a:t>Microsoft Word </a:t>
            </a:r>
            <a:r>
              <a:rPr lang="tr-TR" sz="2400" b="1" dirty="0" smtClean="0"/>
              <a:t>2013</a:t>
            </a:r>
            <a:r>
              <a:rPr lang="tr-TR" sz="2400" dirty="0" smtClean="0"/>
              <a:t>’tür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127602"/>
            <a:ext cx="2004814" cy="20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5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3816424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</a:t>
            </a:r>
            <a:r>
              <a:rPr lang="tr-TR" sz="2400" dirty="0" smtClean="0"/>
              <a:t>Word </a:t>
            </a:r>
            <a:r>
              <a:rPr lang="tr-TR" sz="2400" dirty="0" smtClean="0"/>
              <a:t>2013 </a:t>
            </a:r>
            <a:r>
              <a:rPr lang="tr-TR" sz="2400" dirty="0" smtClean="0"/>
              <a:t>programını çalıştırmak için kullanılabilecek en kolay yöntem, </a:t>
            </a:r>
            <a:r>
              <a:rPr lang="tr-TR" sz="2400" dirty="0" smtClean="0"/>
              <a:t>arama </a:t>
            </a:r>
            <a:r>
              <a:rPr lang="tr-TR" sz="2400" dirty="0" smtClean="0"/>
              <a:t>kutusunu kullanmaktır.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234424"/>
            <a:ext cx="3259410" cy="5025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76056" y="6021288"/>
            <a:ext cx="288032" cy="279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252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Word </a:t>
            </a:r>
            <a:r>
              <a:rPr lang="tr-TR" sz="2400" dirty="0" smtClean="0"/>
              <a:t>2013 </a:t>
            </a:r>
            <a:r>
              <a:rPr lang="tr-TR" sz="2400" dirty="0" smtClean="0"/>
              <a:t>programı çalıştırıldığında aşağıdaki pencere açılacaktır</a:t>
            </a:r>
            <a:r>
              <a:rPr lang="tr-TR" sz="2400" dirty="0" smtClean="0"/>
              <a:t>. </a:t>
            </a:r>
            <a:r>
              <a:rPr lang="tr-TR" sz="2400" dirty="0" smtClean="0"/>
              <a:t>Açılan listeden bir şablon seçilmelidir.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36" y="2106162"/>
            <a:ext cx="7750696" cy="42001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55776" y="2505246"/>
            <a:ext cx="1728192" cy="19318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420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Örneğin; boş şablon seçildiğinde, aşağıdakine benzer bir kelime işlemeci sayfası ekranınızda görüntülenecektir.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81" y="2199306"/>
            <a:ext cx="7606680" cy="41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7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menü seçenekleri, araç çubukları, düğmeler ve ayarlar, işlevlerine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sekmeler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sekmenin içerisinde birbiriyle ilişkili düğmeler konumlandırılmıştır.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429000"/>
            <a:ext cx="7077075" cy="153352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7257232" y="3621546"/>
            <a:ext cx="504056" cy="30368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7740352" y="357301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Sekmeler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9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E59FA536BC4981781F65355D85B1" ma:contentTypeVersion="" ma:contentTypeDescription="Create a new document." ma:contentTypeScope="" ma:versionID="b09392c6612d797937dd1e40803865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425AD2-F6A0-4F50-8801-F1E99F65BD27}"/>
</file>

<file path=customXml/itemProps2.xml><?xml version="1.0" encoding="utf-8"?>
<ds:datastoreItem xmlns:ds="http://schemas.openxmlformats.org/officeDocument/2006/customXml" ds:itemID="{1956FF13-A6EC-4C5F-9BA9-2386CAF8B38A}"/>
</file>

<file path=customXml/itemProps3.xml><?xml version="1.0" encoding="utf-8"?>
<ds:datastoreItem xmlns:ds="http://schemas.openxmlformats.org/officeDocument/2006/customXml" ds:itemID="{F64D60FC-FA7E-47A5-A006-6A4A953C19B7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2010</TotalTime>
  <Words>1676</Words>
  <Application>Microsoft Office PowerPoint</Application>
  <PresentationFormat>On-screen Show (4:3)</PresentationFormat>
  <Paragraphs>281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Bookman Old Style</vt:lpstr>
      <vt:lpstr>Calibri</vt:lpstr>
      <vt:lpstr>Courier New</vt:lpstr>
      <vt:lpstr>Ebrima</vt:lpstr>
      <vt:lpstr>Gill Sans MT</vt:lpstr>
      <vt:lpstr>Tahoma</vt:lpstr>
      <vt:lpstr>Times New Roman</vt:lpstr>
      <vt:lpstr>Wingdings</vt:lpstr>
      <vt:lpstr>Wingdings 3</vt:lpstr>
      <vt:lpstr>Origin</vt:lpstr>
      <vt:lpstr>ITEC115 - BİLGİSAYARA GİRİŞ ITEC190 - HUKUK İÇİN BİLGİSAYAR</vt:lpstr>
      <vt:lpstr>Dersin Amacı</vt:lpstr>
      <vt:lpstr>Kelime İşlemciler</vt:lpstr>
      <vt:lpstr>Başlıca Kelime İşlemciler</vt:lpstr>
      <vt:lpstr>Başlıca Kelime İşlemciler</vt:lpstr>
      <vt:lpstr>Microsoft Word 2013</vt:lpstr>
      <vt:lpstr>Microsoft Word 2013</vt:lpstr>
      <vt:lpstr>Microsoft Word 2013</vt:lpstr>
      <vt:lpstr>Microsoft Word 2013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PowerPoint Presentation</vt:lpstr>
      <vt:lpstr>PowerPoint Presentation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Paragraf Biçimlendirme</vt:lpstr>
      <vt:lpstr>Paragraf Biçimlendirme</vt:lpstr>
      <vt:lpstr>Paragraf Biçimlendirme</vt:lpstr>
      <vt:lpstr>Paragraf Biçimlendirme</vt:lpstr>
      <vt:lpstr>Paragraf Biçimlendirme</vt:lpstr>
      <vt:lpstr>Paragraf Biçimlendirme</vt:lpstr>
      <vt:lpstr>Paragraf Biçimlendirme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Cihan Unal</cp:lastModifiedBy>
  <cp:revision>254</cp:revision>
  <cp:lastPrinted>2012-09-24T10:43:55Z</cp:lastPrinted>
  <dcterms:created xsi:type="dcterms:W3CDTF">2010-08-05T14:41:53Z</dcterms:created>
  <dcterms:modified xsi:type="dcterms:W3CDTF">2017-08-28T11:30:02Z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0x0101001901E59FA536BC4981781F65355D85B1</vt:lpwstr>
  </property>
</Properties>
</file>