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84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74.xml" ContentType="application/vnd.openxmlformats-officedocument.presentationml.slide+xml"/>
  <Override PartName="/ppt/slides/slide73.xml" ContentType="application/vnd.openxmlformats-officedocument.presentationml.slide+xml"/>
  <Override PartName="/ppt/slides/slide72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85.xml" ContentType="application/vnd.openxmlformats-officedocument.presentationml.slide+xml"/>
  <Override PartName="/ppt/slides/slide39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92.xml" ContentType="application/vnd.openxmlformats-officedocument.presentationml.slide+xml"/>
  <Override PartName="/ppt/slides/slide91.xml" ContentType="application/vnd.openxmlformats-officedocument.presentationml.slide+xml"/>
  <Override PartName="/ppt/slides/slide90.xml" ContentType="application/vnd.openxmlformats-officedocument.presentationml.slide+xml"/>
  <Override PartName="/ppt/slides/slide89.xml" ContentType="application/vnd.openxmlformats-officedocument.presentationml.slide+xml"/>
  <Override PartName="/ppt/slides/slide88.xml" ContentType="application/vnd.openxmlformats-officedocument.presentationml.slide+xml"/>
  <Override PartName="/ppt/slides/slide87.xml" ContentType="application/vnd.openxmlformats-officedocument.presentationml.slide+xml"/>
  <Override PartName="/ppt/slides/slide86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8.xml" ContentType="application/vnd.openxmlformats-officedocument.presentationml.slide+xml"/>
  <Override PartName="/ppt/slides/slide27.xml" ContentType="application/vnd.openxmlformats-officedocument.presentationml.slide+xml"/>
  <Override PartName="/ppt/slides/slide25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6.xml" ContentType="application/vnd.openxmlformats-officedocument.presentationml.slide+xml"/>
  <Override PartName="/ppt/slides/slide20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diagrams/drawing1.xml" ContentType="application/vnd.ms-office.drawingml.diagramDrawing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diagrams/colors1.xml" ContentType="application/vnd.openxmlformats-officedocument.drawingml.diagramColors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4"/>
  </p:notesMasterIdLst>
  <p:handoutMasterIdLst>
    <p:handoutMasterId r:id="rId95"/>
  </p:handoutMasterIdLst>
  <p:sldIdLst>
    <p:sldId id="256" r:id="rId2"/>
    <p:sldId id="379" r:id="rId3"/>
    <p:sldId id="262" r:id="rId4"/>
    <p:sldId id="381" r:id="rId5"/>
    <p:sldId id="383" r:id="rId6"/>
    <p:sldId id="382" r:id="rId7"/>
    <p:sldId id="384" r:id="rId8"/>
    <p:sldId id="385" r:id="rId9"/>
    <p:sldId id="386" r:id="rId10"/>
    <p:sldId id="387" r:id="rId11"/>
    <p:sldId id="388" r:id="rId12"/>
    <p:sldId id="389" r:id="rId13"/>
    <p:sldId id="390" r:id="rId14"/>
    <p:sldId id="391" r:id="rId15"/>
    <p:sldId id="393" r:id="rId16"/>
    <p:sldId id="394" r:id="rId17"/>
    <p:sldId id="395" r:id="rId18"/>
    <p:sldId id="396" r:id="rId19"/>
    <p:sldId id="397" r:id="rId20"/>
    <p:sldId id="398" r:id="rId21"/>
    <p:sldId id="277" r:id="rId22"/>
    <p:sldId id="399" r:id="rId23"/>
    <p:sldId id="400" r:id="rId24"/>
    <p:sldId id="401" r:id="rId25"/>
    <p:sldId id="402" r:id="rId26"/>
    <p:sldId id="403" r:id="rId27"/>
    <p:sldId id="404" r:id="rId28"/>
    <p:sldId id="405" r:id="rId29"/>
    <p:sldId id="407" r:id="rId30"/>
    <p:sldId id="408" r:id="rId31"/>
    <p:sldId id="409" r:id="rId32"/>
    <p:sldId id="410" r:id="rId33"/>
    <p:sldId id="411" r:id="rId34"/>
    <p:sldId id="412" r:id="rId35"/>
    <p:sldId id="413" r:id="rId36"/>
    <p:sldId id="263" r:id="rId37"/>
    <p:sldId id="414" r:id="rId38"/>
    <p:sldId id="415" r:id="rId39"/>
    <p:sldId id="416" r:id="rId40"/>
    <p:sldId id="417" r:id="rId41"/>
    <p:sldId id="418" r:id="rId42"/>
    <p:sldId id="264" r:id="rId43"/>
    <p:sldId id="420" r:id="rId44"/>
    <p:sldId id="421" r:id="rId45"/>
    <p:sldId id="423" r:id="rId46"/>
    <p:sldId id="424" r:id="rId47"/>
    <p:sldId id="265" r:id="rId48"/>
    <p:sldId id="425" r:id="rId49"/>
    <p:sldId id="426" r:id="rId50"/>
    <p:sldId id="427" r:id="rId51"/>
    <p:sldId id="429" r:id="rId52"/>
    <p:sldId id="428" r:id="rId53"/>
    <p:sldId id="430" r:id="rId54"/>
    <p:sldId id="431" r:id="rId55"/>
    <p:sldId id="432" r:id="rId56"/>
    <p:sldId id="433" r:id="rId57"/>
    <p:sldId id="434" r:id="rId58"/>
    <p:sldId id="435" r:id="rId59"/>
    <p:sldId id="436" r:id="rId60"/>
    <p:sldId id="266" r:id="rId61"/>
    <p:sldId id="437" r:id="rId62"/>
    <p:sldId id="438" r:id="rId63"/>
    <p:sldId id="439" r:id="rId64"/>
    <p:sldId id="442" r:id="rId65"/>
    <p:sldId id="441" r:id="rId66"/>
    <p:sldId id="443" r:id="rId67"/>
    <p:sldId id="444" r:id="rId68"/>
    <p:sldId id="440" r:id="rId69"/>
    <p:sldId id="445" r:id="rId70"/>
    <p:sldId id="446" r:id="rId71"/>
    <p:sldId id="447" r:id="rId72"/>
    <p:sldId id="449" r:id="rId73"/>
    <p:sldId id="450" r:id="rId74"/>
    <p:sldId id="451" r:id="rId75"/>
    <p:sldId id="448" r:id="rId76"/>
    <p:sldId id="267" r:id="rId77"/>
    <p:sldId id="452" r:id="rId78"/>
    <p:sldId id="453" r:id="rId79"/>
    <p:sldId id="454" r:id="rId80"/>
    <p:sldId id="455" r:id="rId81"/>
    <p:sldId id="456" r:id="rId82"/>
    <p:sldId id="457" r:id="rId83"/>
    <p:sldId id="458" r:id="rId84"/>
    <p:sldId id="459" r:id="rId85"/>
    <p:sldId id="460" r:id="rId86"/>
    <p:sldId id="380" r:id="rId87"/>
    <p:sldId id="461" r:id="rId88"/>
    <p:sldId id="462" r:id="rId89"/>
    <p:sldId id="463" r:id="rId90"/>
    <p:sldId id="464" r:id="rId91"/>
    <p:sldId id="465" r:id="rId92"/>
    <p:sldId id="466" r:id="rId9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00" autoAdjust="0"/>
    <p:restoredTop sz="92320" autoAdjust="0"/>
  </p:normalViewPr>
  <p:slideViewPr>
    <p:cSldViewPr>
      <p:cViewPr varScale="1">
        <p:scale>
          <a:sx n="80" d="100"/>
          <a:sy n="80" d="100"/>
        </p:scale>
        <p:origin x="-931" y="-6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-2702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customXml" Target="../customXml/item3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handoutMaster" Target="handoutMasters/handout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99" Type="http://schemas.openxmlformats.org/officeDocument/2006/relationships/tableStyles" Target="tableStyles.xml"/><Relationship Id="rId10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customXml" Target="../customXml/item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heme" Target="theme/theme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8FB471-FF7D-4C82-A817-733BB34281BD}" type="doc">
      <dgm:prSet loTypeId="urn:microsoft.com/office/officeart/2005/8/layout/hierarchy4" loCatId="hierarchy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8FEBF1ED-FC40-4268-8603-B3182E98379A}">
      <dgm:prSet phldrT="[Text]" custT="1"/>
      <dgm:spPr/>
      <dgm:t>
        <a:bodyPr/>
        <a:lstStyle/>
        <a:p>
          <a:r>
            <a:rPr lang="en-GB" sz="1800" b="1" dirty="0" smtClean="0"/>
            <a:t>Specification</a:t>
          </a:r>
          <a:endParaRPr lang="en-GB" sz="1800" b="1" dirty="0"/>
        </a:p>
      </dgm:t>
    </dgm:pt>
    <dgm:pt modelId="{E571A556-360E-40F8-B754-04028833F86C}" type="parTrans" cxnId="{B63527D0-35E2-43D9-AFFA-711AECABA558}">
      <dgm:prSet/>
      <dgm:spPr/>
      <dgm:t>
        <a:bodyPr/>
        <a:lstStyle/>
        <a:p>
          <a:endParaRPr lang="en-GB" sz="1050" b="1"/>
        </a:p>
      </dgm:t>
    </dgm:pt>
    <dgm:pt modelId="{D0D2D88D-B66A-4196-97C6-51CEB348C5EE}" type="sibTrans" cxnId="{B63527D0-35E2-43D9-AFFA-711AECABA558}">
      <dgm:prSet/>
      <dgm:spPr/>
      <dgm:t>
        <a:bodyPr/>
        <a:lstStyle/>
        <a:p>
          <a:endParaRPr lang="en-GB" sz="1050" b="1"/>
        </a:p>
      </dgm:t>
    </dgm:pt>
    <dgm:pt modelId="{66DD709D-D16A-43D3-8A72-F496C4F04AE4}" type="asst">
      <dgm:prSet phldrT="[Text]" custT="1"/>
      <dgm:spPr/>
      <dgm:t>
        <a:bodyPr/>
        <a:lstStyle/>
        <a:p>
          <a:r>
            <a:rPr lang="en-GB" sz="1800" b="1" dirty="0" smtClean="0"/>
            <a:t>RTL design and Simulation</a:t>
          </a:r>
          <a:endParaRPr lang="en-GB" sz="1800" b="1" dirty="0"/>
        </a:p>
      </dgm:t>
    </dgm:pt>
    <dgm:pt modelId="{E99B0B3C-BA98-4EB2-8FA4-5234273D700A}" type="parTrans" cxnId="{8A66CA5E-F35E-4135-8A35-F459BEBD829E}">
      <dgm:prSet/>
      <dgm:spPr/>
      <dgm:t>
        <a:bodyPr/>
        <a:lstStyle/>
        <a:p>
          <a:endParaRPr lang="en-GB" sz="1050" b="1"/>
        </a:p>
      </dgm:t>
    </dgm:pt>
    <dgm:pt modelId="{2D455FFC-2305-4230-A78E-992A9C3A256F}" type="sibTrans" cxnId="{8A66CA5E-F35E-4135-8A35-F459BEBD829E}">
      <dgm:prSet/>
      <dgm:spPr/>
      <dgm:t>
        <a:bodyPr/>
        <a:lstStyle/>
        <a:p>
          <a:endParaRPr lang="en-GB" sz="1050" b="1"/>
        </a:p>
      </dgm:t>
    </dgm:pt>
    <dgm:pt modelId="{9B152387-A107-48A1-B5CA-1DDE08AC863D}">
      <dgm:prSet phldrT="[Text]" custT="1"/>
      <dgm:spPr/>
      <dgm:t>
        <a:bodyPr/>
        <a:lstStyle/>
        <a:p>
          <a:r>
            <a:rPr lang="en-GB" sz="1800" b="1" dirty="0" smtClean="0"/>
            <a:t>Gate Level Simulation</a:t>
          </a:r>
          <a:endParaRPr lang="en-GB" sz="1800" b="1" dirty="0"/>
        </a:p>
      </dgm:t>
    </dgm:pt>
    <dgm:pt modelId="{8687B776-210E-4B83-A6D1-CB4EB899A0ED}" type="parTrans" cxnId="{69894872-3439-45BB-A9EF-9836EB21F872}">
      <dgm:prSet/>
      <dgm:spPr/>
      <dgm:t>
        <a:bodyPr/>
        <a:lstStyle/>
        <a:p>
          <a:endParaRPr lang="en-GB" sz="1050" b="1"/>
        </a:p>
      </dgm:t>
    </dgm:pt>
    <dgm:pt modelId="{1A62FA6C-B6CE-4169-BE16-F690512C2697}" type="sibTrans" cxnId="{69894872-3439-45BB-A9EF-9836EB21F872}">
      <dgm:prSet/>
      <dgm:spPr/>
      <dgm:t>
        <a:bodyPr/>
        <a:lstStyle/>
        <a:p>
          <a:endParaRPr lang="en-GB" sz="1050" b="1"/>
        </a:p>
      </dgm:t>
    </dgm:pt>
    <dgm:pt modelId="{0423AA09-D209-4BC5-9FE9-75630F1FF3F1}">
      <dgm:prSet phldrT="[Text]" custT="1"/>
      <dgm:spPr/>
      <dgm:t>
        <a:bodyPr/>
        <a:lstStyle/>
        <a:p>
          <a:r>
            <a:rPr lang="en-GB" sz="1800" b="1" dirty="0" smtClean="0"/>
            <a:t>ASIC Layout</a:t>
          </a:r>
          <a:endParaRPr lang="en-GB" sz="1800" b="1" dirty="0"/>
        </a:p>
      </dgm:t>
    </dgm:pt>
    <dgm:pt modelId="{E1DAD043-0314-41A1-B8DF-0F19D34CCAD7}" type="parTrans" cxnId="{C7DFF0A5-54F0-485B-860F-CC58041032BC}">
      <dgm:prSet/>
      <dgm:spPr/>
      <dgm:t>
        <a:bodyPr/>
        <a:lstStyle/>
        <a:p>
          <a:endParaRPr lang="en-GB" sz="1050" b="1"/>
        </a:p>
      </dgm:t>
    </dgm:pt>
    <dgm:pt modelId="{81EC3CA5-DD77-491F-A88D-58D60986968A}" type="sibTrans" cxnId="{C7DFF0A5-54F0-485B-860F-CC58041032BC}">
      <dgm:prSet/>
      <dgm:spPr/>
      <dgm:t>
        <a:bodyPr/>
        <a:lstStyle/>
        <a:p>
          <a:endParaRPr lang="en-GB" sz="1050" b="1"/>
        </a:p>
      </dgm:t>
    </dgm:pt>
    <dgm:pt modelId="{0800AFEA-C4FA-4218-BCD5-028D47AE78CD}">
      <dgm:prSet phldrT="[Text]" custT="1"/>
      <dgm:spPr/>
      <dgm:t>
        <a:bodyPr/>
        <a:lstStyle/>
        <a:p>
          <a:r>
            <a:rPr lang="en-GB" sz="1800" b="1" dirty="0" smtClean="0"/>
            <a:t>FPGA Implementation</a:t>
          </a:r>
          <a:endParaRPr lang="en-GB" sz="1800" b="1" dirty="0"/>
        </a:p>
      </dgm:t>
    </dgm:pt>
    <dgm:pt modelId="{922FDC2A-9BD5-4029-889A-DB7EAD2B8F34}" type="parTrans" cxnId="{E15F7895-9963-4E5F-AEF8-4C3331F88E8C}">
      <dgm:prSet/>
      <dgm:spPr/>
      <dgm:t>
        <a:bodyPr/>
        <a:lstStyle/>
        <a:p>
          <a:endParaRPr lang="en-GB" sz="1050" b="1"/>
        </a:p>
      </dgm:t>
    </dgm:pt>
    <dgm:pt modelId="{E0E5624A-A8D2-408D-AC48-44DE9025E2AD}" type="sibTrans" cxnId="{E15F7895-9963-4E5F-AEF8-4C3331F88E8C}">
      <dgm:prSet/>
      <dgm:spPr/>
      <dgm:t>
        <a:bodyPr/>
        <a:lstStyle/>
        <a:p>
          <a:endParaRPr lang="en-GB" sz="1050" b="1"/>
        </a:p>
      </dgm:t>
    </dgm:pt>
    <dgm:pt modelId="{F5BE6C70-978E-4F20-AA95-2E54A331A4E1}" type="asst">
      <dgm:prSet phldrT="[Text]" custT="1"/>
      <dgm:spPr/>
      <dgm:t>
        <a:bodyPr/>
        <a:lstStyle/>
        <a:p>
          <a:r>
            <a:rPr lang="en-GB" sz="1800" b="1" dirty="0" smtClean="0"/>
            <a:t>Logic Synthesis</a:t>
          </a:r>
          <a:endParaRPr lang="en-GB" sz="1800" b="1" dirty="0"/>
        </a:p>
      </dgm:t>
    </dgm:pt>
    <dgm:pt modelId="{286804D5-2F23-4FA8-8565-D04CDDD59A5C}" type="parTrans" cxnId="{BE1AF6BE-0A95-48D4-97B3-0179401E9406}">
      <dgm:prSet/>
      <dgm:spPr/>
      <dgm:t>
        <a:bodyPr/>
        <a:lstStyle/>
        <a:p>
          <a:endParaRPr lang="en-GB" sz="1400" b="1"/>
        </a:p>
      </dgm:t>
    </dgm:pt>
    <dgm:pt modelId="{D0582F02-5B43-43E1-90D8-6D2C59A9E1A9}" type="sibTrans" cxnId="{BE1AF6BE-0A95-48D4-97B3-0179401E9406}">
      <dgm:prSet/>
      <dgm:spPr/>
      <dgm:t>
        <a:bodyPr/>
        <a:lstStyle/>
        <a:p>
          <a:endParaRPr lang="en-GB" sz="1400" b="1"/>
        </a:p>
      </dgm:t>
    </dgm:pt>
    <dgm:pt modelId="{5E0C76EE-FD56-45F9-B11D-1014CD104C99}" type="pres">
      <dgm:prSet presAssocID="{288FB471-FF7D-4C82-A817-733BB34281B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5E5EE182-F905-4FC0-97F0-FAE35F8C5D60}" type="pres">
      <dgm:prSet presAssocID="{8FEBF1ED-FC40-4268-8603-B3182E98379A}" presName="vertOne" presStyleCnt="0"/>
      <dgm:spPr/>
    </dgm:pt>
    <dgm:pt modelId="{51A9018B-E8EA-477D-A8F9-055C757BFBC3}" type="pres">
      <dgm:prSet presAssocID="{8FEBF1ED-FC40-4268-8603-B3182E98379A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DAC5F63-67D0-4CF6-9575-366B729F9CC8}" type="pres">
      <dgm:prSet presAssocID="{8FEBF1ED-FC40-4268-8603-B3182E98379A}" presName="parTransOne" presStyleCnt="0"/>
      <dgm:spPr/>
    </dgm:pt>
    <dgm:pt modelId="{7C12186C-5CE8-47BE-82DA-12FB04338DB6}" type="pres">
      <dgm:prSet presAssocID="{8FEBF1ED-FC40-4268-8603-B3182E98379A}" presName="horzOne" presStyleCnt="0"/>
      <dgm:spPr/>
    </dgm:pt>
    <dgm:pt modelId="{BA325768-F207-4B72-846F-5A055FBECD3D}" type="pres">
      <dgm:prSet presAssocID="{66DD709D-D16A-43D3-8A72-F496C4F04AE4}" presName="vertTwo" presStyleCnt="0"/>
      <dgm:spPr/>
    </dgm:pt>
    <dgm:pt modelId="{3AFF508A-8786-40B5-B72A-9211DB837A54}" type="pres">
      <dgm:prSet presAssocID="{66DD709D-D16A-43D3-8A72-F496C4F04AE4}" presName="txTwo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8B8733D-AEFE-4B90-93E4-88DE40A01115}" type="pres">
      <dgm:prSet presAssocID="{66DD709D-D16A-43D3-8A72-F496C4F04AE4}" presName="parTransTwo" presStyleCnt="0"/>
      <dgm:spPr/>
    </dgm:pt>
    <dgm:pt modelId="{AA748405-3263-49C7-802C-AD0EB35DE952}" type="pres">
      <dgm:prSet presAssocID="{66DD709D-D16A-43D3-8A72-F496C4F04AE4}" presName="horzTwo" presStyleCnt="0"/>
      <dgm:spPr/>
    </dgm:pt>
    <dgm:pt modelId="{A3409570-5F43-430C-B217-D75590B16E91}" type="pres">
      <dgm:prSet presAssocID="{F5BE6C70-978E-4F20-AA95-2E54A331A4E1}" presName="vertThree" presStyleCnt="0"/>
      <dgm:spPr/>
    </dgm:pt>
    <dgm:pt modelId="{A2C3A759-3474-49AA-AE1C-424F9949D11C}" type="pres">
      <dgm:prSet presAssocID="{F5BE6C70-978E-4F20-AA95-2E54A331A4E1}" presName="txThree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6CCBFAD-4784-4B71-B23E-C696372E4B54}" type="pres">
      <dgm:prSet presAssocID="{F5BE6C70-978E-4F20-AA95-2E54A331A4E1}" presName="horzThree" presStyleCnt="0"/>
      <dgm:spPr/>
    </dgm:pt>
    <dgm:pt modelId="{F3E917A2-F5FA-4922-BACC-51CC4214A757}" type="pres">
      <dgm:prSet presAssocID="{D0582F02-5B43-43E1-90D8-6D2C59A9E1A9}" presName="sibSpaceThree" presStyleCnt="0"/>
      <dgm:spPr/>
    </dgm:pt>
    <dgm:pt modelId="{14DAA343-4E06-46F7-9387-20147C2521F3}" type="pres">
      <dgm:prSet presAssocID="{9B152387-A107-48A1-B5CA-1DDE08AC863D}" presName="vertThree" presStyleCnt="0"/>
      <dgm:spPr/>
    </dgm:pt>
    <dgm:pt modelId="{C350697F-CEBA-4367-8D1F-8052CCFB2EC8}" type="pres">
      <dgm:prSet presAssocID="{9B152387-A107-48A1-B5CA-1DDE08AC863D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B425D8B-97DD-49DA-9DA0-53BF1D027061}" type="pres">
      <dgm:prSet presAssocID="{9B152387-A107-48A1-B5CA-1DDE08AC863D}" presName="parTransThree" presStyleCnt="0"/>
      <dgm:spPr/>
    </dgm:pt>
    <dgm:pt modelId="{728C287C-6BF4-4E18-98DE-0E58B85F0446}" type="pres">
      <dgm:prSet presAssocID="{9B152387-A107-48A1-B5CA-1DDE08AC863D}" presName="horzThree" presStyleCnt="0"/>
      <dgm:spPr/>
    </dgm:pt>
    <dgm:pt modelId="{AB3FBD4E-7275-48D9-ACB3-8D3D639250DB}" type="pres">
      <dgm:prSet presAssocID="{0423AA09-D209-4BC5-9FE9-75630F1FF3F1}" presName="vertFour" presStyleCnt="0">
        <dgm:presLayoutVars>
          <dgm:chPref val="3"/>
        </dgm:presLayoutVars>
      </dgm:prSet>
      <dgm:spPr/>
    </dgm:pt>
    <dgm:pt modelId="{E75D0130-5899-4B24-B7AD-DBFC6F337BA2}" type="pres">
      <dgm:prSet presAssocID="{0423AA09-D209-4BC5-9FE9-75630F1FF3F1}" presName="txFour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4C3E43F-AFEA-4ACB-9891-2AF9906FEE68}" type="pres">
      <dgm:prSet presAssocID="{0423AA09-D209-4BC5-9FE9-75630F1FF3F1}" presName="horzFour" presStyleCnt="0"/>
      <dgm:spPr/>
    </dgm:pt>
    <dgm:pt modelId="{2A89808D-31BE-4F13-9973-08B8C873DF19}" type="pres">
      <dgm:prSet presAssocID="{81EC3CA5-DD77-491F-A88D-58D60986968A}" presName="sibSpaceFour" presStyleCnt="0"/>
      <dgm:spPr/>
    </dgm:pt>
    <dgm:pt modelId="{5A3E8AEE-F90C-44CF-ADA7-8719EC207B0E}" type="pres">
      <dgm:prSet presAssocID="{0800AFEA-C4FA-4218-BCD5-028D47AE78CD}" presName="vertFour" presStyleCnt="0">
        <dgm:presLayoutVars>
          <dgm:chPref val="3"/>
        </dgm:presLayoutVars>
      </dgm:prSet>
      <dgm:spPr/>
    </dgm:pt>
    <dgm:pt modelId="{1F635C15-AF9A-4281-8A44-DAF2B047A081}" type="pres">
      <dgm:prSet presAssocID="{0800AFEA-C4FA-4218-BCD5-028D47AE78CD}" presName="txFour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21D0429-ACCB-473F-89A3-4CD23D342802}" type="pres">
      <dgm:prSet presAssocID="{0800AFEA-C4FA-4218-BCD5-028D47AE78CD}" presName="horzFour" presStyleCnt="0"/>
      <dgm:spPr/>
    </dgm:pt>
  </dgm:ptLst>
  <dgm:cxnLst>
    <dgm:cxn modelId="{BE1AF6BE-0A95-48D4-97B3-0179401E9406}" srcId="{66DD709D-D16A-43D3-8A72-F496C4F04AE4}" destId="{F5BE6C70-978E-4F20-AA95-2E54A331A4E1}" srcOrd="0" destOrd="0" parTransId="{286804D5-2F23-4FA8-8565-D04CDDD59A5C}" sibTransId="{D0582F02-5B43-43E1-90D8-6D2C59A9E1A9}"/>
    <dgm:cxn modelId="{B63527D0-35E2-43D9-AFFA-711AECABA558}" srcId="{288FB471-FF7D-4C82-A817-733BB34281BD}" destId="{8FEBF1ED-FC40-4268-8603-B3182E98379A}" srcOrd="0" destOrd="0" parTransId="{E571A556-360E-40F8-B754-04028833F86C}" sibTransId="{D0D2D88D-B66A-4196-97C6-51CEB348C5EE}"/>
    <dgm:cxn modelId="{9B9279AC-30E2-4C16-BA48-41BEC1920D8D}" type="presOf" srcId="{0423AA09-D209-4BC5-9FE9-75630F1FF3F1}" destId="{E75D0130-5899-4B24-B7AD-DBFC6F337BA2}" srcOrd="0" destOrd="0" presId="urn:microsoft.com/office/officeart/2005/8/layout/hierarchy4"/>
    <dgm:cxn modelId="{C7DFF0A5-54F0-485B-860F-CC58041032BC}" srcId="{9B152387-A107-48A1-B5CA-1DDE08AC863D}" destId="{0423AA09-D209-4BC5-9FE9-75630F1FF3F1}" srcOrd="0" destOrd="0" parTransId="{E1DAD043-0314-41A1-B8DF-0F19D34CCAD7}" sibTransId="{81EC3CA5-DD77-491F-A88D-58D60986968A}"/>
    <dgm:cxn modelId="{6C5AA853-DF2B-4D36-9B77-A7DF3D53F88B}" type="presOf" srcId="{F5BE6C70-978E-4F20-AA95-2E54A331A4E1}" destId="{A2C3A759-3474-49AA-AE1C-424F9949D11C}" srcOrd="0" destOrd="0" presId="urn:microsoft.com/office/officeart/2005/8/layout/hierarchy4"/>
    <dgm:cxn modelId="{8A74C08A-0334-4231-814B-35510413420E}" type="presOf" srcId="{66DD709D-D16A-43D3-8A72-F496C4F04AE4}" destId="{3AFF508A-8786-40B5-B72A-9211DB837A54}" srcOrd="0" destOrd="0" presId="urn:microsoft.com/office/officeart/2005/8/layout/hierarchy4"/>
    <dgm:cxn modelId="{6D3B8AF3-A298-486D-8AB7-750C54F4784B}" type="presOf" srcId="{288FB471-FF7D-4C82-A817-733BB34281BD}" destId="{5E0C76EE-FD56-45F9-B11D-1014CD104C99}" srcOrd="0" destOrd="0" presId="urn:microsoft.com/office/officeart/2005/8/layout/hierarchy4"/>
    <dgm:cxn modelId="{69894872-3439-45BB-A9EF-9836EB21F872}" srcId="{66DD709D-D16A-43D3-8A72-F496C4F04AE4}" destId="{9B152387-A107-48A1-B5CA-1DDE08AC863D}" srcOrd="1" destOrd="0" parTransId="{8687B776-210E-4B83-A6D1-CB4EB899A0ED}" sibTransId="{1A62FA6C-B6CE-4169-BE16-F690512C2697}"/>
    <dgm:cxn modelId="{8A66CA5E-F35E-4135-8A35-F459BEBD829E}" srcId="{8FEBF1ED-FC40-4268-8603-B3182E98379A}" destId="{66DD709D-D16A-43D3-8A72-F496C4F04AE4}" srcOrd="0" destOrd="0" parTransId="{E99B0B3C-BA98-4EB2-8FA4-5234273D700A}" sibTransId="{2D455FFC-2305-4230-A78E-992A9C3A256F}"/>
    <dgm:cxn modelId="{6EE555CC-0A30-466B-97F5-C145AB74A53D}" type="presOf" srcId="{0800AFEA-C4FA-4218-BCD5-028D47AE78CD}" destId="{1F635C15-AF9A-4281-8A44-DAF2B047A081}" srcOrd="0" destOrd="0" presId="urn:microsoft.com/office/officeart/2005/8/layout/hierarchy4"/>
    <dgm:cxn modelId="{E74EA125-D427-4A54-BA0B-1D92F28F4385}" type="presOf" srcId="{9B152387-A107-48A1-B5CA-1DDE08AC863D}" destId="{C350697F-CEBA-4367-8D1F-8052CCFB2EC8}" srcOrd="0" destOrd="0" presId="urn:microsoft.com/office/officeart/2005/8/layout/hierarchy4"/>
    <dgm:cxn modelId="{E15F7895-9963-4E5F-AEF8-4C3331F88E8C}" srcId="{9B152387-A107-48A1-B5CA-1DDE08AC863D}" destId="{0800AFEA-C4FA-4218-BCD5-028D47AE78CD}" srcOrd="1" destOrd="0" parTransId="{922FDC2A-9BD5-4029-889A-DB7EAD2B8F34}" sibTransId="{E0E5624A-A8D2-408D-AC48-44DE9025E2AD}"/>
    <dgm:cxn modelId="{46C1ABFD-A93C-456E-9789-D03F4083A869}" type="presOf" srcId="{8FEBF1ED-FC40-4268-8603-B3182E98379A}" destId="{51A9018B-E8EA-477D-A8F9-055C757BFBC3}" srcOrd="0" destOrd="0" presId="urn:microsoft.com/office/officeart/2005/8/layout/hierarchy4"/>
    <dgm:cxn modelId="{2531C930-D85B-4909-84A9-058D9394443A}" type="presParOf" srcId="{5E0C76EE-FD56-45F9-B11D-1014CD104C99}" destId="{5E5EE182-F905-4FC0-97F0-FAE35F8C5D60}" srcOrd="0" destOrd="0" presId="urn:microsoft.com/office/officeart/2005/8/layout/hierarchy4"/>
    <dgm:cxn modelId="{CD901E63-7568-4E5A-8B25-80287976F4C3}" type="presParOf" srcId="{5E5EE182-F905-4FC0-97F0-FAE35F8C5D60}" destId="{51A9018B-E8EA-477D-A8F9-055C757BFBC3}" srcOrd="0" destOrd="0" presId="urn:microsoft.com/office/officeart/2005/8/layout/hierarchy4"/>
    <dgm:cxn modelId="{E6DD7AB4-74DA-4B30-BBDF-9F1CA6D6A450}" type="presParOf" srcId="{5E5EE182-F905-4FC0-97F0-FAE35F8C5D60}" destId="{9DAC5F63-67D0-4CF6-9575-366B729F9CC8}" srcOrd="1" destOrd="0" presId="urn:microsoft.com/office/officeart/2005/8/layout/hierarchy4"/>
    <dgm:cxn modelId="{75F96A7E-C565-403A-94A9-8A9448CC7672}" type="presParOf" srcId="{5E5EE182-F905-4FC0-97F0-FAE35F8C5D60}" destId="{7C12186C-5CE8-47BE-82DA-12FB04338DB6}" srcOrd="2" destOrd="0" presId="urn:microsoft.com/office/officeart/2005/8/layout/hierarchy4"/>
    <dgm:cxn modelId="{80B845D4-BA9F-4EC8-B3E3-C0AE51120EC3}" type="presParOf" srcId="{7C12186C-5CE8-47BE-82DA-12FB04338DB6}" destId="{BA325768-F207-4B72-846F-5A055FBECD3D}" srcOrd="0" destOrd="0" presId="urn:microsoft.com/office/officeart/2005/8/layout/hierarchy4"/>
    <dgm:cxn modelId="{E1EF9640-0B94-43E6-9E01-C551B76E95FE}" type="presParOf" srcId="{BA325768-F207-4B72-846F-5A055FBECD3D}" destId="{3AFF508A-8786-40B5-B72A-9211DB837A54}" srcOrd="0" destOrd="0" presId="urn:microsoft.com/office/officeart/2005/8/layout/hierarchy4"/>
    <dgm:cxn modelId="{DB96EFF3-CD70-40DF-906A-AE59AE441A1A}" type="presParOf" srcId="{BA325768-F207-4B72-846F-5A055FBECD3D}" destId="{D8B8733D-AEFE-4B90-93E4-88DE40A01115}" srcOrd="1" destOrd="0" presId="urn:microsoft.com/office/officeart/2005/8/layout/hierarchy4"/>
    <dgm:cxn modelId="{24C2D8B7-638D-4A8B-A26E-46CAABDD26D9}" type="presParOf" srcId="{BA325768-F207-4B72-846F-5A055FBECD3D}" destId="{AA748405-3263-49C7-802C-AD0EB35DE952}" srcOrd="2" destOrd="0" presId="urn:microsoft.com/office/officeart/2005/8/layout/hierarchy4"/>
    <dgm:cxn modelId="{A4B845F4-3953-4564-A878-BD772891A77F}" type="presParOf" srcId="{AA748405-3263-49C7-802C-AD0EB35DE952}" destId="{A3409570-5F43-430C-B217-D75590B16E91}" srcOrd="0" destOrd="0" presId="urn:microsoft.com/office/officeart/2005/8/layout/hierarchy4"/>
    <dgm:cxn modelId="{B11F151A-9EFC-4DF6-9CE8-C7FA7817489A}" type="presParOf" srcId="{A3409570-5F43-430C-B217-D75590B16E91}" destId="{A2C3A759-3474-49AA-AE1C-424F9949D11C}" srcOrd="0" destOrd="0" presId="urn:microsoft.com/office/officeart/2005/8/layout/hierarchy4"/>
    <dgm:cxn modelId="{CAAA5543-F07F-46B8-90CF-DFF6AFDA31D7}" type="presParOf" srcId="{A3409570-5F43-430C-B217-D75590B16E91}" destId="{A6CCBFAD-4784-4B71-B23E-C696372E4B54}" srcOrd="1" destOrd="0" presId="urn:microsoft.com/office/officeart/2005/8/layout/hierarchy4"/>
    <dgm:cxn modelId="{FB9F480B-0D90-43FF-8F28-CE0E5A004FBE}" type="presParOf" srcId="{AA748405-3263-49C7-802C-AD0EB35DE952}" destId="{F3E917A2-F5FA-4922-BACC-51CC4214A757}" srcOrd="1" destOrd="0" presId="urn:microsoft.com/office/officeart/2005/8/layout/hierarchy4"/>
    <dgm:cxn modelId="{2B26EF14-2739-4F67-8D76-A20B611D8074}" type="presParOf" srcId="{AA748405-3263-49C7-802C-AD0EB35DE952}" destId="{14DAA343-4E06-46F7-9387-20147C2521F3}" srcOrd="2" destOrd="0" presId="urn:microsoft.com/office/officeart/2005/8/layout/hierarchy4"/>
    <dgm:cxn modelId="{CB761D29-4EB5-42E8-860F-85FF93CCBD72}" type="presParOf" srcId="{14DAA343-4E06-46F7-9387-20147C2521F3}" destId="{C350697F-CEBA-4367-8D1F-8052CCFB2EC8}" srcOrd="0" destOrd="0" presId="urn:microsoft.com/office/officeart/2005/8/layout/hierarchy4"/>
    <dgm:cxn modelId="{6772E668-B1B8-4184-A8E9-468ABAC01703}" type="presParOf" srcId="{14DAA343-4E06-46F7-9387-20147C2521F3}" destId="{FB425D8B-97DD-49DA-9DA0-53BF1D027061}" srcOrd="1" destOrd="0" presId="urn:microsoft.com/office/officeart/2005/8/layout/hierarchy4"/>
    <dgm:cxn modelId="{81DBD301-373F-45D3-8D66-B40E699544D5}" type="presParOf" srcId="{14DAA343-4E06-46F7-9387-20147C2521F3}" destId="{728C287C-6BF4-4E18-98DE-0E58B85F0446}" srcOrd="2" destOrd="0" presId="urn:microsoft.com/office/officeart/2005/8/layout/hierarchy4"/>
    <dgm:cxn modelId="{A162B4AD-2EFF-4C28-BB76-A1002970DA19}" type="presParOf" srcId="{728C287C-6BF4-4E18-98DE-0E58B85F0446}" destId="{AB3FBD4E-7275-48D9-ACB3-8D3D639250DB}" srcOrd="0" destOrd="0" presId="urn:microsoft.com/office/officeart/2005/8/layout/hierarchy4"/>
    <dgm:cxn modelId="{616B28D7-914D-410D-A155-987B803FBF71}" type="presParOf" srcId="{AB3FBD4E-7275-48D9-ACB3-8D3D639250DB}" destId="{E75D0130-5899-4B24-B7AD-DBFC6F337BA2}" srcOrd="0" destOrd="0" presId="urn:microsoft.com/office/officeart/2005/8/layout/hierarchy4"/>
    <dgm:cxn modelId="{AB089640-7539-4EB2-B7DB-2403BF717A5C}" type="presParOf" srcId="{AB3FBD4E-7275-48D9-ACB3-8D3D639250DB}" destId="{E4C3E43F-AFEA-4ACB-9891-2AF9906FEE68}" srcOrd="1" destOrd="0" presId="urn:microsoft.com/office/officeart/2005/8/layout/hierarchy4"/>
    <dgm:cxn modelId="{C16421BC-F3D2-4163-AB75-471126CB4AEF}" type="presParOf" srcId="{728C287C-6BF4-4E18-98DE-0E58B85F0446}" destId="{2A89808D-31BE-4F13-9973-08B8C873DF19}" srcOrd="1" destOrd="0" presId="urn:microsoft.com/office/officeart/2005/8/layout/hierarchy4"/>
    <dgm:cxn modelId="{B0FD4B61-DD45-4ECE-837A-C67BD40B2DCC}" type="presParOf" srcId="{728C287C-6BF4-4E18-98DE-0E58B85F0446}" destId="{5A3E8AEE-F90C-44CF-ADA7-8719EC207B0E}" srcOrd="2" destOrd="0" presId="urn:microsoft.com/office/officeart/2005/8/layout/hierarchy4"/>
    <dgm:cxn modelId="{283D2CF8-3195-478D-97D8-27EC138AA7BB}" type="presParOf" srcId="{5A3E8AEE-F90C-44CF-ADA7-8719EC207B0E}" destId="{1F635C15-AF9A-4281-8A44-DAF2B047A081}" srcOrd="0" destOrd="0" presId="urn:microsoft.com/office/officeart/2005/8/layout/hierarchy4"/>
    <dgm:cxn modelId="{F7DCD648-382A-49D3-8A68-287F9C9F3DF8}" type="presParOf" srcId="{5A3E8AEE-F90C-44CF-ADA7-8719EC207B0E}" destId="{821D0429-ACCB-473F-89A3-4CD23D34280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A9018B-E8EA-477D-A8F9-055C757BFBC3}">
      <dsp:nvSpPr>
        <dsp:cNvPr id="0" name=""/>
        <dsp:cNvSpPr/>
      </dsp:nvSpPr>
      <dsp:spPr>
        <a:xfrm>
          <a:off x="3849" y="1216"/>
          <a:ext cx="8221900" cy="8581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Specification</a:t>
          </a:r>
          <a:endParaRPr lang="en-GB" sz="1800" b="1" kern="1200" dirty="0"/>
        </a:p>
      </dsp:txBody>
      <dsp:txXfrm>
        <a:off x="28983" y="26350"/>
        <a:ext cx="8171632" cy="807869"/>
      </dsp:txXfrm>
    </dsp:sp>
    <dsp:sp modelId="{3AFF508A-8786-40B5-B72A-9211DB837A54}">
      <dsp:nvSpPr>
        <dsp:cNvPr id="0" name=""/>
        <dsp:cNvSpPr/>
      </dsp:nvSpPr>
      <dsp:spPr>
        <a:xfrm>
          <a:off x="3849" y="964780"/>
          <a:ext cx="8221900" cy="8581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RTL design and Simulation</a:t>
          </a:r>
          <a:endParaRPr lang="en-GB" sz="1800" b="1" kern="1200" dirty="0"/>
        </a:p>
      </dsp:txBody>
      <dsp:txXfrm>
        <a:off x="28983" y="989914"/>
        <a:ext cx="8171632" cy="807869"/>
      </dsp:txXfrm>
    </dsp:sp>
    <dsp:sp modelId="{A2C3A759-3474-49AA-AE1C-424F9949D11C}">
      <dsp:nvSpPr>
        <dsp:cNvPr id="0" name=""/>
        <dsp:cNvSpPr/>
      </dsp:nvSpPr>
      <dsp:spPr>
        <a:xfrm>
          <a:off x="3849" y="1928343"/>
          <a:ext cx="2684264" cy="8581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Logic Synthesis</a:t>
          </a:r>
          <a:endParaRPr lang="en-GB" sz="1800" b="1" kern="1200" dirty="0"/>
        </a:p>
      </dsp:txBody>
      <dsp:txXfrm>
        <a:off x="28983" y="1953477"/>
        <a:ext cx="2633996" cy="807869"/>
      </dsp:txXfrm>
    </dsp:sp>
    <dsp:sp modelId="{C350697F-CEBA-4367-8D1F-8052CCFB2EC8}">
      <dsp:nvSpPr>
        <dsp:cNvPr id="0" name=""/>
        <dsp:cNvSpPr/>
      </dsp:nvSpPr>
      <dsp:spPr>
        <a:xfrm>
          <a:off x="2800852" y="1928343"/>
          <a:ext cx="5424897" cy="8581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Gate Level Simulation</a:t>
          </a:r>
          <a:endParaRPr lang="en-GB" sz="1800" b="1" kern="1200" dirty="0"/>
        </a:p>
      </dsp:txBody>
      <dsp:txXfrm>
        <a:off x="2825986" y="1953477"/>
        <a:ext cx="5374629" cy="807869"/>
      </dsp:txXfrm>
    </dsp:sp>
    <dsp:sp modelId="{E75D0130-5899-4B24-B7AD-DBFC6F337BA2}">
      <dsp:nvSpPr>
        <dsp:cNvPr id="0" name=""/>
        <dsp:cNvSpPr/>
      </dsp:nvSpPr>
      <dsp:spPr>
        <a:xfrm>
          <a:off x="2800852" y="2891907"/>
          <a:ext cx="2684264" cy="8581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ASIC Layout</a:t>
          </a:r>
          <a:endParaRPr lang="en-GB" sz="1800" b="1" kern="1200" dirty="0"/>
        </a:p>
      </dsp:txBody>
      <dsp:txXfrm>
        <a:off x="2825986" y="2917041"/>
        <a:ext cx="2633996" cy="807869"/>
      </dsp:txXfrm>
    </dsp:sp>
    <dsp:sp modelId="{1F635C15-AF9A-4281-8A44-DAF2B047A081}">
      <dsp:nvSpPr>
        <dsp:cNvPr id="0" name=""/>
        <dsp:cNvSpPr/>
      </dsp:nvSpPr>
      <dsp:spPr>
        <a:xfrm>
          <a:off x="5541486" y="2891907"/>
          <a:ext cx="2684264" cy="8581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FPGA Implementation</a:t>
          </a:r>
          <a:endParaRPr lang="en-GB" sz="1800" b="1" kern="1200" dirty="0"/>
        </a:p>
      </dsp:txBody>
      <dsp:txXfrm>
        <a:off x="5566620" y="2917041"/>
        <a:ext cx="2633996" cy="8078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6FCC1-FE33-4E6B-B8D0-BBE5F6C8044D}" type="datetimeFigureOut">
              <a:rPr lang="en-GB" smtClean="0"/>
              <a:t>06/11/2016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ED8BA1-0432-4981-8DE6-A8A017E2BB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923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EE58B-C7BA-4386-BBEE-0745A6CCAED2}" type="datetimeFigureOut">
              <a:rPr lang="en-GB" smtClean="0"/>
              <a:t>06/11/2016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5170B-4CB0-4320-866F-464021480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09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33329"/>
            <a:ext cx="7772400" cy="1102519"/>
          </a:xfrm>
        </p:spPr>
        <p:txBody>
          <a:bodyPr>
            <a:normAutofit/>
          </a:bodyPr>
          <a:lstStyle>
            <a:lvl1pPr>
              <a:defRPr sz="3200" b="0" spc="3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489548"/>
            <a:ext cx="6400800" cy="1314450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0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g</a:t>
            </a:r>
            <a:r>
              <a:rPr lang="tr-TR" dirty="0" smtClean="0"/>
              <a:t>ürtaç</a:t>
            </a:r>
            <a:r>
              <a:rPr lang="en-GB" dirty="0" smtClean="0"/>
              <a:t>y</a:t>
            </a:r>
            <a:r>
              <a:rPr lang="tr-TR" dirty="0" smtClean="0"/>
              <a:t>emişcioğlu</a:t>
            </a:r>
            <a:r>
              <a:rPr lang="en-GB" dirty="0" smtClean="0"/>
              <a:t>, Ph.D.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842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" y="0"/>
            <a:ext cx="9138925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493563"/>
          </a:xfrm>
        </p:spPr>
        <p:txBody>
          <a:bodyPr>
            <a:noAutofit/>
          </a:bodyPr>
          <a:lstStyle>
            <a:lvl1pPr>
              <a:defRPr sz="2800" b="0" spc="3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3558"/>
            <a:ext cx="8229600" cy="375106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18186"/>
            <a:ext cx="2133600" cy="273844"/>
          </a:xfrm>
        </p:spPr>
        <p:txBody>
          <a:bodyPr/>
          <a:lstStyle>
            <a:lvl1pPr>
              <a:defRPr sz="900" spc="3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BB3B39E-FA24-4563-89D6-8970B7FFF079}" type="datetime3">
              <a:rPr lang="en-GB" smtClean="0"/>
              <a:pPr/>
              <a:t>6 November,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88024" y="4818186"/>
            <a:ext cx="3898776" cy="273844"/>
          </a:xfrm>
        </p:spPr>
        <p:txBody>
          <a:bodyPr/>
          <a:lstStyle>
            <a:lvl1pPr algn="r">
              <a:defRPr sz="900" b="0" spc="3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22736" y="72008"/>
            <a:ext cx="360040" cy="195486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3EBECE73-B0DF-4FC2-852D-0234BE1C27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54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3710434"/>
            <a:ext cx="3600400" cy="589508"/>
          </a:xfrm>
        </p:spPr>
        <p:txBody>
          <a:bodyPr anchor="t">
            <a:noAutofit/>
          </a:bodyPr>
          <a:lstStyle>
            <a:lvl1pPr algn="ctr">
              <a:defRPr sz="2400" b="0" cap="all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83770" y="4443959"/>
            <a:ext cx="4176465" cy="517401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470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" y="0"/>
            <a:ext cx="9138925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43558"/>
            <a:ext cx="4038600" cy="375106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43558"/>
            <a:ext cx="4038600" cy="375106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18186"/>
            <a:ext cx="2133600" cy="273844"/>
          </a:xfrm>
        </p:spPr>
        <p:txBody>
          <a:bodyPr/>
          <a:lstStyle>
            <a:lvl1pPr>
              <a:defRPr sz="900" spc="3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BB3B39E-FA24-4563-89D6-8970B7FFF079}" type="datetime3">
              <a:rPr lang="en-GB" smtClean="0"/>
              <a:pPr/>
              <a:t>6 November, 2016</a:t>
            </a:fld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88024" y="4818186"/>
            <a:ext cx="3898776" cy="273844"/>
          </a:xfrm>
        </p:spPr>
        <p:txBody>
          <a:bodyPr/>
          <a:lstStyle>
            <a:lvl1pPr algn="r">
              <a:defRPr sz="900" spc="3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mtClean="0"/>
              <a:t>DIGITAL INTEGRATED CIRCUIT DESIGN</a:t>
            </a:r>
            <a:endParaRPr lang="en-GB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493563"/>
          </a:xfrm>
        </p:spPr>
        <p:txBody>
          <a:bodyPr>
            <a:noAutofit/>
          </a:bodyPr>
          <a:lstStyle>
            <a:lvl1pPr>
              <a:defRPr sz="2800" b="0" spc="3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22736" y="72008"/>
            <a:ext cx="360040" cy="195486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3EBECE73-B0DF-4FC2-852D-0234BE1C27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28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" y="0"/>
            <a:ext cx="9138925" cy="51435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795784"/>
            <a:ext cx="4040188" cy="479822"/>
          </a:xfrm>
        </p:spPr>
        <p:txBody>
          <a:bodyPr anchor="b">
            <a:noAutofit/>
          </a:bodyPr>
          <a:lstStyle>
            <a:lvl1pPr marL="0" indent="0">
              <a:buNone/>
              <a:defRPr sz="2000" b="0" spc="30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347614"/>
            <a:ext cx="4040188" cy="324700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30" y="795784"/>
            <a:ext cx="4041775" cy="479822"/>
          </a:xfrm>
        </p:spPr>
        <p:txBody>
          <a:bodyPr anchor="b">
            <a:noAutofit/>
          </a:bodyPr>
          <a:lstStyle>
            <a:lvl1pPr marL="0" indent="0" algn="r">
              <a:buNone/>
              <a:defRPr sz="2000" b="0" spc="30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347614"/>
            <a:ext cx="4041775" cy="324700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18186"/>
            <a:ext cx="2133600" cy="273844"/>
          </a:xfrm>
        </p:spPr>
        <p:txBody>
          <a:bodyPr/>
          <a:lstStyle>
            <a:lvl1pPr>
              <a:defRPr sz="900" spc="3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BB3B39E-FA24-4563-89D6-8970B7FFF079}" type="datetime3">
              <a:rPr lang="en-GB" smtClean="0"/>
              <a:pPr/>
              <a:t>6 November, 2016</a:t>
            </a:fld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88024" y="4818186"/>
            <a:ext cx="3898776" cy="273844"/>
          </a:xfrm>
        </p:spPr>
        <p:txBody>
          <a:bodyPr/>
          <a:lstStyle>
            <a:lvl1pPr algn="r">
              <a:defRPr sz="900" spc="3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mtClean="0"/>
              <a:t>DIGITAL INTEGRATED CIRCUIT DESIGN</a:t>
            </a:r>
            <a:endParaRPr lang="en-GB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22736" y="72008"/>
            <a:ext cx="360040" cy="195486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3EBECE73-B0DF-4FC2-852D-0234BE1C278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493563"/>
          </a:xfrm>
        </p:spPr>
        <p:txBody>
          <a:bodyPr>
            <a:noAutofit/>
          </a:bodyPr>
          <a:lstStyle>
            <a:lvl1pPr>
              <a:defRPr sz="2800" b="0" spc="3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549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" y="0"/>
            <a:ext cx="9138925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493563"/>
          </a:xfrm>
        </p:spPr>
        <p:txBody>
          <a:bodyPr>
            <a:noAutofit/>
          </a:bodyPr>
          <a:lstStyle>
            <a:lvl1pPr>
              <a:defRPr sz="2800" b="0" spc="3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18186"/>
            <a:ext cx="2133600" cy="273844"/>
          </a:xfrm>
        </p:spPr>
        <p:txBody>
          <a:bodyPr/>
          <a:lstStyle>
            <a:lvl1pPr>
              <a:defRPr sz="900" spc="3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BB3B39E-FA24-4563-89D6-8970B7FFF079}" type="datetime3">
              <a:rPr lang="en-GB" smtClean="0"/>
              <a:pPr/>
              <a:t>6 November,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88024" y="4818186"/>
            <a:ext cx="3898776" cy="273844"/>
          </a:xfrm>
        </p:spPr>
        <p:txBody>
          <a:bodyPr/>
          <a:lstStyle>
            <a:lvl1pPr algn="r">
              <a:defRPr sz="900" b="0" spc="3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22736" y="72008"/>
            <a:ext cx="360040" cy="195486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3EBECE73-B0DF-4FC2-852D-0234BE1C27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43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" y="0"/>
            <a:ext cx="9138925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4339" y="3459772"/>
            <a:ext cx="3008313" cy="624146"/>
          </a:xfrm>
        </p:spPr>
        <p:txBody>
          <a:bodyPr anchor="b">
            <a:normAutofit/>
          </a:bodyPr>
          <a:lstStyle>
            <a:lvl1pPr algn="ctr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3928" y="3476486"/>
            <a:ext cx="5112568" cy="1158777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4339" y="4083919"/>
            <a:ext cx="3008313" cy="64807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18186"/>
            <a:ext cx="2133600" cy="273844"/>
          </a:xfrm>
        </p:spPr>
        <p:txBody>
          <a:bodyPr/>
          <a:lstStyle>
            <a:lvl1pPr>
              <a:defRPr sz="900" spc="3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BB3B39E-FA24-4563-89D6-8970B7FFF079}" type="datetime3">
              <a:rPr lang="en-GB" smtClean="0"/>
              <a:pPr/>
              <a:t>6 November, 2016</a:t>
            </a:fld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88024" y="4818186"/>
            <a:ext cx="3898776" cy="273844"/>
          </a:xfrm>
        </p:spPr>
        <p:txBody>
          <a:bodyPr/>
          <a:lstStyle>
            <a:lvl1pPr algn="r">
              <a:defRPr sz="900" spc="3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mtClean="0"/>
              <a:t>DIGITAL INTEGRATED CIRCUIT DESIGN</a:t>
            </a:r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22736" y="72008"/>
            <a:ext cx="360040" cy="195486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3EBECE73-B0DF-4FC2-852D-0234BE1C27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43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" y="0"/>
            <a:ext cx="9138925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3600451"/>
            <a:ext cx="5486400" cy="425054"/>
          </a:xfrm>
        </p:spPr>
        <p:txBody>
          <a:bodyPr anchor="b">
            <a:normAutofit/>
          </a:bodyPr>
          <a:lstStyle>
            <a:lvl1pPr algn="l">
              <a:defRPr sz="1800" b="1" spc="3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71550"/>
            <a:ext cx="5486400" cy="2774130"/>
          </a:xfrm>
        </p:spPr>
        <p:txBody>
          <a:bodyPr>
            <a:normAutofit/>
          </a:bodyPr>
          <a:lstStyle>
            <a:lvl1pPr marL="0" indent="0">
              <a:buNone/>
              <a:defRPr sz="2400" b="1" strike="noStrike" spc="3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18186"/>
            <a:ext cx="2133600" cy="273844"/>
          </a:xfrm>
        </p:spPr>
        <p:txBody>
          <a:bodyPr/>
          <a:lstStyle>
            <a:lvl1pPr>
              <a:defRPr sz="900" spc="3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BB3B39E-FA24-4563-89D6-8970B7FFF079}" type="datetime3">
              <a:rPr lang="en-GB" smtClean="0"/>
              <a:t>6 November, 2016</a:t>
            </a:fld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88024" y="4818186"/>
            <a:ext cx="3898776" cy="273844"/>
          </a:xfrm>
        </p:spPr>
        <p:txBody>
          <a:bodyPr/>
          <a:lstStyle>
            <a:lvl1pPr algn="r">
              <a:defRPr sz="900" spc="3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mtClean="0"/>
              <a:t>DIGITAL INTEGRATED CIRCUIT DESIGN</a:t>
            </a:r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22736" y="72008"/>
            <a:ext cx="360040" cy="195486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3EBECE73-B0DF-4FC2-852D-0234BE1C27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83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A542F-1FF0-48DD-9731-9DDF599BA8DE}" type="datetime3">
              <a:rPr lang="en-GB" smtClean="0"/>
              <a:t>6 November, 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DIGITAL INTEGRATED CIRCUIT DESIGN ENGINEERING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ECE73-B0DF-4FC2-852D-0234BE1C2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568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8" r:id="rId6"/>
    <p:sldLayoutId id="2147483656" r:id="rId7"/>
    <p:sldLayoutId id="2147483657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3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4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5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6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7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3.bin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1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3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5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7.em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0.emf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31.e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2.emf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3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34.emf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35.emf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36.emf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3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7574"/>
            <a:ext cx="7772400" cy="2898275"/>
          </a:xfrm>
        </p:spPr>
        <p:txBody>
          <a:bodyPr>
            <a:normAutofit/>
          </a:bodyPr>
          <a:lstStyle/>
          <a:p>
            <a:r>
              <a:rPr lang="en-GB" sz="2400" dirty="0" smtClean="0"/>
              <a:t>INTRODUCTION </a:t>
            </a:r>
            <a:r>
              <a:rPr lang="en-GB" sz="2400" dirty="0" smtClean="0">
                <a:solidFill>
                  <a:schemeClr val="bg1"/>
                </a:solidFill>
              </a:rPr>
              <a:t>TO</a:t>
            </a:r>
            <a:r>
              <a:rPr lang="en-GB" sz="2400" dirty="0" smtClean="0"/>
              <a:t> </a:t>
            </a:r>
            <a:r>
              <a:rPr lang="en-GB" sz="2400" dirty="0" smtClean="0">
                <a:solidFill>
                  <a:schemeClr val="accent1"/>
                </a:solidFill>
              </a:rPr>
              <a:t>LOGIC DESIGN</a:t>
            </a:r>
            <a:br>
              <a:rPr lang="en-GB" sz="2400" dirty="0" smtClean="0">
                <a:solidFill>
                  <a:schemeClr val="accent1"/>
                </a:solidFill>
              </a:rPr>
            </a:br>
            <a:r>
              <a:rPr lang="en-GB" sz="2400" dirty="0" smtClean="0">
                <a:solidFill>
                  <a:schemeClr val="accent1"/>
                </a:solidFill>
              </a:rPr>
              <a:t/>
            </a:r>
            <a:br>
              <a:rPr lang="en-GB" sz="2400" dirty="0" smtClean="0">
                <a:solidFill>
                  <a:schemeClr val="accent1"/>
                </a:solidFill>
              </a:rPr>
            </a:br>
            <a:r>
              <a:rPr lang="en-GB" dirty="0">
                <a:solidFill>
                  <a:schemeClr val="accent1"/>
                </a:solidFill>
              </a:rPr>
              <a:t/>
            </a:r>
            <a:br>
              <a:rPr lang="en-GB" dirty="0">
                <a:solidFill>
                  <a:schemeClr val="accent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Chapter 3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sz="2800" dirty="0" smtClean="0">
                <a:solidFill>
                  <a:schemeClr val="bg1"/>
                </a:solidFill>
              </a:rPr>
              <a:t>Gate-Level </a:t>
            </a:r>
            <a:r>
              <a:rPr lang="en-GB" sz="2800" smtClean="0">
                <a:solidFill>
                  <a:schemeClr val="accent1"/>
                </a:solidFill>
              </a:rPr>
              <a:t>Minimazation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bg1"/>
                </a:solidFill>
              </a:rPr>
              <a:t>gürtaç</a:t>
            </a:r>
            <a:r>
              <a:rPr lang="tr-TR" dirty="0" smtClean="0">
                <a:solidFill>
                  <a:schemeClr val="accent1"/>
                </a:solidFill>
              </a:rPr>
              <a:t>yemişçioğlu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87574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60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GB" sz="2000" dirty="0" smtClean="0"/>
              <a:t>Three-variable map:</a:t>
            </a:r>
          </a:p>
          <a:p>
            <a:pPr lvl="1">
              <a:lnSpc>
                <a:spcPct val="150000"/>
              </a:lnSpc>
            </a:pPr>
            <a:r>
              <a:rPr lang="en-GB" sz="1800" dirty="0" smtClean="0"/>
              <a:t>For </a:t>
            </a:r>
            <a:r>
              <a:rPr lang="en-GB" sz="1800" b="1" dirty="0" smtClean="0"/>
              <a:t>3</a:t>
            </a:r>
            <a:r>
              <a:rPr lang="en-GB" sz="1800" dirty="0" smtClean="0"/>
              <a:t> binary variables.</a:t>
            </a:r>
          </a:p>
          <a:p>
            <a:pPr lvl="1">
              <a:lnSpc>
                <a:spcPct val="150000"/>
              </a:lnSpc>
            </a:pPr>
            <a:r>
              <a:rPr lang="en-GB" sz="1800" b="1" dirty="0" smtClean="0"/>
              <a:t>2</a:t>
            </a:r>
            <a:r>
              <a:rPr lang="en-GB" sz="1800" b="1" baseline="30000" dirty="0" smtClean="0"/>
              <a:t>n</a:t>
            </a:r>
            <a:r>
              <a:rPr lang="en-GB" sz="1800" dirty="0" smtClean="0"/>
              <a:t> = </a:t>
            </a:r>
            <a:r>
              <a:rPr lang="en-GB" sz="1800" b="1" dirty="0" smtClean="0"/>
              <a:t>8</a:t>
            </a:r>
            <a:r>
              <a:rPr lang="en-GB" sz="1800" dirty="0" smtClean="0"/>
              <a:t> </a:t>
            </a:r>
            <a:r>
              <a:rPr lang="en-GB" sz="1800" dirty="0" err="1" smtClean="0"/>
              <a:t>minterms</a:t>
            </a:r>
            <a:r>
              <a:rPr lang="en-GB" sz="1800" dirty="0" smtClean="0"/>
              <a:t>. </a:t>
            </a:r>
          </a:p>
          <a:p>
            <a:pPr lvl="1">
              <a:lnSpc>
                <a:spcPct val="150000"/>
              </a:lnSpc>
            </a:pPr>
            <a:r>
              <a:rPr lang="en-GB" sz="1800" dirty="0" smtClean="0"/>
              <a:t>Map consists of </a:t>
            </a:r>
            <a:r>
              <a:rPr lang="en-GB" sz="1800" b="1" dirty="0" smtClean="0"/>
              <a:t>8</a:t>
            </a:r>
            <a:r>
              <a:rPr lang="en-GB" sz="1800" dirty="0" smtClean="0"/>
              <a:t> squares.</a:t>
            </a:r>
          </a:p>
          <a:p>
            <a:pPr lvl="1">
              <a:lnSpc>
                <a:spcPct val="150000"/>
              </a:lnSpc>
            </a:pPr>
            <a:r>
              <a:rPr lang="en-GB" sz="1800" dirty="0" err="1" smtClean="0"/>
              <a:t>Minterms</a:t>
            </a:r>
            <a:r>
              <a:rPr lang="en-GB" sz="1800" dirty="0" smtClean="0"/>
              <a:t> are not arranged in a binary sequence. </a:t>
            </a:r>
          </a:p>
          <a:p>
            <a:pPr lvl="1">
              <a:lnSpc>
                <a:spcPct val="150000"/>
              </a:lnSpc>
            </a:pPr>
            <a:r>
              <a:rPr lang="en-GB" sz="1800" dirty="0" smtClean="0"/>
              <a:t>Only one bit changes in value from one adjacent column to the next.</a:t>
            </a:r>
            <a:endParaRPr lang="en-GB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November,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DIGITAL INTEGRATED CIRCUIT DESIGN</a:t>
            </a:r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MAP METHOD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10</a:t>
            </a:fld>
            <a:endParaRPr lang="en-GB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44588228"/>
              </p:ext>
            </p:extLst>
          </p:nvPr>
        </p:nvGraphicFramePr>
        <p:xfrm>
          <a:off x="4648200" y="771550"/>
          <a:ext cx="3308176" cy="161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462"/>
                <a:gridCol w="365462"/>
                <a:gridCol w="644313"/>
                <a:gridCol w="644313"/>
                <a:gridCol w="644313"/>
                <a:gridCol w="644313"/>
              </a:tblGrid>
              <a:tr h="259080">
                <a:tc rowSpan="2" gridSpan="2"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y</a:t>
                      </a:r>
                    </a:p>
                    <a:p>
                      <a:pPr algn="l"/>
                      <a:r>
                        <a:rPr lang="en-GB" sz="1400" dirty="0" smtClean="0"/>
                        <a:t>X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y</a:t>
                      </a:r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9080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0 0</a:t>
                      </a:r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0 1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1 1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1 0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1" dirty="0" smtClean="0"/>
                        <a:t>m0</a:t>
                      </a:r>
                      <a:endParaRPr lang="en-GB" sz="1400" b="1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1" dirty="0" smtClean="0"/>
                        <a:t>m1</a:t>
                      </a:r>
                      <a:endParaRPr lang="en-GB" sz="1400" b="1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1" dirty="0" smtClean="0"/>
                        <a:t>m3</a:t>
                      </a:r>
                      <a:endParaRPr lang="en-GB" sz="1400" b="1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1" dirty="0" smtClean="0"/>
                        <a:t>m2</a:t>
                      </a:r>
                      <a:endParaRPr lang="en-GB" sz="1400" b="1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x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1" dirty="0" smtClean="0"/>
                        <a:t>m4</a:t>
                      </a:r>
                      <a:endParaRPr lang="en-GB" sz="1400" b="1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1" dirty="0" smtClean="0"/>
                        <a:t>m5</a:t>
                      </a:r>
                      <a:endParaRPr lang="en-GB" sz="1400" b="1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1" dirty="0" smtClean="0"/>
                        <a:t>m7</a:t>
                      </a:r>
                      <a:endParaRPr lang="en-GB" sz="1400" b="1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1" dirty="0" smtClean="0"/>
                        <a:t>m6</a:t>
                      </a:r>
                      <a:endParaRPr lang="en-GB" sz="1400" b="1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2014697"/>
              </p:ext>
            </p:extLst>
          </p:nvPr>
        </p:nvGraphicFramePr>
        <p:xfrm>
          <a:off x="4648200" y="2499742"/>
          <a:ext cx="3308176" cy="222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462"/>
                <a:gridCol w="365462"/>
                <a:gridCol w="644313"/>
                <a:gridCol w="644313"/>
                <a:gridCol w="644313"/>
                <a:gridCol w="644313"/>
              </a:tblGrid>
              <a:tr h="259080">
                <a:tc rowSpan="2" gridSpan="2">
                  <a:txBody>
                    <a:bodyPr/>
                    <a:lstStyle/>
                    <a:p>
                      <a:pPr algn="r"/>
                      <a:r>
                        <a:rPr lang="en-GB" sz="1400" dirty="0" err="1" smtClean="0"/>
                        <a:t>yz</a:t>
                      </a:r>
                      <a:endParaRPr lang="en-GB" sz="1400" dirty="0" smtClean="0"/>
                    </a:p>
                    <a:p>
                      <a:pPr algn="l"/>
                      <a:r>
                        <a:rPr lang="en-GB" sz="1400" dirty="0" smtClean="0"/>
                        <a:t>x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y</a:t>
                      </a:r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9080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0 0</a:t>
                      </a:r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0 1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1 1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1 0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err="1" smtClean="0"/>
                        <a:t>x’y’z</a:t>
                      </a:r>
                      <a:r>
                        <a:rPr lang="en-GB" sz="1400" b="1" i="0" dirty="0" smtClean="0"/>
                        <a:t>’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err="1" smtClean="0"/>
                        <a:t>x’y’z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err="1" smtClean="0"/>
                        <a:t>x’yz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err="1" smtClean="0"/>
                        <a:t>x’yz</a:t>
                      </a:r>
                      <a:r>
                        <a:rPr lang="en-GB" sz="1400" b="1" i="0" dirty="0" smtClean="0"/>
                        <a:t>’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x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err="1" smtClean="0"/>
                        <a:t>xy’z</a:t>
                      </a:r>
                      <a:r>
                        <a:rPr lang="en-GB" sz="1400" b="1" i="0" dirty="0" smtClean="0"/>
                        <a:t>’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err="1" smtClean="0"/>
                        <a:t>xy’z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xyz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xyz’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rowSpan="2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0" i="0" dirty="0" smtClean="0"/>
                        <a:t>z</a:t>
                      </a:r>
                      <a:endParaRPr lang="en-GB" sz="1400" b="0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139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>
                <a:ea typeface="新細明體" pitchFamily="18" charset="-120"/>
              </a:rPr>
              <a:t>Any two adjacent squares in the map differ by only </a:t>
            </a:r>
            <a:r>
              <a:rPr lang="en-US" altLang="zh-TW" sz="2000" dirty="0" smtClean="0">
                <a:ea typeface="新細明體" pitchFamily="18" charset="-120"/>
              </a:rPr>
              <a:t>one </a:t>
            </a:r>
            <a:r>
              <a:rPr lang="en-US" altLang="zh-TW" sz="2000" dirty="0">
                <a:ea typeface="新細明體" pitchFamily="18" charset="-120"/>
              </a:rPr>
              <a:t>variable</a:t>
            </a:r>
          </a:p>
          <a:p>
            <a:pPr lvl="1">
              <a:lnSpc>
                <a:spcPct val="150000"/>
              </a:lnSpc>
            </a:pPr>
            <a:r>
              <a:rPr lang="en-US" altLang="zh-TW" sz="1800" dirty="0">
                <a:ea typeface="新細明體" pitchFamily="18" charset="-120"/>
              </a:rPr>
              <a:t>Primed in one square and unprimed in the other</a:t>
            </a:r>
          </a:p>
          <a:p>
            <a:pPr lvl="1">
              <a:lnSpc>
                <a:spcPct val="150000"/>
              </a:lnSpc>
            </a:pPr>
            <a:r>
              <a:rPr lang="en-US" altLang="zh-TW" sz="1800" dirty="0">
                <a:ea typeface="新細明體" pitchFamily="18" charset="-120"/>
              </a:rPr>
              <a:t>e.g., </a:t>
            </a:r>
            <a:r>
              <a:rPr lang="en-US" altLang="zh-TW" sz="1800" i="1" dirty="0">
                <a:ea typeface="新細明體" pitchFamily="18" charset="-120"/>
              </a:rPr>
              <a:t>m</a:t>
            </a:r>
            <a:r>
              <a:rPr lang="en-US" altLang="zh-TW" sz="1800" baseline="-25000" dirty="0">
                <a:ea typeface="新細明體" pitchFamily="18" charset="-120"/>
              </a:rPr>
              <a:t>5 </a:t>
            </a:r>
            <a:r>
              <a:rPr lang="en-US" altLang="zh-TW" sz="1800" dirty="0">
                <a:ea typeface="新細明體" pitchFamily="18" charset="-120"/>
              </a:rPr>
              <a:t>and </a:t>
            </a:r>
            <a:r>
              <a:rPr lang="en-US" altLang="zh-TW" sz="1800" i="1" dirty="0">
                <a:ea typeface="新細明體" pitchFamily="18" charset="-120"/>
              </a:rPr>
              <a:t>m</a:t>
            </a:r>
            <a:r>
              <a:rPr lang="en-US" altLang="zh-TW" sz="1800" baseline="-25000" dirty="0">
                <a:ea typeface="新細明體" pitchFamily="18" charset="-120"/>
              </a:rPr>
              <a:t>7</a:t>
            </a:r>
            <a:r>
              <a:rPr lang="en-US" altLang="zh-TW" sz="1800" dirty="0">
                <a:ea typeface="新細明體" pitchFamily="18" charset="-120"/>
              </a:rPr>
              <a:t> can be simplified</a:t>
            </a:r>
          </a:p>
          <a:p>
            <a:pPr lvl="1">
              <a:lnSpc>
                <a:spcPct val="150000"/>
              </a:lnSpc>
            </a:pPr>
            <a:r>
              <a:rPr lang="en-US" altLang="zh-TW" sz="1800" i="1" dirty="0">
                <a:ea typeface="新細明體" pitchFamily="18" charset="-120"/>
              </a:rPr>
              <a:t>m</a:t>
            </a:r>
            <a:r>
              <a:rPr lang="en-US" altLang="zh-TW" sz="1800" baseline="-25000" dirty="0">
                <a:ea typeface="新細明體" pitchFamily="18" charset="-120"/>
              </a:rPr>
              <a:t>5</a:t>
            </a:r>
            <a:r>
              <a:rPr lang="en-US" altLang="zh-TW" sz="1800" i="1" dirty="0">
                <a:ea typeface="新細明體" pitchFamily="18" charset="-120"/>
              </a:rPr>
              <a:t>+ m</a:t>
            </a:r>
            <a:r>
              <a:rPr lang="en-US" altLang="zh-TW" sz="1800" baseline="-25000" dirty="0">
                <a:ea typeface="新細明體" pitchFamily="18" charset="-120"/>
              </a:rPr>
              <a:t>7 </a:t>
            </a:r>
            <a:r>
              <a:rPr lang="en-US" altLang="zh-TW" sz="1800" i="1" dirty="0">
                <a:ea typeface="新細明體" pitchFamily="18" charset="-120"/>
              </a:rPr>
              <a:t>= </a:t>
            </a:r>
            <a:r>
              <a:rPr lang="en-US" altLang="zh-TW" sz="1800" i="1" dirty="0" err="1">
                <a:ea typeface="新細明體" pitchFamily="18" charset="-120"/>
              </a:rPr>
              <a:t>xy'z</a:t>
            </a:r>
            <a:r>
              <a:rPr lang="en-US" altLang="zh-TW" sz="1800" i="1" dirty="0">
                <a:ea typeface="新細明體" pitchFamily="18" charset="-120"/>
              </a:rPr>
              <a:t> + xyz = </a:t>
            </a:r>
            <a:r>
              <a:rPr lang="en-US" altLang="zh-TW" sz="1800" i="1" dirty="0" err="1">
                <a:ea typeface="新細明體" pitchFamily="18" charset="-120"/>
              </a:rPr>
              <a:t>xz</a:t>
            </a:r>
            <a:r>
              <a:rPr lang="en-US" altLang="zh-TW" sz="1800" i="1" dirty="0">
                <a:ea typeface="新細明體" pitchFamily="18" charset="-120"/>
              </a:rPr>
              <a:t> </a:t>
            </a:r>
            <a:r>
              <a:rPr lang="en-US" altLang="zh-TW" sz="1800" dirty="0">
                <a:ea typeface="新細明體" pitchFamily="18" charset="-120"/>
              </a:rPr>
              <a:t>(</a:t>
            </a:r>
            <a:r>
              <a:rPr lang="en-US" altLang="zh-TW" sz="1800" i="1" dirty="0" err="1">
                <a:ea typeface="新細明體" pitchFamily="18" charset="-120"/>
              </a:rPr>
              <a:t>y'+y</a:t>
            </a:r>
            <a:r>
              <a:rPr lang="en-US" altLang="zh-TW" sz="1800" dirty="0">
                <a:ea typeface="新細明體" pitchFamily="18" charset="-120"/>
              </a:rPr>
              <a:t>) = </a:t>
            </a:r>
            <a:r>
              <a:rPr lang="en-US" altLang="zh-TW" sz="1800" i="1" dirty="0" err="1">
                <a:ea typeface="新細明體" pitchFamily="18" charset="-120"/>
              </a:rPr>
              <a:t>xz</a:t>
            </a:r>
            <a:endParaRPr lang="en-US" altLang="zh-TW" sz="1800" i="1" dirty="0">
              <a:ea typeface="新細明體" pitchFamily="18" charset="-12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November,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DIGITAL INTEGRATED CIRCUIT DESIGN</a:t>
            </a:r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MAP METHOD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11</a:t>
            </a:fld>
            <a:endParaRPr lang="en-GB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72244337"/>
              </p:ext>
            </p:extLst>
          </p:nvPr>
        </p:nvGraphicFramePr>
        <p:xfrm>
          <a:off x="4648200" y="771550"/>
          <a:ext cx="3308176" cy="161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462"/>
                <a:gridCol w="365462"/>
                <a:gridCol w="644313"/>
                <a:gridCol w="644313"/>
                <a:gridCol w="644313"/>
                <a:gridCol w="644313"/>
              </a:tblGrid>
              <a:tr h="259080">
                <a:tc rowSpan="2" gridSpan="2"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y</a:t>
                      </a:r>
                    </a:p>
                    <a:p>
                      <a:pPr algn="l"/>
                      <a:r>
                        <a:rPr lang="en-GB" sz="1400" dirty="0" smtClean="0"/>
                        <a:t>X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y</a:t>
                      </a:r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9080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0 0</a:t>
                      </a:r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0 1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1 1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1 0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1" dirty="0" smtClean="0"/>
                        <a:t>m0</a:t>
                      </a:r>
                      <a:endParaRPr lang="en-GB" sz="1400" b="1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1" dirty="0" smtClean="0"/>
                        <a:t>m1</a:t>
                      </a:r>
                      <a:endParaRPr lang="en-GB" sz="1400" b="1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1" dirty="0" smtClean="0"/>
                        <a:t>m3</a:t>
                      </a:r>
                      <a:endParaRPr lang="en-GB" sz="1400" b="1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1" dirty="0" smtClean="0"/>
                        <a:t>m2</a:t>
                      </a:r>
                      <a:endParaRPr lang="en-GB" sz="1400" b="1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x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1" dirty="0" smtClean="0"/>
                        <a:t>m4</a:t>
                      </a:r>
                      <a:endParaRPr lang="en-GB" sz="1400" b="1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1" dirty="0" smtClean="0"/>
                        <a:t>m5</a:t>
                      </a:r>
                      <a:endParaRPr lang="en-GB" sz="1400" b="1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1" dirty="0" smtClean="0"/>
                        <a:t>m7</a:t>
                      </a:r>
                      <a:endParaRPr lang="en-GB" sz="1400" b="1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1" dirty="0" smtClean="0"/>
                        <a:t>m6</a:t>
                      </a:r>
                      <a:endParaRPr lang="en-GB" sz="1400" b="1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9226215"/>
              </p:ext>
            </p:extLst>
          </p:nvPr>
        </p:nvGraphicFramePr>
        <p:xfrm>
          <a:off x="4648200" y="2499742"/>
          <a:ext cx="3308176" cy="222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462"/>
                <a:gridCol w="365462"/>
                <a:gridCol w="644313"/>
                <a:gridCol w="644313"/>
                <a:gridCol w="644313"/>
                <a:gridCol w="644313"/>
              </a:tblGrid>
              <a:tr h="259080">
                <a:tc rowSpan="2" gridSpan="2">
                  <a:txBody>
                    <a:bodyPr/>
                    <a:lstStyle/>
                    <a:p>
                      <a:pPr algn="r"/>
                      <a:r>
                        <a:rPr lang="en-GB" sz="1400" dirty="0" err="1" smtClean="0"/>
                        <a:t>yz</a:t>
                      </a:r>
                      <a:endParaRPr lang="en-GB" sz="1400" dirty="0" smtClean="0"/>
                    </a:p>
                    <a:p>
                      <a:pPr algn="l"/>
                      <a:r>
                        <a:rPr lang="en-GB" sz="1400" dirty="0" smtClean="0"/>
                        <a:t>x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y</a:t>
                      </a:r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9080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0 0</a:t>
                      </a:r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0 1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1 1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1 0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err="1" smtClean="0"/>
                        <a:t>x’y’z</a:t>
                      </a:r>
                      <a:r>
                        <a:rPr lang="en-GB" sz="1400" b="1" i="0" dirty="0" smtClean="0"/>
                        <a:t>’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err="1" smtClean="0"/>
                        <a:t>x’y’z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err="1" smtClean="0"/>
                        <a:t>x’yz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err="1" smtClean="0"/>
                        <a:t>x’yz</a:t>
                      </a:r>
                      <a:r>
                        <a:rPr lang="en-GB" sz="1400" b="1" i="0" dirty="0" smtClean="0"/>
                        <a:t>’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x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err="1" smtClean="0"/>
                        <a:t>xy’z</a:t>
                      </a:r>
                      <a:r>
                        <a:rPr lang="en-GB" sz="1400" b="1" i="0" dirty="0" smtClean="0"/>
                        <a:t>’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err="1" smtClean="0"/>
                        <a:t>xy’z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xyz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xyz’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rowSpan="2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0" i="0" dirty="0" smtClean="0"/>
                        <a:t>z</a:t>
                      </a:r>
                      <a:endParaRPr lang="en-GB" sz="1400" b="0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814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en-US" altLang="zh-TW" sz="1800" i="1" dirty="0">
                <a:ea typeface="新細明體" pitchFamily="18" charset="-120"/>
              </a:rPr>
              <a:t>m</a:t>
            </a:r>
            <a:r>
              <a:rPr lang="en-US" altLang="zh-TW" sz="1800" baseline="-25000" dirty="0">
                <a:ea typeface="新細明體" pitchFamily="18" charset="-120"/>
              </a:rPr>
              <a:t>0</a:t>
            </a:r>
            <a:r>
              <a:rPr lang="en-US" altLang="zh-TW" sz="1800" i="1" baseline="-25000" dirty="0">
                <a:ea typeface="新細明體" pitchFamily="18" charset="-120"/>
              </a:rPr>
              <a:t> </a:t>
            </a:r>
            <a:r>
              <a:rPr lang="en-US" altLang="zh-TW" sz="1800" dirty="0">
                <a:ea typeface="新細明體" pitchFamily="18" charset="-120"/>
              </a:rPr>
              <a:t>and </a:t>
            </a:r>
            <a:r>
              <a:rPr lang="en-US" altLang="zh-TW" sz="1800" i="1" dirty="0">
                <a:ea typeface="新細明體" pitchFamily="18" charset="-120"/>
              </a:rPr>
              <a:t>m</a:t>
            </a:r>
            <a:r>
              <a:rPr lang="en-US" altLang="zh-TW" sz="1800" baseline="-25000" dirty="0">
                <a:ea typeface="新細明體" pitchFamily="18" charset="-120"/>
              </a:rPr>
              <a:t>2</a:t>
            </a:r>
            <a:r>
              <a:rPr lang="en-US" altLang="zh-TW" sz="1800" i="1" dirty="0">
                <a:ea typeface="新細明體" pitchFamily="18" charset="-120"/>
              </a:rPr>
              <a:t> </a:t>
            </a:r>
            <a:r>
              <a:rPr lang="en-US" altLang="zh-TW" sz="1800" dirty="0">
                <a:ea typeface="新細明體" pitchFamily="18" charset="-120"/>
              </a:rPr>
              <a:t>(</a:t>
            </a:r>
            <a:r>
              <a:rPr lang="en-US" altLang="zh-TW" sz="1800" i="1" dirty="0">
                <a:ea typeface="新細明體" pitchFamily="18" charset="-120"/>
              </a:rPr>
              <a:t>m</a:t>
            </a:r>
            <a:r>
              <a:rPr lang="en-US" altLang="zh-TW" sz="1800" baseline="-25000" dirty="0">
                <a:ea typeface="新細明體" pitchFamily="18" charset="-120"/>
              </a:rPr>
              <a:t>4 </a:t>
            </a:r>
            <a:r>
              <a:rPr lang="en-US" altLang="zh-TW" sz="1800" dirty="0">
                <a:ea typeface="新細明體" pitchFamily="18" charset="-120"/>
              </a:rPr>
              <a:t>and </a:t>
            </a:r>
            <a:r>
              <a:rPr lang="en-US" altLang="zh-TW" sz="1800" i="1" dirty="0">
                <a:ea typeface="新細明體" pitchFamily="18" charset="-120"/>
              </a:rPr>
              <a:t>m</a:t>
            </a:r>
            <a:r>
              <a:rPr lang="en-US" altLang="zh-TW" sz="1800" baseline="-25000" dirty="0">
                <a:ea typeface="新細明體" pitchFamily="18" charset="-120"/>
              </a:rPr>
              <a:t>6</a:t>
            </a:r>
            <a:r>
              <a:rPr lang="en-US" altLang="zh-TW" sz="1800" dirty="0">
                <a:ea typeface="新細明體" pitchFamily="18" charset="-120"/>
              </a:rPr>
              <a:t>) are adjacent</a:t>
            </a:r>
          </a:p>
          <a:p>
            <a:pPr lvl="1">
              <a:lnSpc>
                <a:spcPct val="150000"/>
              </a:lnSpc>
            </a:pPr>
            <a:r>
              <a:rPr lang="en-US" altLang="zh-TW" sz="1800" i="1" dirty="0">
                <a:ea typeface="新細明體" pitchFamily="18" charset="-120"/>
              </a:rPr>
              <a:t>m</a:t>
            </a:r>
            <a:r>
              <a:rPr lang="en-US" altLang="zh-TW" sz="1800" baseline="-25000" dirty="0">
                <a:ea typeface="新細明體" pitchFamily="18" charset="-120"/>
              </a:rPr>
              <a:t>0</a:t>
            </a:r>
            <a:r>
              <a:rPr lang="en-US" altLang="zh-TW" sz="1800" i="1" dirty="0">
                <a:ea typeface="新細明體" pitchFamily="18" charset="-120"/>
              </a:rPr>
              <a:t>+ m</a:t>
            </a:r>
            <a:r>
              <a:rPr lang="en-US" altLang="zh-TW" sz="1800" baseline="-25000" dirty="0">
                <a:ea typeface="新細明體" pitchFamily="18" charset="-120"/>
              </a:rPr>
              <a:t>2</a:t>
            </a:r>
            <a:r>
              <a:rPr lang="en-US" altLang="zh-TW" sz="1800" i="1" baseline="-25000" dirty="0">
                <a:ea typeface="新細明體" pitchFamily="18" charset="-120"/>
              </a:rPr>
              <a:t> </a:t>
            </a:r>
            <a:r>
              <a:rPr lang="en-US" altLang="zh-TW" sz="1800" i="1" dirty="0">
                <a:ea typeface="新細明體" pitchFamily="18" charset="-120"/>
              </a:rPr>
              <a:t>= </a:t>
            </a:r>
            <a:r>
              <a:rPr lang="en-US" altLang="zh-TW" sz="1800" i="1" dirty="0" err="1">
                <a:ea typeface="新細明體" pitchFamily="18" charset="-120"/>
              </a:rPr>
              <a:t>x'y'z</a:t>
            </a:r>
            <a:r>
              <a:rPr lang="en-US" altLang="zh-TW" sz="1800" i="1" dirty="0">
                <a:ea typeface="新細明體" pitchFamily="18" charset="-120"/>
              </a:rPr>
              <a:t>' + </a:t>
            </a:r>
            <a:r>
              <a:rPr lang="en-US" altLang="zh-TW" sz="1800" i="1" dirty="0" err="1">
                <a:ea typeface="新細明體" pitchFamily="18" charset="-120"/>
              </a:rPr>
              <a:t>x'yz</a:t>
            </a:r>
            <a:r>
              <a:rPr lang="en-US" altLang="zh-TW" sz="1800" i="1" dirty="0">
                <a:ea typeface="新細明體" pitchFamily="18" charset="-120"/>
              </a:rPr>
              <a:t>' = </a:t>
            </a:r>
            <a:r>
              <a:rPr lang="en-US" altLang="zh-TW" sz="1800" i="1" dirty="0" err="1">
                <a:ea typeface="新細明體" pitchFamily="18" charset="-120"/>
              </a:rPr>
              <a:t>x'z</a:t>
            </a:r>
            <a:r>
              <a:rPr lang="en-US" altLang="zh-TW" sz="1800" i="1" dirty="0">
                <a:ea typeface="新細明體" pitchFamily="18" charset="-120"/>
              </a:rPr>
              <a:t>' </a:t>
            </a:r>
            <a:r>
              <a:rPr lang="en-US" altLang="zh-TW" sz="1800" dirty="0">
                <a:ea typeface="新細明體" pitchFamily="18" charset="-120"/>
              </a:rPr>
              <a:t>(</a:t>
            </a:r>
            <a:r>
              <a:rPr lang="en-US" altLang="zh-TW" sz="1800" i="1" dirty="0" err="1">
                <a:ea typeface="新細明體" pitchFamily="18" charset="-120"/>
              </a:rPr>
              <a:t>y'+y</a:t>
            </a:r>
            <a:r>
              <a:rPr lang="en-US" altLang="zh-TW" sz="1800" dirty="0">
                <a:ea typeface="新細明體" pitchFamily="18" charset="-120"/>
              </a:rPr>
              <a:t>) = </a:t>
            </a:r>
            <a:r>
              <a:rPr lang="en-US" altLang="zh-TW" sz="1800" i="1" dirty="0" err="1">
                <a:ea typeface="新細明體" pitchFamily="18" charset="-120"/>
              </a:rPr>
              <a:t>x'z</a:t>
            </a:r>
            <a:r>
              <a:rPr lang="en-US" altLang="zh-TW" sz="1800" i="1" dirty="0">
                <a:ea typeface="新細明體" pitchFamily="18" charset="-120"/>
              </a:rPr>
              <a:t>'	  </a:t>
            </a:r>
          </a:p>
          <a:p>
            <a:pPr lvl="1">
              <a:lnSpc>
                <a:spcPct val="150000"/>
              </a:lnSpc>
            </a:pPr>
            <a:r>
              <a:rPr lang="en-US" altLang="zh-TW" sz="1800" i="1" dirty="0">
                <a:ea typeface="新細明體" pitchFamily="18" charset="-120"/>
              </a:rPr>
              <a:t>m</a:t>
            </a:r>
            <a:r>
              <a:rPr lang="en-US" altLang="zh-TW" sz="1800" baseline="-25000" dirty="0">
                <a:ea typeface="新細明體" pitchFamily="18" charset="-120"/>
              </a:rPr>
              <a:t>4</a:t>
            </a:r>
            <a:r>
              <a:rPr lang="en-US" altLang="zh-TW" sz="1800" i="1" dirty="0">
                <a:ea typeface="新細明體" pitchFamily="18" charset="-120"/>
              </a:rPr>
              <a:t>+ m</a:t>
            </a:r>
            <a:r>
              <a:rPr lang="en-US" altLang="zh-TW" sz="1800" baseline="-25000" dirty="0">
                <a:ea typeface="新細明體" pitchFamily="18" charset="-120"/>
              </a:rPr>
              <a:t>6</a:t>
            </a:r>
            <a:r>
              <a:rPr lang="en-US" altLang="zh-TW" sz="1800" i="1" baseline="-25000" dirty="0">
                <a:ea typeface="新細明體" pitchFamily="18" charset="-120"/>
              </a:rPr>
              <a:t> </a:t>
            </a:r>
            <a:r>
              <a:rPr lang="en-US" altLang="zh-TW" sz="1800" i="1" dirty="0">
                <a:ea typeface="新細明體" pitchFamily="18" charset="-120"/>
              </a:rPr>
              <a:t>= </a:t>
            </a:r>
            <a:r>
              <a:rPr lang="en-US" altLang="zh-TW" sz="1800" i="1" dirty="0" err="1">
                <a:ea typeface="新細明體" pitchFamily="18" charset="-120"/>
              </a:rPr>
              <a:t>xy'z</a:t>
            </a:r>
            <a:r>
              <a:rPr lang="en-US" altLang="zh-TW" sz="1800" i="1" dirty="0">
                <a:ea typeface="新細明體" pitchFamily="18" charset="-120"/>
              </a:rPr>
              <a:t>' + xyz' = </a:t>
            </a:r>
            <a:r>
              <a:rPr lang="en-US" altLang="zh-TW" sz="1800" i="1" dirty="0" err="1">
                <a:ea typeface="新細明體" pitchFamily="18" charset="-120"/>
              </a:rPr>
              <a:t>xz</a:t>
            </a:r>
            <a:r>
              <a:rPr lang="en-US" altLang="zh-TW" sz="1800" i="1" dirty="0">
                <a:ea typeface="新細明體" pitchFamily="18" charset="-120"/>
              </a:rPr>
              <a:t>' </a:t>
            </a:r>
            <a:r>
              <a:rPr lang="en-US" altLang="zh-TW" sz="1800" dirty="0">
                <a:ea typeface="新細明體" pitchFamily="18" charset="-120"/>
              </a:rPr>
              <a:t>(</a:t>
            </a:r>
            <a:r>
              <a:rPr lang="en-US" altLang="zh-TW" sz="1800" i="1" dirty="0" err="1">
                <a:ea typeface="新細明體" pitchFamily="18" charset="-120"/>
              </a:rPr>
              <a:t>y'+y</a:t>
            </a:r>
            <a:r>
              <a:rPr lang="en-US" altLang="zh-TW" sz="1800" dirty="0">
                <a:ea typeface="新細明體" pitchFamily="18" charset="-120"/>
              </a:rPr>
              <a:t>) = </a:t>
            </a:r>
            <a:r>
              <a:rPr lang="en-US" altLang="zh-TW" sz="1800" i="1" dirty="0" err="1">
                <a:ea typeface="新細明體" pitchFamily="18" charset="-120"/>
              </a:rPr>
              <a:t>xz</a:t>
            </a:r>
            <a:r>
              <a:rPr lang="en-US" altLang="zh-TW" sz="1800" i="1" dirty="0">
                <a:ea typeface="新細明體" pitchFamily="18" charset="-120"/>
              </a:rPr>
              <a:t>'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November,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DIGITAL INTEGRATED CIRCUIT DESIGN</a:t>
            </a:r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MAP METHOD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12</a:t>
            </a:fld>
            <a:endParaRPr lang="en-GB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44846342"/>
              </p:ext>
            </p:extLst>
          </p:nvPr>
        </p:nvGraphicFramePr>
        <p:xfrm>
          <a:off x="4648200" y="771550"/>
          <a:ext cx="3308176" cy="161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462"/>
                <a:gridCol w="365462"/>
                <a:gridCol w="644313"/>
                <a:gridCol w="644313"/>
                <a:gridCol w="644313"/>
                <a:gridCol w="644313"/>
              </a:tblGrid>
              <a:tr h="259080">
                <a:tc rowSpan="2" gridSpan="2"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y</a:t>
                      </a:r>
                    </a:p>
                    <a:p>
                      <a:pPr algn="l"/>
                      <a:r>
                        <a:rPr lang="en-GB" sz="1400" dirty="0" smtClean="0"/>
                        <a:t>X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y</a:t>
                      </a:r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9080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0 0</a:t>
                      </a:r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0 1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1 1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1 0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1" dirty="0" smtClean="0"/>
                        <a:t>m0</a:t>
                      </a:r>
                      <a:endParaRPr lang="en-GB" sz="1400" b="1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1" dirty="0" smtClean="0"/>
                        <a:t>m1</a:t>
                      </a:r>
                      <a:endParaRPr lang="en-GB" sz="1400" b="1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1" dirty="0" smtClean="0"/>
                        <a:t>m3</a:t>
                      </a:r>
                      <a:endParaRPr lang="en-GB" sz="1400" b="1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1" dirty="0" smtClean="0"/>
                        <a:t>m2</a:t>
                      </a:r>
                      <a:endParaRPr lang="en-GB" sz="1400" b="1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x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1" dirty="0" smtClean="0"/>
                        <a:t>m4</a:t>
                      </a:r>
                      <a:endParaRPr lang="en-GB" sz="1400" b="1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1" dirty="0" smtClean="0"/>
                        <a:t>m5</a:t>
                      </a:r>
                      <a:endParaRPr lang="en-GB" sz="1400" b="1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1" dirty="0" smtClean="0"/>
                        <a:t>m7</a:t>
                      </a:r>
                      <a:endParaRPr lang="en-GB" sz="1400" b="1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1" dirty="0" smtClean="0"/>
                        <a:t>m6</a:t>
                      </a:r>
                      <a:endParaRPr lang="en-GB" sz="1400" b="1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9057216"/>
              </p:ext>
            </p:extLst>
          </p:nvPr>
        </p:nvGraphicFramePr>
        <p:xfrm>
          <a:off x="4648200" y="2499742"/>
          <a:ext cx="3308176" cy="222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462"/>
                <a:gridCol w="365462"/>
                <a:gridCol w="644313"/>
                <a:gridCol w="644313"/>
                <a:gridCol w="644313"/>
                <a:gridCol w="644313"/>
              </a:tblGrid>
              <a:tr h="259080">
                <a:tc rowSpan="2" gridSpan="2">
                  <a:txBody>
                    <a:bodyPr/>
                    <a:lstStyle/>
                    <a:p>
                      <a:pPr algn="r"/>
                      <a:r>
                        <a:rPr lang="en-GB" sz="1400" dirty="0" err="1" smtClean="0"/>
                        <a:t>yz</a:t>
                      </a:r>
                      <a:endParaRPr lang="en-GB" sz="1400" dirty="0" smtClean="0"/>
                    </a:p>
                    <a:p>
                      <a:pPr algn="l"/>
                      <a:r>
                        <a:rPr lang="en-GB" sz="1400" dirty="0" smtClean="0"/>
                        <a:t>x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y</a:t>
                      </a:r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9080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0 0</a:t>
                      </a:r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0 1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1 1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1 0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smtClean="0"/>
                        <a:t>x’y’z’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err="1" smtClean="0"/>
                        <a:t>x’y’z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err="1" smtClean="0"/>
                        <a:t>x’yz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err="1" smtClean="0"/>
                        <a:t>x’yz</a:t>
                      </a:r>
                      <a:r>
                        <a:rPr lang="en-GB" sz="1400" b="1" i="0" dirty="0" smtClean="0"/>
                        <a:t>’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x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err="1" smtClean="0"/>
                        <a:t>xy’z</a:t>
                      </a:r>
                      <a:r>
                        <a:rPr lang="en-GB" sz="1400" b="1" i="0" dirty="0" smtClean="0"/>
                        <a:t>’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err="1" smtClean="0"/>
                        <a:t>xy’z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xyz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xyz’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rowSpan="2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0" i="0" dirty="0" smtClean="0"/>
                        <a:t>z</a:t>
                      </a:r>
                      <a:endParaRPr lang="en-GB" sz="1400" b="0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665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MAP METHOD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ea typeface="新細明體" pitchFamily="18" charset="-120"/>
              </a:rPr>
              <a:t>Example 3.1: </a:t>
            </a:r>
            <a:r>
              <a:rPr lang="en-US" altLang="zh-TW" dirty="0" smtClean="0">
                <a:ea typeface="新細明體" pitchFamily="18" charset="-120"/>
              </a:rPr>
              <a:t>Simplify </a:t>
            </a:r>
            <a:r>
              <a:rPr lang="en-US" altLang="zh-TW" dirty="0">
                <a:ea typeface="新細明體" pitchFamily="18" charset="-120"/>
              </a:rPr>
              <a:t>the Boolean function F(</a:t>
            </a:r>
            <a:r>
              <a:rPr lang="en-US" altLang="zh-TW" i="1" dirty="0">
                <a:ea typeface="新細明體" pitchFamily="18" charset="-120"/>
              </a:rPr>
              <a:t>x</a:t>
            </a:r>
            <a:r>
              <a:rPr lang="en-US" altLang="zh-TW" dirty="0">
                <a:ea typeface="新細明體" pitchFamily="18" charset="-120"/>
              </a:rPr>
              <a:t>, </a:t>
            </a:r>
            <a:r>
              <a:rPr lang="en-US" altLang="zh-TW" i="1" dirty="0">
                <a:ea typeface="新細明體" pitchFamily="18" charset="-120"/>
              </a:rPr>
              <a:t>y</a:t>
            </a:r>
            <a:r>
              <a:rPr lang="en-US" altLang="zh-TW" dirty="0">
                <a:ea typeface="新細明體" pitchFamily="18" charset="-120"/>
              </a:rPr>
              <a:t>, </a:t>
            </a:r>
            <a:r>
              <a:rPr lang="en-US" altLang="zh-TW" i="1" dirty="0">
                <a:ea typeface="新細明體" pitchFamily="18" charset="-120"/>
              </a:rPr>
              <a:t>z</a:t>
            </a:r>
            <a:r>
              <a:rPr lang="en-US" altLang="zh-TW" dirty="0">
                <a:ea typeface="新細明體" pitchFamily="18" charset="-120"/>
              </a:rPr>
              <a:t>) = </a:t>
            </a:r>
            <a:r>
              <a:rPr lang="en-US" altLang="zh-TW" dirty="0">
                <a:latin typeface="Symbol" pitchFamily="18" charset="2"/>
                <a:ea typeface="新細明體" pitchFamily="18" charset="-120"/>
              </a:rPr>
              <a:t>S</a:t>
            </a:r>
            <a:r>
              <a:rPr lang="en-US" altLang="zh-TW" dirty="0">
                <a:ea typeface="新細明體" pitchFamily="18" charset="-120"/>
              </a:rPr>
              <a:t>(2, 3, 4, 5)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November,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DIGITAL INTEGRATED CIRCUIT DESIGN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13</a:t>
            </a:fld>
            <a:endParaRPr lang="en-GB"/>
          </a:p>
        </p:txBody>
      </p:sp>
      <p:graphicFrame>
        <p:nvGraphicFramePr>
          <p:cNvPr id="11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162746"/>
              </p:ext>
            </p:extLst>
          </p:nvPr>
        </p:nvGraphicFramePr>
        <p:xfrm>
          <a:off x="2627784" y="1419622"/>
          <a:ext cx="3308176" cy="2346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462"/>
                <a:gridCol w="365462"/>
                <a:gridCol w="644313"/>
                <a:gridCol w="644313"/>
                <a:gridCol w="644313"/>
                <a:gridCol w="644313"/>
              </a:tblGrid>
              <a:tr h="259080">
                <a:tc rowSpan="2" gridSpan="2">
                  <a:txBody>
                    <a:bodyPr/>
                    <a:lstStyle/>
                    <a:p>
                      <a:pPr algn="r"/>
                      <a:r>
                        <a:rPr lang="en-GB" sz="1400" dirty="0" err="1" smtClean="0"/>
                        <a:t>yz</a:t>
                      </a:r>
                      <a:endParaRPr lang="en-GB" sz="1400" dirty="0" smtClean="0"/>
                    </a:p>
                    <a:p>
                      <a:pPr algn="l"/>
                      <a:r>
                        <a:rPr lang="en-GB" sz="1400" dirty="0" smtClean="0"/>
                        <a:t>x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y</a:t>
                      </a:r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9080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0 0</a:t>
                      </a:r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0 1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1 1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1 0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rowSpan="2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0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1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3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2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1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1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rowSpan="2"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x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4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5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7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6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1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1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rowSpan="2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0" i="0" dirty="0" smtClean="0"/>
                        <a:t>z</a:t>
                      </a:r>
                      <a:endParaRPr lang="en-GB" sz="1400" b="0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716016" y="2283718"/>
            <a:ext cx="1152128" cy="26263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3419872" y="2859782"/>
            <a:ext cx="1152128" cy="24739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896608" y="1923678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538584" y="1923678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606560" y="1923678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248536" y="1923678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850608" y="1554346"/>
            <a:ext cx="867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ea typeface="新細明體" pitchFamily="18" charset="-120"/>
              </a:rPr>
              <a:t>F = </a:t>
            </a:r>
            <a:r>
              <a:rPr lang="en-US" altLang="zh-TW" b="1" dirty="0" err="1" smtClean="0">
                <a:solidFill>
                  <a:schemeClr val="accent2"/>
                </a:solidFill>
                <a:ea typeface="新細明體" pitchFamily="18" charset="-120"/>
              </a:rPr>
              <a:t>x’y</a:t>
            </a:r>
            <a:endParaRPr lang="en-US" altLang="zh-TW" b="1" dirty="0">
              <a:solidFill>
                <a:schemeClr val="accent2"/>
              </a:solidFill>
              <a:ea typeface="新細明體" pitchFamily="18" charset="-12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3203848" y="2427734"/>
            <a:ext cx="1512168" cy="22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545562" y="1554346"/>
            <a:ext cx="698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solidFill>
                  <a:schemeClr val="accent2"/>
                </a:solidFill>
                <a:ea typeface="新細明體" pitchFamily="18" charset="-120"/>
              </a:rPr>
              <a:t>+ </a:t>
            </a:r>
            <a:r>
              <a:rPr lang="en-US" altLang="zh-TW" b="1" dirty="0" err="1" smtClean="0">
                <a:solidFill>
                  <a:schemeClr val="accent2"/>
                </a:solidFill>
                <a:ea typeface="新細明體" pitchFamily="18" charset="-120"/>
              </a:rPr>
              <a:t>xy</a:t>
            </a:r>
            <a:r>
              <a:rPr lang="en-US" altLang="zh-TW" b="1" dirty="0" smtClean="0">
                <a:solidFill>
                  <a:schemeClr val="accent2"/>
                </a:solidFill>
                <a:ea typeface="新細明體" pitchFamily="18" charset="-120"/>
              </a:rPr>
              <a:t>’</a:t>
            </a:r>
            <a:endParaRPr lang="en-US" altLang="zh-TW" b="1" dirty="0">
              <a:solidFill>
                <a:schemeClr val="accent2"/>
              </a:solidFill>
              <a:ea typeface="新細明體" pitchFamily="18" charset="-12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3203848" y="3004562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18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" grpId="0" animBg="1"/>
      <p:bldP spid="12" grpId="0" animBg="1"/>
      <p:bldP spid="19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MAP METHOD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ea typeface="新細明體" pitchFamily="18" charset="-120"/>
              </a:rPr>
              <a:t>Example </a:t>
            </a:r>
            <a:r>
              <a:rPr lang="en-US" altLang="zh-TW" dirty="0" smtClean="0">
                <a:ea typeface="新細明體" pitchFamily="18" charset="-120"/>
              </a:rPr>
              <a:t>3.2: Simplify </a:t>
            </a:r>
            <a:r>
              <a:rPr lang="en-US" altLang="zh-TW" dirty="0">
                <a:ea typeface="新細明體" pitchFamily="18" charset="-120"/>
              </a:rPr>
              <a:t>the Boolean function F(</a:t>
            </a:r>
            <a:r>
              <a:rPr lang="en-US" altLang="zh-TW" i="1" dirty="0">
                <a:ea typeface="新細明體" pitchFamily="18" charset="-120"/>
              </a:rPr>
              <a:t>x</a:t>
            </a:r>
            <a:r>
              <a:rPr lang="en-US" altLang="zh-TW" dirty="0">
                <a:ea typeface="新細明體" pitchFamily="18" charset="-120"/>
              </a:rPr>
              <a:t>, </a:t>
            </a:r>
            <a:r>
              <a:rPr lang="en-US" altLang="zh-TW" i="1" dirty="0">
                <a:ea typeface="新細明體" pitchFamily="18" charset="-120"/>
              </a:rPr>
              <a:t>y</a:t>
            </a:r>
            <a:r>
              <a:rPr lang="en-US" altLang="zh-TW" dirty="0">
                <a:ea typeface="新細明體" pitchFamily="18" charset="-120"/>
              </a:rPr>
              <a:t>, </a:t>
            </a:r>
            <a:r>
              <a:rPr lang="en-US" altLang="zh-TW" i="1" dirty="0">
                <a:ea typeface="新細明體" pitchFamily="18" charset="-120"/>
              </a:rPr>
              <a:t>z</a:t>
            </a:r>
            <a:r>
              <a:rPr lang="en-US" altLang="zh-TW" dirty="0">
                <a:ea typeface="新細明體" pitchFamily="18" charset="-120"/>
              </a:rPr>
              <a:t>) = </a:t>
            </a:r>
            <a:r>
              <a:rPr lang="en-US" altLang="zh-TW" dirty="0" smtClean="0">
                <a:latin typeface="Symbol" pitchFamily="18" charset="2"/>
                <a:ea typeface="新細明體" pitchFamily="18" charset="-120"/>
              </a:rPr>
              <a:t>S</a:t>
            </a:r>
            <a:r>
              <a:rPr lang="en-US" altLang="zh-TW" dirty="0" smtClean="0">
                <a:ea typeface="新細明體" pitchFamily="18" charset="-120"/>
              </a:rPr>
              <a:t>(3</a:t>
            </a:r>
            <a:r>
              <a:rPr lang="en-US" altLang="zh-TW" dirty="0">
                <a:ea typeface="新細明體" pitchFamily="18" charset="-120"/>
              </a:rPr>
              <a:t>, 4, </a:t>
            </a:r>
            <a:r>
              <a:rPr lang="en-US" altLang="zh-TW" dirty="0" smtClean="0">
                <a:ea typeface="新細明體" pitchFamily="18" charset="-120"/>
              </a:rPr>
              <a:t>6, 7)</a:t>
            </a:r>
            <a:endParaRPr lang="en-US" altLang="zh-TW" dirty="0">
              <a:ea typeface="新細明體" pitchFamily="18" charset="-12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November,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DIGITAL INTEGRATED CIRCUIT DESIGN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14</a:t>
            </a:fld>
            <a:endParaRPr lang="en-GB"/>
          </a:p>
        </p:txBody>
      </p:sp>
      <p:graphicFrame>
        <p:nvGraphicFramePr>
          <p:cNvPr id="11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663922"/>
              </p:ext>
            </p:extLst>
          </p:nvPr>
        </p:nvGraphicFramePr>
        <p:xfrm>
          <a:off x="2627784" y="1419622"/>
          <a:ext cx="3308176" cy="2346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462"/>
                <a:gridCol w="365462"/>
                <a:gridCol w="644313"/>
                <a:gridCol w="644313"/>
                <a:gridCol w="644313"/>
                <a:gridCol w="644313"/>
              </a:tblGrid>
              <a:tr h="259080">
                <a:tc rowSpan="2" gridSpan="2">
                  <a:txBody>
                    <a:bodyPr/>
                    <a:lstStyle/>
                    <a:p>
                      <a:pPr algn="r"/>
                      <a:r>
                        <a:rPr lang="en-GB" sz="1400" dirty="0" err="1" smtClean="0"/>
                        <a:t>yz</a:t>
                      </a:r>
                      <a:endParaRPr lang="en-GB" sz="1400" dirty="0" smtClean="0"/>
                    </a:p>
                    <a:p>
                      <a:pPr algn="l"/>
                      <a:r>
                        <a:rPr lang="en-GB" sz="1400" dirty="0" smtClean="0"/>
                        <a:t>x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y</a:t>
                      </a:r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9080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0 0</a:t>
                      </a:r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0 1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1 1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1 0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rowSpan="2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0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1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3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2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1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rowSpan="2"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x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4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5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7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6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1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1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1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rowSpan="2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0" i="0" dirty="0" smtClean="0"/>
                        <a:t>z</a:t>
                      </a:r>
                      <a:endParaRPr lang="en-GB" sz="1400" b="0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824472" y="2283718"/>
            <a:ext cx="288032" cy="82853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968616" y="1923678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779912" y="3004562"/>
            <a:ext cx="17641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743908" y="1923678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687552" y="1923678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850608" y="1554346"/>
            <a:ext cx="797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ea typeface="新細明體" pitchFamily="18" charset="-120"/>
              </a:rPr>
              <a:t>F = </a:t>
            </a:r>
            <a:r>
              <a:rPr lang="en-US" altLang="zh-TW" b="1" dirty="0" err="1" smtClean="0">
                <a:solidFill>
                  <a:schemeClr val="accent2"/>
                </a:solidFill>
                <a:ea typeface="新細明體" pitchFamily="18" charset="-120"/>
              </a:rPr>
              <a:t>yz</a:t>
            </a:r>
            <a:endParaRPr lang="en-US" altLang="zh-TW" b="1" dirty="0">
              <a:solidFill>
                <a:schemeClr val="accent2"/>
              </a:solidFill>
              <a:ea typeface="新細明體" pitchFamily="18" charset="-12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545562" y="1554346"/>
            <a:ext cx="681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solidFill>
                  <a:schemeClr val="accent2"/>
                </a:solidFill>
                <a:ea typeface="新細明體" pitchFamily="18" charset="-120"/>
              </a:rPr>
              <a:t>+ </a:t>
            </a:r>
            <a:r>
              <a:rPr lang="en-US" altLang="zh-TW" b="1" dirty="0" err="1" smtClean="0">
                <a:solidFill>
                  <a:schemeClr val="accent2"/>
                </a:solidFill>
                <a:ea typeface="新細明體" pitchFamily="18" charset="-120"/>
              </a:rPr>
              <a:t>xz</a:t>
            </a:r>
            <a:r>
              <a:rPr lang="en-US" altLang="zh-TW" b="1" dirty="0" smtClean="0">
                <a:solidFill>
                  <a:schemeClr val="accent2"/>
                </a:solidFill>
                <a:ea typeface="新細明體" pitchFamily="18" charset="-120"/>
              </a:rPr>
              <a:t>’</a:t>
            </a:r>
            <a:endParaRPr lang="en-US" altLang="zh-TW" b="1" dirty="0">
              <a:solidFill>
                <a:schemeClr val="accent2"/>
              </a:solidFill>
              <a:ea typeface="新細明體" pitchFamily="18" charset="-12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3203848" y="3004562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ight Bracket 2"/>
          <p:cNvSpPr/>
          <p:nvPr/>
        </p:nvSpPr>
        <p:spPr>
          <a:xfrm>
            <a:off x="3419872" y="2859782"/>
            <a:ext cx="324036" cy="252472"/>
          </a:xfrm>
          <a:prstGeom prst="rightBracket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ight Bracket 20"/>
          <p:cNvSpPr/>
          <p:nvPr/>
        </p:nvSpPr>
        <p:spPr>
          <a:xfrm flipH="1">
            <a:off x="5544108" y="2860546"/>
            <a:ext cx="324036" cy="251708"/>
          </a:xfrm>
          <a:prstGeom prst="rightBracket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27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" grpId="0" animBg="1"/>
      <p:bldP spid="19" grpId="0"/>
      <p:bldP spid="24" grpId="0"/>
      <p:bldP spid="3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MAP METHOD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sz="1800" dirty="0" smtClean="0"/>
              <a:t>Consider four adjacent squares in the three-variable map.</a:t>
            </a:r>
          </a:p>
          <a:p>
            <a:pPr>
              <a:lnSpc>
                <a:spcPct val="150000"/>
              </a:lnSpc>
            </a:pPr>
            <a:r>
              <a:rPr lang="en-GB" sz="1800" dirty="0" smtClean="0"/>
              <a:t>Any such combination represents the logical sum of four </a:t>
            </a:r>
            <a:r>
              <a:rPr lang="en-GB" sz="1800" dirty="0" err="1" smtClean="0"/>
              <a:t>minterms</a:t>
            </a:r>
            <a:r>
              <a:rPr lang="en-GB" sz="1800" dirty="0" smtClean="0"/>
              <a:t> and results in an expression of only one literal.</a:t>
            </a:r>
          </a:p>
          <a:p>
            <a:pPr>
              <a:lnSpc>
                <a:spcPct val="150000"/>
              </a:lnSpc>
            </a:pPr>
            <a:r>
              <a:rPr lang="en-GB" sz="1800" dirty="0" smtClean="0"/>
              <a:t>The number of adjacent squares that may be combined</a:t>
            </a:r>
          </a:p>
          <a:p>
            <a:pPr lvl="1">
              <a:lnSpc>
                <a:spcPct val="150000"/>
              </a:lnSpc>
            </a:pPr>
            <a:r>
              <a:rPr lang="en-GB" sz="1600" dirty="0" smtClean="0"/>
              <a:t>power of two </a:t>
            </a:r>
          </a:p>
          <a:p>
            <a:pPr lvl="1">
              <a:lnSpc>
                <a:spcPct val="150000"/>
              </a:lnSpc>
            </a:pPr>
            <a:r>
              <a:rPr lang="en-GB" sz="1600" dirty="0" smtClean="0"/>
              <a:t>1,2,4 and 8. </a:t>
            </a:r>
          </a:p>
          <a:p>
            <a:pPr>
              <a:lnSpc>
                <a:spcPct val="150000"/>
              </a:lnSpc>
            </a:pPr>
            <a:r>
              <a:rPr lang="en-GB" sz="1800" dirty="0" smtClean="0"/>
              <a:t>Larger number of adjacent squares </a:t>
            </a:r>
          </a:p>
          <a:p>
            <a:pPr lvl="1">
              <a:lnSpc>
                <a:spcPct val="150000"/>
              </a:lnSpc>
            </a:pPr>
            <a:r>
              <a:rPr lang="en-GB" sz="1600" dirty="0" smtClean="0"/>
              <a:t>Product term with fewer literal</a:t>
            </a:r>
          </a:p>
          <a:p>
            <a:pPr marL="0" indent="0">
              <a:lnSpc>
                <a:spcPct val="150000"/>
              </a:lnSpc>
              <a:buNone/>
            </a:pPr>
            <a:endParaRPr lang="en-GB" dirty="0" smtClean="0"/>
          </a:p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November,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39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MAP METHOD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m</a:t>
            </a:r>
            <a:r>
              <a:rPr lang="en-US" altLang="zh-TW" baseline="-25000" dirty="0">
                <a:ea typeface="新細明體" pitchFamily="18" charset="-120"/>
              </a:rPr>
              <a:t>0</a:t>
            </a:r>
            <a:r>
              <a:rPr lang="en-US" altLang="zh-TW" dirty="0">
                <a:ea typeface="新細明體" pitchFamily="18" charset="-120"/>
              </a:rPr>
              <a:t>+m</a:t>
            </a:r>
            <a:r>
              <a:rPr lang="en-US" altLang="zh-TW" baseline="-25000" dirty="0">
                <a:ea typeface="新細明體" pitchFamily="18" charset="-120"/>
              </a:rPr>
              <a:t>2</a:t>
            </a:r>
            <a:r>
              <a:rPr lang="en-US" altLang="zh-TW" dirty="0">
                <a:ea typeface="新細明體" pitchFamily="18" charset="-120"/>
              </a:rPr>
              <a:t>+m</a:t>
            </a:r>
            <a:r>
              <a:rPr lang="en-US" altLang="zh-TW" baseline="-25000" dirty="0">
                <a:ea typeface="新細明體" pitchFamily="18" charset="-120"/>
              </a:rPr>
              <a:t>4</a:t>
            </a:r>
            <a:r>
              <a:rPr lang="en-US" altLang="zh-TW" dirty="0">
                <a:ea typeface="新細明體" pitchFamily="18" charset="-120"/>
              </a:rPr>
              <a:t>+m</a:t>
            </a:r>
            <a:r>
              <a:rPr lang="en-US" altLang="zh-TW" baseline="-25000" dirty="0">
                <a:ea typeface="新細明體" pitchFamily="18" charset="-120"/>
              </a:rPr>
              <a:t>6</a:t>
            </a:r>
            <a:r>
              <a:rPr lang="en-US" altLang="zh-TW" dirty="0">
                <a:ea typeface="新細明體" pitchFamily="18" charset="-120"/>
              </a:rPr>
              <a:t> = </a:t>
            </a:r>
            <a:r>
              <a:rPr lang="en-US" altLang="zh-TW" b="1" dirty="0" smtClean="0">
                <a:ea typeface="新細明體" pitchFamily="18" charset="-120"/>
              </a:rPr>
              <a:t>x‘ y‘ z‘ + x‘ y z‘ + x y‘ z‘ + x y z</a:t>
            </a:r>
            <a:r>
              <a:rPr lang="en-US" altLang="zh-TW" b="1" dirty="0">
                <a:ea typeface="新細明體" pitchFamily="18" charset="-120"/>
              </a:rPr>
              <a:t>' </a:t>
            </a:r>
            <a:endParaRPr lang="en-US" altLang="zh-TW" b="1" dirty="0" smtClean="0">
              <a:ea typeface="新細明體" pitchFamily="18" charset="-120"/>
            </a:endParaRPr>
          </a:p>
          <a:p>
            <a:pPr marL="0" indent="0">
              <a:buNone/>
            </a:pPr>
            <a:r>
              <a:rPr lang="en-US" altLang="zh-TW" dirty="0" smtClean="0">
                <a:ea typeface="新細明體" pitchFamily="18" charset="-120"/>
              </a:rPr>
              <a:t>		     = </a:t>
            </a:r>
            <a:r>
              <a:rPr lang="en-US" altLang="zh-TW" dirty="0" err="1">
                <a:ea typeface="新細明體" pitchFamily="18" charset="-120"/>
              </a:rPr>
              <a:t>x'z</a:t>
            </a:r>
            <a:r>
              <a:rPr lang="en-US" altLang="zh-TW" dirty="0">
                <a:ea typeface="新細明體" pitchFamily="18" charset="-120"/>
              </a:rPr>
              <a:t>'(</a:t>
            </a:r>
            <a:r>
              <a:rPr lang="en-US" altLang="zh-TW" dirty="0" err="1">
                <a:ea typeface="新細明體" pitchFamily="18" charset="-120"/>
              </a:rPr>
              <a:t>y'+y</a:t>
            </a:r>
            <a:r>
              <a:rPr lang="en-US" altLang="zh-TW" dirty="0">
                <a:ea typeface="新細明體" pitchFamily="18" charset="-120"/>
              </a:rPr>
              <a:t>) +</a:t>
            </a:r>
            <a:r>
              <a:rPr lang="en-US" altLang="zh-TW" dirty="0" err="1">
                <a:ea typeface="新細明體" pitchFamily="18" charset="-120"/>
              </a:rPr>
              <a:t>xz</a:t>
            </a:r>
            <a:r>
              <a:rPr lang="en-US" altLang="zh-TW" dirty="0">
                <a:ea typeface="新細明體" pitchFamily="18" charset="-120"/>
              </a:rPr>
              <a:t>'(</a:t>
            </a:r>
            <a:r>
              <a:rPr lang="en-US" altLang="zh-TW" dirty="0" err="1">
                <a:ea typeface="新細明體" pitchFamily="18" charset="-120"/>
              </a:rPr>
              <a:t>y'+y</a:t>
            </a:r>
            <a:r>
              <a:rPr lang="en-US" altLang="zh-TW" dirty="0">
                <a:ea typeface="新細明體" pitchFamily="18" charset="-120"/>
              </a:rPr>
              <a:t>) = </a:t>
            </a:r>
            <a:r>
              <a:rPr lang="en-US" altLang="zh-TW" dirty="0" smtClean="0">
                <a:ea typeface="新細明體" pitchFamily="18" charset="-120"/>
              </a:rPr>
              <a:t>x‘ z</a:t>
            </a:r>
            <a:r>
              <a:rPr lang="en-US" altLang="zh-TW" dirty="0">
                <a:ea typeface="新細明體" pitchFamily="18" charset="-120"/>
              </a:rPr>
              <a:t>' + </a:t>
            </a:r>
            <a:r>
              <a:rPr lang="en-US" altLang="zh-TW" dirty="0" smtClean="0">
                <a:ea typeface="新細明體" pitchFamily="18" charset="-120"/>
              </a:rPr>
              <a:t>x z</a:t>
            </a:r>
            <a:r>
              <a:rPr lang="en-US" altLang="zh-TW" dirty="0">
                <a:ea typeface="新細明體" pitchFamily="18" charset="-120"/>
              </a:rPr>
              <a:t>‘ = </a:t>
            </a:r>
            <a:r>
              <a:rPr lang="en-US" altLang="zh-TW" b="1" dirty="0">
                <a:ea typeface="新細明體" pitchFamily="18" charset="-120"/>
              </a:rPr>
              <a:t>z'</a:t>
            </a:r>
          </a:p>
          <a:p>
            <a:r>
              <a:rPr lang="en-US" altLang="zh-TW" dirty="0">
                <a:ea typeface="新細明體" pitchFamily="18" charset="-120"/>
              </a:rPr>
              <a:t>m</a:t>
            </a:r>
            <a:r>
              <a:rPr lang="en-US" altLang="zh-TW" baseline="-25000" dirty="0">
                <a:ea typeface="新細明體" pitchFamily="18" charset="-120"/>
              </a:rPr>
              <a:t>1</a:t>
            </a:r>
            <a:r>
              <a:rPr lang="en-US" altLang="zh-TW" dirty="0">
                <a:ea typeface="新細明體" pitchFamily="18" charset="-120"/>
              </a:rPr>
              <a:t>+m</a:t>
            </a:r>
            <a:r>
              <a:rPr lang="en-US" altLang="zh-TW" baseline="-25000" dirty="0">
                <a:ea typeface="新細明體" pitchFamily="18" charset="-120"/>
              </a:rPr>
              <a:t>3</a:t>
            </a:r>
            <a:r>
              <a:rPr lang="en-US" altLang="zh-TW" dirty="0">
                <a:ea typeface="新細明體" pitchFamily="18" charset="-120"/>
              </a:rPr>
              <a:t>+m</a:t>
            </a:r>
            <a:r>
              <a:rPr lang="en-US" altLang="zh-TW" baseline="-25000" dirty="0">
                <a:ea typeface="新細明體" pitchFamily="18" charset="-120"/>
              </a:rPr>
              <a:t>5</a:t>
            </a:r>
            <a:r>
              <a:rPr lang="en-US" altLang="zh-TW" dirty="0">
                <a:ea typeface="新細明體" pitchFamily="18" charset="-120"/>
              </a:rPr>
              <a:t>+m</a:t>
            </a:r>
            <a:r>
              <a:rPr lang="en-US" altLang="zh-TW" baseline="-25000" dirty="0">
                <a:ea typeface="新細明體" pitchFamily="18" charset="-120"/>
              </a:rPr>
              <a:t>7</a:t>
            </a:r>
            <a:r>
              <a:rPr lang="en-US" altLang="zh-TW" dirty="0">
                <a:ea typeface="新細明體" pitchFamily="18" charset="-120"/>
              </a:rPr>
              <a:t> = </a:t>
            </a:r>
            <a:r>
              <a:rPr lang="en-US" altLang="zh-TW" b="1" dirty="0" smtClean="0">
                <a:ea typeface="新細明體" pitchFamily="18" charset="-120"/>
              </a:rPr>
              <a:t>x‘ y‘ z + x‘ y z + x y‘ z + x y z </a:t>
            </a:r>
          </a:p>
          <a:p>
            <a:pPr marL="0" indent="0">
              <a:buNone/>
            </a:pPr>
            <a:r>
              <a:rPr lang="en-US" altLang="zh-TW" dirty="0" smtClean="0">
                <a:ea typeface="新細明體" pitchFamily="18" charset="-120"/>
              </a:rPr>
              <a:t>		     =x‘ z (y‘ + y</a:t>
            </a:r>
            <a:r>
              <a:rPr lang="en-US" altLang="zh-TW" dirty="0">
                <a:ea typeface="新細明體" pitchFamily="18" charset="-120"/>
              </a:rPr>
              <a:t>) + </a:t>
            </a:r>
            <a:r>
              <a:rPr lang="en-US" altLang="zh-TW" dirty="0" smtClean="0">
                <a:ea typeface="新細明體" pitchFamily="18" charset="-120"/>
              </a:rPr>
              <a:t>x z (y‘ + y</a:t>
            </a:r>
            <a:r>
              <a:rPr lang="en-US" altLang="zh-TW" dirty="0">
                <a:ea typeface="新細明體" pitchFamily="18" charset="-120"/>
              </a:rPr>
              <a:t>) </a:t>
            </a:r>
            <a:r>
              <a:rPr lang="en-US" altLang="zh-TW" dirty="0" smtClean="0">
                <a:ea typeface="新細明體" pitchFamily="18" charset="-120"/>
              </a:rPr>
              <a:t>= x‘ z </a:t>
            </a:r>
            <a:r>
              <a:rPr lang="en-US" altLang="zh-TW" dirty="0">
                <a:ea typeface="新細明體" pitchFamily="18" charset="-120"/>
              </a:rPr>
              <a:t>+ </a:t>
            </a:r>
            <a:r>
              <a:rPr lang="en-US" altLang="zh-TW" dirty="0" smtClean="0">
                <a:ea typeface="新細明體" pitchFamily="18" charset="-120"/>
              </a:rPr>
              <a:t>x z </a:t>
            </a:r>
            <a:r>
              <a:rPr lang="en-US" altLang="zh-TW" dirty="0">
                <a:ea typeface="新細明體" pitchFamily="18" charset="-120"/>
              </a:rPr>
              <a:t>= </a:t>
            </a:r>
            <a:r>
              <a:rPr lang="en-US" altLang="zh-TW" b="1" dirty="0">
                <a:ea typeface="新細明體" pitchFamily="18" charset="-120"/>
              </a:rPr>
              <a:t>z</a:t>
            </a:r>
          </a:p>
          <a:p>
            <a:pPr marL="0" indent="0">
              <a:lnSpc>
                <a:spcPct val="150000"/>
              </a:lnSpc>
              <a:buNone/>
            </a:pPr>
            <a:endParaRPr lang="en-GB" dirty="0" smtClean="0"/>
          </a:p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November,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16</a:t>
            </a:fld>
            <a:endParaRPr lang="en-GB"/>
          </a:p>
        </p:txBody>
      </p:sp>
      <p:graphicFrame>
        <p:nvGraphicFramePr>
          <p:cNvPr id="8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5504391"/>
              </p:ext>
            </p:extLst>
          </p:nvPr>
        </p:nvGraphicFramePr>
        <p:xfrm>
          <a:off x="2627784" y="2385030"/>
          <a:ext cx="3308176" cy="2346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462"/>
                <a:gridCol w="365462"/>
                <a:gridCol w="644313"/>
                <a:gridCol w="644313"/>
                <a:gridCol w="644313"/>
                <a:gridCol w="644313"/>
              </a:tblGrid>
              <a:tr h="259080">
                <a:tc rowSpan="2" gridSpan="2">
                  <a:txBody>
                    <a:bodyPr/>
                    <a:lstStyle/>
                    <a:p>
                      <a:pPr algn="r"/>
                      <a:r>
                        <a:rPr lang="en-GB" sz="1400" dirty="0" err="1" smtClean="0"/>
                        <a:t>yz</a:t>
                      </a:r>
                      <a:endParaRPr lang="en-GB" sz="1400" dirty="0" smtClean="0"/>
                    </a:p>
                    <a:p>
                      <a:pPr algn="l"/>
                      <a:r>
                        <a:rPr lang="en-GB" sz="1400" dirty="0" smtClean="0"/>
                        <a:t>x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y</a:t>
                      </a:r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9080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0 0</a:t>
                      </a:r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0 1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1 1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1 0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rowSpan="2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0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1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3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2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err="1" smtClean="0"/>
                        <a:t>x’y’z</a:t>
                      </a:r>
                      <a:r>
                        <a:rPr lang="en-GB" sz="1400" b="1" i="0" dirty="0" smtClean="0"/>
                        <a:t>’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err="1" smtClean="0"/>
                        <a:t>x’y’z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err="1" smtClean="0"/>
                        <a:t>x’yz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err="1" smtClean="0"/>
                        <a:t>x’yz</a:t>
                      </a:r>
                      <a:r>
                        <a:rPr lang="en-GB" sz="1400" b="1" i="0" dirty="0" smtClean="0"/>
                        <a:t>’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rowSpan="2"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x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4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5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7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6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err="1" smtClean="0"/>
                        <a:t>xy’z</a:t>
                      </a:r>
                      <a:r>
                        <a:rPr lang="en-GB" sz="1400" b="1" i="0" dirty="0" smtClean="0"/>
                        <a:t>’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err="1" smtClean="0"/>
                        <a:t>xy’z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xyz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xyz’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rowSpan="2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0" i="0" dirty="0" smtClean="0"/>
                        <a:t>z</a:t>
                      </a:r>
                      <a:endParaRPr lang="en-GB" sz="1400" b="0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4067944" y="3257922"/>
            <a:ext cx="1152128" cy="82599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ight Bracket 14"/>
          <p:cNvSpPr/>
          <p:nvPr/>
        </p:nvSpPr>
        <p:spPr>
          <a:xfrm>
            <a:off x="3419872" y="3257922"/>
            <a:ext cx="504056" cy="825996"/>
          </a:xfrm>
          <a:prstGeom prst="rightBracket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Bracket 15"/>
          <p:cNvSpPr/>
          <p:nvPr/>
        </p:nvSpPr>
        <p:spPr>
          <a:xfrm flipH="1">
            <a:off x="5364088" y="3256270"/>
            <a:ext cx="504056" cy="827648"/>
          </a:xfrm>
          <a:prstGeom prst="rightBracket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38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MAP METHOD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GB" b="1" dirty="0" smtClean="0"/>
              <a:t>1</a:t>
            </a:r>
            <a:r>
              <a:rPr lang="en-GB" dirty="0" smtClean="0"/>
              <a:t> square represents </a:t>
            </a:r>
            <a:r>
              <a:rPr lang="en-GB" b="1" dirty="0" smtClean="0"/>
              <a:t>1</a:t>
            </a:r>
            <a:r>
              <a:rPr lang="en-GB" dirty="0" smtClean="0"/>
              <a:t> </a:t>
            </a:r>
            <a:r>
              <a:rPr lang="en-GB" dirty="0" err="1" smtClean="0"/>
              <a:t>minterm</a:t>
            </a:r>
            <a:endParaRPr lang="en-GB" dirty="0"/>
          </a:p>
          <a:p>
            <a:pPr lvl="1">
              <a:lnSpc>
                <a:spcPct val="150000"/>
              </a:lnSpc>
            </a:pPr>
            <a:r>
              <a:rPr lang="en-GB" dirty="0" smtClean="0"/>
              <a:t>A Term of </a:t>
            </a:r>
            <a:r>
              <a:rPr lang="en-GB" b="1" dirty="0" smtClean="0"/>
              <a:t>3</a:t>
            </a:r>
            <a:r>
              <a:rPr lang="en-GB" dirty="0" smtClean="0"/>
              <a:t> literals.</a:t>
            </a:r>
          </a:p>
          <a:p>
            <a:pPr>
              <a:lnSpc>
                <a:spcPct val="150000"/>
              </a:lnSpc>
            </a:pPr>
            <a:r>
              <a:rPr lang="en-GB" b="1" dirty="0" smtClean="0"/>
              <a:t>2</a:t>
            </a:r>
            <a:r>
              <a:rPr lang="en-GB" dirty="0" smtClean="0"/>
              <a:t> adjacent squares</a:t>
            </a:r>
            <a:endParaRPr lang="en-GB" dirty="0"/>
          </a:p>
          <a:p>
            <a:pPr lvl="1">
              <a:lnSpc>
                <a:spcPct val="150000"/>
              </a:lnSpc>
            </a:pPr>
            <a:r>
              <a:rPr lang="en-GB" dirty="0" smtClean="0"/>
              <a:t>A term of </a:t>
            </a:r>
            <a:r>
              <a:rPr lang="en-GB" b="1" dirty="0" smtClean="0"/>
              <a:t>2</a:t>
            </a:r>
            <a:r>
              <a:rPr lang="en-GB" dirty="0" smtClean="0"/>
              <a:t> literals.</a:t>
            </a:r>
          </a:p>
          <a:p>
            <a:pPr>
              <a:lnSpc>
                <a:spcPct val="150000"/>
              </a:lnSpc>
            </a:pPr>
            <a:r>
              <a:rPr lang="en-GB" b="1" dirty="0" smtClean="0"/>
              <a:t>4</a:t>
            </a:r>
            <a:r>
              <a:rPr lang="en-GB" dirty="0" smtClean="0"/>
              <a:t> adjacent squares 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A term of </a:t>
            </a:r>
            <a:r>
              <a:rPr lang="en-GB" b="1" dirty="0" smtClean="0"/>
              <a:t>1</a:t>
            </a:r>
            <a:r>
              <a:rPr lang="en-GB" dirty="0" smtClean="0"/>
              <a:t> literal.</a:t>
            </a:r>
          </a:p>
          <a:p>
            <a:pPr>
              <a:lnSpc>
                <a:spcPct val="150000"/>
              </a:lnSpc>
            </a:pPr>
            <a:r>
              <a:rPr lang="en-GB" b="1" dirty="0" smtClean="0"/>
              <a:t>8</a:t>
            </a:r>
            <a:r>
              <a:rPr lang="en-GB" dirty="0" smtClean="0"/>
              <a:t> adjacent squares 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Entire map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Function </a:t>
            </a:r>
            <a:r>
              <a:rPr lang="en-GB" b="1" dirty="0" smtClean="0"/>
              <a:t>F = 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November,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06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MAP METHOD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1800" dirty="0">
                <a:ea typeface="新細明體" pitchFamily="18" charset="-120"/>
              </a:rPr>
              <a:t>Example </a:t>
            </a:r>
            <a:r>
              <a:rPr lang="en-US" altLang="zh-TW" sz="1800" dirty="0" smtClean="0">
                <a:ea typeface="新細明體" pitchFamily="18" charset="-120"/>
              </a:rPr>
              <a:t>3.2: Simplify </a:t>
            </a:r>
            <a:r>
              <a:rPr lang="en-US" altLang="zh-TW" sz="1800" dirty="0">
                <a:ea typeface="新細明體" pitchFamily="18" charset="-120"/>
              </a:rPr>
              <a:t>the Boolean function F(</a:t>
            </a:r>
            <a:r>
              <a:rPr lang="en-US" altLang="zh-TW" sz="1800" i="1" dirty="0">
                <a:ea typeface="新細明體" pitchFamily="18" charset="-120"/>
              </a:rPr>
              <a:t>x</a:t>
            </a:r>
            <a:r>
              <a:rPr lang="en-US" altLang="zh-TW" sz="1800" dirty="0">
                <a:ea typeface="新細明體" pitchFamily="18" charset="-120"/>
              </a:rPr>
              <a:t>, </a:t>
            </a:r>
            <a:r>
              <a:rPr lang="en-US" altLang="zh-TW" sz="1800" i="1" dirty="0">
                <a:ea typeface="新細明體" pitchFamily="18" charset="-120"/>
              </a:rPr>
              <a:t>y</a:t>
            </a:r>
            <a:r>
              <a:rPr lang="en-US" altLang="zh-TW" sz="1800" dirty="0">
                <a:ea typeface="新細明體" pitchFamily="18" charset="-120"/>
              </a:rPr>
              <a:t>, </a:t>
            </a:r>
            <a:r>
              <a:rPr lang="en-US" altLang="zh-TW" sz="1800" i="1" dirty="0">
                <a:ea typeface="新細明體" pitchFamily="18" charset="-120"/>
              </a:rPr>
              <a:t>z</a:t>
            </a:r>
            <a:r>
              <a:rPr lang="en-US" altLang="zh-TW" sz="1800" dirty="0">
                <a:ea typeface="新細明體" pitchFamily="18" charset="-120"/>
              </a:rPr>
              <a:t>) = </a:t>
            </a:r>
            <a:r>
              <a:rPr lang="en-US" altLang="zh-TW" sz="1800" dirty="0" smtClean="0">
                <a:latin typeface="Symbol" pitchFamily="18" charset="2"/>
                <a:ea typeface="新細明體" pitchFamily="18" charset="-120"/>
              </a:rPr>
              <a:t>S</a:t>
            </a:r>
            <a:r>
              <a:rPr lang="en-US" altLang="zh-TW" sz="1800" dirty="0" smtClean="0">
                <a:ea typeface="新細明體" pitchFamily="18" charset="-120"/>
              </a:rPr>
              <a:t>(0, 2, </a:t>
            </a:r>
            <a:r>
              <a:rPr lang="en-US" altLang="zh-TW" sz="1800" dirty="0">
                <a:ea typeface="新細明體" pitchFamily="18" charset="-120"/>
              </a:rPr>
              <a:t>4, </a:t>
            </a:r>
            <a:r>
              <a:rPr lang="en-US" altLang="zh-TW" sz="1800" dirty="0" smtClean="0">
                <a:ea typeface="新細明體" pitchFamily="18" charset="-120"/>
              </a:rPr>
              <a:t>5, 6)</a:t>
            </a:r>
            <a:endParaRPr lang="en-US" altLang="zh-TW" sz="1800" dirty="0">
              <a:ea typeface="新細明體" pitchFamily="18" charset="-12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November,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DIGITAL INTEGRATED CIRCUIT DESIGN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18</a:t>
            </a:fld>
            <a:endParaRPr lang="en-GB"/>
          </a:p>
        </p:txBody>
      </p:sp>
      <p:graphicFrame>
        <p:nvGraphicFramePr>
          <p:cNvPr id="11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7208987"/>
              </p:ext>
            </p:extLst>
          </p:nvPr>
        </p:nvGraphicFramePr>
        <p:xfrm>
          <a:off x="2627784" y="1419622"/>
          <a:ext cx="3308176" cy="2346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462"/>
                <a:gridCol w="365462"/>
                <a:gridCol w="644313"/>
                <a:gridCol w="644313"/>
                <a:gridCol w="644313"/>
                <a:gridCol w="644313"/>
              </a:tblGrid>
              <a:tr h="259080">
                <a:tc rowSpan="2" gridSpan="2">
                  <a:txBody>
                    <a:bodyPr/>
                    <a:lstStyle/>
                    <a:p>
                      <a:pPr algn="r"/>
                      <a:r>
                        <a:rPr lang="en-GB" sz="1400" dirty="0" err="1" smtClean="0"/>
                        <a:t>yz</a:t>
                      </a:r>
                      <a:endParaRPr lang="en-GB" sz="1400" dirty="0" smtClean="0"/>
                    </a:p>
                    <a:p>
                      <a:pPr algn="l"/>
                      <a:r>
                        <a:rPr lang="en-GB" sz="1400" dirty="0" smtClean="0"/>
                        <a:t>x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y</a:t>
                      </a:r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9080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0 0</a:t>
                      </a:r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0 1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1 1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1 0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rowSpan="2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0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1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3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2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1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1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rowSpan="2"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x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4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5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7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6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1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1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1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rowSpan="2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0" i="0" dirty="0" smtClean="0"/>
                        <a:t>z</a:t>
                      </a:r>
                      <a:endParaRPr lang="en-GB" sz="1400" b="0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419872" y="2862544"/>
            <a:ext cx="1152128" cy="27003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6850608" y="1554346"/>
            <a:ext cx="726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ea typeface="新細明體" pitchFamily="18" charset="-120"/>
              </a:rPr>
              <a:t>F = </a:t>
            </a:r>
            <a:r>
              <a:rPr lang="en-US" altLang="zh-TW" b="1" dirty="0" smtClean="0">
                <a:solidFill>
                  <a:schemeClr val="accent2"/>
                </a:solidFill>
                <a:ea typeface="新細明體" pitchFamily="18" charset="-120"/>
              </a:rPr>
              <a:t>z’</a:t>
            </a:r>
            <a:endParaRPr lang="en-US" altLang="zh-TW" b="1" dirty="0">
              <a:solidFill>
                <a:schemeClr val="accent2"/>
              </a:solidFill>
              <a:ea typeface="新細明體" pitchFamily="18" charset="-12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545562" y="1554346"/>
            <a:ext cx="698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solidFill>
                  <a:schemeClr val="accent2"/>
                </a:solidFill>
                <a:ea typeface="新細明體" pitchFamily="18" charset="-120"/>
              </a:rPr>
              <a:t>+ </a:t>
            </a:r>
            <a:r>
              <a:rPr lang="en-US" altLang="zh-TW" b="1" dirty="0" err="1" smtClean="0">
                <a:solidFill>
                  <a:schemeClr val="accent2"/>
                </a:solidFill>
                <a:ea typeface="新細明體" pitchFamily="18" charset="-120"/>
              </a:rPr>
              <a:t>xy</a:t>
            </a:r>
            <a:r>
              <a:rPr lang="en-US" altLang="zh-TW" b="1" dirty="0" smtClean="0">
                <a:solidFill>
                  <a:schemeClr val="accent2"/>
                </a:solidFill>
                <a:ea typeface="新細明體" pitchFamily="18" charset="-120"/>
              </a:rPr>
              <a:t>’</a:t>
            </a:r>
            <a:endParaRPr lang="en-US" altLang="zh-TW" b="1" dirty="0">
              <a:solidFill>
                <a:schemeClr val="accent2"/>
              </a:solidFill>
              <a:ea typeface="新細明體" pitchFamily="18" charset="-120"/>
            </a:endParaRPr>
          </a:p>
        </p:txBody>
      </p:sp>
      <p:sp>
        <p:nvSpPr>
          <p:cNvPr id="3" name="Right Bracket 2"/>
          <p:cNvSpPr/>
          <p:nvPr/>
        </p:nvSpPr>
        <p:spPr>
          <a:xfrm>
            <a:off x="3419872" y="2283718"/>
            <a:ext cx="504056" cy="848856"/>
          </a:xfrm>
          <a:prstGeom prst="rightBracket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ight Bracket 20"/>
          <p:cNvSpPr/>
          <p:nvPr/>
        </p:nvSpPr>
        <p:spPr>
          <a:xfrm flipH="1">
            <a:off x="5364088" y="2283718"/>
            <a:ext cx="504056" cy="848856"/>
          </a:xfrm>
          <a:prstGeom prst="rightBracket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13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" grpId="0" animBg="1"/>
      <p:bldP spid="19" grpId="0"/>
      <p:bldP spid="24" grpId="0"/>
      <p:bldP spid="3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MAP METHOD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 smtClean="0"/>
              <a:t>If a </a:t>
            </a:r>
            <a:r>
              <a:rPr lang="en-GB" dirty="0" err="1" smtClean="0"/>
              <a:t>funtion</a:t>
            </a:r>
            <a:r>
              <a:rPr lang="en-GB" dirty="0" smtClean="0"/>
              <a:t> is not expressed in sum of </a:t>
            </a:r>
            <a:r>
              <a:rPr lang="en-GB" dirty="0" err="1" smtClean="0"/>
              <a:t>minterms</a:t>
            </a:r>
            <a:endParaRPr lang="en-GB" dirty="0" smtClean="0"/>
          </a:p>
          <a:p>
            <a:pPr lvl="1">
              <a:lnSpc>
                <a:spcPct val="150000"/>
              </a:lnSpc>
            </a:pPr>
            <a:r>
              <a:rPr lang="en-GB" dirty="0" smtClean="0"/>
              <a:t>Use the map to obtain the </a:t>
            </a:r>
            <a:r>
              <a:rPr lang="en-GB" dirty="0" err="1" smtClean="0"/>
              <a:t>minterms</a:t>
            </a:r>
            <a:endParaRPr lang="en-GB" dirty="0" smtClean="0"/>
          </a:p>
          <a:p>
            <a:pPr lvl="1">
              <a:lnSpc>
                <a:spcPct val="150000"/>
              </a:lnSpc>
            </a:pPr>
            <a:r>
              <a:rPr lang="en-GB" dirty="0" smtClean="0"/>
              <a:t>Simplify the function and find the minimum number of terms. 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Make sure that the algebraic expression is in sum of products form.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November,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5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 OF CHAPTER 1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November, 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755576" y="1131590"/>
            <a:ext cx="720080" cy="7200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0" name="Straight Connector 9"/>
          <p:cNvCxnSpPr>
            <a:endCxn id="9" idx="2"/>
          </p:cNvCxnSpPr>
          <p:nvPr/>
        </p:nvCxnSpPr>
        <p:spPr>
          <a:xfrm>
            <a:off x="-236882" y="1491630"/>
            <a:ext cx="99245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060971" y="1131590"/>
            <a:ext cx="720080" cy="7200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4" name="Straight Connector 13"/>
          <p:cNvCxnSpPr>
            <a:stCxn id="9" idx="6"/>
            <a:endCxn id="13" idx="2"/>
          </p:cNvCxnSpPr>
          <p:nvPr/>
        </p:nvCxnSpPr>
        <p:spPr>
          <a:xfrm>
            <a:off x="1475656" y="1491630"/>
            <a:ext cx="158531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389692" y="1131590"/>
            <a:ext cx="720080" cy="7200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6" name="Straight Connector 15"/>
          <p:cNvCxnSpPr>
            <a:stCxn id="13" idx="6"/>
            <a:endCxn id="15" idx="2"/>
          </p:cNvCxnSpPr>
          <p:nvPr/>
        </p:nvCxnSpPr>
        <p:spPr>
          <a:xfrm>
            <a:off x="3781051" y="1491630"/>
            <a:ext cx="160864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7668344" y="1131590"/>
            <a:ext cx="720080" cy="7200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0" name="Straight Connector 19"/>
          <p:cNvCxnSpPr>
            <a:stCxn id="15" idx="6"/>
            <a:endCxn id="19" idx="2"/>
          </p:cNvCxnSpPr>
          <p:nvPr/>
        </p:nvCxnSpPr>
        <p:spPr>
          <a:xfrm>
            <a:off x="6109772" y="1491630"/>
            <a:ext cx="155857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9" idx="6"/>
          </p:cNvCxnSpPr>
          <p:nvPr/>
        </p:nvCxnSpPr>
        <p:spPr>
          <a:xfrm flipV="1">
            <a:off x="8388424" y="1484142"/>
            <a:ext cx="1008112" cy="74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55206" y="1995684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The Map</a:t>
            </a:r>
          </a:p>
          <a:p>
            <a:pPr algn="ctr"/>
            <a:r>
              <a:rPr lang="en-GB" dirty="0" smtClean="0"/>
              <a:t>Method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4932040" y="1995684"/>
            <a:ext cx="16353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Product of</a:t>
            </a:r>
          </a:p>
          <a:p>
            <a:pPr algn="ctr"/>
            <a:r>
              <a:rPr lang="en-GB" dirty="0" smtClean="0"/>
              <a:t>Sums </a:t>
            </a:r>
          </a:p>
          <a:p>
            <a:pPr algn="ctr"/>
            <a:r>
              <a:rPr lang="en-GB" dirty="0" smtClean="0"/>
              <a:t>Simplification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7358168" y="1995686"/>
            <a:ext cx="1340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Don’t Care</a:t>
            </a:r>
          </a:p>
          <a:p>
            <a:pPr algn="ctr"/>
            <a:r>
              <a:rPr lang="en-GB" dirty="0" smtClean="0"/>
              <a:t>Conditions</a:t>
            </a:r>
            <a:endParaRPr lang="en-GB" dirty="0"/>
          </a:p>
        </p:txBody>
      </p:sp>
      <p:cxnSp>
        <p:nvCxnSpPr>
          <p:cNvPr id="32" name="Straight Connector 31"/>
          <p:cNvCxnSpPr>
            <a:endCxn id="31" idx="2"/>
          </p:cNvCxnSpPr>
          <p:nvPr/>
        </p:nvCxnSpPr>
        <p:spPr>
          <a:xfrm>
            <a:off x="-252536" y="3376494"/>
            <a:ext cx="10081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31" idx="6"/>
            <a:endCxn id="33" idx="2"/>
          </p:cNvCxnSpPr>
          <p:nvPr/>
        </p:nvCxnSpPr>
        <p:spPr>
          <a:xfrm>
            <a:off x="1475656" y="3376494"/>
            <a:ext cx="1585315" cy="11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3" idx="6"/>
            <a:endCxn id="35" idx="2"/>
          </p:cNvCxnSpPr>
          <p:nvPr/>
        </p:nvCxnSpPr>
        <p:spPr>
          <a:xfrm>
            <a:off x="3781051" y="3376612"/>
            <a:ext cx="160864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5" idx="6"/>
            <a:endCxn id="37" idx="2"/>
          </p:cNvCxnSpPr>
          <p:nvPr/>
        </p:nvCxnSpPr>
        <p:spPr>
          <a:xfrm flipV="1">
            <a:off x="6109772" y="3371798"/>
            <a:ext cx="1558572" cy="48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7" idx="6"/>
          </p:cNvCxnSpPr>
          <p:nvPr/>
        </p:nvCxnSpPr>
        <p:spPr>
          <a:xfrm>
            <a:off x="8388424" y="3371798"/>
            <a:ext cx="105704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06365" y="3880668"/>
            <a:ext cx="2018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NAND and NOR</a:t>
            </a:r>
          </a:p>
          <a:p>
            <a:pPr algn="ctr"/>
            <a:r>
              <a:rPr lang="en-GB" dirty="0" smtClean="0"/>
              <a:t>Implementations</a:t>
            </a:r>
            <a:endParaRPr lang="en-GB" dirty="0"/>
          </a:p>
        </p:txBody>
      </p:sp>
      <p:sp>
        <p:nvSpPr>
          <p:cNvPr id="31" name="Oval 30"/>
          <p:cNvSpPr/>
          <p:nvPr/>
        </p:nvSpPr>
        <p:spPr>
          <a:xfrm>
            <a:off x="755576" y="3016454"/>
            <a:ext cx="720080" cy="7200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Oval 32"/>
          <p:cNvSpPr/>
          <p:nvPr/>
        </p:nvSpPr>
        <p:spPr>
          <a:xfrm>
            <a:off x="3060971" y="3016572"/>
            <a:ext cx="720080" cy="7200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TextBox 41"/>
          <p:cNvSpPr txBox="1"/>
          <p:nvPr/>
        </p:nvSpPr>
        <p:spPr>
          <a:xfrm>
            <a:off x="2411760" y="3868235"/>
            <a:ext cx="20185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Other Two</a:t>
            </a:r>
          </a:p>
          <a:p>
            <a:pPr algn="ctr"/>
            <a:r>
              <a:rPr lang="en-GB" dirty="0" smtClean="0"/>
              <a:t>Level</a:t>
            </a:r>
          </a:p>
          <a:p>
            <a:pPr algn="ctr"/>
            <a:r>
              <a:rPr lang="en-GB" dirty="0" smtClean="0"/>
              <a:t>Implementations</a:t>
            </a:r>
            <a:endParaRPr lang="en-GB" dirty="0"/>
          </a:p>
        </p:txBody>
      </p:sp>
      <p:sp>
        <p:nvSpPr>
          <p:cNvPr id="35" name="Oval 34"/>
          <p:cNvSpPr/>
          <p:nvPr/>
        </p:nvSpPr>
        <p:spPr>
          <a:xfrm>
            <a:off x="5389692" y="3016572"/>
            <a:ext cx="720080" cy="7200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3" name="TextBox 42"/>
          <p:cNvSpPr txBox="1"/>
          <p:nvPr/>
        </p:nvSpPr>
        <p:spPr>
          <a:xfrm>
            <a:off x="4946371" y="3858527"/>
            <a:ext cx="1606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Exclusive-OR</a:t>
            </a:r>
          </a:p>
          <a:p>
            <a:pPr algn="ctr"/>
            <a:r>
              <a:rPr lang="en-GB" dirty="0" smtClean="0"/>
              <a:t>Function</a:t>
            </a:r>
            <a:endParaRPr lang="en-GB" dirty="0"/>
          </a:p>
        </p:txBody>
      </p:sp>
      <p:sp>
        <p:nvSpPr>
          <p:cNvPr id="37" name="Oval 36"/>
          <p:cNvSpPr/>
          <p:nvPr/>
        </p:nvSpPr>
        <p:spPr>
          <a:xfrm>
            <a:off x="7668344" y="3011758"/>
            <a:ext cx="720080" cy="7200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TextBox 43"/>
          <p:cNvSpPr txBox="1"/>
          <p:nvPr/>
        </p:nvSpPr>
        <p:spPr>
          <a:xfrm>
            <a:off x="7328984" y="3880668"/>
            <a:ext cx="14173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Hardware </a:t>
            </a:r>
          </a:p>
          <a:p>
            <a:pPr algn="ctr"/>
            <a:r>
              <a:rPr lang="en-GB" dirty="0" smtClean="0"/>
              <a:t>Description</a:t>
            </a:r>
          </a:p>
          <a:p>
            <a:pPr algn="ctr"/>
            <a:r>
              <a:rPr lang="en-GB" dirty="0" smtClean="0"/>
              <a:t>Language</a:t>
            </a:r>
            <a:endParaRPr lang="en-GB" dirty="0"/>
          </a:p>
        </p:txBody>
      </p:sp>
      <p:sp>
        <p:nvSpPr>
          <p:cNvPr id="55" name="TextBox 54"/>
          <p:cNvSpPr txBox="1"/>
          <p:nvPr/>
        </p:nvSpPr>
        <p:spPr>
          <a:xfrm>
            <a:off x="2529485" y="1995686"/>
            <a:ext cx="17830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Four – Variable</a:t>
            </a:r>
          </a:p>
          <a:p>
            <a:pPr algn="ctr"/>
            <a:r>
              <a:rPr lang="en-GB" dirty="0" smtClean="0"/>
              <a:t>K-Map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53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5" grpId="0" animBg="1"/>
      <p:bldP spid="19" grpId="0" animBg="1"/>
      <p:bldP spid="27" grpId="0"/>
      <p:bldP spid="28" grpId="0"/>
      <p:bldP spid="29" grpId="0"/>
      <p:bldP spid="30" grpId="0"/>
      <p:bldP spid="31" grpId="0" animBg="1"/>
      <p:bldP spid="33" grpId="0" animBg="1"/>
      <p:bldP spid="42" grpId="0"/>
      <p:bldP spid="35" grpId="0" animBg="1"/>
      <p:bldP spid="43" grpId="0"/>
      <p:bldP spid="37" grpId="0" animBg="1"/>
      <p:bldP spid="44" grpId="0"/>
      <p:bldP spid="5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MAP METHOD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1800" dirty="0">
                <a:ea typeface="新細明體" pitchFamily="18" charset="-120"/>
              </a:rPr>
              <a:t>Example </a:t>
            </a:r>
            <a:r>
              <a:rPr lang="en-US" altLang="zh-TW" sz="1800" dirty="0" smtClean="0">
                <a:ea typeface="新細明體" pitchFamily="18" charset="-120"/>
              </a:rPr>
              <a:t>3.2: Simplify </a:t>
            </a:r>
            <a:r>
              <a:rPr lang="en-US" altLang="zh-TW" sz="1800" dirty="0">
                <a:ea typeface="新細明體" pitchFamily="18" charset="-120"/>
              </a:rPr>
              <a:t>the Boolean function </a:t>
            </a:r>
            <a:r>
              <a:rPr lang="en-US" altLang="zh-TW" sz="1800" dirty="0" smtClean="0">
                <a:ea typeface="新細明體" pitchFamily="18" charset="-120"/>
              </a:rPr>
              <a:t>F = A’ C + A’ B + A B’ C + B C.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altLang="zh-TW" sz="1600" dirty="0" smtClean="0">
                <a:ea typeface="新細明體" pitchFamily="18" charset="-120"/>
              </a:rPr>
              <a:t>Express it in sum of </a:t>
            </a:r>
            <a:r>
              <a:rPr lang="en-US" altLang="zh-TW" sz="1600" dirty="0" err="1" smtClean="0">
                <a:ea typeface="新細明體" pitchFamily="18" charset="-120"/>
              </a:rPr>
              <a:t>minterms</a:t>
            </a:r>
            <a:endParaRPr lang="en-US" altLang="zh-TW" sz="1600" dirty="0" smtClean="0">
              <a:ea typeface="新細明體" pitchFamily="18" charset="-120"/>
            </a:endParaRPr>
          </a:p>
          <a:p>
            <a:pPr marL="800100" lvl="1" indent="-342900">
              <a:buFont typeface="+mj-lt"/>
              <a:buAutoNum type="alphaLcPeriod"/>
            </a:pPr>
            <a:r>
              <a:rPr lang="en-US" altLang="zh-TW" sz="1600" dirty="0" smtClean="0">
                <a:ea typeface="新細明體" pitchFamily="18" charset="-120"/>
              </a:rPr>
              <a:t>And find the minimal sum of products expression.</a:t>
            </a:r>
            <a:endParaRPr lang="en-US" altLang="zh-TW" sz="1600" dirty="0">
              <a:ea typeface="新細明體" pitchFamily="18" charset="-12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November,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DIGITAL INTEGRATED CIRCUIT DESIGN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20</a:t>
            </a:fld>
            <a:endParaRPr lang="en-GB"/>
          </a:p>
        </p:txBody>
      </p:sp>
      <p:graphicFrame>
        <p:nvGraphicFramePr>
          <p:cNvPr id="11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0812508"/>
              </p:ext>
            </p:extLst>
          </p:nvPr>
        </p:nvGraphicFramePr>
        <p:xfrm>
          <a:off x="2627784" y="2024990"/>
          <a:ext cx="3308176" cy="2346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462"/>
                <a:gridCol w="365462"/>
                <a:gridCol w="644313"/>
                <a:gridCol w="644313"/>
                <a:gridCol w="644313"/>
                <a:gridCol w="644313"/>
              </a:tblGrid>
              <a:tr h="259080">
                <a:tc rowSpan="2" gridSpan="2"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BC</a:t>
                      </a:r>
                    </a:p>
                    <a:p>
                      <a:pPr algn="l"/>
                      <a:r>
                        <a:rPr lang="en-GB" sz="1400" dirty="0" smtClean="0"/>
                        <a:t>A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B</a:t>
                      </a:r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9080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0 0</a:t>
                      </a:r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0 1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1 1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1 0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rowSpan="2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0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1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3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2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1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1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1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rowSpan="2"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A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4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5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7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6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1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1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rowSpan="2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0" i="0" dirty="0" smtClean="0"/>
                        <a:t>C</a:t>
                      </a:r>
                      <a:endParaRPr lang="en-GB" sz="1400" b="0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139952" y="2899438"/>
            <a:ext cx="1008112" cy="80615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6850608" y="2058402"/>
            <a:ext cx="726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ea typeface="新細明體" pitchFamily="18" charset="-120"/>
              </a:rPr>
              <a:t>F = </a:t>
            </a:r>
            <a:r>
              <a:rPr lang="en-US" altLang="zh-TW" b="1" dirty="0" smtClean="0">
                <a:solidFill>
                  <a:schemeClr val="accent2"/>
                </a:solidFill>
                <a:ea typeface="新細明體" pitchFamily="18" charset="-120"/>
              </a:rPr>
              <a:t>C</a:t>
            </a:r>
            <a:endParaRPr lang="en-US" altLang="zh-TW" b="1" dirty="0">
              <a:solidFill>
                <a:schemeClr val="accent2"/>
              </a:solidFill>
              <a:ea typeface="新細明體" pitchFamily="18" charset="-12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545562" y="2058402"/>
            <a:ext cx="723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solidFill>
                  <a:schemeClr val="accent2"/>
                </a:solidFill>
                <a:ea typeface="新細明體" pitchFamily="18" charset="-120"/>
              </a:rPr>
              <a:t>+ A’B</a:t>
            </a:r>
            <a:endParaRPr lang="en-US" altLang="zh-TW" b="1" dirty="0">
              <a:solidFill>
                <a:schemeClr val="accent2"/>
              </a:solidFill>
              <a:ea typeface="新細明體" pitchFamily="18" charset="-1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60032" y="2859782"/>
            <a:ext cx="864096" cy="2880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08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" grpId="0" animBg="1"/>
      <p:bldP spid="19" grpId="0"/>
      <p:bldP spid="24" grpId="0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3710434"/>
            <a:ext cx="5904656" cy="589508"/>
          </a:xfrm>
        </p:spPr>
        <p:txBody>
          <a:bodyPr/>
          <a:lstStyle/>
          <a:p>
            <a:r>
              <a:rPr lang="en-GB" dirty="0" smtClean="0"/>
              <a:t>3.2 </a:t>
            </a:r>
            <a:r>
              <a:rPr lang="en-GB" dirty="0"/>
              <a:t>Four – Variable</a:t>
            </a:r>
            <a:br>
              <a:rPr lang="en-GB" dirty="0"/>
            </a:br>
            <a:r>
              <a:rPr lang="en-GB" dirty="0" smtClean="0">
                <a:solidFill>
                  <a:schemeClr val="accent1"/>
                </a:solidFill>
              </a:rPr>
              <a:t>K-Map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89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FOUR-VARIABLE MAP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10000"/>
              </a:spcBef>
            </a:pPr>
            <a:r>
              <a:rPr lang="zh-TW" altLang="en-US" sz="1800" dirty="0">
                <a:ea typeface="新細明體" pitchFamily="18" charset="-120"/>
              </a:rPr>
              <a:t>16 </a:t>
            </a:r>
            <a:r>
              <a:rPr lang="en-US" altLang="zh-TW" sz="1800" dirty="0" err="1">
                <a:ea typeface="新細明體" pitchFamily="18" charset="-120"/>
              </a:rPr>
              <a:t>minterms</a:t>
            </a:r>
            <a:endParaRPr lang="en-US" altLang="zh-TW" sz="1800" dirty="0">
              <a:ea typeface="新細明體" pitchFamily="18" charset="-120"/>
            </a:endParaRPr>
          </a:p>
          <a:p>
            <a:pPr>
              <a:spcBef>
                <a:spcPct val="10000"/>
              </a:spcBef>
            </a:pPr>
            <a:r>
              <a:rPr lang="en-US" altLang="zh-TW" sz="1800" dirty="0">
                <a:ea typeface="新細明體" pitchFamily="18" charset="-120"/>
              </a:rPr>
              <a:t>Combinations of 2, 4, 8, and 16 adjacent squares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November,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22</a:t>
            </a:fld>
            <a:endParaRPr lang="en-GB"/>
          </a:p>
        </p:txBody>
      </p:sp>
      <p:graphicFrame>
        <p:nvGraphicFramePr>
          <p:cNvPr id="7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0469791"/>
              </p:ext>
            </p:extLst>
          </p:nvPr>
        </p:nvGraphicFramePr>
        <p:xfrm>
          <a:off x="395538" y="1491630"/>
          <a:ext cx="388843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9539"/>
                <a:gridCol w="359539"/>
                <a:gridCol w="633870"/>
                <a:gridCol w="633870"/>
                <a:gridCol w="633870"/>
                <a:gridCol w="633870"/>
                <a:gridCol w="316936"/>
                <a:gridCol w="316936"/>
              </a:tblGrid>
              <a:tr h="0">
                <a:tc rowSpan="2" gridSpan="2">
                  <a:txBody>
                    <a:bodyPr/>
                    <a:lstStyle/>
                    <a:p>
                      <a:pPr algn="r"/>
                      <a:r>
                        <a:rPr lang="en-GB" sz="1200" dirty="0" err="1" smtClean="0"/>
                        <a:t>yz</a:t>
                      </a:r>
                      <a:endParaRPr lang="en-GB" sz="1200" dirty="0" smtClean="0"/>
                    </a:p>
                    <a:p>
                      <a:pPr algn="l"/>
                      <a:r>
                        <a:rPr lang="en-GB" sz="1200" dirty="0" err="1" smtClean="0"/>
                        <a:t>wx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y</a:t>
                      </a:r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0 0</a:t>
                      </a:r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0 1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1 1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1 0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 rowSpan="2" gridSpan="2">
                  <a:txBody>
                    <a:bodyPr/>
                    <a:lstStyle/>
                    <a:p>
                      <a:pPr algn="r"/>
                      <a:r>
                        <a:rPr lang="en-GB" sz="1200" dirty="0" smtClean="0"/>
                        <a:t>00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baseline="0" dirty="0" smtClean="0"/>
                        <a:t>m</a:t>
                      </a:r>
                      <a:r>
                        <a:rPr lang="en-GB" sz="1050" b="1" i="1" baseline="-25000" dirty="0" smtClean="0"/>
                        <a:t>0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baseline="0" dirty="0" smtClean="0"/>
                        <a:t>m</a:t>
                      </a:r>
                      <a:r>
                        <a:rPr lang="en-GB" sz="1050" b="1" i="1" baseline="-25000" dirty="0" smtClean="0"/>
                        <a:t>1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baseline="0" dirty="0" smtClean="0"/>
                        <a:t>m</a:t>
                      </a:r>
                      <a:r>
                        <a:rPr lang="en-GB" sz="1050" b="1" i="1" baseline="-25000" dirty="0" smtClean="0"/>
                        <a:t>3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baseline="0" dirty="0" smtClean="0"/>
                        <a:t>m</a:t>
                      </a:r>
                      <a:r>
                        <a:rPr lang="en-GB" sz="1050" b="1" i="1" baseline="-25000" dirty="0" smtClean="0"/>
                        <a:t>2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 rowSpan="2"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200" dirty="0" smtClean="0"/>
                        <a:t>01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baseline="0" dirty="0" smtClean="0"/>
                        <a:t>m</a:t>
                      </a:r>
                      <a:r>
                        <a:rPr lang="en-GB" sz="1050" b="1" i="1" baseline="-25000" dirty="0" smtClean="0"/>
                        <a:t>4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baseline="0" dirty="0" smtClean="0"/>
                        <a:t>m</a:t>
                      </a:r>
                      <a:r>
                        <a:rPr lang="en-GB" sz="1050" b="1" i="1" baseline="-25000" dirty="0" smtClean="0"/>
                        <a:t>5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baseline="0" dirty="0" smtClean="0"/>
                        <a:t>m</a:t>
                      </a:r>
                      <a:r>
                        <a:rPr lang="en-GB" sz="1050" b="1" i="1" baseline="-25000" dirty="0" smtClean="0"/>
                        <a:t>7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baseline="0" dirty="0" smtClean="0"/>
                        <a:t>m</a:t>
                      </a:r>
                      <a:r>
                        <a:rPr lang="en-GB" sz="1050" b="1" i="1" baseline="-25000" dirty="0" smtClean="0"/>
                        <a:t>6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/>
                      <a:r>
                        <a:rPr lang="en-GB" sz="1200" b="0" i="0" baseline="0" dirty="0" smtClean="0"/>
                        <a:t>x</a:t>
                      </a:r>
                      <a:endParaRPr lang="en-GB" sz="1050" b="0" i="0" baseline="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200" dirty="0" smtClean="0"/>
                        <a:t>11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dirty="0" smtClean="0"/>
                        <a:t>m</a:t>
                      </a:r>
                      <a:r>
                        <a:rPr lang="en-GB" sz="1050" b="1" i="1" baseline="-25000" dirty="0" smtClean="0"/>
                        <a:t>12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dirty="0" smtClean="0"/>
                        <a:t>m</a:t>
                      </a:r>
                      <a:r>
                        <a:rPr lang="en-GB" sz="1050" b="1" i="1" baseline="-25000" dirty="0" smtClean="0"/>
                        <a:t>13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dirty="0" smtClean="0"/>
                        <a:t>m</a:t>
                      </a:r>
                      <a:r>
                        <a:rPr lang="en-GB" sz="1050" b="1" i="1" baseline="-25000" dirty="0" smtClean="0"/>
                        <a:t>15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dirty="0" smtClean="0"/>
                        <a:t>m</a:t>
                      </a:r>
                      <a:r>
                        <a:rPr lang="en-GB" sz="1050" b="1" i="1" baseline="-25000" dirty="0" smtClean="0"/>
                        <a:t>14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algn="r"/>
                      <a:r>
                        <a:rPr lang="en-GB" sz="1200" dirty="0" smtClean="0"/>
                        <a:t>w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5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200" dirty="0" smtClean="0"/>
                        <a:t>10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dirty="0" smtClean="0"/>
                        <a:t>m</a:t>
                      </a:r>
                      <a:r>
                        <a:rPr lang="en-GB" sz="1050" b="1" i="1" baseline="-25000" dirty="0" smtClean="0"/>
                        <a:t>8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dirty="0" smtClean="0"/>
                        <a:t>m</a:t>
                      </a:r>
                      <a:r>
                        <a:rPr lang="en-GB" sz="1050" b="1" i="1" baseline="-25000" dirty="0" smtClean="0"/>
                        <a:t>9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dirty="0" smtClean="0"/>
                        <a:t>m</a:t>
                      </a:r>
                      <a:r>
                        <a:rPr lang="en-GB" sz="1050" b="1" i="1" baseline="-25000" dirty="0" smtClean="0"/>
                        <a:t>11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dirty="0" smtClean="0"/>
                        <a:t>m</a:t>
                      </a:r>
                      <a:r>
                        <a:rPr lang="en-GB" sz="1050" b="1" i="1" baseline="-25000" dirty="0" smtClean="0"/>
                        <a:t>10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 rowSpan="2"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0" i="0" dirty="0" smtClean="0"/>
                        <a:t>z</a:t>
                      </a:r>
                      <a:endParaRPr lang="en-GB" sz="1200" b="0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6299249"/>
              </p:ext>
            </p:extLst>
          </p:nvPr>
        </p:nvGraphicFramePr>
        <p:xfrm>
          <a:off x="4427984" y="1491630"/>
          <a:ext cx="4536504" cy="32232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461"/>
                <a:gridCol w="419461"/>
                <a:gridCol w="739516"/>
                <a:gridCol w="739516"/>
                <a:gridCol w="739516"/>
                <a:gridCol w="739516"/>
                <a:gridCol w="369759"/>
                <a:gridCol w="369759"/>
              </a:tblGrid>
              <a:tr h="0">
                <a:tc rowSpan="2" gridSpan="2">
                  <a:txBody>
                    <a:bodyPr/>
                    <a:lstStyle/>
                    <a:p>
                      <a:pPr algn="r"/>
                      <a:r>
                        <a:rPr lang="en-GB" sz="1200" dirty="0" err="1" smtClean="0"/>
                        <a:t>yz</a:t>
                      </a:r>
                      <a:endParaRPr lang="en-GB" sz="1200" dirty="0" smtClean="0"/>
                    </a:p>
                    <a:p>
                      <a:pPr algn="l"/>
                      <a:r>
                        <a:rPr lang="en-GB" sz="1200" dirty="0" err="1" smtClean="0"/>
                        <a:t>wx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y</a:t>
                      </a:r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0 0</a:t>
                      </a:r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0 1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1 1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1 0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 rowSpan="2"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200" dirty="0" smtClean="0"/>
                        <a:t>00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baseline="0" dirty="0" smtClean="0"/>
                        <a:t>m</a:t>
                      </a:r>
                      <a:r>
                        <a:rPr lang="en-GB" sz="1050" b="1" i="1" baseline="-25000" dirty="0" smtClean="0"/>
                        <a:t>0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baseline="0" dirty="0" smtClean="0"/>
                        <a:t>m</a:t>
                      </a:r>
                      <a:r>
                        <a:rPr lang="en-GB" sz="1050" b="1" i="1" baseline="-25000" dirty="0" smtClean="0"/>
                        <a:t>1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baseline="0" dirty="0" smtClean="0"/>
                        <a:t>m</a:t>
                      </a:r>
                      <a:r>
                        <a:rPr lang="en-GB" sz="1050" b="1" i="1" baseline="-25000" dirty="0" smtClean="0"/>
                        <a:t>3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baseline="0" dirty="0" smtClean="0"/>
                        <a:t>m</a:t>
                      </a:r>
                      <a:r>
                        <a:rPr lang="en-GB" sz="1050" b="1" i="1" baseline="-25000" dirty="0" smtClean="0"/>
                        <a:t>2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 err="1" smtClean="0"/>
                        <a:t>w’x’y’z</a:t>
                      </a:r>
                      <a:r>
                        <a:rPr lang="en-GB" sz="1200" b="1" i="0" dirty="0" smtClean="0"/>
                        <a:t>’</a:t>
                      </a:r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 err="1" smtClean="0"/>
                        <a:t>w’x’y’z</a:t>
                      </a:r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 err="1" smtClean="0"/>
                        <a:t>w’x’yz</a:t>
                      </a:r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 err="1" smtClean="0"/>
                        <a:t>w’x’yz</a:t>
                      </a:r>
                      <a:r>
                        <a:rPr lang="en-GB" sz="1200" b="1" i="0" dirty="0" smtClean="0"/>
                        <a:t>’</a:t>
                      </a:r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 rowSpan="2"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200" dirty="0" smtClean="0"/>
                        <a:t>01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baseline="0" dirty="0" smtClean="0"/>
                        <a:t>m</a:t>
                      </a:r>
                      <a:r>
                        <a:rPr lang="en-GB" sz="1050" b="1" i="1" baseline="-25000" dirty="0" smtClean="0"/>
                        <a:t>4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baseline="0" dirty="0" smtClean="0"/>
                        <a:t>m</a:t>
                      </a:r>
                      <a:r>
                        <a:rPr lang="en-GB" sz="1050" b="1" i="1" baseline="-25000" dirty="0" smtClean="0"/>
                        <a:t>5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baseline="0" dirty="0" smtClean="0"/>
                        <a:t>m</a:t>
                      </a:r>
                      <a:r>
                        <a:rPr lang="en-GB" sz="1050" b="1" i="1" baseline="-25000" dirty="0" smtClean="0"/>
                        <a:t>7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baseline="0" dirty="0" smtClean="0"/>
                        <a:t>m</a:t>
                      </a:r>
                      <a:r>
                        <a:rPr lang="en-GB" sz="1050" b="1" i="1" baseline="-25000" dirty="0" smtClean="0"/>
                        <a:t>6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/>
                      <a:r>
                        <a:rPr lang="en-GB" sz="1200" b="0" i="0" baseline="0" dirty="0" smtClean="0"/>
                        <a:t>x</a:t>
                      </a:r>
                      <a:endParaRPr lang="en-GB" sz="1050" b="0" i="0" baseline="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 err="1" smtClean="0"/>
                        <a:t>w’xy’z</a:t>
                      </a:r>
                      <a:r>
                        <a:rPr lang="en-GB" sz="1200" b="1" i="0" dirty="0" smtClean="0"/>
                        <a:t>’</a:t>
                      </a:r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 err="1" smtClean="0"/>
                        <a:t>w’xy’z</a:t>
                      </a:r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 err="1" smtClean="0"/>
                        <a:t>w’xyz</a:t>
                      </a:r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 err="1" smtClean="0"/>
                        <a:t>w’xyz</a:t>
                      </a:r>
                      <a:r>
                        <a:rPr lang="en-GB" sz="1200" b="1" i="0" dirty="0" smtClean="0"/>
                        <a:t>’</a:t>
                      </a:r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200" dirty="0" smtClean="0"/>
                        <a:t>11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dirty="0" smtClean="0"/>
                        <a:t>m</a:t>
                      </a:r>
                      <a:r>
                        <a:rPr lang="en-GB" sz="1050" b="1" i="1" baseline="-25000" dirty="0" smtClean="0"/>
                        <a:t>12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dirty="0" smtClean="0"/>
                        <a:t>m</a:t>
                      </a:r>
                      <a:r>
                        <a:rPr lang="en-GB" sz="1050" b="1" i="1" baseline="-25000" dirty="0" smtClean="0"/>
                        <a:t>13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dirty="0" smtClean="0"/>
                        <a:t>m</a:t>
                      </a:r>
                      <a:r>
                        <a:rPr lang="en-GB" sz="1050" b="1" i="1" baseline="-25000" dirty="0" smtClean="0"/>
                        <a:t>15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dirty="0" smtClean="0"/>
                        <a:t>m</a:t>
                      </a:r>
                      <a:r>
                        <a:rPr lang="en-GB" sz="1050" b="1" i="1" baseline="-25000" dirty="0" smtClean="0"/>
                        <a:t>14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algn="r"/>
                      <a:r>
                        <a:rPr lang="en-GB" sz="1200" dirty="0" smtClean="0"/>
                        <a:t>w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 err="1" smtClean="0"/>
                        <a:t>wxy’z</a:t>
                      </a:r>
                      <a:r>
                        <a:rPr lang="en-GB" sz="1200" b="1" i="0" dirty="0" smtClean="0"/>
                        <a:t>’</a:t>
                      </a:r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 err="1" smtClean="0"/>
                        <a:t>wxy’z</a:t>
                      </a:r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 err="1" smtClean="0"/>
                        <a:t>wxyz</a:t>
                      </a:r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i="0" dirty="0" err="1" smtClean="0"/>
                        <a:t>wxyz</a:t>
                      </a:r>
                      <a:r>
                        <a:rPr lang="en-GB" sz="1050" b="1" i="0" dirty="0" smtClean="0"/>
                        <a:t>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5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200" dirty="0" smtClean="0"/>
                        <a:t>10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dirty="0" smtClean="0"/>
                        <a:t>m</a:t>
                      </a:r>
                      <a:r>
                        <a:rPr lang="en-GB" sz="1050" b="1" i="1" baseline="-25000" dirty="0" smtClean="0"/>
                        <a:t>8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dirty="0" smtClean="0"/>
                        <a:t>m</a:t>
                      </a:r>
                      <a:r>
                        <a:rPr lang="en-GB" sz="1050" b="1" i="1" baseline="-25000" dirty="0" smtClean="0"/>
                        <a:t>9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dirty="0" smtClean="0"/>
                        <a:t>m</a:t>
                      </a:r>
                      <a:r>
                        <a:rPr lang="en-GB" sz="1050" b="1" i="1" baseline="-25000" dirty="0" smtClean="0"/>
                        <a:t>11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dirty="0" smtClean="0"/>
                        <a:t>m</a:t>
                      </a:r>
                      <a:r>
                        <a:rPr lang="en-GB" sz="1050" b="1" i="1" baseline="-25000" dirty="0" smtClean="0"/>
                        <a:t>10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 err="1" smtClean="0"/>
                        <a:t>wx’y’z</a:t>
                      </a:r>
                      <a:r>
                        <a:rPr lang="en-GB" sz="1200" b="1" i="0" dirty="0" smtClean="0"/>
                        <a:t>’</a:t>
                      </a:r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 err="1" smtClean="0"/>
                        <a:t>wx’y’z</a:t>
                      </a:r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 err="1" smtClean="0"/>
                        <a:t>wx’yz</a:t>
                      </a:r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dirty="0" err="1" smtClean="0"/>
                        <a:t>wxyz</a:t>
                      </a:r>
                      <a:r>
                        <a:rPr lang="en-GB" sz="1200" b="1" i="0" dirty="0" smtClean="0"/>
                        <a:t>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 rowSpan="2"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0" i="0" dirty="0" smtClean="0"/>
                        <a:t>z</a:t>
                      </a:r>
                      <a:endParaRPr lang="en-GB" sz="1200" b="0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251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  <a:spcBef>
                <a:spcPct val="10000"/>
              </a:spcBef>
            </a:pPr>
            <a:r>
              <a:rPr lang="en-GB" altLang="zh-TW" sz="1900" dirty="0" smtClean="0">
                <a:ea typeface="新細明體" pitchFamily="18" charset="-120"/>
              </a:rPr>
              <a:t>Minimization of four-variable Boolean function is similar to three-variable functions.</a:t>
            </a:r>
          </a:p>
          <a:p>
            <a:pPr>
              <a:lnSpc>
                <a:spcPct val="150000"/>
              </a:lnSpc>
              <a:spcBef>
                <a:spcPct val="10000"/>
              </a:spcBef>
            </a:pPr>
            <a:r>
              <a:rPr lang="en-GB" altLang="zh-TW" sz="1900" dirty="0" smtClean="0">
                <a:ea typeface="新細明體" pitchFamily="18" charset="-120"/>
              </a:rPr>
              <a:t>Adjacent squares are defined to be squares next to each other. </a:t>
            </a:r>
          </a:p>
          <a:p>
            <a:pPr lvl="1">
              <a:lnSpc>
                <a:spcPct val="150000"/>
              </a:lnSpc>
              <a:spcBef>
                <a:spcPct val="10000"/>
              </a:spcBef>
            </a:pPr>
            <a:r>
              <a:rPr lang="en-GB" altLang="zh-TW" sz="1700" dirty="0" smtClean="0">
                <a:ea typeface="新細明體" pitchFamily="18" charset="-120"/>
              </a:rPr>
              <a:t>Ex: m</a:t>
            </a:r>
            <a:r>
              <a:rPr lang="en-GB" altLang="zh-TW" sz="1700" baseline="-25000" dirty="0" smtClean="0">
                <a:ea typeface="新細明體" pitchFamily="18" charset="-120"/>
              </a:rPr>
              <a:t>0</a:t>
            </a:r>
            <a:r>
              <a:rPr lang="en-GB" altLang="zh-TW" sz="1700" dirty="0" smtClean="0">
                <a:ea typeface="新細明體" pitchFamily="18" charset="-120"/>
              </a:rPr>
              <a:t> and m</a:t>
            </a:r>
            <a:r>
              <a:rPr lang="en-GB" altLang="zh-TW" sz="1700" baseline="-25000" dirty="0" smtClean="0">
                <a:ea typeface="新細明體" pitchFamily="18" charset="-120"/>
              </a:rPr>
              <a:t>2</a:t>
            </a:r>
            <a:r>
              <a:rPr lang="en-GB" altLang="zh-TW" sz="1700" dirty="0" smtClean="0">
                <a:ea typeface="新細明體" pitchFamily="18" charset="-120"/>
              </a:rPr>
              <a:t>, m</a:t>
            </a:r>
            <a:r>
              <a:rPr lang="en-GB" altLang="zh-TW" sz="1700" baseline="-25000" dirty="0" smtClean="0">
                <a:ea typeface="新細明體" pitchFamily="18" charset="-120"/>
              </a:rPr>
              <a:t>3</a:t>
            </a:r>
            <a:r>
              <a:rPr lang="en-GB" altLang="zh-TW" sz="1700" dirty="0" smtClean="0">
                <a:ea typeface="新細明體" pitchFamily="18" charset="-120"/>
              </a:rPr>
              <a:t> and m</a:t>
            </a:r>
            <a:r>
              <a:rPr lang="en-GB" altLang="zh-TW" sz="1700" baseline="-25000" dirty="0" smtClean="0">
                <a:ea typeface="新細明體" pitchFamily="18" charset="-120"/>
              </a:rPr>
              <a:t>11</a:t>
            </a:r>
            <a:r>
              <a:rPr lang="en-GB" altLang="zh-TW" sz="1700" dirty="0" smtClean="0">
                <a:ea typeface="新細明體" pitchFamily="18" charset="-12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GB" sz="1900" b="1" dirty="0"/>
              <a:t>1</a:t>
            </a:r>
            <a:r>
              <a:rPr lang="en-GB" sz="1900" dirty="0"/>
              <a:t> square represents </a:t>
            </a:r>
            <a:r>
              <a:rPr lang="en-GB" sz="1900" b="1" dirty="0"/>
              <a:t>1</a:t>
            </a:r>
            <a:r>
              <a:rPr lang="en-GB" sz="1900" dirty="0"/>
              <a:t> </a:t>
            </a:r>
            <a:r>
              <a:rPr lang="en-GB" sz="1900" dirty="0" err="1"/>
              <a:t>minterm</a:t>
            </a:r>
            <a:endParaRPr lang="en-GB" sz="1900" dirty="0"/>
          </a:p>
          <a:p>
            <a:pPr lvl="1">
              <a:lnSpc>
                <a:spcPct val="150000"/>
              </a:lnSpc>
            </a:pPr>
            <a:r>
              <a:rPr lang="en-GB" sz="1900" dirty="0"/>
              <a:t>A Term of </a:t>
            </a:r>
            <a:r>
              <a:rPr lang="en-GB" sz="1900" b="1" dirty="0"/>
              <a:t>4</a:t>
            </a:r>
            <a:r>
              <a:rPr lang="en-GB" sz="1900" dirty="0"/>
              <a:t> literals.</a:t>
            </a:r>
          </a:p>
          <a:p>
            <a:pPr>
              <a:lnSpc>
                <a:spcPct val="150000"/>
              </a:lnSpc>
              <a:spcBef>
                <a:spcPct val="10000"/>
              </a:spcBef>
            </a:pPr>
            <a:endParaRPr lang="en-GB" altLang="zh-TW" dirty="0" smtClean="0">
              <a:ea typeface="新細明體" pitchFamily="18" charset="-12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GB" sz="1900" b="1" dirty="0"/>
              <a:t>2</a:t>
            </a:r>
            <a:r>
              <a:rPr lang="en-GB" sz="1900" dirty="0"/>
              <a:t> adjacent squares</a:t>
            </a:r>
          </a:p>
          <a:p>
            <a:pPr lvl="1">
              <a:lnSpc>
                <a:spcPct val="150000"/>
              </a:lnSpc>
            </a:pPr>
            <a:r>
              <a:rPr lang="en-GB" sz="1900" dirty="0"/>
              <a:t>A term of </a:t>
            </a:r>
            <a:r>
              <a:rPr lang="en-GB" sz="1900" b="1" dirty="0"/>
              <a:t>3</a:t>
            </a:r>
            <a:r>
              <a:rPr lang="en-GB" sz="1900" dirty="0"/>
              <a:t> literals</a:t>
            </a:r>
            <a:r>
              <a:rPr lang="en-GB" sz="1900" dirty="0" smtClean="0"/>
              <a:t>.</a:t>
            </a:r>
            <a:endParaRPr lang="en-GB" sz="2000" b="1" dirty="0" smtClean="0"/>
          </a:p>
          <a:p>
            <a:pPr>
              <a:lnSpc>
                <a:spcPct val="150000"/>
              </a:lnSpc>
            </a:pPr>
            <a:r>
              <a:rPr lang="en-GB" sz="2000" b="1" dirty="0" smtClean="0"/>
              <a:t>4</a:t>
            </a:r>
            <a:r>
              <a:rPr lang="en-GB" sz="2000" dirty="0" smtClean="0"/>
              <a:t> </a:t>
            </a:r>
            <a:r>
              <a:rPr lang="en-GB" sz="2000" dirty="0"/>
              <a:t>adjacent squares </a:t>
            </a:r>
          </a:p>
          <a:p>
            <a:pPr lvl="1">
              <a:lnSpc>
                <a:spcPct val="150000"/>
              </a:lnSpc>
            </a:pPr>
            <a:r>
              <a:rPr lang="en-GB" sz="1800" dirty="0"/>
              <a:t>A term of </a:t>
            </a:r>
            <a:r>
              <a:rPr lang="en-GB" sz="1800" b="1" dirty="0" smtClean="0"/>
              <a:t>2</a:t>
            </a:r>
            <a:r>
              <a:rPr lang="en-GB" sz="1800" dirty="0" smtClean="0"/>
              <a:t> </a:t>
            </a:r>
            <a:r>
              <a:rPr lang="en-GB" sz="1800" dirty="0"/>
              <a:t>literal.</a:t>
            </a:r>
          </a:p>
          <a:p>
            <a:pPr>
              <a:lnSpc>
                <a:spcPct val="150000"/>
              </a:lnSpc>
            </a:pPr>
            <a:r>
              <a:rPr lang="en-GB" sz="2000" b="1" dirty="0"/>
              <a:t>8</a:t>
            </a:r>
            <a:r>
              <a:rPr lang="en-GB" sz="2000" dirty="0"/>
              <a:t> adjacent squares </a:t>
            </a:r>
            <a:endParaRPr lang="en-GB" sz="2000" dirty="0" smtClean="0"/>
          </a:p>
          <a:p>
            <a:pPr lvl="1">
              <a:lnSpc>
                <a:spcPct val="150000"/>
              </a:lnSpc>
            </a:pPr>
            <a:r>
              <a:rPr lang="en-GB" sz="1800" dirty="0"/>
              <a:t>A term of </a:t>
            </a:r>
            <a:r>
              <a:rPr lang="en-GB" sz="1800" b="1" dirty="0" smtClean="0"/>
              <a:t>1</a:t>
            </a:r>
            <a:r>
              <a:rPr lang="en-GB" sz="1800" dirty="0" smtClean="0"/>
              <a:t> </a:t>
            </a:r>
            <a:r>
              <a:rPr lang="en-GB" sz="1800" dirty="0"/>
              <a:t>literal.</a:t>
            </a:r>
          </a:p>
          <a:p>
            <a:pPr>
              <a:lnSpc>
                <a:spcPct val="150000"/>
              </a:lnSpc>
            </a:pPr>
            <a:r>
              <a:rPr lang="en-GB" sz="2000" b="1" dirty="0" smtClean="0"/>
              <a:t>16</a:t>
            </a:r>
            <a:r>
              <a:rPr lang="en-GB" sz="2000" dirty="0" smtClean="0"/>
              <a:t> </a:t>
            </a:r>
            <a:r>
              <a:rPr lang="en-GB" sz="2000" dirty="0"/>
              <a:t>adjacent squares </a:t>
            </a:r>
            <a:endParaRPr lang="en-GB" sz="2000" dirty="0" smtClean="0"/>
          </a:p>
          <a:p>
            <a:pPr lvl="1">
              <a:lnSpc>
                <a:spcPct val="150000"/>
              </a:lnSpc>
            </a:pPr>
            <a:r>
              <a:rPr lang="en-GB" sz="1800" dirty="0"/>
              <a:t>Entire map</a:t>
            </a:r>
          </a:p>
          <a:p>
            <a:pPr lvl="1">
              <a:lnSpc>
                <a:spcPct val="150000"/>
              </a:lnSpc>
            </a:pPr>
            <a:r>
              <a:rPr lang="en-GB" sz="1800" dirty="0"/>
              <a:t>Function </a:t>
            </a:r>
            <a:r>
              <a:rPr lang="en-GB" sz="1800" b="1" dirty="0"/>
              <a:t>F = 1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 lvl="1">
              <a:lnSpc>
                <a:spcPct val="150000"/>
              </a:lnSpc>
            </a:pPr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November,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FOUR-VARIABLE MAP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06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FOUR-VARIABLE MAP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1800" dirty="0">
                <a:ea typeface="新細明體" pitchFamily="18" charset="-120"/>
              </a:rPr>
              <a:t>Example 3.5: simplify </a:t>
            </a:r>
            <a:r>
              <a:rPr lang="en-US" altLang="zh-TW" sz="1800" i="1" dirty="0">
                <a:ea typeface="新細明體" pitchFamily="18" charset="-120"/>
              </a:rPr>
              <a:t>F</a:t>
            </a:r>
            <a:r>
              <a:rPr lang="en-US" altLang="zh-TW" sz="1800" dirty="0">
                <a:ea typeface="新細明體" pitchFamily="18" charset="-120"/>
              </a:rPr>
              <a:t>(</a:t>
            </a:r>
            <a:r>
              <a:rPr lang="en-US" altLang="zh-TW" sz="1800" i="1" dirty="0">
                <a:ea typeface="新細明體" pitchFamily="18" charset="-120"/>
              </a:rPr>
              <a:t>w</a:t>
            </a:r>
            <a:r>
              <a:rPr lang="en-US" altLang="zh-TW" sz="1800" dirty="0">
                <a:ea typeface="新細明體" pitchFamily="18" charset="-120"/>
              </a:rPr>
              <a:t>, </a:t>
            </a:r>
            <a:r>
              <a:rPr lang="en-US" altLang="zh-TW" sz="1800" i="1" dirty="0">
                <a:ea typeface="新細明體" pitchFamily="18" charset="-120"/>
              </a:rPr>
              <a:t>x</a:t>
            </a:r>
            <a:r>
              <a:rPr lang="en-US" altLang="zh-TW" sz="1800" dirty="0">
                <a:ea typeface="新細明體" pitchFamily="18" charset="-120"/>
              </a:rPr>
              <a:t>, </a:t>
            </a:r>
            <a:r>
              <a:rPr lang="en-US" altLang="zh-TW" sz="1800" i="1" dirty="0">
                <a:ea typeface="新細明體" pitchFamily="18" charset="-120"/>
              </a:rPr>
              <a:t>y</a:t>
            </a:r>
            <a:r>
              <a:rPr lang="en-US" altLang="zh-TW" sz="1800" dirty="0">
                <a:ea typeface="新細明體" pitchFamily="18" charset="-120"/>
              </a:rPr>
              <a:t>, </a:t>
            </a:r>
            <a:r>
              <a:rPr lang="en-US" altLang="zh-TW" sz="1800" i="1" dirty="0">
                <a:ea typeface="新細明體" pitchFamily="18" charset="-120"/>
              </a:rPr>
              <a:t>z</a:t>
            </a:r>
            <a:r>
              <a:rPr lang="en-US" altLang="zh-TW" sz="1800" dirty="0">
                <a:ea typeface="新細明體" pitchFamily="18" charset="-120"/>
              </a:rPr>
              <a:t>) = </a:t>
            </a:r>
            <a:r>
              <a:rPr lang="en-US" altLang="zh-TW" sz="1800" dirty="0">
                <a:latin typeface="Symbol" pitchFamily="18" charset="2"/>
                <a:ea typeface="新細明體" pitchFamily="18" charset="-120"/>
              </a:rPr>
              <a:t>S</a:t>
            </a:r>
            <a:r>
              <a:rPr lang="en-US" altLang="zh-TW" sz="1800" dirty="0">
                <a:ea typeface="新細明體" pitchFamily="18" charset="-120"/>
              </a:rPr>
              <a:t>(0, 1, 2, 4, 5, 6, 8, 9, 12, 13, 14</a:t>
            </a:r>
            <a:r>
              <a:rPr lang="en-US" altLang="zh-TW" sz="1800" dirty="0" smtClean="0">
                <a:ea typeface="新細明體" pitchFamily="18" charset="-120"/>
              </a:rPr>
              <a:t>)</a:t>
            </a:r>
            <a:endParaRPr lang="en-US" altLang="zh-TW" sz="1800" dirty="0">
              <a:ea typeface="新細明體" pitchFamily="18" charset="-12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November,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24</a:t>
            </a:fld>
            <a:endParaRPr lang="en-GB"/>
          </a:p>
        </p:txBody>
      </p:sp>
      <p:graphicFrame>
        <p:nvGraphicFramePr>
          <p:cNvPr id="8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8921245"/>
              </p:ext>
            </p:extLst>
          </p:nvPr>
        </p:nvGraphicFramePr>
        <p:xfrm>
          <a:off x="2303748" y="1419622"/>
          <a:ext cx="4536504" cy="32232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461"/>
                <a:gridCol w="419461"/>
                <a:gridCol w="739516"/>
                <a:gridCol w="739516"/>
                <a:gridCol w="739516"/>
                <a:gridCol w="739516"/>
                <a:gridCol w="369759"/>
                <a:gridCol w="369759"/>
              </a:tblGrid>
              <a:tr h="0">
                <a:tc rowSpan="2" gridSpan="2">
                  <a:txBody>
                    <a:bodyPr/>
                    <a:lstStyle/>
                    <a:p>
                      <a:pPr algn="r"/>
                      <a:r>
                        <a:rPr lang="en-GB" sz="1200" dirty="0" err="1" smtClean="0"/>
                        <a:t>yz</a:t>
                      </a:r>
                      <a:endParaRPr lang="en-GB" sz="1200" dirty="0" smtClean="0"/>
                    </a:p>
                    <a:p>
                      <a:pPr algn="l"/>
                      <a:r>
                        <a:rPr lang="en-GB" sz="1200" dirty="0" err="1" smtClean="0"/>
                        <a:t>wx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y</a:t>
                      </a:r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0 0</a:t>
                      </a:r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0 1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1 1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1 0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 rowSpan="2"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200" dirty="0" smtClean="0"/>
                        <a:t>00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baseline="0" dirty="0" smtClean="0"/>
                        <a:t>m</a:t>
                      </a:r>
                      <a:r>
                        <a:rPr lang="en-GB" sz="1050" b="1" i="1" baseline="-25000" dirty="0" smtClean="0"/>
                        <a:t>0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baseline="0" dirty="0" smtClean="0"/>
                        <a:t>m</a:t>
                      </a:r>
                      <a:r>
                        <a:rPr lang="en-GB" sz="1050" b="1" i="1" baseline="-25000" dirty="0" smtClean="0"/>
                        <a:t>1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baseline="0" dirty="0" smtClean="0"/>
                        <a:t>m</a:t>
                      </a:r>
                      <a:r>
                        <a:rPr lang="en-GB" sz="1050" b="1" i="1" baseline="-25000" dirty="0" smtClean="0"/>
                        <a:t>3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baseline="0" dirty="0" smtClean="0"/>
                        <a:t>m</a:t>
                      </a:r>
                      <a:r>
                        <a:rPr lang="en-GB" sz="1050" b="1" i="1" baseline="-25000" dirty="0" smtClean="0"/>
                        <a:t>2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 smtClean="0"/>
                        <a:t>1</a:t>
                      </a:r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 smtClean="0"/>
                        <a:t>1</a:t>
                      </a:r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 smtClean="0"/>
                        <a:t>1</a:t>
                      </a:r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 rowSpan="2"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200" dirty="0" smtClean="0"/>
                        <a:t>01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baseline="0" dirty="0" smtClean="0"/>
                        <a:t>m</a:t>
                      </a:r>
                      <a:r>
                        <a:rPr lang="en-GB" sz="1050" b="1" i="1" baseline="-25000" dirty="0" smtClean="0"/>
                        <a:t>4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baseline="0" dirty="0" smtClean="0"/>
                        <a:t>m</a:t>
                      </a:r>
                      <a:r>
                        <a:rPr lang="en-GB" sz="1050" b="1" i="1" baseline="-25000" dirty="0" smtClean="0"/>
                        <a:t>5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baseline="0" dirty="0" smtClean="0"/>
                        <a:t>m</a:t>
                      </a:r>
                      <a:r>
                        <a:rPr lang="en-GB" sz="1050" b="1" i="1" baseline="-25000" dirty="0" smtClean="0"/>
                        <a:t>7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baseline="0" dirty="0" smtClean="0"/>
                        <a:t>m</a:t>
                      </a:r>
                      <a:r>
                        <a:rPr lang="en-GB" sz="1050" b="1" i="1" baseline="-25000" dirty="0" smtClean="0"/>
                        <a:t>6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/>
                      <a:r>
                        <a:rPr lang="en-GB" sz="1200" b="0" i="0" baseline="0" dirty="0" smtClean="0"/>
                        <a:t>x</a:t>
                      </a:r>
                      <a:endParaRPr lang="en-GB" sz="1050" b="0" i="0" baseline="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 smtClean="0"/>
                        <a:t>1</a:t>
                      </a:r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 smtClean="0"/>
                        <a:t>1</a:t>
                      </a:r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 smtClean="0"/>
                        <a:t>1</a:t>
                      </a:r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200" dirty="0" smtClean="0"/>
                        <a:t>11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dirty="0" smtClean="0"/>
                        <a:t>m</a:t>
                      </a:r>
                      <a:r>
                        <a:rPr lang="en-GB" sz="1050" b="1" i="1" baseline="-25000" dirty="0" smtClean="0"/>
                        <a:t>12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dirty="0" smtClean="0"/>
                        <a:t>m</a:t>
                      </a:r>
                      <a:r>
                        <a:rPr lang="en-GB" sz="1050" b="1" i="1" baseline="-25000" dirty="0" smtClean="0"/>
                        <a:t>13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dirty="0" smtClean="0"/>
                        <a:t>m</a:t>
                      </a:r>
                      <a:r>
                        <a:rPr lang="en-GB" sz="1050" b="1" i="1" baseline="-25000" dirty="0" smtClean="0"/>
                        <a:t>15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dirty="0" smtClean="0"/>
                        <a:t>m</a:t>
                      </a:r>
                      <a:r>
                        <a:rPr lang="en-GB" sz="1050" b="1" i="1" baseline="-25000" dirty="0" smtClean="0"/>
                        <a:t>14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algn="r"/>
                      <a:r>
                        <a:rPr lang="en-GB" sz="1200" dirty="0" smtClean="0"/>
                        <a:t>w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 smtClean="0"/>
                        <a:t>1</a:t>
                      </a:r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 smtClean="0"/>
                        <a:t>1</a:t>
                      </a:r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1" i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5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200" dirty="0" smtClean="0"/>
                        <a:t>10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dirty="0" smtClean="0"/>
                        <a:t>m</a:t>
                      </a:r>
                      <a:r>
                        <a:rPr lang="en-GB" sz="1050" b="1" i="1" baseline="-25000" dirty="0" smtClean="0"/>
                        <a:t>8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dirty="0" smtClean="0"/>
                        <a:t>m</a:t>
                      </a:r>
                      <a:r>
                        <a:rPr lang="en-GB" sz="1050" b="1" i="1" baseline="-25000" dirty="0" smtClean="0"/>
                        <a:t>9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dirty="0" smtClean="0"/>
                        <a:t>m</a:t>
                      </a:r>
                      <a:r>
                        <a:rPr lang="en-GB" sz="1050" b="1" i="1" baseline="-25000" dirty="0" smtClean="0"/>
                        <a:t>11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dirty="0" smtClean="0"/>
                        <a:t>m</a:t>
                      </a:r>
                      <a:r>
                        <a:rPr lang="en-GB" sz="1050" b="1" i="1" baseline="-25000" dirty="0" smtClean="0"/>
                        <a:t>10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 smtClean="0"/>
                        <a:t>1</a:t>
                      </a:r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 smtClean="0"/>
                        <a:t>1</a:t>
                      </a:r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 rowSpan="2"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0" i="0" dirty="0" smtClean="0"/>
                        <a:t>z</a:t>
                      </a:r>
                      <a:endParaRPr lang="en-GB" sz="1200" b="0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419872" y="2253238"/>
            <a:ext cx="936104" cy="18002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Bracket 9"/>
          <p:cNvSpPr/>
          <p:nvPr/>
        </p:nvSpPr>
        <p:spPr>
          <a:xfrm>
            <a:off x="3203848" y="2203202"/>
            <a:ext cx="504056" cy="776848"/>
          </a:xfrm>
          <a:prstGeom prst="rightBracket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Bracket 10"/>
          <p:cNvSpPr/>
          <p:nvPr/>
        </p:nvSpPr>
        <p:spPr>
          <a:xfrm flipH="1">
            <a:off x="5508104" y="2207776"/>
            <a:ext cx="504056" cy="776848"/>
          </a:xfrm>
          <a:prstGeom prst="rightBracket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Bracket 11"/>
          <p:cNvSpPr/>
          <p:nvPr/>
        </p:nvSpPr>
        <p:spPr>
          <a:xfrm>
            <a:off x="3203848" y="2739514"/>
            <a:ext cx="504056" cy="776848"/>
          </a:xfrm>
          <a:prstGeom prst="rightBracket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Bracket 12"/>
          <p:cNvSpPr/>
          <p:nvPr/>
        </p:nvSpPr>
        <p:spPr>
          <a:xfrm flipH="1">
            <a:off x="5508104" y="2731006"/>
            <a:ext cx="504056" cy="776848"/>
          </a:xfrm>
          <a:prstGeom prst="rightBracket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6850608" y="1554346"/>
            <a:ext cx="754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ea typeface="新細明體" pitchFamily="18" charset="-120"/>
              </a:rPr>
              <a:t>F = </a:t>
            </a:r>
            <a:r>
              <a:rPr lang="en-US" altLang="zh-TW" b="1" dirty="0" smtClean="0">
                <a:solidFill>
                  <a:schemeClr val="accent2"/>
                </a:solidFill>
                <a:ea typeface="新細明體" pitchFamily="18" charset="-120"/>
              </a:rPr>
              <a:t>y’</a:t>
            </a:r>
            <a:endParaRPr lang="en-US" altLang="zh-TW" b="1" dirty="0">
              <a:solidFill>
                <a:schemeClr val="accent2"/>
              </a:solidFill>
              <a:ea typeface="新細明體" pitchFamily="18" charset="-12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52320" y="1554346"/>
            <a:ext cx="804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solidFill>
                  <a:schemeClr val="accent2"/>
                </a:solidFill>
                <a:ea typeface="新細明體" pitchFamily="18" charset="-120"/>
              </a:rPr>
              <a:t>+ </a:t>
            </a:r>
            <a:r>
              <a:rPr lang="en-US" altLang="zh-TW" b="1" dirty="0" err="1" smtClean="0">
                <a:solidFill>
                  <a:schemeClr val="accent2"/>
                </a:solidFill>
                <a:ea typeface="新細明體" pitchFamily="18" charset="-120"/>
              </a:rPr>
              <a:t>w’z</a:t>
            </a:r>
            <a:r>
              <a:rPr lang="en-US" altLang="zh-TW" b="1" dirty="0" smtClean="0">
                <a:solidFill>
                  <a:schemeClr val="accent2"/>
                </a:solidFill>
                <a:ea typeface="新細明體" pitchFamily="18" charset="-120"/>
              </a:rPr>
              <a:t>’</a:t>
            </a:r>
            <a:endParaRPr lang="en-US" altLang="zh-TW" b="1" dirty="0">
              <a:solidFill>
                <a:schemeClr val="accent2"/>
              </a:solidFill>
              <a:ea typeface="新細明體" pitchFamily="18" charset="-12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00392" y="1556018"/>
            <a:ext cx="681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solidFill>
                  <a:schemeClr val="accent2"/>
                </a:solidFill>
                <a:ea typeface="新細明體" pitchFamily="18" charset="-120"/>
              </a:rPr>
              <a:t>+ </a:t>
            </a:r>
            <a:r>
              <a:rPr lang="en-US" altLang="zh-TW" b="1" dirty="0" err="1" smtClean="0">
                <a:solidFill>
                  <a:schemeClr val="accent2"/>
                </a:solidFill>
                <a:ea typeface="新細明體" pitchFamily="18" charset="-120"/>
              </a:rPr>
              <a:t>xz</a:t>
            </a:r>
            <a:r>
              <a:rPr lang="en-US" altLang="zh-TW" b="1" dirty="0" smtClean="0">
                <a:solidFill>
                  <a:schemeClr val="accent2"/>
                </a:solidFill>
                <a:ea typeface="新細明體" pitchFamily="18" charset="-120"/>
              </a:rPr>
              <a:t>’</a:t>
            </a:r>
            <a:endParaRPr lang="en-US" altLang="zh-TW" b="1" dirty="0">
              <a:solidFill>
                <a:schemeClr val="accent2"/>
              </a:solidFill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3325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FOUR-VARIABLE MAP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1800" dirty="0">
                <a:ea typeface="新細明體" pitchFamily="18" charset="-120"/>
              </a:rPr>
              <a:t>Example 3-6: simplify F = A</a:t>
            </a:r>
            <a:r>
              <a:rPr lang="en-US" altLang="zh-TW" sz="1800" dirty="0" smtClean="0">
                <a:ea typeface="新細明體" pitchFamily="18" charset="-120"/>
                <a:sym typeface="Symbol" pitchFamily="18" charset="2"/>
              </a:rPr>
              <a:t> </a:t>
            </a:r>
            <a:r>
              <a:rPr lang="en-US" altLang="zh-TW" sz="1800" dirty="0" smtClean="0">
                <a:ea typeface="新細明體" pitchFamily="18" charset="-120"/>
              </a:rPr>
              <a:t>B</a:t>
            </a:r>
            <a:r>
              <a:rPr lang="en-US" altLang="zh-TW" sz="1800" dirty="0" smtClean="0">
                <a:ea typeface="新細明體" pitchFamily="18" charset="-120"/>
                <a:sym typeface="Symbol" pitchFamily="18" charset="2"/>
              </a:rPr>
              <a:t> </a:t>
            </a:r>
            <a:r>
              <a:rPr lang="en-US" altLang="zh-TW" sz="1800" dirty="0" smtClean="0">
                <a:ea typeface="新細明體" pitchFamily="18" charset="-120"/>
              </a:rPr>
              <a:t>C</a:t>
            </a:r>
            <a:r>
              <a:rPr lang="en-US" altLang="zh-TW" sz="1800" dirty="0">
                <a:ea typeface="新細明體" pitchFamily="18" charset="-120"/>
                <a:sym typeface="Symbol" pitchFamily="18" charset="2"/>
              </a:rPr>
              <a:t></a:t>
            </a:r>
            <a:r>
              <a:rPr lang="en-US" altLang="zh-TW" sz="1800" dirty="0">
                <a:ea typeface="新細明體" pitchFamily="18" charset="-120"/>
              </a:rPr>
              <a:t> + B</a:t>
            </a:r>
            <a:r>
              <a:rPr lang="en-US" altLang="zh-TW" sz="1800" dirty="0" smtClean="0">
                <a:ea typeface="新細明體" pitchFamily="18" charset="-120"/>
                <a:sym typeface="Symbol" pitchFamily="18" charset="2"/>
              </a:rPr>
              <a:t> </a:t>
            </a:r>
            <a:r>
              <a:rPr lang="en-US" altLang="zh-TW" sz="1800" dirty="0" smtClean="0">
                <a:ea typeface="新細明體" pitchFamily="18" charset="-120"/>
              </a:rPr>
              <a:t>C D</a:t>
            </a:r>
            <a:r>
              <a:rPr lang="en-US" altLang="zh-TW" sz="1800" dirty="0">
                <a:ea typeface="新細明體" pitchFamily="18" charset="-120"/>
                <a:sym typeface="Symbol" pitchFamily="18" charset="2"/>
              </a:rPr>
              <a:t></a:t>
            </a:r>
            <a:r>
              <a:rPr lang="en-US" altLang="zh-TW" sz="1800" dirty="0">
                <a:ea typeface="新細明體" pitchFamily="18" charset="-120"/>
              </a:rPr>
              <a:t> + A</a:t>
            </a:r>
            <a:r>
              <a:rPr lang="en-US" altLang="zh-TW" sz="1800" dirty="0" smtClean="0">
                <a:ea typeface="新細明體" pitchFamily="18" charset="-120"/>
                <a:sym typeface="Symbol" pitchFamily="18" charset="2"/>
              </a:rPr>
              <a:t> </a:t>
            </a:r>
            <a:r>
              <a:rPr lang="en-US" altLang="zh-TW" sz="1800" dirty="0" smtClean="0">
                <a:ea typeface="新細明體" pitchFamily="18" charset="-120"/>
              </a:rPr>
              <a:t>B C D</a:t>
            </a:r>
            <a:r>
              <a:rPr lang="en-US" altLang="zh-TW" sz="1800" dirty="0">
                <a:ea typeface="新細明體" pitchFamily="18" charset="-120"/>
                <a:sym typeface="Symbol" pitchFamily="18" charset="2"/>
              </a:rPr>
              <a:t></a:t>
            </a:r>
            <a:r>
              <a:rPr lang="en-US" altLang="zh-TW" sz="1800" dirty="0">
                <a:ea typeface="新細明體" pitchFamily="18" charset="-120"/>
              </a:rPr>
              <a:t> + </a:t>
            </a:r>
            <a:r>
              <a:rPr lang="en-US" altLang="zh-TW" sz="1800" dirty="0" smtClean="0">
                <a:ea typeface="新細明體" pitchFamily="18" charset="-120"/>
              </a:rPr>
              <a:t>A B</a:t>
            </a:r>
            <a:r>
              <a:rPr lang="en-US" altLang="zh-TW" sz="1800" dirty="0" smtClean="0">
                <a:ea typeface="新細明體" pitchFamily="18" charset="-120"/>
                <a:sym typeface="Symbol" pitchFamily="18" charset="2"/>
              </a:rPr>
              <a:t> </a:t>
            </a:r>
            <a:r>
              <a:rPr lang="en-US" altLang="zh-TW" sz="1800" dirty="0" smtClean="0">
                <a:ea typeface="新細明體" pitchFamily="18" charset="-120"/>
              </a:rPr>
              <a:t>C</a:t>
            </a:r>
            <a:r>
              <a:rPr lang="en-US" altLang="zh-TW" sz="1800" dirty="0">
                <a:ea typeface="新細明體" pitchFamily="18" charset="-120"/>
                <a:sym typeface="Symbol" pitchFamily="18" charset="2"/>
              </a:rPr>
              <a:t>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November,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25</a:t>
            </a:fld>
            <a:endParaRPr lang="en-GB"/>
          </a:p>
        </p:txBody>
      </p:sp>
      <p:graphicFrame>
        <p:nvGraphicFramePr>
          <p:cNvPr id="8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534367"/>
              </p:ext>
            </p:extLst>
          </p:nvPr>
        </p:nvGraphicFramePr>
        <p:xfrm>
          <a:off x="2303748" y="1419622"/>
          <a:ext cx="4536504" cy="31318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461"/>
                <a:gridCol w="419461"/>
                <a:gridCol w="739516"/>
                <a:gridCol w="739516"/>
                <a:gridCol w="739516"/>
                <a:gridCol w="739516"/>
                <a:gridCol w="369759"/>
                <a:gridCol w="369759"/>
              </a:tblGrid>
              <a:tr h="0">
                <a:tc rowSpan="2" gridSpan="2">
                  <a:txBody>
                    <a:bodyPr/>
                    <a:lstStyle/>
                    <a:p>
                      <a:pPr algn="r"/>
                      <a:r>
                        <a:rPr lang="en-GB" sz="1200" dirty="0" smtClean="0"/>
                        <a:t>CD</a:t>
                      </a:r>
                    </a:p>
                    <a:p>
                      <a:pPr algn="l"/>
                      <a:r>
                        <a:rPr lang="en-GB" sz="1200" dirty="0" smtClean="0"/>
                        <a:t>AB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C</a:t>
                      </a:r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0 0</a:t>
                      </a:r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0 1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1 1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1 0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 smtClean="0"/>
                        <a:t>00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baseline="0" dirty="0" smtClean="0"/>
                        <a:t>m</a:t>
                      </a:r>
                      <a:r>
                        <a:rPr lang="en-GB" sz="1050" b="1" i="1" baseline="-25000" dirty="0" smtClean="0"/>
                        <a:t>0</a:t>
                      </a:r>
                      <a:endParaRPr lang="en-GB" sz="1050" b="1" i="1" baseline="-25000" dirty="0"/>
                    </a:p>
                    <a:p>
                      <a:pPr algn="ctr"/>
                      <a:r>
                        <a:rPr lang="en-GB" sz="1200" b="1" i="0" dirty="0" smtClean="0"/>
                        <a:t>1</a:t>
                      </a:r>
                      <a:endParaRPr lang="en-GB" sz="12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baseline="0" dirty="0" smtClean="0"/>
                        <a:t>m</a:t>
                      </a:r>
                      <a:r>
                        <a:rPr lang="en-GB" sz="1050" b="1" i="1" baseline="-25000" dirty="0" smtClean="0"/>
                        <a:t>1</a:t>
                      </a:r>
                      <a:endParaRPr lang="en-GB" sz="1050" b="1" i="1" baseline="-25000" dirty="0"/>
                    </a:p>
                    <a:p>
                      <a:pPr algn="ctr"/>
                      <a:r>
                        <a:rPr lang="en-GB" sz="1200" b="1" i="0" dirty="0" smtClean="0"/>
                        <a:t>1</a:t>
                      </a:r>
                      <a:endParaRPr lang="en-GB" sz="12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baseline="0" dirty="0" smtClean="0"/>
                        <a:t>m</a:t>
                      </a:r>
                      <a:r>
                        <a:rPr lang="en-GB" sz="1050" b="1" i="1" baseline="-25000" dirty="0" smtClean="0"/>
                        <a:t>3</a:t>
                      </a:r>
                      <a:endParaRPr lang="en-GB" sz="1050" b="1" i="1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baseline="0" dirty="0" smtClean="0"/>
                        <a:t>m</a:t>
                      </a:r>
                      <a:r>
                        <a:rPr lang="en-GB" sz="1050" b="1" i="1" baseline="-25000" dirty="0" smtClean="0"/>
                        <a:t>2</a:t>
                      </a:r>
                      <a:endParaRPr lang="en-GB" sz="1050" b="1" i="1" baseline="-25000" dirty="0"/>
                    </a:p>
                    <a:p>
                      <a:pPr algn="ctr"/>
                      <a:r>
                        <a:rPr lang="en-GB" sz="1200" b="1" i="0" dirty="0" smtClean="0"/>
                        <a:t>1</a:t>
                      </a:r>
                      <a:endParaRPr lang="en-GB" sz="12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200" dirty="0" smtClean="0"/>
                        <a:t>01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baseline="0" dirty="0" smtClean="0"/>
                        <a:t>m</a:t>
                      </a:r>
                      <a:r>
                        <a:rPr lang="en-GB" sz="1050" b="1" i="1" baseline="-25000" dirty="0" smtClean="0"/>
                        <a:t>4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baseline="0" dirty="0" smtClean="0"/>
                        <a:t>m</a:t>
                      </a:r>
                      <a:r>
                        <a:rPr lang="en-GB" sz="1050" b="1" i="1" baseline="-25000" dirty="0" smtClean="0"/>
                        <a:t>5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baseline="0" dirty="0" smtClean="0"/>
                        <a:t>m</a:t>
                      </a:r>
                      <a:r>
                        <a:rPr lang="en-GB" sz="1050" b="1" i="1" baseline="-25000" dirty="0" smtClean="0"/>
                        <a:t>7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baseline="0" dirty="0" smtClean="0"/>
                        <a:t>m</a:t>
                      </a:r>
                      <a:r>
                        <a:rPr lang="en-GB" sz="1050" b="1" i="1" baseline="-25000" dirty="0" smtClean="0"/>
                        <a:t>6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/>
                      <a:r>
                        <a:rPr lang="en-GB" sz="1200" b="0" i="0" baseline="0" dirty="0" smtClean="0"/>
                        <a:t>B</a:t>
                      </a:r>
                      <a:endParaRPr lang="en-GB" sz="1050" b="0" i="0" baseline="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 smtClean="0"/>
                        <a:t>1</a:t>
                      </a:r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200" dirty="0" smtClean="0"/>
                        <a:t>11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dirty="0" smtClean="0"/>
                        <a:t>m</a:t>
                      </a:r>
                      <a:r>
                        <a:rPr lang="en-GB" sz="1050" b="1" i="1" baseline="-25000" dirty="0" smtClean="0"/>
                        <a:t>12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dirty="0" smtClean="0"/>
                        <a:t>m</a:t>
                      </a:r>
                      <a:r>
                        <a:rPr lang="en-GB" sz="1050" b="1" i="1" baseline="-25000" dirty="0" smtClean="0"/>
                        <a:t>13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dirty="0" smtClean="0"/>
                        <a:t>m</a:t>
                      </a:r>
                      <a:r>
                        <a:rPr lang="en-GB" sz="1050" b="1" i="1" baseline="-25000" dirty="0" smtClean="0"/>
                        <a:t>15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dirty="0" smtClean="0"/>
                        <a:t>m</a:t>
                      </a:r>
                      <a:r>
                        <a:rPr lang="en-GB" sz="1050" b="1" i="1" baseline="-25000" dirty="0" smtClean="0"/>
                        <a:t>14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algn="r"/>
                      <a:r>
                        <a:rPr lang="en-GB" sz="1200" dirty="0" smtClean="0"/>
                        <a:t>A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1" i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5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200" dirty="0" smtClean="0"/>
                        <a:t>10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dirty="0" smtClean="0"/>
                        <a:t>m</a:t>
                      </a:r>
                      <a:r>
                        <a:rPr lang="en-GB" sz="1050" b="1" i="1" baseline="-25000" dirty="0" smtClean="0"/>
                        <a:t>8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dirty="0" smtClean="0"/>
                        <a:t>m</a:t>
                      </a:r>
                      <a:r>
                        <a:rPr lang="en-GB" sz="1050" b="1" i="1" baseline="-25000" dirty="0" smtClean="0"/>
                        <a:t>9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dirty="0" smtClean="0"/>
                        <a:t>m</a:t>
                      </a:r>
                      <a:r>
                        <a:rPr lang="en-GB" sz="1050" b="1" i="1" baseline="-25000" dirty="0" smtClean="0"/>
                        <a:t>11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dirty="0" smtClean="0"/>
                        <a:t>m</a:t>
                      </a:r>
                      <a:r>
                        <a:rPr lang="en-GB" sz="1050" b="1" i="1" baseline="-25000" dirty="0" smtClean="0"/>
                        <a:t>10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 smtClean="0"/>
                        <a:t>1</a:t>
                      </a:r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 smtClean="0"/>
                        <a:t>1</a:t>
                      </a:r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dirty="0" smtClean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 rowSpan="2"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0" i="0" dirty="0" smtClean="0"/>
                        <a:t>D</a:t>
                      </a:r>
                      <a:endParaRPr lang="en-GB" sz="1200" b="0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ight Bracket 9"/>
          <p:cNvSpPr/>
          <p:nvPr/>
        </p:nvSpPr>
        <p:spPr>
          <a:xfrm rot="5400000">
            <a:off x="3712633" y="1702925"/>
            <a:ext cx="350582" cy="936104"/>
          </a:xfrm>
          <a:prstGeom prst="rightBracket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Bracket 10"/>
          <p:cNvSpPr/>
          <p:nvPr/>
        </p:nvSpPr>
        <p:spPr>
          <a:xfrm flipH="1">
            <a:off x="5508104" y="2096269"/>
            <a:ext cx="504056" cy="792088"/>
          </a:xfrm>
          <a:prstGeom prst="rightBracket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Bracket 11"/>
          <p:cNvSpPr/>
          <p:nvPr/>
        </p:nvSpPr>
        <p:spPr>
          <a:xfrm rot="16200000">
            <a:off x="3683330" y="3290116"/>
            <a:ext cx="409188" cy="936104"/>
          </a:xfrm>
          <a:prstGeom prst="rightBracket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Bracket 12"/>
          <p:cNvSpPr/>
          <p:nvPr/>
        </p:nvSpPr>
        <p:spPr>
          <a:xfrm flipH="1">
            <a:off x="5428477" y="3505669"/>
            <a:ext cx="422590" cy="472333"/>
          </a:xfrm>
          <a:custGeom>
            <a:avLst/>
            <a:gdLst>
              <a:gd name="connsiteX0" fmla="*/ 0 w 199705"/>
              <a:gd name="connsiteY0" fmla="*/ 0 h 472333"/>
              <a:gd name="connsiteX1" fmla="*/ 199705 w 199705"/>
              <a:gd name="connsiteY1" fmla="*/ 16641 h 472333"/>
              <a:gd name="connsiteX2" fmla="*/ 199705 w 199705"/>
              <a:gd name="connsiteY2" fmla="*/ 455692 h 472333"/>
              <a:gd name="connsiteX3" fmla="*/ 0 w 199705"/>
              <a:gd name="connsiteY3" fmla="*/ 472333 h 472333"/>
              <a:gd name="connsiteX4" fmla="*/ 0 w 199705"/>
              <a:gd name="connsiteY4" fmla="*/ 0 h 472333"/>
              <a:gd name="connsiteX0" fmla="*/ 0 w 199705"/>
              <a:gd name="connsiteY0" fmla="*/ 0 h 472333"/>
              <a:gd name="connsiteX1" fmla="*/ 199705 w 199705"/>
              <a:gd name="connsiteY1" fmla="*/ 16641 h 472333"/>
              <a:gd name="connsiteX2" fmla="*/ 199705 w 199705"/>
              <a:gd name="connsiteY2" fmla="*/ 455692 h 472333"/>
              <a:gd name="connsiteX3" fmla="*/ 0 w 199705"/>
              <a:gd name="connsiteY3" fmla="*/ 472333 h 472333"/>
              <a:gd name="connsiteX0" fmla="*/ 220980 w 420685"/>
              <a:gd name="connsiteY0" fmla="*/ 0 h 472333"/>
              <a:gd name="connsiteX1" fmla="*/ 420685 w 420685"/>
              <a:gd name="connsiteY1" fmla="*/ 16641 h 472333"/>
              <a:gd name="connsiteX2" fmla="*/ 420685 w 420685"/>
              <a:gd name="connsiteY2" fmla="*/ 455692 h 472333"/>
              <a:gd name="connsiteX3" fmla="*/ 220980 w 420685"/>
              <a:gd name="connsiteY3" fmla="*/ 472333 h 472333"/>
              <a:gd name="connsiteX4" fmla="*/ 220980 w 420685"/>
              <a:gd name="connsiteY4" fmla="*/ 0 h 472333"/>
              <a:gd name="connsiteX0" fmla="*/ 0 w 420685"/>
              <a:gd name="connsiteY0" fmla="*/ 5715 h 472333"/>
              <a:gd name="connsiteX1" fmla="*/ 420685 w 420685"/>
              <a:gd name="connsiteY1" fmla="*/ 16641 h 472333"/>
              <a:gd name="connsiteX2" fmla="*/ 420685 w 420685"/>
              <a:gd name="connsiteY2" fmla="*/ 455692 h 472333"/>
              <a:gd name="connsiteX3" fmla="*/ 220980 w 420685"/>
              <a:gd name="connsiteY3" fmla="*/ 472333 h 472333"/>
              <a:gd name="connsiteX0" fmla="*/ 222885 w 422590"/>
              <a:gd name="connsiteY0" fmla="*/ 0 h 472333"/>
              <a:gd name="connsiteX1" fmla="*/ 422590 w 422590"/>
              <a:gd name="connsiteY1" fmla="*/ 16641 h 472333"/>
              <a:gd name="connsiteX2" fmla="*/ 422590 w 422590"/>
              <a:gd name="connsiteY2" fmla="*/ 455692 h 472333"/>
              <a:gd name="connsiteX3" fmla="*/ 222885 w 422590"/>
              <a:gd name="connsiteY3" fmla="*/ 472333 h 472333"/>
              <a:gd name="connsiteX4" fmla="*/ 222885 w 422590"/>
              <a:gd name="connsiteY4" fmla="*/ 0 h 472333"/>
              <a:gd name="connsiteX0" fmla="*/ 0 w 422590"/>
              <a:gd name="connsiteY0" fmla="*/ 13335 h 472333"/>
              <a:gd name="connsiteX1" fmla="*/ 422590 w 422590"/>
              <a:gd name="connsiteY1" fmla="*/ 16641 h 472333"/>
              <a:gd name="connsiteX2" fmla="*/ 422590 w 422590"/>
              <a:gd name="connsiteY2" fmla="*/ 455692 h 472333"/>
              <a:gd name="connsiteX3" fmla="*/ 222885 w 422590"/>
              <a:gd name="connsiteY3" fmla="*/ 472333 h 472333"/>
              <a:gd name="connsiteX0" fmla="*/ 222885 w 422590"/>
              <a:gd name="connsiteY0" fmla="*/ 0 h 472333"/>
              <a:gd name="connsiteX1" fmla="*/ 422590 w 422590"/>
              <a:gd name="connsiteY1" fmla="*/ 16641 h 472333"/>
              <a:gd name="connsiteX2" fmla="*/ 422590 w 422590"/>
              <a:gd name="connsiteY2" fmla="*/ 455692 h 472333"/>
              <a:gd name="connsiteX3" fmla="*/ 222885 w 422590"/>
              <a:gd name="connsiteY3" fmla="*/ 472333 h 472333"/>
              <a:gd name="connsiteX4" fmla="*/ 222885 w 422590"/>
              <a:gd name="connsiteY4" fmla="*/ 0 h 472333"/>
              <a:gd name="connsiteX0" fmla="*/ 0 w 422590"/>
              <a:gd name="connsiteY0" fmla="*/ 13335 h 472333"/>
              <a:gd name="connsiteX1" fmla="*/ 422590 w 422590"/>
              <a:gd name="connsiteY1" fmla="*/ 16641 h 472333"/>
              <a:gd name="connsiteX2" fmla="*/ 422590 w 422590"/>
              <a:gd name="connsiteY2" fmla="*/ 455692 h 47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2590" h="472333" stroke="0" extrusionOk="0">
                <a:moveTo>
                  <a:pt x="222885" y="0"/>
                </a:moveTo>
                <a:cubicBezTo>
                  <a:pt x="333179" y="0"/>
                  <a:pt x="422590" y="7450"/>
                  <a:pt x="422590" y="16641"/>
                </a:cubicBezTo>
                <a:lnTo>
                  <a:pt x="422590" y="455692"/>
                </a:lnTo>
                <a:cubicBezTo>
                  <a:pt x="422590" y="464883"/>
                  <a:pt x="333179" y="472333"/>
                  <a:pt x="222885" y="472333"/>
                </a:cubicBezTo>
                <a:lnTo>
                  <a:pt x="222885" y="0"/>
                </a:lnTo>
                <a:close/>
              </a:path>
              <a:path w="422590" h="472333" fill="none">
                <a:moveTo>
                  <a:pt x="0" y="13335"/>
                </a:moveTo>
                <a:lnTo>
                  <a:pt x="422590" y="16641"/>
                </a:lnTo>
                <a:lnTo>
                  <a:pt x="422590" y="455692"/>
                </a:lnTo>
              </a:path>
            </a:pathLst>
          </a:cu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6588224" y="1554346"/>
            <a:ext cx="1015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ea typeface="新細明體" pitchFamily="18" charset="-120"/>
              </a:rPr>
              <a:t>F = </a:t>
            </a:r>
            <a:r>
              <a:rPr lang="en-US" altLang="zh-TW" b="1" dirty="0">
                <a:solidFill>
                  <a:schemeClr val="accent2"/>
                </a:solidFill>
                <a:ea typeface="新細明體" pitchFamily="18" charset="-120"/>
              </a:rPr>
              <a:t>B’ C’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452014" y="1554346"/>
            <a:ext cx="936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solidFill>
                  <a:schemeClr val="accent2"/>
                </a:solidFill>
                <a:ea typeface="新細明體" pitchFamily="18" charset="-120"/>
              </a:rPr>
              <a:t>+ A’CD’</a:t>
            </a:r>
            <a:endParaRPr lang="en-US" altLang="zh-TW" b="1" dirty="0">
              <a:solidFill>
                <a:schemeClr val="accent2"/>
              </a:solidFill>
              <a:ea typeface="新細明體" pitchFamily="18" charset="-12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234673" y="1556018"/>
            <a:ext cx="801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solidFill>
                  <a:schemeClr val="accent2"/>
                </a:solidFill>
                <a:ea typeface="新細明體" pitchFamily="18" charset="-120"/>
              </a:rPr>
              <a:t>+ B’D’</a:t>
            </a:r>
            <a:endParaRPr lang="en-US" altLang="zh-TW" b="1" dirty="0">
              <a:solidFill>
                <a:schemeClr val="accent2"/>
              </a:solidFill>
              <a:ea typeface="新細明體" pitchFamily="18" charset="-120"/>
            </a:endParaRPr>
          </a:p>
        </p:txBody>
      </p:sp>
      <p:sp>
        <p:nvSpPr>
          <p:cNvPr id="17" name="Right Bracket 12"/>
          <p:cNvSpPr/>
          <p:nvPr/>
        </p:nvSpPr>
        <p:spPr>
          <a:xfrm rot="16200000" flipH="1">
            <a:off x="5496973" y="1934811"/>
            <a:ext cx="350581" cy="472333"/>
          </a:xfrm>
          <a:custGeom>
            <a:avLst/>
            <a:gdLst>
              <a:gd name="connsiteX0" fmla="*/ 0 w 199705"/>
              <a:gd name="connsiteY0" fmla="*/ 0 h 472333"/>
              <a:gd name="connsiteX1" fmla="*/ 199705 w 199705"/>
              <a:gd name="connsiteY1" fmla="*/ 16641 h 472333"/>
              <a:gd name="connsiteX2" fmla="*/ 199705 w 199705"/>
              <a:gd name="connsiteY2" fmla="*/ 455692 h 472333"/>
              <a:gd name="connsiteX3" fmla="*/ 0 w 199705"/>
              <a:gd name="connsiteY3" fmla="*/ 472333 h 472333"/>
              <a:gd name="connsiteX4" fmla="*/ 0 w 199705"/>
              <a:gd name="connsiteY4" fmla="*/ 0 h 472333"/>
              <a:gd name="connsiteX0" fmla="*/ 0 w 199705"/>
              <a:gd name="connsiteY0" fmla="*/ 0 h 472333"/>
              <a:gd name="connsiteX1" fmla="*/ 199705 w 199705"/>
              <a:gd name="connsiteY1" fmla="*/ 16641 h 472333"/>
              <a:gd name="connsiteX2" fmla="*/ 199705 w 199705"/>
              <a:gd name="connsiteY2" fmla="*/ 455692 h 472333"/>
              <a:gd name="connsiteX3" fmla="*/ 0 w 199705"/>
              <a:gd name="connsiteY3" fmla="*/ 472333 h 472333"/>
              <a:gd name="connsiteX0" fmla="*/ 220980 w 420685"/>
              <a:gd name="connsiteY0" fmla="*/ 0 h 472333"/>
              <a:gd name="connsiteX1" fmla="*/ 420685 w 420685"/>
              <a:gd name="connsiteY1" fmla="*/ 16641 h 472333"/>
              <a:gd name="connsiteX2" fmla="*/ 420685 w 420685"/>
              <a:gd name="connsiteY2" fmla="*/ 455692 h 472333"/>
              <a:gd name="connsiteX3" fmla="*/ 220980 w 420685"/>
              <a:gd name="connsiteY3" fmla="*/ 472333 h 472333"/>
              <a:gd name="connsiteX4" fmla="*/ 220980 w 420685"/>
              <a:gd name="connsiteY4" fmla="*/ 0 h 472333"/>
              <a:gd name="connsiteX0" fmla="*/ 0 w 420685"/>
              <a:gd name="connsiteY0" fmla="*/ 5715 h 472333"/>
              <a:gd name="connsiteX1" fmla="*/ 420685 w 420685"/>
              <a:gd name="connsiteY1" fmla="*/ 16641 h 472333"/>
              <a:gd name="connsiteX2" fmla="*/ 420685 w 420685"/>
              <a:gd name="connsiteY2" fmla="*/ 455692 h 472333"/>
              <a:gd name="connsiteX3" fmla="*/ 220980 w 420685"/>
              <a:gd name="connsiteY3" fmla="*/ 472333 h 472333"/>
              <a:gd name="connsiteX0" fmla="*/ 222885 w 422590"/>
              <a:gd name="connsiteY0" fmla="*/ 0 h 472333"/>
              <a:gd name="connsiteX1" fmla="*/ 422590 w 422590"/>
              <a:gd name="connsiteY1" fmla="*/ 16641 h 472333"/>
              <a:gd name="connsiteX2" fmla="*/ 422590 w 422590"/>
              <a:gd name="connsiteY2" fmla="*/ 455692 h 472333"/>
              <a:gd name="connsiteX3" fmla="*/ 222885 w 422590"/>
              <a:gd name="connsiteY3" fmla="*/ 472333 h 472333"/>
              <a:gd name="connsiteX4" fmla="*/ 222885 w 422590"/>
              <a:gd name="connsiteY4" fmla="*/ 0 h 472333"/>
              <a:gd name="connsiteX0" fmla="*/ 0 w 422590"/>
              <a:gd name="connsiteY0" fmla="*/ 13335 h 472333"/>
              <a:gd name="connsiteX1" fmla="*/ 422590 w 422590"/>
              <a:gd name="connsiteY1" fmla="*/ 16641 h 472333"/>
              <a:gd name="connsiteX2" fmla="*/ 422590 w 422590"/>
              <a:gd name="connsiteY2" fmla="*/ 455692 h 472333"/>
              <a:gd name="connsiteX3" fmla="*/ 222885 w 422590"/>
              <a:gd name="connsiteY3" fmla="*/ 472333 h 472333"/>
              <a:gd name="connsiteX0" fmla="*/ 222885 w 422590"/>
              <a:gd name="connsiteY0" fmla="*/ 0 h 472333"/>
              <a:gd name="connsiteX1" fmla="*/ 422590 w 422590"/>
              <a:gd name="connsiteY1" fmla="*/ 16641 h 472333"/>
              <a:gd name="connsiteX2" fmla="*/ 422590 w 422590"/>
              <a:gd name="connsiteY2" fmla="*/ 455692 h 472333"/>
              <a:gd name="connsiteX3" fmla="*/ 222885 w 422590"/>
              <a:gd name="connsiteY3" fmla="*/ 472333 h 472333"/>
              <a:gd name="connsiteX4" fmla="*/ 222885 w 422590"/>
              <a:gd name="connsiteY4" fmla="*/ 0 h 472333"/>
              <a:gd name="connsiteX0" fmla="*/ 0 w 422590"/>
              <a:gd name="connsiteY0" fmla="*/ 13335 h 472333"/>
              <a:gd name="connsiteX1" fmla="*/ 422590 w 422590"/>
              <a:gd name="connsiteY1" fmla="*/ 16641 h 472333"/>
              <a:gd name="connsiteX2" fmla="*/ 422590 w 422590"/>
              <a:gd name="connsiteY2" fmla="*/ 455692 h 47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2590" h="472333" stroke="0" extrusionOk="0">
                <a:moveTo>
                  <a:pt x="222885" y="0"/>
                </a:moveTo>
                <a:cubicBezTo>
                  <a:pt x="333179" y="0"/>
                  <a:pt x="422590" y="7450"/>
                  <a:pt x="422590" y="16641"/>
                </a:cubicBezTo>
                <a:lnTo>
                  <a:pt x="422590" y="455692"/>
                </a:lnTo>
                <a:cubicBezTo>
                  <a:pt x="422590" y="464883"/>
                  <a:pt x="333179" y="472333"/>
                  <a:pt x="222885" y="472333"/>
                </a:cubicBezTo>
                <a:lnTo>
                  <a:pt x="222885" y="0"/>
                </a:lnTo>
                <a:close/>
              </a:path>
              <a:path w="422590" h="472333" fill="none">
                <a:moveTo>
                  <a:pt x="0" y="13335"/>
                </a:moveTo>
                <a:lnTo>
                  <a:pt x="422590" y="16641"/>
                </a:lnTo>
                <a:lnTo>
                  <a:pt x="422590" y="455692"/>
                </a:lnTo>
              </a:path>
            </a:pathLst>
          </a:cu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ight Bracket 12"/>
          <p:cNvSpPr/>
          <p:nvPr/>
        </p:nvSpPr>
        <p:spPr>
          <a:xfrm rot="10800000" flipH="1">
            <a:off x="3203849" y="1995687"/>
            <a:ext cx="422590" cy="394328"/>
          </a:xfrm>
          <a:custGeom>
            <a:avLst/>
            <a:gdLst>
              <a:gd name="connsiteX0" fmla="*/ 0 w 199705"/>
              <a:gd name="connsiteY0" fmla="*/ 0 h 472333"/>
              <a:gd name="connsiteX1" fmla="*/ 199705 w 199705"/>
              <a:gd name="connsiteY1" fmla="*/ 16641 h 472333"/>
              <a:gd name="connsiteX2" fmla="*/ 199705 w 199705"/>
              <a:gd name="connsiteY2" fmla="*/ 455692 h 472333"/>
              <a:gd name="connsiteX3" fmla="*/ 0 w 199705"/>
              <a:gd name="connsiteY3" fmla="*/ 472333 h 472333"/>
              <a:gd name="connsiteX4" fmla="*/ 0 w 199705"/>
              <a:gd name="connsiteY4" fmla="*/ 0 h 472333"/>
              <a:gd name="connsiteX0" fmla="*/ 0 w 199705"/>
              <a:gd name="connsiteY0" fmla="*/ 0 h 472333"/>
              <a:gd name="connsiteX1" fmla="*/ 199705 w 199705"/>
              <a:gd name="connsiteY1" fmla="*/ 16641 h 472333"/>
              <a:gd name="connsiteX2" fmla="*/ 199705 w 199705"/>
              <a:gd name="connsiteY2" fmla="*/ 455692 h 472333"/>
              <a:gd name="connsiteX3" fmla="*/ 0 w 199705"/>
              <a:gd name="connsiteY3" fmla="*/ 472333 h 472333"/>
              <a:gd name="connsiteX0" fmla="*/ 220980 w 420685"/>
              <a:gd name="connsiteY0" fmla="*/ 0 h 472333"/>
              <a:gd name="connsiteX1" fmla="*/ 420685 w 420685"/>
              <a:gd name="connsiteY1" fmla="*/ 16641 h 472333"/>
              <a:gd name="connsiteX2" fmla="*/ 420685 w 420685"/>
              <a:gd name="connsiteY2" fmla="*/ 455692 h 472333"/>
              <a:gd name="connsiteX3" fmla="*/ 220980 w 420685"/>
              <a:gd name="connsiteY3" fmla="*/ 472333 h 472333"/>
              <a:gd name="connsiteX4" fmla="*/ 220980 w 420685"/>
              <a:gd name="connsiteY4" fmla="*/ 0 h 472333"/>
              <a:gd name="connsiteX0" fmla="*/ 0 w 420685"/>
              <a:gd name="connsiteY0" fmla="*/ 5715 h 472333"/>
              <a:gd name="connsiteX1" fmla="*/ 420685 w 420685"/>
              <a:gd name="connsiteY1" fmla="*/ 16641 h 472333"/>
              <a:gd name="connsiteX2" fmla="*/ 420685 w 420685"/>
              <a:gd name="connsiteY2" fmla="*/ 455692 h 472333"/>
              <a:gd name="connsiteX3" fmla="*/ 220980 w 420685"/>
              <a:gd name="connsiteY3" fmla="*/ 472333 h 472333"/>
              <a:gd name="connsiteX0" fmla="*/ 222885 w 422590"/>
              <a:gd name="connsiteY0" fmla="*/ 0 h 472333"/>
              <a:gd name="connsiteX1" fmla="*/ 422590 w 422590"/>
              <a:gd name="connsiteY1" fmla="*/ 16641 h 472333"/>
              <a:gd name="connsiteX2" fmla="*/ 422590 w 422590"/>
              <a:gd name="connsiteY2" fmla="*/ 455692 h 472333"/>
              <a:gd name="connsiteX3" fmla="*/ 222885 w 422590"/>
              <a:gd name="connsiteY3" fmla="*/ 472333 h 472333"/>
              <a:gd name="connsiteX4" fmla="*/ 222885 w 422590"/>
              <a:gd name="connsiteY4" fmla="*/ 0 h 472333"/>
              <a:gd name="connsiteX0" fmla="*/ 0 w 422590"/>
              <a:gd name="connsiteY0" fmla="*/ 13335 h 472333"/>
              <a:gd name="connsiteX1" fmla="*/ 422590 w 422590"/>
              <a:gd name="connsiteY1" fmla="*/ 16641 h 472333"/>
              <a:gd name="connsiteX2" fmla="*/ 422590 w 422590"/>
              <a:gd name="connsiteY2" fmla="*/ 455692 h 472333"/>
              <a:gd name="connsiteX3" fmla="*/ 222885 w 422590"/>
              <a:gd name="connsiteY3" fmla="*/ 472333 h 472333"/>
              <a:gd name="connsiteX0" fmla="*/ 222885 w 422590"/>
              <a:gd name="connsiteY0" fmla="*/ 0 h 472333"/>
              <a:gd name="connsiteX1" fmla="*/ 422590 w 422590"/>
              <a:gd name="connsiteY1" fmla="*/ 16641 h 472333"/>
              <a:gd name="connsiteX2" fmla="*/ 422590 w 422590"/>
              <a:gd name="connsiteY2" fmla="*/ 455692 h 472333"/>
              <a:gd name="connsiteX3" fmla="*/ 222885 w 422590"/>
              <a:gd name="connsiteY3" fmla="*/ 472333 h 472333"/>
              <a:gd name="connsiteX4" fmla="*/ 222885 w 422590"/>
              <a:gd name="connsiteY4" fmla="*/ 0 h 472333"/>
              <a:gd name="connsiteX0" fmla="*/ 0 w 422590"/>
              <a:gd name="connsiteY0" fmla="*/ 13335 h 472333"/>
              <a:gd name="connsiteX1" fmla="*/ 422590 w 422590"/>
              <a:gd name="connsiteY1" fmla="*/ 16641 h 472333"/>
              <a:gd name="connsiteX2" fmla="*/ 422590 w 422590"/>
              <a:gd name="connsiteY2" fmla="*/ 455692 h 47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2590" h="472333" stroke="0" extrusionOk="0">
                <a:moveTo>
                  <a:pt x="222885" y="0"/>
                </a:moveTo>
                <a:cubicBezTo>
                  <a:pt x="333179" y="0"/>
                  <a:pt x="422590" y="7450"/>
                  <a:pt x="422590" y="16641"/>
                </a:cubicBezTo>
                <a:lnTo>
                  <a:pt x="422590" y="455692"/>
                </a:lnTo>
                <a:cubicBezTo>
                  <a:pt x="422590" y="464883"/>
                  <a:pt x="333179" y="472333"/>
                  <a:pt x="222885" y="472333"/>
                </a:cubicBezTo>
                <a:lnTo>
                  <a:pt x="222885" y="0"/>
                </a:lnTo>
                <a:close/>
              </a:path>
              <a:path w="422590" h="472333" fill="none">
                <a:moveTo>
                  <a:pt x="0" y="13335"/>
                </a:moveTo>
                <a:lnTo>
                  <a:pt x="422590" y="16641"/>
                </a:lnTo>
                <a:lnTo>
                  <a:pt x="422590" y="455692"/>
                </a:lnTo>
              </a:path>
            </a:pathLst>
          </a:cu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ight Bracket 12"/>
          <p:cNvSpPr/>
          <p:nvPr/>
        </p:nvSpPr>
        <p:spPr>
          <a:xfrm rot="5400000" flipH="1">
            <a:off x="3245757" y="3486793"/>
            <a:ext cx="422590" cy="472333"/>
          </a:xfrm>
          <a:custGeom>
            <a:avLst/>
            <a:gdLst>
              <a:gd name="connsiteX0" fmla="*/ 0 w 199705"/>
              <a:gd name="connsiteY0" fmla="*/ 0 h 472333"/>
              <a:gd name="connsiteX1" fmla="*/ 199705 w 199705"/>
              <a:gd name="connsiteY1" fmla="*/ 16641 h 472333"/>
              <a:gd name="connsiteX2" fmla="*/ 199705 w 199705"/>
              <a:gd name="connsiteY2" fmla="*/ 455692 h 472333"/>
              <a:gd name="connsiteX3" fmla="*/ 0 w 199705"/>
              <a:gd name="connsiteY3" fmla="*/ 472333 h 472333"/>
              <a:gd name="connsiteX4" fmla="*/ 0 w 199705"/>
              <a:gd name="connsiteY4" fmla="*/ 0 h 472333"/>
              <a:gd name="connsiteX0" fmla="*/ 0 w 199705"/>
              <a:gd name="connsiteY0" fmla="*/ 0 h 472333"/>
              <a:gd name="connsiteX1" fmla="*/ 199705 w 199705"/>
              <a:gd name="connsiteY1" fmla="*/ 16641 h 472333"/>
              <a:gd name="connsiteX2" fmla="*/ 199705 w 199705"/>
              <a:gd name="connsiteY2" fmla="*/ 455692 h 472333"/>
              <a:gd name="connsiteX3" fmla="*/ 0 w 199705"/>
              <a:gd name="connsiteY3" fmla="*/ 472333 h 472333"/>
              <a:gd name="connsiteX0" fmla="*/ 220980 w 420685"/>
              <a:gd name="connsiteY0" fmla="*/ 0 h 472333"/>
              <a:gd name="connsiteX1" fmla="*/ 420685 w 420685"/>
              <a:gd name="connsiteY1" fmla="*/ 16641 h 472333"/>
              <a:gd name="connsiteX2" fmla="*/ 420685 w 420685"/>
              <a:gd name="connsiteY2" fmla="*/ 455692 h 472333"/>
              <a:gd name="connsiteX3" fmla="*/ 220980 w 420685"/>
              <a:gd name="connsiteY3" fmla="*/ 472333 h 472333"/>
              <a:gd name="connsiteX4" fmla="*/ 220980 w 420685"/>
              <a:gd name="connsiteY4" fmla="*/ 0 h 472333"/>
              <a:gd name="connsiteX0" fmla="*/ 0 w 420685"/>
              <a:gd name="connsiteY0" fmla="*/ 5715 h 472333"/>
              <a:gd name="connsiteX1" fmla="*/ 420685 w 420685"/>
              <a:gd name="connsiteY1" fmla="*/ 16641 h 472333"/>
              <a:gd name="connsiteX2" fmla="*/ 420685 w 420685"/>
              <a:gd name="connsiteY2" fmla="*/ 455692 h 472333"/>
              <a:gd name="connsiteX3" fmla="*/ 220980 w 420685"/>
              <a:gd name="connsiteY3" fmla="*/ 472333 h 472333"/>
              <a:gd name="connsiteX0" fmla="*/ 222885 w 422590"/>
              <a:gd name="connsiteY0" fmla="*/ 0 h 472333"/>
              <a:gd name="connsiteX1" fmla="*/ 422590 w 422590"/>
              <a:gd name="connsiteY1" fmla="*/ 16641 h 472333"/>
              <a:gd name="connsiteX2" fmla="*/ 422590 w 422590"/>
              <a:gd name="connsiteY2" fmla="*/ 455692 h 472333"/>
              <a:gd name="connsiteX3" fmla="*/ 222885 w 422590"/>
              <a:gd name="connsiteY3" fmla="*/ 472333 h 472333"/>
              <a:gd name="connsiteX4" fmla="*/ 222885 w 422590"/>
              <a:gd name="connsiteY4" fmla="*/ 0 h 472333"/>
              <a:gd name="connsiteX0" fmla="*/ 0 w 422590"/>
              <a:gd name="connsiteY0" fmla="*/ 13335 h 472333"/>
              <a:gd name="connsiteX1" fmla="*/ 422590 w 422590"/>
              <a:gd name="connsiteY1" fmla="*/ 16641 h 472333"/>
              <a:gd name="connsiteX2" fmla="*/ 422590 w 422590"/>
              <a:gd name="connsiteY2" fmla="*/ 455692 h 472333"/>
              <a:gd name="connsiteX3" fmla="*/ 222885 w 422590"/>
              <a:gd name="connsiteY3" fmla="*/ 472333 h 472333"/>
              <a:gd name="connsiteX0" fmla="*/ 222885 w 422590"/>
              <a:gd name="connsiteY0" fmla="*/ 0 h 472333"/>
              <a:gd name="connsiteX1" fmla="*/ 422590 w 422590"/>
              <a:gd name="connsiteY1" fmla="*/ 16641 h 472333"/>
              <a:gd name="connsiteX2" fmla="*/ 422590 w 422590"/>
              <a:gd name="connsiteY2" fmla="*/ 455692 h 472333"/>
              <a:gd name="connsiteX3" fmla="*/ 222885 w 422590"/>
              <a:gd name="connsiteY3" fmla="*/ 472333 h 472333"/>
              <a:gd name="connsiteX4" fmla="*/ 222885 w 422590"/>
              <a:gd name="connsiteY4" fmla="*/ 0 h 472333"/>
              <a:gd name="connsiteX0" fmla="*/ 0 w 422590"/>
              <a:gd name="connsiteY0" fmla="*/ 13335 h 472333"/>
              <a:gd name="connsiteX1" fmla="*/ 422590 w 422590"/>
              <a:gd name="connsiteY1" fmla="*/ 16641 h 472333"/>
              <a:gd name="connsiteX2" fmla="*/ 422590 w 422590"/>
              <a:gd name="connsiteY2" fmla="*/ 455692 h 47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2590" h="472333" stroke="0" extrusionOk="0">
                <a:moveTo>
                  <a:pt x="222885" y="0"/>
                </a:moveTo>
                <a:cubicBezTo>
                  <a:pt x="333179" y="0"/>
                  <a:pt x="422590" y="7450"/>
                  <a:pt x="422590" y="16641"/>
                </a:cubicBezTo>
                <a:lnTo>
                  <a:pt x="422590" y="455692"/>
                </a:lnTo>
                <a:cubicBezTo>
                  <a:pt x="422590" y="464883"/>
                  <a:pt x="333179" y="472333"/>
                  <a:pt x="222885" y="472333"/>
                </a:cubicBezTo>
                <a:lnTo>
                  <a:pt x="222885" y="0"/>
                </a:lnTo>
                <a:close/>
              </a:path>
              <a:path w="422590" h="472333" fill="none">
                <a:moveTo>
                  <a:pt x="0" y="13335"/>
                </a:moveTo>
                <a:lnTo>
                  <a:pt x="422590" y="16641"/>
                </a:lnTo>
                <a:lnTo>
                  <a:pt x="422590" y="455692"/>
                </a:lnTo>
              </a:path>
            </a:pathLst>
          </a:cu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11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 animBg="1"/>
      <p:bldP spid="18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FOUR-VARIABLE MAP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altLang="zh-TW" sz="1800" b="1" dirty="0" smtClean="0">
                <a:solidFill>
                  <a:schemeClr val="accent2"/>
                </a:solidFill>
                <a:ea typeface="新細明體" pitchFamily="18" charset="-120"/>
                <a:sym typeface="Symbol" pitchFamily="18" charset="2"/>
              </a:rPr>
              <a:t>Prime </a:t>
            </a:r>
            <a:r>
              <a:rPr lang="en-US" altLang="zh-TW" sz="1800" b="1" dirty="0" err="1" smtClean="0">
                <a:solidFill>
                  <a:schemeClr val="accent2"/>
                </a:solidFill>
                <a:ea typeface="新細明體" pitchFamily="18" charset="-120"/>
                <a:sym typeface="Symbol" pitchFamily="18" charset="2"/>
              </a:rPr>
              <a:t>implicant</a:t>
            </a:r>
            <a:r>
              <a:rPr lang="en-US" altLang="zh-TW" sz="1800" b="1" dirty="0" smtClean="0">
                <a:solidFill>
                  <a:schemeClr val="accent2"/>
                </a:solidFill>
                <a:ea typeface="新細明體" pitchFamily="18" charset="-120"/>
                <a:sym typeface="Symbol" pitchFamily="18" charset="2"/>
              </a:rPr>
              <a:t> </a:t>
            </a:r>
            <a:r>
              <a:rPr lang="en-US" altLang="zh-TW" sz="1800" dirty="0" smtClean="0">
                <a:ea typeface="新細明體" pitchFamily="18" charset="-120"/>
                <a:sym typeface="Symbol" pitchFamily="18" charset="2"/>
              </a:rPr>
              <a:t>is a product term obtained by combining the maximum possible number of adjacent squares in the map.</a:t>
            </a:r>
          </a:p>
          <a:p>
            <a:pPr algn="just">
              <a:lnSpc>
                <a:spcPct val="150000"/>
              </a:lnSpc>
            </a:pPr>
            <a:r>
              <a:rPr lang="en-US" altLang="zh-TW" sz="1800" dirty="0" smtClean="0">
                <a:ea typeface="新細明體" pitchFamily="18" charset="-120"/>
                <a:sym typeface="Symbol" pitchFamily="18" charset="2"/>
              </a:rPr>
              <a:t>If a </a:t>
            </a:r>
            <a:r>
              <a:rPr lang="en-US" altLang="zh-TW" sz="1800" dirty="0" err="1" smtClean="0">
                <a:ea typeface="新細明體" pitchFamily="18" charset="-120"/>
                <a:sym typeface="Symbol" pitchFamily="18" charset="2"/>
              </a:rPr>
              <a:t>minterm</a:t>
            </a:r>
            <a:r>
              <a:rPr lang="en-US" altLang="zh-TW" sz="1800" dirty="0" smtClean="0">
                <a:ea typeface="新細明體" pitchFamily="18" charset="-120"/>
                <a:sym typeface="Symbol" pitchFamily="18" charset="2"/>
              </a:rPr>
              <a:t> in a square is covered by only one prime </a:t>
            </a:r>
            <a:r>
              <a:rPr lang="en-US" altLang="zh-TW" sz="1800" dirty="0" err="1" smtClean="0">
                <a:ea typeface="新細明體" pitchFamily="18" charset="-120"/>
                <a:sym typeface="Symbol" pitchFamily="18" charset="2"/>
              </a:rPr>
              <a:t>implicant</a:t>
            </a:r>
            <a:r>
              <a:rPr lang="en-US" altLang="zh-TW" sz="1800" dirty="0" smtClean="0">
                <a:ea typeface="新細明體" pitchFamily="18" charset="-120"/>
                <a:sym typeface="Symbol" pitchFamily="18" charset="2"/>
              </a:rPr>
              <a:t>, that prime </a:t>
            </a:r>
            <a:r>
              <a:rPr lang="en-US" altLang="zh-TW" sz="1800" dirty="0" err="1" smtClean="0">
                <a:ea typeface="新細明體" pitchFamily="18" charset="-120"/>
                <a:sym typeface="Symbol" pitchFamily="18" charset="2"/>
              </a:rPr>
              <a:t>implicant</a:t>
            </a:r>
            <a:r>
              <a:rPr lang="en-US" altLang="zh-TW" sz="1800" dirty="0" smtClean="0">
                <a:ea typeface="新細明體" pitchFamily="18" charset="-120"/>
                <a:sym typeface="Symbol" pitchFamily="18" charset="2"/>
              </a:rPr>
              <a:t> is said to be </a:t>
            </a:r>
            <a:r>
              <a:rPr lang="en-US" altLang="zh-TW" sz="1800" b="1" dirty="0" smtClean="0">
                <a:solidFill>
                  <a:schemeClr val="accent2"/>
                </a:solidFill>
                <a:ea typeface="新細明體" pitchFamily="18" charset="-120"/>
                <a:sym typeface="Symbol" pitchFamily="18" charset="2"/>
              </a:rPr>
              <a:t>essential</a:t>
            </a:r>
            <a:r>
              <a:rPr lang="en-US" altLang="zh-TW" sz="1800" dirty="0" smtClean="0">
                <a:ea typeface="新細明體" pitchFamily="18" charset="-120"/>
                <a:sym typeface="Symbol" pitchFamily="18" charset="2"/>
              </a:rPr>
              <a:t>.</a:t>
            </a:r>
            <a:endParaRPr lang="en-US" altLang="zh-TW" sz="1800" dirty="0">
              <a:ea typeface="新細明體" pitchFamily="18" charset="-120"/>
              <a:sym typeface="Symbol" pitchFamily="18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November,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31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FOUR-VARIABLE MAP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sz="1800" dirty="0" smtClean="0">
                    <a:ea typeface="新細明體" pitchFamily="18" charset="-120"/>
                  </a:rPr>
                  <a:t>Simplify F (A, B, C, D)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zh-TW" sz="1800" i="1" smtClean="0">
                            <a:latin typeface="Cambria Math"/>
                            <a:ea typeface="新細明體" pitchFamily="18" charset="-12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GB" altLang="zh-TW" sz="1800" b="0" i="0" smtClean="0">
                            <a:latin typeface="+mj-lt"/>
                            <a:ea typeface="新細明體" pitchFamily="18" charset="-120"/>
                          </a:rPr>
                          <m:t>(0, 2, 3, 5, 7, 8, 9, 10, 11, 13, 15)</m:t>
                        </m:r>
                      </m:e>
                    </m:nary>
                  </m:oMath>
                </a14:m>
                <a:endParaRPr lang="en-US" altLang="zh-TW" sz="1800" dirty="0">
                  <a:latin typeface="+mj-lt"/>
                  <a:ea typeface="新細明體" pitchFamily="18" charset="-12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44" t="-118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November,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27</a:t>
            </a:fld>
            <a:endParaRPr lang="en-GB"/>
          </a:p>
        </p:txBody>
      </p:sp>
      <p:graphicFrame>
        <p:nvGraphicFramePr>
          <p:cNvPr id="8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1410813"/>
              </p:ext>
            </p:extLst>
          </p:nvPr>
        </p:nvGraphicFramePr>
        <p:xfrm>
          <a:off x="575556" y="1203598"/>
          <a:ext cx="3924436" cy="3296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2867"/>
                <a:gridCol w="362867"/>
                <a:gridCol w="639740"/>
                <a:gridCol w="639740"/>
                <a:gridCol w="639740"/>
                <a:gridCol w="639740"/>
                <a:gridCol w="319871"/>
                <a:gridCol w="319871"/>
              </a:tblGrid>
              <a:tr h="281770">
                <a:tc rowSpan="2" gridSpan="2">
                  <a:txBody>
                    <a:bodyPr/>
                    <a:lstStyle/>
                    <a:p>
                      <a:pPr algn="r"/>
                      <a:r>
                        <a:rPr lang="en-GB" sz="1200" dirty="0" smtClean="0"/>
                        <a:t>CD</a:t>
                      </a:r>
                    </a:p>
                    <a:p>
                      <a:pPr algn="l"/>
                      <a:r>
                        <a:rPr lang="en-GB" sz="1200" dirty="0" smtClean="0"/>
                        <a:t>AB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C</a:t>
                      </a:r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81770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0 0</a:t>
                      </a:r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0 1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1 1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1 0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4809">
                <a:tc rowSpan="2"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200" dirty="0" smtClean="0"/>
                        <a:t>00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baseline="0" dirty="0" smtClean="0"/>
                        <a:t>m</a:t>
                      </a:r>
                      <a:r>
                        <a:rPr lang="en-GB" sz="1050" b="1" i="1" baseline="-25000" dirty="0" smtClean="0"/>
                        <a:t>0</a:t>
                      </a:r>
                      <a:endParaRPr lang="en-GB" sz="1050" b="1" i="1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baseline="0" dirty="0" smtClean="0"/>
                        <a:t>m</a:t>
                      </a:r>
                      <a:r>
                        <a:rPr lang="en-GB" sz="1050" b="1" i="1" baseline="-25000" dirty="0" smtClean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baseline="0" dirty="0" smtClean="0"/>
                        <a:t>m</a:t>
                      </a:r>
                      <a:r>
                        <a:rPr lang="en-GB" sz="1050" b="1" i="1" baseline="-25000" dirty="0" smtClean="0"/>
                        <a:t>3</a:t>
                      </a:r>
                      <a:endParaRPr lang="en-GB" sz="1050" b="1" i="1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baseline="0" dirty="0" smtClean="0"/>
                        <a:t>m</a:t>
                      </a:r>
                      <a:r>
                        <a:rPr lang="en-GB" sz="1050" b="1" i="1" baseline="-25000" dirty="0" smtClean="0"/>
                        <a:t>2</a:t>
                      </a:r>
                      <a:endParaRPr lang="en-GB" sz="1050" b="1" i="1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89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 smtClean="0"/>
                        <a:t>1</a:t>
                      </a:r>
                      <a:endParaRPr lang="en-GB" sz="12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baseline="0" dirty="0" smtClean="0"/>
                        <a:t>1</a:t>
                      </a:r>
                      <a:endParaRPr lang="en-GB" sz="1200" b="1" i="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dirty="0" smtClean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58290">
                <a:tc rowSpan="2"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200" dirty="0" smtClean="0"/>
                        <a:t>01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baseline="0" dirty="0" smtClean="0"/>
                        <a:t>m</a:t>
                      </a:r>
                      <a:r>
                        <a:rPr lang="en-GB" sz="1050" b="1" i="1" baseline="-25000" dirty="0" smtClean="0"/>
                        <a:t>4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baseline="0" dirty="0" smtClean="0"/>
                        <a:t>m</a:t>
                      </a:r>
                      <a:r>
                        <a:rPr lang="en-GB" sz="1050" b="1" i="1" baseline="-25000" dirty="0" smtClean="0"/>
                        <a:t>5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baseline="0" dirty="0" smtClean="0"/>
                        <a:t>m</a:t>
                      </a:r>
                      <a:r>
                        <a:rPr lang="en-GB" sz="1050" b="1" i="1" baseline="-25000" dirty="0" smtClean="0"/>
                        <a:t>7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baseline="0" dirty="0" smtClean="0"/>
                        <a:t>m</a:t>
                      </a:r>
                      <a:r>
                        <a:rPr lang="en-GB" sz="1050" b="1" i="1" baseline="-25000" dirty="0" smtClean="0"/>
                        <a:t>6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/>
                      <a:r>
                        <a:rPr lang="en-GB" sz="1200" b="0" i="0" baseline="0" dirty="0" smtClean="0"/>
                        <a:t>B</a:t>
                      </a:r>
                      <a:endParaRPr lang="en-GB" sz="1050" b="0" i="0" baseline="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77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 smtClean="0"/>
                        <a:t>1</a:t>
                      </a:r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 smtClean="0"/>
                        <a:t>1</a:t>
                      </a:r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81770">
                <a:tc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200" dirty="0" smtClean="0"/>
                        <a:t>11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dirty="0" smtClean="0"/>
                        <a:t>m</a:t>
                      </a:r>
                      <a:r>
                        <a:rPr lang="en-GB" sz="1050" b="1" i="1" baseline="-25000" dirty="0" smtClean="0"/>
                        <a:t>12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dirty="0" smtClean="0"/>
                        <a:t>m</a:t>
                      </a:r>
                      <a:r>
                        <a:rPr lang="en-GB" sz="1050" b="1" i="1" baseline="-25000" dirty="0" smtClean="0"/>
                        <a:t>13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dirty="0" smtClean="0"/>
                        <a:t>m</a:t>
                      </a:r>
                      <a:r>
                        <a:rPr lang="en-GB" sz="1050" b="1" i="1" baseline="-25000" dirty="0" smtClean="0"/>
                        <a:t>15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dirty="0" smtClean="0"/>
                        <a:t>m</a:t>
                      </a:r>
                      <a:r>
                        <a:rPr lang="en-GB" sz="1050" b="1" i="1" baseline="-25000" dirty="0" smtClean="0"/>
                        <a:t>14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770">
                <a:tc rowSpan="2">
                  <a:txBody>
                    <a:bodyPr/>
                    <a:lstStyle/>
                    <a:p>
                      <a:pPr algn="r"/>
                      <a:r>
                        <a:rPr lang="en-GB" sz="1200" dirty="0" smtClean="0"/>
                        <a:t>A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 smtClean="0"/>
                        <a:t>1</a:t>
                      </a:r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 smtClean="0"/>
                        <a:t>1</a:t>
                      </a:r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1" i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5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58290">
                <a:tc vMerge="1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200" dirty="0" smtClean="0"/>
                        <a:t>10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dirty="0" smtClean="0"/>
                        <a:t>m</a:t>
                      </a:r>
                      <a:r>
                        <a:rPr lang="en-GB" sz="1050" b="1" i="1" baseline="-25000" dirty="0" smtClean="0"/>
                        <a:t>8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dirty="0" smtClean="0"/>
                        <a:t>m</a:t>
                      </a:r>
                      <a:r>
                        <a:rPr lang="en-GB" sz="1050" b="1" i="1" baseline="-25000" dirty="0" smtClean="0"/>
                        <a:t>9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dirty="0" smtClean="0"/>
                        <a:t>m</a:t>
                      </a:r>
                      <a:r>
                        <a:rPr lang="en-GB" sz="1050" b="1" i="1" baseline="-25000" dirty="0" smtClean="0"/>
                        <a:t>11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dirty="0" smtClean="0"/>
                        <a:t>m</a:t>
                      </a:r>
                      <a:r>
                        <a:rPr lang="en-GB" sz="1050" b="1" i="1" baseline="-25000" dirty="0" smtClean="0"/>
                        <a:t>10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770">
                <a:tc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 smtClean="0"/>
                        <a:t>1</a:t>
                      </a:r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 smtClean="0"/>
                        <a:t>1</a:t>
                      </a:r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 smtClean="0"/>
                        <a:t>1</a:t>
                      </a:r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dirty="0" smtClean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81770">
                <a:tc rowSpan="2"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8177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0" i="0" dirty="0" smtClean="0"/>
                        <a:t>D</a:t>
                      </a:r>
                      <a:endParaRPr lang="en-GB" sz="1200" b="0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395536" y="4443958"/>
            <a:ext cx="3374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ea typeface="新細明體" pitchFamily="18" charset="-120"/>
              </a:rPr>
              <a:t>Essential prime </a:t>
            </a:r>
            <a:r>
              <a:rPr lang="en-US" altLang="zh-TW" dirty="0" err="1" smtClean="0">
                <a:ea typeface="新細明體" pitchFamily="18" charset="-120"/>
              </a:rPr>
              <a:t>implicants</a:t>
            </a:r>
            <a:r>
              <a:rPr lang="en-US" altLang="zh-TW" dirty="0" smtClean="0">
                <a:ea typeface="新細明體" pitchFamily="18" charset="-120"/>
              </a:rPr>
              <a:t> </a:t>
            </a:r>
            <a:r>
              <a:rPr lang="en-US" altLang="zh-TW" b="1" dirty="0" smtClean="0">
                <a:solidFill>
                  <a:schemeClr val="accent2"/>
                </a:solidFill>
                <a:ea typeface="新細明體" pitchFamily="18" charset="-120"/>
              </a:rPr>
              <a:t>BD</a:t>
            </a:r>
            <a:endParaRPr lang="en-US" altLang="zh-TW" b="1" dirty="0">
              <a:solidFill>
                <a:schemeClr val="accent2"/>
              </a:solidFill>
              <a:ea typeface="新細明體" pitchFamily="18" charset="-12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35271" y="4445630"/>
            <a:ext cx="1080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ea typeface="新細明體" pitchFamily="18" charset="-120"/>
              </a:rPr>
              <a:t>and </a:t>
            </a:r>
            <a:r>
              <a:rPr lang="en-US" altLang="zh-TW" b="1" dirty="0" smtClean="0">
                <a:solidFill>
                  <a:schemeClr val="accent2"/>
                </a:solidFill>
                <a:ea typeface="新細明體" pitchFamily="18" charset="-120"/>
              </a:rPr>
              <a:t>B’D’</a:t>
            </a:r>
            <a:endParaRPr lang="en-US" altLang="zh-TW" b="1" dirty="0">
              <a:solidFill>
                <a:schemeClr val="accent2"/>
              </a:solidFill>
              <a:ea typeface="新細明體" pitchFamily="18" charset="-12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275856" y="1833002"/>
            <a:ext cx="504056" cy="410330"/>
            <a:chOff x="467543" y="1851670"/>
            <a:chExt cx="244599" cy="2446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67544" y="1851670"/>
              <a:ext cx="0" cy="244599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589843" y="1973970"/>
              <a:ext cx="0" cy="244599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 rot="5400000">
            <a:off x="3275856" y="3469754"/>
            <a:ext cx="504056" cy="410330"/>
            <a:chOff x="467543" y="1851670"/>
            <a:chExt cx="244599" cy="244600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467544" y="1851670"/>
              <a:ext cx="0" cy="244599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589843" y="1973970"/>
              <a:ext cx="0" cy="244599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 flipH="1">
            <a:off x="1378248" y="1833002"/>
            <a:ext cx="504056" cy="410330"/>
            <a:chOff x="467543" y="1851670"/>
            <a:chExt cx="244599" cy="244600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467544" y="1851670"/>
              <a:ext cx="0" cy="244599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>
              <a:off x="589843" y="1973970"/>
              <a:ext cx="0" cy="244599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 rot="16200000" flipH="1">
            <a:off x="1378248" y="3469754"/>
            <a:ext cx="504056" cy="410330"/>
            <a:chOff x="467543" y="1851670"/>
            <a:chExt cx="244599" cy="244600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467544" y="1851670"/>
              <a:ext cx="0" cy="244599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>
              <a:off x="589843" y="1973970"/>
              <a:ext cx="0" cy="244599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angle 49"/>
          <p:cNvSpPr/>
          <p:nvPr/>
        </p:nvSpPr>
        <p:spPr>
          <a:xfrm>
            <a:off x="2123728" y="2576278"/>
            <a:ext cx="936104" cy="77403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1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9401424"/>
              </p:ext>
            </p:extLst>
          </p:nvPr>
        </p:nvGraphicFramePr>
        <p:xfrm>
          <a:off x="4896036" y="1199126"/>
          <a:ext cx="3924436" cy="3296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2867"/>
                <a:gridCol w="362867"/>
                <a:gridCol w="639740"/>
                <a:gridCol w="639740"/>
                <a:gridCol w="639740"/>
                <a:gridCol w="639740"/>
                <a:gridCol w="319871"/>
                <a:gridCol w="319871"/>
              </a:tblGrid>
              <a:tr h="281770">
                <a:tc rowSpan="2" gridSpan="2">
                  <a:txBody>
                    <a:bodyPr/>
                    <a:lstStyle/>
                    <a:p>
                      <a:pPr algn="r"/>
                      <a:r>
                        <a:rPr lang="en-GB" sz="1200" dirty="0" smtClean="0"/>
                        <a:t>CD</a:t>
                      </a:r>
                    </a:p>
                    <a:p>
                      <a:pPr algn="l"/>
                      <a:r>
                        <a:rPr lang="en-GB" sz="1200" dirty="0" smtClean="0"/>
                        <a:t>AB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</a:t>
                      </a:r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81770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0 0</a:t>
                      </a:r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0 1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1 1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1 0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4809">
                <a:tc rowSpan="2"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200" dirty="0" smtClean="0"/>
                        <a:t>00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baseline="0" dirty="0" smtClean="0"/>
                        <a:t>m</a:t>
                      </a:r>
                      <a:r>
                        <a:rPr lang="en-GB" sz="1050" b="1" i="1" baseline="-25000" dirty="0" smtClean="0"/>
                        <a:t>0</a:t>
                      </a:r>
                      <a:endParaRPr lang="en-GB" sz="1050" b="1" i="1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baseline="0" dirty="0" smtClean="0"/>
                        <a:t>m</a:t>
                      </a:r>
                      <a:r>
                        <a:rPr lang="en-GB" sz="1050" b="1" i="1" baseline="-25000" dirty="0" smtClean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baseline="0" dirty="0" smtClean="0"/>
                        <a:t>m</a:t>
                      </a:r>
                      <a:r>
                        <a:rPr lang="en-GB" sz="1050" b="1" i="1" baseline="-25000" dirty="0" smtClean="0"/>
                        <a:t>3</a:t>
                      </a:r>
                      <a:endParaRPr lang="en-GB" sz="1050" b="1" i="1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baseline="0" dirty="0" smtClean="0"/>
                        <a:t>m</a:t>
                      </a:r>
                      <a:r>
                        <a:rPr lang="en-GB" sz="1050" b="1" i="1" baseline="-25000" dirty="0" smtClean="0"/>
                        <a:t>2</a:t>
                      </a:r>
                      <a:endParaRPr lang="en-GB" sz="1050" b="1" i="1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89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 smtClean="0"/>
                        <a:t>1</a:t>
                      </a:r>
                      <a:endParaRPr lang="en-GB" sz="12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baseline="0" dirty="0" smtClean="0"/>
                        <a:t>1</a:t>
                      </a:r>
                      <a:endParaRPr lang="en-GB" sz="1200" b="1" i="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dirty="0" smtClean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58290">
                <a:tc rowSpan="2"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200" dirty="0" smtClean="0"/>
                        <a:t>01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baseline="0" dirty="0" smtClean="0"/>
                        <a:t>m</a:t>
                      </a:r>
                      <a:r>
                        <a:rPr lang="en-GB" sz="1050" b="1" i="1" baseline="-25000" dirty="0" smtClean="0"/>
                        <a:t>4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baseline="0" dirty="0" smtClean="0"/>
                        <a:t>m</a:t>
                      </a:r>
                      <a:r>
                        <a:rPr lang="en-GB" sz="1050" b="1" i="1" baseline="-25000" dirty="0" smtClean="0"/>
                        <a:t>5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baseline="0" dirty="0" smtClean="0"/>
                        <a:t>m</a:t>
                      </a:r>
                      <a:r>
                        <a:rPr lang="en-GB" sz="1050" b="1" i="1" baseline="-25000" dirty="0" smtClean="0"/>
                        <a:t>7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baseline="0" dirty="0" smtClean="0"/>
                        <a:t>m</a:t>
                      </a:r>
                      <a:r>
                        <a:rPr lang="en-GB" sz="1050" b="1" i="1" baseline="-25000" dirty="0" smtClean="0"/>
                        <a:t>6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/>
                      <a:r>
                        <a:rPr lang="en-GB" sz="1200" b="0" i="0" baseline="0" dirty="0" smtClean="0"/>
                        <a:t>B</a:t>
                      </a:r>
                      <a:endParaRPr lang="en-GB" sz="1050" b="0" i="0" baseline="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77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 smtClean="0"/>
                        <a:t>1</a:t>
                      </a:r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 smtClean="0"/>
                        <a:t>1</a:t>
                      </a:r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81770">
                <a:tc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200" dirty="0" smtClean="0"/>
                        <a:t>11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dirty="0" smtClean="0"/>
                        <a:t>m</a:t>
                      </a:r>
                      <a:r>
                        <a:rPr lang="en-GB" sz="1050" b="1" i="1" baseline="-25000" dirty="0" smtClean="0"/>
                        <a:t>12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dirty="0" smtClean="0"/>
                        <a:t>m</a:t>
                      </a:r>
                      <a:r>
                        <a:rPr lang="en-GB" sz="1050" b="1" i="1" baseline="-25000" dirty="0" smtClean="0"/>
                        <a:t>13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dirty="0" smtClean="0"/>
                        <a:t>m</a:t>
                      </a:r>
                      <a:r>
                        <a:rPr lang="en-GB" sz="1050" b="1" i="1" baseline="-25000" dirty="0" smtClean="0"/>
                        <a:t>15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dirty="0" smtClean="0"/>
                        <a:t>m</a:t>
                      </a:r>
                      <a:r>
                        <a:rPr lang="en-GB" sz="1050" b="1" i="1" baseline="-25000" dirty="0" smtClean="0"/>
                        <a:t>14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770">
                <a:tc rowSpan="2">
                  <a:txBody>
                    <a:bodyPr/>
                    <a:lstStyle/>
                    <a:p>
                      <a:pPr algn="r"/>
                      <a:r>
                        <a:rPr lang="en-GB" sz="1200" dirty="0" smtClean="0"/>
                        <a:t>A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 smtClean="0"/>
                        <a:t>1</a:t>
                      </a:r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 smtClean="0"/>
                        <a:t>1</a:t>
                      </a:r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1" i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5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58290">
                <a:tc vMerge="1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200" dirty="0" smtClean="0"/>
                        <a:t>10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dirty="0" smtClean="0"/>
                        <a:t>m</a:t>
                      </a:r>
                      <a:r>
                        <a:rPr lang="en-GB" sz="1050" b="1" i="1" baseline="-25000" dirty="0" smtClean="0"/>
                        <a:t>8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dirty="0" smtClean="0"/>
                        <a:t>m</a:t>
                      </a:r>
                      <a:r>
                        <a:rPr lang="en-GB" sz="1050" b="1" i="1" baseline="-25000" dirty="0" smtClean="0"/>
                        <a:t>9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dirty="0" smtClean="0"/>
                        <a:t>m</a:t>
                      </a:r>
                      <a:r>
                        <a:rPr lang="en-GB" sz="1050" b="1" i="1" baseline="-25000" dirty="0" smtClean="0"/>
                        <a:t>11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dirty="0" smtClean="0"/>
                        <a:t>m</a:t>
                      </a:r>
                      <a:r>
                        <a:rPr lang="en-GB" sz="1050" b="1" i="1" baseline="-25000" dirty="0" smtClean="0"/>
                        <a:t>10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770">
                <a:tc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 smtClean="0"/>
                        <a:t>1</a:t>
                      </a:r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 smtClean="0"/>
                        <a:t>1</a:t>
                      </a:r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 smtClean="0"/>
                        <a:t>1</a:t>
                      </a:r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dirty="0" smtClean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81770">
                <a:tc rowSpan="2"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8177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0" i="0" dirty="0" smtClean="0"/>
                        <a:t>D</a:t>
                      </a:r>
                      <a:endParaRPr lang="en-GB" sz="1200" b="0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2" name="Rectangle 51"/>
          <p:cNvSpPr/>
          <p:nvPr/>
        </p:nvSpPr>
        <p:spPr>
          <a:xfrm>
            <a:off x="6982312" y="2030220"/>
            <a:ext cx="485248" cy="184539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6444852" y="3102516"/>
            <a:ext cx="936104" cy="77403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/>
          <p:cNvSpPr/>
          <p:nvPr/>
        </p:nvSpPr>
        <p:spPr>
          <a:xfrm>
            <a:off x="5796136" y="3675338"/>
            <a:ext cx="2160240" cy="22966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1" name="Group 60"/>
          <p:cNvGrpSpPr/>
          <p:nvPr/>
        </p:nvGrpSpPr>
        <p:grpSpPr>
          <a:xfrm rot="5400000">
            <a:off x="7401525" y="3267473"/>
            <a:ext cx="282054" cy="936104"/>
            <a:chOff x="4499992" y="3169532"/>
            <a:chExt cx="504056" cy="782558"/>
          </a:xfrm>
        </p:grpSpPr>
        <p:grpSp>
          <p:nvGrpSpPr>
            <p:cNvPr id="55" name="Group 54"/>
            <p:cNvGrpSpPr/>
            <p:nvPr/>
          </p:nvGrpSpPr>
          <p:grpSpPr>
            <a:xfrm>
              <a:off x="4499992" y="3541760"/>
              <a:ext cx="504056" cy="410330"/>
              <a:chOff x="467543" y="1851670"/>
              <a:chExt cx="244599" cy="244600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>
                <a:off x="467544" y="1851670"/>
                <a:ext cx="0" cy="244599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5400000">
                <a:off x="589843" y="1973970"/>
                <a:ext cx="0" cy="244599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57"/>
            <p:cNvGrpSpPr/>
            <p:nvPr/>
          </p:nvGrpSpPr>
          <p:grpSpPr>
            <a:xfrm flipV="1">
              <a:off x="4499992" y="3169532"/>
              <a:ext cx="504056" cy="410330"/>
              <a:chOff x="467543" y="1851670"/>
              <a:chExt cx="244599" cy="244600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>
                <a:off x="467544" y="1851670"/>
                <a:ext cx="0" cy="244599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5400000">
                <a:off x="589843" y="1973970"/>
                <a:ext cx="0" cy="244599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2" name="Group 61"/>
          <p:cNvGrpSpPr/>
          <p:nvPr/>
        </p:nvGrpSpPr>
        <p:grpSpPr>
          <a:xfrm rot="16200000" flipV="1">
            <a:off x="7422029" y="1642414"/>
            <a:ext cx="238505" cy="936104"/>
            <a:chOff x="4499992" y="3169532"/>
            <a:chExt cx="504056" cy="782558"/>
          </a:xfrm>
        </p:grpSpPr>
        <p:grpSp>
          <p:nvGrpSpPr>
            <p:cNvPr id="63" name="Group 62"/>
            <p:cNvGrpSpPr/>
            <p:nvPr/>
          </p:nvGrpSpPr>
          <p:grpSpPr>
            <a:xfrm>
              <a:off x="4499992" y="3541760"/>
              <a:ext cx="504056" cy="410330"/>
              <a:chOff x="467543" y="1851670"/>
              <a:chExt cx="244599" cy="244600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>
                <a:off x="467544" y="1851670"/>
                <a:ext cx="0" cy="244599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5400000">
                <a:off x="589843" y="1973970"/>
                <a:ext cx="0" cy="244599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oup 63"/>
            <p:cNvGrpSpPr/>
            <p:nvPr/>
          </p:nvGrpSpPr>
          <p:grpSpPr>
            <a:xfrm flipV="1">
              <a:off x="4499992" y="3169532"/>
              <a:ext cx="504056" cy="410330"/>
              <a:chOff x="467543" y="1851670"/>
              <a:chExt cx="244599" cy="244600"/>
            </a:xfrm>
          </p:grpSpPr>
          <p:cxnSp>
            <p:nvCxnSpPr>
              <p:cNvPr id="65" name="Straight Connector 64"/>
              <p:cNvCxnSpPr/>
              <p:nvPr/>
            </p:nvCxnSpPr>
            <p:spPr>
              <a:xfrm>
                <a:off x="467544" y="1851670"/>
                <a:ext cx="0" cy="244599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>
                <a:off x="589843" y="1973970"/>
                <a:ext cx="0" cy="244599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9" name="Rectangle 68"/>
          <p:cNvSpPr/>
          <p:nvPr/>
        </p:nvSpPr>
        <p:spPr>
          <a:xfrm>
            <a:off x="4932040" y="4446680"/>
            <a:ext cx="2418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ea typeface="新細明體" pitchFamily="18" charset="-120"/>
              </a:rPr>
              <a:t>Prime </a:t>
            </a:r>
            <a:r>
              <a:rPr lang="en-US" altLang="zh-TW" dirty="0" err="1" smtClean="0">
                <a:ea typeface="新細明體" pitchFamily="18" charset="-120"/>
              </a:rPr>
              <a:t>implicants</a:t>
            </a:r>
            <a:r>
              <a:rPr lang="en-US" altLang="zh-TW" dirty="0" smtClean="0">
                <a:ea typeface="新細明體" pitchFamily="18" charset="-120"/>
              </a:rPr>
              <a:t> </a:t>
            </a:r>
            <a:r>
              <a:rPr lang="en-US" altLang="zh-TW" b="1" dirty="0" smtClean="0">
                <a:solidFill>
                  <a:schemeClr val="accent2"/>
                </a:solidFill>
                <a:ea typeface="新細明體" pitchFamily="18" charset="-120"/>
              </a:rPr>
              <a:t>CD</a:t>
            </a:r>
            <a:r>
              <a:rPr lang="en-US" altLang="zh-TW" dirty="0" smtClean="0">
                <a:ea typeface="新細明體" pitchFamily="18" charset="-120"/>
              </a:rPr>
              <a:t>,</a:t>
            </a:r>
            <a:endParaRPr lang="en-US" altLang="zh-TW" dirty="0">
              <a:ea typeface="新細明體" pitchFamily="18" charset="-12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7143714" y="4446680"/>
            <a:ext cx="663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solidFill>
                  <a:schemeClr val="accent2"/>
                </a:solidFill>
                <a:ea typeface="新細明體" pitchFamily="18" charset="-120"/>
              </a:rPr>
              <a:t> B’C</a:t>
            </a:r>
            <a:r>
              <a:rPr lang="en-US" altLang="zh-TW" dirty="0" smtClean="0">
                <a:ea typeface="新細明體" pitchFamily="18" charset="-120"/>
              </a:rPr>
              <a:t>,</a:t>
            </a:r>
            <a:endParaRPr lang="en-US" altLang="zh-TW" dirty="0">
              <a:ea typeface="新細明體" pitchFamily="18" charset="-12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662274" y="4448352"/>
            <a:ext cx="514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solidFill>
                  <a:schemeClr val="accent2"/>
                </a:solidFill>
                <a:ea typeface="新細明體" pitchFamily="18" charset="-120"/>
              </a:rPr>
              <a:t>AD</a:t>
            </a:r>
            <a:endParaRPr lang="en-US" altLang="zh-TW" b="1" dirty="0">
              <a:solidFill>
                <a:schemeClr val="accent2"/>
              </a:solidFill>
              <a:ea typeface="新細明體" pitchFamily="18" charset="-12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8046672" y="4443958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ea typeface="新細明體" pitchFamily="18" charset="-120"/>
              </a:rPr>
              <a:t>and</a:t>
            </a:r>
            <a:r>
              <a:rPr lang="en-US" altLang="zh-TW" b="1" dirty="0">
                <a:solidFill>
                  <a:schemeClr val="accent2"/>
                </a:solidFill>
                <a:ea typeface="新細明體" pitchFamily="18" charset="-120"/>
              </a:rPr>
              <a:t> AB’</a:t>
            </a:r>
          </a:p>
        </p:txBody>
      </p:sp>
    </p:spTree>
    <p:extLst>
      <p:ext uri="{BB962C8B-B14F-4D97-AF65-F5344CB8AC3E}">
        <p14:creationId xmlns:p14="http://schemas.microsoft.com/office/powerpoint/2010/main" val="342809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50" grpId="0" animBg="1"/>
      <p:bldP spid="52" grpId="0" animBg="1"/>
      <p:bldP spid="53" grpId="0" animBg="1"/>
      <p:bldP spid="54" grpId="0" animBg="1"/>
      <p:bldP spid="69" grpId="0"/>
      <p:bldP spid="70" grpId="0"/>
      <p:bldP spid="71" grpId="0"/>
      <p:bldP spid="7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FOUR-VARIABLE MAP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altLang="zh-TW" sz="1800" dirty="0" smtClean="0">
                <a:ea typeface="新細明體" pitchFamily="18" charset="-120"/>
                <a:sym typeface="Symbol" pitchFamily="18" charset="2"/>
              </a:rPr>
              <a:t>Essential prime </a:t>
            </a:r>
            <a:r>
              <a:rPr lang="en-US" altLang="zh-TW" sz="1800" dirty="0" err="1" smtClean="0">
                <a:ea typeface="新細明體" pitchFamily="18" charset="-120"/>
                <a:sym typeface="Symbol" pitchFamily="18" charset="2"/>
              </a:rPr>
              <a:t>implicants</a:t>
            </a:r>
            <a:r>
              <a:rPr lang="en-US" altLang="zh-TW" sz="1800" dirty="0" smtClean="0">
                <a:ea typeface="新細明體" pitchFamily="18" charset="-120"/>
                <a:sym typeface="Symbol" pitchFamily="18" charset="2"/>
              </a:rPr>
              <a:t>  </a:t>
            </a:r>
            <a:r>
              <a:rPr lang="en-US" altLang="zh-TW" sz="1800" b="1" dirty="0" smtClean="0">
                <a:ea typeface="新細明體" pitchFamily="18" charset="-120"/>
                <a:sym typeface="Symbol" pitchFamily="18" charset="2"/>
              </a:rPr>
              <a:t>BD</a:t>
            </a:r>
            <a:r>
              <a:rPr lang="en-US" altLang="zh-TW" sz="1800" dirty="0" smtClean="0">
                <a:ea typeface="新細明體" pitchFamily="18" charset="-120"/>
                <a:sym typeface="Symbol" pitchFamily="18" charset="2"/>
              </a:rPr>
              <a:t> and </a:t>
            </a:r>
            <a:r>
              <a:rPr lang="en-US" altLang="zh-TW" sz="1800" b="1" dirty="0" smtClean="0">
                <a:ea typeface="新細明體" pitchFamily="18" charset="-120"/>
                <a:sym typeface="Symbol" pitchFamily="18" charset="2"/>
              </a:rPr>
              <a:t>B’D’</a:t>
            </a:r>
            <a:r>
              <a:rPr lang="en-US" altLang="zh-TW" sz="1800" dirty="0" smtClean="0">
                <a:ea typeface="新細明體" pitchFamily="18" charset="-120"/>
                <a:sym typeface="Symbol" pitchFamily="18" charset="2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zh-TW" sz="1800" dirty="0" smtClean="0">
                <a:ea typeface="新細明體" pitchFamily="18" charset="-120"/>
                <a:sym typeface="Symbol" pitchFamily="18" charset="2"/>
              </a:rPr>
              <a:t>Prime </a:t>
            </a:r>
            <a:r>
              <a:rPr lang="en-US" altLang="zh-TW" sz="1800" dirty="0" err="1" smtClean="0">
                <a:ea typeface="新細明體" pitchFamily="18" charset="-120"/>
                <a:sym typeface="Symbol" pitchFamily="18" charset="2"/>
              </a:rPr>
              <a:t>implicants</a:t>
            </a:r>
            <a:r>
              <a:rPr lang="en-US" altLang="zh-TW" sz="1800" dirty="0" smtClean="0">
                <a:ea typeface="新細明體" pitchFamily="18" charset="-120"/>
                <a:sym typeface="Symbol" pitchFamily="18" charset="2"/>
              </a:rPr>
              <a:t> </a:t>
            </a:r>
            <a:r>
              <a:rPr lang="en-US" altLang="zh-TW" sz="1800" b="1" dirty="0" smtClean="0">
                <a:ea typeface="新細明體" pitchFamily="18" charset="-120"/>
                <a:sym typeface="Symbol" pitchFamily="18" charset="2"/>
              </a:rPr>
              <a:t>CD</a:t>
            </a:r>
            <a:r>
              <a:rPr lang="en-US" altLang="zh-TW" sz="1800" dirty="0" smtClean="0">
                <a:ea typeface="新細明體" pitchFamily="18" charset="-120"/>
                <a:sym typeface="Symbol" pitchFamily="18" charset="2"/>
              </a:rPr>
              <a:t>, </a:t>
            </a:r>
            <a:r>
              <a:rPr lang="en-US" altLang="zh-TW" sz="1800" b="1" dirty="0" smtClean="0">
                <a:ea typeface="新細明體" pitchFamily="18" charset="-120"/>
                <a:sym typeface="Symbol" pitchFamily="18" charset="2"/>
              </a:rPr>
              <a:t>B’C</a:t>
            </a:r>
            <a:r>
              <a:rPr lang="en-US" altLang="zh-TW" sz="1800" dirty="0" smtClean="0">
                <a:ea typeface="新細明體" pitchFamily="18" charset="-120"/>
                <a:sym typeface="Symbol" pitchFamily="18" charset="2"/>
              </a:rPr>
              <a:t>, </a:t>
            </a:r>
            <a:r>
              <a:rPr lang="en-US" altLang="zh-TW" sz="1800" b="1" dirty="0" smtClean="0">
                <a:ea typeface="新細明體" pitchFamily="18" charset="-120"/>
                <a:sym typeface="Symbol" pitchFamily="18" charset="2"/>
              </a:rPr>
              <a:t>AD</a:t>
            </a:r>
            <a:r>
              <a:rPr lang="en-US" altLang="zh-TW" sz="1800" dirty="0" smtClean="0">
                <a:ea typeface="新細明體" pitchFamily="18" charset="-120"/>
                <a:sym typeface="Symbol" pitchFamily="18" charset="2"/>
              </a:rPr>
              <a:t> and </a:t>
            </a:r>
            <a:r>
              <a:rPr lang="en-US" altLang="zh-TW" sz="1800" b="1" dirty="0" smtClean="0">
                <a:ea typeface="新細明體" pitchFamily="18" charset="-120"/>
                <a:sym typeface="Symbol" pitchFamily="18" charset="2"/>
              </a:rPr>
              <a:t>AB’</a:t>
            </a:r>
            <a:r>
              <a:rPr lang="en-US" altLang="zh-TW" sz="1800" dirty="0" smtClean="0">
                <a:ea typeface="新細明體" pitchFamily="18" charset="-120"/>
                <a:sym typeface="Symbol" pitchFamily="18" charset="2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zh-TW" sz="1800" dirty="0" smtClean="0">
                <a:ea typeface="新細明體" pitchFamily="18" charset="-120"/>
                <a:sym typeface="Symbol" pitchFamily="18" charset="2"/>
              </a:rPr>
              <a:t>Logical sum of two essential prime </a:t>
            </a:r>
            <a:r>
              <a:rPr lang="en-US" altLang="zh-TW" sz="1800" dirty="0" err="1" smtClean="0">
                <a:ea typeface="新細明體" pitchFamily="18" charset="-120"/>
                <a:sym typeface="Symbol" pitchFamily="18" charset="2"/>
              </a:rPr>
              <a:t>implicants</a:t>
            </a:r>
            <a:r>
              <a:rPr lang="en-US" altLang="zh-TW" sz="1800" dirty="0" smtClean="0">
                <a:ea typeface="新細明體" pitchFamily="18" charset="-120"/>
                <a:sym typeface="Symbol" pitchFamily="18" charset="2"/>
              </a:rPr>
              <a:t> and any two prime </a:t>
            </a:r>
            <a:r>
              <a:rPr lang="en-US" altLang="zh-TW" sz="1800" dirty="0" err="1" smtClean="0">
                <a:ea typeface="新細明體" pitchFamily="18" charset="-120"/>
                <a:sym typeface="Symbol" pitchFamily="18" charset="2"/>
              </a:rPr>
              <a:t>implicants</a:t>
            </a:r>
            <a:r>
              <a:rPr lang="en-US" altLang="zh-TW" sz="1800" dirty="0" smtClean="0">
                <a:ea typeface="新細明體" pitchFamily="18" charset="-120"/>
                <a:sym typeface="Symbol" pitchFamily="18" charset="2"/>
              </a:rPr>
              <a:t>. There are four possible ways that the function can be expressed with four product terms of two literals each:</a:t>
            </a:r>
          </a:p>
          <a:p>
            <a:pPr lvl="1" algn="just">
              <a:lnSpc>
                <a:spcPct val="150000"/>
              </a:lnSpc>
            </a:pPr>
            <a:r>
              <a:rPr lang="en-US" altLang="zh-TW" sz="1600" dirty="0" smtClean="0">
                <a:ea typeface="新細明體" pitchFamily="18" charset="-120"/>
                <a:sym typeface="Symbol" pitchFamily="18" charset="2"/>
              </a:rPr>
              <a:t>F = BD + B’D’ + CD + AD</a:t>
            </a: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en-US" altLang="zh-TW" sz="1600" dirty="0" smtClean="0">
                <a:ea typeface="新細明體" pitchFamily="18" charset="-120"/>
                <a:sym typeface="Symbol" pitchFamily="18" charset="2"/>
              </a:rPr>
              <a:t>        = BD + B’D’ + CD + AB’</a:t>
            </a: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en-US" altLang="zh-TW" sz="1600" dirty="0" smtClean="0">
                <a:ea typeface="新細明體" pitchFamily="18" charset="-120"/>
                <a:sym typeface="Symbol" pitchFamily="18" charset="2"/>
              </a:rPr>
              <a:t>        = BD + B’D’ + B’C + AD</a:t>
            </a: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en-US" altLang="zh-TW" sz="1600" dirty="0" smtClean="0">
                <a:ea typeface="新細明體" pitchFamily="18" charset="-120"/>
                <a:sym typeface="Symbol" pitchFamily="18" charset="2"/>
              </a:rPr>
              <a:t>        = BD + B’D’ + B’C + AB’</a:t>
            </a:r>
            <a:endParaRPr lang="en-US" altLang="zh-TW" sz="1600" dirty="0">
              <a:ea typeface="新細明體" pitchFamily="18" charset="-120"/>
              <a:sym typeface="Symbol" pitchFamily="18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November,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09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3710434"/>
            <a:ext cx="5904656" cy="589508"/>
          </a:xfrm>
        </p:spPr>
        <p:txBody>
          <a:bodyPr/>
          <a:lstStyle/>
          <a:p>
            <a:r>
              <a:rPr lang="en-GB" dirty="0" smtClean="0"/>
              <a:t>3.3 Five </a:t>
            </a:r>
            <a:r>
              <a:rPr lang="en-GB" dirty="0"/>
              <a:t>– Variable</a:t>
            </a:r>
            <a:br>
              <a:rPr lang="en-GB" dirty="0"/>
            </a:br>
            <a:r>
              <a:rPr lang="en-GB" dirty="0" smtClean="0">
                <a:solidFill>
                  <a:schemeClr val="accent1"/>
                </a:solidFill>
              </a:rPr>
              <a:t>K-Map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15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3710434"/>
            <a:ext cx="4968552" cy="589508"/>
          </a:xfrm>
        </p:spPr>
        <p:txBody>
          <a:bodyPr/>
          <a:lstStyle/>
          <a:p>
            <a:r>
              <a:rPr lang="en-GB" dirty="0" smtClean="0"/>
              <a:t>3.1 </a:t>
            </a:r>
            <a:r>
              <a:rPr lang="en-GB" dirty="0"/>
              <a:t>The Map</a:t>
            </a:r>
            <a:br>
              <a:rPr lang="en-GB" dirty="0"/>
            </a:br>
            <a:r>
              <a:rPr lang="en-GB" dirty="0">
                <a:solidFill>
                  <a:schemeClr val="accent1"/>
                </a:solidFill>
              </a:rPr>
              <a:t>Method</a:t>
            </a:r>
            <a:r>
              <a:rPr lang="en-GB" dirty="0"/>
              <a:t/>
            </a:r>
            <a:br>
              <a:rPr lang="en-GB" dirty="0"/>
            </a:b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79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FIVE-VARIABLE MAP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altLang="zh-TW" sz="1800" dirty="0" smtClean="0">
                <a:ea typeface="新細明體" pitchFamily="18" charset="-120"/>
                <a:sym typeface="Symbol" pitchFamily="18" charset="2"/>
              </a:rPr>
              <a:t>Maps for more than four variables becomes complicated.</a:t>
            </a:r>
          </a:p>
          <a:p>
            <a:pPr algn="just">
              <a:lnSpc>
                <a:spcPct val="150000"/>
              </a:lnSpc>
            </a:pPr>
            <a:r>
              <a:rPr lang="en-US" altLang="zh-TW" sz="1800" dirty="0" smtClean="0">
                <a:ea typeface="新細明體" pitchFamily="18" charset="-120"/>
                <a:sym typeface="Symbol" pitchFamily="18" charset="2"/>
              </a:rPr>
              <a:t>A five-variable map needs 32 squares and a six-variable map needs 64 squares. </a:t>
            </a:r>
          </a:p>
          <a:p>
            <a:pPr algn="just">
              <a:lnSpc>
                <a:spcPct val="150000"/>
              </a:lnSpc>
            </a:pPr>
            <a:r>
              <a:rPr lang="en-US" altLang="zh-TW" sz="1800" dirty="0" smtClean="0">
                <a:ea typeface="新細明體" pitchFamily="18" charset="-120"/>
                <a:sym typeface="Symbol" pitchFamily="18" charset="2"/>
              </a:rPr>
              <a:t>When the number of variables becomes large, </a:t>
            </a:r>
          </a:p>
          <a:p>
            <a:pPr algn="just">
              <a:lnSpc>
                <a:spcPct val="150000"/>
              </a:lnSpc>
            </a:pPr>
            <a:r>
              <a:rPr lang="en-US" altLang="zh-TW" sz="1800" dirty="0">
                <a:ea typeface="新細明體" pitchFamily="18" charset="-120"/>
                <a:sym typeface="Symbol" pitchFamily="18" charset="2"/>
              </a:rPr>
              <a:t>T</a:t>
            </a:r>
            <a:r>
              <a:rPr lang="en-US" altLang="zh-TW" sz="1800" dirty="0" smtClean="0">
                <a:ea typeface="新細明體" pitchFamily="18" charset="-120"/>
                <a:sym typeface="Symbol" pitchFamily="18" charset="2"/>
              </a:rPr>
              <a:t>he number of squares becomes excessively large,</a:t>
            </a:r>
          </a:p>
          <a:p>
            <a:pPr algn="just">
              <a:lnSpc>
                <a:spcPct val="150000"/>
              </a:lnSpc>
            </a:pPr>
            <a:r>
              <a:rPr lang="en-US" altLang="zh-TW" sz="1800" dirty="0">
                <a:ea typeface="新細明體" pitchFamily="18" charset="-120"/>
                <a:sym typeface="Symbol" pitchFamily="18" charset="2"/>
              </a:rPr>
              <a:t>T</a:t>
            </a:r>
            <a:r>
              <a:rPr lang="en-US" altLang="zh-TW" sz="1800" dirty="0" smtClean="0">
                <a:ea typeface="新細明體" pitchFamily="18" charset="-120"/>
                <a:sym typeface="Symbol" pitchFamily="18" charset="2"/>
              </a:rPr>
              <a:t>he geometry for combining adjacent squares becomes more involved. </a:t>
            </a:r>
          </a:p>
          <a:p>
            <a:pPr marL="3429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dirty="0">
                <a:ea typeface="新細明體" pitchFamily="18" charset="-120"/>
              </a:rPr>
              <a:t>Five-variable map: two four-variable map (one on the top of the other</a:t>
            </a:r>
            <a:r>
              <a:rPr lang="en-US" altLang="zh-TW" dirty="0" smtClean="0">
                <a:ea typeface="新細明體" pitchFamily="18" charset="-120"/>
              </a:rPr>
              <a:t>).</a:t>
            </a:r>
            <a:r>
              <a:rPr lang="en-US" altLang="zh-TW" sz="1800" dirty="0" smtClean="0">
                <a:ea typeface="新細明體" pitchFamily="18" charset="-120"/>
                <a:sym typeface="Symbol" pitchFamily="18" charset="2"/>
              </a:rPr>
              <a:t> </a:t>
            </a:r>
            <a:endParaRPr lang="en-US" altLang="zh-TW" sz="1600" dirty="0">
              <a:ea typeface="新細明體" pitchFamily="18" charset="-120"/>
              <a:sym typeface="Symbol" pitchFamily="18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November,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60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FIVE-VARIABLE MAP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November,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31</a:t>
            </a:fld>
            <a:endParaRPr lang="en-GB"/>
          </a:p>
        </p:txBody>
      </p:sp>
      <p:graphicFrame>
        <p:nvGraphicFramePr>
          <p:cNvPr id="7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4165589"/>
              </p:ext>
            </p:extLst>
          </p:nvPr>
        </p:nvGraphicFramePr>
        <p:xfrm>
          <a:off x="575556" y="1203598"/>
          <a:ext cx="3924436" cy="35782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2867"/>
                <a:gridCol w="362867"/>
                <a:gridCol w="639740"/>
                <a:gridCol w="639740"/>
                <a:gridCol w="639740"/>
                <a:gridCol w="639740"/>
                <a:gridCol w="319871"/>
                <a:gridCol w="319871"/>
              </a:tblGrid>
              <a:tr h="281770">
                <a:tc gridSpan="2"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A</a:t>
                      </a:r>
                      <a:r>
                        <a:rPr lang="en-GB" sz="1200" baseline="0" dirty="0" smtClean="0"/>
                        <a:t> = 0</a:t>
                      </a:r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81770">
                <a:tc rowSpan="2" gridSpan="2">
                  <a:txBody>
                    <a:bodyPr/>
                    <a:lstStyle/>
                    <a:p>
                      <a:pPr algn="r"/>
                      <a:r>
                        <a:rPr lang="en-GB" sz="1200" dirty="0" smtClean="0"/>
                        <a:t>DE</a:t>
                      </a:r>
                    </a:p>
                    <a:p>
                      <a:pPr algn="l"/>
                      <a:r>
                        <a:rPr lang="en-GB" sz="1200" dirty="0" smtClean="0"/>
                        <a:t>BC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</a:t>
                      </a:r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81770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0 0</a:t>
                      </a:r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0 1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1 1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1 0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4809">
                <a:tc rowSpan="2"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200" dirty="0" smtClean="0"/>
                        <a:t>00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baseline="0" dirty="0" smtClean="0"/>
                        <a:t>m</a:t>
                      </a:r>
                      <a:r>
                        <a:rPr lang="en-GB" sz="1050" b="1" i="1" baseline="-25000" dirty="0" smtClean="0"/>
                        <a:t>0</a:t>
                      </a:r>
                      <a:endParaRPr lang="en-GB" sz="1050" b="1" i="1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baseline="0" dirty="0" smtClean="0"/>
                        <a:t>m</a:t>
                      </a:r>
                      <a:r>
                        <a:rPr lang="en-GB" sz="1050" b="1" i="1" baseline="-25000" dirty="0" smtClean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baseline="0" dirty="0" smtClean="0"/>
                        <a:t>m</a:t>
                      </a:r>
                      <a:r>
                        <a:rPr lang="en-GB" sz="1050" b="1" i="1" baseline="-25000" dirty="0" smtClean="0"/>
                        <a:t>3</a:t>
                      </a:r>
                      <a:endParaRPr lang="en-GB" sz="1050" b="1" i="1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baseline="0" dirty="0" smtClean="0"/>
                        <a:t>m</a:t>
                      </a:r>
                      <a:r>
                        <a:rPr lang="en-GB" sz="1050" b="1" i="1" baseline="-25000" dirty="0" smtClean="0"/>
                        <a:t>2</a:t>
                      </a:r>
                      <a:endParaRPr lang="en-GB" sz="1050" b="1" i="1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89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58290">
                <a:tc rowSpan="2"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200" dirty="0" smtClean="0"/>
                        <a:t>01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baseline="0" dirty="0" smtClean="0"/>
                        <a:t>m</a:t>
                      </a:r>
                      <a:r>
                        <a:rPr lang="en-GB" sz="1050" b="1" i="1" baseline="-25000" dirty="0" smtClean="0"/>
                        <a:t>4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baseline="0" dirty="0" smtClean="0"/>
                        <a:t>m</a:t>
                      </a:r>
                      <a:r>
                        <a:rPr lang="en-GB" sz="1050" b="1" i="1" baseline="-25000" dirty="0" smtClean="0"/>
                        <a:t>5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baseline="0" dirty="0" smtClean="0"/>
                        <a:t>m</a:t>
                      </a:r>
                      <a:r>
                        <a:rPr lang="en-GB" sz="1050" b="1" i="1" baseline="-25000" dirty="0" smtClean="0"/>
                        <a:t>7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baseline="0" dirty="0" smtClean="0"/>
                        <a:t>m</a:t>
                      </a:r>
                      <a:r>
                        <a:rPr lang="en-GB" sz="1050" b="1" i="1" baseline="-25000" dirty="0" smtClean="0"/>
                        <a:t>6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/>
                      <a:r>
                        <a:rPr lang="en-GB" sz="1200" b="0" i="0" baseline="0" dirty="0" smtClean="0"/>
                        <a:t>C</a:t>
                      </a:r>
                      <a:endParaRPr lang="en-GB" sz="1050" b="0" i="0" baseline="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77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81770">
                <a:tc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200" dirty="0" smtClean="0"/>
                        <a:t>11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dirty="0" smtClean="0"/>
                        <a:t>m</a:t>
                      </a:r>
                      <a:r>
                        <a:rPr lang="en-GB" sz="1050" b="1" i="1" baseline="-25000" dirty="0" smtClean="0"/>
                        <a:t>12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dirty="0" smtClean="0"/>
                        <a:t>m</a:t>
                      </a:r>
                      <a:r>
                        <a:rPr lang="en-GB" sz="1050" b="1" i="1" baseline="-25000" dirty="0" smtClean="0"/>
                        <a:t>13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dirty="0" smtClean="0"/>
                        <a:t>m</a:t>
                      </a:r>
                      <a:r>
                        <a:rPr lang="en-GB" sz="1050" b="1" i="1" baseline="-25000" dirty="0" smtClean="0"/>
                        <a:t>15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dirty="0" smtClean="0"/>
                        <a:t>m</a:t>
                      </a:r>
                      <a:r>
                        <a:rPr lang="en-GB" sz="1050" b="1" i="1" baseline="-25000" dirty="0" smtClean="0"/>
                        <a:t>14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770">
                <a:tc rowSpan="2">
                  <a:txBody>
                    <a:bodyPr/>
                    <a:lstStyle/>
                    <a:p>
                      <a:pPr algn="r"/>
                      <a:r>
                        <a:rPr lang="en-GB" sz="1200" dirty="0" smtClean="0"/>
                        <a:t>B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1" i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5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58290">
                <a:tc vMerge="1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200" dirty="0" smtClean="0"/>
                        <a:t>10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dirty="0" smtClean="0"/>
                        <a:t>m</a:t>
                      </a:r>
                      <a:r>
                        <a:rPr lang="en-GB" sz="1050" b="1" i="1" baseline="-25000" dirty="0" smtClean="0"/>
                        <a:t>8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dirty="0" smtClean="0"/>
                        <a:t>m</a:t>
                      </a:r>
                      <a:r>
                        <a:rPr lang="en-GB" sz="1050" b="1" i="1" baseline="-25000" dirty="0" smtClean="0"/>
                        <a:t>9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dirty="0" smtClean="0"/>
                        <a:t>m</a:t>
                      </a:r>
                      <a:r>
                        <a:rPr lang="en-GB" sz="1050" b="1" i="1" baseline="-25000" dirty="0" smtClean="0"/>
                        <a:t>11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dirty="0" smtClean="0"/>
                        <a:t>m</a:t>
                      </a:r>
                      <a:r>
                        <a:rPr lang="en-GB" sz="1050" b="1" i="1" baseline="-25000" dirty="0" smtClean="0"/>
                        <a:t>10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770">
                <a:tc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81770">
                <a:tc rowSpan="2"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8177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0" i="0" dirty="0" smtClean="0"/>
                        <a:t>E</a:t>
                      </a:r>
                      <a:endParaRPr lang="en-GB" sz="1200" b="0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984111"/>
              </p:ext>
            </p:extLst>
          </p:nvPr>
        </p:nvGraphicFramePr>
        <p:xfrm>
          <a:off x="4752020" y="1203598"/>
          <a:ext cx="3924436" cy="35782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2867"/>
                <a:gridCol w="362867"/>
                <a:gridCol w="639740"/>
                <a:gridCol w="639740"/>
                <a:gridCol w="639740"/>
                <a:gridCol w="639740"/>
                <a:gridCol w="319871"/>
                <a:gridCol w="319871"/>
              </a:tblGrid>
              <a:tr h="281770">
                <a:tc gridSpan="2"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A</a:t>
                      </a:r>
                      <a:r>
                        <a:rPr lang="en-GB" sz="1200" baseline="0" dirty="0" smtClean="0"/>
                        <a:t> = 1</a:t>
                      </a:r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81770">
                <a:tc rowSpan="2" gridSpan="2">
                  <a:txBody>
                    <a:bodyPr/>
                    <a:lstStyle/>
                    <a:p>
                      <a:pPr algn="r"/>
                      <a:r>
                        <a:rPr lang="en-GB" sz="1200" dirty="0" smtClean="0"/>
                        <a:t>DE</a:t>
                      </a:r>
                    </a:p>
                    <a:p>
                      <a:pPr algn="l"/>
                      <a:r>
                        <a:rPr lang="en-GB" sz="1200" dirty="0" smtClean="0"/>
                        <a:t>BC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</a:t>
                      </a:r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81770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0 0</a:t>
                      </a:r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0 1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1 1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1 0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4809">
                <a:tc rowSpan="2"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200" dirty="0" smtClean="0"/>
                        <a:t>00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baseline="0" dirty="0" smtClean="0"/>
                        <a:t>m</a:t>
                      </a:r>
                      <a:r>
                        <a:rPr lang="en-GB" sz="1050" b="1" i="1" baseline="-25000" dirty="0" smtClean="0"/>
                        <a:t>16</a:t>
                      </a:r>
                      <a:endParaRPr lang="en-GB" sz="1050" b="1" i="1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baseline="0" dirty="0" smtClean="0"/>
                        <a:t>m</a:t>
                      </a:r>
                      <a:r>
                        <a:rPr lang="en-GB" sz="1050" b="1" i="1" baseline="-25000" dirty="0" smtClean="0"/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baseline="0" dirty="0" smtClean="0"/>
                        <a:t>m</a:t>
                      </a:r>
                      <a:r>
                        <a:rPr lang="en-GB" sz="1050" b="1" i="1" baseline="-25000" dirty="0" smtClean="0"/>
                        <a:t>19</a:t>
                      </a:r>
                      <a:endParaRPr lang="en-GB" sz="1050" b="1" i="1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baseline="0" dirty="0" smtClean="0"/>
                        <a:t>m</a:t>
                      </a:r>
                      <a:r>
                        <a:rPr lang="en-GB" sz="1050" b="1" i="1" baseline="-25000" dirty="0" smtClean="0"/>
                        <a:t>18</a:t>
                      </a:r>
                      <a:endParaRPr lang="en-GB" sz="1050" b="1" i="1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89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58290">
                <a:tc rowSpan="2"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200" dirty="0" smtClean="0"/>
                        <a:t>01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baseline="0" dirty="0" smtClean="0"/>
                        <a:t>m</a:t>
                      </a:r>
                      <a:r>
                        <a:rPr lang="en-GB" sz="1050" b="1" i="1" baseline="-25000" dirty="0" smtClean="0"/>
                        <a:t>20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baseline="0" dirty="0" smtClean="0"/>
                        <a:t>m</a:t>
                      </a:r>
                      <a:r>
                        <a:rPr lang="en-GB" sz="1050" b="1" i="1" baseline="-25000" dirty="0" smtClean="0"/>
                        <a:t>21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baseline="0" dirty="0" smtClean="0"/>
                        <a:t>m</a:t>
                      </a:r>
                      <a:r>
                        <a:rPr lang="en-GB" sz="1050" b="1" i="1" baseline="-25000" dirty="0" smtClean="0"/>
                        <a:t>23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baseline="0" dirty="0" smtClean="0"/>
                        <a:t>M</a:t>
                      </a:r>
                      <a:r>
                        <a:rPr lang="en-GB" sz="1050" b="1" i="1" baseline="-25000" dirty="0" smtClean="0"/>
                        <a:t>22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/>
                      <a:r>
                        <a:rPr lang="en-GB" sz="1200" b="0" i="0" baseline="0" dirty="0" smtClean="0"/>
                        <a:t>C</a:t>
                      </a:r>
                      <a:endParaRPr lang="en-GB" sz="1050" b="0" i="0" baseline="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77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81770">
                <a:tc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200" dirty="0" smtClean="0"/>
                        <a:t>11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dirty="0" smtClean="0"/>
                        <a:t>m</a:t>
                      </a:r>
                      <a:r>
                        <a:rPr lang="en-GB" sz="1050" b="1" i="1" baseline="-25000" dirty="0" smtClean="0"/>
                        <a:t>28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dirty="0" smtClean="0"/>
                        <a:t>m</a:t>
                      </a:r>
                      <a:r>
                        <a:rPr lang="en-GB" sz="1050" b="1" i="1" baseline="-25000" dirty="0" smtClean="0"/>
                        <a:t>29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dirty="0" smtClean="0"/>
                        <a:t>m</a:t>
                      </a:r>
                      <a:r>
                        <a:rPr lang="en-GB" sz="1050" b="1" i="1" baseline="-25000" dirty="0" smtClean="0"/>
                        <a:t>31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dirty="0" smtClean="0"/>
                        <a:t>m</a:t>
                      </a:r>
                      <a:r>
                        <a:rPr lang="en-GB" sz="1050" b="1" i="1" baseline="-25000" dirty="0" smtClean="0"/>
                        <a:t>30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770">
                <a:tc rowSpan="2">
                  <a:txBody>
                    <a:bodyPr/>
                    <a:lstStyle/>
                    <a:p>
                      <a:pPr algn="r"/>
                      <a:r>
                        <a:rPr lang="en-GB" sz="1200" dirty="0" smtClean="0"/>
                        <a:t>B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1" i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5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58290">
                <a:tc vMerge="1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200" dirty="0" smtClean="0"/>
                        <a:t>10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dirty="0" smtClean="0"/>
                        <a:t>m</a:t>
                      </a:r>
                      <a:r>
                        <a:rPr lang="en-GB" sz="1050" b="1" i="1" baseline="-25000" dirty="0" smtClean="0"/>
                        <a:t>24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dirty="0" smtClean="0"/>
                        <a:t>m</a:t>
                      </a:r>
                      <a:r>
                        <a:rPr lang="en-GB" sz="1050" b="1" i="1" baseline="-25000" dirty="0" smtClean="0"/>
                        <a:t>25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dirty="0" smtClean="0"/>
                        <a:t>m</a:t>
                      </a:r>
                      <a:r>
                        <a:rPr lang="en-GB" sz="1050" b="1" i="1" baseline="-25000" dirty="0" smtClean="0"/>
                        <a:t>27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dirty="0" smtClean="0"/>
                        <a:t>m</a:t>
                      </a:r>
                      <a:r>
                        <a:rPr lang="en-GB" sz="1050" b="1" i="1" baseline="-25000" dirty="0" smtClean="0"/>
                        <a:t>26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770">
                <a:tc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81770">
                <a:tc rowSpan="2"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8177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0" i="0" dirty="0" smtClean="0"/>
                        <a:t>E</a:t>
                      </a:r>
                      <a:endParaRPr lang="en-GB" sz="1200" b="0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322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FIVE-VARIABLE MAP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altLang="zh-TW" sz="1800" dirty="0" smtClean="0">
                <a:ea typeface="新細明體" pitchFamily="18" charset="-120"/>
                <a:sym typeface="Symbol" pitchFamily="18" charset="2"/>
              </a:rPr>
              <a:t>Each four-variable map retains the previously defined adjacency when taken separately. </a:t>
            </a:r>
          </a:p>
          <a:p>
            <a:pPr algn="just">
              <a:lnSpc>
                <a:spcPct val="150000"/>
              </a:lnSpc>
            </a:pPr>
            <a:r>
              <a:rPr lang="en-US" altLang="zh-TW" sz="1800" dirty="0" smtClean="0">
                <a:ea typeface="新細明體" pitchFamily="18" charset="-120"/>
                <a:sym typeface="Symbol" pitchFamily="18" charset="2"/>
              </a:rPr>
              <a:t>Each square in the A = 0 map is a adjacent to the corresponding square in the A = 1. </a:t>
            </a:r>
          </a:p>
          <a:p>
            <a:pPr lvl="1" algn="just">
              <a:lnSpc>
                <a:spcPct val="150000"/>
              </a:lnSpc>
            </a:pPr>
            <a:r>
              <a:rPr lang="en-US" altLang="zh-TW" sz="1400" dirty="0" smtClean="0">
                <a:ea typeface="新細明體" pitchFamily="18" charset="-120"/>
                <a:sym typeface="Symbol" pitchFamily="18" charset="2"/>
              </a:rPr>
              <a:t>Ex: </a:t>
            </a:r>
            <a:r>
              <a:rPr lang="en-US" altLang="zh-TW" sz="1400" b="1" dirty="0" smtClean="0">
                <a:ea typeface="新細明體" pitchFamily="18" charset="-120"/>
                <a:sym typeface="Symbol" pitchFamily="18" charset="2"/>
              </a:rPr>
              <a:t>m</a:t>
            </a:r>
            <a:r>
              <a:rPr lang="en-US" altLang="zh-TW" sz="1400" b="1" baseline="-25000" dirty="0" smtClean="0">
                <a:ea typeface="新細明體" pitchFamily="18" charset="-120"/>
                <a:sym typeface="Symbol" pitchFamily="18" charset="2"/>
              </a:rPr>
              <a:t>4</a:t>
            </a:r>
            <a:r>
              <a:rPr lang="en-US" altLang="zh-TW" sz="1400" dirty="0" smtClean="0">
                <a:ea typeface="新細明體" pitchFamily="18" charset="-120"/>
                <a:sym typeface="Symbol" pitchFamily="18" charset="2"/>
              </a:rPr>
              <a:t> is adjacent to </a:t>
            </a:r>
            <a:r>
              <a:rPr lang="en-US" altLang="zh-TW" sz="1400" b="1" dirty="0" smtClean="0">
                <a:ea typeface="新細明體" pitchFamily="18" charset="-120"/>
                <a:sym typeface="Symbol" pitchFamily="18" charset="2"/>
              </a:rPr>
              <a:t>m</a:t>
            </a:r>
            <a:r>
              <a:rPr lang="en-US" altLang="zh-TW" sz="1400" b="1" baseline="-25000" dirty="0" smtClean="0">
                <a:ea typeface="新細明體" pitchFamily="18" charset="-120"/>
                <a:sym typeface="Symbol" pitchFamily="18" charset="2"/>
              </a:rPr>
              <a:t>20</a:t>
            </a:r>
            <a:r>
              <a:rPr lang="en-US" altLang="zh-TW" sz="1400" dirty="0" smtClean="0">
                <a:ea typeface="新細明體" pitchFamily="18" charset="-120"/>
                <a:sym typeface="Symbol" pitchFamily="18" charset="2"/>
              </a:rPr>
              <a:t> and </a:t>
            </a:r>
            <a:r>
              <a:rPr lang="en-US" altLang="zh-TW" sz="1400" b="1" dirty="0" smtClean="0">
                <a:ea typeface="新細明體" pitchFamily="18" charset="-120"/>
                <a:sym typeface="Symbol" pitchFamily="18" charset="2"/>
              </a:rPr>
              <a:t>m</a:t>
            </a:r>
            <a:r>
              <a:rPr lang="en-US" altLang="zh-TW" sz="1400" b="1" baseline="-25000" dirty="0" smtClean="0">
                <a:ea typeface="新細明體" pitchFamily="18" charset="-120"/>
                <a:sym typeface="Symbol" pitchFamily="18" charset="2"/>
              </a:rPr>
              <a:t>15</a:t>
            </a:r>
            <a:r>
              <a:rPr lang="en-US" altLang="zh-TW" sz="1400" dirty="0" smtClean="0">
                <a:ea typeface="新細明體" pitchFamily="18" charset="-120"/>
                <a:sym typeface="Symbol" pitchFamily="18" charset="2"/>
              </a:rPr>
              <a:t> to </a:t>
            </a:r>
            <a:r>
              <a:rPr lang="en-US" altLang="zh-TW" sz="1400" b="1" dirty="0" smtClean="0">
                <a:ea typeface="新細明體" pitchFamily="18" charset="-120"/>
                <a:sym typeface="Symbol" pitchFamily="18" charset="2"/>
              </a:rPr>
              <a:t>m</a:t>
            </a:r>
            <a:r>
              <a:rPr lang="en-US" altLang="zh-TW" sz="1400" b="1" baseline="-25000" dirty="0" smtClean="0">
                <a:ea typeface="新細明體" pitchFamily="18" charset="-120"/>
                <a:sym typeface="Symbol" pitchFamily="18" charset="2"/>
              </a:rPr>
              <a:t>31</a:t>
            </a:r>
            <a:r>
              <a:rPr lang="en-US" altLang="zh-TW" sz="1400" dirty="0" smtClean="0">
                <a:ea typeface="新細明體" pitchFamily="18" charset="-120"/>
                <a:sym typeface="Symbol" pitchFamily="18" charset="2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zh-TW" sz="1600" dirty="0" smtClean="0">
                <a:ea typeface="新細明體" pitchFamily="18" charset="-120"/>
                <a:sym typeface="Symbol" pitchFamily="18" charset="2"/>
              </a:rPr>
              <a:t>For six-variable map 4 x four-variable maps needed to obtain the required 64 squares.</a:t>
            </a:r>
          </a:p>
          <a:p>
            <a:pPr algn="just">
              <a:lnSpc>
                <a:spcPct val="150000"/>
              </a:lnSpc>
            </a:pPr>
            <a:r>
              <a:rPr lang="en-US" altLang="zh-TW" sz="1600" dirty="0" smtClean="0">
                <a:ea typeface="新細明體" pitchFamily="18" charset="-120"/>
                <a:sym typeface="Symbol" pitchFamily="18" charset="2"/>
              </a:rPr>
              <a:t>Variables &gt; 6 need to many squares and are impractical to use.  </a:t>
            </a:r>
            <a:endParaRPr lang="en-US" altLang="zh-TW" sz="1600" dirty="0">
              <a:ea typeface="新細明體" pitchFamily="18" charset="-120"/>
              <a:sym typeface="Symbol" pitchFamily="18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November,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93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FIVE-VARIABLE MAP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November,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33</a:t>
            </a:fld>
            <a:endParaRPr lang="en-GB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324553"/>
              </p:ext>
            </p:extLst>
          </p:nvPr>
        </p:nvGraphicFramePr>
        <p:xfrm>
          <a:off x="1524000" y="943046"/>
          <a:ext cx="6096000" cy="3212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93600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Number</a:t>
                      </a:r>
                      <a:r>
                        <a:rPr lang="en-GB" sz="1400" baseline="0" dirty="0" smtClean="0"/>
                        <a:t> of Adjacent Squares</a:t>
                      </a:r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Number of Literals</a:t>
                      </a:r>
                      <a:r>
                        <a:rPr lang="en-GB" sz="1400" baseline="0" dirty="0" smtClean="0"/>
                        <a:t> in a Term in an n-variable Map</a:t>
                      </a:r>
                      <a:endParaRPr lang="en-GB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K</a:t>
                      </a:r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2</a:t>
                      </a:r>
                      <a:r>
                        <a:rPr lang="en-GB" sz="1100" baseline="30000" dirty="0" smtClean="0"/>
                        <a:t>k</a:t>
                      </a:r>
                      <a:endParaRPr lang="en-GB" sz="1100" baseline="30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n = 2</a:t>
                      </a:r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n = 3</a:t>
                      </a:r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n = 4</a:t>
                      </a:r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n = 5</a:t>
                      </a:r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16</a:t>
                      </a:r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32</a:t>
                      </a:r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043608" y="4187162"/>
            <a:ext cx="7128792" cy="573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1100" dirty="0">
                <a:ea typeface="新細明體" pitchFamily="18" charset="-120"/>
              </a:rPr>
              <a:t>Table 3.1 shows the relationship between the number of adjacent squares and the number of literals in the term.</a:t>
            </a:r>
            <a:endParaRPr lang="zh-TW" altLang="en-US" sz="1100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4462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FIVE-VARIABLE MAP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1800" dirty="0">
                <a:ea typeface="新細明體" pitchFamily="18" charset="-120"/>
              </a:rPr>
              <a:t>Example 3.7: simplify </a:t>
            </a:r>
            <a:r>
              <a:rPr lang="en-US" altLang="zh-TW" sz="1800" i="1" dirty="0">
                <a:ea typeface="新細明體" pitchFamily="18" charset="-120"/>
              </a:rPr>
              <a:t>F</a:t>
            </a:r>
            <a:r>
              <a:rPr lang="en-US" altLang="zh-TW" sz="1800" dirty="0">
                <a:ea typeface="新細明體" pitchFamily="18" charset="-120"/>
              </a:rPr>
              <a:t> = </a:t>
            </a:r>
            <a:r>
              <a:rPr lang="en-US" altLang="zh-TW" sz="1800" dirty="0">
                <a:latin typeface="Symbol" pitchFamily="18" charset="2"/>
                <a:ea typeface="新細明體" pitchFamily="18" charset="-120"/>
              </a:rPr>
              <a:t>S</a:t>
            </a:r>
            <a:r>
              <a:rPr lang="en-US" altLang="zh-TW" sz="1800" dirty="0">
                <a:ea typeface="新細明體" pitchFamily="18" charset="-120"/>
              </a:rPr>
              <a:t>(0, 2, 4, 6, 9, 13, 21, 23, 25, 29, 31)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November,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34</a:t>
            </a:fld>
            <a:endParaRPr lang="en-GB"/>
          </a:p>
        </p:txBody>
      </p:sp>
      <p:graphicFrame>
        <p:nvGraphicFramePr>
          <p:cNvPr id="7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3634445"/>
              </p:ext>
            </p:extLst>
          </p:nvPr>
        </p:nvGraphicFramePr>
        <p:xfrm>
          <a:off x="575556" y="1131590"/>
          <a:ext cx="3924436" cy="35782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2867"/>
                <a:gridCol w="362867"/>
                <a:gridCol w="639740"/>
                <a:gridCol w="639740"/>
                <a:gridCol w="639740"/>
                <a:gridCol w="639740"/>
                <a:gridCol w="319871"/>
                <a:gridCol w="319871"/>
              </a:tblGrid>
              <a:tr h="281770">
                <a:tc gridSpan="2"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A</a:t>
                      </a:r>
                      <a:r>
                        <a:rPr lang="en-GB" sz="1200" baseline="0" dirty="0" smtClean="0"/>
                        <a:t> = 0</a:t>
                      </a:r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81770">
                <a:tc rowSpan="2" gridSpan="2">
                  <a:txBody>
                    <a:bodyPr/>
                    <a:lstStyle/>
                    <a:p>
                      <a:pPr algn="r"/>
                      <a:r>
                        <a:rPr lang="en-GB" sz="1200" dirty="0" smtClean="0"/>
                        <a:t>DE</a:t>
                      </a:r>
                    </a:p>
                    <a:p>
                      <a:pPr algn="l"/>
                      <a:r>
                        <a:rPr lang="en-GB" sz="1200" dirty="0" smtClean="0"/>
                        <a:t>BC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</a:t>
                      </a:r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81770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0 0</a:t>
                      </a:r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0 1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1 1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1 0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4809">
                <a:tc rowSpan="2"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200" dirty="0" smtClean="0"/>
                        <a:t>00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baseline="0" dirty="0" smtClean="0"/>
                        <a:t>m</a:t>
                      </a:r>
                      <a:r>
                        <a:rPr lang="en-GB" sz="1050" b="1" i="1" baseline="-25000" dirty="0" smtClean="0"/>
                        <a:t>0</a:t>
                      </a:r>
                      <a:endParaRPr lang="en-GB" sz="1050" b="1" i="1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baseline="0" dirty="0" smtClean="0"/>
                        <a:t>m</a:t>
                      </a:r>
                      <a:r>
                        <a:rPr lang="en-GB" sz="1050" b="1" i="1" baseline="-25000" dirty="0" smtClean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baseline="0" dirty="0" smtClean="0"/>
                        <a:t>m</a:t>
                      </a:r>
                      <a:r>
                        <a:rPr lang="en-GB" sz="1050" b="1" i="1" baseline="-25000" dirty="0" smtClean="0"/>
                        <a:t>3</a:t>
                      </a:r>
                      <a:endParaRPr lang="en-GB" sz="1050" b="1" i="1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baseline="0" dirty="0" smtClean="0"/>
                        <a:t>m</a:t>
                      </a:r>
                      <a:r>
                        <a:rPr lang="en-GB" sz="1050" b="1" i="1" baseline="-25000" dirty="0" smtClean="0"/>
                        <a:t>2</a:t>
                      </a:r>
                      <a:endParaRPr lang="en-GB" sz="1050" b="1" i="1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89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 smtClean="0"/>
                        <a:t>1</a:t>
                      </a:r>
                      <a:endParaRPr lang="en-GB" sz="12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dirty="0" smtClean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58290">
                <a:tc rowSpan="2"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200" dirty="0" smtClean="0"/>
                        <a:t>01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baseline="0" dirty="0" smtClean="0"/>
                        <a:t>m</a:t>
                      </a:r>
                      <a:r>
                        <a:rPr lang="en-GB" sz="1050" b="1" i="1" baseline="-25000" dirty="0" smtClean="0"/>
                        <a:t>4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baseline="0" dirty="0" smtClean="0"/>
                        <a:t>m</a:t>
                      </a:r>
                      <a:r>
                        <a:rPr lang="en-GB" sz="1050" b="1" i="1" baseline="-25000" dirty="0" smtClean="0"/>
                        <a:t>5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baseline="0" dirty="0" smtClean="0"/>
                        <a:t>m</a:t>
                      </a:r>
                      <a:r>
                        <a:rPr lang="en-GB" sz="1050" b="1" i="1" baseline="-25000" dirty="0" smtClean="0"/>
                        <a:t>7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baseline="0" dirty="0" smtClean="0"/>
                        <a:t>m</a:t>
                      </a:r>
                      <a:r>
                        <a:rPr lang="en-GB" sz="1050" b="1" i="1" baseline="-25000" dirty="0" smtClean="0"/>
                        <a:t>6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/>
                      <a:r>
                        <a:rPr lang="en-GB" sz="1200" b="0" i="0" baseline="0" dirty="0" smtClean="0"/>
                        <a:t>C</a:t>
                      </a:r>
                      <a:endParaRPr lang="en-GB" sz="1050" b="0" i="0" baseline="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77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 smtClean="0"/>
                        <a:t>1</a:t>
                      </a:r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 smtClean="0"/>
                        <a:t>1</a:t>
                      </a:r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81770">
                <a:tc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200" dirty="0" smtClean="0"/>
                        <a:t>11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dirty="0" smtClean="0"/>
                        <a:t>m</a:t>
                      </a:r>
                      <a:r>
                        <a:rPr lang="en-GB" sz="1050" b="1" i="1" baseline="-25000" dirty="0" smtClean="0"/>
                        <a:t>12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dirty="0" smtClean="0"/>
                        <a:t>m</a:t>
                      </a:r>
                      <a:r>
                        <a:rPr lang="en-GB" sz="1050" b="1" i="1" baseline="-25000" dirty="0" smtClean="0"/>
                        <a:t>13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dirty="0" smtClean="0"/>
                        <a:t>m</a:t>
                      </a:r>
                      <a:r>
                        <a:rPr lang="en-GB" sz="1050" b="1" i="1" baseline="-25000" dirty="0" smtClean="0"/>
                        <a:t>15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dirty="0" smtClean="0"/>
                        <a:t>m</a:t>
                      </a:r>
                      <a:r>
                        <a:rPr lang="en-GB" sz="1050" b="1" i="1" baseline="-25000" dirty="0" smtClean="0"/>
                        <a:t>14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770">
                <a:tc rowSpan="2">
                  <a:txBody>
                    <a:bodyPr/>
                    <a:lstStyle/>
                    <a:p>
                      <a:pPr algn="r"/>
                      <a:r>
                        <a:rPr lang="en-GB" sz="1200" dirty="0" smtClean="0"/>
                        <a:t>B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 smtClean="0"/>
                        <a:t>1</a:t>
                      </a:r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1" i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5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58290">
                <a:tc vMerge="1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200" dirty="0" smtClean="0"/>
                        <a:t>10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dirty="0" smtClean="0"/>
                        <a:t>m</a:t>
                      </a:r>
                      <a:r>
                        <a:rPr lang="en-GB" sz="1050" b="1" i="1" baseline="-25000" dirty="0" smtClean="0"/>
                        <a:t>8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dirty="0" smtClean="0"/>
                        <a:t>m</a:t>
                      </a:r>
                      <a:r>
                        <a:rPr lang="en-GB" sz="1050" b="1" i="1" baseline="-25000" dirty="0" smtClean="0"/>
                        <a:t>9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dirty="0" smtClean="0"/>
                        <a:t>m</a:t>
                      </a:r>
                      <a:r>
                        <a:rPr lang="en-GB" sz="1050" b="1" i="1" baseline="-25000" dirty="0" smtClean="0"/>
                        <a:t>11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dirty="0" smtClean="0"/>
                        <a:t>m</a:t>
                      </a:r>
                      <a:r>
                        <a:rPr lang="en-GB" sz="1050" b="1" i="1" baseline="-25000" dirty="0" smtClean="0"/>
                        <a:t>10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770">
                <a:tc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 smtClean="0"/>
                        <a:t>1</a:t>
                      </a:r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81770">
                <a:tc rowSpan="2"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8177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0" i="0" dirty="0" smtClean="0"/>
                        <a:t>E</a:t>
                      </a:r>
                      <a:endParaRPr lang="en-GB" sz="1200" b="0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5251156"/>
              </p:ext>
            </p:extLst>
          </p:nvPr>
        </p:nvGraphicFramePr>
        <p:xfrm>
          <a:off x="4752020" y="1131590"/>
          <a:ext cx="3924436" cy="35782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2867"/>
                <a:gridCol w="362867"/>
                <a:gridCol w="639740"/>
                <a:gridCol w="639740"/>
                <a:gridCol w="639740"/>
                <a:gridCol w="639740"/>
                <a:gridCol w="319871"/>
                <a:gridCol w="319871"/>
              </a:tblGrid>
              <a:tr h="281770">
                <a:tc gridSpan="2"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A</a:t>
                      </a:r>
                      <a:r>
                        <a:rPr lang="en-GB" sz="1200" baseline="0" dirty="0" smtClean="0"/>
                        <a:t> = 1</a:t>
                      </a:r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81770">
                <a:tc rowSpan="2" gridSpan="2">
                  <a:txBody>
                    <a:bodyPr/>
                    <a:lstStyle/>
                    <a:p>
                      <a:pPr algn="r"/>
                      <a:r>
                        <a:rPr lang="en-GB" sz="1200" dirty="0" smtClean="0"/>
                        <a:t>DE</a:t>
                      </a:r>
                    </a:p>
                    <a:p>
                      <a:pPr algn="l"/>
                      <a:r>
                        <a:rPr lang="en-GB" sz="1200" dirty="0" smtClean="0"/>
                        <a:t>BC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</a:t>
                      </a:r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81770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0 0</a:t>
                      </a:r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0 1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1 1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1 0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4809">
                <a:tc rowSpan="2"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200" dirty="0" smtClean="0"/>
                        <a:t>00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baseline="0" dirty="0" smtClean="0"/>
                        <a:t>m</a:t>
                      </a:r>
                      <a:r>
                        <a:rPr lang="en-GB" sz="1050" b="1" i="1" baseline="-25000" dirty="0" smtClean="0"/>
                        <a:t>16</a:t>
                      </a:r>
                      <a:endParaRPr lang="en-GB" sz="1050" b="1" i="1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baseline="0" dirty="0" smtClean="0"/>
                        <a:t>m</a:t>
                      </a:r>
                      <a:r>
                        <a:rPr lang="en-GB" sz="1050" b="1" i="1" baseline="-25000" dirty="0" smtClean="0"/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baseline="0" dirty="0" smtClean="0"/>
                        <a:t>m</a:t>
                      </a:r>
                      <a:r>
                        <a:rPr lang="en-GB" sz="1050" b="1" i="1" baseline="-25000" dirty="0" smtClean="0"/>
                        <a:t>19</a:t>
                      </a:r>
                      <a:endParaRPr lang="en-GB" sz="1050" b="1" i="1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baseline="0" dirty="0" smtClean="0"/>
                        <a:t>m</a:t>
                      </a:r>
                      <a:r>
                        <a:rPr lang="en-GB" sz="1050" b="1" i="1" baseline="-25000" dirty="0" smtClean="0"/>
                        <a:t>18</a:t>
                      </a:r>
                      <a:endParaRPr lang="en-GB" sz="1050" b="1" i="1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89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58290">
                <a:tc rowSpan="2"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200" dirty="0" smtClean="0"/>
                        <a:t>01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baseline="0" dirty="0" smtClean="0"/>
                        <a:t>m</a:t>
                      </a:r>
                      <a:r>
                        <a:rPr lang="en-GB" sz="1050" b="1" i="1" baseline="-25000" dirty="0" smtClean="0"/>
                        <a:t>20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baseline="0" dirty="0" smtClean="0"/>
                        <a:t>m</a:t>
                      </a:r>
                      <a:r>
                        <a:rPr lang="en-GB" sz="1050" b="1" i="1" baseline="-25000" dirty="0" smtClean="0"/>
                        <a:t>21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baseline="0" dirty="0" smtClean="0"/>
                        <a:t>m</a:t>
                      </a:r>
                      <a:r>
                        <a:rPr lang="en-GB" sz="1050" b="1" i="1" baseline="-25000" dirty="0" smtClean="0"/>
                        <a:t>23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baseline="0" dirty="0" smtClean="0"/>
                        <a:t>M</a:t>
                      </a:r>
                      <a:r>
                        <a:rPr lang="en-GB" sz="1050" b="1" i="1" baseline="-25000" dirty="0" smtClean="0"/>
                        <a:t>22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/>
                      <a:r>
                        <a:rPr lang="en-GB" sz="1200" b="0" i="0" baseline="0" dirty="0" smtClean="0"/>
                        <a:t>C</a:t>
                      </a:r>
                      <a:endParaRPr lang="en-GB" sz="1050" b="0" i="0" baseline="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77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 smtClean="0"/>
                        <a:t>1</a:t>
                      </a:r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 smtClean="0"/>
                        <a:t>1</a:t>
                      </a:r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81770">
                <a:tc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200" dirty="0" smtClean="0"/>
                        <a:t>11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dirty="0" smtClean="0"/>
                        <a:t>m</a:t>
                      </a:r>
                      <a:r>
                        <a:rPr lang="en-GB" sz="1050" b="1" i="1" baseline="-25000" dirty="0" smtClean="0"/>
                        <a:t>28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dirty="0" smtClean="0"/>
                        <a:t>m</a:t>
                      </a:r>
                      <a:r>
                        <a:rPr lang="en-GB" sz="1050" b="1" i="1" baseline="-25000" dirty="0" smtClean="0"/>
                        <a:t>29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dirty="0" smtClean="0"/>
                        <a:t>m</a:t>
                      </a:r>
                      <a:r>
                        <a:rPr lang="en-GB" sz="1050" b="1" i="1" baseline="-25000" dirty="0" smtClean="0"/>
                        <a:t>31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dirty="0" smtClean="0"/>
                        <a:t>m</a:t>
                      </a:r>
                      <a:r>
                        <a:rPr lang="en-GB" sz="1050" b="1" i="1" baseline="-25000" dirty="0" smtClean="0"/>
                        <a:t>30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770">
                <a:tc rowSpan="2">
                  <a:txBody>
                    <a:bodyPr/>
                    <a:lstStyle/>
                    <a:p>
                      <a:pPr algn="r"/>
                      <a:r>
                        <a:rPr lang="en-GB" sz="1200" dirty="0" smtClean="0"/>
                        <a:t>B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 smtClean="0"/>
                        <a:t>1</a:t>
                      </a:r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 smtClean="0"/>
                        <a:t>1</a:t>
                      </a:r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1" i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5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58290">
                <a:tc vMerge="1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200" dirty="0" smtClean="0"/>
                        <a:t>10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dirty="0" smtClean="0"/>
                        <a:t>m</a:t>
                      </a:r>
                      <a:r>
                        <a:rPr lang="en-GB" sz="1050" b="1" i="1" baseline="-25000" dirty="0" smtClean="0"/>
                        <a:t>24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dirty="0" smtClean="0"/>
                        <a:t>m</a:t>
                      </a:r>
                      <a:r>
                        <a:rPr lang="en-GB" sz="1050" b="1" i="1" baseline="-25000" dirty="0" smtClean="0"/>
                        <a:t>25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dirty="0" smtClean="0"/>
                        <a:t>m</a:t>
                      </a:r>
                      <a:r>
                        <a:rPr lang="en-GB" sz="1050" b="1" i="1" baseline="-25000" dirty="0" smtClean="0"/>
                        <a:t>27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dirty="0" smtClean="0"/>
                        <a:t>m</a:t>
                      </a:r>
                      <a:r>
                        <a:rPr lang="en-GB" sz="1050" b="1" i="1" baseline="-25000" dirty="0" smtClean="0"/>
                        <a:t>26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770">
                <a:tc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 smtClean="0"/>
                        <a:t>1</a:t>
                      </a:r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81770">
                <a:tc rowSpan="2"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8177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0" i="0" dirty="0" smtClean="0"/>
                        <a:t>E</a:t>
                      </a:r>
                      <a:endParaRPr lang="en-GB" sz="1200" b="0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082200" y="3317977"/>
            <a:ext cx="360040" cy="78982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 flipV="1">
            <a:off x="3275856" y="2067694"/>
            <a:ext cx="504056" cy="936103"/>
            <a:chOff x="4499992" y="3169532"/>
            <a:chExt cx="504056" cy="782558"/>
          </a:xfrm>
        </p:grpSpPr>
        <p:grpSp>
          <p:nvGrpSpPr>
            <p:cNvPr id="11" name="Group 10"/>
            <p:cNvGrpSpPr/>
            <p:nvPr/>
          </p:nvGrpSpPr>
          <p:grpSpPr>
            <a:xfrm>
              <a:off x="4499992" y="3541760"/>
              <a:ext cx="504056" cy="410330"/>
              <a:chOff x="467543" y="1851670"/>
              <a:chExt cx="244599" cy="244600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467544" y="1851670"/>
                <a:ext cx="0" cy="244599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>
                <a:off x="589843" y="1973970"/>
                <a:ext cx="0" cy="244599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 flipV="1">
              <a:off x="4499992" y="3169532"/>
              <a:ext cx="504056" cy="410330"/>
              <a:chOff x="467543" y="1851670"/>
              <a:chExt cx="244599" cy="244600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467544" y="1851670"/>
                <a:ext cx="0" cy="244599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>
                <a:off x="589843" y="1973970"/>
                <a:ext cx="0" cy="244599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" name="Group 16"/>
          <p:cNvGrpSpPr/>
          <p:nvPr/>
        </p:nvGrpSpPr>
        <p:grpSpPr>
          <a:xfrm flipH="1" flipV="1">
            <a:off x="1331639" y="2067694"/>
            <a:ext cx="526537" cy="936103"/>
            <a:chOff x="4499992" y="3169532"/>
            <a:chExt cx="504056" cy="782558"/>
          </a:xfrm>
        </p:grpSpPr>
        <p:grpSp>
          <p:nvGrpSpPr>
            <p:cNvPr id="18" name="Group 17"/>
            <p:cNvGrpSpPr/>
            <p:nvPr/>
          </p:nvGrpSpPr>
          <p:grpSpPr>
            <a:xfrm>
              <a:off x="4499992" y="3541760"/>
              <a:ext cx="504056" cy="410330"/>
              <a:chOff x="467543" y="1851670"/>
              <a:chExt cx="244599" cy="244600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>
                <a:off x="467544" y="1851670"/>
                <a:ext cx="0" cy="244599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5400000">
                <a:off x="589843" y="1973970"/>
                <a:ext cx="0" cy="244599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 flipV="1">
              <a:off x="4499992" y="3169532"/>
              <a:ext cx="504056" cy="410330"/>
              <a:chOff x="467543" y="1851670"/>
              <a:chExt cx="244599" cy="244600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467544" y="1851670"/>
                <a:ext cx="0" cy="244599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5400000">
                <a:off x="589843" y="1973970"/>
                <a:ext cx="0" cy="244599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Rectangle 23"/>
          <p:cNvSpPr/>
          <p:nvPr/>
        </p:nvSpPr>
        <p:spPr>
          <a:xfrm>
            <a:off x="6228184" y="2735016"/>
            <a:ext cx="1080120" cy="82752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6289868" y="3317977"/>
            <a:ext cx="298356" cy="78982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3347864" y="4371950"/>
            <a:ext cx="1116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 = </a:t>
            </a:r>
            <a:r>
              <a:rPr lang="en-GB" dirty="0" smtClean="0"/>
              <a:t>A’B’E’ 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4321381" y="4372608"/>
            <a:ext cx="90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 BD’E 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5037192" y="4371950"/>
            <a:ext cx="830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 ACE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44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4" grpId="0" animBg="1"/>
      <p:bldP spid="25" grpId="0" animBg="1"/>
      <p:bldP spid="27" grpId="0"/>
      <p:bldP spid="28" grpId="0"/>
      <p:bldP spid="2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FIVE-VARIABLE MAP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November, 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35</a:t>
            </a:fld>
            <a:endParaRPr lang="en-GB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lum bright="-1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346" y="750274"/>
            <a:ext cx="4307309" cy="398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058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3.4 </a:t>
            </a:r>
            <a:r>
              <a:rPr lang="en-GB" dirty="0"/>
              <a:t>Product of</a:t>
            </a:r>
            <a:br>
              <a:rPr lang="en-GB" dirty="0"/>
            </a:br>
            <a:r>
              <a:rPr lang="en-GB" dirty="0"/>
              <a:t>Sums </a:t>
            </a:r>
            <a:br>
              <a:rPr lang="en-GB" dirty="0"/>
            </a:br>
            <a:r>
              <a:rPr lang="en-GB" dirty="0">
                <a:solidFill>
                  <a:schemeClr val="accent1"/>
                </a:solidFill>
              </a:rPr>
              <a:t>Simplification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332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PRODUCT OF SUMS SIMPLIFICATION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GB" dirty="0" smtClean="0"/>
              <a:t>The </a:t>
            </a:r>
            <a:r>
              <a:rPr lang="en-GB" b="1" dirty="0"/>
              <a:t>1’s</a:t>
            </a:r>
            <a:r>
              <a:rPr lang="en-GB" dirty="0"/>
              <a:t> placed in the squares of the map represent the </a:t>
            </a:r>
            <a:r>
              <a:rPr lang="en-GB" b="1" dirty="0" err="1"/>
              <a:t>minterms</a:t>
            </a:r>
            <a:r>
              <a:rPr lang="en-GB" dirty="0"/>
              <a:t> of the function. </a:t>
            </a:r>
          </a:p>
          <a:p>
            <a:pPr algn="just">
              <a:lnSpc>
                <a:spcPct val="150000"/>
              </a:lnSpc>
            </a:pPr>
            <a:r>
              <a:rPr lang="en-GB" dirty="0"/>
              <a:t>The </a:t>
            </a:r>
            <a:r>
              <a:rPr lang="en-GB" b="1" dirty="0" err="1"/>
              <a:t>minterms</a:t>
            </a:r>
            <a:r>
              <a:rPr lang="en-GB" dirty="0"/>
              <a:t> not included in the function denote the complement of the </a:t>
            </a:r>
            <a:r>
              <a:rPr lang="en-GB" dirty="0" smtClean="0"/>
              <a:t>function.</a:t>
            </a:r>
          </a:p>
          <a:p>
            <a:pPr algn="just">
              <a:lnSpc>
                <a:spcPct val="150000"/>
              </a:lnSpc>
            </a:pPr>
            <a:r>
              <a:rPr lang="en-GB" dirty="0" smtClean="0"/>
              <a:t>Mark the empty squares by</a:t>
            </a:r>
            <a:r>
              <a:rPr lang="en-GB" b="1" dirty="0" smtClean="0"/>
              <a:t> 0’s </a:t>
            </a:r>
          </a:p>
          <a:p>
            <a:pPr algn="just">
              <a:lnSpc>
                <a:spcPct val="150000"/>
              </a:lnSpc>
            </a:pPr>
            <a:r>
              <a:rPr lang="en-GB" dirty="0" smtClean="0"/>
              <a:t>Combine them into valid adjacent squares </a:t>
            </a:r>
          </a:p>
          <a:p>
            <a:pPr algn="just">
              <a:lnSpc>
                <a:spcPct val="150000"/>
              </a:lnSpc>
            </a:pPr>
            <a:r>
              <a:rPr lang="en-GB" dirty="0" smtClean="0"/>
              <a:t>Obtain simplified expression of the complement function </a:t>
            </a:r>
            <a:r>
              <a:rPr lang="en-GB" b="1" dirty="0" smtClean="0"/>
              <a:t>F’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November,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28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PRODUCT OF SUMS SIMPLIFICATION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sz="1800" dirty="0" smtClean="0">
                    <a:ea typeface="新細明體" pitchFamily="18" charset="-120"/>
                  </a:rPr>
                  <a:t>Simplify  the following function in (a) sum of product and (b) product of </a:t>
                </a:r>
                <a:r>
                  <a:rPr lang="en-US" altLang="zh-TW" sz="1800" dirty="0" err="1" smtClean="0">
                    <a:ea typeface="新細明體" pitchFamily="18" charset="-120"/>
                  </a:rPr>
                  <a:t>sums:F</a:t>
                </a:r>
                <a:r>
                  <a:rPr lang="en-US" altLang="zh-TW" sz="1800" dirty="0" smtClean="0">
                    <a:ea typeface="新細明體" pitchFamily="18" charset="-120"/>
                  </a:rPr>
                  <a:t> (A, B, C, D)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zh-TW" sz="1800" i="1" smtClean="0">
                            <a:latin typeface="Cambria Math"/>
                            <a:ea typeface="新細明體" pitchFamily="18" charset="-12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GB" altLang="zh-TW" sz="1800" b="0" i="0" smtClean="0">
                            <a:latin typeface="+mj-lt"/>
                            <a:ea typeface="新細明體" pitchFamily="18" charset="-120"/>
                          </a:rPr>
                          <m:t>(0,1, 2, 5, 8, 9, 10)</m:t>
                        </m:r>
                      </m:e>
                    </m:nary>
                  </m:oMath>
                </a14:m>
                <a:endParaRPr lang="en-US" altLang="zh-TW" sz="1800" dirty="0">
                  <a:latin typeface="+mj-lt"/>
                  <a:ea typeface="新細明體" pitchFamily="18" charset="-12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44" t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November,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38</a:t>
            </a:fld>
            <a:endParaRPr lang="en-GB"/>
          </a:p>
        </p:txBody>
      </p:sp>
      <p:graphicFrame>
        <p:nvGraphicFramePr>
          <p:cNvPr id="8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3103408"/>
              </p:ext>
            </p:extLst>
          </p:nvPr>
        </p:nvGraphicFramePr>
        <p:xfrm>
          <a:off x="2195736" y="1435470"/>
          <a:ext cx="3924436" cy="3296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2867"/>
                <a:gridCol w="362867"/>
                <a:gridCol w="639740"/>
                <a:gridCol w="639740"/>
                <a:gridCol w="639740"/>
                <a:gridCol w="639740"/>
                <a:gridCol w="319871"/>
                <a:gridCol w="319871"/>
              </a:tblGrid>
              <a:tr h="281770">
                <a:tc rowSpan="2" gridSpan="2">
                  <a:txBody>
                    <a:bodyPr/>
                    <a:lstStyle/>
                    <a:p>
                      <a:pPr algn="r"/>
                      <a:r>
                        <a:rPr lang="en-GB" sz="1200" dirty="0" smtClean="0"/>
                        <a:t>CD</a:t>
                      </a:r>
                    </a:p>
                    <a:p>
                      <a:pPr algn="l"/>
                      <a:r>
                        <a:rPr lang="en-GB" sz="1200" dirty="0" smtClean="0"/>
                        <a:t>AB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C</a:t>
                      </a:r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81770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0 0</a:t>
                      </a:r>
                      <a:endParaRPr lang="en-GB" sz="12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0 1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1 1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1 0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4809">
                <a:tc rowSpan="2"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200" dirty="0" smtClean="0"/>
                        <a:t>00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baseline="0" dirty="0" smtClean="0"/>
                        <a:t>m</a:t>
                      </a:r>
                      <a:r>
                        <a:rPr lang="en-GB" sz="1050" b="1" i="1" baseline="-25000" dirty="0" smtClean="0"/>
                        <a:t>0</a:t>
                      </a:r>
                      <a:endParaRPr lang="en-GB" sz="1050" b="1" i="1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baseline="0" dirty="0" smtClean="0"/>
                        <a:t>m</a:t>
                      </a:r>
                      <a:r>
                        <a:rPr lang="en-GB" sz="1050" b="1" i="1" baseline="-25000" dirty="0" smtClean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baseline="0" dirty="0" smtClean="0"/>
                        <a:t>m</a:t>
                      </a:r>
                      <a:r>
                        <a:rPr lang="en-GB" sz="1050" b="1" i="1" baseline="-25000" dirty="0" smtClean="0"/>
                        <a:t>3</a:t>
                      </a:r>
                      <a:endParaRPr lang="en-GB" sz="1050" b="1" i="1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baseline="0" dirty="0" smtClean="0"/>
                        <a:t>m</a:t>
                      </a:r>
                      <a:r>
                        <a:rPr lang="en-GB" sz="1050" b="1" i="1" baseline="-25000" dirty="0" smtClean="0"/>
                        <a:t>2</a:t>
                      </a:r>
                      <a:endParaRPr lang="en-GB" sz="1050" b="1" i="1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89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 smtClean="0"/>
                        <a:t>1</a:t>
                      </a:r>
                      <a:endParaRPr lang="en-GB" sz="12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baseline="0" dirty="0" smtClean="0"/>
                        <a:t>1</a:t>
                      </a:r>
                      <a:endParaRPr lang="en-GB" sz="1200" b="1" i="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baseline="0" dirty="0" smtClean="0"/>
                        <a:t>0</a:t>
                      </a:r>
                      <a:endParaRPr lang="en-GB" sz="1200" b="1" i="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dirty="0" smtClean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58290">
                <a:tc rowSpan="2"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200" dirty="0" smtClean="0"/>
                        <a:t>01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baseline="0" dirty="0" smtClean="0"/>
                        <a:t>m</a:t>
                      </a:r>
                      <a:r>
                        <a:rPr lang="en-GB" sz="1050" b="1" i="1" baseline="-25000" dirty="0" smtClean="0"/>
                        <a:t>4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baseline="0" dirty="0" smtClean="0"/>
                        <a:t>m</a:t>
                      </a:r>
                      <a:r>
                        <a:rPr lang="en-GB" sz="1050" b="1" i="1" baseline="-25000" dirty="0" smtClean="0"/>
                        <a:t>5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baseline="0" dirty="0" smtClean="0"/>
                        <a:t>m</a:t>
                      </a:r>
                      <a:r>
                        <a:rPr lang="en-GB" sz="1050" b="1" i="1" baseline="-25000" dirty="0" smtClean="0"/>
                        <a:t>7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baseline="0" dirty="0" smtClean="0"/>
                        <a:t>m</a:t>
                      </a:r>
                      <a:r>
                        <a:rPr lang="en-GB" sz="1050" b="1" i="1" baseline="-25000" dirty="0" smtClean="0"/>
                        <a:t>6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/>
                      <a:r>
                        <a:rPr lang="en-GB" sz="1200" b="0" i="0" baseline="0" dirty="0" smtClean="0"/>
                        <a:t>B</a:t>
                      </a:r>
                      <a:endParaRPr lang="en-GB" sz="1050" b="0" i="0" baseline="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77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 smtClean="0"/>
                        <a:t>0</a:t>
                      </a:r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 smtClean="0"/>
                        <a:t>1</a:t>
                      </a:r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 smtClean="0"/>
                        <a:t>0</a:t>
                      </a:r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 smtClean="0"/>
                        <a:t>0</a:t>
                      </a:r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81770">
                <a:tc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200" dirty="0" smtClean="0"/>
                        <a:t>11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dirty="0" smtClean="0"/>
                        <a:t>m</a:t>
                      </a:r>
                      <a:r>
                        <a:rPr lang="en-GB" sz="1050" b="1" i="1" baseline="-25000" dirty="0" smtClean="0"/>
                        <a:t>12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dirty="0" smtClean="0"/>
                        <a:t>m</a:t>
                      </a:r>
                      <a:r>
                        <a:rPr lang="en-GB" sz="1050" b="1" i="1" baseline="-25000" dirty="0" smtClean="0"/>
                        <a:t>13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dirty="0" smtClean="0"/>
                        <a:t>m</a:t>
                      </a:r>
                      <a:r>
                        <a:rPr lang="en-GB" sz="1050" b="1" i="1" baseline="-25000" dirty="0" smtClean="0"/>
                        <a:t>15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dirty="0" smtClean="0"/>
                        <a:t>m</a:t>
                      </a:r>
                      <a:r>
                        <a:rPr lang="en-GB" sz="1050" b="1" i="1" baseline="-25000" dirty="0" smtClean="0"/>
                        <a:t>14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770">
                <a:tc rowSpan="2">
                  <a:txBody>
                    <a:bodyPr/>
                    <a:lstStyle/>
                    <a:p>
                      <a:pPr algn="r"/>
                      <a:r>
                        <a:rPr lang="en-GB" sz="1200" dirty="0" smtClean="0"/>
                        <a:t>A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 smtClean="0"/>
                        <a:t>0</a:t>
                      </a:r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 smtClean="0"/>
                        <a:t>0</a:t>
                      </a:r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 smtClean="0"/>
                        <a:t>0</a:t>
                      </a:r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i="0" dirty="0" smtClean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5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58290">
                <a:tc vMerge="1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200" dirty="0" smtClean="0"/>
                        <a:t>10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dirty="0" smtClean="0"/>
                        <a:t>m</a:t>
                      </a:r>
                      <a:r>
                        <a:rPr lang="en-GB" sz="1050" b="1" i="1" baseline="-25000" dirty="0" smtClean="0"/>
                        <a:t>8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dirty="0" smtClean="0"/>
                        <a:t>m</a:t>
                      </a:r>
                      <a:r>
                        <a:rPr lang="en-GB" sz="1050" b="1" i="1" baseline="-25000" dirty="0" smtClean="0"/>
                        <a:t>9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dirty="0" smtClean="0"/>
                        <a:t>m</a:t>
                      </a:r>
                      <a:r>
                        <a:rPr lang="en-GB" sz="1050" b="1" i="1" baseline="-25000" dirty="0" smtClean="0"/>
                        <a:t>11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i="1" dirty="0" smtClean="0"/>
                        <a:t>m</a:t>
                      </a:r>
                      <a:r>
                        <a:rPr lang="en-GB" sz="1050" b="1" i="1" baseline="-25000" dirty="0" smtClean="0"/>
                        <a:t>10</a:t>
                      </a:r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770">
                <a:tc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 smtClean="0"/>
                        <a:t>1</a:t>
                      </a:r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 smtClean="0"/>
                        <a:t>1</a:t>
                      </a:r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 smtClean="0"/>
                        <a:t>0</a:t>
                      </a:r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dirty="0" smtClean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81770">
                <a:tc rowSpan="2"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8177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0" i="0" dirty="0" smtClean="0"/>
                        <a:t>D</a:t>
                      </a:r>
                      <a:endParaRPr lang="en-GB" sz="1200" b="0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1" name="Group 30"/>
          <p:cNvGrpSpPr/>
          <p:nvPr/>
        </p:nvGrpSpPr>
        <p:grpSpPr>
          <a:xfrm>
            <a:off x="4896036" y="2064874"/>
            <a:ext cx="504056" cy="410330"/>
            <a:chOff x="467543" y="1851670"/>
            <a:chExt cx="244599" cy="2446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67544" y="1851670"/>
              <a:ext cx="0" cy="244599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589843" y="1973970"/>
              <a:ext cx="0" cy="244599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 rot="5400000">
            <a:off x="4896036" y="3701626"/>
            <a:ext cx="504056" cy="410330"/>
            <a:chOff x="467543" y="1851670"/>
            <a:chExt cx="244599" cy="244600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467544" y="1851670"/>
              <a:ext cx="0" cy="244599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589843" y="1973970"/>
              <a:ext cx="0" cy="244599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 flipH="1">
            <a:off x="2998428" y="2064874"/>
            <a:ext cx="504056" cy="410330"/>
            <a:chOff x="467543" y="1851670"/>
            <a:chExt cx="244599" cy="244600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467544" y="1851670"/>
              <a:ext cx="0" cy="244599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>
              <a:off x="589843" y="1973970"/>
              <a:ext cx="0" cy="244599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 rot="16200000" flipH="1">
            <a:off x="2998428" y="3701626"/>
            <a:ext cx="504056" cy="410330"/>
            <a:chOff x="467543" y="1851670"/>
            <a:chExt cx="244599" cy="244600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467544" y="1851670"/>
              <a:ext cx="0" cy="244599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>
              <a:off x="589843" y="1973970"/>
              <a:ext cx="0" cy="244599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angle 49"/>
          <p:cNvSpPr/>
          <p:nvPr/>
        </p:nvSpPr>
        <p:spPr>
          <a:xfrm>
            <a:off x="4339222" y="2242335"/>
            <a:ext cx="360040" cy="188439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/>
          <p:cNvSpPr/>
          <p:nvPr/>
        </p:nvSpPr>
        <p:spPr>
          <a:xfrm rot="5400000">
            <a:off x="4076716" y="2276808"/>
            <a:ext cx="245475" cy="240127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4" name="Group 73"/>
          <p:cNvGrpSpPr/>
          <p:nvPr/>
        </p:nvGrpSpPr>
        <p:grpSpPr>
          <a:xfrm flipV="1">
            <a:off x="4909560" y="2607778"/>
            <a:ext cx="490532" cy="936104"/>
            <a:chOff x="4499992" y="3169532"/>
            <a:chExt cx="504056" cy="782558"/>
          </a:xfrm>
        </p:grpSpPr>
        <p:grpSp>
          <p:nvGrpSpPr>
            <p:cNvPr id="75" name="Group 74"/>
            <p:cNvGrpSpPr/>
            <p:nvPr/>
          </p:nvGrpSpPr>
          <p:grpSpPr>
            <a:xfrm>
              <a:off x="4499992" y="3541760"/>
              <a:ext cx="504056" cy="410330"/>
              <a:chOff x="467543" y="1851670"/>
              <a:chExt cx="244599" cy="244600"/>
            </a:xfrm>
          </p:grpSpPr>
          <p:cxnSp>
            <p:nvCxnSpPr>
              <p:cNvPr id="79" name="Straight Connector 78"/>
              <p:cNvCxnSpPr/>
              <p:nvPr/>
            </p:nvCxnSpPr>
            <p:spPr>
              <a:xfrm>
                <a:off x="467544" y="1851670"/>
                <a:ext cx="0" cy="244599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rot="5400000">
                <a:off x="589843" y="1973970"/>
                <a:ext cx="0" cy="244599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Group 75"/>
            <p:cNvGrpSpPr/>
            <p:nvPr/>
          </p:nvGrpSpPr>
          <p:grpSpPr>
            <a:xfrm flipV="1">
              <a:off x="4499992" y="3169532"/>
              <a:ext cx="504056" cy="410330"/>
              <a:chOff x="467543" y="1851670"/>
              <a:chExt cx="244599" cy="2446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467544" y="1851670"/>
                <a:ext cx="0" cy="244599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5400000">
                <a:off x="589843" y="1973970"/>
                <a:ext cx="0" cy="244599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1" name="Group 80"/>
          <p:cNvGrpSpPr/>
          <p:nvPr/>
        </p:nvGrpSpPr>
        <p:grpSpPr>
          <a:xfrm flipH="1" flipV="1">
            <a:off x="2998817" y="2607778"/>
            <a:ext cx="490532" cy="936104"/>
            <a:chOff x="4499992" y="3169532"/>
            <a:chExt cx="504056" cy="782558"/>
          </a:xfrm>
        </p:grpSpPr>
        <p:grpSp>
          <p:nvGrpSpPr>
            <p:cNvPr id="82" name="Group 81"/>
            <p:cNvGrpSpPr/>
            <p:nvPr/>
          </p:nvGrpSpPr>
          <p:grpSpPr>
            <a:xfrm>
              <a:off x="4499992" y="3541760"/>
              <a:ext cx="504056" cy="410330"/>
              <a:chOff x="467543" y="1851670"/>
              <a:chExt cx="244599" cy="244600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>
                <a:off x="467544" y="1851670"/>
                <a:ext cx="0" cy="244599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5400000">
                <a:off x="589843" y="1973970"/>
                <a:ext cx="0" cy="244599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" name="Group 82"/>
            <p:cNvGrpSpPr/>
            <p:nvPr/>
          </p:nvGrpSpPr>
          <p:grpSpPr>
            <a:xfrm flipV="1">
              <a:off x="4499992" y="3169532"/>
              <a:ext cx="504056" cy="410330"/>
              <a:chOff x="467543" y="1851670"/>
              <a:chExt cx="244599" cy="244600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>
                <a:off x="467544" y="1851670"/>
                <a:ext cx="0" cy="244599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5400000">
                <a:off x="589843" y="1973970"/>
                <a:ext cx="0" cy="244599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8" name="Group 87"/>
          <p:cNvGrpSpPr/>
          <p:nvPr/>
        </p:nvGrpSpPr>
        <p:grpSpPr>
          <a:xfrm rot="5400000" flipV="1">
            <a:off x="3367219" y="3333223"/>
            <a:ext cx="435253" cy="1172060"/>
            <a:chOff x="4499992" y="3169532"/>
            <a:chExt cx="504056" cy="782558"/>
          </a:xfrm>
        </p:grpSpPr>
        <p:grpSp>
          <p:nvGrpSpPr>
            <p:cNvPr id="89" name="Group 88"/>
            <p:cNvGrpSpPr/>
            <p:nvPr/>
          </p:nvGrpSpPr>
          <p:grpSpPr>
            <a:xfrm>
              <a:off x="4499992" y="3541760"/>
              <a:ext cx="504056" cy="410330"/>
              <a:chOff x="467543" y="1851670"/>
              <a:chExt cx="244599" cy="244600"/>
            </a:xfrm>
          </p:grpSpPr>
          <p:cxnSp>
            <p:nvCxnSpPr>
              <p:cNvPr id="93" name="Straight Connector 92"/>
              <p:cNvCxnSpPr/>
              <p:nvPr/>
            </p:nvCxnSpPr>
            <p:spPr>
              <a:xfrm>
                <a:off x="467544" y="18516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>
                <a:off x="589843" y="19739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Group 89"/>
            <p:cNvGrpSpPr/>
            <p:nvPr/>
          </p:nvGrpSpPr>
          <p:grpSpPr>
            <a:xfrm flipV="1">
              <a:off x="4499992" y="3169532"/>
              <a:ext cx="504056" cy="410330"/>
              <a:chOff x="467543" y="1851670"/>
              <a:chExt cx="244599" cy="244600"/>
            </a:xfrm>
          </p:grpSpPr>
          <p:cxnSp>
            <p:nvCxnSpPr>
              <p:cNvPr id="91" name="Straight Connector 90"/>
              <p:cNvCxnSpPr/>
              <p:nvPr/>
            </p:nvCxnSpPr>
            <p:spPr>
              <a:xfrm>
                <a:off x="467544" y="18516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5400000">
                <a:off x="589843" y="19739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5" name="Group 94"/>
          <p:cNvGrpSpPr/>
          <p:nvPr/>
        </p:nvGrpSpPr>
        <p:grpSpPr>
          <a:xfrm rot="16200000">
            <a:off x="3364486" y="1682303"/>
            <a:ext cx="435253" cy="1167367"/>
            <a:chOff x="4499992" y="3169532"/>
            <a:chExt cx="504056" cy="782558"/>
          </a:xfrm>
        </p:grpSpPr>
        <p:grpSp>
          <p:nvGrpSpPr>
            <p:cNvPr id="96" name="Group 95"/>
            <p:cNvGrpSpPr/>
            <p:nvPr/>
          </p:nvGrpSpPr>
          <p:grpSpPr>
            <a:xfrm>
              <a:off x="4499992" y="3541760"/>
              <a:ext cx="504056" cy="410330"/>
              <a:chOff x="467543" y="1851670"/>
              <a:chExt cx="244599" cy="244600"/>
            </a:xfrm>
          </p:grpSpPr>
          <p:cxnSp>
            <p:nvCxnSpPr>
              <p:cNvPr id="100" name="Straight Connector 99"/>
              <p:cNvCxnSpPr/>
              <p:nvPr/>
            </p:nvCxnSpPr>
            <p:spPr>
              <a:xfrm>
                <a:off x="467544" y="18516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5400000">
                <a:off x="589843" y="19739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oup 96"/>
            <p:cNvGrpSpPr/>
            <p:nvPr/>
          </p:nvGrpSpPr>
          <p:grpSpPr>
            <a:xfrm flipV="1">
              <a:off x="4499992" y="3169532"/>
              <a:ext cx="504056" cy="410330"/>
              <a:chOff x="467543" y="1851670"/>
              <a:chExt cx="244599" cy="244600"/>
            </a:xfrm>
          </p:grpSpPr>
          <p:cxnSp>
            <p:nvCxnSpPr>
              <p:cNvPr id="98" name="Straight Connector 97"/>
              <p:cNvCxnSpPr/>
              <p:nvPr/>
            </p:nvCxnSpPr>
            <p:spPr>
              <a:xfrm>
                <a:off x="467544" y="18516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5400000">
                <a:off x="589843" y="19739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2" name="Rectangle 101"/>
          <p:cNvSpPr/>
          <p:nvPr/>
        </p:nvSpPr>
        <p:spPr>
          <a:xfrm>
            <a:off x="3711166" y="2290359"/>
            <a:ext cx="360040" cy="73376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TextBox 102"/>
          <p:cNvSpPr txBox="1"/>
          <p:nvPr/>
        </p:nvSpPr>
        <p:spPr>
          <a:xfrm>
            <a:off x="6228184" y="1695542"/>
            <a:ext cx="1116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 = </a:t>
            </a:r>
            <a:r>
              <a:rPr lang="en-GB" dirty="0" smtClean="0"/>
              <a:t>B’D’ </a:t>
            </a:r>
            <a:endParaRPr lang="en-GB" dirty="0"/>
          </a:p>
        </p:txBody>
      </p:sp>
      <p:sp>
        <p:nvSpPr>
          <p:cNvPr id="104" name="TextBox 103"/>
          <p:cNvSpPr txBox="1"/>
          <p:nvPr/>
        </p:nvSpPr>
        <p:spPr>
          <a:xfrm>
            <a:off x="7053416" y="169620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 B’C’ </a:t>
            </a:r>
            <a:endParaRPr lang="en-GB" dirty="0"/>
          </a:p>
        </p:txBody>
      </p:sp>
      <p:sp>
        <p:nvSpPr>
          <p:cNvPr id="105" name="TextBox 104"/>
          <p:cNvSpPr txBox="1"/>
          <p:nvPr/>
        </p:nvSpPr>
        <p:spPr>
          <a:xfrm>
            <a:off x="7740352" y="1695542"/>
            <a:ext cx="90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 A’C’D </a:t>
            </a:r>
            <a:endParaRPr lang="en-GB" dirty="0"/>
          </a:p>
        </p:txBody>
      </p:sp>
      <p:sp>
        <p:nvSpPr>
          <p:cNvPr id="106" name="TextBox 105"/>
          <p:cNvSpPr txBox="1"/>
          <p:nvPr/>
        </p:nvSpPr>
        <p:spPr>
          <a:xfrm>
            <a:off x="6228184" y="2201760"/>
            <a:ext cx="1116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F’ </a:t>
            </a:r>
            <a:r>
              <a:rPr lang="en-GB" dirty="0"/>
              <a:t>= </a:t>
            </a:r>
            <a:r>
              <a:rPr lang="en-GB" dirty="0" smtClean="0"/>
              <a:t>AB </a:t>
            </a:r>
            <a:endParaRPr lang="en-GB" dirty="0"/>
          </a:p>
        </p:txBody>
      </p:sp>
      <p:sp>
        <p:nvSpPr>
          <p:cNvPr id="107" name="TextBox 106"/>
          <p:cNvSpPr txBox="1"/>
          <p:nvPr/>
        </p:nvSpPr>
        <p:spPr>
          <a:xfrm>
            <a:off x="7053416" y="220241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 CD </a:t>
            </a:r>
            <a:endParaRPr lang="en-GB" dirty="0"/>
          </a:p>
        </p:txBody>
      </p:sp>
      <p:sp>
        <p:nvSpPr>
          <p:cNvPr id="108" name="TextBox 107"/>
          <p:cNvSpPr txBox="1"/>
          <p:nvPr/>
        </p:nvSpPr>
        <p:spPr>
          <a:xfrm>
            <a:off x="7662624" y="2201760"/>
            <a:ext cx="90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 BD’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267048" y="2657239"/>
            <a:ext cx="2625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Apply </a:t>
            </a:r>
            <a:r>
              <a:rPr lang="en-GB" sz="1600" dirty="0" err="1" smtClean="0"/>
              <a:t>DeMorgan’s</a:t>
            </a:r>
            <a:r>
              <a:rPr lang="en-GB" sz="1600" dirty="0" smtClean="0"/>
              <a:t> theorem</a:t>
            </a:r>
          </a:p>
          <a:p>
            <a:endParaRPr lang="en-GB" sz="1600" dirty="0"/>
          </a:p>
          <a:p>
            <a:r>
              <a:rPr lang="en-GB" sz="1600" dirty="0" smtClean="0"/>
              <a:t>(F’ = (AB + CD + BD’))’</a:t>
            </a:r>
          </a:p>
          <a:p>
            <a:endParaRPr lang="en-GB" sz="1600" dirty="0" smtClean="0"/>
          </a:p>
          <a:p>
            <a:r>
              <a:rPr lang="en-GB" sz="1600" dirty="0" smtClean="0"/>
              <a:t>F = (A’ + B’) (C’ + D’) (B’ + D)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23769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72" grpId="0" animBg="1"/>
      <p:bldP spid="102" grpId="0" animBg="1"/>
      <p:bldP spid="103" grpId="0"/>
      <p:bldP spid="104" grpId="0"/>
      <p:bldP spid="105" grpId="0"/>
      <p:bldP spid="106" grpId="0"/>
      <p:bldP spid="107" grpId="0"/>
      <p:bldP spid="108" grpId="0"/>
      <p:bldP spid="7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PRODUCT OF SUMS SIMPLIFICATION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November,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39</a:t>
            </a:fld>
            <a:endParaRPr lang="en-GB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1538789"/>
              </p:ext>
            </p:extLst>
          </p:nvPr>
        </p:nvGraphicFramePr>
        <p:xfrm>
          <a:off x="251520" y="1131870"/>
          <a:ext cx="4042255" cy="25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4" name="Visio" r:id="rId3" imgW="5627559" imgH="3508579" progId="Visio.Drawing.11">
                  <p:embed/>
                </p:oleObj>
              </mc:Choice>
              <mc:Fallback>
                <p:oleObj name="Visio" r:id="rId3" imgW="5627559" imgH="350857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20" y="1131870"/>
                        <a:ext cx="4042255" cy="252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0772576"/>
              </p:ext>
            </p:extLst>
          </p:nvPr>
        </p:nvGraphicFramePr>
        <p:xfrm>
          <a:off x="4850225" y="1131870"/>
          <a:ext cx="4042255" cy="25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5" name="Visio" r:id="rId5" imgW="5627559" imgH="3508579" progId="Visio.Drawing.11">
                  <p:embed/>
                </p:oleObj>
              </mc:Choice>
              <mc:Fallback>
                <p:oleObj name="Visio" r:id="rId5" imgW="5627559" imgH="350857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50225" y="1131870"/>
                        <a:ext cx="4042255" cy="252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11560" y="3857567"/>
            <a:ext cx="2553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 = </a:t>
            </a:r>
            <a:r>
              <a:rPr lang="en-GB" dirty="0" smtClean="0"/>
              <a:t>B’D’ </a:t>
            </a:r>
            <a:r>
              <a:rPr lang="en-GB" dirty="0"/>
              <a:t>+ </a:t>
            </a:r>
            <a:r>
              <a:rPr lang="en-GB" dirty="0" smtClean="0"/>
              <a:t>B’C’ </a:t>
            </a:r>
            <a:r>
              <a:rPr lang="en-GB" dirty="0"/>
              <a:t>+ </a:t>
            </a:r>
            <a:r>
              <a:rPr lang="en-GB" dirty="0" smtClean="0"/>
              <a:t>A’C’D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Sum of Products 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5364088" y="3857567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 = (A’ + B’) (C’ + D’) (B’ + D</a:t>
            </a:r>
            <a:r>
              <a:rPr lang="en-GB" dirty="0" smtClean="0"/>
              <a:t>)</a:t>
            </a:r>
          </a:p>
          <a:p>
            <a:r>
              <a:rPr lang="en-GB" dirty="0" smtClean="0"/>
              <a:t> </a:t>
            </a:r>
            <a:endParaRPr lang="en-GB" dirty="0"/>
          </a:p>
          <a:p>
            <a:pPr algn="ctr"/>
            <a:r>
              <a:rPr lang="en-GB" dirty="0" smtClean="0"/>
              <a:t>Products of Sum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388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MAP METHOD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altLang="zh-TW" b="1" dirty="0">
                <a:solidFill>
                  <a:schemeClr val="accent2"/>
                </a:solidFill>
                <a:ea typeface="新細明體" pitchFamily="18" charset="-120"/>
              </a:rPr>
              <a:t>Gate-level minimization </a:t>
            </a:r>
            <a:r>
              <a:rPr lang="en-US" altLang="zh-TW" dirty="0">
                <a:ea typeface="新細明體" pitchFamily="18" charset="-120"/>
              </a:rPr>
              <a:t>refers to the design task of finding an optimal gate-level implementation of Boolean functions describing a digital circuit.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November,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33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sz="1800" dirty="0" smtClean="0">
                    <a:ea typeface="新細明體" pitchFamily="18" charset="-120"/>
                  </a:rPr>
                  <a:t>Consider the function defined in Table 3.2.</a:t>
                </a:r>
              </a:p>
              <a:p>
                <a:r>
                  <a:rPr lang="en-US" altLang="zh-TW" sz="1800" dirty="0" smtClean="0">
                    <a:ea typeface="新細明體" pitchFamily="18" charset="-120"/>
                  </a:rPr>
                  <a:t>Sum of </a:t>
                </a:r>
                <a:r>
                  <a:rPr lang="en-US" altLang="zh-TW" sz="1800" dirty="0" err="1" smtClean="0">
                    <a:ea typeface="新細明體" pitchFamily="18" charset="-120"/>
                  </a:rPr>
                  <a:t>minterms</a:t>
                </a:r>
                <a:r>
                  <a:rPr lang="en-US" altLang="zh-TW" sz="1800" dirty="0" smtClean="0">
                    <a:ea typeface="新細明體" pitchFamily="18" charset="-120"/>
                  </a:rPr>
                  <a:t>:</a:t>
                </a:r>
              </a:p>
              <a:p>
                <a:pPr lvl="1"/>
                <a:r>
                  <a:rPr lang="en-US" altLang="zh-TW" sz="1400" dirty="0" smtClean="0">
                    <a:ea typeface="新細明體" pitchFamily="18" charset="-120"/>
                  </a:rPr>
                  <a:t>F (x, y, z)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zh-TW" sz="1400" i="1" smtClean="0">
                            <a:latin typeface="Cambria Math"/>
                            <a:ea typeface="新細明體" pitchFamily="18" charset="-12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GB" altLang="zh-TW" sz="1400" b="0" i="0" smtClean="0">
                            <a:latin typeface="+mj-lt"/>
                            <a:ea typeface="新細明體" pitchFamily="18" charset="-120"/>
                          </a:rPr>
                          <m:t>(1, 3, 4, 6)</m:t>
                        </m:r>
                      </m:e>
                    </m:nary>
                  </m:oMath>
                </a14:m>
                <a:endParaRPr lang="en-US" altLang="zh-TW" sz="1400" dirty="0" smtClean="0">
                  <a:latin typeface="+mj-lt"/>
                  <a:ea typeface="新細明體" pitchFamily="18" charset="-120"/>
                </a:endParaRPr>
              </a:p>
              <a:p>
                <a:r>
                  <a:rPr lang="en-US" altLang="zh-TW" sz="1800" dirty="0" smtClean="0">
                    <a:latin typeface="+mj-lt"/>
                    <a:ea typeface="新細明體" pitchFamily="18" charset="-120"/>
                  </a:rPr>
                  <a:t>Product of </a:t>
                </a:r>
                <a:r>
                  <a:rPr lang="en-US" altLang="zh-TW" sz="1800" dirty="0" err="1" smtClean="0">
                    <a:latin typeface="+mj-lt"/>
                    <a:ea typeface="新細明體" pitchFamily="18" charset="-120"/>
                  </a:rPr>
                  <a:t>maxterms</a:t>
                </a:r>
                <a:r>
                  <a:rPr lang="en-US" altLang="zh-TW" sz="1800" dirty="0" smtClean="0">
                    <a:latin typeface="+mj-lt"/>
                    <a:ea typeface="新細明體" pitchFamily="18" charset="-120"/>
                  </a:rPr>
                  <a:t>:</a:t>
                </a:r>
              </a:p>
              <a:p>
                <a:pPr lvl="1"/>
                <a:r>
                  <a:rPr lang="en-US" altLang="zh-TW" sz="1400" dirty="0" smtClean="0">
                    <a:latin typeface="+mj-lt"/>
                    <a:ea typeface="新細明體" pitchFamily="18" charset="-120"/>
                  </a:rPr>
                  <a:t>F (x, y, z) =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subHide m:val="on"/>
                        <m:supHide m:val="on"/>
                        <m:ctrlPr>
                          <a:rPr lang="en-US" altLang="zh-TW" sz="1400" i="1" smtClean="0">
                            <a:latin typeface="Cambria Math"/>
                            <a:ea typeface="新細明體" pitchFamily="18" charset="-12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GB" altLang="zh-TW" sz="1400" b="0" i="0" smtClean="0">
                            <a:latin typeface="+mj-lt"/>
                            <a:ea typeface="新細明體" pitchFamily="18" charset="-120"/>
                          </a:rPr>
                          <m:t>(0,2,5,7)</m:t>
                        </m:r>
                      </m:e>
                    </m:nary>
                  </m:oMath>
                </a14:m>
                <a:endParaRPr lang="en-US" altLang="zh-TW" sz="1400" dirty="0">
                  <a:latin typeface="+mj-lt"/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905" t="-812" r="-4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584759"/>
              </p:ext>
            </p:extLst>
          </p:nvPr>
        </p:nvGraphicFramePr>
        <p:xfrm>
          <a:off x="4648200" y="842963"/>
          <a:ext cx="4038600" cy="33375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09650"/>
                <a:gridCol w="1009650"/>
                <a:gridCol w="1009650"/>
                <a:gridCol w="10096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x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y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z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F</a:t>
                      </a:r>
                      <a:endParaRPr lang="en-GB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0</a:t>
                      </a:r>
                      <a:endParaRPr lang="en-GB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</a:t>
                      </a:r>
                      <a:endParaRPr lang="en-GB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0</a:t>
                      </a:r>
                      <a:endParaRPr lang="en-GB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</a:t>
                      </a:r>
                      <a:endParaRPr lang="en-GB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</a:t>
                      </a:r>
                      <a:endParaRPr lang="en-GB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0</a:t>
                      </a:r>
                      <a:endParaRPr lang="en-GB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</a:t>
                      </a:r>
                      <a:endParaRPr lang="en-GB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0</a:t>
                      </a:r>
                      <a:endParaRPr lang="en-GB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November,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PRODUCT OF SUMS SIMPLIFICATION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40</a:t>
            </a:fld>
            <a:endParaRPr lang="en-GB"/>
          </a:p>
        </p:txBody>
      </p:sp>
      <p:graphicFrame>
        <p:nvGraphicFramePr>
          <p:cNvPr id="13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0670144"/>
              </p:ext>
            </p:extLst>
          </p:nvPr>
        </p:nvGraphicFramePr>
        <p:xfrm>
          <a:off x="759768" y="2715766"/>
          <a:ext cx="2804120" cy="2042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778"/>
                <a:gridCol w="309778"/>
                <a:gridCol w="546141"/>
                <a:gridCol w="546141"/>
                <a:gridCol w="546141"/>
                <a:gridCol w="546141"/>
              </a:tblGrid>
              <a:tr h="258042">
                <a:tc rowSpan="2" gridSpan="2"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BC</a:t>
                      </a:r>
                    </a:p>
                    <a:p>
                      <a:pPr algn="l"/>
                      <a:r>
                        <a:rPr lang="en-GB" sz="1100" dirty="0" smtClean="0"/>
                        <a:t>A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B</a:t>
                      </a:r>
                      <a:endParaRPr lang="en-GB" sz="11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8042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0 0</a:t>
                      </a:r>
                      <a:endParaRPr lang="en-GB" sz="11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0 1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1 1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1 0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35">
                <a:tc rowSpan="2"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0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1" i="1" baseline="0" dirty="0" smtClean="0"/>
                        <a:t>m</a:t>
                      </a:r>
                      <a:r>
                        <a:rPr lang="en-GB" sz="1000" b="1" i="1" baseline="-25000" dirty="0" smtClean="0"/>
                        <a:t>0</a:t>
                      </a:r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1" i="1" baseline="0" dirty="0" smtClean="0"/>
                        <a:t>m</a:t>
                      </a:r>
                      <a:r>
                        <a:rPr lang="en-GB" sz="1000" b="1" i="1" baseline="-25000" dirty="0" smtClean="0"/>
                        <a:t>1</a:t>
                      </a:r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1" i="1" baseline="0" dirty="0" smtClean="0"/>
                        <a:t>m</a:t>
                      </a:r>
                      <a:r>
                        <a:rPr lang="en-GB" sz="1000" b="1" i="1" baseline="-25000" dirty="0" smtClean="0"/>
                        <a:t>3</a:t>
                      </a:r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1" i="1" baseline="0" dirty="0" smtClean="0"/>
                        <a:t>m</a:t>
                      </a:r>
                      <a:r>
                        <a:rPr lang="en-GB" sz="1000" b="1" i="1" baseline="-25000" dirty="0" smtClean="0"/>
                        <a:t>2</a:t>
                      </a:r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04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i="0" dirty="0" smtClean="0"/>
                        <a:t>0</a:t>
                      </a:r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i="0" dirty="0" smtClean="0"/>
                        <a:t>1</a:t>
                      </a:r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i="0" dirty="0" smtClean="0"/>
                        <a:t>1</a:t>
                      </a:r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i="0" dirty="0" smtClean="0"/>
                        <a:t>0</a:t>
                      </a:r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35">
                <a:tc rowSpan="2"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A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1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1" i="1" baseline="0" dirty="0" smtClean="0"/>
                        <a:t>m</a:t>
                      </a:r>
                      <a:r>
                        <a:rPr lang="en-GB" sz="1000" b="1" i="1" baseline="-25000" dirty="0" smtClean="0"/>
                        <a:t>4</a:t>
                      </a:r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1" i="1" baseline="0" dirty="0" smtClean="0"/>
                        <a:t>m</a:t>
                      </a:r>
                      <a:r>
                        <a:rPr lang="en-GB" sz="1000" b="1" i="1" baseline="-25000" dirty="0" smtClean="0"/>
                        <a:t>5</a:t>
                      </a:r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1" i="1" baseline="0" dirty="0" smtClean="0"/>
                        <a:t>m</a:t>
                      </a:r>
                      <a:r>
                        <a:rPr lang="en-GB" sz="1000" b="1" i="1" baseline="-25000" dirty="0" smtClean="0"/>
                        <a:t>7</a:t>
                      </a:r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1" i="1" baseline="0" dirty="0" smtClean="0"/>
                        <a:t>m</a:t>
                      </a:r>
                      <a:r>
                        <a:rPr lang="en-GB" sz="1000" b="1" i="1" baseline="-25000" dirty="0" smtClean="0"/>
                        <a:t>6</a:t>
                      </a:r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04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i="0" dirty="0" smtClean="0"/>
                        <a:t>1</a:t>
                      </a:r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i="0" dirty="0" smtClean="0"/>
                        <a:t>0</a:t>
                      </a:r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i="0" dirty="0" smtClean="0"/>
                        <a:t>0</a:t>
                      </a:r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i="0" dirty="0" smtClean="0"/>
                        <a:t>1</a:t>
                      </a:r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042">
                <a:tc rowSpan="2"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804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b="0" i="0" dirty="0" smtClean="0"/>
                        <a:t>C</a:t>
                      </a:r>
                      <a:endParaRPr lang="en-GB" sz="1100" b="0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543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1800" dirty="0" smtClean="0">
                    <a:ea typeface="新細明體" pitchFamily="18" charset="-120"/>
                  </a:rPr>
                  <a:t>Sum of </a:t>
                </a:r>
                <a:r>
                  <a:rPr lang="en-US" altLang="zh-TW" sz="1800" dirty="0" err="1" smtClean="0">
                    <a:ea typeface="新細明體" pitchFamily="18" charset="-120"/>
                  </a:rPr>
                  <a:t>minterms</a:t>
                </a:r>
                <a:r>
                  <a:rPr lang="en-US" altLang="zh-TW" sz="1800" dirty="0" smtClean="0">
                    <a:ea typeface="新細明體" pitchFamily="18" charset="-120"/>
                  </a:rPr>
                  <a:t>: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zh-TW" sz="1600" dirty="0" smtClean="0">
                    <a:ea typeface="新細明體" pitchFamily="18" charset="-120"/>
                  </a:rPr>
                  <a:t>F (x, y, z)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zh-TW" sz="1600" i="1" smtClean="0">
                            <a:latin typeface="Cambria Math"/>
                            <a:ea typeface="新細明體" pitchFamily="18" charset="-12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GB" altLang="zh-TW" sz="1600" b="0" i="0" smtClean="0">
                            <a:latin typeface="+mj-lt"/>
                            <a:ea typeface="新細明體" pitchFamily="18" charset="-120"/>
                          </a:rPr>
                          <m:t>(1, 3, 4, 6)</m:t>
                        </m:r>
                      </m:e>
                    </m:nary>
                  </m:oMath>
                </a14:m>
                <a:endParaRPr lang="en-GB" altLang="zh-TW" sz="1600" dirty="0" smtClean="0">
                  <a:ea typeface="新細明體" pitchFamily="18" charset="-12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US" altLang="zh-TW" sz="1400" dirty="0" smtClean="0">
                    <a:latin typeface="+mj-lt"/>
                    <a:ea typeface="新細明體" pitchFamily="18" charset="-120"/>
                  </a:rPr>
                  <a:t>Sum of products: </a:t>
                </a:r>
                <a:r>
                  <a:rPr lang="en-US" altLang="zh-TW" sz="1400" dirty="0" err="1" smtClean="0">
                    <a:latin typeface="+mj-lt"/>
                    <a:ea typeface="新細明體" pitchFamily="18" charset="-120"/>
                  </a:rPr>
                  <a:t>x’z</a:t>
                </a:r>
                <a:r>
                  <a:rPr lang="en-US" altLang="zh-TW" sz="1400" dirty="0" smtClean="0">
                    <a:latin typeface="+mj-lt"/>
                    <a:ea typeface="新細明體" pitchFamily="18" charset="-120"/>
                  </a:rPr>
                  <a:t> + </a:t>
                </a:r>
                <a:r>
                  <a:rPr lang="en-US" altLang="zh-TW" sz="1400" dirty="0" err="1" smtClean="0">
                    <a:latin typeface="+mj-lt"/>
                    <a:ea typeface="新細明體" pitchFamily="18" charset="-120"/>
                  </a:rPr>
                  <a:t>xz</a:t>
                </a:r>
                <a:r>
                  <a:rPr lang="en-US" altLang="zh-TW" sz="1400" dirty="0" smtClean="0">
                    <a:latin typeface="+mj-lt"/>
                    <a:ea typeface="新細明體" pitchFamily="18" charset="-120"/>
                  </a:rPr>
                  <a:t>’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TW" sz="1800" dirty="0" smtClean="0">
                    <a:latin typeface="+mj-lt"/>
                    <a:ea typeface="新細明體" pitchFamily="18" charset="-120"/>
                  </a:rPr>
                  <a:t>Product of </a:t>
                </a:r>
                <a:r>
                  <a:rPr lang="en-US" altLang="zh-TW" sz="1800" dirty="0" err="1" smtClean="0">
                    <a:latin typeface="+mj-lt"/>
                    <a:ea typeface="新細明體" pitchFamily="18" charset="-120"/>
                  </a:rPr>
                  <a:t>maxterms</a:t>
                </a:r>
                <a:r>
                  <a:rPr lang="en-US" altLang="zh-TW" sz="1800" dirty="0" smtClean="0">
                    <a:latin typeface="+mj-lt"/>
                    <a:ea typeface="新細明體" pitchFamily="18" charset="-120"/>
                  </a:rPr>
                  <a:t>: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zh-TW" sz="1600" dirty="0" smtClean="0">
                    <a:latin typeface="+mj-lt"/>
                    <a:ea typeface="新細明體" pitchFamily="18" charset="-120"/>
                  </a:rPr>
                  <a:t>F (x, y, z) =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subHide m:val="on"/>
                        <m:supHide m:val="on"/>
                        <m:ctrlPr>
                          <a:rPr lang="en-US" altLang="zh-TW" sz="1600" i="1" smtClean="0">
                            <a:latin typeface="Cambria Math"/>
                            <a:ea typeface="新細明體" pitchFamily="18" charset="-12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GB" altLang="zh-TW" sz="1600" b="0" i="0" smtClean="0">
                            <a:latin typeface="+mj-lt"/>
                            <a:ea typeface="新細明體" pitchFamily="18" charset="-120"/>
                          </a:rPr>
                          <m:t>(0, 2, 5, 7)</m:t>
                        </m:r>
                      </m:e>
                    </m:nary>
                  </m:oMath>
                </a14:m>
                <a:endParaRPr lang="en-US" altLang="zh-TW" sz="1400" dirty="0" smtClean="0">
                  <a:latin typeface="+mj-lt"/>
                  <a:ea typeface="新細明體" pitchFamily="18" charset="-12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US" altLang="zh-TW" sz="1400" dirty="0" smtClean="0">
                    <a:latin typeface="+mj-lt"/>
                    <a:ea typeface="新細明體" pitchFamily="18" charset="-120"/>
                  </a:rPr>
                  <a:t>Product of sums: (</a:t>
                </a:r>
                <a:r>
                  <a:rPr lang="en-US" altLang="zh-TW" sz="1400" dirty="0" err="1" smtClean="0">
                    <a:latin typeface="+mj-lt"/>
                    <a:ea typeface="新細明體" pitchFamily="18" charset="-120"/>
                  </a:rPr>
                  <a:t>x’+z</a:t>
                </a:r>
                <a:r>
                  <a:rPr lang="en-US" altLang="zh-TW" sz="1400" dirty="0" smtClean="0">
                    <a:latin typeface="+mj-lt"/>
                    <a:ea typeface="新細明體" pitchFamily="18" charset="-120"/>
                  </a:rPr>
                  <a:t>’) (</a:t>
                </a:r>
                <a:r>
                  <a:rPr lang="en-US" altLang="zh-TW" sz="1400" dirty="0" err="1" smtClean="0">
                    <a:latin typeface="+mj-lt"/>
                    <a:ea typeface="新細明體" pitchFamily="18" charset="-120"/>
                  </a:rPr>
                  <a:t>x+z</a:t>
                </a:r>
                <a:r>
                  <a:rPr lang="en-US" altLang="zh-TW" sz="1400" dirty="0" smtClean="0">
                    <a:latin typeface="+mj-lt"/>
                    <a:ea typeface="新細明體" pitchFamily="18" charset="-120"/>
                  </a:rPr>
                  <a:t>)</a:t>
                </a:r>
                <a:endParaRPr lang="en-US" altLang="zh-TW" sz="1400" dirty="0">
                  <a:latin typeface="+mj-lt"/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9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November,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PRODUCT OF SUMS SIMPLIFICATION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41</a:t>
            </a:fld>
            <a:endParaRPr lang="en-GB"/>
          </a:p>
        </p:txBody>
      </p:sp>
      <p:graphicFrame>
        <p:nvGraphicFramePr>
          <p:cNvPr id="12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37621302"/>
              </p:ext>
            </p:extLst>
          </p:nvPr>
        </p:nvGraphicFramePr>
        <p:xfrm>
          <a:off x="4648200" y="842961"/>
          <a:ext cx="3884238" cy="25928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101"/>
                <a:gridCol w="429101"/>
                <a:gridCol w="756509"/>
                <a:gridCol w="756509"/>
                <a:gridCol w="756509"/>
                <a:gridCol w="756509"/>
              </a:tblGrid>
              <a:tr h="328948">
                <a:tc rowSpan="2" gridSpan="2">
                  <a:txBody>
                    <a:bodyPr/>
                    <a:lstStyle/>
                    <a:p>
                      <a:pPr algn="r"/>
                      <a:r>
                        <a:rPr lang="en-GB" sz="1400" dirty="0" err="1" smtClean="0"/>
                        <a:t>yz</a:t>
                      </a:r>
                      <a:endParaRPr lang="en-GB" sz="1400" dirty="0" smtClean="0"/>
                    </a:p>
                    <a:p>
                      <a:pPr algn="l"/>
                      <a:r>
                        <a:rPr lang="en-GB" sz="1400" dirty="0" smtClean="0"/>
                        <a:t>x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y</a:t>
                      </a:r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948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0 0</a:t>
                      </a:r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0 1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1 1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1 0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598">
                <a:tc rowSpan="2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0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1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3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2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94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0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1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1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0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598">
                <a:tc rowSpan="2"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x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4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5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7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6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94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1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0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0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1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948">
                <a:tc rowSpan="2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94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0" i="0" dirty="0" smtClean="0"/>
                        <a:t>z</a:t>
                      </a:r>
                      <a:endParaRPr lang="en-GB" sz="1400" b="0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 rot="5400000">
            <a:off x="6876256" y="1460262"/>
            <a:ext cx="288032" cy="100811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 rot="5400000">
            <a:off x="6894258" y="2099991"/>
            <a:ext cx="252026" cy="100811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2" name="Group 21"/>
          <p:cNvGrpSpPr/>
          <p:nvPr/>
        </p:nvGrpSpPr>
        <p:grpSpPr>
          <a:xfrm flipV="1">
            <a:off x="7812360" y="2171782"/>
            <a:ext cx="648072" cy="577330"/>
            <a:chOff x="4499992" y="3169532"/>
            <a:chExt cx="504056" cy="782558"/>
          </a:xfrm>
        </p:grpSpPr>
        <p:grpSp>
          <p:nvGrpSpPr>
            <p:cNvPr id="23" name="Group 22"/>
            <p:cNvGrpSpPr/>
            <p:nvPr/>
          </p:nvGrpSpPr>
          <p:grpSpPr>
            <a:xfrm>
              <a:off x="4499992" y="3541760"/>
              <a:ext cx="504056" cy="410330"/>
              <a:chOff x="467543" y="1851670"/>
              <a:chExt cx="244599" cy="244600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467544" y="18516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>
                <a:off x="589843" y="19739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/>
          </p:nvGrpSpPr>
          <p:grpSpPr>
            <a:xfrm flipV="1">
              <a:off x="4499992" y="3169532"/>
              <a:ext cx="504056" cy="410330"/>
              <a:chOff x="467543" y="1851670"/>
              <a:chExt cx="244599" cy="244600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467544" y="18516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>
                <a:off x="589843" y="19739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Group 28"/>
          <p:cNvGrpSpPr/>
          <p:nvPr/>
        </p:nvGrpSpPr>
        <p:grpSpPr>
          <a:xfrm flipH="1" flipV="1">
            <a:off x="5580112" y="2171781"/>
            <a:ext cx="648072" cy="577330"/>
            <a:chOff x="4499992" y="3169532"/>
            <a:chExt cx="504056" cy="782558"/>
          </a:xfrm>
        </p:grpSpPr>
        <p:grpSp>
          <p:nvGrpSpPr>
            <p:cNvPr id="30" name="Group 29"/>
            <p:cNvGrpSpPr/>
            <p:nvPr/>
          </p:nvGrpSpPr>
          <p:grpSpPr>
            <a:xfrm>
              <a:off x="4499992" y="3541760"/>
              <a:ext cx="504056" cy="410330"/>
              <a:chOff x="467543" y="1851670"/>
              <a:chExt cx="244599" cy="244600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>
                <a:off x="467544" y="18516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5400000">
                <a:off x="589843" y="19739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/>
            <p:cNvGrpSpPr/>
            <p:nvPr/>
          </p:nvGrpSpPr>
          <p:grpSpPr>
            <a:xfrm flipV="1">
              <a:off x="4499992" y="3169532"/>
              <a:ext cx="504056" cy="410330"/>
              <a:chOff x="467543" y="1851670"/>
              <a:chExt cx="244599" cy="244600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>
                <a:off x="467544" y="18516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5400000">
                <a:off x="589843" y="19739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Group 35"/>
          <p:cNvGrpSpPr/>
          <p:nvPr/>
        </p:nvGrpSpPr>
        <p:grpSpPr>
          <a:xfrm flipV="1">
            <a:off x="7812361" y="1531637"/>
            <a:ext cx="648072" cy="577330"/>
            <a:chOff x="4499992" y="3169532"/>
            <a:chExt cx="504056" cy="782558"/>
          </a:xfrm>
        </p:grpSpPr>
        <p:grpSp>
          <p:nvGrpSpPr>
            <p:cNvPr id="37" name="Group 36"/>
            <p:cNvGrpSpPr/>
            <p:nvPr/>
          </p:nvGrpSpPr>
          <p:grpSpPr>
            <a:xfrm>
              <a:off x="4499992" y="3541760"/>
              <a:ext cx="504056" cy="410330"/>
              <a:chOff x="467543" y="1851670"/>
              <a:chExt cx="244599" cy="244600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>
                <a:off x="467544" y="1851670"/>
                <a:ext cx="0" cy="244599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5400000">
                <a:off x="589843" y="1973970"/>
                <a:ext cx="0" cy="244599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/>
            <p:cNvGrpSpPr/>
            <p:nvPr/>
          </p:nvGrpSpPr>
          <p:grpSpPr>
            <a:xfrm flipV="1">
              <a:off x="4499992" y="3169532"/>
              <a:ext cx="504056" cy="410330"/>
              <a:chOff x="467543" y="1851670"/>
              <a:chExt cx="244599" cy="244600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467544" y="1851670"/>
                <a:ext cx="0" cy="244599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5400000">
                <a:off x="589843" y="1973970"/>
                <a:ext cx="0" cy="244599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3" name="Group 42"/>
          <p:cNvGrpSpPr/>
          <p:nvPr/>
        </p:nvGrpSpPr>
        <p:grpSpPr>
          <a:xfrm flipH="1" flipV="1">
            <a:off x="5580111" y="1532676"/>
            <a:ext cx="648072" cy="577330"/>
            <a:chOff x="4499992" y="3169532"/>
            <a:chExt cx="504056" cy="782558"/>
          </a:xfrm>
        </p:grpSpPr>
        <p:grpSp>
          <p:nvGrpSpPr>
            <p:cNvPr id="44" name="Group 43"/>
            <p:cNvGrpSpPr/>
            <p:nvPr/>
          </p:nvGrpSpPr>
          <p:grpSpPr>
            <a:xfrm>
              <a:off x="4499992" y="3541760"/>
              <a:ext cx="504056" cy="410330"/>
              <a:chOff x="467543" y="1851670"/>
              <a:chExt cx="244599" cy="244600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467544" y="1851670"/>
                <a:ext cx="0" cy="244599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>
                <a:off x="589843" y="1973970"/>
                <a:ext cx="0" cy="244599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/>
            <p:cNvGrpSpPr/>
            <p:nvPr/>
          </p:nvGrpSpPr>
          <p:grpSpPr>
            <a:xfrm flipV="1">
              <a:off x="4499992" y="3169532"/>
              <a:ext cx="504056" cy="410330"/>
              <a:chOff x="467543" y="1851670"/>
              <a:chExt cx="244599" cy="244600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>
                <a:off x="467544" y="1851670"/>
                <a:ext cx="0" cy="244599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>
                <a:off x="589843" y="1973970"/>
                <a:ext cx="0" cy="244599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47122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7" grpId="0" animBg="1"/>
      <p:bldP spid="2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3.5 </a:t>
            </a:r>
            <a:r>
              <a:rPr lang="en-GB" dirty="0"/>
              <a:t>Don’t Care</a:t>
            </a:r>
            <a:br>
              <a:rPr lang="en-GB" dirty="0"/>
            </a:br>
            <a:r>
              <a:rPr lang="en-GB" dirty="0">
                <a:solidFill>
                  <a:schemeClr val="accent1"/>
                </a:solidFill>
              </a:rPr>
              <a:t>Conditions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2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DON’T CARE CONDITIONS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sz="1800" dirty="0">
                <a:ea typeface="新細明體" pitchFamily="18" charset="-120"/>
              </a:rPr>
              <a:t>The value of a function is not specified for certain combinations of variables</a:t>
            </a:r>
          </a:p>
          <a:p>
            <a:pPr lvl="1">
              <a:lnSpc>
                <a:spcPct val="150000"/>
              </a:lnSpc>
            </a:pPr>
            <a:r>
              <a:rPr lang="en-US" altLang="zh-TW" sz="1600" dirty="0">
                <a:ea typeface="新細明體" pitchFamily="18" charset="-120"/>
              </a:rPr>
              <a:t>BCD; 1010-1111: don't </a:t>
            </a:r>
            <a:r>
              <a:rPr lang="en-US" altLang="zh-TW" sz="1600" dirty="0" smtClean="0">
                <a:ea typeface="新細明體" pitchFamily="18" charset="-120"/>
              </a:rPr>
              <a:t>care</a:t>
            </a:r>
          </a:p>
          <a:p>
            <a:pPr>
              <a:lnSpc>
                <a:spcPct val="150000"/>
              </a:lnSpc>
            </a:pPr>
            <a:r>
              <a:rPr lang="en-US" altLang="zh-TW" sz="1800" dirty="0" smtClean="0">
                <a:ea typeface="新細明體" pitchFamily="18" charset="-120"/>
              </a:rPr>
              <a:t>These don’t care conditions can be used on a map to provide further simplification of the Boolean expression. </a:t>
            </a:r>
            <a:endParaRPr lang="en-US" altLang="zh-TW" sz="1800" dirty="0">
              <a:ea typeface="新細明體" pitchFamily="18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1800" dirty="0" smtClean="0">
                <a:ea typeface="新細明體" pitchFamily="18" charset="-120"/>
              </a:rPr>
              <a:t>Don’t care </a:t>
            </a:r>
            <a:r>
              <a:rPr lang="en-US" altLang="zh-TW" sz="1800" dirty="0" err="1" smtClean="0">
                <a:ea typeface="新細明體" pitchFamily="18" charset="-120"/>
              </a:rPr>
              <a:t>minterm</a:t>
            </a:r>
            <a:r>
              <a:rPr lang="en-US" altLang="zh-TW" sz="1800" dirty="0" smtClean="0">
                <a:ea typeface="新細明體" pitchFamily="18" charset="-120"/>
              </a:rPr>
              <a:t> is a combination of variables whole logical value is not specified.</a:t>
            </a:r>
            <a:endParaRPr lang="en-US" altLang="zh-TW" sz="1800" dirty="0">
              <a:ea typeface="新細明體" pitchFamily="18" charset="-120"/>
            </a:endParaRPr>
          </a:p>
          <a:p>
            <a:pPr lv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November,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33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DON’T CARE CONDITIONS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sz="1800" dirty="0" smtClean="0">
                <a:ea typeface="新細明體" pitchFamily="18" charset="-120"/>
              </a:rPr>
              <a:t>It cannot be marked with a 1 in the map</a:t>
            </a:r>
          </a:p>
          <a:p>
            <a:pPr lvl="1">
              <a:lnSpc>
                <a:spcPct val="150000"/>
              </a:lnSpc>
            </a:pPr>
            <a:r>
              <a:rPr lang="en-US" altLang="zh-TW" sz="1600" dirty="0" smtClean="0">
                <a:ea typeface="新細明體" pitchFamily="18" charset="-120"/>
              </a:rPr>
              <a:t>It would require that the function always be a 1 for such combination.</a:t>
            </a:r>
          </a:p>
          <a:p>
            <a:pPr>
              <a:lnSpc>
                <a:spcPct val="150000"/>
              </a:lnSpc>
            </a:pPr>
            <a:r>
              <a:rPr lang="en-US" altLang="zh-TW" sz="1800" dirty="0" smtClean="0">
                <a:ea typeface="新細明體" pitchFamily="18" charset="-120"/>
              </a:rPr>
              <a:t>It cannot be marked with a 0 in the map</a:t>
            </a:r>
          </a:p>
          <a:p>
            <a:pPr lvl="1">
              <a:lnSpc>
                <a:spcPct val="150000"/>
              </a:lnSpc>
            </a:pPr>
            <a:r>
              <a:rPr lang="en-US" altLang="zh-TW" sz="1600" dirty="0" smtClean="0">
                <a:ea typeface="新細明體" pitchFamily="18" charset="-120"/>
              </a:rPr>
              <a:t>It would require that the function always be a 0 for such combination. </a:t>
            </a:r>
          </a:p>
          <a:p>
            <a:pPr>
              <a:lnSpc>
                <a:spcPct val="150000"/>
              </a:lnSpc>
            </a:pPr>
            <a:r>
              <a:rPr lang="en-US" altLang="zh-TW" sz="1800" dirty="0" smtClean="0">
                <a:ea typeface="新細明體" pitchFamily="18" charset="-120"/>
              </a:rPr>
              <a:t>For don’t care conditions an </a:t>
            </a:r>
            <a:r>
              <a:rPr lang="en-US" altLang="zh-TW" sz="1800" b="1" dirty="0" smtClean="0">
                <a:ea typeface="新細明體" pitchFamily="18" charset="-120"/>
              </a:rPr>
              <a:t>X</a:t>
            </a:r>
            <a:r>
              <a:rPr lang="en-US" altLang="zh-TW" sz="1800" dirty="0" smtClean="0">
                <a:ea typeface="新細明體" pitchFamily="18" charset="-120"/>
              </a:rPr>
              <a:t> is used. </a:t>
            </a:r>
          </a:p>
          <a:p>
            <a:pPr>
              <a:lnSpc>
                <a:spcPct val="150000"/>
              </a:lnSpc>
            </a:pPr>
            <a:r>
              <a:rPr lang="en-US" altLang="zh-TW" sz="1800" dirty="0" smtClean="0">
                <a:ea typeface="新細明體" pitchFamily="18" charset="-120"/>
              </a:rPr>
              <a:t>For adjacent squares in the map to simplify the function </a:t>
            </a:r>
          </a:p>
          <a:p>
            <a:pPr lvl="1">
              <a:lnSpc>
                <a:spcPct val="150000"/>
              </a:lnSpc>
            </a:pPr>
            <a:r>
              <a:rPr lang="en-US" altLang="zh-TW" sz="1600" dirty="0" smtClean="0">
                <a:ea typeface="新細明體" pitchFamily="18" charset="-120"/>
              </a:rPr>
              <a:t>The don’t care </a:t>
            </a:r>
            <a:r>
              <a:rPr lang="en-US" altLang="zh-TW" sz="1600" dirty="0" err="1" smtClean="0">
                <a:ea typeface="新細明體" pitchFamily="18" charset="-120"/>
              </a:rPr>
              <a:t>minterms</a:t>
            </a:r>
            <a:r>
              <a:rPr lang="en-US" altLang="zh-TW" sz="1600" dirty="0" smtClean="0">
                <a:ea typeface="新細明體" pitchFamily="18" charset="-120"/>
              </a:rPr>
              <a:t> may be assumed to be either 0 or 1. </a:t>
            </a:r>
            <a:endParaRPr lang="en-US" altLang="zh-TW" sz="1600" dirty="0">
              <a:ea typeface="新細明體" pitchFamily="18" charset="-120"/>
            </a:endParaRPr>
          </a:p>
          <a:p>
            <a:pPr lv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November,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04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DON’T CARE CONDITIONS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3429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TW" dirty="0">
                    <a:ea typeface="新細明體" pitchFamily="18" charset="-120"/>
                  </a:rPr>
                  <a:t>Simplify the Boolean function F (w, x, y, z)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GB" altLang="zh-TW">
                            <a:ea typeface="新細明體" pitchFamily="18" charset="-120"/>
                          </a:rPr>
                          <m:t>(1, 3, 7, 11, 15)</m:t>
                        </m:r>
                      </m:e>
                    </m:nary>
                  </m:oMath>
                </a14:m>
                <a:endParaRPr lang="en-GB" altLang="zh-TW" sz="1600" dirty="0">
                  <a:ea typeface="新細明體" pitchFamily="18" charset="-12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US" altLang="zh-TW" sz="1600" dirty="0" smtClean="0">
                    <a:ea typeface="新細明體" pitchFamily="18" charset="-120"/>
                  </a:rPr>
                  <a:t>Don’t care conditions </a:t>
                </a:r>
                <a:r>
                  <a:rPr lang="en-US" altLang="zh-TW" sz="1600" dirty="0" smtClean="0">
                    <a:latin typeface="+mj-lt"/>
                    <a:ea typeface="新細明體" pitchFamily="18" charset="-120"/>
                  </a:rPr>
                  <a:t>d(w</a:t>
                </a:r>
                <a:r>
                  <a:rPr lang="en-US" altLang="zh-TW" sz="1600" dirty="0">
                    <a:latin typeface="+mj-lt"/>
                    <a:ea typeface="新細明體" pitchFamily="18" charset="-120"/>
                  </a:rPr>
                  <a:t>, x, y, z)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zh-TW" sz="1600" i="1">
                            <a:latin typeface="Cambria Math"/>
                            <a:ea typeface="新細明體" pitchFamily="18" charset="-12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GB" altLang="zh-TW" sz="1600">
                            <a:latin typeface="+mj-lt"/>
                            <a:ea typeface="新細明體" pitchFamily="18" charset="-12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GB" altLang="zh-TW" sz="1600" b="0" i="0" smtClean="0">
                            <a:latin typeface="+mj-lt"/>
                            <a:ea typeface="新細明體" pitchFamily="18" charset="-120"/>
                          </a:rPr>
                          <m:t>0, 2, 5</m:t>
                        </m:r>
                        <m:r>
                          <m:rPr>
                            <m:nor/>
                          </m:rPr>
                          <a:rPr lang="en-GB" altLang="zh-TW" sz="1600">
                            <a:latin typeface="+mj-lt"/>
                            <a:ea typeface="新細明體" pitchFamily="18" charset="-12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altLang="zh-TW" sz="1600" dirty="0" smtClean="0">
                    <a:latin typeface="+mj-lt"/>
                    <a:ea typeface="新細明體" pitchFamily="18" charset="-120"/>
                  </a:rPr>
                  <a:t>. </a:t>
                </a:r>
                <a:endParaRPr lang="en-US" altLang="zh-TW" sz="1600" dirty="0">
                  <a:latin typeface="+mj-lt"/>
                  <a:ea typeface="新細明體" pitchFamily="18" charset="-120"/>
                </a:endParaRPr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44" t="-9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November,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45</a:t>
            </a:fld>
            <a:endParaRPr lang="en-GB"/>
          </a:p>
        </p:txBody>
      </p:sp>
      <p:graphicFrame>
        <p:nvGraphicFramePr>
          <p:cNvPr id="7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8408138"/>
              </p:ext>
            </p:extLst>
          </p:nvPr>
        </p:nvGraphicFramePr>
        <p:xfrm>
          <a:off x="4932038" y="1779662"/>
          <a:ext cx="3384378" cy="3063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189"/>
                <a:gridCol w="359673"/>
                <a:gridCol w="551703"/>
                <a:gridCol w="551703"/>
                <a:gridCol w="551703"/>
                <a:gridCol w="551703"/>
                <a:gridCol w="275852"/>
                <a:gridCol w="275852"/>
              </a:tblGrid>
              <a:tr h="236165">
                <a:tc rowSpan="2" gridSpan="2">
                  <a:txBody>
                    <a:bodyPr/>
                    <a:lstStyle/>
                    <a:p>
                      <a:pPr algn="r"/>
                      <a:r>
                        <a:rPr lang="en-GB" sz="1100" dirty="0" err="1" smtClean="0"/>
                        <a:t>yz</a:t>
                      </a:r>
                      <a:endParaRPr lang="en-GB" sz="1100" dirty="0" smtClean="0"/>
                    </a:p>
                    <a:p>
                      <a:pPr algn="l"/>
                      <a:r>
                        <a:rPr lang="en-GB" sz="1100" dirty="0" err="1" smtClean="0"/>
                        <a:t>wx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y</a:t>
                      </a:r>
                      <a:endParaRPr lang="en-GB" sz="11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6165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0 0</a:t>
                      </a:r>
                      <a:endParaRPr lang="en-GB" sz="11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0 1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1 1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1 0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 smtClean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2273">
                <a:tc rowSpan="2"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00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1" i="1" baseline="0" dirty="0" smtClean="0"/>
                        <a:t>m</a:t>
                      </a:r>
                      <a:r>
                        <a:rPr lang="en-GB" sz="1000" b="1" i="1" baseline="-25000" dirty="0" smtClean="0"/>
                        <a:t>0</a:t>
                      </a:r>
                      <a:endParaRPr lang="en-GB" sz="1000" b="1" i="1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1" i="1" baseline="0" dirty="0" smtClean="0"/>
                        <a:t>m</a:t>
                      </a:r>
                      <a:r>
                        <a:rPr lang="en-GB" sz="1000" b="1" i="1" baseline="-25000" dirty="0" smtClean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1" i="1" baseline="0" dirty="0" smtClean="0"/>
                        <a:t>m</a:t>
                      </a:r>
                      <a:r>
                        <a:rPr lang="en-GB" sz="1000" b="1" i="1" baseline="-25000" dirty="0" smtClean="0"/>
                        <a:t>3</a:t>
                      </a:r>
                      <a:endParaRPr lang="en-GB" sz="1000" b="1" i="1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1" i="1" baseline="0" dirty="0" smtClean="0"/>
                        <a:t>m</a:t>
                      </a:r>
                      <a:r>
                        <a:rPr lang="en-GB" sz="1000" b="1" i="1" baseline="-25000" dirty="0" smtClean="0"/>
                        <a:t>2</a:t>
                      </a:r>
                      <a:endParaRPr lang="en-GB" sz="1000" b="1" i="1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l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16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i="0" dirty="0" smtClean="0"/>
                        <a:t>X</a:t>
                      </a:r>
                      <a:endParaRPr lang="en-GB" sz="11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i="0" baseline="0" dirty="0" smtClean="0"/>
                        <a:t>1</a:t>
                      </a:r>
                      <a:endParaRPr lang="en-GB" sz="1100" b="1" i="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i="0" baseline="0" dirty="0" smtClean="0"/>
                        <a:t>1</a:t>
                      </a:r>
                      <a:endParaRPr lang="en-GB" sz="1100" b="1" i="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dirty="0" smtClean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2273">
                <a:tc rowSpan="2"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01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1" i="1" baseline="0" dirty="0" smtClean="0"/>
                        <a:t>m</a:t>
                      </a:r>
                      <a:r>
                        <a:rPr lang="en-GB" sz="1000" b="1" i="1" baseline="-25000" dirty="0" smtClean="0"/>
                        <a:t>4</a:t>
                      </a:r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1" i="1" baseline="0" dirty="0" smtClean="0"/>
                        <a:t>m</a:t>
                      </a:r>
                      <a:r>
                        <a:rPr lang="en-GB" sz="1000" b="1" i="1" baseline="-25000" dirty="0" smtClean="0"/>
                        <a:t>5</a:t>
                      </a:r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1" i="1" baseline="0" dirty="0" smtClean="0"/>
                        <a:t>m</a:t>
                      </a:r>
                      <a:r>
                        <a:rPr lang="en-GB" sz="1000" b="1" i="1" baseline="-25000" dirty="0" smtClean="0"/>
                        <a:t>7</a:t>
                      </a:r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1" i="1" baseline="0" dirty="0" smtClean="0"/>
                        <a:t>m</a:t>
                      </a:r>
                      <a:r>
                        <a:rPr lang="en-GB" sz="1000" b="1" i="1" baseline="-25000" dirty="0" smtClean="0"/>
                        <a:t>6</a:t>
                      </a:r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/>
                      <a:r>
                        <a:rPr lang="en-GB" sz="1100" b="0" i="0" baseline="0" dirty="0" smtClean="0"/>
                        <a:t>x</a:t>
                      </a:r>
                      <a:endParaRPr lang="en-GB" sz="1000" b="0" i="0" baseline="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16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i="0" dirty="0" smtClean="0"/>
                        <a:t>0</a:t>
                      </a:r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i="0" dirty="0" smtClean="0"/>
                        <a:t>X</a:t>
                      </a:r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i="0" dirty="0" smtClean="0"/>
                        <a:t>1</a:t>
                      </a:r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i="0" dirty="0" smtClean="0"/>
                        <a:t>0</a:t>
                      </a:r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6165">
                <a:tc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11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1" i="1" dirty="0" smtClean="0"/>
                        <a:t>m</a:t>
                      </a:r>
                      <a:r>
                        <a:rPr lang="en-GB" sz="1000" b="1" i="1" baseline="-25000" dirty="0" smtClean="0"/>
                        <a:t>12</a:t>
                      </a:r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1" i="1" dirty="0" smtClean="0"/>
                        <a:t>m</a:t>
                      </a:r>
                      <a:r>
                        <a:rPr lang="en-GB" sz="1000" b="1" i="1" baseline="-25000" dirty="0" smtClean="0"/>
                        <a:t>13</a:t>
                      </a:r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1" i="1" dirty="0" smtClean="0"/>
                        <a:t>m</a:t>
                      </a:r>
                      <a:r>
                        <a:rPr lang="en-GB" sz="1000" b="1" i="1" baseline="-25000" dirty="0" smtClean="0"/>
                        <a:t>15</a:t>
                      </a:r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1" i="1" dirty="0" smtClean="0"/>
                        <a:t>m</a:t>
                      </a:r>
                      <a:r>
                        <a:rPr lang="en-GB" sz="1000" b="1" i="1" baseline="-25000" dirty="0" smtClean="0"/>
                        <a:t>14</a:t>
                      </a:r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165">
                <a:tc rowSpan="2"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w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i="0" dirty="0" smtClean="0"/>
                        <a:t>0</a:t>
                      </a:r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i="0" dirty="0" smtClean="0"/>
                        <a:t>0</a:t>
                      </a:r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i="0" dirty="0" smtClean="0"/>
                        <a:t>1</a:t>
                      </a:r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dirty="0" smtClean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5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2273">
                <a:tc vMerge="1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10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1" i="1" dirty="0" smtClean="0"/>
                        <a:t>m</a:t>
                      </a:r>
                      <a:r>
                        <a:rPr lang="en-GB" sz="1000" b="1" i="1" baseline="-25000" dirty="0" smtClean="0"/>
                        <a:t>8</a:t>
                      </a:r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1" i="1" dirty="0" smtClean="0"/>
                        <a:t>m</a:t>
                      </a:r>
                      <a:r>
                        <a:rPr lang="en-GB" sz="1000" b="1" i="1" baseline="-25000" dirty="0" smtClean="0"/>
                        <a:t>9</a:t>
                      </a:r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1" i="1" dirty="0" smtClean="0"/>
                        <a:t>m</a:t>
                      </a:r>
                      <a:r>
                        <a:rPr lang="en-GB" sz="1000" b="1" i="1" baseline="-25000" dirty="0" smtClean="0"/>
                        <a:t>11</a:t>
                      </a:r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1" i="1" dirty="0" smtClean="0"/>
                        <a:t>m</a:t>
                      </a:r>
                      <a:r>
                        <a:rPr lang="en-GB" sz="1000" b="1" i="1" baseline="-25000" dirty="0" smtClean="0"/>
                        <a:t>10</a:t>
                      </a:r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l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165">
                <a:tc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i="0" dirty="0" smtClean="0"/>
                        <a:t>0</a:t>
                      </a:r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i="0" dirty="0" smtClean="0"/>
                        <a:t>0</a:t>
                      </a:r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i="0" dirty="0" smtClean="0"/>
                        <a:t>1</a:t>
                      </a:r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dirty="0" smtClean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6165">
                <a:tc rowSpan="2"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616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b="0" i="0" dirty="0" smtClean="0"/>
                        <a:t>z</a:t>
                      </a:r>
                      <a:endParaRPr lang="en-GB" sz="1100" b="0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 rot="10800000">
            <a:off x="6800056" y="2553082"/>
            <a:ext cx="288032" cy="172819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 rot="10800000">
            <a:off x="6253937" y="2511063"/>
            <a:ext cx="900000" cy="756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0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3707904"/>
              </p:ext>
            </p:extLst>
          </p:nvPr>
        </p:nvGraphicFramePr>
        <p:xfrm>
          <a:off x="899592" y="1779662"/>
          <a:ext cx="3672408" cy="3063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32"/>
                <a:gridCol w="391094"/>
                <a:gridCol w="598656"/>
                <a:gridCol w="598656"/>
                <a:gridCol w="598656"/>
                <a:gridCol w="598656"/>
                <a:gridCol w="299329"/>
                <a:gridCol w="299329"/>
              </a:tblGrid>
              <a:tr h="236165">
                <a:tc rowSpan="2" gridSpan="2">
                  <a:txBody>
                    <a:bodyPr/>
                    <a:lstStyle/>
                    <a:p>
                      <a:pPr algn="r"/>
                      <a:r>
                        <a:rPr lang="en-GB" sz="1100" dirty="0" err="1" smtClean="0"/>
                        <a:t>yz</a:t>
                      </a:r>
                      <a:endParaRPr lang="en-GB" sz="1100" dirty="0" smtClean="0"/>
                    </a:p>
                    <a:p>
                      <a:pPr algn="l"/>
                      <a:r>
                        <a:rPr lang="en-GB" sz="1100" dirty="0" err="1" smtClean="0"/>
                        <a:t>wx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y</a:t>
                      </a:r>
                      <a:endParaRPr lang="en-GB" sz="11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6165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0 0</a:t>
                      </a:r>
                      <a:endParaRPr lang="en-GB" sz="11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0 1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1 1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1 0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 smtClean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2273">
                <a:tc rowSpan="2"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00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1" i="1" baseline="0" dirty="0" smtClean="0"/>
                        <a:t>m</a:t>
                      </a:r>
                      <a:r>
                        <a:rPr lang="en-GB" sz="1000" b="1" i="1" baseline="-25000" dirty="0" smtClean="0"/>
                        <a:t>0</a:t>
                      </a:r>
                      <a:endParaRPr lang="en-GB" sz="1000" b="1" i="1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1" i="1" baseline="0" dirty="0" smtClean="0"/>
                        <a:t>m</a:t>
                      </a:r>
                      <a:r>
                        <a:rPr lang="en-GB" sz="1000" b="1" i="1" baseline="-25000" dirty="0" smtClean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1" i="1" baseline="0" dirty="0" smtClean="0"/>
                        <a:t>m</a:t>
                      </a:r>
                      <a:r>
                        <a:rPr lang="en-GB" sz="1000" b="1" i="1" baseline="-25000" dirty="0" smtClean="0"/>
                        <a:t>3</a:t>
                      </a:r>
                      <a:endParaRPr lang="en-GB" sz="1000" b="1" i="1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1" i="1" baseline="0" dirty="0" smtClean="0"/>
                        <a:t>m</a:t>
                      </a:r>
                      <a:r>
                        <a:rPr lang="en-GB" sz="1000" b="1" i="1" baseline="-25000" dirty="0" smtClean="0"/>
                        <a:t>2</a:t>
                      </a:r>
                      <a:endParaRPr lang="en-GB" sz="1000" b="1" i="1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l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16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i="0" dirty="0" smtClean="0"/>
                        <a:t>X</a:t>
                      </a:r>
                      <a:endParaRPr lang="en-GB" sz="11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i="0" baseline="0" dirty="0" smtClean="0"/>
                        <a:t>1</a:t>
                      </a:r>
                      <a:endParaRPr lang="en-GB" sz="1100" b="1" i="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i="0" baseline="0" dirty="0" smtClean="0"/>
                        <a:t>1</a:t>
                      </a:r>
                      <a:endParaRPr lang="en-GB" sz="1100" b="1" i="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dirty="0" smtClean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2273">
                <a:tc rowSpan="2"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01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1" i="1" baseline="0" dirty="0" smtClean="0"/>
                        <a:t>m</a:t>
                      </a:r>
                      <a:r>
                        <a:rPr lang="en-GB" sz="1000" b="1" i="1" baseline="-25000" dirty="0" smtClean="0"/>
                        <a:t>4</a:t>
                      </a:r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1" i="1" baseline="0" dirty="0" smtClean="0"/>
                        <a:t>m</a:t>
                      </a:r>
                      <a:r>
                        <a:rPr lang="en-GB" sz="1000" b="1" i="1" baseline="-25000" dirty="0" smtClean="0"/>
                        <a:t>5</a:t>
                      </a:r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1" i="1" baseline="0" dirty="0" smtClean="0"/>
                        <a:t>m</a:t>
                      </a:r>
                      <a:r>
                        <a:rPr lang="en-GB" sz="1000" b="1" i="1" baseline="-25000" dirty="0" smtClean="0"/>
                        <a:t>7</a:t>
                      </a:r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1" i="1" baseline="0" dirty="0" smtClean="0"/>
                        <a:t>m</a:t>
                      </a:r>
                      <a:r>
                        <a:rPr lang="en-GB" sz="1000" b="1" i="1" baseline="-25000" dirty="0" smtClean="0"/>
                        <a:t>6</a:t>
                      </a:r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/>
                      <a:r>
                        <a:rPr lang="en-GB" sz="1100" b="0" i="0" baseline="0" dirty="0" smtClean="0"/>
                        <a:t>x</a:t>
                      </a:r>
                      <a:endParaRPr lang="en-GB" sz="1000" b="0" i="0" baseline="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16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i="0" dirty="0" smtClean="0"/>
                        <a:t>0</a:t>
                      </a:r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i="0" dirty="0" smtClean="0"/>
                        <a:t>X</a:t>
                      </a:r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i="0" dirty="0" smtClean="0"/>
                        <a:t>1</a:t>
                      </a:r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i="0" dirty="0" smtClean="0"/>
                        <a:t>0</a:t>
                      </a:r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6165">
                <a:tc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11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1" i="1" dirty="0" smtClean="0"/>
                        <a:t>m</a:t>
                      </a:r>
                      <a:r>
                        <a:rPr lang="en-GB" sz="1000" b="1" i="1" baseline="-25000" dirty="0" smtClean="0"/>
                        <a:t>12</a:t>
                      </a:r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1" i="1" dirty="0" smtClean="0"/>
                        <a:t>m</a:t>
                      </a:r>
                      <a:r>
                        <a:rPr lang="en-GB" sz="1000" b="1" i="1" baseline="-25000" dirty="0" smtClean="0"/>
                        <a:t>13</a:t>
                      </a:r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1" i="1" dirty="0" smtClean="0"/>
                        <a:t>m</a:t>
                      </a:r>
                      <a:r>
                        <a:rPr lang="en-GB" sz="1000" b="1" i="1" baseline="-25000" dirty="0" smtClean="0"/>
                        <a:t>15</a:t>
                      </a:r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1" i="1" dirty="0" smtClean="0"/>
                        <a:t>m</a:t>
                      </a:r>
                      <a:r>
                        <a:rPr lang="en-GB" sz="1000" b="1" i="1" baseline="-25000" dirty="0" smtClean="0"/>
                        <a:t>14</a:t>
                      </a:r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165">
                <a:tc rowSpan="2"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w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i="0" dirty="0" smtClean="0"/>
                        <a:t>0</a:t>
                      </a:r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i="0" dirty="0" smtClean="0"/>
                        <a:t>0</a:t>
                      </a:r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i="0" dirty="0" smtClean="0"/>
                        <a:t>1</a:t>
                      </a:r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dirty="0" smtClean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5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2273">
                <a:tc vMerge="1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10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1" i="1" dirty="0" smtClean="0"/>
                        <a:t>m</a:t>
                      </a:r>
                      <a:r>
                        <a:rPr lang="en-GB" sz="1000" b="1" i="1" baseline="-25000" dirty="0" smtClean="0"/>
                        <a:t>8</a:t>
                      </a:r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1" i="1" dirty="0" smtClean="0"/>
                        <a:t>m</a:t>
                      </a:r>
                      <a:r>
                        <a:rPr lang="en-GB" sz="1000" b="1" i="1" baseline="-25000" dirty="0" smtClean="0"/>
                        <a:t>9</a:t>
                      </a:r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1" i="1" dirty="0" smtClean="0"/>
                        <a:t>m</a:t>
                      </a:r>
                      <a:r>
                        <a:rPr lang="en-GB" sz="1000" b="1" i="1" baseline="-25000" dirty="0" smtClean="0"/>
                        <a:t>11</a:t>
                      </a:r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1" i="1" dirty="0" smtClean="0"/>
                        <a:t>m</a:t>
                      </a:r>
                      <a:r>
                        <a:rPr lang="en-GB" sz="1000" b="1" i="1" baseline="-25000" dirty="0" smtClean="0"/>
                        <a:t>10</a:t>
                      </a:r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l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165">
                <a:tc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i="0" dirty="0" smtClean="0"/>
                        <a:t>0</a:t>
                      </a:r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i="0" dirty="0" smtClean="0"/>
                        <a:t>0</a:t>
                      </a:r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i="0" dirty="0" smtClean="0"/>
                        <a:t>1</a:t>
                      </a:r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dirty="0" smtClean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6165">
                <a:tc rowSpan="2"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616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b="0" i="0" dirty="0" smtClean="0"/>
                        <a:t>z</a:t>
                      </a:r>
                      <a:endParaRPr lang="en-GB" sz="1100" b="0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 rot="10800000">
            <a:off x="2937342" y="2553082"/>
            <a:ext cx="288032" cy="172819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 rot="10800000">
            <a:off x="1763688" y="2493914"/>
            <a:ext cx="2016223" cy="27671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3851920" y="4454333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F = </a:t>
            </a:r>
            <a:r>
              <a:rPr lang="en-GB" sz="1200" dirty="0" err="1" smtClean="0"/>
              <a:t>yz</a:t>
            </a:r>
            <a:r>
              <a:rPr lang="en-GB" sz="1200" dirty="0" smtClean="0"/>
              <a:t> </a:t>
            </a:r>
            <a:endParaRPr lang="en-GB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4317112" y="4454991"/>
            <a:ext cx="609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+ </a:t>
            </a:r>
            <a:r>
              <a:rPr lang="en-GB" sz="1200" dirty="0" err="1" smtClean="0"/>
              <a:t>w’x</a:t>
            </a:r>
            <a:r>
              <a:rPr lang="en-GB" sz="1200" dirty="0" smtClean="0"/>
              <a:t>’</a:t>
            </a:r>
            <a:endParaRPr lang="en-GB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7674064" y="4459198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F = </a:t>
            </a:r>
            <a:r>
              <a:rPr lang="en-GB" sz="1200" dirty="0" err="1" smtClean="0"/>
              <a:t>yz</a:t>
            </a:r>
            <a:r>
              <a:rPr lang="en-GB" sz="1200" dirty="0" smtClean="0"/>
              <a:t> </a:t>
            </a:r>
            <a:endParaRPr lang="en-GB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8139256" y="4459856"/>
            <a:ext cx="609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+ </a:t>
            </a:r>
            <a:r>
              <a:rPr lang="en-GB" sz="1200" dirty="0" err="1" smtClean="0"/>
              <a:t>w’z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30147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9" grpId="0" animBg="1"/>
      <p:bldP spid="11" grpId="0" animBg="1"/>
      <p:bldP spid="12" grpId="0" animBg="1"/>
      <p:bldP spid="13" grpId="0"/>
      <p:bldP spid="14" grpId="0"/>
      <p:bldP spid="16" grpId="0"/>
      <p:bldP spid="1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DON’T CARE CONDITIONS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1800" dirty="0" smtClean="0">
                    <a:latin typeface="Open Sans (Headings)"/>
                    <a:ea typeface="新細明體" pitchFamily="18" charset="-120"/>
                  </a:rPr>
                  <a:t>Don’t care </a:t>
                </a:r>
                <a:r>
                  <a:rPr lang="en-US" altLang="zh-TW" sz="1800" dirty="0" err="1" smtClean="0">
                    <a:latin typeface="Open Sans (Headings)"/>
                    <a:ea typeface="新細明體" pitchFamily="18" charset="-120"/>
                  </a:rPr>
                  <a:t>minterms</a:t>
                </a:r>
                <a:r>
                  <a:rPr lang="en-US" altLang="zh-TW" sz="1800" dirty="0" smtClean="0">
                    <a:latin typeface="Open Sans (Headings)"/>
                    <a:ea typeface="新細明體" pitchFamily="18" charset="-120"/>
                  </a:rPr>
                  <a:t> in the map are initially marked with </a:t>
                </a:r>
                <a:r>
                  <a:rPr lang="en-US" altLang="zh-TW" sz="1800" b="1" dirty="0" smtClean="0">
                    <a:latin typeface="Open Sans (Headings)"/>
                    <a:ea typeface="新細明體" pitchFamily="18" charset="-120"/>
                  </a:rPr>
                  <a:t>X’s</a:t>
                </a:r>
                <a:r>
                  <a:rPr lang="en-US" altLang="zh-TW" sz="1800" dirty="0" smtClean="0">
                    <a:latin typeface="Open Sans (Headings)"/>
                    <a:ea typeface="新細明體" pitchFamily="18" charset="-120"/>
                  </a:rPr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TW" sz="1800" dirty="0" smtClean="0">
                    <a:latin typeface="Open Sans (Headings)"/>
                    <a:ea typeface="新細明體" pitchFamily="18" charset="-120"/>
                  </a:rPr>
                  <a:t>The choice between 0 and 1 is made depending on the way the incompletely specified function is simplified.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TW" sz="1800" dirty="0" smtClean="0">
                    <a:latin typeface="Open Sans (Headings)"/>
                    <a:ea typeface="新細明體" pitchFamily="18" charset="-120"/>
                  </a:rPr>
                  <a:t>Once the choice is made, 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zh-TW" sz="1600" dirty="0" smtClean="0">
                    <a:latin typeface="Open Sans (Headings)"/>
                    <a:ea typeface="新細明體" pitchFamily="18" charset="-120"/>
                  </a:rPr>
                  <a:t>the simplified function obtained will consist of a sum of </a:t>
                </a:r>
                <a:r>
                  <a:rPr lang="en-US" altLang="zh-TW" sz="1600" dirty="0" err="1" smtClean="0">
                    <a:latin typeface="Open Sans (Headings)"/>
                    <a:ea typeface="新細明體" pitchFamily="18" charset="-120"/>
                  </a:rPr>
                  <a:t>minterms</a:t>
                </a:r>
                <a:r>
                  <a:rPr lang="en-US" altLang="zh-TW" sz="1600" dirty="0" smtClean="0">
                    <a:latin typeface="Open Sans (Headings)"/>
                    <a:ea typeface="新細明體" pitchFamily="18" charset="-120"/>
                  </a:rPr>
                  <a:t> 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zh-TW" sz="1600" dirty="0" smtClean="0">
                    <a:latin typeface="Open Sans (Headings)"/>
                    <a:ea typeface="新細明體" pitchFamily="18" charset="-120"/>
                  </a:rPr>
                  <a:t>including those </a:t>
                </a:r>
                <a:r>
                  <a:rPr lang="en-US" altLang="zh-TW" sz="1600" dirty="0" err="1" smtClean="0">
                    <a:latin typeface="Open Sans (Headings)"/>
                    <a:ea typeface="新細明體" pitchFamily="18" charset="-120"/>
                  </a:rPr>
                  <a:t>minterms</a:t>
                </a:r>
                <a:r>
                  <a:rPr lang="en-US" altLang="zh-TW" sz="1600" dirty="0" smtClean="0">
                    <a:latin typeface="Open Sans (Headings)"/>
                    <a:ea typeface="新細明體" pitchFamily="18" charset="-120"/>
                  </a:rPr>
                  <a:t> that were initially marked with X’s and 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zh-TW" sz="1600" dirty="0" smtClean="0">
                    <a:latin typeface="Open Sans (Headings)"/>
                    <a:ea typeface="新細明體" pitchFamily="18" charset="-120"/>
                  </a:rPr>
                  <a:t>have been chosen to be included with </a:t>
                </a:r>
                <a:r>
                  <a:rPr lang="en-US" altLang="zh-TW" sz="1600" b="1" dirty="0" smtClean="0">
                    <a:latin typeface="Open Sans (Headings)"/>
                    <a:ea typeface="新細明體" pitchFamily="18" charset="-120"/>
                  </a:rPr>
                  <a:t>1’s</a:t>
                </a:r>
                <a:r>
                  <a:rPr lang="en-US" altLang="zh-TW" sz="1600" dirty="0" smtClean="0">
                    <a:latin typeface="Open Sans (Headings)"/>
                    <a:ea typeface="新細明體" pitchFamily="18" charset="-12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TW" sz="1800" dirty="0" smtClean="0">
                    <a:latin typeface="Open Sans (Headings)"/>
                    <a:ea typeface="新細明體" pitchFamily="18" charset="-120"/>
                  </a:rPr>
                  <a:t>F(w, x, y, z) = </a:t>
                </a:r>
                <a:r>
                  <a:rPr lang="en-US" altLang="zh-TW" sz="1800" dirty="0" err="1" smtClean="0">
                    <a:latin typeface="Open Sans (Headings)"/>
                    <a:ea typeface="新細明體" pitchFamily="18" charset="-120"/>
                  </a:rPr>
                  <a:t>yz</a:t>
                </a:r>
                <a:r>
                  <a:rPr lang="en-US" altLang="zh-TW" sz="1800" dirty="0" smtClean="0">
                    <a:latin typeface="Open Sans (Headings)"/>
                    <a:ea typeface="新細明體" pitchFamily="18" charset="-120"/>
                  </a:rPr>
                  <a:t> + </a:t>
                </a:r>
                <a:r>
                  <a:rPr lang="en-US" altLang="zh-TW" sz="1800" dirty="0" err="1" smtClean="0">
                    <a:latin typeface="Open Sans (Headings)"/>
                    <a:ea typeface="新細明體" pitchFamily="18" charset="-120"/>
                  </a:rPr>
                  <a:t>w’x</a:t>
                </a:r>
                <a:r>
                  <a:rPr lang="en-US" altLang="zh-TW" sz="1800" dirty="0" smtClean="0">
                    <a:latin typeface="Open Sans (Headings)"/>
                    <a:ea typeface="新細明體" pitchFamily="18" charset="-120"/>
                  </a:rPr>
                  <a:t>’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zh-TW" sz="1800" i="1" smtClean="0">
                            <a:latin typeface="Cambria Math"/>
                            <a:ea typeface="新細明體" pitchFamily="18" charset="-12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GB" altLang="zh-TW" sz="1800" b="0" i="0" smtClean="0">
                            <a:latin typeface="Open Sans (Headings)"/>
                            <a:ea typeface="新細明體" pitchFamily="18" charset="-120"/>
                          </a:rPr>
                          <m:t>(0, 1, 2, 3, 7, 11, 15)</m:t>
                        </m:r>
                      </m:e>
                    </m:nary>
                  </m:oMath>
                </a14:m>
                <a:endParaRPr lang="en-GB" altLang="zh-TW" sz="1800" dirty="0" smtClean="0">
                  <a:latin typeface="Open Sans (Headings)"/>
                  <a:ea typeface="新細明體" pitchFamily="18" charset="-12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TW" sz="1800" dirty="0" smtClean="0">
                    <a:latin typeface="Open Sans (Headings)"/>
                    <a:ea typeface="新細明體" pitchFamily="18" charset="-120"/>
                  </a:rPr>
                  <a:t>F(w, x, y, z) = </a:t>
                </a:r>
                <a:r>
                  <a:rPr lang="en-US" altLang="zh-TW" sz="1800" dirty="0" err="1" smtClean="0">
                    <a:latin typeface="Open Sans (Headings)"/>
                    <a:ea typeface="新細明體" pitchFamily="18" charset="-120"/>
                  </a:rPr>
                  <a:t>yz</a:t>
                </a:r>
                <a:r>
                  <a:rPr lang="en-US" altLang="zh-TW" sz="1800" dirty="0" smtClean="0">
                    <a:latin typeface="Open Sans (Headings)"/>
                    <a:ea typeface="新細明體" pitchFamily="18" charset="-120"/>
                  </a:rPr>
                  <a:t> + </a:t>
                </a:r>
                <a:r>
                  <a:rPr lang="en-US" altLang="zh-TW" sz="1800" dirty="0" err="1" smtClean="0">
                    <a:latin typeface="Open Sans (Headings)"/>
                    <a:ea typeface="新細明體" pitchFamily="18" charset="-120"/>
                  </a:rPr>
                  <a:t>w’z</a:t>
                </a:r>
                <a:r>
                  <a:rPr lang="en-US" altLang="zh-TW" sz="1800" dirty="0" smtClean="0">
                    <a:latin typeface="Open Sans (Headings)"/>
                    <a:ea typeface="新細明體" pitchFamily="18" charset="-120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zh-TW" sz="1800" i="1">
                            <a:latin typeface="Cambria Math"/>
                            <a:ea typeface="新細明體" pitchFamily="18" charset="-12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GB" altLang="zh-TW" sz="1800" i="0">
                            <a:latin typeface="Open Sans (Headings)"/>
                            <a:ea typeface="新細明體" pitchFamily="18" charset="-120"/>
                          </a:rPr>
                          <m:t>(0, 1, 3, </m:t>
                        </m:r>
                        <m:r>
                          <m:rPr>
                            <m:nor/>
                          </m:rPr>
                          <a:rPr lang="en-GB" altLang="zh-TW" sz="1800" b="0" i="0" smtClean="0">
                            <a:latin typeface="Open Sans (Headings)"/>
                            <a:ea typeface="新細明體" pitchFamily="18" charset="-120"/>
                          </a:rPr>
                          <m:t>5, </m:t>
                        </m:r>
                        <m:r>
                          <m:rPr>
                            <m:nor/>
                          </m:rPr>
                          <a:rPr lang="en-GB" altLang="zh-TW" sz="1800" i="0">
                            <a:latin typeface="Open Sans (Headings)"/>
                            <a:ea typeface="新細明體" pitchFamily="18" charset="-120"/>
                          </a:rPr>
                          <m:t>7, 11, 15)</m:t>
                        </m:r>
                      </m:e>
                    </m:nary>
                  </m:oMath>
                </a14:m>
                <a:endParaRPr lang="en-GB" altLang="zh-TW" sz="1800" dirty="0">
                  <a:latin typeface="Open Sans (Headings)"/>
                  <a:ea typeface="新細明體" pitchFamily="18" charset="-120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TW" sz="1600" dirty="0">
                  <a:ea typeface="新細明體" pitchFamily="18" charset="-120"/>
                </a:endParaRPr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b="-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November,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27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3.6 </a:t>
            </a:r>
            <a:r>
              <a:rPr lang="en-GB" dirty="0"/>
              <a:t>NAND and NOR</a:t>
            </a:r>
            <a:br>
              <a:rPr lang="en-GB" dirty="0"/>
            </a:br>
            <a:r>
              <a:rPr lang="en-GB" dirty="0">
                <a:solidFill>
                  <a:schemeClr val="accent1"/>
                </a:solidFill>
              </a:rPr>
              <a:t>Implementations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42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800" dirty="0" smtClean="0"/>
              <a:t>NAND Circuits:</a:t>
            </a:r>
          </a:p>
          <a:p>
            <a:r>
              <a:rPr lang="en-GB" sz="1800" dirty="0" smtClean="0"/>
              <a:t>The NAND gate is a universal gate.</a:t>
            </a:r>
          </a:p>
          <a:p>
            <a:pPr lvl="1"/>
            <a:r>
              <a:rPr lang="en-GB" sz="1600" dirty="0" smtClean="0"/>
              <a:t>Can implement any digital system. </a:t>
            </a:r>
          </a:p>
          <a:p>
            <a:pPr lvl="1"/>
            <a:r>
              <a:rPr lang="en-GB" sz="1600" dirty="0" smtClean="0"/>
              <a:t>Complement operation is obtained from one-input NAND gate.</a:t>
            </a:r>
          </a:p>
          <a:p>
            <a:pPr lvl="1"/>
            <a:r>
              <a:rPr lang="en-GB" sz="1600" dirty="0" smtClean="0"/>
              <a:t>AND operation requires two NAND gates</a:t>
            </a:r>
          </a:p>
          <a:p>
            <a:pPr lvl="1"/>
            <a:r>
              <a:rPr lang="en-GB" sz="1600" dirty="0" smtClean="0"/>
              <a:t>OR operation is achieved through NAND gate with additional inverters in each input</a:t>
            </a:r>
          </a:p>
          <a:p>
            <a:pPr lvl="1"/>
            <a:endParaRPr lang="en-GB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November,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NAND AND NOR IMPLEMENTATIONS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48</a:t>
            </a:fld>
            <a:endParaRPr lang="en-GB"/>
          </a:p>
        </p:txBody>
      </p:sp>
      <p:graphicFrame>
        <p:nvGraphicFramePr>
          <p:cNvPr id="10" name="Content Placeholder 9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25444579"/>
              </p:ext>
            </p:extLst>
          </p:nvPr>
        </p:nvGraphicFramePr>
        <p:xfrm>
          <a:off x="4142619" y="987574"/>
          <a:ext cx="4956552" cy="3528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" name="Visio" r:id="rId3" imgW="5807629" imgH="4133994" progId="Visio.Drawing.11">
                  <p:embed/>
                </p:oleObj>
              </mc:Choice>
              <mc:Fallback>
                <p:oleObj name="Visio" r:id="rId3" imgW="5807629" imgH="4133994" progId="Visio.Drawing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2619" y="987574"/>
                        <a:ext cx="4956552" cy="35283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640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NAND AND NOR IMPLEMENTATIONS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 smtClean="0"/>
              <a:t>NAND Circuits:</a:t>
            </a:r>
          </a:p>
          <a:p>
            <a:r>
              <a:rPr lang="en-GB" sz="1600" dirty="0" smtClean="0"/>
              <a:t>Two graphic symbols for NAND gate</a:t>
            </a:r>
            <a:endParaRPr lang="en-GB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November,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49</a:t>
            </a:fld>
            <a:endParaRPr lang="en-GB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7134467"/>
              </p:ext>
            </p:extLst>
          </p:nvPr>
        </p:nvGraphicFramePr>
        <p:xfrm>
          <a:off x="539552" y="1771651"/>
          <a:ext cx="8064896" cy="1520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" name="Visio" r:id="rId3" imgW="8507595" imgH="1598043" progId="Visio.Drawing.11">
                  <p:embed/>
                </p:oleObj>
              </mc:Choice>
              <mc:Fallback>
                <p:oleObj name="Visio" r:id="rId3" imgW="8507595" imgH="1598043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1771651"/>
                        <a:ext cx="8064896" cy="15201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706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MAP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dirty="0">
                <a:ea typeface="新細明體" pitchFamily="18" charset="-120"/>
              </a:rPr>
              <a:t>The complexity of the digital logic gates </a:t>
            </a:r>
          </a:p>
          <a:p>
            <a:pPr lvl="1">
              <a:lnSpc>
                <a:spcPct val="150000"/>
              </a:lnSpc>
            </a:pPr>
            <a:r>
              <a:rPr lang="en-US" altLang="zh-TW" dirty="0">
                <a:ea typeface="新細明體" pitchFamily="18" charset="-120"/>
              </a:rPr>
              <a:t>The complexity of the algebraic expression</a:t>
            </a:r>
          </a:p>
          <a:p>
            <a:pPr>
              <a:lnSpc>
                <a:spcPct val="150000"/>
              </a:lnSpc>
            </a:pPr>
            <a:r>
              <a:rPr lang="en-US" altLang="zh-TW" dirty="0">
                <a:ea typeface="新細明體" pitchFamily="18" charset="-120"/>
              </a:rPr>
              <a:t>Logic minimization</a:t>
            </a:r>
          </a:p>
          <a:p>
            <a:pPr lvl="1">
              <a:lnSpc>
                <a:spcPct val="150000"/>
              </a:lnSpc>
            </a:pPr>
            <a:r>
              <a:rPr lang="en-US" altLang="zh-TW" dirty="0">
                <a:ea typeface="新細明體" pitchFamily="18" charset="-120"/>
              </a:rPr>
              <a:t>Algebraic approaches: lack </a:t>
            </a:r>
            <a:r>
              <a:rPr lang="en-US" altLang="zh-TW" dirty="0" smtClean="0">
                <a:ea typeface="新細明體" pitchFamily="18" charset="-120"/>
              </a:rPr>
              <a:t>of specific </a:t>
            </a:r>
            <a:r>
              <a:rPr lang="en-US" altLang="zh-TW" dirty="0">
                <a:ea typeface="新細明體" pitchFamily="18" charset="-120"/>
              </a:rPr>
              <a:t>rules</a:t>
            </a:r>
          </a:p>
          <a:p>
            <a:pPr lvl="1">
              <a:lnSpc>
                <a:spcPct val="150000"/>
              </a:lnSpc>
            </a:pPr>
            <a:r>
              <a:rPr lang="en-US" altLang="zh-TW" b="1" dirty="0">
                <a:solidFill>
                  <a:schemeClr val="accent2"/>
                </a:solidFill>
                <a:ea typeface="新細明體" pitchFamily="18" charset="-120"/>
              </a:rPr>
              <a:t>The Karnaugh map</a:t>
            </a:r>
          </a:p>
          <a:p>
            <a:pPr lvl="2">
              <a:lnSpc>
                <a:spcPct val="150000"/>
              </a:lnSpc>
            </a:pPr>
            <a:r>
              <a:rPr lang="en-US" altLang="zh-TW" dirty="0">
                <a:ea typeface="新細明體" pitchFamily="18" charset="-120"/>
              </a:rPr>
              <a:t>A simple straight forward procedure</a:t>
            </a:r>
          </a:p>
          <a:p>
            <a:pPr lvl="2">
              <a:lnSpc>
                <a:spcPct val="150000"/>
              </a:lnSpc>
            </a:pPr>
            <a:r>
              <a:rPr lang="en-US" altLang="zh-TW" dirty="0">
                <a:ea typeface="新細明體" pitchFamily="18" charset="-120"/>
              </a:rPr>
              <a:t>A pictorial form of a truth table</a:t>
            </a:r>
          </a:p>
          <a:p>
            <a:pPr lvl="2">
              <a:lnSpc>
                <a:spcPct val="150000"/>
              </a:lnSpc>
            </a:pPr>
            <a:r>
              <a:rPr lang="en-US" altLang="zh-TW" dirty="0">
                <a:ea typeface="新細明體" pitchFamily="18" charset="-120"/>
              </a:rPr>
              <a:t>Applicable if the # of variables &lt; </a:t>
            </a:r>
            <a:r>
              <a:rPr lang="en-US" altLang="zh-TW" dirty="0" smtClean="0">
                <a:ea typeface="新細明體" pitchFamily="18" charset="-120"/>
              </a:rPr>
              <a:t>7</a:t>
            </a:r>
            <a:endParaRPr lang="en-US" altLang="zh-TW" dirty="0">
              <a:ea typeface="新細明體" pitchFamily="18" charset="-12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November,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NAND AND NOR IMPLEMENTATIONS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3558"/>
            <a:ext cx="8229600" cy="3888432"/>
          </a:xfrm>
        </p:spPr>
        <p:txBody>
          <a:bodyPr>
            <a:normAutofit/>
          </a:bodyPr>
          <a:lstStyle/>
          <a:p>
            <a:r>
              <a:rPr lang="en-GB" sz="1800" dirty="0" smtClean="0"/>
              <a:t>The implementation of Boolean functions with NAND gates </a:t>
            </a:r>
          </a:p>
          <a:p>
            <a:pPr lvl="1"/>
            <a:r>
              <a:rPr lang="en-GB" sz="1600" dirty="0" smtClean="0"/>
              <a:t>Require that the function be in sum of products form. </a:t>
            </a:r>
          </a:p>
          <a:p>
            <a:pPr lvl="1"/>
            <a:r>
              <a:rPr lang="en-GB" sz="1600" dirty="0" smtClean="0"/>
              <a:t>F = A.B + C.D</a:t>
            </a:r>
          </a:p>
          <a:p>
            <a:pPr marL="457200" lvl="1" indent="0">
              <a:buNone/>
            </a:pPr>
            <a:endParaRPr lang="en-GB" sz="1600" dirty="0"/>
          </a:p>
          <a:p>
            <a:pPr marL="457200" lvl="1" indent="0">
              <a:buNone/>
            </a:pPr>
            <a:endParaRPr lang="en-GB" sz="1600" dirty="0" smtClean="0"/>
          </a:p>
          <a:p>
            <a:pPr marL="457200" lvl="1" indent="0">
              <a:buNone/>
            </a:pPr>
            <a:endParaRPr lang="en-GB" sz="1600" dirty="0"/>
          </a:p>
          <a:p>
            <a:pPr marL="457200" lvl="1" indent="0">
              <a:buNone/>
            </a:pPr>
            <a:endParaRPr lang="en-GB" sz="1600" dirty="0" smtClean="0"/>
          </a:p>
          <a:p>
            <a:pPr marL="457200" lvl="1" indent="0">
              <a:buNone/>
            </a:pPr>
            <a:endParaRPr lang="en-GB" sz="1600" dirty="0"/>
          </a:p>
          <a:p>
            <a:pPr marL="457200" lvl="1" indent="0">
              <a:buNone/>
            </a:pPr>
            <a:endParaRPr lang="en-GB" sz="1600" dirty="0" smtClean="0"/>
          </a:p>
          <a:p>
            <a:pPr marL="457200" lvl="1" indent="0">
              <a:buNone/>
            </a:pPr>
            <a:endParaRPr lang="en-GB" sz="1600" dirty="0"/>
          </a:p>
          <a:p>
            <a:pPr marL="800100" lvl="1" indent="-342900">
              <a:buAutoNum type="alphaLcParenBoth"/>
            </a:pPr>
            <a:r>
              <a:rPr lang="en-GB" sz="1600" dirty="0" smtClean="0"/>
              <a:t>F = A.B +C.D	(b) F = ((A.B)’)’ + ((C.D)’)’</a:t>
            </a:r>
            <a:r>
              <a:rPr lang="en-GB" sz="1600" dirty="0"/>
              <a:t>	</a:t>
            </a:r>
            <a:r>
              <a:rPr lang="en-GB" sz="1600" dirty="0" smtClean="0"/>
              <a:t>  (c) F = ((A.B)’ (C.D)’)’</a:t>
            </a:r>
          </a:p>
          <a:p>
            <a:pPr marL="457200" lvl="1" indent="0">
              <a:buNone/>
            </a:pPr>
            <a:r>
              <a:rPr lang="en-GB" sz="1600" dirty="0" smtClean="0"/>
              <a:t>			         = (A+B)’ + (C+D)’	          = ((A+B) (C + D))’</a:t>
            </a:r>
          </a:p>
          <a:p>
            <a:pPr marL="457200" lvl="1" indent="0">
              <a:buNone/>
            </a:pPr>
            <a:r>
              <a:rPr lang="en-GB" sz="1600" dirty="0"/>
              <a:t>	</a:t>
            </a:r>
            <a:r>
              <a:rPr lang="en-GB" sz="1600" dirty="0" smtClean="0"/>
              <a:t>		         = A.B + C.D		          = A.B + C.D</a:t>
            </a:r>
            <a:endParaRPr lang="en-GB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November,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50</a:t>
            </a:fld>
            <a:endParaRPr lang="en-GB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931076"/>
              </p:ext>
            </p:extLst>
          </p:nvPr>
        </p:nvGraphicFramePr>
        <p:xfrm>
          <a:off x="179512" y="1958975"/>
          <a:ext cx="8790175" cy="1764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" name="Visio" r:id="rId3" imgW="13349591" imgH="2678071" progId="Visio.Drawing.11">
                  <p:embed/>
                </p:oleObj>
              </mc:Choice>
              <mc:Fallback>
                <p:oleObj name="Visio" r:id="rId3" imgW="13349591" imgH="2678071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2" y="1958975"/>
                        <a:ext cx="8790175" cy="17649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041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NAND AND NOR IMPLEMENTATIONS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3558"/>
            <a:ext cx="8229600" cy="388843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800" dirty="0" smtClean="0"/>
              <a:t>Implement the following Boolean function F = (x ,y, z) = (1, 2, 3, 4, 5, 7).</a:t>
            </a:r>
          </a:p>
          <a:p>
            <a:pPr lvl="1">
              <a:lnSpc>
                <a:spcPct val="150000"/>
              </a:lnSpc>
            </a:pPr>
            <a:r>
              <a:rPr lang="en-GB" sz="1600" dirty="0" smtClean="0"/>
              <a:t>Simplify the function in sum of products using K-map.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November,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51</a:t>
            </a:fld>
            <a:endParaRPr lang="en-GB"/>
          </a:p>
        </p:txBody>
      </p:sp>
      <p:graphicFrame>
        <p:nvGraphicFramePr>
          <p:cNvPr id="8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2827458"/>
              </p:ext>
            </p:extLst>
          </p:nvPr>
        </p:nvGraphicFramePr>
        <p:xfrm>
          <a:off x="2627784" y="1736958"/>
          <a:ext cx="3308176" cy="2346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462"/>
                <a:gridCol w="365462"/>
                <a:gridCol w="644313"/>
                <a:gridCol w="644313"/>
                <a:gridCol w="644313"/>
                <a:gridCol w="644313"/>
              </a:tblGrid>
              <a:tr h="259080">
                <a:tc rowSpan="2" gridSpan="2">
                  <a:txBody>
                    <a:bodyPr/>
                    <a:lstStyle/>
                    <a:p>
                      <a:pPr algn="r"/>
                      <a:r>
                        <a:rPr lang="en-GB" sz="1400" dirty="0" err="1" smtClean="0"/>
                        <a:t>yz</a:t>
                      </a:r>
                      <a:endParaRPr lang="en-GB" sz="1400" dirty="0" smtClean="0"/>
                    </a:p>
                    <a:p>
                      <a:pPr algn="l"/>
                      <a:r>
                        <a:rPr lang="en-GB" sz="1400" dirty="0" smtClean="0"/>
                        <a:t>x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y</a:t>
                      </a:r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9080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0 0</a:t>
                      </a:r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0 1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1 1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1 0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rowSpan="2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0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1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3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2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1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1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1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rowSpan="2"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x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4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5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7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6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1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1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1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rowSpan="2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0" i="0" dirty="0" smtClean="0"/>
                        <a:t>z</a:t>
                      </a:r>
                      <a:endParaRPr lang="en-GB" sz="1400" b="0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 rot="10800000">
            <a:off x="4139952" y="2632268"/>
            <a:ext cx="1008112" cy="80357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 rot="10800000">
            <a:off x="3499500" y="3193174"/>
            <a:ext cx="1008112" cy="21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4788024" y="2655128"/>
            <a:ext cx="1008112" cy="21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267048" y="1923020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 = </a:t>
            </a:r>
            <a:r>
              <a:rPr lang="en-GB" sz="1400" dirty="0" smtClean="0"/>
              <a:t>z </a:t>
            </a:r>
            <a:endParaRPr lang="en-GB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660232" y="1923678"/>
            <a:ext cx="609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+ </a:t>
            </a:r>
            <a:r>
              <a:rPr lang="en-GB" sz="1400" dirty="0" err="1" smtClean="0"/>
              <a:t>xy</a:t>
            </a:r>
            <a:r>
              <a:rPr lang="en-GB" sz="1400" dirty="0" smtClean="0"/>
              <a:t>’</a:t>
            </a:r>
            <a:endParaRPr lang="en-GB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7020272" y="1923678"/>
            <a:ext cx="609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+ </a:t>
            </a:r>
            <a:r>
              <a:rPr lang="en-GB" sz="1400" dirty="0" err="1" smtClean="0"/>
              <a:t>x’y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67841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  <p:bldP spid="10" grpId="0" animBg="1"/>
      <p:bldP spid="11" grpId="0" animBg="1"/>
      <p:bldP spid="12" grpId="0"/>
      <p:bldP spid="13" grpId="0"/>
      <p:bldP spid="1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NAND AND NOR IMPLEMENTATIONS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November,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52</a:t>
            </a:fld>
            <a:endParaRPr lang="en-GB"/>
          </a:p>
        </p:txBody>
      </p:sp>
      <p:graphicFrame>
        <p:nvGraphicFramePr>
          <p:cNvPr id="8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5802314"/>
              </p:ext>
            </p:extLst>
          </p:nvPr>
        </p:nvGraphicFramePr>
        <p:xfrm>
          <a:off x="2627784" y="771550"/>
          <a:ext cx="3308176" cy="2346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462"/>
                <a:gridCol w="365462"/>
                <a:gridCol w="644313"/>
                <a:gridCol w="644313"/>
                <a:gridCol w="644313"/>
                <a:gridCol w="644313"/>
              </a:tblGrid>
              <a:tr h="259080">
                <a:tc rowSpan="2" gridSpan="2">
                  <a:txBody>
                    <a:bodyPr/>
                    <a:lstStyle/>
                    <a:p>
                      <a:pPr algn="r"/>
                      <a:r>
                        <a:rPr lang="en-GB" sz="1400" dirty="0" err="1" smtClean="0"/>
                        <a:t>yz</a:t>
                      </a:r>
                      <a:endParaRPr lang="en-GB" sz="1400" dirty="0" smtClean="0"/>
                    </a:p>
                    <a:p>
                      <a:pPr algn="l"/>
                      <a:r>
                        <a:rPr lang="en-GB" sz="1400" dirty="0" smtClean="0"/>
                        <a:t>x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y</a:t>
                      </a:r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9080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0 0</a:t>
                      </a:r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0 1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1 1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1 0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rowSpan="2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0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1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3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2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1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1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1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rowSpan="2"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x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4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5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7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6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1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1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1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rowSpan="2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0" i="0" dirty="0" smtClean="0"/>
                        <a:t>z</a:t>
                      </a:r>
                      <a:endParaRPr lang="en-GB" sz="1400" b="0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 rot="10800000">
            <a:off x="4139952" y="1658506"/>
            <a:ext cx="1008112" cy="80357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 rot="10800000">
            <a:off x="3499500" y="2219412"/>
            <a:ext cx="1008112" cy="21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4788024" y="1681366"/>
            <a:ext cx="1008112" cy="21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267048" y="110162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 = </a:t>
            </a:r>
            <a:r>
              <a:rPr lang="en-GB" sz="1400" dirty="0" smtClean="0"/>
              <a:t>z </a:t>
            </a:r>
            <a:endParaRPr lang="en-GB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660232" y="1102286"/>
            <a:ext cx="609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+ </a:t>
            </a:r>
            <a:r>
              <a:rPr lang="en-GB" sz="1400" dirty="0" err="1" smtClean="0"/>
              <a:t>xy</a:t>
            </a:r>
            <a:r>
              <a:rPr lang="en-GB" sz="1400" dirty="0" smtClean="0"/>
              <a:t>’</a:t>
            </a:r>
            <a:endParaRPr lang="en-GB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7020272" y="1102286"/>
            <a:ext cx="609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+ </a:t>
            </a:r>
            <a:r>
              <a:rPr lang="en-GB" sz="1400" dirty="0" err="1" smtClean="0"/>
              <a:t>x’y</a:t>
            </a:r>
            <a:endParaRPr lang="en-GB" sz="1400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979305"/>
              </p:ext>
            </p:extLst>
          </p:nvPr>
        </p:nvGraphicFramePr>
        <p:xfrm>
          <a:off x="1524000" y="3075806"/>
          <a:ext cx="6661462" cy="1696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9" name="Visio" r:id="rId3" imgW="13367534" imgH="3398161" progId="Visio.Drawing.11">
                  <p:embed/>
                </p:oleObj>
              </mc:Choice>
              <mc:Fallback>
                <p:oleObj name="Visio" r:id="rId3" imgW="13367534" imgH="3398161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0" y="3075806"/>
                        <a:ext cx="6661462" cy="16965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435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  <p:bldP spid="13" grpId="0"/>
      <p:bldP spid="1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NAND AND NOR IMPLEMENTATIONS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3558"/>
            <a:ext cx="8229600" cy="3888432"/>
          </a:xfrm>
        </p:spPr>
        <p:txBody>
          <a:bodyPr>
            <a:normAutofit/>
          </a:bodyPr>
          <a:lstStyle/>
          <a:p>
            <a:r>
              <a:rPr lang="en-US" altLang="zh-TW" dirty="0">
                <a:ea typeface="新細明體" pitchFamily="18" charset="-120"/>
              </a:rPr>
              <a:t>The procedure</a:t>
            </a:r>
          </a:p>
          <a:p>
            <a:pPr lvl="1">
              <a:lnSpc>
                <a:spcPct val="150000"/>
              </a:lnSpc>
            </a:pPr>
            <a:r>
              <a:rPr lang="en-US" altLang="zh-TW" dirty="0" smtClean="0">
                <a:latin typeface="+mj-lt"/>
                <a:ea typeface="新細明體" pitchFamily="18" charset="-120"/>
              </a:rPr>
              <a:t>Simplify </a:t>
            </a:r>
            <a:r>
              <a:rPr lang="en-US" altLang="zh-TW" dirty="0">
                <a:latin typeface="+mj-lt"/>
                <a:ea typeface="新細明體" pitchFamily="18" charset="-120"/>
              </a:rPr>
              <a:t>in the form of sum of products;</a:t>
            </a:r>
          </a:p>
          <a:p>
            <a:pPr lvl="1">
              <a:lnSpc>
                <a:spcPct val="150000"/>
              </a:lnSpc>
            </a:pPr>
            <a:r>
              <a:rPr lang="en-US" altLang="zh-TW" dirty="0" smtClean="0">
                <a:latin typeface="+mj-lt"/>
                <a:ea typeface="新細明體" pitchFamily="18" charset="-120"/>
              </a:rPr>
              <a:t>Draw a </a:t>
            </a:r>
            <a:r>
              <a:rPr lang="en-US" altLang="zh-TW" dirty="0">
                <a:latin typeface="+mj-lt"/>
                <a:ea typeface="新細明體" pitchFamily="18" charset="-120"/>
              </a:rPr>
              <a:t>NAND gate for each product term; </a:t>
            </a:r>
            <a:endParaRPr lang="en-US" altLang="zh-TW" dirty="0" smtClean="0">
              <a:latin typeface="+mj-lt"/>
              <a:ea typeface="新細明體" pitchFamily="18" charset="-120"/>
            </a:endParaRP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zh-TW" dirty="0" smtClean="0">
                <a:latin typeface="+mj-lt"/>
                <a:ea typeface="新細明體" pitchFamily="18" charset="-120"/>
              </a:rPr>
              <a:t>The </a:t>
            </a:r>
            <a:r>
              <a:rPr lang="en-US" altLang="zh-TW" dirty="0">
                <a:latin typeface="+mj-lt"/>
                <a:ea typeface="新細明體" pitchFamily="18" charset="-120"/>
              </a:rPr>
              <a:t>inputs to each NAND gate are the literals of the term (the first level);</a:t>
            </a:r>
          </a:p>
          <a:p>
            <a:pPr lvl="1">
              <a:lnSpc>
                <a:spcPct val="150000"/>
              </a:lnSpc>
            </a:pPr>
            <a:r>
              <a:rPr lang="en-US" altLang="zh-TW" dirty="0">
                <a:latin typeface="+mj-lt"/>
                <a:ea typeface="新細明體" pitchFamily="18" charset="-120"/>
              </a:rPr>
              <a:t>A single NAND gate for the second sum term</a:t>
            </a:r>
            <a:r>
              <a:rPr lang="zh-TW" altLang="en-US" dirty="0">
                <a:latin typeface="+mj-lt"/>
                <a:ea typeface="新細明體" pitchFamily="18" charset="-120"/>
              </a:rPr>
              <a:t> </a:t>
            </a:r>
            <a:r>
              <a:rPr lang="en-US" altLang="zh-TW" dirty="0">
                <a:latin typeface="+mj-lt"/>
                <a:ea typeface="新細明體" pitchFamily="18" charset="-120"/>
              </a:rPr>
              <a:t>(the second level);</a:t>
            </a:r>
          </a:p>
          <a:p>
            <a:pPr lvl="1">
              <a:lnSpc>
                <a:spcPct val="150000"/>
              </a:lnSpc>
            </a:pPr>
            <a:r>
              <a:rPr lang="en-US" altLang="zh-TW" dirty="0">
                <a:latin typeface="+mj-lt"/>
                <a:ea typeface="新細明體" pitchFamily="18" charset="-120"/>
              </a:rPr>
              <a:t>A term with a single literal requires an inverter in the first </a:t>
            </a:r>
            <a:r>
              <a:rPr lang="en-US" altLang="zh-TW" dirty="0" smtClean="0">
                <a:latin typeface="+mj-lt"/>
                <a:ea typeface="新細明體" pitchFamily="18" charset="-120"/>
              </a:rPr>
              <a:t>level if the single literal is not complemented. Otherwise it can be connected directly.</a:t>
            </a:r>
            <a:endParaRPr lang="zh-TW" altLang="en-US" dirty="0">
              <a:latin typeface="+mj-lt"/>
              <a:ea typeface="新細明體" pitchFamily="18" charset="-12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November,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42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NAND AND NOR IMPLEMENTATIONS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3558"/>
            <a:ext cx="8229600" cy="3888432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GB" altLang="zh-TW" dirty="0" smtClean="0">
                <a:ea typeface="新細明體" pitchFamily="18" charset="-120"/>
              </a:rPr>
              <a:t>General procedure for converting multilevel AND-OR diagram into all NAND diagram:</a:t>
            </a:r>
          </a:p>
          <a:p>
            <a:pPr lvl="1">
              <a:lnSpc>
                <a:spcPct val="150000"/>
              </a:lnSpc>
            </a:pPr>
            <a:r>
              <a:rPr lang="en-GB" altLang="zh-TW" dirty="0" smtClean="0">
                <a:latin typeface="+mj-lt"/>
                <a:ea typeface="新細明體" pitchFamily="18" charset="-120"/>
              </a:rPr>
              <a:t>Convert all AND gates to NAND gates with AND-invert graphic symbol.</a:t>
            </a:r>
          </a:p>
          <a:p>
            <a:pPr lvl="1">
              <a:lnSpc>
                <a:spcPct val="150000"/>
              </a:lnSpc>
            </a:pPr>
            <a:r>
              <a:rPr lang="en-GB" altLang="zh-TW" dirty="0" smtClean="0">
                <a:latin typeface="+mj-lt"/>
                <a:ea typeface="新細明體" pitchFamily="18" charset="-120"/>
              </a:rPr>
              <a:t>Convert all OR gates to NAND gates with invert-OR graphic symbol. </a:t>
            </a:r>
          </a:p>
          <a:p>
            <a:pPr lvl="1">
              <a:lnSpc>
                <a:spcPct val="150000"/>
              </a:lnSpc>
            </a:pPr>
            <a:r>
              <a:rPr lang="en-GB" altLang="zh-TW" dirty="0" smtClean="0">
                <a:latin typeface="+mj-lt"/>
                <a:ea typeface="新細明體" pitchFamily="18" charset="-120"/>
              </a:rPr>
              <a:t>Check all the bubbles in the diagram. </a:t>
            </a:r>
          </a:p>
          <a:p>
            <a:pPr lvl="2">
              <a:lnSpc>
                <a:spcPct val="150000"/>
              </a:lnSpc>
            </a:pPr>
            <a:r>
              <a:rPr lang="en-GB" altLang="zh-TW" dirty="0" smtClean="0">
                <a:latin typeface="+mj-lt"/>
                <a:ea typeface="新細明體" pitchFamily="18" charset="-120"/>
              </a:rPr>
              <a:t>For every bubble that is not compensated by another small circle along the same line, </a:t>
            </a:r>
          </a:p>
          <a:p>
            <a:pPr lvl="2">
              <a:lnSpc>
                <a:spcPct val="150000"/>
              </a:lnSpc>
            </a:pPr>
            <a:r>
              <a:rPr lang="en-GB" altLang="zh-TW" dirty="0" smtClean="0">
                <a:latin typeface="+mj-lt"/>
                <a:ea typeface="新細明體" pitchFamily="18" charset="-120"/>
              </a:rPr>
              <a:t>insert an inverter (one-input NAND gate) or </a:t>
            </a:r>
          </a:p>
          <a:p>
            <a:pPr lvl="2">
              <a:lnSpc>
                <a:spcPct val="150000"/>
              </a:lnSpc>
            </a:pPr>
            <a:r>
              <a:rPr lang="en-GB" altLang="zh-TW" dirty="0" smtClean="0">
                <a:latin typeface="+mj-lt"/>
                <a:ea typeface="新細明體" pitchFamily="18" charset="-120"/>
              </a:rPr>
              <a:t>complement the input literal</a:t>
            </a:r>
            <a:endParaRPr lang="zh-TW" altLang="en-US" dirty="0">
              <a:latin typeface="+mj-lt"/>
              <a:ea typeface="新細明體" pitchFamily="18" charset="-12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November,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11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NAND AND NOR IMPLEMENTATIONS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3558"/>
            <a:ext cx="8229600" cy="388843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altLang="zh-TW" sz="1800" dirty="0" smtClean="0">
                <a:ea typeface="新細明體" pitchFamily="18" charset="-120"/>
              </a:rPr>
              <a:t>F = A (CD + B) + BC’</a:t>
            </a:r>
            <a:endParaRPr lang="zh-TW" altLang="en-US" sz="1800" dirty="0">
              <a:latin typeface="+mj-lt"/>
              <a:ea typeface="新細明體" pitchFamily="18" charset="-12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November,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55</a:t>
            </a:fld>
            <a:endParaRPr lang="en-GB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876022"/>
              </p:ext>
            </p:extLst>
          </p:nvPr>
        </p:nvGraphicFramePr>
        <p:xfrm>
          <a:off x="1727684" y="1300940"/>
          <a:ext cx="5688632" cy="346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2" name="Visio" r:id="rId3" imgW="9605523" imgH="5846122" progId="Visio.Drawing.11">
                  <p:embed/>
                </p:oleObj>
              </mc:Choice>
              <mc:Fallback>
                <p:oleObj name="Visio" r:id="rId3" imgW="9605523" imgH="5846122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27684" y="1300940"/>
                        <a:ext cx="5688632" cy="3461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784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NAND AND NOR IMPLEMENTATIONS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3558"/>
            <a:ext cx="8229600" cy="388843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altLang="zh-TW" sz="1800" dirty="0" smtClean="0">
                <a:ea typeface="新細明體" pitchFamily="18" charset="-120"/>
              </a:rPr>
              <a:t>F = (AB’ + A’B) (C + D’)</a:t>
            </a:r>
            <a:endParaRPr lang="zh-TW" altLang="en-US" sz="1800" dirty="0">
              <a:latin typeface="+mj-lt"/>
              <a:ea typeface="新細明體" pitchFamily="18" charset="-12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November,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56</a:t>
            </a:fld>
            <a:endParaRPr lang="en-GB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7879476"/>
              </p:ext>
            </p:extLst>
          </p:nvPr>
        </p:nvGraphicFramePr>
        <p:xfrm>
          <a:off x="2402979" y="1354439"/>
          <a:ext cx="4338042" cy="3377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3" name="Visio" r:id="rId3" imgW="8525537" imgH="6638026" progId="Visio.Drawing.11">
                  <p:embed/>
                </p:oleObj>
              </mc:Choice>
              <mc:Fallback>
                <p:oleObj name="Visio" r:id="rId3" imgW="8525537" imgH="6638026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02979" y="1354439"/>
                        <a:ext cx="4338042" cy="33775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874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TW" sz="2000" dirty="0">
                <a:ea typeface="新細明體" pitchFamily="18" charset="-120"/>
              </a:rPr>
              <a:t>NOR function is the dual of NAND function.</a:t>
            </a:r>
          </a:p>
          <a:p>
            <a:pPr>
              <a:lnSpc>
                <a:spcPct val="150000"/>
              </a:lnSpc>
            </a:pPr>
            <a:r>
              <a:rPr lang="en-US" altLang="zh-TW" sz="2000" dirty="0">
                <a:ea typeface="新細明體" pitchFamily="18" charset="-120"/>
              </a:rPr>
              <a:t>The NOR gate is also universal.</a:t>
            </a:r>
          </a:p>
          <a:p>
            <a:endParaRPr lang="zh-TW" altLang="en-US" dirty="0">
              <a:ea typeface="新細明體" pitchFamily="18" charset="-120"/>
            </a:endParaRP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November,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NAND AND NOR IMPLEMENTATIONS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57</a:t>
            </a:fld>
            <a:endParaRPr lang="en-GB"/>
          </a:p>
        </p:txBody>
      </p:sp>
      <p:graphicFrame>
        <p:nvGraphicFramePr>
          <p:cNvPr id="10" name="Content Placeholder 9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51391859"/>
              </p:ext>
            </p:extLst>
          </p:nvPr>
        </p:nvGraphicFramePr>
        <p:xfrm>
          <a:off x="4648200" y="1289050"/>
          <a:ext cx="4038600" cy="285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5" name="Visio" r:id="rId3" imgW="5843729" imgH="4133994" progId="Visio.Drawing.11">
                  <p:embed/>
                </p:oleObj>
              </mc:Choice>
              <mc:Fallback>
                <p:oleObj name="Visio" r:id="rId3" imgW="5843729" imgH="4133994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48200" y="1289050"/>
                        <a:ext cx="4038600" cy="285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26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NAND AND NOR IMPLEMENTATIONS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 smtClean="0"/>
              <a:t>NAND Circuits:</a:t>
            </a:r>
          </a:p>
          <a:p>
            <a:r>
              <a:rPr lang="en-GB" sz="1600" dirty="0" smtClean="0"/>
              <a:t>Two graphic symbols for NAND gate</a:t>
            </a:r>
            <a:endParaRPr lang="en-GB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November,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58</a:t>
            </a:fld>
            <a:endParaRPr lang="en-GB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166721"/>
              </p:ext>
            </p:extLst>
          </p:nvPr>
        </p:nvGraphicFramePr>
        <p:xfrm>
          <a:off x="300038" y="1771650"/>
          <a:ext cx="8543925" cy="159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6" name="Visio" r:id="rId3" imgW="8543695" imgH="1598043" progId="Visio.Drawing.11">
                  <p:embed/>
                </p:oleObj>
              </mc:Choice>
              <mc:Fallback>
                <p:oleObj name="Visio" r:id="rId3" imgW="8543695" imgH="1598043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0038" y="1771650"/>
                        <a:ext cx="8543925" cy="1598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296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NAND AND NOR IMPLEMENTATIONS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 smtClean="0"/>
              <a:t>Example: Implementing F = (A + B) (C + D) E</a:t>
            </a:r>
          </a:p>
          <a:p>
            <a:endParaRPr lang="en-GB" sz="1800" dirty="0"/>
          </a:p>
          <a:p>
            <a:endParaRPr lang="en-GB" sz="1800" dirty="0" smtClean="0"/>
          </a:p>
          <a:p>
            <a:endParaRPr lang="en-GB" sz="1800" dirty="0"/>
          </a:p>
          <a:p>
            <a:endParaRPr lang="en-GB" sz="1800" dirty="0" smtClean="0"/>
          </a:p>
          <a:p>
            <a:endParaRPr lang="en-GB" sz="1800" dirty="0"/>
          </a:p>
          <a:p>
            <a:r>
              <a:rPr lang="en-GB" sz="1600" dirty="0" smtClean="0"/>
              <a:t>Example: Implementing F = (A B’ + A’ B) (C + D’) </a:t>
            </a:r>
            <a:endParaRPr lang="en-GB" sz="1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November,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59</a:t>
            </a:fld>
            <a:endParaRPr lang="en-GB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3359461"/>
              </p:ext>
            </p:extLst>
          </p:nvPr>
        </p:nvGraphicFramePr>
        <p:xfrm>
          <a:off x="2717569" y="1275606"/>
          <a:ext cx="3438608" cy="1522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7" name="Visio" r:id="rId3" imgW="5645717" imgH="2497994" progId="Visio.Drawing.11">
                  <p:embed/>
                </p:oleObj>
              </mc:Choice>
              <mc:Fallback>
                <p:oleObj name="Visio" r:id="rId3" imgW="5645717" imgH="2497994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17569" y="1275606"/>
                        <a:ext cx="3438608" cy="15220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5876659"/>
              </p:ext>
            </p:extLst>
          </p:nvPr>
        </p:nvGraphicFramePr>
        <p:xfrm>
          <a:off x="2588927" y="3147814"/>
          <a:ext cx="3966146" cy="160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8" name="Visio" r:id="rId5" imgW="7787532" imgH="3148642" progId="Visio.Drawing.11">
                  <p:embed/>
                </p:oleObj>
              </mc:Choice>
              <mc:Fallback>
                <p:oleObj name="Visio" r:id="rId5" imgW="7787532" imgH="3148642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88927" y="3147814"/>
                        <a:ext cx="3966146" cy="1603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194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MAP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dirty="0">
                <a:ea typeface="新細明體" pitchFamily="18" charset="-120"/>
              </a:rPr>
              <a:t>A diagram made up of squares</a:t>
            </a:r>
          </a:p>
          <a:p>
            <a:pPr lvl="1">
              <a:lnSpc>
                <a:spcPct val="150000"/>
              </a:lnSpc>
            </a:pPr>
            <a:r>
              <a:rPr lang="en-US" altLang="zh-TW" dirty="0">
                <a:ea typeface="新細明體" pitchFamily="18" charset="-120"/>
              </a:rPr>
              <a:t>Each square represents one </a:t>
            </a:r>
            <a:r>
              <a:rPr lang="en-US" altLang="zh-TW" dirty="0" err="1" smtClean="0">
                <a:ea typeface="新細明體" pitchFamily="18" charset="-120"/>
              </a:rPr>
              <a:t>minterm</a:t>
            </a:r>
            <a:endParaRPr lang="en-US" altLang="zh-TW" dirty="0" smtClean="0">
              <a:ea typeface="新細明體" pitchFamily="18" charset="-120"/>
            </a:endParaRPr>
          </a:p>
          <a:p>
            <a:pPr>
              <a:lnSpc>
                <a:spcPct val="150000"/>
              </a:lnSpc>
            </a:pPr>
            <a:r>
              <a:rPr lang="en-US" altLang="zh-TW" dirty="0" smtClean="0">
                <a:ea typeface="新細明體" pitchFamily="18" charset="-120"/>
              </a:rPr>
              <a:t>The simplified expression produced by the map are always in one of the two standard forms: </a:t>
            </a:r>
          </a:p>
          <a:p>
            <a:pPr lvl="1">
              <a:lnSpc>
                <a:spcPct val="150000"/>
              </a:lnSpc>
            </a:pPr>
            <a:r>
              <a:rPr lang="en-US" altLang="zh-TW" dirty="0" smtClean="0">
                <a:ea typeface="新細明體" pitchFamily="18" charset="-120"/>
              </a:rPr>
              <a:t>Sum of products </a:t>
            </a:r>
          </a:p>
          <a:p>
            <a:pPr lvl="1">
              <a:lnSpc>
                <a:spcPct val="150000"/>
              </a:lnSpc>
            </a:pPr>
            <a:r>
              <a:rPr lang="en-US" altLang="zh-TW" dirty="0" smtClean="0">
                <a:ea typeface="新細明體" pitchFamily="18" charset="-120"/>
              </a:rPr>
              <a:t>Product of sums</a:t>
            </a:r>
            <a:endParaRPr lang="zh-TW" altLang="en-US" dirty="0">
              <a:ea typeface="新細明體" pitchFamily="18" charset="-120"/>
            </a:endParaRPr>
          </a:p>
          <a:p>
            <a:pPr algn="just">
              <a:lnSpc>
                <a:spcPct val="150000"/>
              </a:lnSpc>
            </a:pP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November,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11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3.7 </a:t>
            </a:r>
            <a:r>
              <a:rPr lang="en-GB" dirty="0"/>
              <a:t>Other Two</a:t>
            </a:r>
            <a:br>
              <a:rPr lang="en-GB" dirty="0"/>
            </a:br>
            <a:r>
              <a:rPr lang="en-GB" dirty="0"/>
              <a:t>Level</a:t>
            </a:r>
            <a:br>
              <a:rPr lang="en-GB" dirty="0"/>
            </a:br>
            <a:r>
              <a:rPr lang="en-GB" dirty="0">
                <a:solidFill>
                  <a:schemeClr val="accent1"/>
                </a:solidFill>
              </a:rPr>
              <a:t>Implementations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03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TWO LEVEL IMPLEMENTATIONS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GB" sz="1800" dirty="0" smtClean="0"/>
              <a:t>NAND and NOR gates most often found in integrated circuits.</a:t>
            </a:r>
          </a:p>
          <a:p>
            <a:pPr>
              <a:lnSpc>
                <a:spcPct val="150000"/>
              </a:lnSpc>
            </a:pPr>
            <a:r>
              <a:rPr lang="en-GB" sz="1800" dirty="0" smtClean="0"/>
              <a:t>NAND and NOR are the most important gates from a practical point of view. </a:t>
            </a:r>
          </a:p>
          <a:p>
            <a:pPr>
              <a:lnSpc>
                <a:spcPct val="150000"/>
              </a:lnSpc>
            </a:pPr>
            <a:r>
              <a:rPr lang="en-GB" sz="1800" dirty="0" smtClean="0"/>
              <a:t>Some NAND or NOR gates allow the possibility of a wire connection between the outputs of two gates to provide a specific logic function.</a:t>
            </a:r>
          </a:p>
          <a:p>
            <a:pPr>
              <a:lnSpc>
                <a:spcPct val="150000"/>
              </a:lnSpc>
            </a:pPr>
            <a:r>
              <a:rPr lang="en-GB" sz="1800" dirty="0" smtClean="0"/>
              <a:t>This type of logic is called </a:t>
            </a:r>
            <a:r>
              <a:rPr lang="en-GB" sz="1800" b="1" dirty="0" smtClean="0">
                <a:solidFill>
                  <a:schemeClr val="accent2"/>
                </a:solidFill>
              </a:rPr>
              <a:t>wired logic</a:t>
            </a:r>
            <a:r>
              <a:rPr lang="en-GB" sz="1800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en-GB" sz="1800" dirty="0" smtClean="0"/>
              <a:t>Example:</a:t>
            </a:r>
          </a:p>
          <a:p>
            <a:pPr lvl="1">
              <a:lnSpc>
                <a:spcPct val="150000"/>
              </a:lnSpc>
            </a:pPr>
            <a:r>
              <a:rPr lang="en-GB" sz="1600" dirty="0" smtClean="0"/>
              <a:t>Open-collector TTL NAND gates when tied together performs wired-AND logic.</a:t>
            </a:r>
            <a:endParaRPr lang="en-GB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November,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17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TWO LEVEL IMPLEMENTATIONS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1800" dirty="0" smtClean="0"/>
                  <a:t>Example: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GB" sz="1600" dirty="0" smtClean="0"/>
                  <a:t>Open-collector TTL NAND gates when tied together performs wired-AND logic. 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GB" sz="1600" dirty="0" smtClean="0"/>
                  <a:t>The wired – AND gate is not a physical gate, but only a symbol to designated the function obtained from the indicated wired connection. 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GB" sz="1600" dirty="0" smtClean="0"/>
                  <a:t>F = (AB)’ </a:t>
                </a:r>
                <a14:m>
                  <m:oMath xmlns:m="http://schemas.openxmlformats.org/officeDocument/2006/math">
                    <m:r>
                      <a:rPr lang="en-GB" sz="1600" i="1" smtClean="0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GB" sz="1600" dirty="0" smtClean="0"/>
                  <a:t> (CD)’ = (AB + CD)’</a:t>
                </a:r>
              </a:p>
              <a:p>
                <a:pPr lvl="1">
                  <a:lnSpc>
                    <a:spcPct val="150000"/>
                  </a:lnSpc>
                </a:pPr>
                <a:endParaRPr lang="en-GB" sz="1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November,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62</a:t>
            </a:fld>
            <a:endParaRPr lang="en-GB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7614056"/>
              </p:ext>
            </p:extLst>
          </p:nvPr>
        </p:nvGraphicFramePr>
        <p:xfrm>
          <a:off x="2100645" y="3313346"/>
          <a:ext cx="4942711" cy="1418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5" name="Visio" r:id="rId4" imgW="10847637" imgH="3110038" progId="Visio.Drawing.11">
                  <p:embed/>
                </p:oleObj>
              </mc:Choice>
              <mc:Fallback>
                <p:oleObj name="Visio" r:id="rId4" imgW="10847637" imgH="3110038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00645" y="3313346"/>
                        <a:ext cx="4942711" cy="14186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669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TWO LEVEL IMPLEMENTATIONS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800" dirty="0" smtClean="0"/>
              <a:t>Nondegenerate Forms</a:t>
            </a:r>
          </a:p>
          <a:p>
            <a:pPr>
              <a:lnSpc>
                <a:spcPct val="150000"/>
              </a:lnSpc>
            </a:pPr>
            <a:r>
              <a:rPr lang="en-GB" sz="1800" dirty="0" smtClean="0"/>
              <a:t>Consider four types of gate: </a:t>
            </a:r>
            <a:r>
              <a:rPr lang="en-GB" sz="1800" b="1" dirty="0" smtClean="0"/>
              <a:t>AND</a:t>
            </a:r>
            <a:r>
              <a:rPr lang="en-GB" sz="1800" dirty="0" smtClean="0"/>
              <a:t>, </a:t>
            </a:r>
            <a:r>
              <a:rPr lang="en-GB" sz="1800" b="1" dirty="0" smtClean="0"/>
              <a:t>OR</a:t>
            </a:r>
            <a:r>
              <a:rPr lang="en-GB" sz="1800" dirty="0" smtClean="0"/>
              <a:t>, </a:t>
            </a:r>
            <a:r>
              <a:rPr lang="en-GB" sz="1800" b="1" dirty="0" smtClean="0"/>
              <a:t>NAND</a:t>
            </a:r>
            <a:r>
              <a:rPr lang="en-GB" sz="1800" dirty="0" smtClean="0"/>
              <a:t> and </a:t>
            </a:r>
            <a:r>
              <a:rPr lang="en-GB" sz="1800" b="1" dirty="0" smtClean="0"/>
              <a:t>NOR</a:t>
            </a:r>
            <a:r>
              <a:rPr lang="en-GB" sz="1800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en-GB" sz="1800" dirty="0" smtClean="0"/>
              <a:t>Assign one type of gate for the first level and one type of gate for the second level. </a:t>
            </a:r>
          </a:p>
          <a:p>
            <a:pPr>
              <a:lnSpc>
                <a:spcPct val="150000"/>
              </a:lnSpc>
            </a:pPr>
            <a:r>
              <a:rPr lang="en-GB" sz="1800" dirty="0" smtClean="0"/>
              <a:t>There are 16 possible combination of two-level forms. </a:t>
            </a:r>
          </a:p>
          <a:p>
            <a:pPr lvl="1">
              <a:lnSpc>
                <a:spcPct val="150000"/>
              </a:lnSpc>
            </a:pPr>
            <a:r>
              <a:rPr lang="en-US" altLang="zh-TW" dirty="0">
                <a:ea typeface="新細明體" pitchFamily="18" charset="-120"/>
              </a:rPr>
              <a:t>Eight of them: </a:t>
            </a:r>
            <a:r>
              <a:rPr lang="en-US" altLang="zh-TW" b="1" dirty="0">
                <a:solidFill>
                  <a:schemeClr val="accent2"/>
                </a:solidFill>
                <a:ea typeface="新細明體" pitchFamily="18" charset="-120"/>
              </a:rPr>
              <a:t>degenerate forms </a:t>
            </a:r>
            <a:r>
              <a:rPr lang="en-US" altLang="zh-TW" dirty="0">
                <a:ea typeface="新細明體" pitchFamily="18" charset="-120"/>
              </a:rPr>
              <a:t>= </a:t>
            </a:r>
            <a:r>
              <a:rPr lang="en-US" altLang="zh-TW" b="1" dirty="0">
                <a:solidFill>
                  <a:schemeClr val="accent2"/>
                </a:solidFill>
                <a:ea typeface="新細明體" pitchFamily="18" charset="-120"/>
              </a:rPr>
              <a:t>a single operation</a:t>
            </a:r>
          </a:p>
          <a:p>
            <a:pPr lvl="2">
              <a:lnSpc>
                <a:spcPct val="150000"/>
              </a:lnSpc>
            </a:pPr>
            <a:r>
              <a:rPr lang="en-US" altLang="zh-TW" dirty="0">
                <a:ea typeface="新細明體" pitchFamily="18" charset="-120"/>
              </a:rPr>
              <a:t>AND-AND, AND-NAND, OR-OR, OR-NOR, NAND-OR, NAND-NOR, NOR-AND, NOR-NAND.</a:t>
            </a:r>
          </a:p>
          <a:p>
            <a:pPr>
              <a:lnSpc>
                <a:spcPct val="150000"/>
              </a:lnSpc>
            </a:pPr>
            <a:endParaRPr lang="en-GB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November,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27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TWO LEVEL IMPLEMENTATIONS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TW" sz="1800" b="1" dirty="0" smtClean="0">
                <a:solidFill>
                  <a:schemeClr val="accent2"/>
                </a:solidFill>
                <a:ea typeface="新細明體" pitchFamily="18" charset="-120"/>
              </a:rPr>
              <a:t>degenerate </a:t>
            </a:r>
            <a:r>
              <a:rPr lang="en-US" altLang="zh-TW" sz="1800" b="1" dirty="0">
                <a:solidFill>
                  <a:schemeClr val="accent2"/>
                </a:solidFill>
                <a:ea typeface="新細明體" pitchFamily="18" charset="-120"/>
              </a:rPr>
              <a:t>forms </a:t>
            </a:r>
            <a:r>
              <a:rPr lang="en-US" altLang="zh-TW" sz="1800" dirty="0">
                <a:ea typeface="新細明體" pitchFamily="18" charset="-120"/>
              </a:rPr>
              <a:t>= </a:t>
            </a:r>
            <a:r>
              <a:rPr lang="en-US" altLang="zh-TW" sz="1800" b="1" dirty="0">
                <a:solidFill>
                  <a:schemeClr val="accent2"/>
                </a:solidFill>
                <a:ea typeface="新細明體" pitchFamily="18" charset="-120"/>
              </a:rPr>
              <a:t>a single </a:t>
            </a:r>
            <a:r>
              <a:rPr lang="en-US" altLang="zh-TW" sz="1800" b="1" dirty="0" smtClean="0">
                <a:solidFill>
                  <a:schemeClr val="accent2"/>
                </a:solidFill>
                <a:ea typeface="新細明體" pitchFamily="18" charset="-120"/>
              </a:rPr>
              <a:t>operation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zh-TW" sz="1800" b="1" dirty="0">
              <a:solidFill>
                <a:schemeClr val="accent2"/>
              </a:solidFill>
              <a:ea typeface="新細明體" pitchFamily="18" charset="-12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November,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64</a:t>
            </a:fld>
            <a:endParaRPr lang="en-GB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732726"/>
              </p:ext>
            </p:extLst>
          </p:nvPr>
        </p:nvGraphicFramePr>
        <p:xfrm>
          <a:off x="1331640" y="1322422"/>
          <a:ext cx="6348226" cy="32969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784309"/>
                <a:gridCol w="356391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Logic</a:t>
                      </a:r>
                      <a:r>
                        <a:rPr lang="en-GB" baseline="0" dirty="0" smtClean="0"/>
                        <a:t> Operation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Circuit Diagram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AND-AND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AND-NAND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461525"/>
              </p:ext>
            </p:extLst>
          </p:nvPr>
        </p:nvGraphicFramePr>
        <p:xfrm>
          <a:off x="4663777" y="1779662"/>
          <a:ext cx="2563719" cy="114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9" name="Visio" r:id="rId3" imgW="4631879" imgH="2068614" progId="Visio.Drawing.11">
                  <p:embed/>
                </p:oleObj>
              </mc:Choice>
              <mc:Fallback>
                <p:oleObj name="Visio" r:id="rId3" imgW="4631879" imgH="2068614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63777" y="1779662"/>
                        <a:ext cx="2563719" cy="114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7738106"/>
              </p:ext>
            </p:extLst>
          </p:nvPr>
        </p:nvGraphicFramePr>
        <p:xfrm>
          <a:off x="4644008" y="3291830"/>
          <a:ext cx="2603256" cy="114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0" name="Visio" r:id="rId5" imgW="4703864" imgH="2068614" progId="Visio.Drawing.11">
                  <p:embed/>
                </p:oleObj>
              </mc:Choice>
              <mc:Fallback>
                <p:oleObj name="Visio" r:id="rId5" imgW="4703864" imgH="2068614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44008" y="3291830"/>
                        <a:ext cx="2603256" cy="114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231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TWO LEVEL IMPLEMENTATIONS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TW" sz="1800" b="1" dirty="0" smtClean="0">
                <a:solidFill>
                  <a:schemeClr val="accent2"/>
                </a:solidFill>
                <a:ea typeface="新細明體" pitchFamily="18" charset="-120"/>
              </a:rPr>
              <a:t>degenerate </a:t>
            </a:r>
            <a:r>
              <a:rPr lang="en-US" altLang="zh-TW" sz="1800" b="1" dirty="0">
                <a:solidFill>
                  <a:schemeClr val="accent2"/>
                </a:solidFill>
                <a:ea typeface="新細明體" pitchFamily="18" charset="-120"/>
              </a:rPr>
              <a:t>forms </a:t>
            </a:r>
            <a:r>
              <a:rPr lang="en-US" altLang="zh-TW" sz="1800" dirty="0">
                <a:ea typeface="新細明體" pitchFamily="18" charset="-120"/>
              </a:rPr>
              <a:t>= </a:t>
            </a:r>
            <a:r>
              <a:rPr lang="en-US" altLang="zh-TW" sz="1800" b="1" dirty="0">
                <a:solidFill>
                  <a:schemeClr val="accent2"/>
                </a:solidFill>
                <a:ea typeface="新細明體" pitchFamily="18" charset="-120"/>
              </a:rPr>
              <a:t>a single </a:t>
            </a:r>
            <a:r>
              <a:rPr lang="en-US" altLang="zh-TW" sz="1800" b="1" dirty="0" smtClean="0">
                <a:solidFill>
                  <a:schemeClr val="accent2"/>
                </a:solidFill>
                <a:ea typeface="新細明體" pitchFamily="18" charset="-120"/>
              </a:rPr>
              <a:t>operation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zh-TW" sz="1800" b="1" dirty="0">
              <a:solidFill>
                <a:schemeClr val="accent2"/>
              </a:solidFill>
              <a:ea typeface="新細明體" pitchFamily="18" charset="-12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November,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65</a:t>
            </a:fld>
            <a:endParaRPr lang="en-GB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171619"/>
              </p:ext>
            </p:extLst>
          </p:nvPr>
        </p:nvGraphicFramePr>
        <p:xfrm>
          <a:off x="1331640" y="1322422"/>
          <a:ext cx="6348226" cy="32969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784309"/>
                <a:gridCol w="356391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Logic</a:t>
                      </a:r>
                      <a:r>
                        <a:rPr lang="en-GB" baseline="0" dirty="0" smtClean="0"/>
                        <a:t> Operation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Circuit Diagram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OR-OR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OR-NOR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633438"/>
              </p:ext>
            </p:extLst>
          </p:nvPr>
        </p:nvGraphicFramePr>
        <p:xfrm>
          <a:off x="4631744" y="1851670"/>
          <a:ext cx="2623463" cy="114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8" name="Visio" r:id="rId3" imgW="4739748" imgH="2068614" progId="Visio.Drawing.11">
                  <p:embed/>
                </p:oleObj>
              </mc:Choice>
              <mc:Fallback>
                <p:oleObj name="Visio" r:id="rId3" imgW="4739748" imgH="2068614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31744" y="1851670"/>
                        <a:ext cx="2623463" cy="114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4894263"/>
              </p:ext>
            </p:extLst>
          </p:nvPr>
        </p:nvGraphicFramePr>
        <p:xfrm>
          <a:off x="4572000" y="3291830"/>
          <a:ext cx="2742951" cy="114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9" name="Visio" r:id="rId5" imgW="4955918" imgH="2068614" progId="Visio.Drawing.11">
                  <p:embed/>
                </p:oleObj>
              </mc:Choice>
              <mc:Fallback>
                <p:oleObj name="Visio" r:id="rId5" imgW="4955918" imgH="2068614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0" y="3291830"/>
                        <a:ext cx="2742951" cy="114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333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TWO LEVEL IMPLEMENTATIONS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TW" sz="1800" b="1" dirty="0" smtClean="0">
                <a:solidFill>
                  <a:schemeClr val="accent2"/>
                </a:solidFill>
                <a:ea typeface="新細明體" pitchFamily="18" charset="-120"/>
              </a:rPr>
              <a:t>degenerate </a:t>
            </a:r>
            <a:r>
              <a:rPr lang="en-US" altLang="zh-TW" sz="1800" b="1" dirty="0">
                <a:solidFill>
                  <a:schemeClr val="accent2"/>
                </a:solidFill>
                <a:ea typeface="新細明體" pitchFamily="18" charset="-120"/>
              </a:rPr>
              <a:t>forms </a:t>
            </a:r>
            <a:r>
              <a:rPr lang="en-US" altLang="zh-TW" sz="1800" dirty="0">
                <a:ea typeface="新細明體" pitchFamily="18" charset="-120"/>
              </a:rPr>
              <a:t>= </a:t>
            </a:r>
            <a:r>
              <a:rPr lang="en-US" altLang="zh-TW" sz="1800" b="1" dirty="0">
                <a:solidFill>
                  <a:schemeClr val="accent2"/>
                </a:solidFill>
                <a:ea typeface="新細明體" pitchFamily="18" charset="-120"/>
              </a:rPr>
              <a:t>a single </a:t>
            </a:r>
            <a:r>
              <a:rPr lang="en-US" altLang="zh-TW" sz="1800" b="1" dirty="0" smtClean="0">
                <a:solidFill>
                  <a:schemeClr val="accent2"/>
                </a:solidFill>
                <a:ea typeface="新細明體" pitchFamily="18" charset="-120"/>
              </a:rPr>
              <a:t>operation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zh-TW" sz="1800" b="1" dirty="0">
              <a:solidFill>
                <a:schemeClr val="accent2"/>
              </a:solidFill>
              <a:ea typeface="新細明體" pitchFamily="18" charset="-12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November,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66</a:t>
            </a:fld>
            <a:endParaRPr lang="en-GB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472293"/>
              </p:ext>
            </p:extLst>
          </p:nvPr>
        </p:nvGraphicFramePr>
        <p:xfrm>
          <a:off x="1331640" y="1322422"/>
          <a:ext cx="6348226" cy="32969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784309"/>
                <a:gridCol w="356391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Logic</a:t>
                      </a:r>
                      <a:r>
                        <a:rPr lang="en-GB" baseline="0" dirty="0" smtClean="0"/>
                        <a:t> Operation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Circuit Diagram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NAND-OR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NAND-NOR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4554672"/>
              </p:ext>
            </p:extLst>
          </p:nvPr>
        </p:nvGraphicFramePr>
        <p:xfrm>
          <a:off x="4601872" y="1851670"/>
          <a:ext cx="2742951" cy="114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2" name="Visio" r:id="rId3" imgW="4955918" imgH="2068614" progId="Visio.Drawing.11">
                  <p:embed/>
                </p:oleObj>
              </mc:Choice>
              <mc:Fallback>
                <p:oleObj name="Visio" r:id="rId3" imgW="4955918" imgH="2068614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01872" y="1851670"/>
                        <a:ext cx="2742951" cy="114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622050"/>
              </p:ext>
            </p:extLst>
          </p:nvPr>
        </p:nvGraphicFramePr>
        <p:xfrm>
          <a:off x="4572000" y="3291830"/>
          <a:ext cx="2802695" cy="114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3" name="Visio" r:id="rId5" imgW="5063787" imgH="2068614" progId="Visio.Drawing.11">
                  <p:embed/>
                </p:oleObj>
              </mc:Choice>
              <mc:Fallback>
                <p:oleObj name="Visio" r:id="rId5" imgW="5063787" imgH="2068614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0" y="3291830"/>
                        <a:ext cx="2802695" cy="114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771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TWO LEVEL IMPLEMENTATIONS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TW" sz="1800" b="1" dirty="0" smtClean="0">
                <a:solidFill>
                  <a:schemeClr val="accent2"/>
                </a:solidFill>
                <a:ea typeface="新細明體" pitchFamily="18" charset="-120"/>
              </a:rPr>
              <a:t>degenerate </a:t>
            </a:r>
            <a:r>
              <a:rPr lang="en-US" altLang="zh-TW" sz="1800" b="1" dirty="0">
                <a:solidFill>
                  <a:schemeClr val="accent2"/>
                </a:solidFill>
                <a:ea typeface="新細明體" pitchFamily="18" charset="-120"/>
              </a:rPr>
              <a:t>forms </a:t>
            </a:r>
            <a:r>
              <a:rPr lang="en-US" altLang="zh-TW" sz="1800" dirty="0">
                <a:ea typeface="新細明體" pitchFamily="18" charset="-120"/>
              </a:rPr>
              <a:t>= </a:t>
            </a:r>
            <a:r>
              <a:rPr lang="en-US" altLang="zh-TW" sz="1800" b="1" dirty="0">
                <a:solidFill>
                  <a:schemeClr val="accent2"/>
                </a:solidFill>
                <a:ea typeface="新細明體" pitchFamily="18" charset="-120"/>
              </a:rPr>
              <a:t>a single </a:t>
            </a:r>
            <a:r>
              <a:rPr lang="en-US" altLang="zh-TW" sz="1800" b="1" dirty="0" smtClean="0">
                <a:solidFill>
                  <a:schemeClr val="accent2"/>
                </a:solidFill>
                <a:ea typeface="新細明體" pitchFamily="18" charset="-120"/>
              </a:rPr>
              <a:t>operation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zh-TW" sz="1800" b="1" dirty="0">
              <a:solidFill>
                <a:schemeClr val="accent2"/>
              </a:solidFill>
              <a:ea typeface="新細明體" pitchFamily="18" charset="-12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November,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67</a:t>
            </a:fld>
            <a:endParaRPr lang="en-GB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33993"/>
              </p:ext>
            </p:extLst>
          </p:nvPr>
        </p:nvGraphicFramePr>
        <p:xfrm>
          <a:off x="1331640" y="1322422"/>
          <a:ext cx="6348226" cy="32969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784309"/>
                <a:gridCol w="356391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Logic</a:t>
                      </a:r>
                      <a:r>
                        <a:rPr lang="en-GB" baseline="0" dirty="0" smtClean="0"/>
                        <a:t> Operation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Circuit Diagram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NOR-AND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NOR-NAND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3881674"/>
              </p:ext>
            </p:extLst>
          </p:nvPr>
        </p:nvGraphicFramePr>
        <p:xfrm>
          <a:off x="4427984" y="3291830"/>
          <a:ext cx="2903974" cy="1145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8" name="Visio" r:id="rId3" imgW="5243857" imgH="2068614" progId="Visio.Drawing.11">
                  <p:embed/>
                </p:oleObj>
              </mc:Choice>
              <mc:Fallback>
                <p:oleObj name="Visio" r:id="rId3" imgW="5243857" imgH="2068614" progId="Visio.Drawing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3291830"/>
                        <a:ext cx="2903974" cy="11453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3540536"/>
              </p:ext>
            </p:extLst>
          </p:nvPr>
        </p:nvGraphicFramePr>
        <p:xfrm>
          <a:off x="4480381" y="1851670"/>
          <a:ext cx="2799180" cy="114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9" name="Visio" r:id="rId5" imgW="5057734" imgH="2068614" progId="Visio.Drawing.11">
                  <p:embed/>
                </p:oleObj>
              </mc:Choice>
              <mc:Fallback>
                <p:oleObj name="Visio" r:id="rId5" imgW="5057734" imgH="2068614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80381" y="1851670"/>
                        <a:ext cx="2799180" cy="114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953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TWO LEVEL IMPLEMENTATIONS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en-US" altLang="zh-TW" dirty="0" smtClean="0">
                <a:ea typeface="新細明體" pitchFamily="18" charset="-120"/>
              </a:rPr>
              <a:t>The </a:t>
            </a:r>
            <a:r>
              <a:rPr lang="en-US" altLang="zh-TW" dirty="0">
                <a:ea typeface="新細明體" pitchFamily="18" charset="-120"/>
              </a:rPr>
              <a:t>eight </a:t>
            </a:r>
            <a:r>
              <a:rPr lang="en-US" altLang="zh-TW" b="1" dirty="0">
                <a:solidFill>
                  <a:schemeClr val="accent2"/>
                </a:solidFill>
                <a:ea typeface="新細明體" pitchFamily="18" charset="-120"/>
              </a:rPr>
              <a:t>non-degenerate forms</a:t>
            </a:r>
          </a:p>
          <a:p>
            <a:pPr lvl="2">
              <a:lnSpc>
                <a:spcPct val="150000"/>
              </a:lnSpc>
            </a:pPr>
            <a:r>
              <a:rPr lang="en-US" altLang="zh-TW" dirty="0">
                <a:ea typeface="新細明體" pitchFamily="18" charset="-120"/>
              </a:rPr>
              <a:t>AND-OR, OR-AND, NAND-NAND, NOR-NOR, NOR-OR, NAND-AND, OR-NAND, AND-NOR.</a:t>
            </a:r>
          </a:p>
          <a:p>
            <a:pPr lvl="2">
              <a:lnSpc>
                <a:spcPct val="150000"/>
              </a:lnSpc>
            </a:pPr>
            <a:r>
              <a:rPr lang="en-US" altLang="zh-TW" b="1" dirty="0">
                <a:solidFill>
                  <a:schemeClr val="accent2"/>
                </a:solidFill>
                <a:ea typeface="新細明體" pitchFamily="18" charset="-120"/>
              </a:rPr>
              <a:t>AND-OR</a:t>
            </a:r>
            <a:r>
              <a:rPr lang="en-US" altLang="zh-TW" dirty="0">
                <a:ea typeface="新細明體" pitchFamily="18" charset="-120"/>
              </a:rPr>
              <a:t> and </a:t>
            </a:r>
            <a:r>
              <a:rPr lang="en-US" altLang="zh-TW" b="1" dirty="0">
                <a:solidFill>
                  <a:schemeClr val="accent2"/>
                </a:solidFill>
                <a:ea typeface="新細明體" pitchFamily="18" charset="-120"/>
              </a:rPr>
              <a:t>NAND-NAND</a:t>
            </a:r>
            <a:r>
              <a:rPr lang="en-US" altLang="zh-TW" dirty="0">
                <a:ea typeface="新細明體" pitchFamily="18" charset="-120"/>
              </a:rPr>
              <a:t> = </a:t>
            </a:r>
            <a:r>
              <a:rPr lang="en-US" altLang="zh-TW" b="1" dirty="0">
                <a:ea typeface="新細明體" pitchFamily="18" charset="-120"/>
              </a:rPr>
              <a:t>sum of products</a:t>
            </a:r>
            <a:r>
              <a:rPr lang="en-US" altLang="zh-TW" dirty="0">
                <a:ea typeface="新細明體" pitchFamily="18" charset="-120"/>
              </a:rPr>
              <a:t>.</a:t>
            </a:r>
          </a:p>
          <a:p>
            <a:pPr lvl="2">
              <a:lnSpc>
                <a:spcPct val="150000"/>
              </a:lnSpc>
            </a:pPr>
            <a:r>
              <a:rPr lang="en-US" altLang="zh-TW" b="1" dirty="0">
                <a:solidFill>
                  <a:schemeClr val="accent2"/>
                </a:solidFill>
                <a:ea typeface="新細明體" pitchFamily="18" charset="-120"/>
              </a:rPr>
              <a:t>OR-AND</a:t>
            </a:r>
            <a:r>
              <a:rPr lang="en-US" altLang="zh-TW" dirty="0">
                <a:solidFill>
                  <a:srgbClr val="FF0000"/>
                </a:solidFill>
                <a:ea typeface="新細明體" pitchFamily="18" charset="-120"/>
              </a:rPr>
              <a:t> </a:t>
            </a:r>
            <a:r>
              <a:rPr lang="en-US" altLang="zh-TW" dirty="0">
                <a:ea typeface="新細明體" pitchFamily="18" charset="-120"/>
              </a:rPr>
              <a:t>and </a:t>
            </a:r>
            <a:r>
              <a:rPr lang="en-US" altLang="zh-TW" b="1" dirty="0">
                <a:solidFill>
                  <a:schemeClr val="accent2"/>
                </a:solidFill>
                <a:ea typeface="新細明體" pitchFamily="18" charset="-120"/>
              </a:rPr>
              <a:t>NOR-NOR</a:t>
            </a:r>
            <a:r>
              <a:rPr lang="en-US" altLang="zh-TW" dirty="0">
                <a:ea typeface="新細明體" pitchFamily="18" charset="-120"/>
              </a:rPr>
              <a:t> = </a:t>
            </a:r>
            <a:r>
              <a:rPr lang="en-US" altLang="zh-TW" b="1" dirty="0">
                <a:ea typeface="新細明體" pitchFamily="18" charset="-120"/>
              </a:rPr>
              <a:t>product of sums.</a:t>
            </a:r>
          </a:p>
          <a:p>
            <a:pPr lvl="2">
              <a:lnSpc>
                <a:spcPct val="150000"/>
              </a:lnSpc>
            </a:pPr>
            <a:r>
              <a:rPr lang="en-US" altLang="zh-TW" dirty="0">
                <a:solidFill>
                  <a:schemeClr val="accent2">
                    <a:lumMod val="75000"/>
                  </a:schemeClr>
                </a:solidFill>
                <a:ea typeface="新細明體" pitchFamily="18" charset="-120"/>
              </a:rPr>
              <a:t>NOR-OR, NAND-AND</a:t>
            </a:r>
            <a:r>
              <a:rPr lang="en-US" altLang="zh-TW" dirty="0">
                <a:ea typeface="新細明體" pitchFamily="18" charset="-120"/>
              </a:rPr>
              <a:t>, </a:t>
            </a:r>
            <a:r>
              <a:rPr lang="en-US" altLang="zh-TW" dirty="0">
                <a:solidFill>
                  <a:schemeClr val="accent6">
                    <a:lumMod val="75000"/>
                  </a:schemeClr>
                </a:solidFill>
                <a:ea typeface="新細明體" pitchFamily="18" charset="-120"/>
              </a:rPr>
              <a:t>OR-NAND, AND-NOR </a:t>
            </a:r>
            <a:r>
              <a:rPr lang="en-US" altLang="zh-TW" dirty="0">
                <a:ea typeface="新細明體" pitchFamily="18" charset="-120"/>
              </a:rPr>
              <a:t>= ?</a:t>
            </a:r>
          </a:p>
          <a:p>
            <a:pPr>
              <a:lnSpc>
                <a:spcPct val="150000"/>
              </a:lnSpc>
            </a:pPr>
            <a:endParaRPr lang="en-GB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November,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28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TWO LEVEL IMPLEMENTATIONS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800" dirty="0" smtClean="0"/>
              <a:t>AND – OR – INVERT Implementation</a:t>
            </a:r>
          </a:p>
          <a:p>
            <a:pPr>
              <a:lnSpc>
                <a:spcPct val="150000"/>
              </a:lnSpc>
            </a:pPr>
            <a:r>
              <a:rPr lang="en-GB" sz="1800" dirty="0" smtClean="0"/>
              <a:t>The two forms </a:t>
            </a:r>
            <a:r>
              <a:rPr lang="en-GB" sz="1800" b="1" dirty="0" smtClean="0"/>
              <a:t>NAND</a:t>
            </a:r>
            <a:r>
              <a:rPr lang="en-GB" sz="1800" dirty="0" smtClean="0"/>
              <a:t> – </a:t>
            </a:r>
            <a:r>
              <a:rPr lang="en-GB" sz="1800" b="1" dirty="0" smtClean="0"/>
              <a:t>AND</a:t>
            </a:r>
            <a:r>
              <a:rPr lang="en-GB" sz="1800" dirty="0" smtClean="0"/>
              <a:t> = </a:t>
            </a:r>
            <a:r>
              <a:rPr lang="en-GB" sz="1800" b="1" dirty="0" smtClean="0"/>
              <a:t>AND</a:t>
            </a:r>
            <a:r>
              <a:rPr lang="en-GB" sz="1800" dirty="0" smtClean="0"/>
              <a:t> – </a:t>
            </a:r>
            <a:r>
              <a:rPr lang="en-GB" sz="1800" b="1" dirty="0" smtClean="0"/>
              <a:t>NOR</a:t>
            </a:r>
          </a:p>
          <a:p>
            <a:pPr>
              <a:lnSpc>
                <a:spcPct val="150000"/>
              </a:lnSpc>
            </a:pPr>
            <a:r>
              <a:rPr lang="en-GB" sz="1800" dirty="0" smtClean="0"/>
              <a:t>Both perform the</a:t>
            </a:r>
            <a:r>
              <a:rPr lang="en-GB" sz="1800" b="1" dirty="0" smtClean="0"/>
              <a:t> AND – OR – INVERT </a:t>
            </a:r>
            <a:r>
              <a:rPr lang="en-GB" sz="1800" dirty="0" smtClean="0"/>
              <a:t>function. </a:t>
            </a:r>
          </a:p>
          <a:p>
            <a:pPr>
              <a:lnSpc>
                <a:spcPct val="150000"/>
              </a:lnSpc>
            </a:pPr>
            <a:r>
              <a:rPr lang="en-GB" sz="1800" dirty="0" smtClean="0"/>
              <a:t>F = (AB + CD + E)’ </a:t>
            </a:r>
          </a:p>
          <a:p>
            <a:pPr>
              <a:lnSpc>
                <a:spcPct val="150000"/>
              </a:lnSpc>
            </a:pPr>
            <a:r>
              <a:rPr lang="en-GB" sz="1800" dirty="0" smtClean="0"/>
              <a:t>F’ = AB + CD + E (sum of product)</a:t>
            </a:r>
            <a:endParaRPr lang="en-GB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November,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69</a:t>
            </a:fld>
            <a:endParaRPr lang="en-GB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863543"/>
              </p:ext>
            </p:extLst>
          </p:nvPr>
        </p:nvGraphicFramePr>
        <p:xfrm>
          <a:off x="1137084" y="3147814"/>
          <a:ext cx="6869832" cy="1728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7" name="Visio" r:id="rId3" imgW="12803762" imgH="3218084" progId="Visio.Drawing.11">
                  <p:embed/>
                </p:oleObj>
              </mc:Choice>
              <mc:Fallback>
                <p:oleObj name="Visio" r:id="rId3" imgW="12803762" imgH="3218084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37084" y="3147814"/>
                        <a:ext cx="6869832" cy="17281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329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MAP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dirty="0">
                <a:ea typeface="新細明體" pitchFamily="18" charset="-120"/>
              </a:rPr>
              <a:t>Boolean function</a:t>
            </a:r>
          </a:p>
          <a:p>
            <a:pPr lvl="1">
              <a:lnSpc>
                <a:spcPct val="150000"/>
              </a:lnSpc>
            </a:pPr>
            <a:r>
              <a:rPr lang="en-US" altLang="zh-TW" dirty="0">
                <a:ea typeface="新細明體" pitchFamily="18" charset="-120"/>
              </a:rPr>
              <a:t>Sum of </a:t>
            </a:r>
            <a:r>
              <a:rPr lang="en-US" altLang="zh-TW" dirty="0" err="1">
                <a:ea typeface="新細明體" pitchFamily="18" charset="-120"/>
              </a:rPr>
              <a:t>minterms</a:t>
            </a:r>
            <a:endParaRPr lang="en-US" altLang="zh-TW" dirty="0">
              <a:ea typeface="新細明體" pitchFamily="18" charset="-120"/>
            </a:endParaRPr>
          </a:p>
          <a:p>
            <a:pPr lvl="1">
              <a:lnSpc>
                <a:spcPct val="150000"/>
              </a:lnSpc>
            </a:pPr>
            <a:r>
              <a:rPr lang="en-US" altLang="zh-TW" dirty="0">
                <a:ea typeface="新細明體" pitchFamily="18" charset="-120"/>
              </a:rPr>
              <a:t>Sum of products (or product of sum) in the simplest form</a:t>
            </a:r>
          </a:p>
          <a:p>
            <a:pPr lvl="1">
              <a:lnSpc>
                <a:spcPct val="150000"/>
              </a:lnSpc>
            </a:pPr>
            <a:r>
              <a:rPr lang="en-US" altLang="zh-TW" dirty="0">
                <a:ea typeface="新細明體" pitchFamily="18" charset="-120"/>
              </a:rPr>
              <a:t>A minimum number of terms</a:t>
            </a:r>
          </a:p>
          <a:p>
            <a:pPr lvl="1">
              <a:lnSpc>
                <a:spcPct val="150000"/>
              </a:lnSpc>
            </a:pPr>
            <a:r>
              <a:rPr lang="en-US" altLang="zh-TW" dirty="0">
                <a:ea typeface="新細明體" pitchFamily="18" charset="-120"/>
              </a:rPr>
              <a:t>A minimum number of literals</a:t>
            </a:r>
          </a:p>
          <a:p>
            <a:pPr lvl="1">
              <a:lnSpc>
                <a:spcPct val="150000"/>
              </a:lnSpc>
            </a:pPr>
            <a:r>
              <a:rPr lang="en-US" altLang="zh-TW" dirty="0">
                <a:ea typeface="新細明體" pitchFamily="18" charset="-120"/>
              </a:rPr>
              <a:t>The simplified expression may not be unique</a:t>
            </a:r>
          </a:p>
          <a:p>
            <a:endParaRPr lang="zh-TW" altLang="en-US" dirty="0">
              <a:ea typeface="新細明體" pitchFamily="18" charset="-12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November,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64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TWO LEVEL IMPLEMENTATIONS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800" dirty="0" smtClean="0"/>
              <a:t>OR – AND – INVERT Implementation</a:t>
            </a:r>
          </a:p>
          <a:p>
            <a:pPr>
              <a:lnSpc>
                <a:spcPct val="150000"/>
              </a:lnSpc>
            </a:pPr>
            <a:r>
              <a:rPr lang="en-GB" sz="1800" dirty="0" smtClean="0"/>
              <a:t>The two forms </a:t>
            </a:r>
            <a:r>
              <a:rPr lang="en-GB" sz="1800" b="1" dirty="0" smtClean="0"/>
              <a:t>OR</a:t>
            </a:r>
            <a:r>
              <a:rPr lang="en-GB" sz="1800" dirty="0" smtClean="0"/>
              <a:t> – </a:t>
            </a:r>
            <a:r>
              <a:rPr lang="en-GB" sz="1800" b="1" dirty="0" smtClean="0"/>
              <a:t>NAND</a:t>
            </a:r>
            <a:r>
              <a:rPr lang="en-GB" sz="1800" dirty="0" smtClean="0"/>
              <a:t> = </a:t>
            </a:r>
            <a:r>
              <a:rPr lang="en-GB" sz="1800" b="1" dirty="0" smtClean="0"/>
              <a:t>NOR</a:t>
            </a:r>
            <a:r>
              <a:rPr lang="en-GB" sz="1800" dirty="0" smtClean="0"/>
              <a:t> – </a:t>
            </a:r>
            <a:r>
              <a:rPr lang="en-GB" sz="1800" b="1" dirty="0" smtClean="0"/>
              <a:t>OR</a:t>
            </a:r>
          </a:p>
          <a:p>
            <a:pPr>
              <a:lnSpc>
                <a:spcPct val="150000"/>
              </a:lnSpc>
            </a:pPr>
            <a:r>
              <a:rPr lang="en-GB" sz="1800" dirty="0" smtClean="0"/>
              <a:t>Both perform the</a:t>
            </a:r>
            <a:r>
              <a:rPr lang="en-GB" sz="1800" b="1" dirty="0" smtClean="0"/>
              <a:t> OR – AND – INVERT </a:t>
            </a:r>
            <a:r>
              <a:rPr lang="en-GB" sz="1800" dirty="0" smtClean="0"/>
              <a:t>function. </a:t>
            </a:r>
          </a:p>
          <a:p>
            <a:pPr>
              <a:lnSpc>
                <a:spcPct val="150000"/>
              </a:lnSpc>
            </a:pPr>
            <a:r>
              <a:rPr lang="en-GB" sz="1800" dirty="0" smtClean="0"/>
              <a:t>F = [(A+B) (C+D) E</a:t>
            </a:r>
            <a:r>
              <a:rPr lang="en-GB" sz="1800" dirty="0"/>
              <a:t>]</a:t>
            </a:r>
            <a:r>
              <a:rPr lang="en-GB" sz="1800" dirty="0" smtClean="0"/>
              <a:t>’ </a:t>
            </a:r>
          </a:p>
          <a:p>
            <a:pPr>
              <a:lnSpc>
                <a:spcPct val="150000"/>
              </a:lnSpc>
            </a:pPr>
            <a:r>
              <a:rPr lang="en-GB" sz="1800" dirty="0" smtClean="0"/>
              <a:t>F’ = (A+B</a:t>
            </a:r>
            <a:r>
              <a:rPr lang="en-GB" sz="1800" dirty="0"/>
              <a:t>) (C+D) </a:t>
            </a:r>
            <a:r>
              <a:rPr lang="en-GB" sz="1800" dirty="0" smtClean="0"/>
              <a:t>E</a:t>
            </a:r>
            <a:r>
              <a:rPr lang="en-GB" sz="1800" dirty="0"/>
              <a:t> </a:t>
            </a:r>
            <a:r>
              <a:rPr lang="en-GB" sz="1800" dirty="0" smtClean="0"/>
              <a:t>(product of sum)</a:t>
            </a:r>
            <a:endParaRPr lang="en-GB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November,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70</a:t>
            </a:fld>
            <a:endParaRPr lang="en-GB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5926567"/>
              </p:ext>
            </p:extLst>
          </p:nvPr>
        </p:nvGraphicFramePr>
        <p:xfrm>
          <a:off x="1094636" y="3126457"/>
          <a:ext cx="6954729" cy="1749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8" name="Visio" r:id="rId3" imgW="12803762" imgH="3218084" progId="Visio.Drawing.11">
                  <p:embed/>
                </p:oleObj>
              </mc:Choice>
              <mc:Fallback>
                <p:oleObj name="Visio" r:id="rId3" imgW="12803762" imgH="3218084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94636" y="3126457"/>
                        <a:ext cx="6954729" cy="17495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961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TWO LEVEL IMPLEMENTATIONS 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7583686"/>
              </p:ext>
            </p:extLst>
          </p:nvPr>
        </p:nvGraphicFramePr>
        <p:xfrm>
          <a:off x="457200" y="842963"/>
          <a:ext cx="8229600" cy="3662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8700"/>
                <a:gridCol w="1429916"/>
                <a:gridCol w="1944216"/>
                <a:gridCol w="2160240"/>
                <a:gridCol w="1666528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Equivalent</a:t>
                      </a:r>
                      <a:r>
                        <a:rPr lang="en-GB" sz="1800" baseline="0" dirty="0" smtClean="0"/>
                        <a:t> Nondegenerate</a:t>
                      </a:r>
                    </a:p>
                    <a:p>
                      <a:pPr algn="ctr"/>
                      <a:r>
                        <a:rPr lang="en-GB" sz="1800" baseline="0" dirty="0" smtClean="0"/>
                        <a:t>Form</a:t>
                      </a:r>
                      <a:endParaRPr lang="en-GB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Implements the </a:t>
                      </a:r>
                    </a:p>
                    <a:p>
                      <a:pPr algn="ctr"/>
                      <a:r>
                        <a:rPr lang="en-GB" sz="1800" dirty="0" smtClean="0"/>
                        <a:t>Function</a:t>
                      </a:r>
                      <a:endParaRPr lang="en-GB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Simplify</a:t>
                      </a:r>
                      <a:r>
                        <a:rPr lang="en-GB" sz="1800" baseline="0" dirty="0" smtClean="0"/>
                        <a:t> </a:t>
                      </a:r>
                    </a:p>
                    <a:p>
                      <a:pPr algn="ctr"/>
                      <a:r>
                        <a:rPr lang="en-GB" sz="1800" baseline="0" dirty="0" smtClean="0"/>
                        <a:t>F’ </a:t>
                      </a:r>
                    </a:p>
                    <a:p>
                      <a:pPr algn="ctr"/>
                      <a:r>
                        <a:rPr lang="en-GB" sz="1800" baseline="0" dirty="0" smtClean="0"/>
                        <a:t>in</a:t>
                      </a:r>
                      <a:endParaRPr lang="en-GB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To get </a:t>
                      </a:r>
                    </a:p>
                    <a:p>
                      <a:pPr algn="ctr"/>
                      <a:r>
                        <a:rPr lang="en-GB" sz="1800" dirty="0" smtClean="0"/>
                        <a:t>an output </a:t>
                      </a:r>
                    </a:p>
                    <a:p>
                      <a:pPr algn="ctr"/>
                      <a:r>
                        <a:rPr lang="en-GB" sz="1800" dirty="0" smtClean="0"/>
                        <a:t>of</a:t>
                      </a:r>
                      <a:endParaRPr lang="en-GB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2"/>
                          </a:solidFill>
                        </a:rPr>
                        <a:t>(a)</a:t>
                      </a:r>
                      <a:endParaRPr lang="en-GB" sz="1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2"/>
                          </a:solidFill>
                        </a:rPr>
                        <a:t>(b)*</a:t>
                      </a:r>
                      <a:endParaRPr lang="en-GB" sz="1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AND-NOR</a:t>
                      </a:r>
                      <a:endParaRPr lang="en-GB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NAND-AND</a:t>
                      </a:r>
                      <a:endParaRPr lang="en-GB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AND-OR-INVERT</a:t>
                      </a:r>
                      <a:endParaRPr lang="en-GB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Sum of</a:t>
                      </a:r>
                      <a:r>
                        <a:rPr lang="en-GB" sz="1800" baseline="0" dirty="0" smtClean="0"/>
                        <a:t> products by combining 0’s in the map</a:t>
                      </a:r>
                      <a:endParaRPr lang="en-GB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F</a:t>
                      </a:r>
                      <a:endParaRPr lang="en-GB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89559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/>
                        <a:t>OR-NAND</a:t>
                      </a:r>
                      <a:endParaRPr lang="en-GB" sz="18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NOR-OR</a:t>
                      </a:r>
                      <a:endParaRPr lang="en-GB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OR-AND-INVERT</a:t>
                      </a:r>
                      <a:endParaRPr lang="en-GB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Product of sums</a:t>
                      </a:r>
                      <a:r>
                        <a:rPr lang="en-GB" sz="1800" baseline="0" dirty="0" smtClean="0"/>
                        <a:t> by combining 1’s in the map and then complementing</a:t>
                      </a:r>
                      <a:endParaRPr lang="en-GB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F</a:t>
                      </a:r>
                      <a:endParaRPr lang="en-GB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November,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71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55576" y="4541132"/>
            <a:ext cx="7704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*Form (b) requires and inverter for a single literal term.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64655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zh-TW" dirty="0" smtClean="0">
                <a:ea typeface="新細明體" pitchFamily="18" charset="-120"/>
              </a:rPr>
              <a:t>Example </a:t>
            </a:r>
            <a:r>
              <a:rPr lang="en-US" altLang="zh-TW" dirty="0">
                <a:ea typeface="新細明體" pitchFamily="18" charset="-120"/>
              </a:rPr>
              <a:t>3-11: </a:t>
            </a:r>
            <a:r>
              <a:rPr lang="en-US" altLang="zh-TW" dirty="0" smtClean="0">
                <a:ea typeface="新細明體" pitchFamily="18" charset="-120"/>
              </a:rPr>
              <a:t>F</a:t>
            </a:r>
            <a:r>
              <a:rPr lang="en-US" altLang="zh-TW" dirty="0">
                <a:ea typeface="新細明體" pitchFamily="18" charset="-120"/>
              </a:rPr>
              <a:t>' = x'</a:t>
            </a:r>
            <a:r>
              <a:rPr lang="en-US" altLang="zh-TW" dirty="0" err="1">
                <a:ea typeface="新細明體" pitchFamily="18" charset="-120"/>
              </a:rPr>
              <a:t>y+xy</a:t>
            </a:r>
            <a:r>
              <a:rPr lang="en-US" altLang="zh-TW" dirty="0">
                <a:ea typeface="新細明體" pitchFamily="18" charset="-120"/>
              </a:rPr>
              <a:t>'+</a:t>
            </a:r>
            <a:r>
              <a:rPr lang="en-US" altLang="zh-TW" dirty="0" smtClean="0">
                <a:ea typeface="新細明體" pitchFamily="18" charset="-120"/>
              </a:rPr>
              <a:t>z		(F</a:t>
            </a:r>
            <a:r>
              <a:rPr lang="en-US" altLang="zh-TW" dirty="0">
                <a:ea typeface="新細明體" pitchFamily="18" charset="-120"/>
              </a:rPr>
              <a:t>': sum of products</a:t>
            </a:r>
            <a:r>
              <a:rPr lang="en-US" altLang="zh-TW" dirty="0" smtClean="0">
                <a:ea typeface="新細明體" pitchFamily="18" charset="-120"/>
              </a:rPr>
              <a:t>)</a:t>
            </a:r>
          </a:p>
          <a:p>
            <a:pPr lvl="1">
              <a:lnSpc>
                <a:spcPct val="150000"/>
              </a:lnSpc>
            </a:pPr>
            <a:r>
              <a:rPr lang="en-US" altLang="zh-TW" dirty="0" smtClean="0">
                <a:ea typeface="新細明體" pitchFamily="18" charset="-120"/>
              </a:rPr>
              <a:t>Step1: </a:t>
            </a:r>
            <a:r>
              <a:rPr lang="en-US" altLang="zh-TW" dirty="0" err="1" smtClean="0">
                <a:ea typeface="新細明體" pitchFamily="18" charset="-120"/>
              </a:rPr>
              <a:t>x’y</a:t>
            </a:r>
            <a:r>
              <a:rPr lang="en-US" altLang="zh-TW" dirty="0" smtClean="0">
                <a:ea typeface="新細明體" pitchFamily="18" charset="-120"/>
              </a:rPr>
              <a:t> (z + z’) = </a:t>
            </a:r>
            <a:r>
              <a:rPr lang="en-US" altLang="zh-TW" dirty="0" err="1" smtClean="0">
                <a:solidFill>
                  <a:schemeClr val="accent2"/>
                </a:solidFill>
                <a:ea typeface="新細明體" pitchFamily="18" charset="-120"/>
              </a:rPr>
              <a:t>x’yz</a:t>
            </a:r>
            <a:r>
              <a:rPr lang="en-US" altLang="zh-TW" dirty="0" smtClean="0">
                <a:ea typeface="新細明體" pitchFamily="18" charset="-120"/>
              </a:rPr>
              <a:t> + </a:t>
            </a:r>
            <a:r>
              <a:rPr lang="en-US" altLang="zh-TW" dirty="0" err="1" smtClean="0">
                <a:ea typeface="新細明體" pitchFamily="18" charset="-120"/>
              </a:rPr>
              <a:t>x’yz</a:t>
            </a:r>
            <a:r>
              <a:rPr lang="en-US" altLang="zh-TW" dirty="0" smtClean="0">
                <a:ea typeface="新細明體" pitchFamily="18" charset="-120"/>
              </a:rPr>
              <a:t>’</a:t>
            </a:r>
          </a:p>
          <a:p>
            <a:pPr lvl="1">
              <a:lnSpc>
                <a:spcPct val="150000"/>
              </a:lnSpc>
            </a:pPr>
            <a:r>
              <a:rPr lang="en-US" altLang="zh-TW" dirty="0" smtClean="0">
                <a:ea typeface="新細明體" pitchFamily="18" charset="-120"/>
              </a:rPr>
              <a:t>Step2: </a:t>
            </a:r>
            <a:r>
              <a:rPr lang="en-US" altLang="zh-TW" dirty="0" err="1" smtClean="0">
                <a:ea typeface="新細明體" pitchFamily="18" charset="-120"/>
              </a:rPr>
              <a:t>xy</a:t>
            </a:r>
            <a:r>
              <a:rPr lang="en-US" altLang="zh-TW" dirty="0" smtClean="0">
                <a:ea typeface="新細明體" pitchFamily="18" charset="-120"/>
              </a:rPr>
              <a:t>’(z + z’) = </a:t>
            </a:r>
            <a:r>
              <a:rPr lang="en-US" altLang="zh-TW" dirty="0" err="1" smtClean="0">
                <a:solidFill>
                  <a:schemeClr val="accent2">
                    <a:lumMod val="75000"/>
                  </a:schemeClr>
                </a:solidFill>
                <a:ea typeface="新細明體" pitchFamily="18" charset="-120"/>
              </a:rPr>
              <a:t>xy’z</a:t>
            </a:r>
            <a:r>
              <a:rPr lang="en-US" altLang="zh-TW" dirty="0" smtClean="0">
                <a:ea typeface="新細明體" pitchFamily="18" charset="-120"/>
              </a:rPr>
              <a:t> + </a:t>
            </a:r>
            <a:r>
              <a:rPr lang="en-US" altLang="zh-TW" dirty="0" err="1" smtClean="0">
                <a:ea typeface="新細明體" pitchFamily="18" charset="-120"/>
              </a:rPr>
              <a:t>xy’z</a:t>
            </a:r>
            <a:r>
              <a:rPr lang="en-US" altLang="zh-TW" dirty="0" smtClean="0">
                <a:ea typeface="新細明體" pitchFamily="18" charset="-120"/>
              </a:rPr>
              <a:t>’</a:t>
            </a:r>
          </a:p>
          <a:p>
            <a:pPr lvl="1">
              <a:lnSpc>
                <a:spcPct val="150000"/>
              </a:lnSpc>
            </a:pPr>
            <a:r>
              <a:rPr lang="en-US" altLang="zh-TW" dirty="0" smtClean="0">
                <a:ea typeface="新細明體" pitchFamily="18" charset="-120"/>
              </a:rPr>
              <a:t>Step3: z (x + x’) = </a:t>
            </a:r>
            <a:r>
              <a:rPr lang="en-US" altLang="zh-TW" dirty="0" err="1" smtClean="0">
                <a:ea typeface="新細明體" pitchFamily="18" charset="-120"/>
              </a:rPr>
              <a:t>xz</a:t>
            </a:r>
            <a:r>
              <a:rPr lang="en-US" altLang="zh-TW" dirty="0" smtClean="0">
                <a:ea typeface="新細明體" pitchFamily="18" charset="-120"/>
              </a:rPr>
              <a:t> + </a:t>
            </a:r>
            <a:r>
              <a:rPr lang="en-US" altLang="zh-TW" dirty="0" err="1" smtClean="0">
                <a:ea typeface="新細明體" pitchFamily="18" charset="-120"/>
              </a:rPr>
              <a:t>x’z</a:t>
            </a:r>
            <a:r>
              <a:rPr lang="en-US" altLang="zh-TW" dirty="0" smtClean="0">
                <a:ea typeface="新細明體" pitchFamily="18" charset="-120"/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en-US" altLang="zh-TW" dirty="0" smtClean="0">
                <a:ea typeface="新細明體" pitchFamily="18" charset="-120"/>
              </a:rPr>
              <a:t>Step4: </a:t>
            </a:r>
            <a:r>
              <a:rPr lang="en-US" altLang="zh-TW" dirty="0" err="1" smtClean="0">
                <a:ea typeface="新細明體" pitchFamily="18" charset="-120"/>
              </a:rPr>
              <a:t>xz+x’z</a:t>
            </a:r>
            <a:r>
              <a:rPr lang="en-US" altLang="zh-TW" dirty="0" smtClean="0">
                <a:ea typeface="新細明體" pitchFamily="18" charset="-120"/>
              </a:rPr>
              <a:t> (</a:t>
            </a:r>
            <a:r>
              <a:rPr lang="en-US" altLang="zh-TW" dirty="0" err="1" smtClean="0">
                <a:ea typeface="新細明體" pitchFamily="18" charset="-120"/>
              </a:rPr>
              <a:t>y+y</a:t>
            </a:r>
            <a:r>
              <a:rPr lang="en-US" altLang="zh-TW" dirty="0" smtClean="0">
                <a:ea typeface="新細明體" pitchFamily="18" charset="-120"/>
              </a:rPr>
              <a:t>’) = xyz + </a:t>
            </a:r>
            <a:r>
              <a:rPr lang="en-US" altLang="zh-TW" dirty="0" err="1" smtClean="0">
                <a:solidFill>
                  <a:schemeClr val="accent2"/>
                </a:solidFill>
                <a:ea typeface="新細明體" pitchFamily="18" charset="-120"/>
              </a:rPr>
              <a:t>x’yz</a:t>
            </a:r>
            <a:r>
              <a:rPr lang="en-US" altLang="zh-TW" dirty="0" smtClean="0">
                <a:ea typeface="新細明體" pitchFamily="18" charset="-120"/>
              </a:rPr>
              <a:t> + </a:t>
            </a:r>
            <a:r>
              <a:rPr lang="en-US" altLang="zh-TW" dirty="0" err="1" smtClean="0">
                <a:solidFill>
                  <a:schemeClr val="accent2">
                    <a:lumMod val="75000"/>
                  </a:schemeClr>
                </a:solidFill>
                <a:ea typeface="新細明體" pitchFamily="18" charset="-120"/>
              </a:rPr>
              <a:t>xy’z</a:t>
            </a:r>
            <a:r>
              <a:rPr lang="en-US" altLang="zh-TW" dirty="0" smtClean="0">
                <a:ea typeface="新細明體" pitchFamily="18" charset="-120"/>
              </a:rPr>
              <a:t> + </a:t>
            </a:r>
            <a:r>
              <a:rPr lang="en-US" altLang="zh-TW" dirty="0" err="1" smtClean="0">
                <a:ea typeface="新細明體" pitchFamily="18" charset="-120"/>
              </a:rPr>
              <a:t>x’y’z</a:t>
            </a:r>
            <a:endParaRPr lang="en-US" altLang="zh-TW" dirty="0" smtClean="0">
              <a:ea typeface="新細明體" pitchFamily="18" charset="-120"/>
            </a:endParaRPr>
          </a:p>
          <a:p>
            <a:pPr lvl="1">
              <a:lnSpc>
                <a:spcPct val="150000"/>
              </a:lnSpc>
            </a:pPr>
            <a:r>
              <a:rPr lang="en-US" altLang="zh-TW" dirty="0" smtClean="0">
                <a:ea typeface="新細明體" pitchFamily="18" charset="-120"/>
              </a:rPr>
              <a:t>Step5: </a:t>
            </a:r>
            <a:r>
              <a:rPr lang="en-US" altLang="zh-TW" dirty="0" err="1" smtClean="0">
                <a:ea typeface="新細明體" pitchFamily="18" charset="-120"/>
              </a:rPr>
              <a:t>x’yz</a:t>
            </a:r>
            <a:r>
              <a:rPr lang="en-US" altLang="zh-TW" dirty="0" smtClean="0">
                <a:ea typeface="新細明體" pitchFamily="18" charset="-120"/>
              </a:rPr>
              <a:t> + </a:t>
            </a:r>
            <a:r>
              <a:rPr lang="en-US" altLang="zh-TW" dirty="0" err="1" smtClean="0">
                <a:ea typeface="新細明體" pitchFamily="18" charset="-120"/>
              </a:rPr>
              <a:t>x’yz</a:t>
            </a:r>
            <a:r>
              <a:rPr lang="en-US" altLang="zh-TW" dirty="0" smtClean="0">
                <a:ea typeface="新細明體" pitchFamily="18" charset="-120"/>
              </a:rPr>
              <a:t>’ + </a:t>
            </a:r>
            <a:r>
              <a:rPr lang="en-US" altLang="zh-TW" dirty="0" err="1" smtClean="0">
                <a:ea typeface="新細明體" pitchFamily="18" charset="-120"/>
              </a:rPr>
              <a:t>xy’z</a:t>
            </a:r>
            <a:r>
              <a:rPr lang="en-US" altLang="zh-TW" dirty="0" smtClean="0">
                <a:ea typeface="新細明體" pitchFamily="18" charset="-120"/>
              </a:rPr>
              <a:t> + </a:t>
            </a:r>
            <a:r>
              <a:rPr lang="en-US" altLang="zh-TW" dirty="0" err="1" smtClean="0">
                <a:ea typeface="新細明體" pitchFamily="18" charset="-120"/>
              </a:rPr>
              <a:t>xy’z</a:t>
            </a:r>
            <a:r>
              <a:rPr lang="en-US" altLang="zh-TW" dirty="0" smtClean="0">
                <a:ea typeface="新細明體" pitchFamily="18" charset="-120"/>
              </a:rPr>
              <a:t>’+ xyz + </a:t>
            </a:r>
            <a:r>
              <a:rPr lang="en-US" altLang="zh-TW" dirty="0" err="1" smtClean="0">
                <a:ea typeface="新細明體" pitchFamily="18" charset="-120"/>
              </a:rPr>
              <a:t>x’y’z</a:t>
            </a:r>
            <a:endParaRPr lang="en-US" altLang="zh-TW" dirty="0">
              <a:ea typeface="新細明體" pitchFamily="18" charset="-120"/>
            </a:endParaRPr>
          </a:p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November,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TWO LEVEL IMPLEMENTATIONS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72</a:t>
            </a:fld>
            <a:endParaRPr lang="en-GB"/>
          </a:p>
        </p:txBody>
      </p:sp>
      <p:graphicFrame>
        <p:nvGraphicFramePr>
          <p:cNvPr id="8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51717140"/>
              </p:ext>
            </p:extLst>
          </p:nvPr>
        </p:nvGraphicFramePr>
        <p:xfrm>
          <a:off x="4648200" y="842963"/>
          <a:ext cx="3308176" cy="2346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462"/>
                <a:gridCol w="365462"/>
                <a:gridCol w="644313"/>
                <a:gridCol w="644313"/>
                <a:gridCol w="644313"/>
                <a:gridCol w="644313"/>
              </a:tblGrid>
              <a:tr h="259080">
                <a:tc rowSpan="2" gridSpan="2">
                  <a:txBody>
                    <a:bodyPr/>
                    <a:lstStyle/>
                    <a:p>
                      <a:pPr algn="r"/>
                      <a:r>
                        <a:rPr lang="en-GB" sz="1400" dirty="0" err="1" smtClean="0"/>
                        <a:t>yz</a:t>
                      </a:r>
                      <a:endParaRPr lang="en-GB" sz="1400" dirty="0" smtClean="0"/>
                    </a:p>
                    <a:p>
                      <a:pPr algn="l"/>
                      <a:r>
                        <a:rPr lang="en-GB" sz="1400" dirty="0" smtClean="0"/>
                        <a:t>x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y</a:t>
                      </a:r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9080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0 0</a:t>
                      </a:r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0 1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1 1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1 0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rowSpan="2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0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1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3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2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1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0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0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0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rowSpan="2"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x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4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5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7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6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0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0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0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1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rowSpan="2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0" i="0" dirty="0" smtClean="0"/>
                        <a:t>z</a:t>
                      </a:r>
                      <a:endParaRPr lang="en-GB" sz="1400" b="0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 rot="10800000">
            <a:off x="6156176" y="1747853"/>
            <a:ext cx="1008112" cy="80357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6804248" y="1734066"/>
            <a:ext cx="1008112" cy="2376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 rot="10800000">
            <a:off x="5508104" y="2292622"/>
            <a:ext cx="1008112" cy="2376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5270356" y="321982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F’ </a:t>
            </a:r>
            <a:r>
              <a:rPr lang="en-GB" sz="1400" dirty="0"/>
              <a:t>= </a:t>
            </a:r>
            <a:r>
              <a:rPr lang="en-GB" sz="1400" dirty="0" smtClean="0"/>
              <a:t>z </a:t>
            </a:r>
            <a:endParaRPr lang="en-GB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702404" y="3220480"/>
            <a:ext cx="609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+ </a:t>
            </a:r>
            <a:r>
              <a:rPr lang="en-GB" sz="1400" dirty="0" err="1" smtClean="0"/>
              <a:t>xy</a:t>
            </a:r>
            <a:r>
              <a:rPr lang="en-GB" sz="1400" dirty="0" smtClean="0"/>
              <a:t>’</a:t>
            </a:r>
            <a:endParaRPr lang="en-GB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6095588" y="3220480"/>
            <a:ext cx="609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+ </a:t>
            </a:r>
            <a:r>
              <a:rPr lang="en-GB" sz="1400" dirty="0" err="1" smtClean="0"/>
              <a:t>x’y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9223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/>
      <p:bldP spid="14" grpId="0"/>
      <p:bldP spid="15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TWO LEVEL IMPLEMENTATIONS 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dirty="0" smtClean="0">
                <a:ea typeface="新細明體" pitchFamily="18" charset="-120"/>
              </a:rPr>
              <a:t>Example </a:t>
            </a:r>
            <a:r>
              <a:rPr lang="en-US" altLang="zh-TW" dirty="0">
                <a:ea typeface="新細明體" pitchFamily="18" charset="-120"/>
              </a:rPr>
              <a:t>3-11: </a:t>
            </a:r>
            <a:r>
              <a:rPr lang="en-US" altLang="zh-TW" dirty="0" smtClean="0">
                <a:ea typeface="新細明體" pitchFamily="18" charset="-120"/>
              </a:rPr>
              <a:t>F</a:t>
            </a:r>
            <a:r>
              <a:rPr lang="en-US" altLang="zh-TW" dirty="0">
                <a:ea typeface="新細明體" pitchFamily="18" charset="-120"/>
              </a:rPr>
              <a:t>' = x'</a:t>
            </a:r>
            <a:r>
              <a:rPr lang="en-US" altLang="zh-TW" dirty="0" err="1">
                <a:ea typeface="新細明體" pitchFamily="18" charset="-120"/>
              </a:rPr>
              <a:t>y+xy</a:t>
            </a:r>
            <a:r>
              <a:rPr lang="en-US" altLang="zh-TW" dirty="0">
                <a:ea typeface="新細明體" pitchFamily="18" charset="-120"/>
              </a:rPr>
              <a:t>'+</a:t>
            </a:r>
            <a:r>
              <a:rPr lang="en-US" altLang="zh-TW" dirty="0" smtClean="0">
                <a:ea typeface="新細明體" pitchFamily="18" charset="-120"/>
              </a:rPr>
              <a:t>z		(F</a:t>
            </a:r>
            <a:r>
              <a:rPr lang="en-US" altLang="zh-TW" dirty="0">
                <a:ea typeface="新細明體" pitchFamily="18" charset="-120"/>
              </a:rPr>
              <a:t>': sum of products</a:t>
            </a:r>
            <a:r>
              <a:rPr lang="en-US" altLang="zh-TW" dirty="0" smtClean="0">
                <a:ea typeface="新細明體" pitchFamily="18" charset="-120"/>
              </a:rPr>
              <a:t>)</a:t>
            </a:r>
          </a:p>
          <a:p>
            <a:pPr>
              <a:lnSpc>
                <a:spcPct val="150000"/>
              </a:lnSpc>
            </a:pPr>
            <a:endParaRPr lang="en-US" altLang="zh-TW" dirty="0">
              <a:ea typeface="新細明體" pitchFamily="18" charset="-120"/>
            </a:endParaRPr>
          </a:p>
          <a:p>
            <a:pPr>
              <a:lnSpc>
                <a:spcPct val="150000"/>
              </a:lnSpc>
            </a:pPr>
            <a:endParaRPr lang="en-US" altLang="zh-TW" dirty="0" smtClean="0">
              <a:ea typeface="新細明體" pitchFamily="18" charset="-120"/>
            </a:endParaRPr>
          </a:p>
          <a:p>
            <a:pPr>
              <a:lnSpc>
                <a:spcPct val="150000"/>
              </a:lnSpc>
            </a:pPr>
            <a:endParaRPr lang="en-US" altLang="zh-TW" dirty="0">
              <a:ea typeface="新細明體" pitchFamily="18" charset="-120"/>
            </a:endParaRPr>
          </a:p>
          <a:p>
            <a:pPr>
              <a:lnSpc>
                <a:spcPct val="150000"/>
              </a:lnSpc>
            </a:pPr>
            <a:endParaRPr lang="en-US" altLang="zh-TW" dirty="0" smtClean="0">
              <a:ea typeface="新細明體" pitchFamily="18" charset="-120"/>
            </a:endParaRPr>
          </a:p>
          <a:p>
            <a:pPr>
              <a:lnSpc>
                <a:spcPct val="150000"/>
              </a:lnSpc>
            </a:pPr>
            <a:r>
              <a:rPr lang="en-GB" dirty="0" smtClean="0"/>
              <a:t>AND-OR-INVERT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November,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73</a:t>
            </a:fld>
            <a:endParaRPr lang="en-GB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0454043"/>
              </p:ext>
            </p:extLst>
          </p:nvPr>
        </p:nvGraphicFramePr>
        <p:xfrm>
          <a:off x="899591" y="1491630"/>
          <a:ext cx="7733977" cy="1944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4" name="Visio" r:id="rId3" imgW="12803762" imgH="3218084" progId="Visio.Drawing.11">
                  <p:embed/>
                </p:oleObj>
              </mc:Choice>
              <mc:Fallback>
                <p:oleObj name="Visio" r:id="rId3" imgW="12803762" imgH="3218084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1" y="1491630"/>
                        <a:ext cx="7733977" cy="19442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556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800" dirty="0" smtClean="0"/>
              <a:t>AND-OR-INVERT form require a simplified expression of the complement of the function in product of sums.</a:t>
            </a:r>
          </a:p>
          <a:p>
            <a:pPr lvl="1">
              <a:lnSpc>
                <a:spcPct val="150000"/>
              </a:lnSpc>
            </a:pPr>
            <a:r>
              <a:rPr lang="en-GB" sz="1600" dirty="0" smtClean="0"/>
              <a:t>Combine the 1’s in the map</a:t>
            </a:r>
          </a:p>
          <a:p>
            <a:pPr lvl="2">
              <a:lnSpc>
                <a:spcPct val="150000"/>
              </a:lnSpc>
            </a:pPr>
            <a:r>
              <a:rPr lang="en-GB" sz="1400" dirty="0" smtClean="0"/>
              <a:t>F = </a:t>
            </a:r>
            <a:r>
              <a:rPr lang="en-GB" sz="1400" dirty="0" err="1" smtClean="0"/>
              <a:t>x’y’z</a:t>
            </a:r>
            <a:r>
              <a:rPr lang="en-GB" sz="1400" dirty="0" smtClean="0"/>
              <a:t>’ + xyz’</a:t>
            </a:r>
          </a:p>
          <a:p>
            <a:pPr lvl="1">
              <a:lnSpc>
                <a:spcPct val="150000"/>
              </a:lnSpc>
            </a:pPr>
            <a:r>
              <a:rPr lang="en-GB" sz="1600" dirty="0" smtClean="0"/>
              <a:t>Take the complement</a:t>
            </a:r>
          </a:p>
          <a:p>
            <a:pPr lvl="2">
              <a:lnSpc>
                <a:spcPct val="150000"/>
              </a:lnSpc>
            </a:pPr>
            <a:r>
              <a:rPr lang="en-GB" sz="1400" dirty="0" smtClean="0"/>
              <a:t>F’ = (</a:t>
            </a:r>
            <a:r>
              <a:rPr lang="en-GB" sz="1400" dirty="0" err="1" smtClean="0"/>
              <a:t>x+y+z</a:t>
            </a:r>
            <a:r>
              <a:rPr lang="en-GB" sz="1400" dirty="0" smtClean="0"/>
              <a:t>) (</a:t>
            </a:r>
            <a:r>
              <a:rPr lang="en-GB" sz="1400" dirty="0" err="1" smtClean="0"/>
              <a:t>x’+y’+z</a:t>
            </a:r>
            <a:r>
              <a:rPr lang="en-GB" sz="1400" dirty="0" smtClean="0"/>
              <a:t>)</a:t>
            </a:r>
          </a:p>
          <a:p>
            <a:pPr lvl="2">
              <a:lnSpc>
                <a:spcPct val="150000"/>
              </a:lnSpc>
            </a:pPr>
            <a:r>
              <a:rPr lang="en-GB" sz="1400" dirty="0" smtClean="0"/>
              <a:t>F = [</a:t>
            </a:r>
            <a:r>
              <a:rPr lang="en-GB" sz="1400" dirty="0"/>
              <a:t>(</a:t>
            </a:r>
            <a:r>
              <a:rPr lang="en-GB" sz="1400" dirty="0" err="1"/>
              <a:t>x+y+z</a:t>
            </a:r>
            <a:r>
              <a:rPr lang="en-GB" sz="1400" dirty="0"/>
              <a:t>) (</a:t>
            </a:r>
            <a:r>
              <a:rPr lang="en-GB" sz="1400" dirty="0" err="1"/>
              <a:t>x’+y’+z</a:t>
            </a:r>
            <a:r>
              <a:rPr lang="en-GB" sz="1400" dirty="0" smtClean="0"/>
              <a:t>)]’</a:t>
            </a:r>
            <a:endParaRPr lang="en-GB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November,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TWO LEVEL IMPLEMENTATIONS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74</a:t>
            </a:fld>
            <a:endParaRPr lang="en-GB"/>
          </a:p>
        </p:txBody>
      </p:sp>
      <p:graphicFrame>
        <p:nvGraphicFramePr>
          <p:cNvPr id="11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68834208"/>
              </p:ext>
            </p:extLst>
          </p:nvPr>
        </p:nvGraphicFramePr>
        <p:xfrm>
          <a:off x="4648200" y="842963"/>
          <a:ext cx="3308176" cy="2346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462"/>
                <a:gridCol w="365462"/>
                <a:gridCol w="644313"/>
                <a:gridCol w="644313"/>
                <a:gridCol w="644313"/>
                <a:gridCol w="644313"/>
              </a:tblGrid>
              <a:tr h="259080">
                <a:tc rowSpan="2" gridSpan="2">
                  <a:txBody>
                    <a:bodyPr/>
                    <a:lstStyle/>
                    <a:p>
                      <a:pPr algn="r"/>
                      <a:r>
                        <a:rPr lang="en-GB" sz="1400" dirty="0" err="1" smtClean="0"/>
                        <a:t>yz</a:t>
                      </a:r>
                      <a:endParaRPr lang="en-GB" sz="1400" dirty="0" smtClean="0"/>
                    </a:p>
                    <a:p>
                      <a:pPr algn="l"/>
                      <a:r>
                        <a:rPr lang="en-GB" sz="1400" dirty="0" smtClean="0"/>
                        <a:t>x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y</a:t>
                      </a:r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9080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0 0</a:t>
                      </a:r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0 1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1 1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1 0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rowSpan="2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0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1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3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2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1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0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0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0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rowSpan="2"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x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4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5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7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6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0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0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0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1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rowSpan="2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0" i="0" dirty="0" smtClean="0"/>
                        <a:t>z</a:t>
                      </a:r>
                      <a:endParaRPr lang="en-GB" sz="1400" b="0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5201"/>
              </p:ext>
            </p:extLst>
          </p:nvPr>
        </p:nvGraphicFramePr>
        <p:xfrm>
          <a:off x="4603526" y="3075806"/>
          <a:ext cx="6953250" cy="174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9" name="Visio" r:id="rId3" imgW="12803762" imgH="3218084" progId="Visio.Drawing.11">
                  <p:embed/>
                </p:oleObj>
              </mc:Choice>
              <mc:Fallback>
                <p:oleObj name="Visio" r:id="rId3" imgW="12803762" imgH="3218084" progId="Visio.Drawing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526" y="3075806"/>
                        <a:ext cx="6953250" cy="174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15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TWO LEVEL IMPLEMENTATIONS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November,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75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pitchFamily="18" charset="-120"/>
              </a:rPr>
              <a:t>Summary</a:t>
            </a:r>
          </a:p>
          <a:p>
            <a:pPr lvl="1"/>
            <a:r>
              <a:rPr lang="en-US" altLang="zh-TW" dirty="0" smtClean="0">
                <a:ea typeface="新細明體" pitchFamily="18" charset="-120"/>
              </a:rPr>
              <a:t>F</a:t>
            </a:r>
            <a:r>
              <a:rPr lang="en-US" altLang="zh-TW" dirty="0">
                <a:ea typeface="新細明體" pitchFamily="18" charset="-120"/>
              </a:rPr>
              <a:t>' = x'</a:t>
            </a:r>
            <a:r>
              <a:rPr lang="en-US" altLang="zh-TW" dirty="0" err="1">
                <a:ea typeface="新細明體" pitchFamily="18" charset="-120"/>
              </a:rPr>
              <a:t>y+xy</a:t>
            </a:r>
            <a:r>
              <a:rPr lang="en-US" altLang="zh-TW" dirty="0">
                <a:ea typeface="新細明體" pitchFamily="18" charset="-120"/>
              </a:rPr>
              <a:t>'+z 		(F': sum of products)</a:t>
            </a:r>
          </a:p>
          <a:p>
            <a:pPr lvl="1">
              <a:lnSpc>
                <a:spcPct val="150000"/>
              </a:lnSpc>
            </a:pPr>
            <a:r>
              <a:rPr lang="en-US" altLang="zh-TW" dirty="0">
                <a:ea typeface="新細明體" pitchFamily="18" charset="-120"/>
              </a:rPr>
              <a:t>F = (x'</a:t>
            </a:r>
            <a:r>
              <a:rPr lang="en-US" altLang="zh-TW" dirty="0" err="1">
                <a:ea typeface="新細明體" pitchFamily="18" charset="-120"/>
              </a:rPr>
              <a:t>y+xy</a:t>
            </a:r>
            <a:r>
              <a:rPr lang="en-US" altLang="zh-TW" dirty="0">
                <a:ea typeface="新細明體" pitchFamily="18" charset="-120"/>
              </a:rPr>
              <a:t>'+z)' 		(F: AOI implementation)</a:t>
            </a:r>
          </a:p>
          <a:p>
            <a:pPr lvl="1">
              <a:lnSpc>
                <a:spcPct val="150000"/>
              </a:lnSpc>
            </a:pPr>
            <a:r>
              <a:rPr lang="en-US" altLang="zh-TW" dirty="0">
                <a:ea typeface="新細明體" pitchFamily="18" charset="-120"/>
              </a:rPr>
              <a:t>F = </a:t>
            </a:r>
            <a:r>
              <a:rPr lang="en-US" altLang="zh-TW" dirty="0" err="1">
                <a:ea typeface="新細明體" pitchFamily="18" charset="-120"/>
              </a:rPr>
              <a:t>x'y'z</a:t>
            </a:r>
            <a:r>
              <a:rPr lang="en-US" altLang="zh-TW" dirty="0">
                <a:ea typeface="新細明體" pitchFamily="18" charset="-120"/>
              </a:rPr>
              <a:t>' + xyz'		(F: sum of products)</a:t>
            </a:r>
          </a:p>
          <a:p>
            <a:pPr lvl="1">
              <a:lnSpc>
                <a:spcPct val="150000"/>
              </a:lnSpc>
            </a:pPr>
            <a:r>
              <a:rPr lang="en-US" altLang="zh-TW" dirty="0">
                <a:ea typeface="新細明體" pitchFamily="18" charset="-120"/>
              </a:rPr>
              <a:t>F' = (</a:t>
            </a:r>
            <a:r>
              <a:rPr lang="en-US" altLang="zh-TW" dirty="0" err="1">
                <a:ea typeface="新細明體" pitchFamily="18" charset="-120"/>
              </a:rPr>
              <a:t>x+y+z</a:t>
            </a:r>
            <a:r>
              <a:rPr lang="en-US" altLang="zh-TW" dirty="0">
                <a:ea typeface="新細明體" pitchFamily="18" charset="-120"/>
              </a:rPr>
              <a:t>)(</a:t>
            </a:r>
            <a:r>
              <a:rPr lang="en-US" altLang="zh-TW" dirty="0" err="1">
                <a:ea typeface="新細明體" pitchFamily="18" charset="-120"/>
              </a:rPr>
              <a:t>x'+y'+z</a:t>
            </a:r>
            <a:r>
              <a:rPr lang="en-US" altLang="zh-TW" dirty="0">
                <a:ea typeface="新細明體" pitchFamily="18" charset="-120"/>
              </a:rPr>
              <a:t>) 	(F': product of sums)</a:t>
            </a:r>
          </a:p>
          <a:p>
            <a:pPr lvl="1">
              <a:lnSpc>
                <a:spcPct val="150000"/>
              </a:lnSpc>
            </a:pPr>
            <a:r>
              <a:rPr lang="en-US" altLang="zh-TW" dirty="0">
                <a:ea typeface="新細明體" pitchFamily="18" charset="-120"/>
              </a:rPr>
              <a:t>F = ((</a:t>
            </a:r>
            <a:r>
              <a:rPr lang="en-US" altLang="zh-TW" dirty="0" err="1">
                <a:ea typeface="新細明體" pitchFamily="18" charset="-120"/>
              </a:rPr>
              <a:t>x+y+z</a:t>
            </a:r>
            <a:r>
              <a:rPr lang="en-US" altLang="zh-TW" dirty="0">
                <a:ea typeface="新細明體" pitchFamily="18" charset="-120"/>
              </a:rPr>
              <a:t>)(</a:t>
            </a:r>
            <a:r>
              <a:rPr lang="en-US" altLang="zh-TW" dirty="0" err="1">
                <a:ea typeface="新細明體" pitchFamily="18" charset="-120"/>
              </a:rPr>
              <a:t>x'+y'+z</a:t>
            </a:r>
            <a:r>
              <a:rPr lang="en-US" altLang="zh-TW" dirty="0">
                <a:ea typeface="新細明體" pitchFamily="18" charset="-120"/>
              </a:rPr>
              <a:t>))'	(F: OAI)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081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3.8 </a:t>
            </a:r>
            <a:r>
              <a:rPr lang="en-GB" dirty="0"/>
              <a:t>Exclusive-OR</a:t>
            </a:r>
            <a:br>
              <a:rPr lang="en-GB" dirty="0"/>
            </a:br>
            <a:r>
              <a:rPr lang="en-GB" dirty="0">
                <a:solidFill>
                  <a:schemeClr val="accent1"/>
                </a:solidFill>
              </a:rPr>
              <a:t>Function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3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EXCLUSIVE-OR FUNCTION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TW" dirty="0">
                <a:ea typeface="新細明體" pitchFamily="18" charset="-120"/>
              </a:rPr>
              <a:t>Exclusive-OR (XOR)</a:t>
            </a:r>
          </a:p>
          <a:p>
            <a:pPr lvl="1">
              <a:lnSpc>
                <a:spcPct val="150000"/>
              </a:lnSpc>
            </a:pPr>
            <a:r>
              <a:rPr lang="en-US" altLang="zh-TW" dirty="0" smtClean="0">
                <a:ea typeface="新細明體" pitchFamily="18" charset="-120"/>
              </a:rPr>
              <a:t>x </a:t>
            </a:r>
            <a:r>
              <a:rPr lang="en-US" altLang="zh-TW" b="1" dirty="0" smtClean="0">
                <a:latin typeface="Symbol" pitchFamily="18" charset="2"/>
                <a:ea typeface="新細明體" pitchFamily="18" charset="-120"/>
              </a:rPr>
              <a:t>Å</a:t>
            </a:r>
            <a:r>
              <a:rPr lang="en-US" altLang="zh-TW" dirty="0" smtClean="0">
                <a:latin typeface="Symbol" pitchFamily="18" charset="2"/>
                <a:ea typeface="新細明體" pitchFamily="18" charset="-120"/>
              </a:rPr>
              <a:t> </a:t>
            </a:r>
            <a:r>
              <a:rPr lang="en-US" altLang="zh-TW" dirty="0" smtClean="0">
                <a:ea typeface="新細明體" pitchFamily="18" charset="-120"/>
              </a:rPr>
              <a:t>y </a:t>
            </a:r>
            <a:r>
              <a:rPr lang="en-US" altLang="zh-TW" dirty="0">
                <a:ea typeface="新細明體" pitchFamily="18" charset="-120"/>
              </a:rPr>
              <a:t>= </a:t>
            </a:r>
            <a:r>
              <a:rPr lang="en-US" altLang="zh-TW" dirty="0" smtClean="0">
                <a:ea typeface="新細明體" pitchFamily="18" charset="-120"/>
              </a:rPr>
              <a:t>x y‘ + x‘ y</a:t>
            </a:r>
          </a:p>
          <a:p>
            <a:pPr lvl="1">
              <a:lnSpc>
                <a:spcPct val="150000"/>
              </a:lnSpc>
            </a:pPr>
            <a:r>
              <a:rPr lang="en-US" altLang="zh-TW" dirty="0" smtClean="0">
                <a:ea typeface="新細明體" pitchFamily="18" charset="-120"/>
              </a:rPr>
              <a:t>F = 1, if only x = 1 or y = 1, but not when x and y = 1.</a:t>
            </a:r>
          </a:p>
          <a:p>
            <a:pPr>
              <a:lnSpc>
                <a:spcPct val="150000"/>
              </a:lnSpc>
            </a:pPr>
            <a:r>
              <a:rPr lang="en-US" altLang="zh-TW" dirty="0">
                <a:ea typeface="新細明體" pitchFamily="18" charset="-120"/>
              </a:rPr>
              <a:t>Exclusive-NOR (XNOR</a:t>
            </a:r>
            <a:r>
              <a:rPr lang="en-US" altLang="zh-TW" dirty="0" smtClean="0">
                <a:ea typeface="新細明體" pitchFamily="18" charset="-120"/>
              </a:rPr>
              <a:t>) (equivalence)</a:t>
            </a:r>
            <a:endParaRPr lang="en-US" altLang="zh-TW" dirty="0">
              <a:ea typeface="新細明體" pitchFamily="18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dirty="0">
                <a:ea typeface="新細明體" pitchFamily="18" charset="-120"/>
              </a:rPr>
              <a:t>(</a:t>
            </a:r>
            <a:r>
              <a:rPr lang="en-US" altLang="zh-TW" dirty="0" smtClean="0">
                <a:ea typeface="新細明體" pitchFamily="18" charset="-120"/>
              </a:rPr>
              <a:t>x </a:t>
            </a:r>
            <a:r>
              <a:rPr lang="en-US" altLang="zh-TW" b="1" dirty="0" smtClean="0">
                <a:latin typeface="Symbol" pitchFamily="18" charset="2"/>
                <a:ea typeface="新細明體" pitchFamily="18" charset="-120"/>
              </a:rPr>
              <a:t>Å</a:t>
            </a:r>
            <a:r>
              <a:rPr lang="en-US" altLang="zh-TW" dirty="0" smtClean="0">
                <a:latin typeface="Symbol" pitchFamily="18" charset="2"/>
                <a:ea typeface="新細明體" pitchFamily="18" charset="-120"/>
              </a:rPr>
              <a:t> </a:t>
            </a:r>
            <a:r>
              <a:rPr lang="en-US" altLang="zh-TW" dirty="0" smtClean="0">
                <a:ea typeface="新細明體" pitchFamily="18" charset="-120"/>
              </a:rPr>
              <a:t>y</a:t>
            </a:r>
            <a:r>
              <a:rPr lang="en-US" altLang="zh-TW" dirty="0">
                <a:ea typeface="新細明體" pitchFamily="18" charset="-120"/>
              </a:rPr>
              <a:t>)' = </a:t>
            </a:r>
            <a:r>
              <a:rPr lang="en-US" altLang="zh-TW" dirty="0" smtClean="0">
                <a:ea typeface="新細明體" pitchFamily="18" charset="-120"/>
              </a:rPr>
              <a:t>x y </a:t>
            </a:r>
            <a:r>
              <a:rPr lang="en-US" altLang="zh-TW" dirty="0">
                <a:ea typeface="新細明體" pitchFamily="18" charset="-120"/>
              </a:rPr>
              <a:t>+ </a:t>
            </a:r>
            <a:r>
              <a:rPr lang="en-US" altLang="zh-TW" dirty="0" smtClean="0">
                <a:ea typeface="新細明體" pitchFamily="18" charset="-120"/>
              </a:rPr>
              <a:t>x‘ y‘</a:t>
            </a:r>
          </a:p>
          <a:p>
            <a:pPr lvl="1">
              <a:lnSpc>
                <a:spcPct val="150000"/>
              </a:lnSpc>
            </a:pPr>
            <a:r>
              <a:rPr lang="en-US" altLang="zh-TW" dirty="0" smtClean="0">
                <a:ea typeface="新細明體" pitchFamily="18" charset="-120"/>
              </a:rPr>
              <a:t>F = 1, if both x and y = 1 or both = 0. </a:t>
            </a:r>
          </a:p>
          <a:p>
            <a:pPr lvl="1">
              <a:lnSpc>
                <a:spcPct val="150000"/>
              </a:lnSpc>
            </a:pPr>
            <a:r>
              <a:rPr lang="en-US" altLang="zh-TW" dirty="0" smtClean="0">
                <a:ea typeface="新細明體" pitchFamily="18" charset="-120"/>
              </a:rPr>
              <a:t>(x </a:t>
            </a:r>
            <a:r>
              <a:rPr lang="en-US" altLang="zh-TW" b="1" dirty="0">
                <a:latin typeface="Symbol" pitchFamily="18" charset="2"/>
                <a:ea typeface="新細明體" pitchFamily="18" charset="-120"/>
              </a:rPr>
              <a:t>Å</a:t>
            </a:r>
            <a:r>
              <a:rPr lang="en-US" altLang="zh-TW" dirty="0">
                <a:latin typeface="Symbol" pitchFamily="18" charset="2"/>
                <a:ea typeface="新細明體" pitchFamily="18" charset="-120"/>
              </a:rPr>
              <a:t> </a:t>
            </a:r>
            <a:r>
              <a:rPr lang="en-US" altLang="zh-TW" dirty="0" smtClean="0">
                <a:ea typeface="新細明體" pitchFamily="18" charset="-120"/>
              </a:rPr>
              <a:t>y)’ = (x y’ + x’ y)’ = (x’ + y) (x + y’) = </a:t>
            </a:r>
            <a:r>
              <a:rPr lang="en-US" altLang="zh-TW" dirty="0" err="1" smtClean="0">
                <a:ea typeface="新細明體" pitchFamily="18" charset="-120"/>
              </a:rPr>
              <a:t>x’x</a:t>
            </a:r>
            <a:r>
              <a:rPr lang="en-US" altLang="zh-TW" dirty="0" smtClean="0">
                <a:ea typeface="新細明體" pitchFamily="18" charset="-120"/>
              </a:rPr>
              <a:t> + </a:t>
            </a:r>
            <a:r>
              <a:rPr lang="en-US" altLang="zh-TW" dirty="0" err="1" smtClean="0">
                <a:ea typeface="新細明體" pitchFamily="18" charset="-120"/>
              </a:rPr>
              <a:t>x’y</a:t>
            </a:r>
            <a:r>
              <a:rPr lang="en-US" altLang="zh-TW" dirty="0" smtClean="0">
                <a:ea typeface="新細明體" pitchFamily="18" charset="-120"/>
              </a:rPr>
              <a:t>’ + </a:t>
            </a:r>
            <a:r>
              <a:rPr lang="en-US" altLang="zh-TW" dirty="0" err="1" smtClean="0">
                <a:ea typeface="新細明體" pitchFamily="18" charset="-120"/>
              </a:rPr>
              <a:t>xy</a:t>
            </a:r>
            <a:r>
              <a:rPr lang="en-US" altLang="zh-TW" dirty="0" smtClean="0">
                <a:ea typeface="新細明體" pitchFamily="18" charset="-120"/>
              </a:rPr>
              <a:t> = </a:t>
            </a:r>
            <a:r>
              <a:rPr lang="en-US" altLang="zh-TW" dirty="0" err="1" smtClean="0">
                <a:ea typeface="新細明體" pitchFamily="18" charset="-120"/>
              </a:rPr>
              <a:t>xy</a:t>
            </a:r>
            <a:r>
              <a:rPr lang="en-US" altLang="zh-TW" dirty="0" smtClean="0">
                <a:ea typeface="新細明體" pitchFamily="18" charset="-120"/>
              </a:rPr>
              <a:t> + </a:t>
            </a:r>
            <a:r>
              <a:rPr lang="en-US" altLang="zh-TW" dirty="0" err="1" smtClean="0">
                <a:ea typeface="新細明體" pitchFamily="18" charset="-120"/>
              </a:rPr>
              <a:t>x’y</a:t>
            </a:r>
            <a:r>
              <a:rPr lang="en-US" altLang="zh-TW" dirty="0" smtClean="0">
                <a:ea typeface="新細明體" pitchFamily="18" charset="-120"/>
              </a:rPr>
              <a:t>’ </a:t>
            </a:r>
            <a:endParaRPr lang="en-US" altLang="zh-TW" dirty="0">
              <a:ea typeface="新細明體" pitchFamily="18" charset="-120"/>
            </a:endParaRPr>
          </a:p>
          <a:p>
            <a:pPr lvl="1">
              <a:lnSpc>
                <a:spcPct val="150000"/>
              </a:lnSpc>
            </a:pPr>
            <a:endParaRPr lang="en-US" altLang="zh-TW" dirty="0">
              <a:ea typeface="新細明體" pitchFamily="18" charset="-120"/>
            </a:endParaRPr>
          </a:p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November,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77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55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TW" sz="2000" dirty="0">
                <a:ea typeface="新細明體" pitchFamily="18" charset="-120"/>
              </a:rPr>
              <a:t>Some identities</a:t>
            </a:r>
          </a:p>
          <a:p>
            <a:pPr lvl="1">
              <a:lnSpc>
                <a:spcPct val="150000"/>
              </a:lnSpc>
            </a:pPr>
            <a:r>
              <a:rPr lang="en-US" altLang="zh-TW" sz="1800" dirty="0" smtClean="0">
                <a:ea typeface="新細明體" pitchFamily="18" charset="-120"/>
              </a:rPr>
              <a:t>x </a:t>
            </a:r>
            <a:r>
              <a:rPr lang="en-US" altLang="zh-TW" sz="1800" b="1" dirty="0" smtClean="0">
                <a:latin typeface="Symbol" pitchFamily="18" charset="2"/>
                <a:ea typeface="新細明體" pitchFamily="18" charset="-120"/>
              </a:rPr>
              <a:t>Å </a:t>
            </a:r>
            <a:r>
              <a:rPr lang="en-US" altLang="zh-TW" sz="1800" dirty="0" smtClean="0">
                <a:ea typeface="新細明體" pitchFamily="18" charset="-120"/>
              </a:rPr>
              <a:t>0 </a:t>
            </a:r>
            <a:r>
              <a:rPr lang="en-US" altLang="zh-TW" sz="1800" dirty="0">
                <a:ea typeface="新細明體" pitchFamily="18" charset="-120"/>
              </a:rPr>
              <a:t>= x</a:t>
            </a:r>
          </a:p>
          <a:p>
            <a:pPr lvl="1">
              <a:lnSpc>
                <a:spcPct val="150000"/>
              </a:lnSpc>
            </a:pPr>
            <a:r>
              <a:rPr lang="en-US" altLang="zh-TW" sz="1800" dirty="0" smtClean="0">
                <a:ea typeface="新細明體" pitchFamily="18" charset="-120"/>
              </a:rPr>
              <a:t>x </a:t>
            </a:r>
            <a:r>
              <a:rPr lang="en-US" altLang="zh-TW" sz="1800" b="1" dirty="0" smtClean="0">
                <a:latin typeface="Symbol" pitchFamily="18" charset="2"/>
                <a:ea typeface="新細明體" pitchFamily="18" charset="-120"/>
              </a:rPr>
              <a:t>Å </a:t>
            </a:r>
            <a:r>
              <a:rPr lang="en-US" altLang="zh-TW" sz="1800" dirty="0" smtClean="0">
                <a:ea typeface="新細明體" pitchFamily="18" charset="-120"/>
              </a:rPr>
              <a:t>1 </a:t>
            </a:r>
            <a:r>
              <a:rPr lang="en-US" altLang="zh-TW" sz="1800" dirty="0">
                <a:ea typeface="新細明體" pitchFamily="18" charset="-120"/>
              </a:rPr>
              <a:t>= x'</a:t>
            </a:r>
          </a:p>
          <a:p>
            <a:pPr lvl="1">
              <a:lnSpc>
                <a:spcPct val="150000"/>
              </a:lnSpc>
            </a:pPr>
            <a:r>
              <a:rPr lang="en-US" altLang="zh-TW" sz="1800" dirty="0" smtClean="0">
                <a:ea typeface="新細明體" pitchFamily="18" charset="-120"/>
              </a:rPr>
              <a:t>x </a:t>
            </a:r>
            <a:r>
              <a:rPr lang="en-US" altLang="zh-TW" sz="1800" b="1" dirty="0" smtClean="0">
                <a:latin typeface="Symbol" pitchFamily="18" charset="2"/>
                <a:ea typeface="新細明體" pitchFamily="18" charset="-120"/>
              </a:rPr>
              <a:t>Å </a:t>
            </a:r>
            <a:r>
              <a:rPr lang="en-US" altLang="zh-TW" sz="1800" dirty="0" smtClean="0">
                <a:ea typeface="新細明體" pitchFamily="18" charset="-120"/>
              </a:rPr>
              <a:t>x </a:t>
            </a:r>
            <a:r>
              <a:rPr lang="en-US" altLang="zh-TW" sz="1800" dirty="0">
                <a:ea typeface="新細明體" pitchFamily="18" charset="-120"/>
              </a:rPr>
              <a:t>= 0</a:t>
            </a:r>
          </a:p>
          <a:p>
            <a:pPr lvl="1">
              <a:lnSpc>
                <a:spcPct val="150000"/>
              </a:lnSpc>
            </a:pPr>
            <a:r>
              <a:rPr lang="en-US" altLang="zh-TW" sz="1800" dirty="0" smtClean="0">
                <a:ea typeface="新細明體" pitchFamily="18" charset="-120"/>
              </a:rPr>
              <a:t>x </a:t>
            </a:r>
            <a:r>
              <a:rPr lang="en-US" altLang="zh-TW" sz="1800" b="1" dirty="0" smtClean="0">
                <a:latin typeface="Symbol" pitchFamily="18" charset="2"/>
                <a:ea typeface="新細明體" pitchFamily="18" charset="-120"/>
              </a:rPr>
              <a:t>Å </a:t>
            </a:r>
            <a:r>
              <a:rPr lang="en-US" altLang="zh-TW" sz="1800" dirty="0" smtClean="0">
                <a:ea typeface="新細明體" pitchFamily="18" charset="-120"/>
              </a:rPr>
              <a:t>x</a:t>
            </a:r>
            <a:r>
              <a:rPr lang="en-US" altLang="zh-TW" sz="1800" dirty="0">
                <a:ea typeface="新細明體" pitchFamily="18" charset="-120"/>
              </a:rPr>
              <a:t>' = 1</a:t>
            </a:r>
          </a:p>
          <a:p>
            <a:pPr lvl="1">
              <a:lnSpc>
                <a:spcPct val="150000"/>
              </a:lnSpc>
            </a:pPr>
            <a:r>
              <a:rPr lang="en-US" altLang="zh-TW" sz="1800" dirty="0" smtClean="0">
                <a:ea typeface="新細明體" pitchFamily="18" charset="-120"/>
              </a:rPr>
              <a:t>x </a:t>
            </a:r>
            <a:r>
              <a:rPr lang="en-US" altLang="zh-TW" sz="1800" b="1" dirty="0" smtClean="0">
                <a:latin typeface="Symbol" pitchFamily="18" charset="2"/>
                <a:ea typeface="新細明體" pitchFamily="18" charset="-120"/>
              </a:rPr>
              <a:t>Å </a:t>
            </a:r>
            <a:r>
              <a:rPr lang="en-US" altLang="zh-TW" sz="1800" dirty="0" smtClean="0">
                <a:ea typeface="新細明體" pitchFamily="18" charset="-120"/>
              </a:rPr>
              <a:t>y</a:t>
            </a:r>
            <a:r>
              <a:rPr lang="en-US" altLang="zh-TW" sz="1800" dirty="0">
                <a:ea typeface="新細明體" pitchFamily="18" charset="-120"/>
              </a:rPr>
              <a:t>' = (</a:t>
            </a:r>
            <a:r>
              <a:rPr lang="en-US" altLang="zh-TW" sz="1800" dirty="0" smtClean="0">
                <a:ea typeface="新細明體" pitchFamily="18" charset="-120"/>
              </a:rPr>
              <a:t>x </a:t>
            </a:r>
            <a:r>
              <a:rPr lang="en-US" altLang="zh-TW" sz="1800" b="1" dirty="0" smtClean="0">
                <a:latin typeface="Symbol" pitchFamily="18" charset="2"/>
                <a:ea typeface="新細明體" pitchFamily="18" charset="-120"/>
              </a:rPr>
              <a:t>Å </a:t>
            </a:r>
            <a:r>
              <a:rPr lang="en-US" altLang="zh-TW" sz="1800" dirty="0" smtClean="0">
                <a:ea typeface="新細明體" pitchFamily="18" charset="-120"/>
              </a:rPr>
              <a:t>y</a:t>
            </a:r>
            <a:r>
              <a:rPr lang="en-US" altLang="zh-TW" sz="1800" dirty="0">
                <a:ea typeface="新細明體" pitchFamily="18" charset="-120"/>
              </a:rPr>
              <a:t>)'</a:t>
            </a:r>
          </a:p>
          <a:p>
            <a:pPr lvl="1">
              <a:lnSpc>
                <a:spcPct val="150000"/>
              </a:lnSpc>
            </a:pPr>
            <a:r>
              <a:rPr lang="en-US" altLang="zh-TW" sz="1800" dirty="0" smtClean="0">
                <a:ea typeface="新細明體" pitchFamily="18" charset="-120"/>
              </a:rPr>
              <a:t>x‘ </a:t>
            </a:r>
            <a:r>
              <a:rPr lang="en-US" altLang="zh-TW" sz="1800" b="1" dirty="0" smtClean="0">
                <a:latin typeface="Symbol" pitchFamily="18" charset="2"/>
                <a:ea typeface="新細明體" pitchFamily="18" charset="-120"/>
              </a:rPr>
              <a:t>Å </a:t>
            </a:r>
            <a:r>
              <a:rPr lang="en-US" altLang="zh-TW" sz="1800" dirty="0" smtClean="0">
                <a:ea typeface="新細明體" pitchFamily="18" charset="-120"/>
              </a:rPr>
              <a:t>y </a:t>
            </a:r>
            <a:r>
              <a:rPr lang="en-US" altLang="zh-TW" sz="1800" dirty="0">
                <a:ea typeface="新細明體" pitchFamily="18" charset="-120"/>
              </a:rPr>
              <a:t>= </a:t>
            </a:r>
            <a:r>
              <a:rPr lang="en-US" altLang="zh-TW" sz="1800" dirty="0" smtClean="0">
                <a:ea typeface="新細明體" pitchFamily="18" charset="-120"/>
              </a:rPr>
              <a:t>x’</a:t>
            </a:r>
            <a:r>
              <a:rPr lang="en-US" altLang="zh-TW" sz="1800" dirty="0">
                <a:latin typeface="Symbol" pitchFamily="18" charset="2"/>
                <a:ea typeface="新細明體" pitchFamily="18" charset="-120"/>
              </a:rPr>
              <a:t> </a:t>
            </a:r>
            <a:r>
              <a:rPr lang="en-US" altLang="zh-TW" sz="1800" b="1" dirty="0" smtClean="0">
                <a:latin typeface="Symbol" pitchFamily="18" charset="2"/>
                <a:ea typeface="新細明體" pitchFamily="18" charset="-120"/>
              </a:rPr>
              <a:t>Å </a:t>
            </a:r>
            <a:r>
              <a:rPr lang="en-US" altLang="zh-TW" sz="1800" dirty="0" smtClean="0">
                <a:ea typeface="新細明體" pitchFamily="18" charset="-120"/>
              </a:rPr>
              <a:t>y</a:t>
            </a:r>
            <a:r>
              <a:rPr lang="en-US" altLang="zh-TW" sz="1800" dirty="0" smtClean="0">
                <a:latin typeface="Symbol" pitchFamily="18" charset="2"/>
                <a:ea typeface="新細明體" pitchFamily="18" charset="-120"/>
              </a:rPr>
              <a:t> </a:t>
            </a:r>
            <a:r>
              <a:rPr lang="en-US" altLang="zh-TW" sz="1800" dirty="0" smtClean="0">
                <a:latin typeface="+mj-lt"/>
                <a:ea typeface="新細明體" pitchFamily="18" charset="-120"/>
              </a:rPr>
              <a:t>=</a:t>
            </a:r>
            <a:r>
              <a:rPr lang="en-US" altLang="zh-TW" sz="1800" dirty="0" smtClean="0">
                <a:latin typeface="Symbol" pitchFamily="18" charset="2"/>
                <a:ea typeface="新細明體" pitchFamily="18" charset="-120"/>
              </a:rPr>
              <a:t> </a:t>
            </a:r>
            <a:r>
              <a:rPr lang="en-US" altLang="zh-TW" sz="1800" dirty="0" smtClean="0">
                <a:ea typeface="新細明體" pitchFamily="18" charset="-120"/>
              </a:rPr>
              <a:t>(x </a:t>
            </a:r>
            <a:r>
              <a:rPr lang="en-US" altLang="zh-TW" sz="1800" b="1" dirty="0" smtClean="0">
                <a:latin typeface="Symbol" pitchFamily="18" charset="2"/>
                <a:ea typeface="新細明體" pitchFamily="18" charset="-120"/>
              </a:rPr>
              <a:t>Å </a:t>
            </a:r>
            <a:r>
              <a:rPr lang="en-US" altLang="zh-TW" sz="1800" dirty="0" smtClean="0">
                <a:ea typeface="新細明體" pitchFamily="18" charset="-120"/>
              </a:rPr>
              <a:t>y</a:t>
            </a:r>
            <a:r>
              <a:rPr lang="en-US" altLang="zh-TW" sz="1800" dirty="0">
                <a:ea typeface="新細明體" pitchFamily="18" charset="-120"/>
              </a:rPr>
              <a:t>)'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>
                <a:ea typeface="新細明體" pitchFamily="18" charset="-120"/>
              </a:rPr>
              <a:t>Commutative and associative</a:t>
            </a:r>
          </a:p>
          <a:p>
            <a:pPr lvl="1">
              <a:lnSpc>
                <a:spcPct val="150000"/>
              </a:lnSpc>
            </a:pPr>
            <a:r>
              <a:rPr lang="en-US" altLang="zh-TW" sz="1800" dirty="0" smtClean="0">
                <a:ea typeface="新細明體" pitchFamily="18" charset="-120"/>
              </a:rPr>
              <a:t>A </a:t>
            </a:r>
            <a:r>
              <a:rPr lang="en-US" altLang="zh-TW" sz="1800" b="1" dirty="0" smtClean="0">
                <a:latin typeface="Symbol" pitchFamily="18" charset="2"/>
                <a:ea typeface="新細明體" pitchFamily="18" charset="-120"/>
              </a:rPr>
              <a:t>Å </a:t>
            </a:r>
            <a:r>
              <a:rPr lang="en-US" altLang="zh-TW" sz="1800" dirty="0" smtClean="0">
                <a:ea typeface="新細明體" pitchFamily="18" charset="-120"/>
              </a:rPr>
              <a:t>B </a:t>
            </a:r>
            <a:r>
              <a:rPr lang="en-US" altLang="zh-TW" sz="1800" dirty="0">
                <a:ea typeface="新細明體" pitchFamily="18" charset="-120"/>
              </a:rPr>
              <a:t>= </a:t>
            </a:r>
            <a:r>
              <a:rPr lang="en-US" altLang="zh-TW" sz="1800" dirty="0" smtClean="0">
                <a:ea typeface="新細明體" pitchFamily="18" charset="-120"/>
              </a:rPr>
              <a:t>B </a:t>
            </a:r>
            <a:r>
              <a:rPr lang="en-US" altLang="zh-TW" sz="1800" b="1" dirty="0" smtClean="0">
                <a:latin typeface="Symbol" pitchFamily="18" charset="2"/>
                <a:ea typeface="新細明體" pitchFamily="18" charset="-120"/>
              </a:rPr>
              <a:t>Å</a:t>
            </a:r>
            <a:r>
              <a:rPr lang="en-US" altLang="zh-TW" sz="1800" dirty="0" smtClean="0">
                <a:latin typeface="Symbol" pitchFamily="18" charset="2"/>
                <a:ea typeface="新細明體" pitchFamily="18" charset="-120"/>
              </a:rPr>
              <a:t> </a:t>
            </a:r>
            <a:r>
              <a:rPr lang="en-US" altLang="zh-TW" sz="1800" dirty="0" smtClean="0">
                <a:ea typeface="新細明體" pitchFamily="18" charset="-120"/>
              </a:rPr>
              <a:t>A</a:t>
            </a:r>
            <a:endParaRPr lang="en-US" altLang="zh-TW" sz="1800" dirty="0">
              <a:ea typeface="新細明體" pitchFamily="18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sz="1800" dirty="0">
                <a:ea typeface="新細明體" pitchFamily="18" charset="-120"/>
              </a:rPr>
              <a:t>(</a:t>
            </a:r>
            <a:r>
              <a:rPr lang="en-US" altLang="zh-TW" sz="1800" dirty="0" smtClean="0">
                <a:ea typeface="新細明體" pitchFamily="18" charset="-120"/>
              </a:rPr>
              <a:t>A </a:t>
            </a:r>
            <a:r>
              <a:rPr lang="en-US" altLang="zh-TW" sz="1800" b="1" dirty="0" smtClean="0">
                <a:latin typeface="Symbol" pitchFamily="18" charset="2"/>
                <a:ea typeface="新細明體" pitchFamily="18" charset="-120"/>
              </a:rPr>
              <a:t>Å</a:t>
            </a:r>
            <a:r>
              <a:rPr lang="en-US" altLang="zh-TW" sz="1800" dirty="0" smtClean="0">
                <a:latin typeface="Symbol" pitchFamily="18" charset="2"/>
                <a:ea typeface="新細明體" pitchFamily="18" charset="-120"/>
              </a:rPr>
              <a:t> </a:t>
            </a:r>
            <a:r>
              <a:rPr lang="en-US" altLang="zh-TW" sz="1800" dirty="0" smtClean="0">
                <a:ea typeface="新細明體" pitchFamily="18" charset="-120"/>
              </a:rPr>
              <a:t>B</a:t>
            </a:r>
            <a:r>
              <a:rPr lang="en-US" altLang="zh-TW" sz="1800" dirty="0">
                <a:ea typeface="新細明體" pitchFamily="18" charset="-120"/>
              </a:rPr>
              <a:t>) </a:t>
            </a:r>
            <a:r>
              <a:rPr lang="en-US" altLang="zh-TW" sz="1800" b="1" dirty="0" smtClean="0">
                <a:latin typeface="Symbol" pitchFamily="18" charset="2"/>
                <a:ea typeface="新細明體" pitchFamily="18" charset="-120"/>
              </a:rPr>
              <a:t>Å </a:t>
            </a:r>
            <a:r>
              <a:rPr lang="en-US" altLang="zh-TW" sz="1800" dirty="0" smtClean="0">
                <a:ea typeface="新細明體" pitchFamily="18" charset="-120"/>
              </a:rPr>
              <a:t>C </a:t>
            </a:r>
            <a:r>
              <a:rPr lang="en-US" altLang="zh-TW" sz="1800" dirty="0">
                <a:ea typeface="新細明體" pitchFamily="18" charset="-120"/>
              </a:rPr>
              <a:t>= </a:t>
            </a:r>
            <a:r>
              <a:rPr lang="en-US" altLang="zh-TW" sz="1800" dirty="0" smtClean="0">
                <a:ea typeface="新細明體" pitchFamily="18" charset="-120"/>
              </a:rPr>
              <a:t>A </a:t>
            </a:r>
            <a:r>
              <a:rPr lang="en-US" altLang="zh-TW" sz="1800" b="1" dirty="0" smtClean="0">
                <a:latin typeface="Symbol" pitchFamily="18" charset="2"/>
                <a:ea typeface="新細明體" pitchFamily="18" charset="-120"/>
              </a:rPr>
              <a:t>Å</a:t>
            </a:r>
            <a:r>
              <a:rPr lang="en-US" altLang="zh-TW" sz="1800" dirty="0" smtClean="0">
                <a:ea typeface="新細明體" pitchFamily="18" charset="-120"/>
              </a:rPr>
              <a:t> </a:t>
            </a:r>
            <a:r>
              <a:rPr lang="en-US" altLang="zh-TW" sz="1800" dirty="0">
                <a:ea typeface="新細明體" pitchFamily="18" charset="-120"/>
              </a:rPr>
              <a:t>(</a:t>
            </a:r>
            <a:r>
              <a:rPr lang="en-US" altLang="zh-TW" sz="1800" dirty="0" smtClean="0">
                <a:ea typeface="新細明體" pitchFamily="18" charset="-120"/>
              </a:rPr>
              <a:t>B </a:t>
            </a:r>
            <a:r>
              <a:rPr lang="en-US" altLang="zh-TW" sz="1800" b="1" dirty="0" smtClean="0">
                <a:latin typeface="Symbol" pitchFamily="18" charset="2"/>
                <a:ea typeface="新細明體" pitchFamily="18" charset="-120"/>
              </a:rPr>
              <a:t>Å </a:t>
            </a:r>
            <a:r>
              <a:rPr lang="en-US" altLang="zh-TW" sz="1800" dirty="0" smtClean="0">
                <a:ea typeface="新細明體" pitchFamily="18" charset="-120"/>
              </a:rPr>
              <a:t>C</a:t>
            </a:r>
            <a:r>
              <a:rPr lang="en-US" altLang="zh-TW" sz="1800" dirty="0">
                <a:ea typeface="新細明體" pitchFamily="18" charset="-120"/>
              </a:rPr>
              <a:t>)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zh-TW" sz="1800" dirty="0" smtClean="0">
                <a:ea typeface="新細明體" pitchFamily="18" charset="-120"/>
              </a:rPr>
              <a:t>= A </a:t>
            </a:r>
            <a:r>
              <a:rPr lang="en-US" altLang="zh-TW" sz="1800" b="1" dirty="0" smtClean="0">
                <a:latin typeface="Symbol" pitchFamily="18" charset="2"/>
                <a:ea typeface="新細明體" pitchFamily="18" charset="-120"/>
              </a:rPr>
              <a:t>Å</a:t>
            </a:r>
            <a:r>
              <a:rPr lang="en-US" altLang="zh-TW" sz="1800" dirty="0" smtClean="0">
                <a:latin typeface="Symbol" pitchFamily="18" charset="2"/>
                <a:ea typeface="新細明體" pitchFamily="18" charset="-120"/>
              </a:rPr>
              <a:t> </a:t>
            </a:r>
            <a:r>
              <a:rPr lang="en-US" altLang="zh-TW" sz="1800" dirty="0" smtClean="0">
                <a:ea typeface="新細明體" pitchFamily="18" charset="-120"/>
              </a:rPr>
              <a:t>B </a:t>
            </a:r>
            <a:r>
              <a:rPr lang="en-US" altLang="zh-TW" sz="1800" b="1" dirty="0" smtClean="0">
                <a:latin typeface="Symbol" pitchFamily="18" charset="2"/>
                <a:ea typeface="新細明體" pitchFamily="18" charset="-120"/>
              </a:rPr>
              <a:t>Å </a:t>
            </a:r>
            <a:r>
              <a:rPr lang="en-US" altLang="zh-TW" sz="1800" dirty="0" smtClean="0">
                <a:ea typeface="新細明體" pitchFamily="18" charset="-120"/>
              </a:rPr>
              <a:t>C</a:t>
            </a:r>
            <a:endParaRPr lang="zh-TW" altLang="en-US" sz="1800" dirty="0">
              <a:ea typeface="新細明體" pitchFamily="18" charset="-120"/>
            </a:endParaRPr>
          </a:p>
          <a:p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November,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EXCLUSIVE-OR FUNCTION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78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17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TW" dirty="0">
                <a:ea typeface="新細明體" pitchFamily="18" charset="-120"/>
              </a:rPr>
              <a:t>Implementations</a:t>
            </a:r>
          </a:p>
          <a:p>
            <a:pPr lvl="1">
              <a:lnSpc>
                <a:spcPct val="150000"/>
              </a:lnSpc>
            </a:pPr>
            <a:r>
              <a:rPr lang="zh-TW" altLang="en-US" dirty="0">
                <a:ea typeface="新細明體" pitchFamily="18" charset="-120"/>
              </a:rPr>
              <a:t>(</a:t>
            </a:r>
            <a:r>
              <a:rPr lang="en-US" altLang="zh-TW" dirty="0" smtClean="0">
                <a:ea typeface="新細明體" pitchFamily="18" charset="-120"/>
              </a:rPr>
              <a:t>x‘ + y') x </a:t>
            </a:r>
            <a:r>
              <a:rPr lang="en-US" altLang="zh-TW" dirty="0">
                <a:ea typeface="新細明體" pitchFamily="18" charset="-120"/>
              </a:rPr>
              <a:t>+ (</a:t>
            </a:r>
            <a:r>
              <a:rPr lang="en-US" altLang="zh-TW" dirty="0" smtClean="0">
                <a:ea typeface="新細明體" pitchFamily="18" charset="-120"/>
              </a:rPr>
              <a:t>x‘ + y') y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zh-TW" dirty="0" smtClean="0">
                <a:ea typeface="新細明體" pitchFamily="18" charset="-120"/>
              </a:rPr>
              <a:t>= x y‘ + x‘ y </a:t>
            </a:r>
            <a:r>
              <a:rPr lang="en-US" altLang="zh-TW" dirty="0">
                <a:ea typeface="新細明體" pitchFamily="18" charset="-120"/>
              </a:rPr>
              <a:t>= </a:t>
            </a:r>
            <a:r>
              <a:rPr lang="en-US" altLang="zh-TW" dirty="0" smtClean="0">
                <a:ea typeface="新細明體" pitchFamily="18" charset="-120"/>
              </a:rPr>
              <a:t>x </a:t>
            </a:r>
            <a:r>
              <a:rPr lang="en-US" altLang="zh-TW" b="1" dirty="0" smtClean="0">
                <a:latin typeface="Symbol" pitchFamily="18" charset="2"/>
                <a:ea typeface="新細明體" pitchFamily="18" charset="-120"/>
              </a:rPr>
              <a:t>Å</a:t>
            </a:r>
            <a:r>
              <a:rPr lang="en-US" altLang="zh-TW" dirty="0" smtClean="0">
                <a:latin typeface="Symbol" pitchFamily="18" charset="2"/>
                <a:ea typeface="新細明體" pitchFamily="18" charset="-120"/>
              </a:rPr>
              <a:t> </a:t>
            </a:r>
            <a:r>
              <a:rPr lang="en-US" altLang="zh-TW" dirty="0" smtClean="0">
                <a:ea typeface="新細明體" pitchFamily="18" charset="-120"/>
              </a:rPr>
              <a:t>y</a:t>
            </a:r>
            <a:endParaRPr lang="en-US" altLang="zh-TW" dirty="0">
              <a:ea typeface="新細明體" pitchFamily="18" charset="-12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November,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EXCLUSIVE-OR FUNCTION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79</a:t>
            </a:fld>
            <a:endParaRPr lang="en-GB"/>
          </a:p>
        </p:txBody>
      </p:sp>
      <p:graphicFrame>
        <p:nvGraphicFramePr>
          <p:cNvPr id="10" name="Content Placeholder 9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6074147"/>
              </p:ext>
            </p:extLst>
          </p:nvPr>
        </p:nvGraphicFramePr>
        <p:xfrm>
          <a:off x="4861204" y="842963"/>
          <a:ext cx="3612591" cy="375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5" name="Visio" r:id="rId3" imgW="4011254" imgH="4166127" progId="Visio.Drawing.11">
                  <p:embed/>
                </p:oleObj>
              </mc:Choice>
              <mc:Fallback>
                <p:oleObj name="Visio" r:id="rId3" imgW="4011254" imgH="4166127" progId="Visio.Drawing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1204" y="842963"/>
                        <a:ext cx="3612591" cy="3751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641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43558"/>
            <a:ext cx="4042792" cy="375106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altLang="zh-TW" sz="2000" dirty="0">
                <a:ea typeface="新細明體" pitchFamily="18" charset="-120"/>
              </a:rPr>
              <a:t>A two-variable map</a:t>
            </a:r>
          </a:p>
          <a:p>
            <a:pPr marL="781050" lvl="1" indent="-323850" algn="just">
              <a:lnSpc>
                <a:spcPct val="150000"/>
              </a:lnSpc>
            </a:pPr>
            <a:r>
              <a:rPr lang="en-US" altLang="zh-TW" sz="1800" b="1" dirty="0">
                <a:ea typeface="新細明體" pitchFamily="18" charset="-120"/>
              </a:rPr>
              <a:t>Four</a:t>
            </a:r>
            <a:r>
              <a:rPr lang="en-US" altLang="zh-TW" sz="1800" dirty="0">
                <a:ea typeface="新細明體" pitchFamily="18" charset="-120"/>
              </a:rPr>
              <a:t> </a:t>
            </a:r>
            <a:r>
              <a:rPr lang="en-US" altLang="zh-TW" sz="1800" dirty="0" err="1">
                <a:ea typeface="新細明體" pitchFamily="18" charset="-120"/>
              </a:rPr>
              <a:t>minterms</a:t>
            </a:r>
            <a:endParaRPr lang="en-US" altLang="zh-TW" sz="1800" dirty="0">
              <a:ea typeface="新細明體" pitchFamily="18" charset="-120"/>
            </a:endParaRPr>
          </a:p>
          <a:p>
            <a:pPr marL="781050" lvl="1" indent="-323850" algn="just">
              <a:lnSpc>
                <a:spcPct val="150000"/>
              </a:lnSpc>
            </a:pPr>
            <a:r>
              <a:rPr lang="en-US" altLang="zh-TW" sz="1800" b="1" dirty="0">
                <a:solidFill>
                  <a:schemeClr val="accent2"/>
                </a:solidFill>
                <a:ea typeface="新細明體" pitchFamily="18" charset="-120"/>
              </a:rPr>
              <a:t>x' </a:t>
            </a:r>
            <a:r>
              <a:rPr lang="en-US" altLang="zh-TW" sz="1800" b="1" dirty="0">
                <a:ea typeface="新細明體" pitchFamily="18" charset="-120"/>
              </a:rPr>
              <a:t>= </a:t>
            </a:r>
            <a:r>
              <a:rPr lang="en-US" altLang="zh-TW" sz="1800" dirty="0">
                <a:ea typeface="新細明體" pitchFamily="18" charset="-120"/>
              </a:rPr>
              <a:t>row 0; </a:t>
            </a:r>
            <a:r>
              <a:rPr lang="en-US" altLang="zh-TW" sz="1800" b="1" dirty="0">
                <a:solidFill>
                  <a:schemeClr val="accent2"/>
                </a:solidFill>
                <a:ea typeface="新細明體" pitchFamily="18" charset="-120"/>
              </a:rPr>
              <a:t>x </a:t>
            </a:r>
            <a:r>
              <a:rPr lang="en-US" altLang="zh-TW" sz="1800" dirty="0">
                <a:ea typeface="新細明體" pitchFamily="18" charset="-120"/>
              </a:rPr>
              <a:t>= </a:t>
            </a:r>
            <a:r>
              <a:rPr lang="en-US" altLang="zh-TW" sz="1800" b="1" dirty="0">
                <a:ea typeface="新細明體" pitchFamily="18" charset="-120"/>
              </a:rPr>
              <a:t>row 1</a:t>
            </a:r>
          </a:p>
          <a:p>
            <a:pPr marL="781050" lvl="1" indent="-323850" algn="just">
              <a:lnSpc>
                <a:spcPct val="150000"/>
              </a:lnSpc>
            </a:pPr>
            <a:r>
              <a:rPr lang="en-US" altLang="zh-TW" sz="1800" b="1" dirty="0">
                <a:solidFill>
                  <a:schemeClr val="accent2"/>
                </a:solidFill>
                <a:ea typeface="新細明體" pitchFamily="18" charset="-120"/>
              </a:rPr>
              <a:t>y' </a:t>
            </a:r>
            <a:r>
              <a:rPr lang="en-US" altLang="zh-TW" sz="1800" dirty="0">
                <a:ea typeface="新細明體" pitchFamily="18" charset="-120"/>
              </a:rPr>
              <a:t>= </a:t>
            </a:r>
            <a:r>
              <a:rPr lang="en-US" altLang="zh-TW" sz="1800" b="1" dirty="0">
                <a:ea typeface="新細明體" pitchFamily="18" charset="-120"/>
              </a:rPr>
              <a:t>column 0</a:t>
            </a:r>
            <a:r>
              <a:rPr lang="en-US" altLang="zh-TW" sz="1800" dirty="0">
                <a:ea typeface="新細明體" pitchFamily="18" charset="-120"/>
              </a:rPr>
              <a:t>; </a:t>
            </a:r>
            <a:r>
              <a:rPr lang="en-US" altLang="zh-TW" sz="1800" b="1" dirty="0">
                <a:solidFill>
                  <a:schemeClr val="accent2"/>
                </a:solidFill>
                <a:ea typeface="新細明體" pitchFamily="18" charset="-120"/>
              </a:rPr>
              <a:t>y</a:t>
            </a:r>
            <a:r>
              <a:rPr lang="en-US" altLang="zh-TW" sz="1800" dirty="0">
                <a:ea typeface="新細明體" pitchFamily="18" charset="-120"/>
              </a:rPr>
              <a:t> = </a:t>
            </a:r>
            <a:r>
              <a:rPr lang="en-US" altLang="zh-TW" sz="1800" b="1" dirty="0">
                <a:ea typeface="新細明體" pitchFamily="18" charset="-120"/>
              </a:rPr>
              <a:t>column </a:t>
            </a:r>
            <a:r>
              <a:rPr lang="en-US" altLang="zh-TW" sz="1800" b="1" dirty="0" smtClean="0">
                <a:ea typeface="新細明體" pitchFamily="18" charset="-120"/>
              </a:rPr>
              <a:t>1</a:t>
            </a:r>
          </a:p>
          <a:p>
            <a:pPr marL="781050" lvl="1" indent="-323850" algn="just">
              <a:lnSpc>
                <a:spcPct val="150000"/>
              </a:lnSpc>
            </a:pPr>
            <a:r>
              <a:rPr lang="en-US" altLang="zh-TW" sz="1800" dirty="0">
                <a:ea typeface="新細明體" pitchFamily="18" charset="-120"/>
              </a:rPr>
              <a:t>A truth table in square </a:t>
            </a:r>
            <a:r>
              <a:rPr lang="en-US" altLang="zh-TW" sz="1800" dirty="0" smtClean="0">
                <a:ea typeface="新細明體" pitchFamily="18" charset="-120"/>
              </a:rPr>
              <a:t>diagram</a:t>
            </a:r>
          </a:p>
          <a:p>
            <a:pPr marL="781050" lvl="1" indent="-323850" algn="just">
              <a:lnSpc>
                <a:spcPct val="150000"/>
              </a:lnSpc>
            </a:pPr>
            <a:r>
              <a:rPr lang="en-US" altLang="zh-TW" sz="1800" dirty="0" err="1">
                <a:ea typeface="新細明體" pitchFamily="18" charset="-120"/>
              </a:rPr>
              <a:t>x</a:t>
            </a:r>
            <a:r>
              <a:rPr lang="en-US" altLang="zh-TW" sz="1800" dirty="0" err="1" smtClean="0">
                <a:ea typeface="新細明體" pitchFamily="18" charset="-120"/>
              </a:rPr>
              <a:t>y</a:t>
            </a:r>
            <a:r>
              <a:rPr lang="en-US" altLang="zh-TW" sz="1800" dirty="0" smtClean="0">
                <a:ea typeface="新細明體" pitchFamily="18" charset="-120"/>
              </a:rPr>
              <a:t>  </a:t>
            </a:r>
            <a:endParaRPr lang="en-US" altLang="zh-TW" sz="1800" dirty="0">
              <a:ea typeface="新細明體" pitchFamily="18" charset="-120"/>
            </a:endParaRPr>
          </a:p>
          <a:p>
            <a:pPr marL="781050" lvl="1" indent="-323850"/>
            <a:endParaRPr lang="en-US" altLang="zh-TW" sz="1800" b="1" dirty="0">
              <a:ea typeface="新細明體" pitchFamily="18" charset="-120"/>
            </a:endParaRPr>
          </a:p>
          <a:p>
            <a:endParaRPr lang="zh-TW" altLang="en-US" sz="2000" dirty="0">
              <a:ea typeface="新細明體" pitchFamily="18" charset="-12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November,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MAP METHOD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5385671" y="4382983"/>
            <a:ext cx="31083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200" dirty="0">
                <a:solidFill>
                  <a:schemeClr val="accent3"/>
                </a:solidFill>
                <a:latin typeface="+mj-lt"/>
                <a:ea typeface="新細明體" pitchFamily="18" charset="-120"/>
                <a:cs typeface="Times New Roman" pitchFamily="18" charset="0"/>
              </a:rPr>
              <a:t>Figure 3.1 Two-variable Map</a:t>
            </a:r>
          </a:p>
        </p:txBody>
      </p:sp>
      <p:graphicFrame>
        <p:nvGraphicFramePr>
          <p:cNvPr id="32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1836828"/>
              </p:ext>
            </p:extLst>
          </p:nvPr>
        </p:nvGraphicFramePr>
        <p:xfrm>
          <a:off x="6021833" y="843558"/>
          <a:ext cx="1836000" cy="1526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2000"/>
                <a:gridCol w="612000"/>
                <a:gridCol w="612000"/>
              </a:tblGrid>
              <a:tr h="504000"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y</a:t>
                      </a:r>
                    </a:p>
                    <a:p>
                      <a:pPr algn="l"/>
                      <a:r>
                        <a:rPr lang="en-GB" sz="1400" dirty="0" smtClean="0"/>
                        <a:t>x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1" dirty="0" smtClean="0"/>
                        <a:t>m0</a:t>
                      </a:r>
                      <a:endParaRPr lang="en-GB" sz="1400" b="1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1" dirty="0" smtClean="0"/>
                        <a:t>m1</a:t>
                      </a:r>
                      <a:endParaRPr lang="en-GB" sz="1400" b="1" i="1" dirty="0"/>
                    </a:p>
                  </a:txBody>
                  <a:tcPr anchor="ctr"/>
                </a:tc>
              </a:tr>
              <a:tr h="504000">
                <a:tc>
                  <a:txBody>
                    <a:bodyPr/>
                    <a:lstStyle/>
                    <a:p>
                      <a:pPr algn="r"/>
                      <a:r>
                        <a:rPr lang="en-GB" sz="1400" smtClean="0"/>
                        <a:t>1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1" dirty="0" smtClean="0"/>
                        <a:t>m2</a:t>
                      </a:r>
                      <a:endParaRPr lang="en-GB" sz="1400" b="1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1" dirty="0" smtClean="0"/>
                        <a:t>m3</a:t>
                      </a:r>
                      <a:endParaRPr lang="en-GB" sz="1400" b="1" i="1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33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5082679"/>
              </p:ext>
            </p:extLst>
          </p:nvPr>
        </p:nvGraphicFramePr>
        <p:xfrm>
          <a:off x="6021833" y="2571750"/>
          <a:ext cx="1836000" cy="161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6000"/>
                <a:gridCol w="306000"/>
                <a:gridCol w="612000"/>
                <a:gridCol w="612000"/>
              </a:tblGrid>
              <a:tr h="259080">
                <a:tc rowSpan="2" gridSpan="2"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y</a:t>
                      </a:r>
                    </a:p>
                    <a:p>
                      <a:pPr algn="l"/>
                      <a:r>
                        <a:rPr lang="en-GB" sz="1400" dirty="0" smtClean="0"/>
                        <a:t>x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y</a:t>
                      </a:r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80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err="1" smtClean="0"/>
                        <a:t>x’y</a:t>
                      </a:r>
                      <a:r>
                        <a:rPr lang="en-GB" sz="1400" b="1" dirty="0" smtClean="0"/>
                        <a:t>’</a:t>
                      </a:r>
                      <a:endParaRPr lang="en-GB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err="1" smtClean="0"/>
                        <a:t>x’y</a:t>
                      </a:r>
                      <a:endParaRPr lang="en-GB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x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err="1" smtClean="0"/>
                        <a:t>xy</a:t>
                      </a:r>
                      <a:r>
                        <a:rPr lang="en-GB" sz="1400" b="1" dirty="0" smtClean="0"/>
                        <a:t>’</a:t>
                      </a:r>
                      <a:endParaRPr lang="en-GB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err="1" smtClean="0"/>
                        <a:t>xy</a:t>
                      </a:r>
                      <a:endParaRPr lang="en-GB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003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EXCLUSIVE-OR FUNCTION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TW" sz="1800" dirty="0" smtClean="0">
                <a:ea typeface="新細明體" pitchFamily="18" charset="-120"/>
              </a:rPr>
              <a:t>The XOR operation with three or more variables can be converted into an ordinary Boolean function by replacing </a:t>
            </a:r>
            <a:r>
              <a:rPr lang="en-US" altLang="zh-TW" sz="1800" dirty="0" smtClean="0">
                <a:latin typeface="Symbol" pitchFamily="18" charset="2"/>
                <a:ea typeface="新細明體" pitchFamily="18" charset="-120"/>
              </a:rPr>
              <a:t>Å </a:t>
            </a:r>
            <a:r>
              <a:rPr lang="en-US" altLang="zh-TW" sz="1800" dirty="0" smtClean="0">
                <a:latin typeface="+mj-lt"/>
                <a:ea typeface="新細明體" pitchFamily="18" charset="-120"/>
              </a:rPr>
              <a:t>symbol with its equivalent Boolean expression. </a:t>
            </a:r>
            <a:endParaRPr lang="en-US" altLang="zh-TW" sz="1800" dirty="0" smtClean="0">
              <a:ea typeface="新細明體" pitchFamily="18" charset="-120"/>
            </a:endParaRPr>
          </a:p>
          <a:p>
            <a:pPr lvl="1">
              <a:lnSpc>
                <a:spcPct val="150000"/>
              </a:lnSpc>
            </a:pPr>
            <a:r>
              <a:rPr lang="en-US" altLang="zh-TW" dirty="0" smtClean="0">
                <a:ea typeface="新細明體" pitchFamily="18" charset="-120"/>
              </a:rPr>
              <a:t>A</a:t>
            </a:r>
            <a:r>
              <a:rPr lang="en-US" altLang="zh-TW" dirty="0" smtClean="0">
                <a:latin typeface="Symbol" pitchFamily="18" charset="2"/>
                <a:ea typeface="新細明體" pitchFamily="18" charset="-120"/>
              </a:rPr>
              <a:t>Å</a:t>
            </a:r>
            <a:r>
              <a:rPr lang="en-US" altLang="zh-TW" dirty="0" smtClean="0">
                <a:ea typeface="新細明體" pitchFamily="18" charset="-120"/>
              </a:rPr>
              <a:t>B</a:t>
            </a:r>
            <a:r>
              <a:rPr lang="en-US" altLang="zh-TW" dirty="0" smtClean="0">
                <a:latin typeface="Symbol" pitchFamily="18" charset="2"/>
                <a:ea typeface="新細明體" pitchFamily="18" charset="-120"/>
              </a:rPr>
              <a:t>Å</a:t>
            </a:r>
            <a:r>
              <a:rPr lang="en-US" altLang="zh-TW" dirty="0" smtClean="0">
                <a:ea typeface="新細明體" pitchFamily="18" charset="-120"/>
              </a:rPr>
              <a:t>C</a:t>
            </a:r>
            <a:r>
              <a:rPr lang="en-US" altLang="zh-TW" i="1" dirty="0" smtClean="0">
                <a:ea typeface="新細明體" pitchFamily="18" charset="-120"/>
              </a:rPr>
              <a:t> </a:t>
            </a:r>
            <a:r>
              <a:rPr lang="en-US" altLang="zh-TW" dirty="0">
                <a:ea typeface="新細明體" pitchFamily="18" charset="-120"/>
              </a:rPr>
              <a:t>= (AB'+A'B)C' </a:t>
            </a:r>
            <a:r>
              <a:rPr lang="en-US" altLang="zh-TW" dirty="0" smtClean="0">
                <a:ea typeface="新細明體" pitchFamily="18" charset="-120"/>
              </a:rPr>
              <a:t>+ (</a:t>
            </a:r>
            <a:r>
              <a:rPr lang="en-US" altLang="zh-TW" dirty="0">
                <a:ea typeface="新細明體" pitchFamily="18" charset="-120"/>
              </a:rPr>
              <a:t>AB+A'B')C </a:t>
            </a:r>
            <a:endParaRPr lang="en-US" altLang="zh-TW" dirty="0" smtClean="0">
              <a:ea typeface="新細明體" pitchFamily="18" charset="-120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zh-TW" dirty="0">
                <a:ea typeface="新細明體" pitchFamily="18" charset="-120"/>
              </a:rPr>
              <a:t>	 </a:t>
            </a:r>
            <a:r>
              <a:rPr lang="en-US" altLang="zh-TW" dirty="0" smtClean="0">
                <a:ea typeface="新細明體" pitchFamily="18" charset="-120"/>
              </a:rPr>
              <a:t>          = </a:t>
            </a:r>
            <a:r>
              <a:rPr lang="en-US" altLang="zh-TW" dirty="0">
                <a:ea typeface="新細明體" pitchFamily="18" charset="-120"/>
              </a:rPr>
              <a:t>AB'C'+A'BC'+ABC+A'B'C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zh-TW" dirty="0" smtClean="0">
                <a:ea typeface="新細明體" pitchFamily="18" charset="-120"/>
              </a:rPr>
              <a:t>	           = </a:t>
            </a:r>
            <a:r>
              <a:rPr lang="en-US" altLang="zh-TW" dirty="0">
                <a:latin typeface="Symbol" pitchFamily="18" charset="2"/>
                <a:ea typeface="新細明體" pitchFamily="18" charset="-120"/>
              </a:rPr>
              <a:t>S</a:t>
            </a:r>
            <a:r>
              <a:rPr lang="en-US" altLang="zh-TW" dirty="0">
                <a:ea typeface="新細明體" pitchFamily="18" charset="-120"/>
              </a:rPr>
              <a:t>(1, 2, 4, 7)</a:t>
            </a:r>
          </a:p>
          <a:p>
            <a:pPr lvl="1">
              <a:lnSpc>
                <a:spcPct val="150000"/>
              </a:lnSpc>
            </a:pPr>
            <a:r>
              <a:rPr lang="en-US" altLang="zh-TW" dirty="0">
                <a:ea typeface="新細明體" pitchFamily="18" charset="-120"/>
              </a:rPr>
              <a:t>XOR is a odd function → an odd number of 1's, then </a:t>
            </a:r>
            <a:r>
              <a:rPr lang="en-US" altLang="zh-TW" i="1" dirty="0">
                <a:ea typeface="新細明體" pitchFamily="18" charset="-120"/>
              </a:rPr>
              <a:t>F</a:t>
            </a:r>
            <a:r>
              <a:rPr lang="en-US" altLang="zh-TW" dirty="0">
                <a:ea typeface="新細明體" pitchFamily="18" charset="-120"/>
              </a:rPr>
              <a:t> = 1.</a:t>
            </a:r>
          </a:p>
          <a:p>
            <a:pPr lvl="1">
              <a:lnSpc>
                <a:spcPct val="150000"/>
              </a:lnSpc>
            </a:pPr>
            <a:r>
              <a:rPr lang="en-US" altLang="zh-TW" dirty="0">
                <a:ea typeface="新細明體" pitchFamily="18" charset="-120"/>
              </a:rPr>
              <a:t>XNOR is a even function → an even number of 1's, then </a:t>
            </a:r>
            <a:r>
              <a:rPr lang="en-US" altLang="zh-TW" i="1" dirty="0">
                <a:ea typeface="新細明體" pitchFamily="18" charset="-120"/>
              </a:rPr>
              <a:t>F</a:t>
            </a:r>
            <a:r>
              <a:rPr lang="en-US" altLang="zh-TW" dirty="0">
                <a:ea typeface="新細明體" pitchFamily="18" charset="-120"/>
              </a:rPr>
              <a:t> = 1.</a:t>
            </a:r>
          </a:p>
          <a:p>
            <a:pPr lvl="1"/>
            <a:endParaRPr lang="en-US" altLang="zh-TW" dirty="0">
              <a:ea typeface="新細明體" pitchFamily="18" charset="-120"/>
            </a:endParaRPr>
          </a:p>
          <a:p>
            <a:endParaRPr lang="zh-TW" altLang="en-US" dirty="0">
              <a:ea typeface="新細明體" pitchFamily="18" charset="-12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November,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80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75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EXCLUSIVE-OR FUNCTION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November,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81</a:t>
            </a:fld>
            <a:endParaRPr lang="en-GB"/>
          </a:p>
        </p:txBody>
      </p:sp>
      <p:graphicFrame>
        <p:nvGraphicFramePr>
          <p:cNvPr id="7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0660204"/>
              </p:ext>
            </p:extLst>
          </p:nvPr>
        </p:nvGraphicFramePr>
        <p:xfrm>
          <a:off x="827584" y="842963"/>
          <a:ext cx="3308176" cy="2346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462"/>
                <a:gridCol w="365462"/>
                <a:gridCol w="644313"/>
                <a:gridCol w="644313"/>
                <a:gridCol w="644313"/>
                <a:gridCol w="644313"/>
              </a:tblGrid>
              <a:tr h="259080">
                <a:tc rowSpan="2" gridSpan="2">
                  <a:txBody>
                    <a:bodyPr/>
                    <a:lstStyle/>
                    <a:p>
                      <a:pPr algn="r"/>
                      <a:r>
                        <a:rPr lang="en-GB" sz="1400" dirty="0" err="1" smtClean="0"/>
                        <a:t>yz</a:t>
                      </a:r>
                      <a:endParaRPr lang="en-GB" sz="1400" dirty="0" smtClean="0"/>
                    </a:p>
                    <a:p>
                      <a:pPr algn="l"/>
                      <a:r>
                        <a:rPr lang="en-GB" sz="1400" dirty="0" smtClean="0"/>
                        <a:t>x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y</a:t>
                      </a:r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9080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0 0</a:t>
                      </a:r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0 1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1 1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1 0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rowSpan="2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0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1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3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2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1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1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rowSpan="2"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x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4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5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7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6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1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1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rowSpan="2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0" i="0" dirty="0" smtClean="0"/>
                        <a:t>z</a:t>
                      </a:r>
                      <a:endParaRPr lang="en-GB" sz="1400" b="0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7049616"/>
              </p:ext>
            </p:extLst>
          </p:nvPr>
        </p:nvGraphicFramePr>
        <p:xfrm>
          <a:off x="4644008" y="843558"/>
          <a:ext cx="3308176" cy="2346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462"/>
                <a:gridCol w="365462"/>
                <a:gridCol w="644313"/>
                <a:gridCol w="644313"/>
                <a:gridCol w="644313"/>
                <a:gridCol w="644313"/>
              </a:tblGrid>
              <a:tr h="259080">
                <a:tc rowSpan="2" gridSpan="2">
                  <a:txBody>
                    <a:bodyPr/>
                    <a:lstStyle/>
                    <a:p>
                      <a:pPr algn="r"/>
                      <a:r>
                        <a:rPr lang="en-GB" sz="1400" dirty="0" err="1" smtClean="0"/>
                        <a:t>yz</a:t>
                      </a:r>
                      <a:endParaRPr lang="en-GB" sz="1400" dirty="0" smtClean="0"/>
                    </a:p>
                    <a:p>
                      <a:pPr algn="l"/>
                      <a:r>
                        <a:rPr lang="en-GB" sz="1400" dirty="0" smtClean="0"/>
                        <a:t>x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y</a:t>
                      </a:r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9080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0 0</a:t>
                      </a:r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0 1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1 1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1 0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rowSpan="2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0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1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3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2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1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1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rowSpan="2"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x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4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5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7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6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1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1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rowSpan="2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0" i="0" dirty="0" smtClean="0"/>
                        <a:t>z</a:t>
                      </a:r>
                      <a:endParaRPr lang="en-GB" sz="1400" b="0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51720" y="3147814"/>
            <a:ext cx="1665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buAutoNum type="alphaLcParenBoth"/>
            </a:pPr>
            <a:r>
              <a:rPr lang="en-GB" sz="1400" dirty="0" smtClean="0"/>
              <a:t>Odd Function</a:t>
            </a:r>
          </a:p>
          <a:p>
            <a:pPr algn="ctr"/>
            <a:r>
              <a:rPr lang="en-GB" sz="1400" dirty="0" smtClean="0"/>
              <a:t>F = A </a:t>
            </a:r>
            <a:r>
              <a:rPr lang="en-US" altLang="zh-TW" sz="1400" dirty="0" smtClean="0">
                <a:latin typeface="Symbol" pitchFamily="18" charset="2"/>
                <a:ea typeface="新細明體" pitchFamily="18" charset="-120"/>
              </a:rPr>
              <a:t>Å B Å </a:t>
            </a:r>
            <a:r>
              <a:rPr lang="en-US" altLang="zh-TW" sz="1400" dirty="0" smtClean="0">
                <a:latin typeface="+mj-lt"/>
                <a:ea typeface="新細明體" pitchFamily="18" charset="-120"/>
              </a:rPr>
              <a:t>C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871461" y="3147814"/>
            <a:ext cx="1622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(b) Even Function</a:t>
            </a:r>
          </a:p>
          <a:p>
            <a:pPr algn="ctr"/>
            <a:r>
              <a:rPr lang="en-GB" sz="1400" dirty="0"/>
              <a:t>F = </a:t>
            </a:r>
            <a:r>
              <a:rPr lang="en-GB" sz="1400" dirty="0" smtClean="0"/>
              <a:t>(A </a:t>
            </a:r>
            <a:r>
              <a:rPr lang="en-US" altLang="zh-TW" sz="1400" dirty="0">
                <a:latin typeface="Symbol" pitchFamily="18" charset="2"/>
                <a:ea typeface="新細明體" pitchFamily="18" charset="-120"/>
              </a:rPr>
              <a:t>Å </a:t>
            </a:r>
            <a:r>
              <a:rPr lang="en-US" altLang="zh-TW" sz="1400" dirty="0">
                <a:latin typeface="+mj-lt"/>
                <a:ea typeface="新細明體" pitchFamily="18" charset="-120"/>
              </a:rPr>
              <a:t>B</a:t>
            </a:r>
            <a:r>
              <a:rPr lang="en-US" altLang="zh-TW" sz="1400" dirty="0">
                <a:latin typeface="Symbol" pitchFamily="18" charset="2"/>
                <a:ea typeface="新細明體" pitchFamily="18" charset="-120"/>
              </a:rPr>
              <a:t> Å </a:t>
            </a:r>
            <a:r>
              <a:rPr lang="en-US" altLang="zh-TW" sz="1400" dirty="0" smtClean="0">
                <a:ea typeface="新細明體" pitchFamily="18" charset="-120"/>
              </a:rPr>
              <a:t>C</a:t>
            </a:r>
            <a:r>
              <a:rPr lang="en-GB" altLang="zh-TW" sz="1400" dirty="0" smtClean="0"/>
              <a:t>)’</a:t>
            </a:r>
            <a:endParaRPr lang="en-GB" sz="14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9537038"/>
              </p:ext>
            </p:extLst>
          </p:nvPr>
        </p:nvGraphicFramePr>
        <p:xfrm>
          <a:off x="1979712" y="3679992"/>
          <a:ext cx="5313439" cy="107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5" name="Visio" r:id="rId3" imgW="5807629" imgH="1178153" progId="Visio.Drawing.11">
                  <p:embed/>
                </p:oleObj>
              </mc:Choice>
              <mc:Fallback>
                <p:oleObj name="Visio" r:id="rId3" imgW="5807629" imgH="1178153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79712" y="3679992"/>
                        <a:ext cx="5313439" cy="107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377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EXCLUSIVE-OR FUNCTION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Four-variable Exclusive-OR function</a:t>
            </a:r>
          </a:p>
          <a:p>
            <a:pPr lvl="1"/>
            <a:r>
              <a:rPr lang="en-US" altLang="zh-TW" sz="1600" dirty="0">
                <a:ea typeface="新細明體" pitchFamily="18" charset="-120"/>
              </a:rPr>
              <a:t>A</a:t>
            </a:r>
            <a:r>
              <a:rPr lang="en-US" altLang="zh-TW" sz="1600" dirty="0">
                <a:latin typeface="Symbol" pitchFamily="18" charset="2"/>
                <a:ea typeface="新細明體" pitchFamily="18" charset="-120"/>
              </a:rPr>
              <a:t>Å</a:t>
            </a:r>
            <a:r>
              <a:rPr lang="en-US" altLang="zh-TW" sz="1600" dirty="0">
                <a:ea typeface="新細明體" pitchFamily="18" charset="-120"/>
              </a:rPr>
              <a:t>B</a:t>
            </a:r>
            <a:r>
              <a:rPr lang="en-US" altLang="zh-TW" sz="1600" dirty="0">
                <a:latin typeface="Symbol" pitchFamily="18" charset="2"/>
                <a:ea typeface="新細明體" pitchFamily="18" charset="-120"/>
              </a:rPr>
              <a:t>Å</a:t>
            </a:r>
            <a:r>
              <a:rPr lang="en-US" altLang="zh-TW" sz="1600" dirty="0">
                <a:ea typeface="新細明體" pitchFamily="18" charset="-120"/>
              </a:rPr>
              <a:t>C</a:t>
            </a:r>
            <a:r>
              <a:rPr lang="en-US" altLang="zh-TW" sz="1600" dirty="0">
                <a:latin typeface="Symbol" pitchFamily="18" charset="2"/>
                <a:ea typeface="新細明體" pitchFamily="18" charset="-120"/>
              </a:rPr>
              <a:t>Å</a:t>
            </a:r>
            <a:r>
              <a:rPr lang="en-US" altLang="zh-TW" sz="1600" dirty="0">
                <a:ea typeface="新細明體" pitchFamily="18" charset="-120"/>
              </a:rPr>
              <a:t>D = (AB'+A'B)</a:t>
            </a:r>
            <a:r>
              <a:rPr lang="en-US" altLang="zh-TW" sz="1600" dirty="0">
                <a:latin typeface="Symbol" pitchFamily="18" charset="2"/>
                <a:ea typeface="新細明體" pitchFamily="18" charset="-120"/>
              </a:rPr>
              <a:t>Å</a:t>
            </a:r>
            <a:r>
              <a:rPr lang="en-US" altLang="zh-TW" sz="1600" dirty="0">
                <a:ea typeface="新細明體" pitchFamily="18" charset="-120"/>
              </a:rPr>
              <a:t>(CD'+C'D) = (AB'+A'B)(CD+C'D')+(AB+A'B')(CD'+C'D</a:t>
            </a:r>
            <a:r>
              <a:rPr lang="en-US" altLang="zh-TW" sz="1600" dirty="0" smtClean="0">
                <a:ea typeface="新細明體" pitchFamily="18" charset="-120"/>
              </a:rPr>
              <a:t>)</a:t>
            </a:r>
            <a:endParaRPr lang="en-US" altLang="zh-TW" sz="1600" dirty="0">
              <a:latin typeface="Symbol" pitchFamily="18" charset="2"/>
              <a:ea typeface="新細明體" pitchFamily="18" charset="-12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November,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82</a:t>
            </a:fld>
            <a:endParaRPr lang="en-GB"/>
          </a:p>
        </p:txBody>
      </p:sp>
      <p:graphicFrame>
        <p:nvGraphicFramePr>
          <p:cNvPr id="12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0412016"/>
              </p:ext>
            </p:extLst>
          </p:nvPr>
        </p:nvGraphicFramePr>
        <p:xfrm>
          <a:off x="899592" y="1491630"/>
          <a:ext cx="3672408" cy="3063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32"/>
                <a:gridCol w="391094"/>
                <a:gridCol w="598656"/>
                <a:gridCol w="598656"/>
                <a:gridCol w="598656"/>
                <a:gridCol w="598656"/>
                <a:gridCol w="299329"/>
                <a:gridCol w="299329"/>
              </a:tblGrid>
              <a:tr h="236165">
                <a:tc rowSpan="2" gridSpan="2">
                  <a:txBody>
                    <a:bodyPr/>
                    <a:lstStyle/>
                    <a:p>
                      <a:pPr algn="r"/>
                      <a:r>
                        <a:rPr lang="en-GB" sz="1100" dirty="0" err="1" smtClean="0"/>
                        <a:t>yz</a:t>
                      </a:r>
                      <a:endParaRPr lang="en-GB" sz="1100" dirty="0" smtClean="0"/>
                    </a:p>
                    <a:p>
                      <a:pPr algn="l"/>
                      <a:r>
                        <a:rPr lang="en-GB" sz="1100" dirty="0" err="1" smtClean="0"/>
                        <a:t>wx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y</a:t>
                      </a:r>
                      <a:endParaRPr lang="en-GB" sz="11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6165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0 0</a:t>
                      </a:r>
                      <a:endParaRPr lang="en-GB" sz="11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0 1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1 1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1 0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 smtClean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2273">
                <a:tc rowSpan="2"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00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1" i="1" baseline="0" dirty="0" smtClean="0"/>
                        <a:t>m</a:t>
                      </a:r>
                      <a:r>
                        <a:rPr lang="en-GB" sz="1000" b="1" i="1" baseline="-25000" dirty="0" smtClean="0"/>
                        <a:t>0</a:t>
                      </a:r>
                      <a:endParaRPr lang="en-GB" sz="1000" b="1" i="1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1" i="1" baseline="0" dirty="0" smtClean="0"/>
                        <a:t>m</a:t>
                      </a:r>
                      <a:r>
                        <a:rPr lang="en-GB" sz="1000" b="1" i="1" baseline="-25000" dirty="0" smtClean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1" i="1" baseline="0" dirty="0" smtClean="0"/>
                        <a:t>m</a:t>
                      </a:r>
                      <a:r>
                        <a:rPr lang="en-GB" sz="1000" b="1" i="1" baseline="-25000" dirty="0" smtClean="0"/>
                        <a:t>3</a:t>
                      </a:r>
                      <a:endParaRPr lang="en-GB" sz="1000" b="1" i="1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1" i="1" baseline="0" dirty="0" smtClean="0"/>
                        <a:t>m</a:t>
                      </a:r>
                      <a:r>
                        <a:rPr lang="en-GB" sz="1000" b="1" i="1" baseline="-25000" dirty="0" smtClean="0"/>
                        <a:t>2</a:t>
                      </a:r>
                      <a:endParaRPr lang="en-GB" sz="1000" b="1" i="1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l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16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i="0" baseline="0" dirty="0" smtClean="0"/>
                        <a:t>1</a:t>
                      </a:r>
                      <a:endParaRPr lang="en-GB" sz="1100" b="1" i="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i="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dirty="0" smtClean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2273">
                <a:tc rowSpan="2"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01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1" i="1" baseline="0" dirty="0" smtClean="0"/>
                        <a:t>m</a:t>
                      </a:r>
                      <a:r>
                        <a:rPr lang="en-GB" sz="1000" b="1" i="1" baseline="-25000" dirty="0" smtClean="0"/>
                        <a:t>4</a:t>
                      </a:r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1" i="1" baseline="0" dirty="0" smtClean="0"/>
                        <a:t>m</a:t>
                      </a:r>
                      <a:r>
                        <a:rPr lang="en-GB" sz="1000" b="1" i="1" baseline="-25000" dirty="0" smtClean="0"/>
                        <a:t>5</a:t>
                      </a:r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1" i="1" baseline="0" dirty="0" smtClean="0"/>
                        <a:t>m</a:t>
                      </a:r>
                      <a:r>
                        <a:rPr lang="en-GB" sz="1000" b="1" i="1" baseline="-25000" dirty="0" smtClean="0"/>
                        <a:t>7</a:t>
                      </a:r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1" i="1" baseline="0" dirty="0" smtClean="0"/>
                        <a:t>m</a:t>
                      </a:r>
                      <a:r>
                        <a:rPr lang="en-GB" sz="1000" b="1" i="1" baseline="-25000" dirty="0" smtClean="0"/>
                        <a:t>6</a:t>
                      </a:r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/>
                      <a:r>
                        <a:rPr lang="en-GB" sz="1100" b="0" i="0" baseline="0" dirty="0" smtClean="0"/>
                        <a:t>x</a:t>
                      </a:r>
                      <a:endParaRPr lang="en-GB" sz="1000" b="0" i="0" baseline="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16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i="0" dirty="0" smtClean="0"/>
                        <a:t>1</a:t>
                      </a:r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i="0" dirty="0" smtClean="0"/>
                        <a:t>1</a:t>
                      </a:r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6165">
                <a:tc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11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1" i="1" dirty="0" smtClean="0"/>
                        <a:t>m</a:t>
                      </a:r>
                      <a:r>
                        <a:rPr lang="en-GB" sz="1000" b="1" i="1" baseline="-25000" dirty="0" smtClean="0"/>
                        <a:t>12</a:t>
                      </a:r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1" i="1" dirty="0" smtClean="0"/>
                        <a:t>m</a:t>
                      </a:r>
                      <a:r>
                        <a:rPr lang="en-GB" sz="1000" b="1" i="1" baseline="-25000" dirty="0" smtClean="0"/>
                        <a:t>13</a:t>
                      </a:r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1" i="1" dirty="0" smtClean="0"/>
                        <a:t>m</a:t>
                      </a:r>
                      <a:r>
                        <a:rPr lang="en-GB" sz="1000" b="1" i="1" baseline="-25000" dirty="0" smtClean="0"/>
                        <a:t>15</a:t>
                      </a:r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1" i="1" dirty="0" smtClean="0"/>
                        <a:t>m</a:t>
                      </a:r>
                      <a:r>
                        <a:rPr lang="en-GB" sz="1000" b="1" i="1" baseline="-25000" dirty="0" smtClean="0"/>
                        <a:t>14</a:t>
                      </a:r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165">
                <a:tc rowSpan="2"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w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i="0" dirty="0" smtClean="0"/>
                        <a:t>1</a:t>
                      </a:r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dirty="0" smtClean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5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2273">
                <a:tc vMerge="1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10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1" i="1" dirty="0" smtClean="0"/>
                        <a:t>m</a:t>
                      </a:r>
                      <a:r>
                        <a:rPr lang="en-GB" sz="1000" b="1" i="1" baseline="-25000" dirty="0" smtClean="0"/>
                        <a:t>8</a:t>
                      </a:r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1" i="1" dirty="0" smtClean="0"/>
                        <a:t>m</a:t>
                      </a:r>
                      <a:r>
                        <a:rPr lang="en-GB" sz="1000" b="1" i="1" baseline="-25000" dirty="0" smtClean="0"/>
                        <a:t>9</a:t>
                      </a:r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1" i="1" dirty="0" smtClean="0"/>
                        <a:t>m</a:t>
                      </a:r>
                      <a:r>
                        <a:rPr lang="en-GB" sz="1000" b="1" i="1" baseline="-25000" dirty="0" smtClean="0"/>
                        <a:t>11</a:t>
                      </a:r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1" i="1" dirty="0" smtClean="0"/>
                        <a:t>m</a:t>
                      </a:r>
                      <a:r>
                        <a:rPr lang="en-GB" sz="1000" b="1" i="1" baseline="-25000" dirty="0" smtClean="0"/>
                        <a:t>10</a:t>
                      </a:r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l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165">
                <a:tc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i="0" dirty="0" smtClean="0"/>
                        <a:t>1</a:t>
                      </a:r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i="0" dirty="0" smtClean="0"/>
                        <a:t>1</a:t>
                      </a:r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i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6165">
                <a:tc rowSpan="2"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616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b="0" i="0" dirty="0" smtClean="0"/>
                        <a:t>z</a:t>
                      </a:r>
                      <a:endParaRPr lang="en-GB" sz="1100" b="0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2246052"/>
              </p:ext>
            </p:extLst>
          </p:nvPr>
        </p:nvGraphicFramePr>
        <p:xfrm>
          <a:off x="4788024" y="1491630"/>
          <a:ext cx="3672408" cy="3063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32"/>
                <a:gridCol w="391094"/>
                <a:gridCol w="598656"/>
                <a:gridCol w="598656"/>
                <a:gridCol w="598656"/>
                <a:gridCol w="598656"/>
                <a:gridCol w="299329"/>
                <a:gridCol w="299329"/>
              </a:tblGrid>
              <a:tr h="236165">
                <a:tc rowSpan="2" gridSpan="2">
                  <a:txBody>
                    <a:bodyPr/>
                    <a:lstStyle/>
                    <a:p>
                      <a:pPr algn="r"/>
                      <a:r>
                        <a:rPr lang="en-GB" sz="1100" dirty="0" err="1" smtClean="0"/>
                        <a:t>yz</a:t>
                      </a:r>
                      <a:endParaRPr lang="en-GB" sz="1100" dirty="0" smtClean="0"/>
                    </a:p>
                    <a:p>
                      <a:pPr algn="l"/>
                      <a:r>
                        <a:rPr lang="en-GB" sz="1100" dirty="0" err="1" smtClean="0"/>
                        <a:t>wx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y</a:t>
                      </a:r>
                      <a:endParaRPr lang="en-GB" sz="11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6165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0 0</a:t>
                      </a:r>
                      <a:endParaRPr lang="en-GB" sz="11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0 1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1 1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1 0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 smtClean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2273">
                <a:tc rowSpan="2"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00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1" i="1" baseline="0" dirty="0" smtClean="0"/>
                        <a:t>m</a:t>
                      </a:r>
                      <a:r>
                        <a:rPr lang="en-GB" sz="1000" b="1" i="1" baseline="-25000" dirty="0" smtClean="0"/>
                        <a:t>0</a:t>
                      </a:r>
                      <a:endParaRPr lang="en-GB" sz="1000" b="1" i="1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1" i="1" baseline="0" dirty="0" smtClean="0"/>
                        <a:t>m</a:t>
                      </a:r>
                      <a:r>
                        <a:rPr lang="en-GB" sz="1000" b="1" i="1" baseline="-25000" dirty="0" smtClean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1" i="1" baseline="0" dirty="0" smtClean="0"/>
                        <a:t>m</a:t>
                      </a:r>
                      <a:r>
                        <a:rPr lang="en-GB" sz="1000" b="1" i="1" baseline="-25000" dirty="0" smtClean="0"/>
                        <a:t>3</a:t>
                      </a:r>
                      <a:endParaRPr lang="en-GB" sz="1000" b="1" i="1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1" i="1" baseline="0" dirty="0" smtClean="0"/>
                        <a:t>m</a:t>
                      </a:r>
                      <a:r>
                        <a:rPr lang="en-GB" sz="1000" b="1" i="1" baseline="-25000" dirty="0" smtClean="0"/>
                        <a:t>2</a:t>
                      </a:r>
                      <a:endParaRPr lang="en-GB" sz="1000" b="1" i="1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l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16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i="0" dirty="0" smtClean="0"/>
                        <a:t>1</a:t>
                      </a:r>
                      <a:endParaRPr lang="en-GB" sz="11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i="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i="0" baseline="0" dirty="0" smtClean="0"/>
                        <a:t>1</a:t>
                      </a:r>
                      <a:endParaRPr lang="en-GB" sz="1100" b="1" i="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i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2273">
                <a:tc rowSpan="2"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01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1" i="1" baseline="0" dirty="0" smtClean="0"/>
                        <a:t>m</a:t>
                      </a:r>
                      <a:r>
                        <a:rPr lang="en-GB" sz="1000" b="1" i="1" baseline="-25000" dirty="0" smtClean="0"/>
                        <a:t>4</a:t>
                      </a:r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1" i="1" baseline="0" dirty="0" smtClean="0"/>
                        <a:t>m</a:t>
                      </a:r>
                      <a:r>
                        <a:rPr lang="en-GB" sz="1000" b="1" i="1" baseline="-25000" dirty="0" smtClean="0"/>
                        <a:t>5</a:t>
                      </a:r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1" i="1" baseline="0" dirty="0" smtClean="0"/>
                        <a:t>m</a:t>
                      </a:r>
                      <a:r>
                        <a:rPr lang="en-GB" sz="1000" b="1" i="1" baseline="-25000" dirty="0" smtClean="0"/>
                        <a:t>7</a:t>
                      </a:r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1" i="1" baseline="0" dirty="0" smtClean="0"/>
                        <a:t>m</a:t>
                      </a:r>
                      <a:r>
                        <a:rPr lang="en-GB" sz="1000" b="1" i="1" baseline="-25000" dirty="0" smtClean="0"/>
                        <a:t>6</a:t>
                      </a:r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/>
                      <a:r>
                        <a:rPr lang="en-GB" sz="1100" b="0" i="0" baseline="0" dirty="0" smtClean="0"/>
                        <a:t>x</a:t>
                      </a:r>
                      <a:endParaRPr lang="en-GB" sz="1000" b="0" i="0" baseline="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16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i="0" dirty="0" smtClean="0"/>
                        <a:t>1</a:t>
                      </a:r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6165">
                <a:tc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11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1" i="1" dirty="0" smtClean="0"/>
                        <a:t>m</a:t>
                      </a:r>
                      <a:r>
                        <a:rPr lang="en-GB" sz="1000" b="1" i="1" baseline="-25000" dirty="0" smtClean="0"/>
                        <a:t>12</a:t>
                      </a:r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1" i="1" dirty="0" smtClean="0"/>
                        <a:t>m</a:t>
                      </a:r>
                      <a:r>
                        <a:rPr lang="en-GB" sz="1000" b="1" i="1" baseline="-25000" dirty="0" smtClean="0"/>
                        <a:t>13</a:t>
                      </a:r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1" i="1" dirty="0" smtClean="0"/>
                        <a:t>m</a:t>
                      </a:r>
                      <a:r>
                        <a:rPr lang="en-GB" sz="1000" b="1" i="1" baseline="-25000" dirty="0" smtClean="0"/>
                        <a:t>15</a:t>
                      </a:r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1" i="1" dirty="0" smtClean="0"/>
                        <a:t>m</a:t>
                      </a:r>
                      <a:r>
                        <a:rPr lang="en-GB" sz="1000" b="1" i="1" baseline="-25000" dirty="0" smtClean="0"/>
                        <a:t>14</a:t>
                      </a:r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165">
                <a:tc rowSpan="2"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w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i="0" dirty="0" smtClean="0"/>
                        <a:t>1</a:t>
                      </a:r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i="0" dirty="0" smtClean="0"/>
                        <a:t>1</a:t>
                      </a:r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i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5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2273">
                <a:tc vMerge="1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10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1" i="1" dirty="0" smtClean="0"/>
                        <a:t>m</a:t>
                      </a:r>
                      <a:r>
                        <a:rPr lang="en-GB" sz="1000" b="1" i="1" baseline="-25000" dirty="0" smtClean="0"/>
                        <a:t>8</a:t>
                      </a:r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1" i="1" dirty="0" smtClean="0"/>
                        <a:t>m</a:t>
                      </a:r>
                      <a:r>
                        <a:rPr lang="en-GB" sz="1000" b="1" i="1" baseline="-25000" dirty="0" smtClean="0"/>
                        <a:t>9</a:t>
                      </a:r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1" i="1" dirty="0" smtClean="0"/>
                        <a:t>m</a:t>
                      </a:r>
                      <a:r>
                        <a:rPr lang="en-GB" sz="1000" b="1" i="1" baseline="-25000" dirty="0" smtClean="0"/>
                        <a:t>11</a:t>
                      </a:r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1" i="1" dirty="0" smtClean="0"/>
                        <a:t>m</a:t>
                      </a:r>
                      <a:r>
                        <a:rPr lang="en-GB" sz="1000" b="1" i="1" baseline="-25000" dirty="0" smtClean="0"/>
                        <a:t>10</a:t>
                      </a:r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l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165">
                <a:tc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i="0" dirty="0" smtClean="0"/>
                        <a:t>1</a:t>
                      </a:r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dirty="0" smtClean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6165">
                <a:tc rowSpan="2"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616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b="0" i="0" dirty="0" smtClean="0"/>
                        <a:t>z</a:t>
                      </a:r>
                      <a:endParaRPr lang="en-GB" sz="1100" b="0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2123728" y="4492545"/>
            <a:ext cx="13628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dirty="0" smtClean="0">
                <a:ea typeface="新細明體" pitchFamily="18" charset="-120"/>
              </a:rPr>
              <a:t>F = A</a:t>
            </a:r>
            <a:r>
              <a:rPr lang="en-US" altLang="zh-TW" sz="1400" dirty="0" smtClean="0">
                <a:latin typeface="Symbol" pitchFamily="18" charset="2"/>
                <a:ea typeface="新細明體" pitchFamily="18" charset="-120"/>
              </a:rPr>
              <a:t>Å</a:t>
            </a:r>
            <a:r>
              <a:rPr lang="en-US" altLang="zh-TW" sz="1400" dirty="0" smtClean="0">
                <a:ea typeface="新細明體" pitchFamily="18" charset="-120"/>
              </a:rPr>
              <a:t>B</a:t>
            </a:r>
            <a:r>
              <a:rPr lang="en-US" altLang="zh-TW" sz="1400" dirty="0" smtClean="0">
                <a:latin typeface="Symbol" pitchFamily="18" charset="2"/>
                <a:ea typeface="新細明體" pitchFamily="18" charset="-120"/>
              </a:rPr>
              <a:t>Å</a:t>
            </a:r>
            <a:r>
              <a:rPr lang="en-US" altLang="zh-TW" sz="1400" dirty="0" smtClean="0">
                <a:ea typeface="新細明體" pitchFamily="18" charset="-120"/>
              </a:rPr>
              <a:t>C</a:t>
            </a:r>
            <a:r>
              <a:rPr lang="en-US" altLang="zh-TW" sz="1400" dirty="0" smtClean="0">
                <a:latin typeface="Symbol" pitchFamily="18" charset="2"/>
                <a:ea typeface="新細明體" pitchFamily="18" charset="-120"/>
              </a:rPr>
              <a:t>Å</a:t>
            </a:r>
            <a:r>
              <a:rPr lang="en-US" altLang="zh-TW" sz="1400" dirty="0" smtClean="0">
                <a:ea typeface="新細明體" pitchFamily="18" charset="-120"/>
              </a:rPr>
              <a:t>D</a:t>
            </a:r>
            <a:endParaRPr lang="en-GB" sz="1400" dirty="0"/>
          </a:p>
        </p:txBody>
      </p:sp>
      <p:sp>
        <p:nvSpPr>
          <p:cNvPr id="15" name="Rectangle 14"/>
          <p:cNvSpPr/>
          <p:nvPr/>
        </p:nvSpPr>
        <p:spPr>
          <a:xfrm>
            <a:off x="5940152" y="4507507"/>
            <a:ext cx="14991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dirty="0" smtClean="0">
                <a:ea typeface="新細明體" pitchFamily="18" charset="-120"/>
              </a:rPr>
              <a:t>F = (A</a:t>
            </a:r>
            <a:r>
              <a:rPr lang="en-US" altLang="zh-TW" sz="1400" dirty="0" smtClean="0">
                <a:latin typeface="Symbol" pitchFamily="18" charset="2"/>
                <a:ea typeface="新細明體" pitchFamily="18" charset="-120"/>
              </a:rPr>
              <a:t>Å</a:t>
            </a:r>
            <a:r>
              <a:rPr lang="en-US" altLang="zh-TW" sz="1400" dirty="0" smtClean="0">
                <a:ea typeface="新細明體" pitchFamily="18" charset="-120"/>
              </a:rPr>
              <a:t>B</a:t>
            </a:r>
            <a:r>
              <a:rPr lang="en-US" altLang="zh-TW" sz="1400" dirty="0" smtClean="0">
                <a:latin typeface="Symbol" pitchFamily="18" charset="2"/>
                <a:ea typeface="新細明體" pitchFamily="18" charset="-120"/>
              </a:rPr>
              <a:t>Å</a:t>
            </a:r>
            <a:r>
              <a:rPr lang="en-US" altLang="zh-TW" sz="1400" dirty="0" smtClean="0">
                <a:ea typeface="新細明體" pitchFamily="18" charset="-120"/>
              </a:rPr>
              <a:t>C</a:t>
            </a:r>
            <a:r>
              <a:rPr lang="en-US" altLang="zh-TW" sz="1400" dirty="0" smtClean="0">
                <a:latin typeface="Symbol" pitchFamily="18" charset="2"/>
                <a:ea typeface="新細明體" pitchFamily="18" charset="-120"/>
              </a:rPr>
              <a:t>Å</a:t>
            </a:r>
            <a:r>
              <a:rPr lang="en-US" altLang="zh-TW" sz="1400" dirty="0" smtClean="0">
                <a:ea typeface="新細明體" pitchFamily="18" charset="-120"/>
              </a:rPr>
              <a:t>D)’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64066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EXCLUSIVE-OR FUNCTION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TW" dirty="0">
                <a:ea typeface="新細明體" pitchFamily="18" charset="-120"/>
              </a:rPr>
              <a:t>Parity Generation and Checking</a:t>
            </a:r>
          </a:p>
          <a:p>
            <a:pPr lvl="1">
              <a:lnSpc>
                <a:spcPct val="150000"/>
              </a:lnSpc>
            </a:pPr>
            <a:r>
              <a:rPr lang="en-US" altLang="zh-TW" dirty="0">
                <a:ea typeface="新細明體" pitchFamily="18" charset="-120"/>
              </a:rPr>
              <a:t>A parity bit: P = </a:t>
            </a:r>
            <a:r>
              <a:rPr lang="en-US" altLang="zh-TW" dirty="0" smtClean="0">
                <a:ea typeface="新細明體" pitchFamily="18" charset="-120"/>
              </a:rPr>
              <a:t>x </a:t>
            </a:r>
            <a:r>
              <a:rPr lang="en-US" altLang="zh-TW" dirty="0" smtClean="0">
                <a:latin typeface="Symbol" pitchFamily="18" charset="2"/>
                <a:ea typeface="新細明體" pitchFamily="18" charset="-120"/>
              </a:rPr>
              <a:t>Å </a:t>
            </a:r>
            <a:r>
              <a:rPr lang="en-US" altLang="zh-TW" dirty="0" smtClean="0">
                <a:ea typeface="新細明體" pitchFamily="18" charset="-120"/>
              </a:rPr>
              <a:t>y </a:t>
            </a:r>
            <a:r>
              <a:rPr lang="en-US" altLang="zh-TW" dirty="0" smtClean="0">
                <a:latin typeface="Symbol" pitchFamily="18" charset="2"/>
                <a:ea typeface="新細明體" pitchFamily="18" charset="-120"/>
              </a:rPr>
              <a:t>Å </a:t>
            </a:r>
            <a:r>
              <a:rPr lang="en-US" altLang="zh-TW" dirty="0" smtClean="0">
                <a:ea typeface="新細明體" pitchFamily="18" charset="-120"/>
              </a:rPr>
              <a:t>z</a:t>
            </a:r>
            <a:endParaRPr lang="en-US" altLang="zh-TW" dirty="0">
              <a:ea typeface="新細明體" pitchFamily="18" charset="-120"/>
            </a:endParaRPr>
          </a:p>
          <a:p>
            <a:pPr lvl="1">
              <a:lnSpc>
                <a:spcPct val="150000"/>
              </a:lnSpc>
            </a:pPr>
            <a:r>
              <a:rPr lang="en-US" altLang="zh-TW" dirty="0">
                <a:ea typeface="新細明體" pitchFamily="18" charset="-120"/>
              </a:rPr>
              <a:t>Parity check: C = </a:t>
            </a:r>
            <a:r>
              <a:rPr lang="en-US" altLang="zh-TW" dirty="0" smtClean="0">
                <a:ea typeface="新細明體" pitchFamily="18" charset="-120"/>
              </a:rPr>
              <a:t>x </a:t>
            </a:r>
            <a:r>
              <a:rPr lang="en-US" altLang="zh-TW" dirty="0" smtClean="0">
                <a:latin typeface="Symbol" pitchFamily="18" charset="2"/>
                <a:ea typeface="新細明體" pitchFamily="18" charset="-120"/>
              </a:rPr>
              <a:t>Å </a:t>
            </a:r>
            <a:r>
              <a:rPr lang="en-US" altLang="zh-TW" dirty="0" smtClean="0">
                <a:ea typeface="新細明體" pitchFamily="18" charset="-120"/>
              </a:rPr>
              <a:t>y </a:t>
            </a:r>
            <a:r>
              <a:rPr lang="en-US" altLang="zh-TW" dirty="0" smtClean="0">
                <a:latin typeface="Symbol" pitchFamily="18" charset="2"/>
                <a:ea typeface="新細明體" pitchFamily="18" charset="-120"/>
              </a:rPr>
              <a:t>Å </a:t>
            </a:r>
            <a:r>
              <a:rPr lang="en-US" altLang="zh-TW" dirty="0" smtClean="0">
                <a:ea typeface="新細明體" pitchFamily="18" charset="-120"/>
              </a:rPr>
              <a:t>z </a:t>
            </a:r>
            <a:r>
              <a:rPr lang="en-US" altLang="zh-TW" dirty="0" smtClean="0">
                <a:latin typeface="Symbol" pitchFamily="18" charset="2"/>
                <a:ea typeface="新細明體" pitchFamily="18" charset="-120"/>
              </a:rPr>
              <a:t>Å </a:t>
            </a:r>
            <a:r>
              <a:rPr lang="en-US" altLang="zh-TW" dirty="0" smtClean="0">
                <a:ea typeface="新細明體" pitchFamily="18" charset="-120"/>
              </a:rPr>
              <a:t>P</a:t>
            </a:r>
            <a:endParaRPr lang="en-US" altLang="zh-TW" dirty="0">
              <a:ea typeface="新細明體" pitchFamily="18" charset="-120"/>
            </a:endParaRPr>
          </a:p>
          <a:p>
            <a:pPr lvl="2">
              <a:lnSpc>
                <a:spcPct val="150000"/>
              </a:lnSpc>
            </a:pPr>
            <a:r>
              <a:rPr lang="en-US" altLang="zh-TW" dirty="0">
                <a:ea typeface="新細明體" pitchFamily="18" charset="-120"/>
              </a:rPr>
              <a:t>C=1: one bit error or an odd number of data bit error</a:t>
            </a:r>
          </a:p>
          <a:p>
            <a:pPr lvl="2">
              <a:lnSpc>
                <a:spcPct val="150000"/>
              </a:lnSpc>
            </a:pPr>
            <a:r>
              <a:rPr lang="en-US" altLang="zh-TW" dirty="0">
                <a:ea typeface="新細明體" pitchFamily="18" charset="-120"/>
              </a:rPr>
              <a:t>C=0: correct or an even # of data bit error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November,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83</a:t>
            </a:fld>
            <a:endParaRPr lang="en-GB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1319826"/>
              </p:ext>
            </p:extLst>
          </p:nvPr>
        </p:nvGraphicFramePr>
        <p:xfrm>
          <a:off x="1043608" y="3219822"/>
          <a:ext cx="6192688" cy="1517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3" name="Visio" r:id="rId3" imgW="5537632" imgH="1358013" progId="Visio.Drawing.11">
                  <p:embed/>
                </p:oleObj>
              </mc:Choice>
              <mc:Fallback>
                <p:oleObj name="Visio" r:id="rId3" imgW="5537632" imgH="1358013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3608" y="3219822"/>
                        <a:ext cx="6192688" cy="15179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715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EXCLUSIVE-OR FUNCTION</a:t>
            </a:r>
            <a:endParaRPr lang="en-GB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7245260"/>
              </p:ext>
            </p:extLst>
          </p:nvPr>
        </p:nvGraphicFramePr>
        <p:xfrm>
          <a:off x="457200" y="842963"/>
          <a:ext cx="8229600" cy="370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Three-Bit</a:t>
                      </a:r>
                      <a:r>
                        <a:rPr lang="en-GB" baseline="0" dirty="0" smtClean="0"/>
                        <a:t> Message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Parity</a:t>
                      </a:r>
                      <a:r>
                        <a:rPr lang="en-GB" baseline="0" dirty="0" smtClean="0"/>
                        <a:t> Bit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x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y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Z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November,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84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16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EXCLUSIVE-OR FUNCTION</a:t>
            </a:r>
            <a:endParaRPr lang="en-GB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0852632"/>
              </p:ext>
            </p:extLst>
          </p:nvPr>
        </p:nvGraphicFramePr>
        <p:xfrm>
          <a:off x="457200" y="842963"/>
          <a:ext cx="8229600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5920"/>
                <a:gridCol w="1645920"/>
                <a:gridCol w="1645920"/>
                <a:gridCol w="1121256"/>
                <a:gridCol w="2170584"/>
              </a:tblGrid>
              <a:tr h="180000">
                <a:tc gridSpan="3">
                  <a:txBody>
                    <a:bodyPr/>
                    <a:lstStyle/>
                    <a:p>
                      <a:pPr algn="ctr"/>
                      <a:r>
                        <a:rPr lang="en-GB" sz="800" b="1" dirty="0" smtClean="0">
                          <a:solidFill>
                            <a:schemeClr val="accent2"/>
                          </a:solidFill>
                        </a:rPr>
                        <a:t>Three-Bit</a:t>
                      </a:r>
                      <a:r>
                        <a:rPr lang="en-GB" sz="800" b="1" baseline="0" dirty="0" smtClean="0">
                          <a:solidFill>
                            <a:schemeClr val="accent2"/>
                          </a:solidFill>
                        </a:rPr>
                        <a:t> Message</a:t>
                      </a:r>
                      <a:endParaRPr lang="en-GB" sz="8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8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 smtClean="0">
                          <a:solidFill>
                            <a:schemeClr val="accent2"/>
                          </a:solidFill>
                        </a:rPr>
                        <a:t>Parity</a:t>
                      </a:r>
                      <a:r>
                        <a:rPr lang="en-GB" sz="800" b="1" baseline="0" dirty="0" smtClean="0">
                          <a:solidFill>
                            <a:schemeClr val="accent2"/>
                          </a:solidFill>
                        </a:rPr>
                        <a:t> Error Check</a:t>
                      </a:r>
                      <a:endParaRPr lang="en-GB" sz="8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 smtClean="0">
                          <a:solidFill>
                            <a:schemeClr val="accent2"/>
                          </a:solidFill>
                        </a:rPr>
                        <a:t>x</a:t>
                      </a:r>
                      <a:endParaRPr lang="en-GB" sz="8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 smtClean="0">
                          <a:solidFill>
                            <a:schemeClr val="accent2"/>
                          </a:solidFill>
                        </a:rPr>
                        <a:t>y</a:t>
                      </a:r>
                      <a:endParaRPr lang="en-GB" sz="8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 smtClean="0">
                          <a:solidFill>
                            <a:schemeClr val="accent2"/>
                          </a:solidFill>
                        </a:rPr>
                        <a:t>Z</a:t>
                      </a:r>
                      <a:endParaRPr lang="en-GB" sz="8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 smtClean="0">
                          <a:solidFill>
                            <a:schemeClr val="accent2"/>
                          </a:solidFill>
                        </a:rPr>
                        <a:t>P</a:t>
                      </a:r>
                      <a:endParaRPr lang="en-GB" sz="8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 smtClean="0">
                          <a:solidFill>
                            <a:schemeClr val="accent2"/>
                          </a:solidFill>
                        </a:rPr>
                        <a:t>C</a:t>
                      </a:r>
                      <a:endParaRPr lang="en-GB" sz="8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0</a:t>
                      </a:r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0</a:t>
                      </a:r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0</a:t>
                      </a:r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0</a:t>
                      </a:r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0</a:t>
                      </a:r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0</a:t>
                      </a:r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0</a:t>
                      </a:r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0</a:t>
                      </a:r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1</a:t>
                      </a:r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1</a:t>
                      </a:r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0</a:t>
                      </a:r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0</a:t>
                      </a:r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1</a:t>
                      </a:r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0</a:t>
                      </a:r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1</a:t>
                      </a:r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0</a:t>
                      </a:r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0</a:t>
                      </a:r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1</a:t>
                      </a:r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1</a:t>
                      </a:r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0</a:t>
                      </a:r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0</a:t>
                      </a:r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1</a:t>
                      </a:r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0</a:t>
                      </a:r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0</a:t>
                      </a:r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1</a:t>
                      </a:r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0</a:t>
                      </a:r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1</a:t>
                      </a:r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0</a:t>
                      </a:r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1</a:t>
                      </a:r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0</a:t>
                      </a:r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0</a:t>
                      </a:r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1</a:t>
                      </a:r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1</a:t>
                      </a:r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0</a:t>
                      </a:r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0</a:t>
                      </a:r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0</a:t>
                      </a:r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1</a:t>
                      </a:r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1</a:t>
                      </a:r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1</a:t>
                      </a:r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1</a:t>
                      </a:r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1</a:t>
                      </a:r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0</a:t>
                      </a:r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0</a:t>
                      </a:r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0</a:t>
                      </a:r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1</a:t>
                      </a:r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1</a:t>
                      </a:r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0</a:t>
                      </a:r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0</a:t>
                      </a:r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1</a:t>
                      </a:r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0</a:t>
                      </a:r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1</a:t>
                      </a:r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0</a:t>
                      </a:r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1</a:t>
                      </a:r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0</a:t>
                      </a:r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0</a:t>
                      </a:r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1</a:t>
                      </a:r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0</a:t>
                      </a:r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1</a:t>
                      </a:r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1</a:t>
                      </a:r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1</a:t>
                      </a:r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1</a:t>
                      </a:r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1</a:t>
                      </a:r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0</a:t>
                      </a:r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0</a:t>
                      </a:r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0</a:t>
                      </a:r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1</a:t>
                      </a:r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1</a:t>
                      </a:r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0</a:t>
                      </a:r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1</a:t>
                      </a:r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1</a:t>
                      </a:r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1</a:t>
                      </a:r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1</a:t>
                      </a:r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1</a:t>
                      </a:r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0</a:t>
                      </a:r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1</a:t>
                      </a:r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1</a:t>
                      </a:r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1</a:t>
                      </a:r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1</a:t>
                      </a:r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1</a:t>
                      </a:r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0</a:t>
                      </a:r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November,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85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27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3.9 </a:t>
            </a:r>
            <a:r>
              <a:rPr lang="en-GB" dirty="0"/>
              <a:t>Hardware </a:t>
            </a:r>
            <a:br>
              <a:rPr lang="en-GB" dirty="0"/>
            </a:br>
            <a:r>
              <a:rPr lang="en-GB" dirty="0"/>
              <a:t>Description</a:t>
            </a:r>
            <a:br>
              <a:rPr lang="en-GB" dirty="0"/>
            </a:br>
            <a:r>
              <a:rPr lang="en-GB" dirty="0">
                <a:solidFill>
                  <a:schemeClr val="accent1"/>
                </a:solidFill>
              </a:rPr>
              <a:t>Language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46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HARDWARE DESCRIPTION LANGUAGE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dirty="0">
                <a:ea typeface="新細明體" pitchFamily="18" charset="-120"/>
              </a:rPr>
              <a:t>Describe the design of digital systems in a textual form</a:t>
            </a:r>
          </a:p>
          <a:p>
            <a:pPr lvl="1">
              <a:lnSpc>
                <a:spcPct val="150000"/>
              </a:lnSpc>
            </a:pPr>
            <a:r>
              <a:rPr lang="en-US" altLang="zh-TW" dirty="0">
                <a:ea typeface="新細明體" pitchFamily="18" charset="-120"/>
              </a:rPr>
              <a:t>Hardware structure</a:t>
            </a:r>
          </a:p>
          <a:p>
            <a:pPr lvl="1">
              <a:lnSpc>
                <a:spcPct val="150000"/>
              </a:lnSpc>
            </a:pPr>
            <a:r>
              <a:rPr lang="en-US" altLang="zh-TW" dirty="0">
                <a:ea typeface="新細明體" pitchFamily="18" charset="-120"/>
              </a:rPr>
              <a:t>Function/behavior</a:t>
            </a:r>
          </a:p>
          <a:p>
            <a:pPr lvl="1">
              <a:lnSpc>
                <a:spcPct val="150000"/>
              </a:lnSpc>
            </a:pPr>
            <a:r>
              <a:rPr lang="en-US" altLang="zh-TW" dirty="0">
                <a:ea typeface="新細明體" pitchFamily="18" charset="-120"/>
              </a:rPr>
              <a:t>Timing</a:t>
            </a:r>
          </a:p>
          <a:p>
            <a:pPr>
              <a:lnSpc>
                <a:spcPct val="150000"/>
              </a:lnSpc>
            </a:pPr>
            <a:r>
              <a:rPr lang="en-US" altLang="zh-TW" dirty="0">
                <a:ea typeface="新細明體" pitchFamily="18" charset="-120"/>
              </a:rPr>
              <a:t>VHDL and Verilog </a:t>
            </a:r>
            <a:r>
              <a:rPr lang="en-US" altLang="zh-TW" dirty="0" smtClean="0">
                <a:ea typeface="新細明體" pitchFamily="18" charset="-120"/>
              </a:rPr>
              <a:t>HDL</a:t>
            </a:r>
          </a:p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November,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87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13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HARDWARE DESCRIPTION LANGUAGE</a:t>
            </a:r>
            <a:endParaRPr lang="en-GB" dirty="0"/>
          </a:p>
        </p:txBody>
      </p:sp>
      <p:graphicFrame>
        <p:nvGraphicFramePr>
          <p:cNvPr id="18" name="Content Placeholder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534509"/>
              </p:ext>
            </p:extLst>
          </p:nvPr>
        </p:nvGraphicFramePr>
        <p:xfrm>
          <a:off x="457200" y="842963"/>
          <a:ext cx="8229600" cy="3751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88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64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51A9018B-E8EA-477D-A8F9-055C757BFB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graphicEl>
                                              <a:dgm id="{51A9018B-E8EA-477D-A8F9-055C757BFB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3AFF508A-8786-40B5-B72A-9211DB837A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graphicEl>
                                              <a:dgm id="{3AFF508A-8786-40B5-B72A-9211DB837A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A2C3A759-3474-49AA-AE1C-424F9949D1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>
                                            <p:graphicEl>
                                              <a:dgm id="{A2C3A759-3474-49AA-AE1C-424F9949D1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C350697F-CEBA-4367-8D1F-8052CCFB2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8">
                                            <p:graphicEl>
                                              <a:dgm id="{C350697F-CEBA-4367-8D1F-8052CCFB2E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E75D0130-5899-4B24-B7AD-DBFC6F337B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>
                                            <p:graphicEl>
                                              <a:dgm id="{E75D0130-5899-4B24-B7AD-DBFC6F337B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1F635C15-AF9A-4281-8A44-DAF2B047A0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>
                                            <p:graphicEl>
                                              <a:dgm id="{1F635C15-AF9A-4281-8A44-DAF2B047A0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 uiExpand="1">
        <p:bldSub>
          <a:bldDgm bld="lvlOne"/>
        </p:bldSub>
      </p:bldGraphic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HARDWARE DESCRIPTION LANGUAGE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TW" dirty="0" smtClean="0">
                <a:ea typeface="新細明體" pitchFamily="18" charset="-120"/>
              </a:rPr>
              <a:t>Documentation language</a:t>
            </a:r>
            <a:endParaRPr lang="en-US" altLang="zh-TW" dirty="0">
              <a:ea typeface="新細明體" pitchFamily="18" charset="-120"/>
            </a:endParaRPr>
          </a:p>
          <a:p>
            <a:pPr>
              <a:lnSpc>
                <a:spcPct val="150000"/>
              </a:lnSpc>
            </a:pPr>
            <a:r>
              <a:rPr lang="en-US" altLang="zh-TW" dirty="0">
                <a:ea typeface="新細明體" pitchFamily="18" charset="-120"/>
              </a:rPr>
              <a:t>HDL is used to represent and document digital systems in a form that can be read by both humans and </a:t>
            </a:r>
            <a:r>
              <a:rPr lang="en-US" altLang="zh-TW" dirty="0" smtClean="0">
                <a:ea typeface="新細明體" pitchFamily="18" charset="-120"/>
              </a:rPr>
              <a:t>computers</a:t>
            </a:r>
          </a:p>
          <a:p>
            <a:pPr>
              <a:lnSpc>
                <a:spcPct val="150000"/>
              </a:lnSpc>
            </a:pPr>
            <a:r>
              <a:rPr lang="en-US" altLang="zh-TW" dirty="0" smtClean="0">
                <a:ea typeface="新細明體" pitchFamily="18" charset="-120"/>
              </a:rPr>
              <a:t>Examples </a:t>
            </a:r>
            <a:r>
              <a:rPr lang="en-US" altLang="zh-TW" dirty="0">
                <a:ea typeface="新細明體" pitchFamily="18" charset="-120"/>
              </a:rPr>
              <a:t>of </a:t>
            </a:r>
            <a:r>
              <a:rPr lang="en-US" altLang="zh-TW" dirty="0" smtClean="0">
                <a:ea typeface="新細明體" pitchFamily="18" charset="-120"/>
              </a:rPr>
              <a:t>keywords:</a:t>
            </a:r>
          </a:p>
          <a:p>
            <a:pPr lvl="1">
              <a:lnSpc>
                <a:spcPct val="150000"/>
              </a:lnSpc>
            </a:pPr>
            <a:r>
              <a:rPr lang="en-US" altLang="zh-TW" b="1" dirty="0" smtClean="0">
                <a:ea typeface="新細明體" pitchFamily="18" charset="-120"/>
              </a:rPr>
              <a:t>module</a:t>
            </a:r>
            <a:r>
              <a:rPr lang="en-US" altLang="zh-TW" b="1" dirty="0">
                <a:ea typeface="新細明體" pitchFamily="18" charset="-120"/>
              </a:rPr>
              <a:t>, end-module, input, output, wire, </a:t>
            </a:r>
            <a:r>
              <a:rPr lang="en-US" altLang="zh-TW" b="1" dirty="0" smtClean="0">
                <a:ea typeface="新細明體" pitchFamily="18" charset="-120"/>
              </a:rPr>
              <a:t>and, or,</a:t>
            </a:r>
            <a:r>
              <a:rPr lang="en-US" altLang="zh-TW" dirty="0" smtClean="0">
                <a:ea typeface="新細明體" pitchFamily="18" charset="-120"/>
              </a:rPr>
              <a:t> </a:t>
            </a:r>
            <a:r>
              <a:rPr lang="en-US" altLang="zh-TW" dirty="0">
                <a:ea typeface="新細明體" pitchFamily="18" charset="-120"/>
              </a:rPr>
              <a:t>and </a:t>
            </a:r>
            <a:r>
              <a:rPr lang="en-GB" altLang="zh-TW" b="1" dirty="0" smtClean="0">
                <a:ea typeface="新細明體" pitchFamily="18" charset="-120"/>
              </a:rPr>
              <a:t>not</a:t>
            </a:r>
            <a:endParaRPr lang="zh-TW" altLang="en-US" dirty="0">
              <a:ea typeface="新細明體" pitchFamily="18" charset="-120"/>
            </a:endParaRPr>
          </a:p>
          <a:p>
            <a:pPr>
              <a:lnSpc>
                <a:spcPct val="150000"/>
              </a:lnSpc>
            </a:pPr>
            <a:endParaRPr lang="en-US" altLang="zh-TW" dirty="0">
              <a:ea typeface="新細明體" pitchFamily="18" charset="-120"/>
            </a:endParaRPr>
          </a:p>
          <a:p>
            <a:pPr>
              <a:lnSpc>
                <a:spcPct val="150000"/>
              </a:lnSpc>
            </a:pPr>
            <a:endParaRPr lang="zh-TW" altLang="en-US" dirty="0">
              <a:ea typeface="新細明體" pitchFamily="18" charset="-120"/>
            </a:endParaRPr>
          </a:p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November,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89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9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43558"/>
            <a:ext cx="4186808" cy="3751065"/>
          </a:xfrm>
        </p:spPr>
        <p:txBody>
          <a:bodyPr>
            <a:normAutofit/>
          </a:bodyPr>
          <a:lstStyle/>
          <a:p>
            <a:pPr marL="381000" indent="-323850">
              <a:lnSpc>
                <a:spcPct val="150000"/>
              </a:lnSpc>
            </a:pPr>
            <a:r>
              <a:rPr lang="en-US" altLang="zh-TW" sz="2000" dirty="0">
                <a:ea typeface="新細明體" pitchFamily="18" charset="-120"/>
              </a:rPr>
              <a:t>Fig. 3.2(a): </a:t>
            </a:r>
            <a:endParaRPr lang="en-US" altLang="zh-TW" sz="2000" dirty="0" smtClean="0">
              <a:ea typeface="新細明體" pitchFamily="18" charset="-120"/>
            </a:endParaRPr>
          </a:p>
          <a:p>
            <a:pPr marL="781050" lvl="1" indent="-323850">
              <a:lnSpc>
                <a:spcPct val="150000"/>
              </a:lnSpc>
            </a:pPr>
            <a:r>
              <a:rPr lang="en-US" altLang="zh-TW" sz="1800" dirty="0" err="1" smtClean="0">
                <a:ea typeface="新細明體" pitchFamily="18" charset="-120"/>
              </a:rPr>
              <a:t>xy</a:t>
            </a:r>
            <a:r>
              <a:rPr lang="en-US" altLang="zh-TW" sz="1800" dirty="0" smtClean="0">
                <a:ea typeface="新細明體" pitchFamily="18" charset="-120"/>
              </a:rPr>
              <a:t> </a:t>
            </a:r>
            <a:r>
              <a:rPr lang="en-US" altLang="zh-TW" sz="1800" dirty="0">
                <a:ea typeface="新細明體" pitchFamily="18" charset="-120"/>
              </a:rPr>
              <a:t>= m</a:t>
            </a:r>
            <a:r>
              <a:rPr lang="en-US" altLang="zh-TW" sz="1800" baseline="-25000" dirty="0">
                <a:ea typeface="新細明體" pitchFamily="18" charset="-120"/>
              </a:rPr>
              <a:t>3</a:t>
            </a:r>
          </a:p>
          <a:p>
            <a:pPr marL="381000" indent="-323850">
              <a:lnSpc>
                <a:spcPct val="150000"/>
              </a:lnSpc>
            </a:pPr>
            <a:r>
              <a:rPr lang="en-US" altLang="zh-TW" sz="2000" dirty="0">
                <a:ea typeface="新細明體" pitchFamily="18" charset="-120"/>
              </a:rPr>
              <a:t>Fig. 3.2(b): </a:t>
            </a:r>
            <a:endParaRPr lang="en-US" altLang="zh-TW" sz="2000" dirty="0" smtClean="0">
              <a:ea typeface="新細明體" pitchFamily="18" charset="-120"/>
            </a:endParaRPr>
          </a:p>
          <a:p>
            <a:pPr marL="781050" lvl="1" indent="-323850">
              <a:lnSpc>
                <a:spcPct val="150000"/>
              </a:lnSpc>
            </a:pPr>
            <a:r>
              <a:rPr lang="en-US" altLang="zh-TW" sz="1800" dirty="0" err="1" smtClean="0">
                <a:ea typeface="新細明體" pitchFamily="18" charset="-120"/>
              </a:rPr>
              <a:t>x+y</a:t>
            </a:r>
            <a:r>
              <a:rPr lang="en-US" altLang="zh-TW" sz="1800" dirty="0" smtClean="0">
                <a:ea typeface="新細明體" pitchFamily="18" charset="-120"/>
              </a:rPr>
              <a:t> </a:t>
            </a:r>
            <a:r>
              <a:rPr lang="en-US" altLang="zh-TW" sz="1800" dirty="0">
                <a:ea typeface="新細明體" pitchFamily="18" charset="-120"/>
              </a:rPr>
              <a:t>= </a:t>
            </a:r>
            <a:r>
              <a:rPr lang="en-US" altLang="zh-TW" sz="1800" dirty="0" err="1">
                <a:ea typeface="新細明體" pitchFamily="18" charset="-120"/>
              </a:rPr>
              <a:t>x'y+xy</a:t>
            </a:r>
            <a:r>
              <a:rPr lang="en-US" altLang="zh-TW" sz="1800" dirty="0">
                <a:ea typeface="新細明體" pitchFamily="18" charset="-120"/>
              </a:rPr>
              <a:t>' +</a:t>
            </a:r>
            <a:r>
              <a:rPr lang="en-US" altLang="zh-TW" sz="1800" dirty="0" err="1">
                <a:ea typeface="新細明體" pitchFamily="18" charset="-120"/>
              </a:rPr>
              <a:t>xy</a:t>
            </a:r>
            <a:r>
              <a:rPr lang="en-US" altLang="zh-TW" sz="1800" dirty="0">
                <a:ea typeface="新細明體" pitchFamily="18" charset="-120"/>
              </a:rPr>
              <a:t> = m</a:t>
            </a:r>
            <a:r>
              <a:rPr lang="en-US" altLang="zh-TW" sz="1800" baseline="-25000" dirty="0">
                <a:ea typeface="新細明體" pitchFamily="18" charset="-120"/>
              </a:rPr>
              <a:t>1</a:t>
            </a:r>
            <a:r>
              <a:rPr lang="en-US" altLang="zh-TW" sz="1800" dirty="0">
                <a:ea typeface="新細明體" pitchFamily="18" charset="-120"/>
              </a:rPr>
              <a:t>+m</a:t>
            </a:r>
            <a:r>
              <a:rPr lang="en-US" altLang="zh-TW" sz="1800" baseline="-25000" dirty="0">
                <a:ea typeface="新細明體" pitchFamily="18" charset="-120"/>
              </a:rPr>
              <a:t>2</a:t>
            </a:r>
            <a:r>
              <a:rPr lang="en-US" altLang="zh-TW" sz="1800" dirty="0">
                <a:ea typeface="新細明體" pitchFamily="18" charset="-120"/>
              </a:rPr>
              <a:t>+m</a:t>
            </a:r>
            <a:r>
              <a:rPr lang="en-US" altLang="zh-TW" sz="1800" baseline="-25000" dirty="0">
                <a:ea typeface="新細明體" pitchFamily="18" charset="-120"/>
              </a:rPr>
              <a:t>3</a:t>
            </a:r>
            <a:endParaRPr lang="zh-TW" altLang="en-US" sz="1800" baseline="-25000" dirty="0">
              <a:ea typeface="新細明體" pitchFamily="18" charset="-120"/>
            </a:endParaRPr>
          </a:p>
          <a:p>
            <a:pPr marL="781050" lvl="1" indent="-323850"/>
            <a:endParaRPr lang="en-US" altLang="zh-TW" sz="1800" b="1" dirty="0">
              <a:ea typeface="新細明體" pitchFamily="18" charset="-120"/>
            </a:endParaRPr>
          </a:p>
          <a:p>
            <a:endParaRPr lang="zh-TW" altLang="en-US" sz="2000" dirty="0">
              <a:ea typeface="新細明體" pitchFamily="18" charset="-12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November,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MAP METHOD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5383338" y="4526999"/>
            <a:ext cx="31083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200" dirty="0">
                <a:solidFill>
                  <a:schemeClr val="accent3"/>
                </a:solidFill>
                <a:latin typeface="+mj-lt"/>
                <a:ea typeface="新細明體" pitchFamily="18" charset="-120"/>
                <a:cs typeface="Times New Roman" pitchFamily="18" charset="0"/>
              </a:rPr>
              <a:t>Figure </a:t>
            </a:r>
            <a:r>
              <a:rPr lang="en-US" altLang="zh-TW" sz="1200" dirty="0" smtClean="0">
                <a:solidFill>
                  <a:schemeClr val="accent3"/>
                </a:solidFill>
                <a:latin typeface="+mj-lt"/>
                <a:ea typeface="新細明體" pitchFamily="18" charset="-120"/>
                <a:cs typeface="Times New Roman" pitchFamily="18" charset="0"/>
              </a:rPr>
              <a:t>3.2 </a:t>
            </a:r>
            <a:r>
              <a:rPr lang="en-US" altLang="zh-TW" sz="1200" dirty="0">
                <a:solidFill>
                  <a:schemeClr val="accent3"/>
                </a:solidFill>
                <a:latin typeface="+mj-lt"/>
                <a:ea typeface="新細明體" pitchFamily="18" charset="-120"/>
                <a:cs typeface="Times New Roman" pitchFamily="18" charset="0"/>
              </a:rPr>
              <a:t>Two-variable Map</a:t>
            </a: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6533524" y="2449800"/>
            <a:ext cx="80795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200" dirty="0" smtClean="0">
                <a:solidFill>
                  <a:schemeClr val="accent3"/>
                </a:solidFill>
                <a:latin typeface="+mj-lt"/>
                <a:ea typeface="新細明體" pitchFamily="18" charset="-120"/>
                <a:cs typeface="Times New Roman" pitchFamily="18" charset="0"/>
              </a:rPr>
              <a:t>(a) </a:t>
            </a:r>
            <a:r>
              <a:rPr lang="en-US" altLang="zh-TW" sz="1200" dirty="0" err="1" smtClean="0">
                <a:solidFill>
                  <a:schemeClr val="accent3"/>
                </a:solidFill>
                <a:latin typeface="+mj-lt"/>
                <a:ea typeface="新細明體" pitchFamily="18" charset="-120"/>
                <a:cs typeface="Times New Roman" pitchFamily="18" charset="0"/>
              </a:rPr>
              <a:t>xy</a:t>
            </a:r>
            <a:endParaRPr lang="en-US" altLang="zh-TW" sz="1200" dirty="0">
              <a:solidFill>
                <a:schemeClr val="accent3"/>
              </a:solidFill>
              <a:latin typeface="+mj-lt"/>
              <a:ea typeface="新細明體" pitchFamily="18" charset="-120"/>
              <a:cs typeface="Times New Roman" pitchFamily="18" charset="0"/>
            </a:endParaRP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6609342" y="4299942"/>
            <a:ext cx="6563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200" dirty="0" smtClean="0">
                <a:solidFill>
                  <a:schemeClr val="accent3"/>
                </a:solidFill>
                <a:latin typeface="+mj-lt"/>
                <a:ea typeface="新細明體" pitchFamily="18" charset="-120"/>
                <a:cs typeface="Times New Roman" pitchFamily="18" charset="0"/>
              </a:rPr>
              <a:t>(b) </a:t>
            </a:r>
            <a:r>
              <a:rPr lang="en-US" altLang="zh-TW" sz="1200" dirty="0" err="1" smtClean="0">
                <a:solidFill>
                  <a:schemeClr val="accent3"/>
                </a:solidFill>
                <a:latin typeface="+mj-lt"/>
                <a:ea typeface="新細明體" pitchFamily="18" charset="-120"/>
                <a:cs typeface="Times New Roman" pitchFamily="18" charset="0"/>
              </a:rPr>
              <a:t>x+y</a:t>
            </a:r>
            <a:endParaRPr lang="en-US" altLang="zh-TW" sz="1200" dirty="0">
              <a:solidFill>
                <a:schemeClr val="accent3"/>
              </a:solidFill>
              <a:latin typeface="+mj-lt"/>
              <a:ea typeface="新細明體" pitchFamily="18" charset="-120"/>
              <a:cs typeface="Times New Roman" pitchFamily="18" charset="0"/>
            </a:endParaRPr>
          </a:p>
        </p:txBody>
      </p:sp>
      <p:graphicFrame>
        <p:nvGraphicFramePr>
          <p:cNvPr id="32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80774805"/>
              </p:ext>
            </p:extLst>
          </p:nvPr>
        </p:nvGraphicFramePr>
        <p:xfrm>
          <a:off x="6019500" y="771550"/>
          <a:ext cx="1836000" cy="161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6000"/>
                <a:gridCol w="306000"/>
                <a:gridCol w="612000"/>
                <a:gridCol w="612000"/>
              </a:tblGrid>
              <a:tr h="259080">
                <a:tc rowSpan="2" gridSpan="2"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y</a:t>
                      </a:r>
                    </a:p>
                    <a:p>
                      <a:pPr algn="l"/>
                      <a:r>
                        <a:rPr lang="en-GB" sz="1400" dirty="0" smtClean="0"/>
                        <a:t>x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y</a:t>
                      </a:r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9080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i="1" dirty="0"/>
                    </a:p>
                  </a:txBody>
                  <a:tcPr anchor="ctr"/>
                </a:tc>
              </a:tr>
              <a:tr h="504000"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x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1</a:t>
                      </a:r>
                      <a:endParaRPr lang="en-GB" sz="1400" b="1" i="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33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5610980"/>
              </p:ext>
            </p:extLst>
          </p:nvPr>
        </p:nvGraphicFramePr>
        <p:xfrm>
          <a:off x="6019500" y="2615850"/>
          <a:ext cx="1836000" cy="161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6000"/>
                <a:gridCol w="306000"/>
                <a:gridCol w="612000"/>
                <a:gridCol w="612000"/>
              </a:tblGrid>
              <a:tr h="259080">
                <a:tc rowSpan="2" gridSpan="2"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y</a:t>
                      </a:r>
                    </a:p>
                    <a:p>
                      <a:pPr algn="l"/>
                      <a:r>
                        <a:rPr lang="en-GB" sz="1400" dirty="0" smtClean="0"/>
                        <a:t>x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y</a:t>
                      </a:r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80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</a:t>
                      </a:r>
                      <a:endParaRPr lang="en-GB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x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</a:t>
                      </a:r>
                      <a:endParaRPr lang="en-GB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</a:t>
                      </a:r>
                      <a:endParaRPr lang="en-GB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268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HARDWARE DESCRIPTION LANGUAGE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November,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90</a:t>
            </a:fld>
            <a:endParaRPr lang="en-GB"/>
          </a:p>
        </p:txBody>
      </p:sp>
      <p:graphicFrame>
        <p:nvGraphicFramePr>
          <p:cNvPr id="7" name="Content Placeholder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806014"/>
              </p:ext>
            </p:extLst>
          </p:nvPr>
        </p:nvGraphicFramePr>
        <p:xfrm>
          <a:off x="2468249" y="699542"/>
          <a:ext cx="4207502" cy="18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5" name="Visio" r:id="rId3" imgW="2586693" imgH="1107200" progId="Visio.Drawing.11">
                  <p:embed/>
                </p:oleObj>
              </mc:Choice>
              <mc:Fallback>
                <p:oleObj name="Visio" r:id="rId3" imgW="2586693" imgH="110720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68249" y="699542"/>
                        <a:ext cx="4207502" cy="180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368923"/>
              </p:ext>
            </p:extLst>
          </p:nvPr>
        </p:nvGraphicFramePr>
        <p:xfrm>
          <a:off x="2939988" y="2400270"/>
          <a:ext cx="3264024" cy="2331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537"/>
                <a:gridCol w="3026487"/>
              </a:tblGrid>
              <a:tr h="252000">
                <a:tc gridSpan="2">
                  <a:txBody>
                    <a:bodyPr/>
                    <a:lstStyle/>
                    <a:p>
                      <a:r>
                        <a:rPr lang="en-GB" sz="1100" dirty="0" smtClean="0"/>
                        <a:t>//Description of Simple circuit</a:t>
                      </a:r>
                      <a:endParaRPr lang="en-GB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52000">
                <a:tc gridSpan="2">
                  <a:txBody>
                    <a:bodyPr/>
                    <a:lstStyle/>
                    <a:p>
                      <a:r>
                        <a:rPr lang="en-GB" sz="1100" b="1" dirty="0" smtClean="0"/>
                        <a:t>module</a:t>
                      </a:r>
                      <a:r>
                        <a:rPr lang="en-GB" sz="1100" dirty="0" smtClean="0"/>
                        <a:t> </a:t>
                      </a:r>
                      <a:r>
                        <a:rPr lang="en-GB" sz="1100" dirty="0" err="1" smtClean="0"/>
                        <a:t>smpl_</a:t>
                      </a:r>
                      <a:r>
                        <a:rPr lang="en-GB" sz="1100" baseline="0" dirty="0" err="1" smtClean="0"/>
                        <a:t>circuit</a:t>
                      </a:r>
                      <a:r>
                        <a:rPr lang="en-GB" sz="1100" baseline="0" dirty="0" smtClean="0"/>
                        <a:t> (A, B, C, x, y);</a:t>
                      </a:r>
                      <a:endParaRPr lang="en-GB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52000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 smtClean="0"/>
                        <a:t>input</a:t>
                      </a:r>
                      <a:r>
                        <a:rPr lang="en-GB" sz="1100" dirty="0" smtClean="0"/>
                        <a:t> A, B,</a:t>
                      </a:r>
                      <a:r>
                        <a:rPr lang="en-GB" sz="1100" baseline="0" dirty="0" smtClean="0"/>
                        <a:t> C;</a:t>
                      </a:r>
                      <a:endParaRPr lang="en-GB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000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 smtClean="0"/>
                        <a:t>output</a:t>
                      </a:r>
                      <a:r>
                        <a:rPr lang="en-GB" sz="1100" dirty="0" smtClean="0"/>
                        <a:t> x, y;</a:t>
                      </a:r>
                      <a:endParaRPr lang="en-GB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000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 smtClean="0"/>
                        <a:t>wire</a:t>
                      </a:r>
                      <a:r>
                        <a:rPr lang="en-GB" sz="1100" baseline="0" dirty="0" smtClean="0"/>
                        <a:t> w1;</a:t>
                      </a:r>
                      <a:endParaRPr lang="en-GB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000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 smtClean="0"/>
                        <a:t>and</a:t>
                      </a:r>
                      <a:r>
                        <a:rPr lang="en-GB" sz="1100" dirty="0" smtClean="0"/>
                        <a:t> g1</a:t>
                      </a:r>
                      <a:r>
                        <a:rPr lang="en-GB" sz="1100" baseline="0" dirty="0" smtClean="0"/>
                        <a:t> (e, A, B);</a:t>
                      </a:r>
                      <a:endParaRPr lang="en-GB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000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 smtClean="0"/>
                        <a:t>not</a:t>
                      </a:r>
                      <a:r>
                        <a:rPr lang="en-GB" sz="1100" dirty="0" smtClean="0"/>
                        <a:t> g2</a:t>
                      </a:r>
                      <a:r>
                        <a:rPr lang="en-GB" sz="1100" baseline="0" dirty="0" smtClean="0"/>
                        <a:t> (y, C);</a:t>
                      </a:r>
                      <a:endParaRPr lang="en-GB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000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 smtClean="0"/>
                        <a:t>or</a:t>
                      </a:r>
                      <a:r>
                        <a:rPr lang="en-GB" sz="1100" dirty="0" smtClean="0"/>
                        <a:t> g3 (x, e, y);</a:t>
                      </a:r>
                      <a:endParaRPr lang="en-GB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000">
                <a:tc gridSpan="2">
                  <a:txBody>
                    <a:bodyPr/>
                    <a:lstStyle/>
                    <a:p>
                      <a:r>
                        <a:rPr lang="en-GB" sz="1100" b="1" dirty="0" err="1" smtClean="0"/>
                        <a:t>endmodule</a:t>
                      </a:r>
                      <a:endParaRPr lang="en-GB" sz="11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057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HARDWARE DESCRIPTION LANGUAGE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November,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91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GB" dirty="0" smtClean="0"/>
              <a:t>Boolean expressions are specified in Verilog HDL with a 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continuous assignment statement consisting of the keyword </a:t>
            </a:r>
            <a:r>
              <a:rPr lang="en-GB" b="1" dirty="0" smtClean="0"/>
              <a:t>assign</a:t>
            </a:r>
            <a:r>
              <a:rPr lang="en-GB" dirty="0" smtClean="0"/>
              <a:t> followed by a Boolean expression. 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To distinguish the arithmetic plus from logical OR, Verilog HDL uses the symbols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(&amp;) for AND, 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(|)  for OR, 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(~) for NOT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96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GB" dirty="0" smtClean="0"/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sz="1800" dirty="0" smtClean="0"/>
              <a:t>Boolean expression: </a:t>
            </a:r>
          </a:p>
          <a:p>
            <a:pPr lvl="1">
              <a:lnSpc>
                <a:spcPct val="150000"/>
              </a:lnSpc>
            </a:pPr>
            <a:r>
              <a:rPr lang="en-GB" sz="1600" dirty="0" smtClean="0"/>
              <a:t>x = A.B + C’</a:t>
            </a:r>
          </a:p>
          <a:p>
            <a:pPr lvl="1">
              <a:lnSpc>
                <a:spcPct val="150000"/>
              </a:lnSpc>
            </a:pPr>
            <a:r>
              <a:rPr lang="en-GB" sz="1600" dirty="0" smtClean="0"/>
              <a:t>y = C’</a:t>
            </a:r>
            <a:endParaRPr lang="en-GB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November,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HARDWARE DESCRIPTION LANGUAGE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92</a:t>
            </a:fld>
            <a:endParaRPr lang="en-GB"/>
          </a:p>
        </p:txBody>
      </p:sp>
      <p:graphicFrame>
        <p:nvGraphicFramePr>
          <p:cNvPr id="10" name="Object 9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329092517"/>
              </p:ext>
            </p:extLst>
          </p:nvPr>
        </p:nvGraphicFramePr>
        <p:xfrm>
          <a:off x="539552" y="997603"/>
          <a:ext cx="3846835" cy="1646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5" name="Visio" r:id="rId3" imgW="2586693" imgH="1107200" progId="Visio.Drawing.11">
                  <p:embed/>
                </p:oleObj>
              </mc:Choice>
              <mc:Fallback>
                <p:oleObj name="Visio" r:id="rId3" imgW="2586693" imgH="1107200" progId="Visio.Drawing.11">
                  <p:embed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997603"/>
                        <a:ext cx="3846835" cy="16461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77805828"/>
              </p:ext>
            </p:extLst>
          </p:nvPr>
        </p:nvGraphicFramePr>
        <p:xfrm>
          <a:off x="5148064" y="1118230"/>
          <a:ext cx="3264024" cy="1813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537"/>
                <a:gridCol w="3026487"/>
              </a:tblGrid>
              <a:tr h="252000">
                <a:tc gridSpan="2">
                  <a:txBody>
                    <a:bodyPr/>
                    <a:lstStyle/>
                    <a:p>
                      <a:r>
                        <a:rPr lang="en-GB" sz="1100" dirty="0" smtClean="0"/>
                        <a:t>//Description of Simple circuit</a:t>
                      </a:r>
                      <a:endParaRPr lang="en-GB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52000">
                <a:tc gridSpan="2">
                  <a:txBody>
                    <a:bodyPr/>
                    <a:lstStyle/>
                    <a:p>
                      <a:r>
                        <a:rPr lang="en-GB" sz="1100" b="1" dirty="0" smtClean="0"/>
                        <a:t>module</a:t>
                      </a:r>
                      <a:r>
                        <a:rPr lang="en-GB" sz="1100" dirty="0" smtClean="0"/>
                        <a:t> </a:t>
                      </a:r>
                      <a:r>
                        <a:rPr lang="en-GB" sz="1100" dirty="0" err="1" smtClean="0"/>
                        <a:t>smpl_</a:t>
                      </a:r>
                      <a:r>
                        <a:rPr lang="en-GB" sz="1100" baseline="0" dirty="0" err="1" smtClean="0"/>
                        <a:t>circuit</a:t>
                      </a:r>
                      <a:r>
                        <a:rPr lang="en-GB" sz="1100" baseline="0" dirty="0" smtClean="0"/>
                        <a:t> (A, B, C, x, y);</a:t>
                      </a:r>
                      <a:endParaRPr lang="en-GB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52000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 smtClean="0"/>
                        <a:t>input</a:t>
                      </a:r>
                      <a:r>
                        <a:rPr lang="en-GB" sz="1100" dirty="0" smtClean="0"/>
                        <a:t> A, B,</a:t>
                      </a:r>
                      <a:r>
                        <a:rPr lang="en-GB" sz="1100" baseline="0" dirty="0" smtClean="0"/>
                        <a:t> C;</a:t>
                      </a:r>
                      <a:endParaRPr lang="en-GB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000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 smtClean="0"/>
                        <a:t>output</a:t>
                      </a:r>
                      <a:r>
                        <a:rPr lang="en-GB" sz="1100" dirty="0" smtClean="0"/>
                        <a:t> x, y;</a:t>
                      </a:r>
                      <a:endParaRPr lang="en-GB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000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 smtClean="0"/>
                        <a:t>assign</a:t>
                      </a:r>
                      <a:r>
                        <a:rPr lang="en-GB" sz="1100" baseline="0" dirty="0" smtClean="0"/>
                        <a:t> x = (A &amp; B) | ~C</a:t>
                      </a:r>
                      <a:endParaRPr lang="en-GB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000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 err="1" smtClean="0"/>
                        <a:t>assing</a:t>
                      </a:r>
                      <a:r>
                        <a:rPr lang="en-GB" sz="1100" dirty="0" smtClean="0"/>
                        <a:t> y = ~C</a:t>
                      </a:r>
                      <a:endParaRPr lang="en-GB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000">
                <a:tc gridSpan="2">
                  <a:txBody>
                    <a:bodyPr/>
                    <a:lstStyle/>
                    <a:p>
                      <a:r>
                        <a:rPr lang="en-GB" sz="1100" b="1" dirty="0" err="1" smtClean="0"/>
                        <a:t>endmodule</a:t>
                      </a:r>
                      <a:endParaRPr lang="en-GB" sz="11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527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Yellow Theme">
  <a:themeElements>
    <a:clrScheme name="Yellow Theme">
      <a:dk1>
        <a:srgbClr val="595959"/>
      </a:dk1>
      <a:lt1>
        <a:sysClr val="window" lastClr="FFFFFF"/>
      </a:lt1>
      <a:dk2>
        <a:srgbClr val="7F7F7F"/>
      </a:dk2>
      <a:lt2>
        <a:srgbClr val="D8D8D8"/>
      </a:lt2>
      <a:accent1>
        <a:srgbClr val="F5CA0A"/>
      </a:accent1>
      <a:accent2>
        <a:srgbClr val="DDB509"/>
      </a:accent2>
      <a:accent3>
        <a:srgbClr val="A5A5A5"/>
      </a:accent3>
      <a:accent4>
        <a:srgbClr val="7F7F7F"/>
      </a:accent4>
      <a:accent5>
        <a:srgbClr val="C4A008"/>
      </a:accent5>
      <a:accent6>
        <a:srgbClr val="F8DA5A"/>
      </a:accent6>
      <a:hlink>
        <a:srgbClr val="7F7F7F"/>
      </a:hlink>
      <a:folHlink>
        <a:srgbClr val="DDB509"/>
      </a:folHlink>
    </a:clrScheme>
    <a:fontScheme name="Yellow Theme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122B4C58C2EAA64F898B1198084C5066" ma:contentTypeVersion="0" ma:contentTypeDescription="Upload an image." ma:contentTypeScope="" ma:versionID="3918eee068e4a2b793d14b9ebbc154b1">
  <xsd:schema xmlns:xsd="http://www.w3.org/2001/XMLSchema" xmlns:xs="http://www.w3.org/2001/XMLSchema" xmlns:p="http://schemas.microsoft.com/office/2006/metadata/properties" xmlns:ns1="http://schemas.microsoft.com/sharepoint/v3" xmlns:ns2="D8814162-AE0F-4359-8CFE-16FDABC400BE" xmlns:ns3="http://schemas.microsoft.com/sharepoint/v3/fields" targetNamespace="http://schemas.microsoft.com/office/2006/metadata/properties" ma:root="true" ma:fieldsID="68774ab70706adc7a240efdde0c84507" ns1:_="" ns2:_="" ns3:_="">
    <xsd:import namespace="http://schemas.microsoft.com/sharepoint/v3"/>
    <xsd:import namespace="D8814162-AE0F-4359-8CFE-16FDABC400BE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14162-AE0F-4359-8CFE-16FDABC400BE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ImageCreateDate xmlns="D8814162-AE0F-4359-8CFE-16FDABC400BE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19E8A79F-B06F-46AC-964F-6ED00D6C5130}"/>
</file>

<file path=customXml/itemProps2.xml><?xml version="1.0" encoding="utf-8"?>
<ds:datastoreItem xmlns:ds="http://schemas.openxmlformats.org/officeDocument/2006/customXml" ds:itemID="{A5F611F3-4A02-4A84-AAE4-B819A7ADD5E1}"/>
</file>

<file path=customXml/itemProps3.xml><?xml version="1.0" encoding="utf-8"?>
<ds:datastoreItem xmlns:ds="http://schemas.openxmlformats.org/officeDocument/2006/customXml" ds:itemID="{FC711C95-4BB7-4E0C-A896-B7CCEF8D2FBD}"/>
</file>

<file path=docProps/app.xml><?xml version="1.0" encoding="utf-8"?>
<Properties xmlns="http://schemas.openxmlformats.org/officeDocument/2006/extended-properties" xmlns:vt="http://schemas.openxmlformats.org/officeDocument/2006/docPropsVTypes">
  <Template>Yellow Theme</Template>
  <TotalTime>6863</TotalTime>
  <Words>5578</Words>
  <Application>Microsoft Office PowerPoint</Application>
  <PresentationFormat>On-screen Show (16:9)</PresentationFormat>
  <Paragraphs>2082</Paragraphs>
  <Slides>92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92</vt:i4>
      </vt:variant>
    </vt:vector>
  </HeadingPairs>
  <TitlesOfParts>
    <vt:vector size="95" baseType="lpstr">
      <vt:lpstr>Yellow Theme</vt:lpstr>
      <vt:lpstr>Visio</vt:lpstr>
      <vt:lpstr>Microsoft Visio Drawing</vt:lpstr>
      <vt:lpstr>INTRODUCTION TO LOGIC DESIGN   Chapter 3 Gate-Level Minimazation</vt:lpstr>
      <vt:lpstr>OUTLINE OF CHAPTER 1</vt:lpstr>
      <vt:lpstr>3.1 The Map Method </vt:lpstr>
      <vt:lpstr>THE MAP METHOD</vt:lpstr>
      <vt:lpstr>THE MAP METHOD</vt:lpstr>
      <vt:lpstr>THE MAP METHOD</vt:lpstr>
      <vt:lpstr>THE MAP METHOD</vt:lpstr>
      <vt:lpstr>THE MAP METHOD</vt:lpstr>
      <vt:lpstr>THE MAP METHOD</vt:lpstr>
      <vt:lpstr>THE MAP METHOD</vt:lpstr>
      <vt:lpstr>THE MAP METHOD</vt:lpstr>
      <vt:lpstr>THE MAP METHOD</vt:lpstr>
      <vt:lpstr>THE MAP METHOD</vt:lpstr>
      <vt:lpstr>THE MAP METHOD</vt:lpstr>
      <vt:lpstr>THE MAP METHOD</vt:lpstr>
      <vt:lpstr>THE MAP METHOD</vt:lpstr>
      <vt:lpstr>THE MAP METHOD</vt:lpstr>
      <vt:lpstr>THE MAP METHOD</vt:lpstr>
      <vt:lpstr>THE MAP METHOD</vt:lpstr>
      <vt:lpstr>THE MAP METHOD</vt:lpstr>
      <vt:lpstr>3.2 Four – Variable K-Map</vt:lpstr>
      <vt:lpstr>FOUR-VARIABLE MAP</vt:lpstr>
      <vt:lpstr>FOUR-VARIABLE MAP</vt:lpstr>
      <vt:lpstr>FOUR-VARIABLE MAP</vt:lpstr>
      <vt:lpstr>FOUR-VARIABLE MAP</vt:lpstr>
      <vt:lpstr>FOUR-VARIABLE MAP</vt:lpstr>
      <vt:lpstr>FOUR-VARIABLE MAP</vt:lpstr>
      <vt:lpstr>FOUR-VARIABLE MAP</vt:lpstr>
      <vt:lpstr>3.3 Five – Variable K-Map</vt:lpstr>
      <vt:lpstr>FIVE-VARIABLE MAP</vt:lpstr>
      <vt:lpstr>FIVE-VARIABLE MAP</vt:lpstr>
      <vt:lpstr>FIVE-VARIABLE MAP</vt:lpstr>
      <vt:lpstr>FIVE-VARIABLE MAP</vt:lpstr>
      <vt:lpstr>FIVE-VARIABLE MAP</vt:lpstr>
      <vt:lpstr>FIVE-VARIABLE MAP</vt:lpstr>
      <vt:lpstr>3.4 Product of Sums  Simplification</vt:lpstr>
      <vt:lpstr>PRODUCT OF SUMS SIMPLIFICATION</vt:lpstr>
      <vt:lpstr>PRODUCT OF SUMS SIMPLIFICATION</vt:lpstr>
      <vt:lpstr>PRODUCT OF SUMS SIMPLIFICATION</vt:lpstr>
      <vt:lpstr>PRODUCT OF SUMS SIMPLIFICATION</vt:lpstr>
      <vt:lpstr>PRODUCT OF SUMS SIMPLIFICATION</vt:lpstr>
      <vt:lpstr>3.5 Don’t Care Conditions</vt:lpstr>
      <vt:lpstr>DON’T CARE CONDITIONS</vt:lpstr>
      <vt:lpstr>DON’T CARE CONDITIONS</vt:lpstr>
      <vt:lpstr>DON’T CARE CONDITIONS</vt:lpstr>
      <vt:lpstr>DON’T CARE CONDITIONS</vt:lpstr>
      <vt:lpstr>3.6 NAND and NOR Implementations</vt:lpstr>
      <vt:lpstr>NAND AND NOR IMPLEMENTATIONS</vt:lpstr>
      <vt:lpstr>NAND AND NOR IMPLEMENTATIONS</vt:lpstr>
      <vt:lpstr>NAND AND NOR IMPLEMENTATIONS</vt:lpstr>
      <vt:lpstr>NAND AND NOR IMPLEMENTATIONS</vt:lpstr>
      <vt:lpstr>NAND AND NOR IMPLEMENTATIONS</vt:lpstr>
      <vt:lpstr>NAND AND NOR IMPLEMENTATIONS</vt:lpstr>
      <vt:lpstr>NAND AND NOR IMPLEMENTATIONS</vt:lpstr>
      <vt:lpstr>NAND AND NOR IMPLEMENTATIONS</vt:lpstr>
      <vt:lpstr>NAND AND NOR IMPLEMENTATIONS</vt:lpstr>
      <vt:lpstr>NAND AND NOR IMPLEMENTATIONS</vt:lpstr>
      <vt:lpstr>NAND AND NOR IMPLEMENTATIONS</vt:lpstr>
      <vt:lpstr>NAND AND NOR IMPLEMENTATIONS</vt:lpstr>
      <vt:lpstr>3.7 Other Two Level Implementations</vt:lpstr>
      <vt:lpstr>OTHER TWO LEVEL IMPLEMENTATIONS </vt:lpstr>
      <vt:lpstr>OTHER TWO LEVEL IMPLEMENTATIONS </vt:lpstr>
      <vt:lpstr>OTHER TWO LEVEL IMPLEMENTATIONS </vt:lpstr>
      <vt:lpstr>OTHER TWO LEVEL IMPLEMENTATIONS </vt:lpstr>
      <vt:lpstr>OTHER TWO LEVEL IMPLEMENTATIONS </vt:lpstr>
      <vt:lpstr>OTHER TWO LEVEL IMPLEMENTATIONS </vt:lpstr>
      <vt:lpstr>OTHER TWO LEVEL IMPLEMENTATIONS </vt:lpstr>
      <vt:lpstr>OTHER TWO LEVEL IMPLEMENTATIONS </vt:lpstr>
      <vt:lpstr>OTHER TWO LEVEL IMPLEMENTATIONS </vt:lpstr>
      <vt:lpstr>OTHER TWO LEVEL IMPLEMENTATIONS </vt:lpstr>
      <vt:lpstr>OTHER TWO LEVEL IMPLEMENTATIONS </vt:lpstr>
      <vt:lpstr>OTHER TWO LEVEL IMPLEMENTATIONS </vt:lpstr>
      <vt:lpstr>OTHER TWO LEVEL IMPLEMENTATIONS </vt:lpstr>
      <vt:lpstr>OTHER TWO LEVEL IMPLEMENTATIONS </vt:lpstr>
      <vt:lpstr>OTHER TWO LEVEL IMPLEMENTATIONS </vt:lpstr>
      <vt:lpstr>3.8 Exclusive-OR Function</vt:lpstr>
      <vt:lpstr>EXCLUSIVE-OR FUNCTION</vt:lpstr>
      <vt:lpstr>EXCLUSIVE-OR FUNCTION</vt:lpstr>
      <vt:lpstr>EXCLUSIVE-OR FUNCTION</vt:lpstr>
      <vt:lpstr>EXCLUSIVE-OR FUNCTION</vt:lpstr>
      <vt:lpstr>EXCLUSIVE-OR FUNCTION</vt:lpstr>
      <vt:lpstr>EXCLUSIVE-OR FUNCTION</vt:lpstr>
      <vt:lpstr>EXCLUSIVE-OR FUNCTION</vt:lpstr>
      <vt:lpstr>EXCLUSIVE-OR FUNCTION</vt:lpstr>
      <vt:lpstr>EXCLUSIVE-OR FUNCTION</vt:lpstr>
      <vt:lpstr>3.9 Hardware  Description Language</vt:lpstr>
      <vt:lpstr>HARDWARE DESCRIPTION LANGUAGE</vt:lpstr>
      <vt:lpstr>HARDWARE DESCRIPTION LANGUAGE</vt:lpstr>
      <vt:lpstr>HARDWARE DESCRIPTION LANGUAGE</vt:lpstr>
      <vt:lpstr>HARDWARE DESCRIPTION LANGUAGE</vt:lpstr>
      <vt:lpstr>HARDWARE DESCRIPTION LANGUAGE</vt:lpstr>
      <vt:lpstr>HARDWARE DESCRIPTION LANGUAGE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INTEGRATED  CIRCUIT DESIGN</dc:title>
  <dc:creator>Gurtac</dc:creator>
  <cp:lastModifiedBy>Gurtac</cp:lastModifiedBy>
  <cp:revision>1267</cp:revision>
  <dcterms:created xsi:type="dcterms:W3CDTF">2016-07-20T06:32:50Z</dcterms:created>
  <dcterms:modified xsi:type="dcterms:W3CDTF">2016-11-06T19:07:05Z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0x0101009148F5A04DDD49CBA7127AADA5FB792B00AADE34325A8B49CDA8BB4DB53328F21400122B4C58C2EAA64F898B1198084C5066</vt:lpwstr>
  </property>
</Properties>
</file>