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4"/>
  </p:notesMasterIdLst>
  <p:handoutMasterIdLst>
    <p:handoutMasterId r:id="rId155"/>
  </p:handoutMasterIdLst>
  <p:sldIdLst>
    <p:sldId id="256" r:id="rId5"/>
    <p:sldId id="467" r:id="rId6"/>
    <p:sldId id="262" r:id="rId7"/>
    <p:sldId id="470" r:id="rId8"/>
    <p:sldId id="471" r:id="rId9"/>
    <p:sldId id="472" r:id="rId10"/>
    <p:sldId id="473" r:id="rId11"/>
    <p:sldId id="475" r:id="rId12"/>
    <p:sldId id="277" r:id="rId13"/>
    <p:sldId id="474" r:id="rId14"/>
    <p:sldId id="476" r:id="rId15"/>
    <p:sldId id="477" r:id="rId16"/>
    <p:sldId id="478" r:id="rId17"/>
    <p:sldId id="479" r:id="rId18"/>
    <p:sldId id="480" r:id="rId19"/>
    <p:sldId id="481" r:id="rId20"/>
    <p:sldId id="482" r:id="rId21"/>
    <p:sldId id="483" r:id="rId22"/>
    <p:sldId id="484" r:id="rId23"/>
    <p:sldId id="485" r:id="rId24"/>
    <p:sldId id="486" r:id="rId25"/>
    <p:sldId id="407" r:id="rId26"/>
    <p:sldId id="487" r:id="rId27"/>
    <p:sldId id="488" r:id="rId28"/>
    <p:sldId id="489" r:id="rId29"/>
    <p:sldId id="490" r:id="rId30"/>
    <p:sldId id="491" r:id="rId31"/>
    <p:sldId id="492" r:id="rId32"/>
    <p:sldId id="493" r:id="rId33"/>
    <p:sldId id="494" r:id="rId34"/>
    <p:sldId id="495" r:id="rId35"/>
    <p:sldId id="496" r:id="rId36"/>
    <p:sldId id="497" r:id="rId37"/>
    <p:sldId id="498" r:id="rId38"/>
    <p:sldId id="499" r:id="rId39"/>
    <p:sldId id="500" r:id="rId40"/>
    <p:sldId id="501" r:id="rId41"/>
    <p:sldId id="502" r:id="rId42"/>
    <p:sldId id="503" r:id="rId43"/>
    <p:sldId id="504" r:id="rId44"/>
    <p:sldId id="505" r:id="rId45"/>
    <p:sldId id="506" r:id="rId46"/>
    <p:sldId id="507" r:id="rId47"/>
    <p:sldId id="508" r:id="rId48"/>
    <p:sldId id="263" r:id="rId49"/>
    <p:sldId id="509" r:id="rId50"/>
    <p:sldId id="510" r:id="rId51"/>
    <p:sldId id="511" r:id="rId52"/>
    <p:sldId id="512" r:id="rId53"/>
    <p:sldId id="513" r:id="rId54"/>
    <p:sldId id="514" r:id="rId55"/>
    <p:sldId id="515" r:id="rId56"/>
    <p:sldId id="516" r:id="rId57"/>
    <p:sldId id="517" r:id="rId58"/>
    <p:sldId id="518" r:id="rId59"/>
    <p:sldId id="520" r:id="rId60"/>
    <p:sldId id="519" r:id="rId61"/>
    <p:sldId id="521" r:id="rId62"/>
    <p:sldId id="522" r:id="rId63"/>
    <p:sldId id="523" r:id="rId64"/>
    <p:sldId id="524" r:id="rId65"/>
    <p:sldId id="525" r:id="rId66"/>
    <p:sldId id="526" r:id="rId67"/>
    <p:sldId id="527" r:id="rId68"/>
    <p:sldId id="529" r:id="rId69"/>
    <p:sldId id="530" r:id="rId70"/>
    <p:sldId id="531" r:id="rId71"/>
    <p:sldId id="532" r:id="rId72"/>
    <p:sldId id="533" r:id="rId73"/>
    <p:sldId id="534" r:id="rId74"/>
    <p:sldId id="535" r:id="rId75"/>
    <p:sldId id="546" r:id="rId76"/>
    <p:sldId id="548" r:id="rId77"/>
    <p:sldId id="549" r:id="rId78"/>
    <p:sldId id="550" r:id="rId79"/>
    <p:sldId id="551" r:id="rId80"/>
    <p:sldId id="552" r:id="rId81"/>
    <p:sldId id="553" r:id="rId82"/>
    <p:sldId id="265" r:id="rId83"/>
    <p:sldId id="536" r:id="rId84"/>
    <p:sldId id="537" r:id="rId85"/>
    <p:sldId id="538" r:id="rId86"/>
    <p:sldId id="539" r:id="rId87"/>
    <p:sldId id="540" r:id="rId88"/>
    <p:sldId id="541" r:id="rId89"/>
    <p:sldId id="542" r:id="rId90"/>
    <p:sldId id="543" r:id="rId91"/>
    <p:sldId id="544" r:id="rId92"/>
    <p:sldId id="545" r:id="rId93"/>
    <p:sldId id="266" r:id="rId94"/>
    <p:sldId id="554" r:id="rId95"/>
    <p:sldId id="555" r:id="rId96"/>
    <p:sldId id="267" r:id="rId97"/>
    <p:sldId id="556" r:id="rId98"/>
    <p:sldId id="557" r:id="rId99"/>
    <p:sldId id="558" r:id="rId100"/>
    <p:sldId id="559" r:id="rId101"/>
    <p:sldId id="560" r:id="rId102"/>
    <p:sldId id="380" r:id="rId103"/>
    <p:sldId id="561" r:id="rId104"/>
    <p:sldId id="562" r:id="rId105"/>
    <p:sldId id="563" r:id="rId106"/>
    <p:sldId id="564" r:id="rId107"/>
    <p:sldId id="566" r:id="rId108"/>
    <p:sldId id="565" r:id="rId109"/>
    <p:sldId id="567" r:id="rId110"/>
    <p:sldId id="568" r:id="rId111"/>
    <p:sldId id="569" r:id="rId112"/>
    <p:sldId id="570" r:id="rId113"/>
    <p:sldId id="571" r:id="rId114"/>
    <p:sldId id="572" r:id="rId115"/>
    <p:sldId id="573" r:id="rId116"/>
    <p:sldId id="574" r:id="rId117"/>
    <p:sldId id="575" r:id="rId118"/>
    <p:sldId id="468" r:id="rId119"/>
    <p:sldId id="576" r:id="rId120"/>
    <p:sldId id="577" r:id="rId121"/>
    <p:sldId id="578" r:id="rId122"/>
    <p:sldId id="579" r:id="rId123"/>
    <p:sldId id="580" r:id="rId124"/>
    <p:sldId id="581" r:id="rId125"/>
    <p:sldId id="582" r:id="rId126"/>
    <p:sldId id="583" r:id="rId127"/>
    <p:sldId id="584" r:id="rId128"/>
    <p:sldId id="585" r:id="rId129"/>
    <p:sldId id="586" r:id="rId130"/>
    <p:sldId id="588" r:id="rId131"/>
    <p:sldId id="587" r:id="rId132"/>
    <p:sldId id="589" r:id="rId133"/>
    <p:sldId id="469" r:id="rId134"/>
    <p:sldId id="590" r:id="rId135"/>
    <p:sldId id="591" r:id="rId136"/>
    <p:sldId id="593" r:id="rId137"/>
    <p:sldId id="592" r:id="rId138"/>
    <p:sldId id="594" r:id="rId139"/>
    <p:sldId id="595" r:id="rId140"/>
    <p:sldId id="597" r:id="rId141"/>
    <p:sldId id="598" r:id="rId142"/>
    <p:sldId id="596" r:id="rId143"/>
    <p:sldId id="600" r:id="rId144"/>
    <p:sldId id="599" r:id="rId145"/>
    <p:sldId id="601" r:id="rId146"/>
    <p:sldId id="602" r:id="rId147"/>
    <p:sldId id="603" r:id="rId148"/>
    <p:sldId id="604" r:id="rId149"/>
    <p:sldId id="608" r:id="rId150"/>
    <p:sldId id="607" r:id="rId151"/>
    <p:sldId id="605" r:id="rId152"/>
    <p:sldId id="606" r:id="rId15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 autoAdjust="0"/>
    <p:restoredTop sz="92473" autoAdjust="0"/>
  </p:normalViewPr>
  <p:slideViewPr>
    <p:cSldViewPr>
      <p:cViewPr varScale="1">
        <p:scale>
          <a:sx n="89" d="100"/>
          <a:sy n="89" d="100"/>
        </p:scale>
        <p:origin x="8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702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54" Type="http://schemas.openxmlformats.org/officeDocument/2006/relationships/notesMaster" Target="notesMasters/notesMaster1.xml"/><Relationship Id="rId159" Type="http://schemas.openxmlformats.org/officeDocument/2006/relationships/tableStyles" Target="tableStyle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handoutMaster" Target="handoutMasters/handout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53" Type="http://schemas.openxmlformats.org/officeDocument/2006/relationships/slide" Target="slides/slide149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51" Type="http://schemas.openxmlformats.org/officeDocument/2006/relationships/slide" Target="slides/slide147.xml"/><Relationship Id="rId15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6FCC1-FE33-4E6B-B8D0-BBE5F6C8044D}" type="datetimeFigureOut">
              <a:rPr lang="en-GB" smtClean="0"/>
              <a:t>05/05/2017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D8BA1-0432-4981-8DE6-A8A017E2B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923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EE58B-C7BA-4386-BBEE-0745A6CCAED2}" type="datetimeFigureOut">
              <a:rPr lang="en-GB" smtClean="0"/>
              <a:t>05/05/2017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5170B-4CB0-4320-866F-46402148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9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33329"/>
            <a:ext cx="7772400" cy="1102519"/>
          </a:xfrm>
        </p:spPr>
        <p:txBody>
          <a:bodyPr>
            <a:normAutofit/>
          </a:bodyPr>
          <a:lstStyle>
            <a:lvl1pPr>
              <a:defRPr sz="3200" b="0" spc="3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89548"/>
            <a:ext cx="6400800" cy="131445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0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g</a:t>
            </a:r>
            <a:r>
              <a:rPr lang="tr-TR" dirty="0" smtClean="0"/>
              <a:t>ürtaç</a:t>
            </a:r>
            <a:r>
              <a:rPr lang="en-GB" dirty="0" smtClean="0"/>
              <a:t>y</a:t>
            </a:r>
            <a:r>
              <a:rPr lang="tr-TR" dirty="0" smtClean="0"/>
              <a:t>emişcioğlu</a:t>
            </a:r>
            <a:r>
              <a:rPr lang="en-GB" dirty="0" smtClean="0"/>
              <a:t>, Ph.D.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4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2800" b="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b="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72008"/>
            <a:ext cx="378328" cy="195486"/>
          </a:xfrm>
        </p:spPr>
        <p:txBody>
          <a:bodyPr/>
          <a:lstStyle>
            <a:lvl1pPr>
              <a:defRPr sz="9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54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3710434"/>
            <a:ext cx="3600400" cy="589508"/>
          </a:xfrm>
        </p:spPr>
        <p:txBody>
          <a:bodyPr anchor="t">
            <a:noAutofit/>
          </a:bodyPr>
          <a:lstStyle>
            <a:lvl1pPr algn="ctr">
              <a:defRPr sz="2400" b="0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3770" y="4443959"/>
            <a:ext cx="4176465" cy="517401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70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3558"/>
            <a:ext cx="4038600" cy="375106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43558"/>
            <a:ext cx="4038600" cy="375106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2800" b="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28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795784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0" spc="3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47614"/>
            <a:ext cx="4040188" cy="32470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0" y="795784"/>
            <a:ext cx="4041775" cy="479822"/>
          </a:xfrm>
        </p:spPr>
        <p:txBody>
          <a:bodyPr anchor="b">
            <a:noAutofit/>
          </a:bodyPr>
          <a:lstStyle>
            <a:lvl1pPr marL="0" indent="0" algn="r">
              <a:buNone/>
              <a:defRPr sz="2000" b="0" spc="3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47614"/>
            <a:ext cx="4041775" cy="32470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2800" b="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49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2800" b="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b="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4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4339" y="3459772"/>
            <a:ext cx="3008313" cy="624146"/>
          </a:xfrm>
        </p:spPr>
        <p:txBody>
          <a:bodyPr anchor="b">
            <a:normAutofit/>
          </a:bodyPr>
          <a:lstStyle>
            <a:lvl1pPr algn="ct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3476486"/>
            <a:ext cx="5112568" cy="115877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4339" y="4083919"/>
            <a:ext cx="3008313" cy="64807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4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</p:spPr>
        <p:txBody>
          <a:bodyPr anchor="b">
            <a:normAutofit/>
          </a:bodyPr>
          <a:lstStyle>
            <a:lvl1pPr algn="l">
              <a:defRPr sz="1800" b="1" spc="3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71550"/>
            <a:ext cx="5486400" cy="2774130"/>
          </a:xfrm>
        </p:spPr>
        <p:txBody>
          <a:bodyPr>
            <a:normAutofit/>
          </a:bodyPr>
          <a:lstStyle>
            <a:lvl1pPr marL="0" indent="0">
              <a:buNone/>
              <a:defRPr sz="2400" b="1" strike="noStrike" spc="3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t>5 May, 2017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8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A542F-1FF0-48DD-9731-9DDF599BA8DE}" type="datetime3">
              <a:rPr lang="en-GB" smtClean="0"/>
              <a:t>5 May,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DIGITAL INTEGRATED CIRCUIT DESIGN ENGINEERING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ECE73-B0DF-4FC2-852D-0234BE1C2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56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56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3.e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4.em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5.emf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27.e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28.emf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9.emf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3.emf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4.em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5.em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36.em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37.emf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slide" Target="slide114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38.emf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39.emf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4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5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6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7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8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9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9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1.e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2.emf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7574"/>
            <a:ext cx="7772400" cy="289827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INTRODUCTION </a:t>
            </a:r>
            <a:r>
              <a:rPr lang="en-GB" sz="2400" dirty="0" smtClean="0">
                <a:solidFill>
                  <a:schemeClr val="bg1"/>
                </a:solidFill>
              </a:rPr>
              <a:t>TO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accent1"/>
                </a:solidFill>
              </a:rPr>
              <a:t>LOGIC DESIGN</a:t>
            </a:r>
            <a:br>
              <a:rPr lang="en-GB" sz="2400" dirty="0" smtClean="0">
                <a:solidFill>
                  <a:schemeClr val="accent1"/>
                </a:solidFill>
              </a:rPr>
            </a:br>
            <a:r>
              <a:rPr lang="en-GB" sz="2400" dirty="0" smtClean="0">
                <a:solidFill>
                  <a:schemeClr val="accent1"/>
                </a:solidFill>
              </a:rPr>
              <a:t/>
            </a:r>
            <a:br>
              <a:rPr lang="en-GB" sz="2400" dirty="0" smtClean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Chapter 4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Combinational </a:t>
            </a:r>
            <a:r>
              <a:rPr lang="en-GB" sz="2800" dirty="0" smtClean="0">
                <a:solidFill>
                  <a:schemeClr val="accent1"/>
                </a:solidFill>
              </a:rPr>
              <a:t>Logic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gürtaç</a:t>
            </a:r>
            <a:r>
              <a:rPr lang="tr-TR" dirty="0" smtClean="0">
                <a:solidFill>
                  <a:schemeClr val="accent1"/>
                </a:solidFill>
              </a:rPr>
              <a:t>yemişçioğlu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87574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PROCEDURE</a:t>
            </a:r>
            <a:endParaRPr lang="en-GB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To obtain the output Boolean functions from a logic diagram: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Label all gate outputs that are function of input variables</a:t>
            </a:r>
          </a:p>
          <a:p>
            <a:pPr marL="1200150" lvl="2" indent="-342900">
              <a:lnSpc>
                <a:spcPct val="150000"/>
              </a:lnSpc>
            </a:pPr>
            <a:r>
              <a:rPr lang="en-GB" dirty="0" smtClean="0"/>
              <a:t>Determine the Boolean functions for each gate output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Label the gates that are a function of input variables and previously labelled gates.</a:t>
            </a:r>
          </a:p>
          <a:p>
            <a:pPr marL="120015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Find the Boolean function for these gates.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Repeat the process outlined in step2 until the outputs are obtained.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Obtain the output Boolean functions in terms of input variables.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21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DECODERS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Discrete quantities of information are represented in digital systems by binary codes.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 binary code of </a:t>
            </a:r>
            <a:r>
              <a:rPr lang="en-GB" b="1" dirty="0" smtClean="0">
                <a:solidFill>
                  <a:schemeClr val="accent2"/>
                </a:solidFill>
              </a:rPr>
              <a:t>n</a:t>
            </a:r>
            <a:r>
              <a:rPr lang="en-GB" dirty="0" smtClean="0"/>
              <a:t> bits is capable of representing up to </a:t>
            </a:r>
            <a:r>
              <a:rPr lang="en-GB" b="1" dirty="0" smtClean="0">
                <a:solidFill>
                  <a:schemeClr val="accent2"/>
                </a:solidFill>
              </a:rPr>
              <a:t>2</a:t>
            </a:r>
            <a:r>
              <a:rPr lang="en-GB" b="1" baseline="30000" dirty="0" smtClean="0">
                <a:solidFill>
                  <a:schemeClr val="accent2"/>
                </a:solidFill>
              </a:rPr>
              <a:t>n</a:t>
            </a:r>
            <a:r>
              <a:rPr lang="en-GB" dirty="0" smtClean="0"/>
              <a:t> distinct elements of coded information.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 </a:t>
            </a:r>
            <a:r>
              <a:rPr lang="en-GB" b="1" dirty="0" smtClean="0">
                <a:solidFill>
                  <a:schemeClr val="accent2"/>
                </a:solidFill>
              </a:rPr>
              <a:t>decoder</a:t>
            </a:r>
            <a:r>
              <a:rPr lang="en-GB" dirty="0" smtClean="0"/>
              <a:t> is a combinational circuit that converts binary information from </a:t>
            </a:r>
            <a:r>
              <a:rPr lang="en-GB" b="1" dirty="0" smtClean="0">
                <a:solidFill>
                  <a:schemeClr val="accent2"/>
                </a:solidFill>
              </a:rPr>
              <a:t>n</a:t>
            </a:r>
            <a:r>
              <a:rPr lang="en-GB" dirty="0" smtClean="0"/>
              <a:t> input lines to a maximum of </a:t>
            </a:r>
            <a:r>
              <a:rPr lang="en-GB" b="1" dirty="0" smtClean="0">
                <a:solidFill>
                  <a:schemeClr val="accent2"/>
                </a:solidFill>
              </a:rPr>
              <a:t>2</a:t>
            </a:r>
            <a:r>
              <a:rPr lang="en-GB" b="1" baseline="30000" dirty="0" smtClean="0">
                <a:solidFill>
                  <a:schemeClr val="accent2"/>
                </a:solidFill>
              </a:rPr>
              <a:t>n</a:t>
            </a:r>
            <a:r>
              <a:rPr lang="en-GB" dirty="0" smtClean="0"/>
              <a:t> unique output lines.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3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DECODERS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Example: 2-bit binary number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101</a:t>
            </a:fld>
            <a:endParaRPr lang="en-GB" dirty="0"/>
          </a:p>
        </p:txBody>
      </p:sp>
      <p:sp>
        <p:nvSpPr>
          <p:cNvPr id="7" name="Litebulb"/>
          <p:cNvSpPr>
            <a:spLocks noChangeAspect="1" noEditPoints="1" noChangeArrowheads="1"/>
          </p:cNvSpPr>
          <p:nvPr/>
        </p:nvSpPr>
        <p:spPr bwMode="auto">
          <a:xfrm>
            <a:off x="7451725" y="2514252"/>
            <a:ext cx="436563" cy="596900"/>
          </a:xfrm>
          <a:custGeom>
            <a:avLst/>
            <a:gdLst>
              <a:gd name="T0" fmla="*/ 218282 w 21600"/>
              <a:gd name="T1" fmla="*/ 0 h 21600"/>
              <a:gd name="T2" fmla="*/ 436563 w 21600"/>
              <a:gd name="T3" fmla="*/ 215050 h 21600"/>
              <a:gd name="T4" fmla="*/ 0 w 21600"/>
              <a:gd name="T5" fmla="*/ 215050 h 21600"/>
              <a:gd name="T6" fmla="*/ 218282 w 21600"/>
              <a:gd name="T7" fmla="*/ 596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" name="Litebulb"/>
          <p:cNvSpPr>
            <a:spLocks noChangeAspect="1" noEditPoints="1" noChangeArrowheads="1"/>
          </p:cNvSpPr>
          <p:nvPr/>
        </p:nvSpPr>
        <p:spPr bwMode="auto">
          <a:xfrm>
            <a:off x="6372225" y="2514252"/>
            <a:ext cx="436563" cy="596900"/>
          </a:xfrm>
          <a:custGeom>
            <a:avLst/>
            <a:gdLst>
              <a:gd name="T0" fmla="*/ 218282 w 21600"/>
              <a:gd name="T1" fmla="*/ 0 h 21600"/>
              <a:gd name="T2" fmla="*/ 436563 w 21600"/>
              <a:gd name="T3" fmla="*/ 215050 h 21600"/>
              <a:gd name="T4" fmla="*/ 0 w 21600"/>
              <a:gd name="T5" fmla="*/ 215050 h 21600"/>
              <a:gd name="T6" fmla="*/ 218282 w 21600"/>
              <a:gd name="T7" fmla="*/ 596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" name="Litebulb"/>
          <p:cNvSpPr>
            <a:spLocks noChangeAspect="1" noEditPoints="1" noChangeArrowheads="1"/>
          </p:cNvSpPr>
          <p:nvPr/>
        </p:nvSpPr>
        <p:spPr bwMode="auto">
          <a:xfrm>
            <a:off x="5292725" y="2514252"/>
            <a:ext cx="436563" cy="596900"/>
          </a:xfrm>
          <a:custGeom>
            <a:avLst/>
            <a:gdLst>
              <a:gd name="T0" fmla="*/ 218282 w 21600"/>
              <a:gd name="T1" fmla="*/ 0 h 21600"/>
              <a:gd name="T2" fmla="*/ 436563 w 21600"/>
              <a:gd name="T3" fmla="*/ 215050 h 21600"/>
              <a:gd name="T4" fmla="*/ 0 w 21600"/>
              <a:gd name="T5" fmla="*/ 215050 h 21600"/>
              <a:gd name="T6" fmla="*/ 218282 w 21600"/>
              <a:gd name="T7" fmla="*/ 596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" name="Litebulb"/>
          <p:cNvSpPr>
            <a:spLocks noChangeAspect="1" noEditPoints="1" noChangeArrowheads="1"/>
          </p:cNvSpPr>
          <p:nvPr/>
        </p:nvSpPr>
        <p:spPr bwMode="auto">
          <a:xfrm>
            <a:off x="4211638" y="2514252"/>
            <a:ext cx="436562" cy="596900"/>
          </a:xfrm>
          <a:custGeom>
            <a:avLst/>
            <a:gdLst>
              <a:gd name="T0" fmla="*/ 218281 w 21600"/>
              <a:gd name="T1" fmla="*/ 0 h 21600"/>
              <a:gd name="T2" fmla="*/ 436562 w 21600"/>
              <a:gd name="T3" fmla="*/ 215050 h 21600"/>
              <a:gd name="T4" fmla="*/ 0 w 21600"/>
              <a:gd name="T5" fmla="*/ 215050 h 21600"/>
              <a:gd name="T6" fmla="*/ 218281 w 21600"/>
              <a:gd name="T7" fmla="*/ 596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1" name="Group 84"/>
          <p:cNvGrpSpPr>
            <a:grpSpLocks/>
          </p:cNvGrpSpPr>
          <p:nvPr/>
        </p:nvGrpSpPr>
        <p:grpSpPr bwMode="auto">
          <a:xfrm>
            <a:off x="3832225" y="1671290"/>
            <a:ext cx="1460500" cy="1439862"/>
            <a:chOff x="2414" y="1933"/>
            <a:chExt cx="920" cy="907"/>
          </a:xfrm>
        </p:grpSpPr>
        <p:sp>
          <p:nvSpPr>
            <p:cNvPr id="12" name="Line 30"/>
            <p:cNvSpPr>
              <a:spLocks noChangeShapeType="1"/>
            </p:cNvSpPr>
            <p:nvPr/>
          </p:nvSpPr>
          <p:spPr bwMode="auto">
            <a:xfrm flipH="1">
              <a:off x="3334" y="1933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2427" y="1933"/>
              <a:ext cx="907" cy="567"/>
            </a:xfrm>
            <a:prstGeom prst="parallelogram">
              <a:avLst>
                <a:gd name="adj" fmla="val 65274"/>
              </a:avLst>
            </a:prstGeom>
            <a:solidFill>
              <a:schemeClr val="tx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4" name="Line 39"/>
            <p:cNvSpPr>
              <a:spLocks noChangeShapeType="1"/>
            </p:cNvSpPr>
            <p:nvPr/>
          </p:nvSpPr>
          <p:spPr bwMode="auto">
            <a:xfrm>
              <a:off x="2965" y="2500"/>
              <a:ext cx="0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15" name="Line 56"/>
            <p:cNvSpPr>
              <a:spLocks noChangeShapeType="1"/>
            </p:cNvSpPr>
            <p:nvPr/>
          </p:nvSpPr>
          <p:spPr bwMode="auto">
            <a:xfrm flipH="1">
              <a:off x="2965" y="2614"/>
              <a:ext cx="14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16" name="AutoShape 62"/>
            <p:cNvSpPr>
              <a:spLocks noChangeArrowheads="1"/>
            </p:cNvSpPr>
            <p:nvPr/>
          </p:nvSpPr>
          <p:spPr bwMode="auto">
            <a:xfrm rot="5400000">
              <a:off x="2357" y="2557"/>
              <a:ext cx="340" cy="226"/>
            </a:xfrm>
            <a:prstGeom prst="rtTriangl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17" name="Group 82"/>
          <p:cNvGrpSpPr>
            <a:grpSpLocks/>
          </p:cNvGrpSpPr>
          <p:nvPr/>
        </p:nvGrpSpPr>
        <p:grpSpPr bwMode="auto">
          <a:xfrm>
            <a:off x="3132138" y="3292127"/>
            <a:ext cx="4538662" cy="1079500"/>
            <a:chOff x="1973" y="2954"/>
            <a:chExt cx="2859" cy="680"/>
          </a:xfrm>
        </p:grpSpPr>
        <p:sp>
          <p:nvSpPr>
            <p:cNvPr id="18" name="Line 64"/>
            <p:cNvSpPr>
              <a:spLocks noChangeShapeType="1"/>
            </p:cNvSpPr>
            <p:nvPr/>
          </p:nvSpPr>
          <p:spPr bwMode="auto">
            <a:xfrm>
              <a:off x="1973" y="2954"/>
              <a:ext cx="81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9" name="Line 66"/>
            <p:cNvSpPr>
              <a:spLocks noChangeShapeType="1"/>
            </p:cNvSpPr>
            <p:nvPr/>
          </p:nvSpPr>
          <p:spPr bwMode="auto">
            <a:xfrm>
              <a:off x="1973" y="3181"/>
              <a:ext cx="149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0" name="Line 67"/>
            <p:cNvSpPr>
              <a:spLocks noChangeShapeType="1"/>
            </p:cNvSpPr>
            <p:nvPr/>
          </p:nvSpPr>
          <p:spPr bwMode="auto">
            <a:xfrm flipV="1">
              <a:off x="1973" y="3407"/>
              <a:ext cx="217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1" name="Line 68"/>
            <p:cNvSpPr>
              <a:spLocks noChangeShapeType="1"/>
            </p:cNvSpPr>
            <p:nvPr/>
          </p:nvSpPr>
          <p:spPr bwMode="auto">
            <a:xfrm flipV="1">
              <a:off x="1973" y="3634"/>
              <a:ext cx="2859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</p:grpSp>
      <p:grpSp>
        <p:nvGrpSpPr>
          <p:cNvPr id="22" name="Group 83"/>
          <p:cNvGrpSpPr>
            <a:grpSpLocks/>
          </p:cNvGrpSpPr>
          <p:nvPr/>
        </p:nvGrpSpPr>
        <p:grpSpPr bwMode="auto">
          <a:xfrm>
            <a:off x="4418013" y="3111152"/>
            <a:ext cx="3252787" cy="1260475"/>
            <a:chOff x="2783" y="2840"/>
            <a:chExt cx="2049" cy="794"/>
          </a:xfrm>
        </p:grpSpPr>
        <p:sp>
          <p:nvSpPr>
            <p:cNvPr id="23" name="Line 65"/>
            <p:cNvSpPr>
              <a:spLocks noChangeShapeType="1"/>
            </p:cNvSpPr>
            <p:nvPr/>
          </p:nvSpPr>
          <p:spPr bwMode="auto">
            <a:xfrm flipH="1">
              <a:off x="2783" y="2840"/>
              <a:ext cx="0" cy="11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4" name="Line 69"/>
            <p:cNvSpPr>
              <a:spLocks noChangeShapeType="1"/>
            </p:cNvSpPr>
            <p:nvPr/>
          </p:nvSpPr>
          <p:spPr bwMode="auto">
            <a:xfrm>
              <a:off x="4832" y="2840"/>
              <a:ext cx="0" cy="79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5" name="Line 70"/>
            <p:cNvSpPr>
              <a:spLocks noChangeShapeType="1"/>
            </p:cNvSpPr>
            <p:nvPr/>
          </p:nvSpPr>
          <p:spPr bwMode="auto">
            <a:xfrm>
              <a:off x="4151" y="2840"/>
              <a:ext cx="0" cy="56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6" name="Line 71"/>
            <p:cNvSpPr>
              <a:spLocks noChangeShapeType="1"/>
            </p:cNvSpPr>
            <p:nvPr/>
          </p:nvSpPr>
          <p:spPr bwMode="auto">
            <a:xfrm>
              <a:off x="3471" y="2840"/>
              <a:ext cx="0" cy="34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</p:grpSp>
      <p:grpSp>
        <p:nvGrpSpPr>
          <p:cNvPr id="27" name="Group 81"/>
          <p:cNvGrpSpPr>
            <a:grpSpLocks/>
          </p:cNvGrpSpPr>
          <p:nvPr/>
        </p:nvGrpSpPr>
        <p:grpSpPr bwMode="auto">
          <a:xfrm>
            <a:off x="741363" y="2931765"/>
            <a:ext cx="2390775" cy="1800225"/>
            <a:chOff x="467" y="2727"/>
            <a:chExt cx="1506" cy="1134"/>
          </a:xfrm>
        </p:grpSpPr>
        <p:sp>
          <p:nvSpPr>
            <p:cNvPr id="28" name="AutoShape 63"/>
            <p:cNvSpPr>
              <a:spLocks noChangeArrowheads="1"/>
            </p:cNvSpPr>
            <p:nvPr/>
          </p:nvSpPr>
          <p:spPr bwMode="auto">
            <a:xfrm>
              <a:off x="1066" y="2727"/>
              <a:ext cx="907" cy="1134"/>
            </a:xfrm>
            <a:prstGeom prst="roundRect">
              <a:avLst>
                <a:gd name="adj" fmla="val 16667"/>
              </a:avLst>
            </a:prstGeom>
            <a:no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400" b="1" dirty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Binary</a:t>
              </a:r>
              <a:br>
                <a:rPr lang="en-US" altLang="en-US" sz="2400" b="1" dirty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</a:br>
              <a:r>
                <a:rPr lang="en-US" altLang="en-US" sz="2400" b="1" dirty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Decoder</a:t>
              </a:r>
            </a:p>
          </p:txBody>
        </p:sp>
        <p:sp>
          <p:nvSpPr>
            <p:cNvPr id="29" name="Line 72"/>
            <p:cNvSpPr>
              <a:spLocks noChangeShapeType="1"/>
            </p:cNvSpPr>
            <p:nvPr/>
          </p:nvSpPr>
          <p:spPr bwMode="auto">
            <a:xfrm>
              <a:off x="725" y="3067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0" name="Line 73"/>
            <p:cNvSpPr>
              <a:spLocks noChangeShapeType="1"/>
            </p:cNvSpPr>
            <p:nvPr/>
          </p:nvSpPr>
          <p:spPr bwMode="auto">
            <a:xfrm>
              <a:off x="725" y="352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1" name="Text Box 74"/>
            <p:cNvSpPr txBox="1">
              <a:spLocks noChangeArrowheads="1"/>
            </p:cNvSpPr>
            <p:nvPr/>
          </p:nvSpPr>
          <p:spPr bwMode="auto">
            <a:xfrm>
              <a:off x="467" y="2888"/>
              <a:ext cx="226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baseline="-25000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en-US" sz="2400" b="1" dirty="0">
                  <a:latin typeface="+mj-lt"/>
                  <a:cs typeface="Times New Roman" pitchFamily="18" charset="0"/>
                </a:rPr>
                <a:t>x</a:t>
              </a:r>
              <a:r>
                <a:rPr lang="en-US" altLang="en-US" sz="2400" b="1" baseline="-25000" dirty="0">
                  <a:latin typeface="+mj-lt"/>
                  <a:cs typeface="Times New Roman" pitchFamily="18" charset="0"/>
                </a:rPr>
                <a:t>1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 altLang="en-US" sz="2400" b="1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dirty="0">
                  <a:latin typeface="+mj-lt"/>
                  <a:cs typeface="Times New Roman" pitchFamily="18" charset="0"/>
                </a:rPr>
                <a:t>x</a:t>
              </a:r>
              <a:r>
                <a:rPr lang="en-US" altLang="en-US" sz="2400" b="1" baseline="-25000" dirty="0">
                  <a:latin typeface="+mj-lt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32" name="AutoShape 77"/>
          <p:cNvSpPr>
            <a:spLocks noChangeArrowheads="1"/>
          </p:cNvSpPr>
          <p:nvPr/>
        </p:nvSpPr>
        <p:spPr bwMode="auto">
          <a:xfrm>
            <a:off x="6531770" y="842591"/>
            <a:ext cx="1784646" cy="721047"/>
          </a:xfrm>
          <a:prstGeom prst="round2Diag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altLang="en-US" b="1" dirty="0">
                <a:latin typeface="+mj-lt"/>
                <a:cs typeface="Times New Roman" pitchFamily="18" charset="0"/>
              </a:rPr>
              <a:t>Only </a:t>
            </a:r>
            <a:r>
              <a:rPr lang="en-US" altLang="en-US" b="1" i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one</a:t>
            </a:r>
            <a:r>
              <a:rPr lang="en-US" altLang="en-US" b="1" dirty="0">
                <a:latin typeface="+mj-lt"/>
                <a:cs typeface="Times New Roman" pitchFamily="18" charset="0"/>
              </a:rPr>
              <a:t> lamp will turn </a:t>
            </a:r>
            <a:r>
              <a:rPr lang="en-US" altLang="en-US" b="1" dirty="0" smtClean="0">
                <a:latin typeface="+mj-lt"/>
                <a:cs typeface="Times New Roman" pitchFamily="18" charset="0"/>
              </a:rPr>
              <a:t>on!</a:t>
            </a:r>
            <a:endParaRPr lang="en-US" alt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33" name="Text Box 78"/>
          <p:cNvSpPr txBox="1">
            <a:spLocks noChangeArrowheads="1"/>
          </p:cNvSpPr>
          <p:nvPr/>
        </p:nvSpPr>
        <p:spPr bwMode="auto">
          <a:xfrm>
            <a:off x="1214438" y="3073052"/>
            <a:ext cx="3603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 b="1" dirty="0">
              <a:solidFill>
                <a:schemeClr val="accent4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34" name="Text Box 79"/>
          <p:cNvSpPr txBox="1">
            <a:spLocks noChangeArrowheads="1"/>
          </p:cNvSpPr>
          <p:nvPr/>
        </p:nvSpPr>
        <p:spPr bwMode="auto">
          <a:xfrm>
            <a:off x="3203526" y="2931765"/>
            <a:ext cx="3603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grpSp>
        <p:nvGrpSpPr>
          <p:cNvPr id="35" name="Group 85"/>
          <p:cNvGrpSpPr>
            <a:grpSpLocks/>
          </p:cNvGrpSpPr>
          <p:nvPr/>
        </p:nvGrpSpPr>
        <p:grpSpPr bwMode="auto">
          <a:xfrm>
            <a:off x="4911725" y="1671290"/>
            <a:ext cx="1460500" cy="1439862"/>
            <a:chOff x="2414" y="1933"/>
            <a:chExt cx="920" cy="907"/>
          </a:xfrm>
        </p:grpSpPr>
        <p:sp>
          <p:nvSpPr>
            <p:cNvPr id="36" name="Line 86"/>
            <p:cNvSpPr>
              <a:spLocks noChangeShapeType="1"/>
            </p:cNvSpPr>
            <p:nvPr/>
          </p:nvSpPr>
          <p:spPr bwMode="auto">
            <a:xfrm flipH="1">
              <a:off x="3334" y="1933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37" name="AutoShape 87"/>
            <p:cNvSpPr>
              <a:spLocks noChangeArrowheads="1"/>
            </p:cNvSpPr>
            <p:nvPr/>
          </p:nvSpPr>
          <p:spPr bwMode="auto">
            <a:xfrm>
              <a:off x="2427" y="1933"/>
              <a:ext cx="907" cy="567"/>
            </a:xfrm>
            <a:prstGeom prst="parallelogram">
              <a:avLst>
                <a:gd name="adj" fmla="val 65274"/>
              </a:avLst>
            </a:prstGeom>
            <a:solidFill>
              <a:schemeClr val="tx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" name="Line 88"/>
            <p:cNvSpPr>
              <a:spLocks noChangeShapeType="1"/>
            </p:cNvSpPr>
            <p:nvPr/>
          </p:nvSpPr>
          <p:spPr bwMode="auto">
            <a:xfrm>
              <a:off x="2965" y="2500"/>
              <a:ext cx="0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39" name="Line 89"/>
            <p:cNvSpPr>
              <a:spLocks noChangeShapeType="1"/>
            </p:cNvSpPr>
            <p:nvPr/>
          </p:nvSpPr>
          <p:spPr bwMode="auto">
            <a:xfrm flipH="1">
              <a:off x="2965" y="2614"/>
              <a:ext cx="14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40" name="AutoShape 90"/>
            <p:cNvSpPr>
              <a:spLocks noChangeArrowheads="1"/>
            </p:cNvSpPr>
            <p:nvPr/>
          </p:nvSpPr>
          <p:spPr bwMode="auto">
            <a:xfrm rot="5400000">
              <a:off x="2357" y="2557"/>
              <a:ext cx="340" cy="226"/>
            </a:xfrm>
            <a:prstGeom prst="rtTriangl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</p:grpSp>
      <p:sp>
        <p:nvSpPr>
          <p:cNvPr id="41" name="WordArt 24"/>
          <p:cNvSpPr>
            <a:spLocks noChangeArrowheads="1" noChangeShapeType="1" noTextEdit="1"/>
          </p:cNvSpPr>
          <p:nvPr/>
        </p:nvSpPr>
        <p:spPr bwMode="auto">
          <a:xfrm>
            <a:off x="5278438" y="1769715"/>
            <a:ext cx="730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8477"/>
              </a:avLst>
            </a:prstTxWarp>
          </a:bodyPr>
          <a:lstStyle/>
          <a:p>
            <a:r>
              <a:rPr lang="en-GB" sz="3600" b="1" i="1" kern="10" spc="72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sp>
        <p:nvSpPr>
          <p:cNvPr id="42" name="WordArt 21"/>
          <p:cNvSpPr>
            <a:spLocks noChangeArrowheads="1" noChangeShapeType="1" noTextEdit="1"/>
          </p:cNvSpPr>
          <p:nvPr/>
        </p:nvSpPr>
        <p:spPr bwMode="auto">
          <a:xfrm>
            <a:off x="4194175" y="1768127"/>
            <a:ext cx="730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1958"/>
              </a:avLst>
            </a:prstTxWarp>
          </a:bodyPr>
          <a:lstStyle/>
          <a:p>
            <a:r>
              <a:rPr lang="en-GB" sz="3600" b="1" i="1" kern="10" spc="72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+mj-lt"/>
              </a:rPr>
              <a:t>0</a:t>
            </a:r>
          </a:p>
        </p:txBody>
      </p:sp>
      <p:grpSp>
        <p:nvGrpSpPr>
          <p:cNvPr id="43" name="Group 91"/>
          <p:cNvGrpSpPr>
            <a:grpSpLocks/>
          </p:cNvGrpSpPr>
          <p:nvPr/>
        </p:nvGrpSpPr>
        <p:grpSpPr bwMode="auto">
          <a:xfrm>
            <a:off x="5991225" y="1671290"/>
            <a:ext cx="1460500" cy="1439862"/>
            <a:chOff x="2414" y="1933"/>
            <a:chExt cx="920" cy="907"/>
          </a:xfrm>
        </p:grpSpPr>
        <p:sp>
          <p:nvSpPr>
            <p:cNvPr id="44" name="Line 92"/>
            <p:cNvSpPr>
              <a:spLocks noChangeShapeType="1"/>
            </p:cNvSpPr>
            <p:nvPr/>
          </p:nvSpPr>
          <p:spPr bwMode="auto">
            <a:xfrm flipH="1">
              <a:off x="3334" y="1933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45" name="AutoShape 93"/>
            <p:cNvSpPr>
              <a:spLocks noChangeArrowheads="1"/>
            </p:cNvSpPr>
            <p:nvPr/>
          </p:nvSpPr>
          <p:spPr bwMode="auto">
            <a:xfrm>
              <a:off x="2427" y="1933"/>
              <a:ext cx="907" cy="567"/>
            </a:xfrm>
            <a:prstGeom prst="parallelogram">
              <a:avLst>
                <a:gd name="adj" fmla="val 65274"/>
              </a:avLst>
            </a:prstGeom>
            <a:solidFill>
              <a:schemeClr val="tx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6" name="Line 94"/>
            <p:cNvSpPr>
              <a:spLocks noChangeShapeType="1"/>
            </p:cNvSpPr>
            <p:nvPr/>
          </p:nvSpPr>
          <p:spPr bwMode="auto">
            <a:xfrm>
              <a:off x="2965" y="2500"/>
              <a:ext cx="0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47" name="Line 95"/>
            <p:cNvSpPr>
              <a:spLocks noChangeShapeType="1"/>
            </p:cNvSpPr>
            <p:nvPr/>
          </p:nvSpPr>
          <p:spPr bwMode="auto">
            <a:xfrm flipH="1">
              <a:off x="2965" y="2614"/>
              <a:ext cx="14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48" name="AutoShape 96"/>
            <p:cNvSpPr>
              <a:spLocks noChangeArrowheads="1"/>
            </p:cNvSpPr>
            <p:nvPr/>
          </p:nvSpPr>
          <p:spPr bwMode="auto">
            <a:xfrm rot="5400000">
              <a:off x="2357" y="2557"/>
              <a:ext cx="340" cy="226"/>
            </a:xfrm>
            <a:prstGeom prst="rtTriangl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</p:grpSp>
      <p:sp>
        <p:nvSpPr>
          <p:cNvPr id="49" name="WordArt 33"/>
          <p:cNvSpPr>
            <a:spLocks noChangeArrowheads="1" noChangeShapeType="1" noTextEdit="1"/>
          </p:cNvSpPr>
          <p:nvPr/>
        </p:nvSpPr>
        <p:spPr bwMode="auto">
          <a:xfrm>
            <a:off x="6357938" y="1769715"/>
            <a:ext cx="730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8477"/>
              </a:avLst>
            </a:prstTxWarp>
          </a:bodyPr>
          <a:lstStyle/>
          <a:p>
            <a:r>
              <a:rPr lang="en-GB" sz="3600" b="1" i="1" kern="10" spc="72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+mj-lt"/>
              </a:rPr>
              <a:t>2</a:t>
            </a:r>
          </a:p>
        </p:txBody>
      </p:sp>
      <p:grpSp>
        <p:nvGrpSpPr>
          <p:cNvPr id="50" name="Group 103"/>
          <p:cNvGrpSpPr>
            <a:grpSpLocks/>
          </p:cNvGrpSpPr>
          <p:nvPr/>
        </p:nvGrpSpPr>
        <p:grpSpPr bwMode="auto">
          <a:xfrm>
            <a:off x="7072313" y="1671290"/>
            <a:ext cx="1460500" cy="1439862"/>
            <a:chOff x="4455" y="1933"/>
            <a:chExt cx="920" cy="907"/>
          </a:xfrm>
        </p:grpSpPr>
        <p:sp>
          <p:nvSpPr>
            <p:cNvPr id="51" name="Line 98"/>
            <p:cNvSpPr>
              <a:spLocks noChangeShapeType="1"/>
            </p:cNvSpPr>
            <p:nvPr/>
          </p:nvSpPr>
          <p:spPr bwMode="auto">
            <a:xfrm flipH="1">
              <a:off x="5375" y="1933"/>
              <a:ext cx="0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52" name="AutoShape 99"/>
            <p:cNvSpPr>
              <a:spLocks noChangeArrowheads="1"/>
            </p:cNvSpPr>
            <p:nvPr/>
          </p:nvSpPr>
          <p:spPr bwMode="auto">
            <a:xfrm>
              <a:off x="4468" y="1933"/>
              <a:ext cx="907" cy="567"/>
            </a:xfrm>
            <a:prstGeom prst="parallelogram">
              <a:avLst>
                <a:gd name="adj" fmla="val 65274"/>
              </a:avLst>
            </a:prstGeom>
            <a:solidFill>
              <a:schemeClr val="tx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53" name="Line 100"/>
            <p:cNvSpPr>
              <a:spLocks noChangeShapeType="1"/>
            </p:cNvSpPr>
            <p:nvPr/>
          </p:nvSpPr>
          <p:spPr bwMode="auto">
            <a:xfrm>
              <a:off x="5006" y="2500"/>
              <a:ext cx="0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54" name="Line 101"/>
            <p:cNvSpPr>
              <a:spLocks noChangeShapeType="1"/>
            </p:cNvSpPr>
            <p:nvPr/>
          </p:nvSpPr>
          <p:spPr bwMode="auto">
            <a:xfrm flipH="1">
              <a:off x="5006" y="2273"/>
              <a:ext cx="369" cy="5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55" name="AutoShape 102"/>
            <p:cNvSpPr>
              <a:spLocks noChangeArrowheads="1"/>
            </p:cNvSpPr>
            <p:nvPr/>
          </p:nvSpPr>
          <p:spPr bwMode="auto">
            <a:xfrm rot="5400000">
              <a:off x="4398" y="2557"/>
              <a:ext cx="340" cy="226"/>
            </a:xfrm>
            <a:prstGeom prst="rtTriangl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</p:grpSp>
      <p:sp>
        <p:nvSpPr>
          <p:cNvPr id="56" name="WordArt 35"/>
          <p:cNvSpPr>
            <a:spLocks noChangeArrowheads="1" noChangeShapeType="1" noTextEdit="1"/>
          </p:cNvSpPr>
          <p:nvPr/>
        </p:nvSpPr>
        <p:spPr bwMode="auto">
          <a:xfrm>
            <a:off x="7439025" y="1769715"/>
            <a:ext cx="730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8477"/>
              </a:avLst>
            </a:prstTxWarp>
          </a:bodyPr>
          <a:lstStyle/>
          <a:p>
            <a:r>
              <a:rPr lang="en-GB" sz="3600" b="1" i="1" kern="10" spc="72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+mj-lt"/>
              </a:rPr>
              <a:t>3</a:t>
            </a:r>
          </a:p>
        </p:txBody>
      </p:sp>
      <p:sp>
        <p:nvSpPr>
          <p:cNvPr id="57" name="Text Box 78"/>
          <p:cNvSpPr txBox="1">
            <a:spLocks noChangeArrowheads="1"/>
          </p:cNvSpPr>
          <p:nvPr/>
        </p:nvSpPr>
        <p:spPr bwMode="auto">
          <a:xfrm>
            <a:off x="1212008" y="3069710"/>
            <a:ext cx="3603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solidFill>
                  <a:schemeClr val="accent4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dirty="0">
              <a:solidFill>
                <a:schemeClr val="accent4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 b="1" dirty="0">
              <a:solidFill>
                <a:schemeClr val="accent4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>
                <a:solidFill>
                  <a:schemeClr val="accent4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58" name="Text Box 79"/>
          <p:cNvSpPr txBox="1">
            <a:spLocks noChangeArrowheads="1"/>
          </p:cNvSpPr>
          <p:nvPr/>
        </p:nvSpPr>
        <p:spPr bwMode="auto">
          <a:xfrm>
            <a:off x="3203848" y="2931790"/>
            <a:ext cx="3603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59" name="Text Box 78"/>
          <p:cNvSpPr txBox="1">
            <a:spLocks noChangeArrowheads="1"/>
          </p:cNvSpPr>
          <p:nvPr/>
        </p:nvSpPr>
        <p:spPr bwMode="auto">
          <a:xfrm>
            <a:off x="1212008" y="3075806"/>
            <a:ext cx="3603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solidFill>
                  <a:schemeClr val="accent4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dirty="0">
              <a:solidFill>
                <a:schemeClr val="accent4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 b="1" dirty="0">
              <a:solidFill>
                <a:schemeClr val="accent4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solidFill>
                  <a:schemeClr val="accent4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dirty="0">
              <a:solidFill>
                <a:schemeClr val="accent4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0" name="Text Box 79"/>
          <p:cNvSpPr txBox="1">
            <a:spLocks noChangeArrowheads="1"/>
          </p:cNvSpPr>
          <p:nvPr/>
        </p:nvSpPr>
        <p:spPr bwMode="auto">
          <a:xfrm>
            <a:off x="3203848" y="2931790"/>
            <a:ext cx="3603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61" name="Text Box 78"/>
          <p:cNvSpPr txBox="1">
            <a:spLocks noChangeArrowheads="1"/>
          </p:cNvSpPr>
          <p:nvPr/>
        </p:nvSpPr>
        <p:spPr bwMode="auto">
          <a:xfrm>
            <a:off x="1187624" y="3075806"/>
            <a:ext cx="36036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solidFill>
                  <a:schemeClr val="accent4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dirty="0">
              <a:solidFill>
                <a:schemeClr val="accent4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 b="1" dirty="0">
              <a:solidFill>
                <a:schemeClr val="accent4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solidFill>
                  <a:schemeClr val="accent4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dirty="0">
              <a:solidFill>
                <a:schemeClr val="accent4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2" name="Text Box 79"/>
          <p:cNvSpPr txBox="1">
            <a:spLocks noChangeArrowheads="1"/>
          </p:cNvSpPr>
          <p:nvPr/>
        </p:nvSpPr>
        <p:spPr bwMode="auto">
          <a:xfrm>
            <a:off x="3203848" y="2931790"/>
            <a:ext cx="3603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400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6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F4CD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F4CD"/>
                                      </p:to>
                                    </p:animClr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F4CD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0" grpId="0" animBg="1"/>
      <p:bldP spid="32" grpId="0" animBg="1"/>
      <p:bldP spid="33" grpId="0"/>
      <p:bldP spid="33" grpId="1"/>
      <p:bldP spid="34" grpId="0"/>
      <p:bldP spid="34" grpId="1"/>
      <p:bldP spid="41" grpId="0" animBg="1"/>
      <p:bldP spid="41" grpId="1" animBg="1"/>
      <p:bldP spid="41" grpId="2"/>
      <p:bldP spid="41" grpId="3"/>
      <p:bldP spid="42" grpId="0" animBg="1"/>
      <p:bldP spid="42" grpId="1" animBg="1"/>
      <p:bldP spid="42" grpId="2" animBg="1"/>
      <p:bldP spid="42" grpId="3"/>
      <p:bldP spid="49" grpId="0" animBg="1"/>
      <p:bldP spid="49" grpId="1" animBg="1"/>
      <p:bldP spid="49" grpId="2"/>
      <p:bldP spid="49" grpId="3"/>
      <p:bldP spid="56" grpId="0" animBg="1"/>
      <p:bldP spid="56" grpId="1" animBg="1"/>
      <p:bldP spid="56" grpId="2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DECODERS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2-to-4 Line Decoder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102</a:t>
            </a:fld>
            <a:endParaRPr lang="en-GB" dirty="0"/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1041028" y="1347614"/>
            <a:ext cx="2306836" cy="1368151"/>
            <a:chOff x="725" y="1253"/>
            <a:chExt cx="1816" cy="1134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 flipH="1" flipV="1">
              <a:off x="1066" y="1253"/>
              <a:ext cx="1134" cy="113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eaVert" wrap="none"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 dirty="0" smtClean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Binary</a:t>
              </a:r>
              <a:br>
                <a:rPr lang="en-US" altLang="en-US" b="1" dirty="0" smtClean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</a:br>
              <a:r>
                <a:rPr lang="en-US" altLang="en-US" b="1" dirty="0" smtClean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Decoder</a:t>
              </a:r>
              <a:endParaRPr lang="en-US" altLang="en-US" b="1" dirty="0">
                <a:solidFill>
                  <a:schemeClr val="accent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725" y="1593"/>
              <a:ext cx="3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725" y="2047"/>
              <a:ext cx="3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112" y="1470"/>
              <a:ext cx="226" cy="70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baseline="-25000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A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 altLang="en-US" b="1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B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2" name="Line 37"/>
            <p:cNvSpPr>
              <a:spLocks noChangeShapeType="1"/>
            </p:cNvSpPr>
            <p:nvPr/>
          </p:nvSpPr>
          <p:spPr bwMode="auto">
            <a:xfrm>
              <a:off x="2200" y="1480"/>
              <a:ext cx="3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13" name="Text Box 38"/>
            <p:cNvSpPr txBox="1">
              <a:spLocks noChangeArrowheads="1"/>
            </p:cNvSpPr>
            <p:nvPr/>
          </p:nvSpPr>
          <p:spPr bwMode="auto">
            <a:xfrm>
              <a:off x="1928" y="1313"/>
              <a:ext cx="226" cy="93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b="1" baseline="-25000" dirty="0" smtClean="0">
                  <a:latin typeface="+mj-lt"/>
                  <a:cs typeface="Times New Roman" pitchFamily="18" charset="0"/>
                </a:rPr>
                <a:t>3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b="1" baseline="-25000" dirty="0" smtClean="0">
                  <a:latin typeface="+mj-lt"/>
                  <a:cs typeface="Times New Roman" pitchFamily="18" charset="0"/>
                </a:rPr>
                <a:t>2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b="1" baseline="-25000" dirty="0" smtClean="0">
                  <a:latin typeface="+mj-lt"/>
                  <a:cs typeface="Times New Roman" pitchFamily="18" charset="0"/>
                </a:rPr>
                <a:t>1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b="1" baseline="-25000" dirty="0" smtClean="0">
                  <a:latin typeface="+mj-lt"/>
                  <a:cs typeface="Times New Roman" pitchFamily="18" charset="0"/>
                </a:rPr>
                <a:t>0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" name="Line 39"/>
            <p:cNvSpPr>
              <a:spLocks noChangeShapeType="1"/>
            </p:cNvSpPr>
            <p:nvPr/>
          </p:nvSpPr>
          <p:spPr bwMode="auto">
            <a:xfrm>
              <a:off x="2200" y="1706"/>
              <a:ext cx="3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15" name="Line 40"/>
            <p:cNvSpPr>
              <a:spLocks noChangeShapeType="1"/>
            </p:cNvSpPr>
            <p:nvPr/>
          </p:nvSpPr>
          <p:spPr bwMode="auto">
            <a:xfrm>
              <a:off x="2200" y="1932"/>
              <a:ext cx="3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16" name="Line 41"/>
            <p:cNvSpPr>
              <a:spLocks noChangeShapeType="1"/>
            </p:cNvSpPr>
            <p:nvPr/>
          </p:nvSpPr>
          <p:spPr bwMode="auto">
            <a:xfrm>
              <a:off x="2200" y="2158"/>
              <a:ext cx="3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352810"/>
              </p:ext>
            </p:extLst>
          </p:nvPr>
        </p:nvGraphicFramePr>
        <p:xfrm>
          <a:off x="827584" y="2859782"/>
          <a:ext cx="3024336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0</a:t>
                      </a:r>
                      <a:endParaRPr lang="en-GB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1</a:t>
                      </a:r>
                      <a:endParaRPr lang="en-GB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2</a:t>
                      </a:r>
                      <a:endParaRPr lang="en-GB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3</a:t>
                      </a:r>
                      <a:endParaRPr lang="en-GB" b="1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712463"/>
              </p:ext>
            </p:extLst>
          </p:nvPr>
        </p:nvGraphicFramePr>
        <p:xfrm>
          <a:off x="5379528" y="915567"/>
          <a:ext cx="3440944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5" name="Visio" r:id="rId3" imgW="2026812" imgH="1994427" progId="Visio.Drawing.11">
                  <p:embed/>
                </p:oleObj>
              </mc:Choice>
              <mc:Fallback>
                <p:oleObj name="Visio" r:id="rId3" imgW="2026812" imgH="1994427" progId="Visio.Drawing.11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9528" y="915567"/>
                        <a:ext cx="3440944" cy="338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1952107" y="3279251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923928" y="3223174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GB" baseline="-25000" dirty="0" smtClean="0"/>
              <a:t>3</a:t>
            </a:r>
            <a:r>
              <a:rPr lang="en-GB" dirty="0" smtClean="0"/>
              <a:t>= A’B’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923928" y="3570570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-25000" dirty="0" smtClean="0"/>
              <a:t>2</a:t>
            </a:r>
            <a:r>
              <a:rPr lang="en-GB" dirty="0" smtClean="0"/>
              <a:t>= A’B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2457453" y="3651870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961509" y="4023714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923928" y="3930610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-25000" dirty="0" smtClean="0"/>
              <a:t>1</a:t>
            </a:r>
            <a:r>
              <a:rPr lang="en-GB" dirty="0" smtClean="0"/>
              <a:t>= AB’</a:t>
            </a:r>
            <a:endParaRPr lang="en-GB" dirty="0"/>
          </a:p>
        </p:txBody>
      </p:sp>
      <p:sp>
        <p:nvSpPr>
          <p:cNvPr id="27" name="Oval 26"/>
          <p:cNvSpPr/>
          <p:nvPr/>
        </p:nvSpPr>
        <p:spPr>
          <a:xfrm>
            <a:off x="3472830" y="4387946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923928" y="4299942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-25000" dirty="0" smtClean="0"/>
              <a:t>0</a:t>
            </a:r>
            <a:r>
              <a:rPr lang="en-GB" dirty="0" smtClean="0"/>
              <a:t>= AB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48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 animBg="1"/>
      <p:bldP spid="25" grpId="0" animBg="1"/>
      <p:bldP spid="26" grpId="0"/>
      <p:bldP spid="27" grpId="0" animBg="1"/>
      <p:bldP spid="28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DECODERS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3-to-8 Line Decoder (Binary to Octal Conversion)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103</a:t>
            </a:fld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988708"/>
              </p:ext>
            </p:extLst>
          </p:nvPr>
        </p:nvGraphicFramePr>
        <p:xfrm>
          <a:off x="3779912" y="1368142"/>
          <a:ext cx="5148000" cy="3291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</a:t>
                      </a:r>
                      <a:endParaRPr lang="en-GB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z</a:t>
                      </a:r>
                      <a:endParaRPr lang="en-GB" b="0" baseline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0</a:t>
                      </a:r>
                      <a:endParaRPr lang="en-GB" b="0" baseline="-25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1</a:t>
                      </a:r>
                      <a:endParaRPr lang="en-GB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2</a:t>
                      </a:r>
                      <a:endParaRPr lang="en-GB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3</a:t>
                      </a:r>
                      <a:endParaRPr lang="en-GB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4</a:t>
                      </a:r>
                      <a:endParaRPr lang="en-GB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5</a:t>
                      </a:r>
                      <a:endParaRPr lang="en-GB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6</a:t>
                      </a:r>
                      <a:endParaRPr lang="en-GB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7</a:t>
                      </a:r>
                      <a:endParaRPr lang="en-GB" b="0" baseline="-250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Oval 20"/>
          <p:cNvSpPr/>
          <p:nvPr/>
        </p:nvSpPr>
        <p:spPr>
          <a:xfrm>
            <a:off x="11332197" y="3716920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0404648" y="4108887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</a:t>
            </a:r>
            <a:r>
              <a:rPr lang="en-GB" baseline="-25000" dirty="0" smtClean="0"/>
              <a:t>3</a:t>
            </a:r>
            <a:r>
              <a:rPr lang="en-GB" dirty="0" smtClean="0"/>
              <a:t>= I</a:t>
            </a:r>
            <a:r>
              <a:rPr lang="en-GB" baseline="-25000" dirty="0" smtClean="0"/>
              <a:t>1</a:t>
            </a:r>
            <a:r>
              <a:rPr lang="en-GB" dirty="0" smtClean="0"/>
              <a:t>’I</a:t>
            </a:r>
            <a:r>
              <a:rPr lang="en-GB" baseline="-25000" dirty="0" smtClean="0"/>
              <a:t>0</a:t>
            </a:r>
            <a:r>
              <a:rPr lang="en-GB" dirty="0" smtClean="0"/>
              <a:t>’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0404648" y="4456283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</a:t>
            </a:r>
            <a:r>
              <a:rPr lang="en-GB" baseline="-25000" dirty="0" smtClean="0"/>
              <a:t>2</a:t>
            </a:r>
            <a:r>
              <a:rPr lang="en-GB" dirty="0" smtClean="0"/>
              <a:t>= I</a:t>
            </a:r>
            <a:r>
              <a:rPr lang="en-GB" baseline="-25000" dirty="0" smtClean="0"/>
              <a:t>1</a:t>
            </a:r>
            <a:r>
              <a:rPr lang="en-GB" dirty="0" smtClean="0"/>
              <a:t>’I</a:t>
            </a:r>
            <a:r>
              <a:rPr lang="en-GB" baseline="-25000" dirty="0" smtClean="0"/>
              <a:t>0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11837543" y="4089539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2341599" y="4461383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10404648" y="4816323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</a:t>
            </a:r>
            <a:r>
              <a:rPr lang="en-GB" baseline="-25000" dirty="0" smtClean="0"/>
              <a:t>1</a:t>
            </a:r>
            <a:r>
              <a:rPr lang="en-GB" dirty="0" smtClean="0"/>
              <a:t>= I</a:t>
            </a:r>
            <a:r>
              <a:rPr lang="en-GB" baseline="-25000" dirty="0" smtClean="0"/>
              <a:t>1</a:t>
            </a:r>
            <a:r>
              <a:rPr lang="en-GB" dirty="0" smtClean="0"/>
              <a:t>I</a:t>
            </a:r>
            <a:r>
              <a:rPr lang="en-GB" baseline="-25000" dirty="0" smtClean="0"/>
              <a:t>0</a:t>
            </a:r>
            <a:r>
              <a:rPr lang="en-GB" dirty="0" smtClean="0"/>
              <a:t>’</a:t>
            </a:r>
            <a:endParaRPr lang="en-GB" dirty="0"/>
          </a:p>
        </p:txBody>
      </p:sp>
      <p:sp>
        <p:nvSpPr>
          <p:cNvPr id="27" name="Oval 26"/>
          <p:cNvSpPr/>
          <p:nvPr/>
        </p:nvSpPr>
        <p:spPr>
          <a:xfrm>
            <a:off x="12852920" y="4825615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0404648" y="5185655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</a:t>
            </a:r>
            <a:r>
              <a:rPr lang="en-GB" baseline="-25000" dirty="0" smtClean="0"/>
              <a:t>0</a:t>
            </a:r>
            <a:r>
              <a:rPr lang="en-GB" dirty="0" smtClean="0"/>
              <a:t>= I</a:t>
            </a:r>
            <a:r>
              <a:rPr lang="en-GB" baseline="-25000" dirty="0" smtClean="0"/>
              <a:t>1</a:t>
            </a:r>
            <a:r>
              <a:rPr lang="en-GB" dirty="0" smtClean="0"/>
              <a:t>I</a:t>
            </a:r>
            <a:r>
              <a:rPr lang="en-GB" baseline="-25000" dirty="0" smtClean="0"/>
              <a:t>0</a:t>
            </a:r>
            <a:endParaRPr lang="en-GB" dirty="0"/>
          </a:p>
        </p:txBody>
      </p:sp>
      <p:grpSp>
        <p:nvGrpSpPr>
          <p:cNvPr id="29" name="Group 45"/>
          <p:cNvGrpSpPr>
            <a:grpSpLocks/>
          </p:cNvGrpSpPr>
          <p:nvPr/>
        </p:nvGrpSpPr>
        <p:grpSpPr bwMode="auto">
          <a:xfrm>
            <a:off x="755576" y="1347614"/>
            <a:ext cx="2882900" cy="3421062"/>
            <a:chOff x="725" y="1026"/>
            <a:chExt cx="1816" cy="2155"/>
          </a:xfrm>
          <a:noFill/>
        </p:grpSpPr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 flipH="1" flipV="1">
              <a:off x="1066" y="1026"/>
              <a:ext cx="1134" cy="2155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eaVert" wrap="none"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400" b="1" dirty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Binary</a:t>
              </a:r>
              <a:br>
                <a:rPr lang="en-US" altLang="en-US" sz="2400" b="1" dirty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</a:br>
              <a:r>
                <a:rPr lang="en-US" altLang="en-US" sz="2400" b="1" dirty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Decoder</a:t>
              </a: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725" y="1933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725" y="2387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1111" y="1810"/>
              <a:ext cx="226" cy="6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dirty="0" smtClean="0">
                  <a:latin typeface="+mj-lt"/>
                  <a:cs typeface="Times New Roman" pitchFamily="18" charset="0"/>
                </a:rPr>
                <a:t>x</a:t>
              </a:r>
              <a:endParaRPr lang="en-US" altLang="en-US" sz="2400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dirty="0" smtClean="0">
                  <a:latin typeface="+mj-lt"/>
                  <a:cs typeface="Times New Roman" pitchFamily="18" charset="0"/>
                </a:rPr>
                <a:t>y</a:t>
              </a:r>
              <a:endParaRPr lang="en-US" altLang="en-US" sz="2400" b="1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dirty="0">
                  <a:latin typeface="+mj-lt"/>
                  <a:cs typeface="Times New Roman" pitchFamily="18" charset="0"/>
                </a:rPr>
                <a:t>z</a:t>
              </a:r>
              <a:endParaRPr lang="en-US" altLang="en-US" sz="2400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2200" y="1366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1965" y="1139"/>
              <a:ext cx="226" cy="18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2400" b="1" baseline="-25000" dirty="0" smtClean="0">
                  <a:latin typeface="+mj-lt"/>
                  <a:cs typeface="Times New Roman" pitchFamily="18" charset="0"/>
                </a:rPr>
                <a:t>7</a:t>
              </a:r>
              <a:endParaRPr lang="en-US" altLang="en-US" sz="2400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2400" b="1" baseline="-25000" dirty="0" smtClean="0">
                  <a:latin typeface="+mj-lt"/>
                  <a:cs typeface="Times New Roman" pitchFamily="18" charset="0"/>
                </a:rPr>
                <a:t>6 </a:t>
              </a:r>
              <a:r>
                <a:rPr lang="en-US" altLang="en-US" sz="2400" b="1" dirty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2400" b="1" baseline="-25000" dirty="0" smtClean="0">
                  <a:latin typeface="+mj-lt"/>
                  <a:cs typeface="Times New Roman" pitchFamily="18" charset="0"/>
                </a:rPr>
                <a:t>5</a:t>
              </a:r>
              <a:endParaRPr lang="en-US" altLang="en-US" sz="2400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dirty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2400" b="1" baseline="-25000" dirty="0" smtClean="0">
                  <a:latin typeface="+mj-lt"/>
                  <a:cs typeface="Times New Roman" pitchFamily="18" charset="0"/>
                </a:rPr>
                <a:t>4 </a:t>
              </a:r>
              <a:r>
                <a:rPr lang="en-US" altLang="en-US" sz="2400" b="1" dirty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2400" b="1" baseline="-25000" dirty="0" smtClean="0">
                  <a:latin typeface="+mj-lt"/>
                  <a:cs typeface="Times New Roman" pitchFamily="18" charset="0"/>
                </a:rPr>
                <a:t>3</a:t>
              </a:r>
              <a:endParaRPr lang="en-US" altLang="en-US" sz="2400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dirty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2400" b="1" baseline="-25000" dirty="0" smtClean="0">
                  <a:latin typeface="+mj-lt"/>
                  <a:cs typeface="Times New Roman" pitchFamily="18" charset="0"/>
                </a:rPr>
                <a:t>2</a:t>
              </a:r>
              <a:endParaRPr lang="en-US" altLang="en-US" sz="2400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2400" b="1" baseline="-25000" dirty="0" smtClean="0">
                  <a:latin typeface="+mj-lt"/>
                  <a:cs typeface="Times New Roman" pitchFamily="18" charset="0"/>
                </a:rPr>
                <a:t>1</a:t>
              </a:r>
              <a:endParaRPr lang="en-US" altLang="en-US" sz="2400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dirty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2400" b="1" baseline="-25000" dirty="0" smtClean="0">
                  <a:latin typeface="+mj-lt"/>
                  <a:cs typeface="Times New Roman" pitchFamily="18" charset="0"/>
                </a:rPr>
                <a:t>0</a:t>
              </a:r>
              <a:endParaRPr lang="en-US" altLang="en-US" sz="2400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2200" y="1593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2200" y="1820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2200" y="2047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>
              <a:off x="725" y="2160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2200" y="2273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2200" y="2499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2200" y="2725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>
              <a:off x="2200" y="2951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968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 animBg="1"/>
      <p:bldP spid="25" grpId="0" animBg="1"/>
      <p:bldP spid="26" grpId="0"/>
      <p:bldP spid="27" grpId="0" animBg="1"/>
      <p:bldP spid="28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DECODERS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3-to-8 Line Decoder (Binary to Octal Conversion)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104</a:t>
            </a:fld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437726"/>
              </p:ext>
            </p:extLst>
          </p:nvPr>
        </p:nvGraphicFramePr>
        <p:xfrm>
          <a:off x="576128" y="1368142"/>
          <a:ext cx="5148000" cy="3291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</a:t>
                      </a:r>
                      <a:endParaRPr lang="en-GB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z</a:t>
                      </a:r>
                      <a:endParaRPr lang="en-GB" b="0" baseline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0</a:t>
                      </a:r>
                      <a:endParaRPr lang="en-GB" b="0" baseline="-25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1</a:t>
                      </a:r>
                      <a:endParaRPr lang="en-GB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2</a:t>
                      </a:r>
                      <a:endParaRPr lang="en-GB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3</a:t>
                      </a:r>
                      <a:endParaRPr lang="en-GB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4</a:t>
                      </a:r>
                      <a:endParaRPr lang="en-GB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5</a:t>
                      </a:r>
                      <a:endParaRPr lang="en-GB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6</a:t>
                      </a:r>
                      <a:endParaRPr lang="en-GB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7</a:t>
                      </a:r>
                      <a:endParaRPr lang="en-GB" b="0" baseline="-2500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Oval 20"/>
          <p:cNvSpPr/>
          <p:nvPr/>
        </p:nvSpPr>
        <p:spPr>
          <a:xfrm>
            <a:off x="2079968" y="1764201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012160" y="1727780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-25000" dirty="0" smtClean="0"/>
              <a:t>0</a:t>
            </a:r>
            <a:r>
              <a:rPr lang="en-GB" dirty="0" smtClean="0"/>
              <a:t>= x’ y’ z’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012160" y="2075176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-25000" dirty="0" smtClean="0"/>
              <a:t>1</a:t>
            </a:r>
            <a:r>
              <a:rPr lang="en-GB" dirty="0" smtClean="0"/>
              <a:t>= x’ y’ z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2555776" y="2136820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008144" y="2508664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012160" y="2435216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-25000" dirty="0" smtClean="0"/>
              <a:t>2</a:t>
            </a:r>
            <a:r>
              <a:rPr lang="en-GB" dirty="0" smtClean="0"/>
              <a:t>= x’ y z’</a:t>
            </a:r>
            <a:endParaRPr lang="en-GB" dirty="0"/>
          </a:p>
        </p:txBody>
      </p:sp>
      <p:sp>
        <p:nvSpPr>
          <p:cNvPr id="27" name="Oval 26"/>
          <p:cNvSpPr/>
          <p:nvPr/>
        </p:nvSpPr>
        <p:spPr>
          <a:xfrm>
            <a:off x="3481720" y="2872896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012160" y="2804548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-25000" dirty="0" smtClean="0"/>
              <a:t>3</a:t>
            </a:r>
            <a:r>
              <a:rPr lang="en-GB" dirty="0" smtClean="0"/>
              <a:t>= x’ y z</a:t>
            </a:r>
            <a:endParaRPr lang="en-GB" dirty="0"/>
          </a:p>
        </p:txBody>
      </p:sp>
      <p:sp>
        <p:nvSpPr>
          <p:cNvPr id="52" name="Oval 51"/>
          <p:cNvSpPr/>
          <p:nvPr/>
        </p:nvSpPr>
        <p:spPr>
          <a:xfrm>
            <a:off x="3947451" y="3232261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4423259" y="3604880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4875627" y="3976724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5349203" y="4340956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012160" y="3147814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-25000" dirty="0" smtClean="0"/>
              <a:t>4</a:t>
            </a:r>
            <a:r>
              <a:rPr lang="en-GB" dirty="0" smtClean="0"/>
              <a:t>= x y’ z’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6012160" y="3495210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-25000" dirty="0" smtClean="0"/>
              <a:t>5</a:t>
            </a:r>
            <a:r>
              <a:rPr lang="en-GB" dirty="0" smtClean="0"/>
              <a:t>= x y’ z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6012160" y="3855250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-25000" dirty="0" smtClean="0"/>
              <a:t>6</a:t>
            </a:r>
            <a:r>
              <a:rPr lang="en-GB" dirty="0" smtClean="0"/>
              <a:t>= x y z’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6012160" y="4224582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-25000" dirty="0" smtClean="0"/>
              <a:t>7</a:t>
            </a:r>
            <a:r>
              <a:rPr lang="en-GB" dirty="0" smtClean="0"/>
              <a:t>= x y 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5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 animBg="1"/>
      <p:bldP spid="25" grpId="0" animBg="1"/>
      <p:bldP spid="26" grpId="0"/>
      <p:bldP spid="27" grpId="0" animBg="1"/>
      <p:bldP spid="28" grpId="0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DECODERS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3-to-8 Line Decoder (Binary to Octal Conversion)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105</a:t>
            </a:fld>
            <a:endParaRPr lang="en-GB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77595"/>
              </p:ext>
            </p:extLst>
          </p:nvPr>
        </p:nvGraphicFramePr>
        <p:xfrm>
          <a:off x="1979712" y="1275605"/>
          <a:ext cx="2376264" cy="359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7" name="Visio" r:id="rId3" imgW="2350851" imgH="3561631" progId="Visio.Drawing.11">
                  <p:embed/>
                </p:oleObj>
              </mc:Choice>
              <mc:Fallback>
                <p:oleObj name="Visio" r:id="rId3" imgW="2350851" imgH="3561631" progId="Visio.Drawing.11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275605"/>
                        <a:ext cx="2376264" cy="359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583636" y="3742462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-25000" dirty="0" smtClean="0"/>
              <a:t>0</a:t>
            </a:r>
            <a:r>
              <a:rPr lang="en-GB" dirty="0" smtClean="0"/>
              <a:t>= x’ y’ z’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4583636" y="3390054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-25000" dirty="0" smtClean="0"/>
              <a:t>1</a:t>
            </a:r>
            <a:r>
              <a:rPr lang="en-GB" dirty="0" smtClean="0"/>
              <a:t>= x’ y’ z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4583636" y="3037646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-25000" dirty="0" smtClean="0"/>
              <a:t>2</a:t>
            </a:r>
            <a:r>
              <a:rPr lang="en-GB" dirty="0" smtClean="0"/>
              <a:t>= x’ y z’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4583636" y="2685238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-25000" dirty="0" smtClean="0"/>
              <a:t>3</a:t>
            </a:r>
            <a:r>
              <a:rPr lang="en-GB" dirty="0" smtClean="0"/>
              <a:t>= x’ y z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4583636" y="2332830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-25000" dirty="0" smtClean="0"/>
              <a:t>4</a:t>
            </a:r>
            <a:r>
              <a:rPr lang="en-GB" dirty="0" smtClean="0"/>
              <a:t>= x y’ z’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4583636" y="1980422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-25000" dirty="0" smtClean="0"/>
              <a:t>5</a:t>
            </a:r>
            <a:r>
              <a:rPr lang="en-GB" dirty="0" smtClean="0"/>
              <a:t>= x y’ z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4583636" y="1628014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-25000" dirty="0" smtClean="0"/>
              <a:t>6</a:t>
            </a:r>
            <a:r>
              <a:rPr lang="en-GB" dirty="0" smtClean="0"/>
              <a:t>= x y z’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4583636" y="1275606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r>
              <a:rPr lang="en-GB" baseline="-25000" dirty="0" smtClean="0"/>
              <a:t>7</a:t>
            </a:r>
            <a:r>
              <a:rPr lang="en-GB" dirty="0" smtClean="0"/>
              <a:t>= x y 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09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DECODERS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Some decoders are with NAND gates.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NAND becomes more economical to generate the decoder </a:t>
            </a:r>
            <a:r>
              <a:rPr lang="en-GB" dirty="0" err="1" smtClean="0"/>
              <a:t>minterms</a:t>
            </a:r>
            <a:r>
              <a:rPr lang="en-GB" dirty="0" smtClean="0"/>
              <a:t> in their complemented form.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Decoders include one or more </a:t>
            </a:r>
            <a:r>
              <a:rPr lang="en-GB" b="1" dirty="0" smtClean="0">
                <a:solidFill>
                  <a:schemeClr val="accent2"/>
                </a:solidFill>
              </a:rPr>
              <a:t>ENABLE</a:t>
            </a:r>
            <a:r>
              <a:rPr lang="en-GB" dirty="0" smtClean="0"/>
              <a:t> inputs to control the circuit operation.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71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DECODERS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2-to-4 Line Decoder with </a:t>
            </a:r>
            <a:r>
              <a:rPr lang="en-GB" b="1" dirty="0" smtClean="0">
                <a:solidFill>
                  <a:schemeClr val="accent2"/>
                </a:solidFill>
              </a:rPr>
              <a:t>ENABLE</a:t>
            </a:r>
            <a:r>
              <a:rPr lang="en-GB" dirty="0" smtClean="0"/>
              <a:t> input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107</a:t>
            </a:fld>
            <a:endParaRPr lang="en-GB" dirty="0"/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899592" y="1364079"/>
            <a:ext cx="2512641" cy="1207671"/>
            <a:chOff x="725" y="1026"/>
            <a:chExt cx="1816" cy="1134"/>
          </a:xfrm>
          <a:noFill/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 flipH="1" flipV="1">
              <a:off x="1066" y="1026"/>
              <a:ext cx="1134" cy="1134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" wrap="none"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 dirty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Binary</a:t>
              </a:r>
              <a:br>
                <a:rPr lang="en-US" altLang="en-US" b="1" dirty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</a:br>
              <a:r>
                <a:rPr lang="en-US" altLang="en-US" b="1" dirty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Decoder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725" y="1366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725" y="1593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092" y="1243"/>
              <a:ext cx="317" cy="7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A</a:t>
              </a:r>
              <a:endParaRPr lang="en-US" altLang="en-US" b="1" baseline="-25000" dirty="0" smtClean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B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E</a:t>
              </a: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200" y="1253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965" y="1086"/>
              <a:ext cx="226" cy="1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b="1" baseline="-25000" dirty="0" smtClean="0">
                  <a:latin typeface="+mj-lt"/>
                  <a:cs typeface="Times New Roman" pitchFamily="18" charset="0"/>
                </a:rPr>
                <a:t>3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b="1" baseline="-25000" dirty="0" smtClean="0">
                  <a:latin typeface="+mj-lt"/>
                  <a:cs typeface="Times New Roman" pitchFamily="18" charset="0"/>
                </a:rPr>
                <a:t>2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b="1" baseline="-25000" dirty="0" smtClean="0">
                  <a:latin typeface="+mj-lt"/>
                  <a:cs typeface="Times New Roman" pitchFamily="18" charset="0"/>
                </a:rPr>
                <a:t>1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b="1" baseline="-25000" dirty="0" smtClean="0">
                  <a:latin typeface="+mj-lt"/>
                  <a:cs typeface="Times New Roman" pitchFamily="18" charset="0"/>
                </a:rPr>
                <a:t>0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200" y="1479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200" y="1705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2200" y="1931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725" y="1820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186744"/>
              </p:ext>
            </p:extLst>
          </p:nvPr>
        </p:nvGraphicFramePr>
        <p:xfrm>
          <a:off x="827584" y="2720310"/>
          <a:ext cx="3024336" cy="201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baseline="0" dirty="0" smtClean="0"/>
                        <a:t>E</a:t>
                      </a:r>
                      <a:endParaRPr lang="en-GB" sz="16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baseline="0" dirty="0" smtClean="0"/>
                        <a:t>A</a:t>
                      </a:r>
                      <a:endParaRPr lang="en-GB" sz="16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</a:t>
                      </a:r>
                      <a:endParaRPr lang="en-GB" sz="16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</a:t>
                      </a:r>
                      <a:r>
                        <a:rPr lang="en-GB" sz="1600" baseline="-25000" dirty="0" smtClean="0"/>
                        <a:t>0</a:t>
                      </a:r>
                      <a:endParaRPr lang="en-GB" sz="16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</a:t>
                      </a:r>
                      <a:r>
                        <a:rPr lang="en-GB" sz="1600" baseline="-25000" dirty="0" smtClean="0"/>
                        <a:t>1</a:t>
                      </a:r>
                      <a:endParaRPr lang="en-GB" sz="16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</a:t>
                      </a:r>
                      <a:r>
                        <a:rPr lang="en-GB" sz="1600" baseline="-25000" dirty="0" smtClean="0"/>
                        <a:t>2</a:t>
                      </a:r>
                      <a:endParaRPr lang="en-GB" sz="16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</a:t>
                      </a:r>
                      <a:r>
                        <a:rPr lang="en-GB" sz="1600" baseline="-25000" dirty="0" smtClean="0"/>
                        <a:t>3</a:t>
                      </a:r>
                      <a:endParaRPr lang="en-GB" sz="1600" b="1" baseline="-250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X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X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</a:t>
                      </a:r>
                      <a:endParaRPr lang="en-GB" sz="1600" b="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1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1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</a:t>
                      </a:r>
                      <a:endParaRPr lang="en-GB" sz="1600" b="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1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1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1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</a:t>
                      </a:r>
                      <a:endParaRPr lang="en-GB" sz="1600" b="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1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1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1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</a:t>
                      </a:r>
                      <a:endParaRPr lang="en-GB" sz="1600" b="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1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1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1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0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1</a:t>
                      </a:r>
                      <a:endParaRPr lang="en-GB" sz="16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599912"/>
              </p:ext>
            </p:extLst>
          </p:nvPr>
        </p:nvGraphicFramePr>
        <p:xfrm>
          <a:off x="4572000" y="1274436"/>
          <a:ext cx="3384376" cy="3370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9" name="Visio" r:id="rId3" imgW="2159108" imgH="2149056" progId="Visio.Drawing.11">
                  <p:embed/>
                </p:oleObj>
              </mc:Choice>
              <mc:Fallback>
                <p:oleObj name="Visio" r:id="rId3" imgW="2159108" imgH="2149056" progId="Visio.Drawing.11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74436"/>
                        <a:ext cx="3384376" cy="3370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185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DECODERS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2-to-4 line decoder with </a:t>
            </a:r>
            <a:r>
              <a:rPr lang="en-GB" b="1" dirty="0" smtClean="0">
                <a:solidFill>
                  <a:schemeClr val="accent2"/>
                </a:solidFill>
              </a:rPr>
              <a:t>ENABLE</a:t>
            </a:r>
            <a:r>
              <a:rPr lang="en-GB" dirty="0" smtClean="0"/>
              <a:t> input can function as a </a:t>
            </a:r>
            <a:r>
              <a:rPr lang="en-GB" b="1" dirty="0" err="1" smtClean="0"/>
              <a:t>demultiplexer</a:t>
            </a:r>
            <a:r>
              <a:rPr lang="en-GB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 </a:t>
            </a:r>
            <a:r>
              <a:rPr lang="en-GB" b="1" dirty="0" err="1" smtClean="0">
                <a:solidFill>
                  <a:schemeClr val="accent2"/>
                </a:solidFill>
              </a:rPr>
              <a:t>demultiplexer</a:t>
            </a:r>
            <a:r>
              <a:rPr lang="en-GB" dirty="0" smtClean="0"/>
              <a:t> is a circuit that receives information from single line and directs it to one of 2</a:t>
            </a:r>
            <a:r>
              <a:rPr lang="en-GB" baseline="30000" dirty="0" smtClean="0"/>
              <a:t>n</a:t>
            </a:r>
            <a:r>
              <a:rPr lang="en-GB" dirty="0" smtClean="0"/>
              <a:t> possible output lines.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selection of a specific output is controlled by the bit combination of n selected lines.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7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457200" y="843558"/>
            <a:ext cx="4186808" cy="375106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 smtClean="0"/>
              <a:t>The decoder can function as 1-to-4 line </a:t>
            </a:r>
            <a:r>
              <a:rPr lang="en-GB" sz="2000" dirty="0" err="1" smtClean="0"/>
              <a:t>demultiplexer</a:t>
            </a:r>
            <a:r>
              <a:rPr lang="en-GB" sz="2000" dirty="0" smtClean="0"/>
              <a:t>. </a:t>
            </a:r>
          </a:p>
          <a:p>
            <a:pPr lvl="1" algn="just">
              <a:lnSpc>
                <a:spcPct val="150000"/>
              </a:lnSpc>
            </a:pPr>
            <a:r>
              <a:rPr lang="en-GB" sz="1600" dirty="0" smtClean="0"/>
              <a:t>E is taken as a data input line. </a:t>
            </a:r>
          </a:p>
          <a:p>
            <a:pPr lvl="1" algn="just">
              <a:lnSpc>
                <a:spcPct val="150000"/>
              </a:lnSpc>
            </a:pPr>
            <a:r>
              <a:rPr lang="en-GB" sz="1600" dirty="0" smtClean="0"/>
              <a:t>A and B are taken as the selection inputs. 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DECODERS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109</a:t>
            </a:fld>
            <a:endParaRPr lang="en-GB" dirty="0"/>
          </a:p>
        </p:txBody>
      </p:sp>
      <p:graphicFrame>
        <p:nvGraphicFramePr>
          <p:cNvPr id="21" name="Content Placeholder 2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8577449"/>
              </p:ext>
            </p:extLst>
          </p:nvPr>
        </p:nvGraphicFramePr>
        <p:xfrm>
          <a:off x="4789837" y="790192"/>
          <a:ext cx="3814611" cy="3797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3" name="Visio" r:id="rId3" imgW="2159108" imgH="2149056" progId="Visio.Drawing.11">
                  <p:embed/>
                </p:oleObj>
              </mc:Choice>
              <mc:Fallback>
                <p:oleObj name="Visio" r:id="rId3" imgW="2159108" imgH="2149056" progId="Visio.Drawing.11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837" y="790192"/>
                        <a:ext cx="3814611" cy="3797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169999"/>
              </p:ext>
            </p:extLst>
          </p:nvPr>
        </p:nvGraphicFramePr>
        <p:xfrm>
          <a:off x="899594" y="3039982"/>
          <a:ext cx="3384374" cy="16920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3482"/>
                <a:gridCol w="483482"/>
                <a:gridCol w="483482"/>
                <a:gridCol w="483482"/>
                <a:gridCol w="483482"/>
                <a:gridCol w="483482"/>
                <a:gridCol w="483482"/>
              </a:tblGrid>
              <a:tr h="338402">
                <a:tc>
                  <a:txBody>
                    <a:bodyPr/>
                    <a:lstStyle/>
                    <a:p>
                      <a:pPr algn="ctr"/>
                      <a:r>
                        <a:rPr lang="en-GB" sz="1400" b="1" baseline="0" dirty="0" smtClean="0"/>
                        <a:t>E</a:t>
                      </a:r>
                      <a:endParaRPr lang="en-GB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baseline="0" dirty="0" smtClean="0"/>
                        <a:t>A</a:t>
                      </a:r>
                      <a:endParaRPr lang="en-GB" sz="1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r>
                        <a:rPr lang="en-GB" sz="1400" baseline="-25000" dirty="0" smtClean="0"/>
                        <a:t>0</a:t>
                      </a:r>
                      <a:endParaRPr lang="en-GB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r>
                        <a:rPr lang="en-GB" sz="1400" baseline="-25000" dirty="0" smtClean="0"/>
                        <a:t>1</a:t>
                      </a:r>
                      <a:endParaRPr lang="en-GB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r>
                        <a:rPr lang="en-GB" sz="1400" baseline="-25000" dirty="0" smtClean="0"/>
                        <a:t>2</a:t>
                      </a:r>
                      <a:endParaRPr lang="en-GB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</a:t>
                      </a:r>
                      <a:r>
                        <a:rPr lang="en-GB" sz="1400" baseline="-25000" dirty="0" smtClean="0"/>
                        <a:t>3</a:t>
                      </a:r>
                      <a:endParaRPr lang="en-GB" sz="1400" b="1" baseline="-25000" dirty="0"/>
                    </a:p>
                  </a:txBody>
                  <a:tcPr/>
                </a:tc>
              </a:tr>
              <a:tr h="338402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1/0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0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0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E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0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0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0</a:t>
                      </a:r>
                      <a:endParaRPr lang="en-GB" sz="1400" b="0" dirty="0"/>
                    </a:p>
                  </a:txBody>
                  <a:tcPr/>
                </a:tc>
              </a:tr>
              <a:tr h="338402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1/0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0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1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0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E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0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0</a:t>
                      </a:r>
                      <a:endParaRPr lang="en-GB" sz="1400" b="0" dirty="0"/>
                    </a:p>
                  </a:txBody>
                  <a:tcPr/>
                </a:tc>
              </a:tr>
              <a:tr h="338402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1/0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1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0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0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0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E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0</a:t>
                      </a:r>
                      <a:endParaRPr lang="en-GB" sz="1400" b="0" dirty="0"/>
                    </a:p>
                  </a:txBody>
                  <a:tcPr/>
                </a:tc>
              </a:tr>
              <a:tr h="338402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1/0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1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1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0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0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0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/>
                        <a:t>E</a:t>
                      </a:r>
                      <a:endParaRPr lang="en-GB" sz="1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90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PROCEDURE</a:t>
            </a:r>
            <a:endParaRPr lang="en-GB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Boolean expression approach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407037"/>
              </p:ext>
            </p:extLst>
          </p:nvPr>
        </p:nvGraphicFramePr>
        <p:xfrm>
          <a:off x="747966" y="1347614"/>
          <a:ext cx="5833021" cy="3310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" name="Visio" r:id="rId3" imgW="3196941" imgH="1858130" progId="Visio.Drawing.11">
                  <p:embed/>
                </p:oleObj>
              </mc:Choice>
              <mc:Fallback>
                <p:oleObj name="Visio" r:id="rId3" imgW="3196941" imgH="185813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966" y="1347614"/>
                        <a:ext cx="5833021" cy="3310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22666" y="1410330"/>
            <a:ext cx="757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A.B.C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6588" y="2067694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A+B+C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8876" y="290043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A.B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4842" y="4054802"/>
            <a:ext cx="53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B.C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8622" y="3478242"/>
            <a:ext cx="54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A.C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5392" y="3363838"/>
            <a:ext cx="153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A.B+A.C+B.C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4476" y="2778482"/>
            <a:ext cx="175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(A.B+A.C+B.C)'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3028" y="2202418"/>
            <a:ext cx="253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(A.B+A.C+B.C)‘.A+B+C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7704" y="141033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(A.B+A.C+B.C)‘.A+B+C+A.B.C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DECODERS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Decoders with enable inputs can be connected together to form a larger decoder circuit.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3-to-8 line decoders with enable inputs can be connected to form a 4-to-16 line decoder.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3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When w = 0, top decoder enabled and other disabled.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The bottom decoder outputs all 0’s.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The top eight outputs generate </a:t>
            </a:r>
            <a:r>
              <a:rPr lang="en-GB" sz="1800" dirty="0" err="1" smtClean="0"/>
              <a:t>minterms</a:t>
            </a:r>
            <a:r>
              <a:rPr lang="en-GB" sz="1800" dirty="0" smtClean="0"/>
              <a:t> 0000 to 0111.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When w = 1, bottom decoder enabled and other disabled.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DECODERS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111</a:t>
            </a:fld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8843992"/>
              </p:ext>
            </p:extLst>
          </p:nvPr>
        </p:nvGraphicFramePr>
        <p:xfrm>
          <a:off x="4648200" y="1202268"/>
          <a:ext cx="4038600" cy="3032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1" name="Visio" r:id="rId3" imgW="5627559" imgH="4225649" progId="Visio.Drawing.11">
                  <p:embed/>
                </p:oleObj>
              </mc:Choice>
              <mc:Fallback>
                <p:oleObj name="Visio" r:id="rId3" imgW="5627559" imgH="422564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02268"/>
                        <a:ext cx="4038600" cy="3032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274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DECODERS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Active – High / Active – Low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112</a:t>
            </a:fld>
            <a:endParaRPr lang="en-GB" dirty="0"/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1041028" y="1347614"/>
            <a:ext cx="2306836" cy="1368151"/>
            <a:chOff x="725" y="1253"/>
            <a:chExt cx="1816" cy="1134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 flipH="1" flipV="1">
              <a:off x="1066" y="1253"/>
              <a:ext cx="1134" cy="113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eaVert" wrap="none"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 dirty="0" smtClean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Binary</a:t>
              </a:r>
              <a:br>
                <a:rPr lang="en-US" altLang="en-US" b="1" dirty="0" smtClean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</a:br>
              <a:r>
                <a:rPr lang="en-US" altLang="en-US" b="1" dirty="0" smtClean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Decoder</a:t>
              </a:r>
              <a:endParaRPr lang="en-US" altLang="en-US" b="1" dirty="0">
                <a:solidFill>
                  <a:schemeClr val="accent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725" y="1593"/>
              <a:ext cx="3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725" y="2047"/>
              <a:ext cx="3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112" y="1470"/>
              <a:ext cx="226" cy="70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baseline="-25000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A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 altLang="en-US" b="1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B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2" name="Line 37"/>
            <p:cNvSpPr>
              <a:spLocks noChangeShapeType="1"/>
            </p:cNvSpPr>
            <p:nvPr/>
          </p:nvSpPr>
          <p:spPr bwMode="auto">
            <a:xfrm>
              <a:off x="2200" y="1480"/>
              <a:ext cx="3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13" name="Text Box 38"/>
            <p:cNvSpPr txBox="1">
              <a:spLocks noChangeArrowheads="1"/>
            </p:cNvSpPr>
            <p:nvPr/>
          </p:nvSpPr>
          <p:spPr bwMode="auto">
            <a:xfrm>
              <a:off x="1928" y="1313"/>
              <a:ext cx="226" cy="93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b="1" baseline="-25000" dirty="0" smtClean="0">
                  <a:latin typeface="+mj-lt"/>
                  <a:cs typeface="Times New Roman" pitchFamily="18" charset="0"/>
                </a:rPr>
                <a:t>3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b="1" baseline="-25000" dirty="0" smtClean="0">
                  <a:latin typeface="+mj-lt"/>
                  <a:cs typeface="Times New Roman" pitchFamily="18" charset="0"/>
                </a:rPr>
                <a:t>2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b="1" baseline="-25000" dirty="0" smtClean="0">
                  <a:latin typeface="+mj-lt"/>
                  <a:cs typeface="Times New Roman" pitchFamily="18" charset="0"/>
                </a:rPr>
                <a:t>1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b="1" baseline="-25000" dirty="0" smtClean="0">
                  <a:latin typeface="+mj-lt"/>
                  <a:cs typeface="Times New Roman" pitchFamily="18" charset="0"/>
                </a:rPr>
                <a:t>0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" name="Line 39"/>
            <p:cNvSpPr>
              <a:spLocks noChangeShapeType="1"/>
            </p:cNvSpPr>
            <p:nvPr/>
          </p:nvSpPr>
          <p:spPr bwMode="auto">
            <a:xfrm>
              <a:off x="2200" y="1706"/>
              <a:ext cx="3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15" name="Line 40"/>
            <p:cNvSpPr>
              <a:spLocks noChangeShapeType="1"/>
            </p:cNvSpPr>
            <p:nvPr/>
          </p:nvSpPr>
          <p:spPr bwMode="auto">
            <a:xfrm>
              <a:off x="2200" y="1932"/>
              <a:ext cx="3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16" name="Line 41"/>
            <p:cNvSpPr>
              <a:spLocks noChangeShapeType="1"/>
            </p:cNvSpPr>
            <p:nvPr/>
          </p:nvSpPr>
          <p:spPr bwMode="auto">
            <a:xfrm>
              <a:off x="2200" y="2158"/>
              <a:ext cx="3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</p:grp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3777332" y="1347614"/>
            <a:ext cx="2306836" cy="1368151"/>
            <a:chOff x="725" y="1253"/>
            <a:chExt cx="1816" cy="1134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 flipH="1" flipV="1">
              <a:off x="1066" y="1253"/>
              <a:ext cx="1134" cy="113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eaVert" wrap="none"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 dirty="0" smtClean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Binary</a:t>
              </a:r>
              <a:br>
                <a:rPr lang="en-US" altLang="en-US" b="1" dirty="0" smtClean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</a:br>
              <a:r>
                <a:rPr lang="en-US" altLang="en-US" b="1" dirty="0" smtClean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Decoder</a:t>
              </a:r>
              <a:endParaRPr lang="en-US" altLang="en-US" b="1" dirty="0">
                <a:solidFill>
                  <a:schemeClr val="accent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725" y="1593"/>
              <a:ext cx="3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725" y="2047"/>
              <a:ext cx="3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1112" y="1470"/>
              <a:ext cx="226" cy="70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baseline="-25000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A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 altLang="en-US" b="1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B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>
              <a:off x="2200" y="1480"/>
              <a:ext cx="3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23" name="Text Box 38"/>
            <p:cNvSpPr txBox="1">
              <a:spLocks noChangeArrowheads="1"/>
            </p:cNvSpPr>
            <p:nvPr/>
          </p:nvSpPr>
          <p:spPr bwMode="auto">
            <a:xfrm>
              <a:off x="1928" y="1313"/>
              <a:ext cx="226" cy="93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b="1" baseline="-25000" dirty="0" smtClean="0">
                  <a:latin typeface="+mj-lt"/>
                  <a:cs typeface="Times New Roman" pitchFamily="18" charset="0"/>
                </a:rPr>
                <a:t>3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b="1" baseline="-25000" dirty="0" smtClean="0">
                  <a:latin typeface="+mj-lt"/>
                  <a:cs typeface="Times New Roman" pitchFamily="18" charset="0"/>
                </a:rPr>
                <a:t>2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b="1" baseline="-25000" dirty="0" smtClean="0">
                  <a:latin typeface="+mj-lt"/>
                  <a:cs typeface="Times New Roman" pitchFamily="18" charset="0"/>
                </a:rPr>
                <a:t>1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b="1" baseline="-25000" dirty="0" smtClean="0">
                  <a:latin typeface="+mj-lt"/>
                  <a:cs typeface="Times New Roman" pitchFamily="18" charset="0"/>
                </a:rPr>
                <a:t>0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24" name="Line 39"/>
            <p:cNvSpPr>
              <a:spLocks noChangeShapeType="1"/>
            </p:cNvSpPr>
            <p:nvPr/>
          </p:nvSpPr>
          <p:spPr bwMode="auto">
            <a:xfrm>
              <a:off x="2200" y="1706"/>
              <a:ext cx="3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>
              <a:off x="2200" y="1932"/>
              <a:ext cx="3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2200" y="2158"/>
              <a:ext cx="3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</p:grpSp>
      <p:sp>
        <p:nvSpPr>
          <p:cNvPr id="27" name="Oval 26"/>
          <p:cNvSpPr/>
          <p:nvPr/>
        </p:nvSpPr>
        <p:spPr>
          <a:xfrm>
            <a:off x="5652120" y="1552971"/>
            <a:ext cx="145135" cy="1440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5651001" y="1825382"/>
            <a:ext cx="145135" cy="1440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652120" y="2096269"/>
            <a:ext cx="145135" cy="1440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5652120" y="2370966"/>
            <a:ext cx="145135" cy="1440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714267"/>
              </p:ext>
            </p:extLst>
          </p:nvPr>
        </p:nvGraphicFramePr>
        <p:xfrm>
          <a:off x="5892974" y="915988"/>
          <a:ext cx="2927175" cy="2879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2" name="Visio" r:id="rId3" imgW="2026812" imgH="1994427" progId="Visio.Drawing.11">
                  <p:embed/>
                </p:oleObj>
              </mc:Choice>
              <mc:Fallback>
                <p:oleObj name="Visio" r:id="rId3" imgW="2026812" imgH="1994427" progId="Visio.Drawing.11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974" y="915988"/>
                        <a:ext cx="2927175" cy="2879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029855"/>
              </p:ext>
            </p:extLst>
          </p:nvPr>
        </p:nvGraphicFramePr>
        <p:xfrm>
          <a:off x="395536" y="2859782"/>
          <a:ext cx="2664294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4049"/>
                <a:gridCol w="444049"/>
                <a:gridCol w="444049"/>
                <a:gridCol w="444049"/>
                <a:gridCol w="444049"/>
                <a:gridCol w="4440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0</a:t>
                      </a:r>
                      <a:endParaRPr lang="en-GB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1</a:t>
                      </a:r>
                      <a:endParaRPr lang="en-GB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2</a:t>
                      </a:r>
                      <a:endParaRPr lang="en-GB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3</a:t>
                      </a:r>
                      <a:endParaRPr lang="en-GB" b="1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788355"/>
              </p:ext>
            </p:extLst>
          </p:nvPr>
        </p:nvGraphicFramePr>
        <p:xfrm>
          <a:off x="3275858" y="2859782"/>
          <a:ext cx="2664294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4049"/>
                <a:gridCol w="444049"/>
                <a:gridCol w="444049"/>
                <a:gridCol w="444049"/>
                <a:gridCol w="444049"/>
                <a:gridCol w="4440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0</a:t>
                      </a:r>
                      <a:endParaRPr lang="en-GB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1</a:t>
                      </a:r>
                      <a:endParaRPr lang="en-GB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2</a:t>
                      </a:r>
                      <a:endParaRPr lang="en-GB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D</a:t>
                      </a:r>
                      <a:r>
                        <a:rPr lang="en-GB" baseline="-25000" dirty="0" smtClean="0"/>
                        <a:t>3</a:t>
                      </a:r>
                      <a:endParaRPr lang="en-GB" b="1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04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DECODERS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A decoder provides the 2n </a:t>
            </a:r>
            <a:r>
              <a:rPr lang="en-GB" sz="1800" dirty="0" err="1" smtClean="0"/>
              <a:t>minterm</a:t>
            </a:r>
            <a:r>
              <a:rPr lang="en-GB" sz="1800" dirty="0" smtClean="0"/>
              <a:t> of n input variables.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Since any Boolean function can be expressed in sum of </a:t>
            </a:r>
            <a:r>
              <a:rPr lang="en-GB" sz="1800" dirty="0" err="1" smtClean="0"/>
              <a:t>minterms</a:t>
            </a:r>
            <a:endParaRPr lang="en-GB" sz="1800" dirty="0" smtClean="0"/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Use decoder to generate the </a:t>
            </a:r>
            <a:r>
              <a:rPr lang="en-GB" sz="1600" dirty="0" err="1" smtClean="0"/>
              <a:t>mintersm</a:t>
            </a:r>
            <a:endParaRPr lang="en-GB" sz="1600" dirty="0" smtClean="0"/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An external OR gate to form the logical sum.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Any combinational circuit with n inputs and m outputs can be implemented with an n-to-2</a:t>
            </a:r>
            <a:r>
              <a:rPr lang="en-GB" baseline="30000" dirty="0" smtClean="0"/>
              <a:t>n</a:t>
            </a:r>
            <a:r>
              <a:rPr lang="en-GB" dirty="0" smtClean="0"/>
              <a:t>- line decoder and m OR gates.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94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ontent Placeholder 7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2" name="Content Placeholder 7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dirty="0"/>
              <a:t>Example: </a:t>
            </a:r>
            <a:r>
              <a:rPr lang="en-US" altLang="en-US" sz="2000" dirty="0">
                <a:solidFill>
                  <a:srgbClr val="CC00CC"/>
                </a:solidFill>
              </a:rPr>
              <a:t>Full Adder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i="1" dirty="0"/>
              <a:t>S</a:t>
            </a:r>
            <a:r>
              <a:rPr lang="en-US" altLang="en-US" sz="2000" dirty="0"/>
              <a:t>(</a:t>
            </a:r>
            <a:r>
              <a:rPr lang="en-US" altLang="en-US" sz="2000" i="1" dirty="0"/>
              <a:t>x</a:t>
            </a:r>
            <a:r>
              <a:rPr lang="en-US" altLang="en-US" sz="2000" dirty="0"/>
              <a:t>, </a:t>
            </a:r>
            <a:r>
              <a:rPr lang="en-US" altLang="en-US" sz="2000" i="1" dirty="0"/>
              <a:t>y</a:t>
            </a:r>
            <a:r>
              <a:rPr lang="en-US" altLang="en-US" sz="2000" dirty="0"/>
              <a:t>, </a:t>
            </a:r>
            <a:r>
              <a:rPr lang="en-US" altLang="en-US" sz="2000" i="1" dirty="0"/>
              <a:t>z</a:t>
            </a:r>
            <a:r>
              <a:rPr lang="en-US" altLang="en-US" sz="2000" dirty="0"/>
              <a:t>) = ∑(1, 2, 4, 7)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i="1" dirty="0"/>
              <a:t>C</a:t>
            </a:r>
            <a:r>
              <a:rPr lang="en-US" altLang="en-US" sz="2000" dirty="0"/>
              <a:t>(</a:t>
            </a:r>
            <a:r>
              <a:rPr lang="en-US" altLang="en-US" sz="2000" i="1" dirty="0"/>
              <a:t>x</a:t>
            </a:r>
            <a:r>
              <a:rPr lang="en-US" altLang="en-US" sz="2000" dirty="0"/>
              <a:t>, </a:t>
            </a:r>
            <a:r>
              <a:rPr lang="en-US" altLang="en-US" sz="2000" i="1" dirty="0"/>
              <a:t>y</a:t>
            </a:r>
            <a:r>
              <a:rPr lang="en-US" altLang="en-US" sz="2000" dirty="0"/>
              <a:t>, </a:t>
            </a:r>
            <a:r>
              <a:rPr lang="en-US" altLang="en-US" sz="2000" i="1" dirty="0"/>
              <a:t>z</a:t>
            </a:r>
            <a:r>
              <a:rPr lang="en-US" altLang="en-US" sz="2000" dirty="0"/>
              <a:t>) = ∑(3, 5, 6, 7)</a:t>
            </a:r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DECODERS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114</a:t>
            </a:fld>
            <a:endParaRPr lang="en-GB" dirty="0"/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auto">
          <a:xfrm flipH="1" flipV="1">
            <a:off x="1043608" y="854957"/>
            <a:ext cx="1081088" cy="2522538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vert="vert270" wrap="none" lIns="0" tIns="0" rIns="0" bIns="0" anchor="ctr" anchorCtr="1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dirty="0">
                <a:solidFill>
                  <a:schemeClr val="accent1"/>
                </a:solidFill>
                <a:cs typeface="Times New Roman" pitchFamily="18" charset="0"/>
              </a:rPr>
              <a:t>Binary</a:t>
            </a:r>
            <a:br>
              <a:rPr lang="en-US" altLang="en-US" sz="1600" b="1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en-US" altLang="en-US" sz="1600" b="1" dirty="0">
                <a:solidFill>
                  <a:schemeClr val="accent1"/>
                </a:solidFill>
                <a:cs typeface="Times New Roman" pitchFamily="18" charset="0"/>
              </a:rPr>
              <a:t>Decoder</a:t>
            </a:r>
          </a:p>
          <a:p>
            <a:endParaRPr lang="en-US" altLang="en-US" sz="16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684833" y="1969382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684833" y="2532945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081708" y="1831270"/>
            <a:ext cx="3587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 smtClean="0">
                <a:latin typeface="+mj-lt"/>
                <a:cs typeface="Times New Roman" pitchFamily="18" charset="0"/>
              </a:rPr>
              <a:t>x</a:t>
            </a:r>
            <a:endParaRPr lang="en-US" altLang="en-US" b="1" baseline="-25000" dirty="0"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 smtClean="0">
                <a:latin typeface="+mj-lt"/>
                <a:cs typeface="Times New Roman" pitchFamily="18" charset="0"/>
              </a:rPr>
              <a:t>y</a:t>
            </a:r>
            <a:endParaRPr lang="en-US" altLang="en-US" b="1" dirty="0"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 smtClean="0">
                <a:latin typeface="+mj-lt"/>
                <a:cs typeface="Times New Roman" pitchFamily="18" charset="0"/>
              </a:rPr>
              <a:t>z</a:t>
            </a:r>
            <a:endParaRPr lang="en-US" altLang="en-US" b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1727820" y="1001007"/>
            <a:ext cx="358775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b="1" baseline="-25000" dirty="0" smtClean="0">
                <a:latin typeface="+mj-lt"/>
                <a:cs typeface="Times New Roman" pitchFamily="18" charset="0"/>
              </a:rPr>
              <a:t>7</a:t>
            </a:r>
            <a:r>
              <a:rPr lang="en-US" altLang="en-US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b="1" baseline="-25000" dirty="0" smtClean="0">
                <a:latin typeface="+mj-lt"/>
                <a:cs typeface="Times New Roman" pitchFamily="18" charset="0"/>
              </a:rPr>
              <a:t>6</a:t>
            </a:r>
            <a:endParaRPr lang="en-US" altLang="en-US" b="1" baseline="-25000" dirty="0"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b="1" baseline="-25000" dirty="0" smtClean="0">
                <a:latin typeface="+mj-lt"/>
                <a:cs typeface="Times New Roman" pitchFamily="18" charset="0"/>
              </a:rPr>
              <a:t>5</a:t>
            </a:r>
            <a:r>
              <a:rPr lang="en-US" altLang="en-US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b="1" baseline="-25000" dirty="0" smtClean="0">
                <a:latin typeface="+mj-lt"/>
                <a:cs typeface="Times New Roman" pitchFamily="18" charset="0"/>
              </a:rPr>
              <a:t>4</a:t>
            </a:r>
            <a:r>
              <a:rPr lang="en-US" altLang="en-US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b="1" baseline="-25000" dirty="0" smtClean="0">
                <a:latin typeface="+mj-lt"/>
                <a:cs typeface="Times New Roman" pitchFamily="18" charset="0"/>
              </a:rPr>
              <a:t>3</a:t>
            </a:r>
            <a:r>
              <a:rPr lang="en-US" altLang="en-US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b="1" baseline="-25000" dirty="0" smtClean="0">
                <a:latin typeface="+mj-lt"/>
                <a:cs typeface="Times New Roman" pitchFamily="18" charset="0"/>
              </a:rPr>
              <a:t>2 </a:t>
            </a:r>
            <a:r>
              <a:rPr lang="en-US" altLang="en-US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b="1" baseline="-25000" dirty="0" smtClean="0">
                <a:latin typeface="+mj-lt"/>
                <a:cs typeface="Times New Roman" pitchFamily="18" charset="0"/>
              </a:rPr>
              <a:t>1</a:t>
            </a:r>
            <a:endParaRPr lang="en-US" altLang="en-US" b="1" baseline="-25000" dirty="0"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b="1" baseline="-25000" dirty="0" smtClean="0">
                <a:latin typeface="+mj-lt"/>
                <a:cs typeface="Times New Roman" pitchFamily="18" charset="0"/>
              </a:rPr>
              <a:t>0</a:t>
            </a:r>
            <a:endParaRPr lang="en-US" altLang="en-US" b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48" name="Line 14"/>
          <p:cNvSpPr>
            <a:spLocks noChangeShapeType="1"/>
          </p:cNvSpPr>
          <p:nvPr/>
        </p:nvSpPr>
        <p:spPr bwMode="auto">
          <a:xfrm>
            <a:off x="684833" y="2245607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540370" y="1831270"/>
            <a:ext cx="1793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 smtClean="0">
                <a:latin typeface="+mj-lt"/>
                <a:cs typeface="Times New Roman" pitchFamily="18" charset="0"/>
              </a:rPr>
              <a:t>x</a:t>
            </a:r>
            <a:endParaRPr lang="en-US" altLang="en-US" b="1" dirty="0"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>
                <a:latin typeface="+mj-lt"/>
                <a:cs typeface="Times New Roman" pitchFamily="18" charset="0"/>
              </a:rPr>
              <a:t>y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>
                <a:latin typeface="+mj-lt"/>
                <a:cs typeface="Times New Roman" pitchFamily="18" charset="0"/>
              </a:rPr>
              <a:t>z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123728" y="1114697"/>
            <a:ext cx="1655886" cy="2393157"/>
            <a:chOff x="2628082" y="1044663"/>
            <a:chExt cx="1798638" cy="3006726"/>
          </a:xfrm>
        </p:grpSpPr>
        <p:sp>
          <p:nvSpPr>
            <p:cNvPr id="43" name="Line 9"/>
            <p:cNvSpPr>
              <a:spLocks noChangeShapeType="1"/>
            </p:cNvSpPr>
            <p:nvPr/>
          </p:nvSpPr>
          <p:spPr bwMode="auto">
            <a:xfrm>
              <a:off x="2628082" y="1052601"/>
              <a:ext cx="179863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45" name="Line 11"/>
            <p:cNvSpPr>
              <a:spLocks noChangeShapeType="1"/>
            </p:cNvSpPr>
            <p:nvPr/>
          </p:nvSpPr>
          <p:spPr bwMode="auto">
            <a:xfrm>
              <a:off x="2628082" y="1412964"/>
              <a:ext cx="179863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2628082" y="1773326"/>
              <a:ext cx="179863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 flipV="1">
              <a:off x="2628082" y="2132101"/>
              <a:ext cx="1798638" cy="15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>
              <a:off x="2628082" y="2492464"/>
              <a:ext cx="179863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0" name="Line 16"/>
            <p:cNvSpPr>
              <a:spLocks noChangeShapeType="1"/>
            </p:cNvSpPr>
            <p:nvPr/>
          </p:nvSpPr>
          <p:spPr bwMode="auto">
            <a:xfrm>
              <a:off x="2628082" y="2851239"/>
              <a:ext cx="1798638" cy="15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2628082" y="3210014"/>
              <a:ext cx="1798638" cy="317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2" name="Line 18"/>
            <p:cNvSpPr>
              <a:spLocks noChangeShapeType="1"/>
            </p:cNvSpPr>
            <p:nvPr/>
          </p:nvSpPr>
          <p:spPr bwMode="auto">
            <a:xfrm>
              <a:off x="2628082" y="3568789"/>
              <a:ext cx="1798638" cy="476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8" name="Line 23"/>
            <p:cNvSpPr>
              <a:spLocks noChangeShapeType="1"/>
            </p:cNvSpPr>
            <p:nvPr/>
          </p:nvSpPr>
          <p:spPr bwMode="auto">
            <a:xfrm flipV="1">
              <a:off x="2986856" y="3213189"/>
              <a:ext cx="0" cy="8143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9" name="Line 24"/>
            <p:cNvSpPr>
              <a:spLocks noChangeShapeType="1"/>
            </p:cNvSpPr>
            <p:nvPr/>
          </p:nvSpPr>
          <p:spPr bwMode="auto">
            <a:xfrm flipV="1">
              <a:off x="3109094" y="2841713"/>
              <a:ext cx="0" cy="120967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0" name="Line 25"/>
            <p:cNvSpPr>
              <a:spLocks noChangeShapeType="1"/>
            </p:cNvSpPr>
            <p:nvPr/>
          </p:nvSpPr>
          <p:spPr bwMode="auto">
            <a:xfrm flipV="1">
              <a:off x="3345631" y="1049426"/>
              <a:ext cx="0" cy="297180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1" name="Line 26"/>
            <p:cNvSpPr>
              <a:spLocks noChangeShapeType="1"/>
            </p:cNvSpPr>
            <p:nvPr/>
          </p:nvSpPr>
          <p:spPr bwMode="auto">
            <a:xfrm flipV="1">
              <a:off x="3228156" y="2125751"/>
              <a:ext cx="0" cy="192405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 flipH="1" flipV="1">
              <a:off x="3709169" y="2484526"/>
              <a:ext cx="0" cy="154305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 flipV="1">
              <a:off x="3831406" y="1755863"/>
              <a:ext cx="4762" cy="229552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4" name="Line 29"/>
            <p:cNvSpPr>
              <a:spLocks noChangeShapeType="1"/>
            </p:cNvSpPr>
            <p:nvPr/>
          </p:nvSpPr>
          <p:spPr bwMode="auto">
            <a:xfrm flipV="1">
              <a:off x="4067944" y="1044663"/>
              <a:ext cx="0" cy="297656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5" name="Line 30"/>
            <p:cNvSpPr>
              <a:spLocks noChangeShapeType="1"/>
            </p:cNvSpPr>
            <p:nvPr/>
          </p:nvSpPr>
          <p:spPr bwMode="auto">
            <a:xfrm flipV="1">
              <a:off x="3950469" y="1401851"/>
              <a:ext cx="4762" cy="264795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</p:grpSp>
      <p:graphicFrame>
        <p:nvGraphicFramePr>
          <p:cNvPr id="5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967548"/>
              </p:ext>
            </p:extLst>
          </p:nvPr>
        </p:nvGraphicFramePr>
        <p:xfrm>
          <a:off x="2339752" y="3291830"/>
          <a:ext cx="617305" cy="617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6" name="Visio" r:id="rId3" imgW="274969" imgH="339881" progId="Visio.Drawing.11">
                  <p:embed/>
                </p:oleObj>
              </mc:Choice>
              <mc:Fallback>
                <p:oleObj name="Visio" r:id="rId3" imgW="274969" imgH="3398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291830"/>
                        <a:ext cx="617305" cy="617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633250"/>
              </p:ext>
            </p:extLst>
          </p:nvPr>
        </p:nvGraphicFramePr>
        <p:xfrm>
          <a:off x="2958421" y="3291830"/>
          <a:ext cx="617305" cy="617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17" name="Visio" r:id="rId5" imgW="274969" imgH="339881" progId="Visio.Drawing.11">
                  <p:embed/>
                </p:oleObj>
              </mc:Choice>
              <mc:Fallback>
                <p:oleObj name="Visio" r:id="rId5" imgW="274969" imgH="3398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421" y="3291830"/>
                        <a:ext cx="617305" cy="617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Line 31"/>
          <p:cNvSpPr>
            <a:spLocks noChangeShapeType="1"/>
          </p:cNvSpPr>
          <p:nvPr/>
        </p:nvSpPr>
        <p:spPr bwMode="auto">
          <a:xfrm flipH="1" flipV="1">
            <a:off x="2647724" y="3869468"/>
            <a:ext cx="1362" cy="18881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67" name="Line 32"/>
          <p:cNvSpPr>
            <a:spLocks noChangeShapeType="1"/>
          </p:cNvSpPr>
          <p:nvPr/>
        </p:nvSpPr>
        <p:spPr bwMode="auto">
          <a:xfrm flipH="1" flipV="1">
            <a:off x="3266392" y="3869468"/>
            <a:ext cx="1362" cy="18881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>
              <a:latin typeface="+mj-lt"/>
            </a:endParaRPr>
          </a:p>
        </p:txBody>
      </p:sp>
      <p:sp>
        <p:nvSpPr>
          <p:cNvPr id="68" name="Text Box 33"/>
          <p:cNvSpPr txBox="1">
            <a:spLocks noChangeArrowheads="1"/>
          </p:cNvSpPr>
          <p:nvPr/>
        </p:nvSpPr>
        <p:spPr bwMode="auto">
          <a:xfrm>
            <a:off x="2546251" y="4054992"/>
            <a:ext cx="9030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1" baseline="-25000" dirty="0">
                <a:latin typeface="+mj-lt"/>
                <a:cs typeface="Times New Roman" pitchFamily="18" charset="0"/>
              </a:rPr>
              <a:t> </a:t>
            </a:r>
            <a:r>
              <a:rPr lang="en-US" altLang="en-US" b="1" dirty="0">
                <a:latin typeface="+mj-lt"/>
                <a:cs typeface="Times New Roman" pitchFamily="18" charset="0"/>
              </a:rPr>
              <a:t>S       </a:t>
            </a:r>
            <a:r>
              <a:rPr lang="en-US" altLang="en-US" b="1" dirty="0" smtClean="0">
                <a:latin typeface="+mj-lt"/>
                <a:cs typeface="Times New Roman" pitchFamily="18" charset="0"/>
              </a:rPr>
              <a:t> C</a:t>
            </a:r>
            <a:endParaRPr lang="en-US" altLang="en-US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1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4.9 encoders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1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ENCODERS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An encoder is a digital circuit that performs the inverse operation of a decoder.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An encoder has 2n (or fewer) input lines and n output lines.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output lines generate the binary code corresponding to the input value.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8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ENCODERS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Example: 4-to-2 Binary Encoder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117</a:t>
            </a:fld>
            <a:endParaRPr lang="en-GB"/>
          </a:p>
        </p:txBody>
      </p:sp>
      <p:graphicFrame>
        <p:nvGraphicFramePr>
          <p:cNvPr id="7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69199"/>
              </p:ext>
            </p:extLst>
          </p:nvPr>
        </p:nvGraphicFramePr>
        <p:xfrm>
          <a:off x="5472485" y="2031405"/>
          <a:ext cx="2519363" cy="21590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39863"/>
                <a:gridCol w="1079500"/>
              </a:tblGrid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2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  </a:t>
                      </a: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2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</a:t>
                      </a: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2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x</a:t>
                      </a:r>
                      <a:r>
                        <a:rPr kumimoji="0" lang="en-US" altLang="en-US" sz="2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y</a:t>
                      </a:r>
                      <a:r>
                        <a:rPr kumimoji="0" lang="en-US" altLang="en-US" sz="240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y</a:t>
                      </a:r>
                      <a:r>
                        <a:rPr kumimoji="0" lang="en-US" altLang="en-US" sz="240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2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 </a:t>
                      </a: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</a:t>
                      </a: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 </a:t>
                      </a: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 </a:t>
                      </a: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</a:t>
                      </a: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</a:t>
                      </a: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 </a:t>
                      </a: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0</a:t>
                      </a: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 0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 0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  </a:t>
                      </a: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0</a:t>
                      </a: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 </a:t>
                      </a: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1   1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611560" y="1844382"/>
            <a:ext cx="144807" cy="388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84"/>
              </a:avLst>
            </a:prstTxWarp>
          </a:bodyPr>
          <a:lstStyle/>
          <a:p>
            <a:r>
              <a:rPr lang="en-GB" sz="3600" kern="10" spc="72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611560" y="2488614"/>
            <a:ext cx="144807" cy="388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84"/>
              </a:avLst>
            </a:prstTxWarp>
          </a:bodyPr>
          <a:lstStyle/>
          <a:p>
            <a:r>
              <a:rPr lang="en-GB" sz="3600" kern="10" spc="72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611560" y="3133984"/>
            <a:ext cx="144807" cy="388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84"/>
              </a:avLst>
            </a:prstTxWarp>
          </a:bodyPr>
          <a:lstStyle/>
          <a:p>
            <a:r>
              <a:rPr lang="en-GB" sz="3600" kern="10" spc="72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063471" y="1844382"/>
            <a:ext cx="1162298" cy="2527568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Binary</a:t>
            </a:r>
            <a:br>
              <a:rPr lang="en-US" altLang="en-US" sz="2400" b="1">
                <a:solidFill>
                  <a:schemeClr val="accent2"/>
                </a:solidFill>
                <a:latin typeface="+mj-lt"/>
                <a:cs typeface="Times New Roman" pitchFamily="18" charset="0"/>
              </a:rPr>
            </a:br>
            <a:r>
              <a:rPr lang="en-US" altLang="en-US" sz="2400" b="1">
                <a:solidFill>
                  <a:schemeClr val="accent2"/>
                </a:solidFill>
                <a:latin typeface="+mj-lt"/>
                <a:cs typeface="Times New Roman" pitchFamily="18" charset="0"/>
              </a:rPr>
              <a:t>Encoder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1192068" y="2102758"/>
            <a:ext cx="87268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192068" y="2748128"/>
            <a:ext cx="87268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635896" y="2283718"/>
            <a:ext cx="289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baseline="-25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endParaRPr lang="en-US" altLang="en-US" sz="24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3225769" y="2519346"/>
            <a:ext cx="43698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3225769" y="3036097"/>
            <a:ext cx="43698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1192068" y="3393498"/>
            <a:ext cx="87268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pic>
        <p:nvPicPr>
          <p:cNvPr id="19" name="Picture 8" descr="MCj02402230000[1]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55" y="3135122"/>
            <a:ext cx="356250" cy="51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MCj02402230000[1]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55" y="2489752"/>
            <a:ext cx="356250" cy="51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MCj02402230000[1]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55" y="1844382"/>
            <a:ext cx="356250" cy="51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45"/>
          <p:cNvSpPr txBox="1">
            <a:spLocks noChangeArrowheads="1"/>
          </p:cNvSpPr>
          <p:nvPr/>
        </p:nvSpPr>
        <p:spPr bwMode="auto">
          <a:xfrm>
            <a:off x="1494013" y="1779662"/>
            <a:ext cx="289613" cy="118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sz="2400" b="1" baseline="-25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endParaRPr lang="en-US" altLang="en-US" sz="2400" b="1" baseline="-25000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sz="2400" b="1" baseline="-25000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sz="24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AutoShape 52"/>
          <p:cNvSpPr>
            <a:spLocks noChangeArrowheads="1"/>
          </p:cNvSpPr>
          <p:nvPr/>
        </p:nvSpPr>
        <p:spPr bwMode="auto">
          <a:xfrm>
            <a:off x="5436096" y="1112684"/>
            <a:ext cx="3240360" cy="702072"/>
          </a:xfrm>
          <a:prstGeom prst="round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altLang="en-US" b="1" dirty="0">
                <a:latin typeface="+mj-lt"/>
                <a:cs typeface="Times New Roman" pitchFamily="18" charset="0"/>
              </a:rPr>
              <a:t>Only 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one</a:t>
            </a:r>
            <a:r>
              <a:rPr lang="en-US" altLang="en-US" b="1" dirty="0">
                <a:latin typeface="+mj-lt"/>
                <a:cs typeface="Times New Roman" pitchFamily="18" charset="0"/>
              </a:rPr>
              <a:t> switch should be activated at a time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1179035" y="3939902"/>
            <a:ext cx="87268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pic>
        <p:nvPicPr>
          <p:cNvPr id="25" name="Picture 8" descr="MCj02402230000[1]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1183"/>
            <a:ext cx="356250" cy="51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12"/>
          <p:cNvSpPr>
            <a:spLocks noChangeArrowheads="1" noChangeShapeType="1" noTextEdit="1"/>
          </p:cNvSpPr>
          <p:nvPr/>
        </p:nvSpPr>
        <p:spPr bwMode="auto">
          <a:xfrm>
            <a:off x="611560" y="3767794"/>
            <a:ext cx="144807" cy="388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84"/>
              </a:avLst>
            </a:prstTxWarp>
          </a:bodyPr>
          <a:lstStyle/>
          <a:p>
            <a:r>
              <a:rPr lang="en-GB" sz="3600" kern="10" spc="72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GB" sz="3600" kern="10" spc="72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65534" y="1770370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2"/>
                </a:solidFill>
                <a:cs typeface="Times New Roman" pitchFamily="18" charset="0"/>
              </a:rPr>
              <a:t>x</a:t>
            </a:r>
            <a:r>
              <a:rPr lang="en-US" altLang="en-US" b="1" baseline="-25000" dirty="0">
                <a:solidFill>
                  <a:schemeClr val="tx2"/>
                </a:solidFill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3894" y="2473842"/>
            <a:ext cx="38985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>
                <a:solidFill>
                  <a:schemeClr val="tx2"/>
                </a:solidFill>
                <a:cs typeface="Times New Roman" pitchFamily="18" charset="0"/>
              </a:rPr>
              <a:t>x</a:t>
            </a:r>
            <a:r>
              <a:rPr lang="en-US" altLang="en-US" b="1" baseline="-25000" dirty="0">
                <a:solidFill>
                  <a:schemeClr val="tx2"/>
                </a:solidFill>
                <a:cs typeface="Times New Roman" pitchFamily="18" charset="0"/>
              </a:rPr>
              <a:t>2</a:t>
            </a:r>
            <a:r>
              <a:rPr lang="en-US" altLang="en-US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65534" y="3064887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2"/>
                </a:solidFill>
                <a:cs typeface="Times New Roman" pitchFamily="18" charset="0"/>
              </a:rPr>
              <a:t>x</a:t>
            </a:r>
            <a:r>
              <a:rPr lang="en-US" altLang="en-US" b="1" baseline="-25000" dirty="0">
                <a:solidFill>
                  <a:schemeClr val="tx2"/>
                </a:solidFill>
                <a:cs typeface="Times New Roman" pitchFamily="18" charset="0"/>
              </a:rPr>
              <a:t>3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465534" y="3664248"/>
            <a:ext cx="34657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>
                <a:solidFill>
                  <a:schemeClr val="tx2"/>
                </a:solidFill>
                <a:cs typeface="Times New Roman" pitchFamily="18" charset="0"/>
              </a:rPr>
              <a:t>x</a:t>
            </a:r>
            <a:r>
              <a:rPr lang="en-US" altLang="en-US" b="1" baseline="-25000" dirty="0">
                <a:solidFill>
                  <a:schemeClr val="tx2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62752" y="2299996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>
                <a:solidFill>
                  <a:schemeClr val="tx2"/>
                </a:solidFill>
                <a:cs typeface="Times New Roman" pitchFamily="18" charset="0"/>
              </a:rPr>
              <a:t>y</a:t>
            </a:r>
            <a:r>
              <a:rPr lang="en-US" altLang="en-US" b="1" baseline="-25000" dirty="0">
                <a:solidFill>
                  <a:schemeClr val="tx2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62752" y="2803460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>
                <a:solidFill>
                  <a:schemeClr val="tx2"/>
                </a:solidFill>
                <a:cs typeface="Times New Roman" pitchFamily="18" charset="0"/>
              </a:rPr>
              <a:t>y</a:t>
            </a:r>
            <a:r>
              <a:rPr lang="en-US" altLang="en-US" b="1" baseline="-25000" dirty="0">
                <a:solidFill>
                  <a:schemeClr val="tx2"/>
                </a:solidFill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6176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ENCODERS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Example: Octal-to-Binary Encoder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118</a:t>
            </a:fld>
            <a:endParaRPr lang="en-GB"/>
          </a:p>
        </p:txBody>
      </p:sp>
      <p:graphicFrame>
        <p:nvGraphicFramePr>
          <p:cNvPr id="2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82696"/>
              </p:ext>
            </p:extLst>
          </p:nvPr>
        </p:nvGraphicFramePr>
        <p:xfrm>
          <a:off x="827584" y="1419622"/>
          <a:ext cx="4319587" cy="32400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82389"/>
                <a:gridCol w="382389"/>
                <a:gridCol w="382389"/>
                <a:gridCol w="382389"/>
                <a:gridCol w="382389"/>
                <a:gridCol w="382389"/>
                <a:gridCol w="382389"/>
                <a:gridCol w="382389"/>
                <a:gridCol w="1260475"/>
              </a:tblGrid>
              <a:tr h="360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</a:t>
                      </a:r>
                      <a:r>
                        <a:rPr lang="en-US" altLang="en-US" sz="1800" b="1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b="1" dirty="0" smtClean="0">
                          <a:latin typeface="+mj-lt"/>
                        </a:rPr>
                        <a:t>D</a:t>
                      </a:r>
                      <a:r>
                        <a:rPr lang="en-US" altLang="en-US" b="1" baseline="-25000" dirty="0" smtClean="0">
                          <a:latin typeface="+mj-lt"/>
                        </a:rPr>
                        <a:t>6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b="1" dirty="0" smtClean="0">
                          <a:latin typeface="+mj-lt"/>
                        </a:rPr>
                        <a:t>D</a:t>
                      </a:r>
                      <a:r>
                        <a:rPr lang="en-US" altLang="en-US" b="1" baseline="-25000" dirty="0" smtClean="0">
                          <a:latin typeface="+mj-lt"/>
                        </a:rPr>
                        <a:t>5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b="1" dirty="0" smtClean="0">
                          <a:latin typeface="+mj-lt"/>
                        </a:rPr>
                        <a:t>D</a:t>
                      </a:r>
                      <a:r>
                        <a:rPr lang="en-US" altLang="en-US" b="1" baseline="-25000" dirty="0" smtClean="0">
                          <a:latin typeface="+mj-lt"/>
                        </a:rPr>
                        <a:t>4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b="1" dirty="0" smtClean="0">
                          <a:latin typeface="+mj-lt"/>
                        </a:rPr>
                        <a:t>D</a:t>
                      </a:r>
                      <a:r>
                        <a:rPr lang="en-US" altLang="en-US" b="1" baseline="-25000" dirty="0" smtClean="0">
                          <a:latin typeface="+mj-lt"/>
                        </a:rPr>
                        <a:t>3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b="1" dirty="0" smtClean="0">
                          <a:latin typeface="+mj-lt"/>
                        </a:rPr>
                        <a:t>D</a:t>
                      </a:r>
                      <a:r>
                        <a:rPr lang="en-US" altLang="en-US" b="1" baseline="-25000" dirty="0" smtClean="0">
                          <a:latin typeface="+mj-lt"/>
                        </a:rPr>
                        <a:t>2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b="1" dirty="0" smtClean="0">
                          <a:latin typeface="+mj-lt"/>
                        </a:rPr>
                        <a:t>D</a:t>
                      </a:r>
                      <a:r>
                        <a:rPr lang="en-US" altLang="en-US" b="1" baseline="-25000" dirty="0" smtClean="0"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en-US" b="1" dirty="0" smtClean="0">
                          <a:latin typeface="+mj-lt"/>
                        </a:rPr>
                        <a:t>D</a:t>
                      </a:r>
                      <a:r>
                        <a:rPr lang="en-US" altLang="en-US" b="1" baseline="-25000" dirty="0" smtClean="0">
                          <a:latin typeface="+mj-lt"/>
                        </a:rPr>
                        <a:t>0</a:t>
                      </a:r>
                      <a:endParaRPr lang="en-US" altLang="en-US" b="1" baseline="-25000" dirty="0" smtClean="0">
                        <a:solidFill>
                          <a:schemeClr val="accent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Y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Y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Y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+mj-lt"/>
                        </a:rPr>
                        <a:t>1</a:t>
                      </a:r>
                      <a:endParaRPr lang="en-GB" b="1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+mj-lt"/>
                        </a:rPr>
                        <a:t>1</a:t>
                      </a:r>
                      <a:endParaRPr lang="en-GB" b="1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0   0   1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+mj-lt"/>
                        </a:rPr>
                        <a:t>1</a:t>
                      </a:r>
                      <a:endParaRPr lang="en-GB" b="1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0   1   0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+mj-lt"/>
                        </a:rPr>
                        <a:t>1</a:t>
                      </a:r>
                      <a:endParaRPr lang="en-GB" b="1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57200" indent="-457200"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912813" indent="-381000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331913" indent="-342900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868488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390775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8479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33051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7623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42195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0   1   1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+mj-lt"/>
                        </a:rPr>
                        <a:t>1</a:t>
                      </a:r>
                      <a:endParaRPr lang="en-GB" b="1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57200" indent="-457200"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912813" indent="-381000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331913" indent="-342900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868488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390775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8479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33051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7623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42195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1   0   0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+mj-lt"/>
                        </a:rPr>
                        <a:t>1</a:t>
                      </a:r>
                      <a:endParaRPr lang="en-GB" b="1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57200" indent="-457200"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912813" indent="-381000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331913" indent="-342900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868488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390775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8479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33051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7623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42195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1   0   1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+mj-lt"/>
                        </a:rPr>
                        <a:t>1</a:t>
                      </a:r>
                      <a:endParaRPr lang="en-GB" b="1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57200" indent="-457200"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912813" indent="-381000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331913" indent="-342900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868488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390775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8479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33051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7623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42195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1   1   0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+mj-lt"/>
                        </a:rPr>
                        <a:t>1</a:t>
                      </a:r>
                      <a:endParaRPr lang="en-GB" b="1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j-lt"/>
                        </a:rPr>
                        <a:t>0</a:t>
                      </a:r>
                      <a:endParaRPr lang="en-GB" dirty="0"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57200" indent="-457200"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912813" indent="-381000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331913" indent="-342900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868488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390775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8479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33051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7623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42195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1   1   1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42" name="Oval 41"/>
          <p:cNvSpPr/>
          <p:nvPr/>
        </p:nvSpPr>
        <p:spPr>
          <a:xfrm>
            <a:off x="4088493" y="3260836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5735764" y="1491630"/>
            <a:ext cx="22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</a:t>
            </a:r>
            <a:r>
              <a:rPr lang="en-GB" baseline="-25000" dirty="0" smtClean="0"/>
              <a:t>2</a:t>
            </a:r>
            <a:r>
              <a:rPr lang="en-GB" dirty="0" smtClean="0"/>
              <a:t>= D</a:t>
            </a:r>
            <a:r>
              <a:rPr lang="en-GB" baseline="-25000" dirty="0" smtClean="0"/>
              <a:t>7</a:t>
            </a:r>
            <a:endParaRPr lang="en-GB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6444208" y="1465084"/>
            <a:ext cx="64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r>
              <a:rPr lang="en-GB" dirty="0" smtClean="0"/>
              <a:t>D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45" name="Oval 44"/>
          <p:cNvSpPr/>
          <p:nvPr/>
        </p:nvSpPr>
        <p:spPr>
          <a:xfrm>
            <a:off x="4088493" y="3625392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4088493" y="3986081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876256" y="1465084"/>
            <a:ext cx="64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r>
              <a:rPr lang="en-GB" dirty="0" smtClean="0"/>
              <a:t>D</a:t>
            </a:r>
            <a:r>
              <a:rPr lang="en-GB" baseline="-25000" dirty="0" smtClean="0"/>
              <a:t>5</a:t>
            </a:r>
            <a:endParaRPr lang="en-GB" dirty="0"/>
          </a:p>
        </p:txBody>
      </p:sp>
      <p:sp>
        <p:nvSpPr>
          <p:cNvPr id="48" name="Oval 47"/>
          <p:cNvSpPr/>
          <p:nvPr/>
        </p:nvSpPr>
        <p:spPr>
          <a:xfrm>
            <a:off x="4088493" y="4328300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7308304" y="1465084"/>
            <a:ext cx="64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+D</a:t>
            </a:r>
            <a:r>
              <a:rPr lang="en-GB" baseline="-25000" dirty="0"/>
              <a:t>4</a:t>
            </a:r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4381250" y="4328300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4392674" y="3986081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4381250" y="2901504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4381248" y="2530596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5744448" y="1986394"/>
            <a:ext cx="22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</a:t>
            </a:r>
            <a:r>
              <a:rPr lang="en-GB" baseline="-25000" dirty="0" smtClean="0"/>
              <a:t>1</a:t>
            </a:r>
            <a:r>
              <a:rPr lang="en-GB" dirty="0" smtClean="0"/>
              <a:t>= D</a:t>
            </a:r>
            <a:r>
              <a:rPr lang="en-GB" baseline="-25000" dirty="0" smtClean="0"/>
              <a:t>7</a:t>
            </a:r>
            <a:endParaRPr lang="en-GB" baseline="-25000" dirty="0"/>
          </a:p>
        </p:txBody>
      </p:sp>
      <p:sp>
        <p:nvSpPr>
          <p:cNvPr id="60" name="TextBox 59"/>
          <p:cNvSpPr txBox="1"/>
          <p:nvPr/>
        </p:nvSpPr>
        <p:spPr>
          <a:xfrm>
            <a:off x="6452892" y="1959848"/>
            <a:ext cx="64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r>
              <a:rPr lang="en-GB" dirty="0" smtClean="0"/>
              <a:t>D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6884940" y="1959848"/>
            <a:ext cx="64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r>
              <a:rPr lang="en-GB" dirty="0" smtClean="0"/>
              <a:t>D</a:t>
            </a:r>
            <a:r>
              <a:rPr lang="en-GB" baseline="-25000" dirty="0" smtClean="0"/>
              <a:t>3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7316988" y="1959848"/>
            <a:ext cx="64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r>
              <a:rPr lang="en-GB" dirty="0" smtClean="0"/>
              <a:t>D</a:t>
            </a:r>
            <a:r>
              <a:rPr lang="en-GB" baseline="-25000" dirty="0" smtClean="0"/>
              <a:t>2</a:t>
            </a:r>
            <a:endParaRPr lang="en-GB" dirty="0"/>
          </a:p>
        </p:txBody>
      </p:sp>
      <p:sp>
        <p:nvSpPr>
          <p:cNvPr id="63" name="Oval 62"/>
          <p:cNvSpPr/>
          <p:nvPr/>
        </p:nvSpPr>
        <p:spPr>
          <a:xfrm>
            <a:off x="4695698" y="4328300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4695698" y="3631036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4694703" y="2901504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4695696" y="2181230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5744448" y="2490450"/>
            <a:ext cx="229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</a:t>
            </a:r>
            <a:r>
              <a:rPr lang="en-GB" baseline="-25000" dirty="0" smtClean="0"/>
              <a:t>0</a:t>
            </a:r>
            <a:r>
              <a:rPr lang="en-GB" dirty="0" smtClean="0"/>
              <a:t>= D</a:t>
            </a:r>
            <a:r>
              <a:rPr lang="en-GB" baseline="-25000" dirty="0" smtClean="0"/>
              <a:t>7</a:t>
            </a:r>
            <a:endParaRPr lang="en-GB" baseline="-25000" dirty="0"/>
          </a:p>
        </p:txBody>
      </p:sp>
      <p:sp>
        <p:nvSpPr>
          <p:cNvPr id="69" name="TextBox 68"/>
          <p:cNvSpPr txBox="1"/>
          <p:nvPr/>
        </p:nvSpPr>
        <p:spPr>
          <a:xfrm>
            <a:off x="6452892" y="2463904"/>
            <a:ext cx="64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r>
              <a:rPr lang="en-GB" dirty="0" smtClean="0"/>
              <a:t>D</a:t>
            </a:r>
            <a:r>
              <a:rPr lang="en-GB" baseline="-25000" dirty="0" smtClean="0"/>
              <a:t>5</a:t>
            </a:r>
            <a:endParaRPr lang="en-GB" baseline="-25000" dirty="0"/>
          </a:p>
        </p:txBody>
      </p:sp>
      <p:sp>
        <p:nvSpPr>
          <p:cNvPr id="70" name="TextBox 69"/>
          <p:cNvSpPr txBox="1"/>
          <p:nvPr/>
        </p:nvSpPr>
        <p:spPr>
          <a:xfrm>
            <a:off x="6884940" y="2463904"/>
            <a:ext cx="64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r>
              <a:rPr lang="en-GB" dirty="0" smtClean="0"/>
              <a:t>D</a:t>
            </a:r>
            <a:r>
              <a:rPr lang="en-GB" baseline="-25000" dirty="0" smtClean="0"/>
              <a:t>3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7316988" y="2463904"/>
            <a:ext cx="64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</a:t>
            </a:r>
            <a:r>
              <a:rPr lang="en-GB" dirty="0" smtClean="0"/>
              <a:t>D</a:t>
            </a:r>
            <a:r>
              <a:rPr lang="en-GB" baseline="-25000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9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/>
      <p:bldP spid="45" grpId="0" animBg="1"/>
      <p:bldP spid="46" grpId="0" animBg="1"/>
      <p:bldP spid="47" grpId="0"/>
      <p:bldP spid="48" grpId="0" animBg="1"/>
      <p:bldP spid="49" grpId="0"/>
      <p:bldP spid="50" grpId="0" animBg="1"/>
      <p:bldP spid="51" grpId="0" animBg="1"/>
      <p:bldP spid="53" grpId="0" animBg="1"/>
      <p:bldP spid="58" grpId="0" animBg="1"/>
      <p:bldP spid="59" grpId="0"/>
      <p:bldP spid="60" grpId="0"/>
      <p:bldP spid="61" grpId="0"/>
      <p:bldP spid="62" grpId="0"/>
      <p:bldP spid="63" grpId="0" animBg="1"/>
      <p:bldP spid="64" grpId="0" animBg="1"/>
      <p:bldP spid="65" grpId="0" animBg="1"/>
      <p:bldP spid="66" grpId="0" animBg="1"/>
      <p:bldP spid="68" grpId="0"/>
      <p:bldP spid="69" grpId="0"/>
      <p:bldP spid="70" grpId="0"/>
      <p:bldP spid="71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ENCODERS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Example: Octal-to-Binary Encoder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119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3699220" y="2067694"/>
            <a:ext cx="2301304" cy="1394698"/>
            <a:chOff x="3699220" y="1439390"/>
            <a:chExt cx="2301304" cy="1394698"/>
          </a:xfrm>
        </p:grpSpPr>
        <p:sp>
          <p:nvSpPr>
            <p:cNvPr id="43" name="TextBox 42"/>
            <p:cNvSpPr txBox="1"/>
            <p:nvPr/>
          </p:nvSpPr>
          <p:spPr>
            <a:xfrm>
              <a:off x="3699220" y="1465936"/>
              <a:ext cx="2292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Y</a:t>
              </a:r>
              <a:r>
                <a:rPr lang="en-GB" baseline="-25000" dirty="0" smtClean="0"/>
                <a:t>2</a:t>
              </a:r>
              <a:r>
                <a:rPr lang="en-GB" dirty="0" smtClean="0"/>
                <a:t>= D</a:t>
              </a:r>
              <a:r>
                <a:rPr lang="en-GB" baseline="-25000" dirty="0" smtClean="0"/>
                <a:t>7</a:t>
              </a:r>
              <a:endParaRPr lang="en-GB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07664" y="1439390"/>
              <a:ext cx="64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  <a:r>
                <a:rPr lang="en-GB" dirty="0" smtClean="0"/>
                <a:t>D</a:t>
              </a:r>
              <a:r>
                <a:rPr lang="en-GB" baseline="-25000" dirty="0" smtClean="0"/>
                <a:t>6</a:t>
              </a:r>
              <a:endParaRPr lang="en-GB" baseline="-25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39712" y="1439390"/>
              <a:ext cx="64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  <a:r>
                <a:rPr lang="en-GB" dirty="0" smtClean="0"/>
                <a:t>D</a:t>
              </a:r>
              <a:r>
                <a:rPr lang="en-GB" baseline="-25000" dirty="0" smtClean="0"/>
                <a:t>5</a:t>
              </a:r>
              <a:endParaRPr lang="en-GB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71760" y="1439390"/>
              <a:ext cx="64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+D</a:t>
              </a:r>
              <a:r>
                <a:rPr lang="en-GB" baseline="-25000" dirty="0"/>
                <a:t>4</a:t>
              </a:r>
              <a:endParaRPr lang="en-GB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07904" y="1960700"/>
              <a:ext cx="2292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Y</a:t>
              </a:r>
              <a:r>
                <a:rPr lang="en-GB" baseline="-25000" dirty="0" smtClean="0"/>
                <a:t>1</a:t>
              </a:r>
              <a:r>
                <a:rPr lang="en-GB" dirty="0" smtClean="0"/>
                <a:t>= D</a:t>
              </a:r>
              <a:r>
                <a:rPr lang="en-GB" baseline="-25000" dirty="0" smtClean="0"/>
                <a:t>7</a:t>
              </a:r>
              <a:endParaRPr lang="en-GB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416348" y="1934154"/>
              <a:ext cx="64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  <a:r>
                <a:rPr lang="en-GB" dirty="0" smtClean="0"/>
                <a:t>D</a:t>
              </a:r>
              <a:r>
                <a:rPr lang="en-GB" baseline="-25000" dirty="0" smtClean="0"/>
                <a:t>6</a:t>
              </a:r>
              <a:endParaRPr lang="en-GB" baseline="-25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48396" y="1934154"/>
              <a:ext cx="64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  <a:r>
                <a:rPr lang="en-GB" dirty="0" smtClean="0"/>
                <a:t>D</a:t>
              </a:r>
              <a:r>
                <a:rPr lang="en-GB" baseline="-25000" dirty="0" smtClean="0"/>
                <a:t>3</a:t>
              </a:r>
              <a:endParaRPr lang="en-GB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280444" y="1934154"/>
              <a:ext cx="64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  <a:r>
                <a:rPr lang="en-GB" dirty="0" smtClean="0"/>
                <a:t>D</a:t>
              </a:r>
              <a:r>
                <a:rPr lang="en-GB" baseline="-25000" dirty="0" smtClean="0"/>
                <a:t>2</a:t>
              </a:r>
              <a:endParaRPr lang="en-GB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707904" y="2464756"/>
              <a:ext cx="2292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Y</a:t>
              </a:r>
              <a:r>
                <a:rPr lang="en-GB" baseline="-25000" dirty="0" smtClean="0"/>
                <a:t>0</a:t>
              </a:r>
              <a:r>
                <a:rPr lang="en-GB" dirty="0" smtClean="0"/>
                <a:t>= D</a:t>
              </a:r>
              <a:r>
                <a:rPr lang="en-GB" baseline="-25000" dirty="0" smtClean="0"/>
                <a:t>7</a:t>
              </a:r>
              <a:endParaRPr lang="en-GB" baseline="-25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416348" y="2438210"/>
              <a:ext cx="64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  <a:r>
                <a:rPr lang="en-GB" dirty="0" smtClean="0"/>
                <a:t>D</a:t>
              </a:r>
              <a:r>
                <a:rPr lang="en-GB" baseline="-25000" dirty="0" smtClean="0"/>
                <a:t>5</a:t>
              </a:r>
              <a:endParaRPr lang="en-GB" baseline="-25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848396" y="2438210"/>
              <a:ext cx="64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  <a:r>
                <a:rPr lang="en-GB" dirty="0" smtClean="0"/>
                <a:t>D</a:t>
              </a:r>
              <a:r>
                <a:rPr lang="en-GB" baseline="-25000" dirty="0" smtClean="0"/>
                <a:t>3</a:t>
              </a:r>
              <a:endParaRPr lang="en-GB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280444" y="2438210"/>
              <a:ext cx="64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+</a:t>
              </a:r>
              <a:r>
                <a:rPr lang="en-GB" dirty="0" smtClean="0"/>
                <a:t>D</a:t>
              </a:r>
              <a:r>
                <a:rPr lang="en-GB" baseline="-25000" dirty="0" smtClean="0"/>
                <a:t>1</a:t>
              </a:r>
              <a:endParaRPr lang="en-GB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1560" y="1369863"/>
            <a:ext cx="2881311" cy="2786063"/>
            <a:chOff x="6012161" y="915068"/>
            <a:chExt cx="2881311" cy="2786063"/>
          </a:xfrm>
        </p:grpSpPr>
        <p:sp>
          <p:nvSpPr>
            <p:cNvPr id="33" name="AutoShape 68"/>
            <p:cNvSpPr>
              <a:spLocks noChangeArrowheads="1"/>
            </p:cNvSpPr>
            <p:nvPr/>
          </p:nvSpPr>
          <p:spPr bwMode="auto">
            <a:xfrm flipH="1" flipV="1">
              <a:off x="6553497" y="915068"/>
              <a:ext cx="1800225" cy="2786063"/>
            </a:xfrm>
            <a:prstGeom prst="roundRect">
              <a:avLst>
                <a:gd name="adj" fmla="val 16667"/>
              </a:avLst>
            </a:prstGeom>
            <a:no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eaVert" wrap="none"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000" b="1" dirty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Binary</a:t>
              </a:r>
              <a:br>
                <a:rPr lang="en-US" altLang="en-US" sz="2000" b="1" dirty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</a:br>
              <a:r>
                <a:rPr lang="en-US" altLang="en-US" sz="2000" b="1" dirty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Encoder</a:t>
              </a:r>
            </a:p>
          </p:txBody>
        </p:sp>
        <p:sp>
          <p:nvSpPr>
            <p:cNvPr id="36" name="Text Box 71"/>
            <p:cNvSpPr txBox="1">
              <a:spLocks noChangeArrowheads="1"/>
            </p:cNvSpPr>
            <p:nvPr/>
          </p:nvSpPr>
          <p:spPr bwMode="auto">
            <a:xfrm>
              <a:off x="7991772" y="1813593"/>
              <a:ext cx="358775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dirty="0">
                  <a:latin typeface="+mj-lt"/>
                  <a:cs typeface="Times New Roman" pitchFamily="18" charset="0"/>
                </a:rPr>
                <a:t>Y</a:t>
              </a:r>
              <a:r>
                <a:rPr lang="en-US" altLang="en-US" sz="2000" b="1" baseline="-25000" dirty="0">
                  <a:latin typeface="+mj-lt"/>
                  <a:cs typeface="Times New Roman" pitchFamily="18" charset="0"/>
                </a:rPr>
                <a:t>2</a:t>
              </a:r>
            </a:p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dirty="0">
                  <a:latin typeface="+mj-lt"/>
                  <a:cs typeface="Times New Roman" pitchFamily="18" charset="0"/>
                </a:rPr>
                <a:t>Y</a:t>
              </a:r>
              <a:r>
                <a:rPr lang="en-US" altLang="en-US" sz="2000" b="1" baseline="-25000" dirty="0">
                  <a:latin typeface="+mj-lt"/>
                  <a:cs typeface="Times New Roman" pitchFamily="18" charset="0"/>
                </a:rPr>
                <a:t>1</a:t>
              </a:r>
              <a:endParaRPr lang="en-US" altLang="en-US" sz="2000" b="1" dirty="0">
                <a:latin typeface="+mj-lt"/>
                <a:cs typeface="Times New Roman" pitchFamily="18" charset="0"/>
              </a:endParaRPr>
            </a:p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dirty="0">
                  <a:latin typeface="+mj-lt"/>
                  <a:cs typeface="Times New Roman" pitchFamily="18" charset="0"/>
                </a:rPr>
                <a:t>Y</a:t>
              </a:r>
              <a:r>
                <a:rPr lang="en-US" altLang="en-US" sz="2000" b="1" baseline="-25000" dirty="0">
                  <a:latin typeface="+mj-lt"/>
                  <a:cs typeface="Times New Roman" pitchFamily="18" charset="0"/>
                </a:rPr>
                <a:t>0</a:t>
              </a:r>
            </a:p>
          </p:txBody>
        </p:sp>
        <p:sp>
          <p:nvSpPr>
            <p:cNvPr id="38" name="Text Box 73"/>
            <p:cNvSpPr txBox="1">
              <a:spLocks noChangeArrowheads="1"/>
            </p:cNvSpPr>
            <p:nvPr/>
          </p:nvSpPr>
          <p:spPr bwMode="auto">
            <a:xfrm>
              <a:off x="6551910" y="1045243"/>
              <a:ext cx="358775" cy="2462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baseline="-25000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en-US" sz="2000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2000" b="1" baseline="-25000" dirty="0" smtClean="0">
                  <a:latin typeface="+mj-lt"/>
                  <a:cs typeface="Times New Roman" pitchFamily="18" charset="0"/>
                </a:rPr>
                <a:t>7</a:t>
              </a:r>
              <a:endParaRPr lang="en-US" altLang="en-US" sz="2000" b="1" baseline="-25000" dirty="0">
                <a:latin typeface="+mj-lt"/>
                <a:cs typeface="Times New Roman" pitchFamily="18" charset="0"/>
              </a:endParaRP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2000" b="1" baseline="-25000" dirty="0" smtClean="0">
                  <a:latin typeface="+mj-lt"/>
                  <a:cs typeface="Times New Roman" pitchFamily="18" charset="0"/>
                </a:rPr>
                <a:t>6</a:t>
              </a:r>
              <a:endParaRPr lang="en-US" altLang="en-US" sz="2000" b="1" baseline="-25000" dirty="0">
                <a:latin typeface="+mj-lt"/>
                <a:cs typeface="Times New Roman" pitchFamily="18" charset="0"/>
              </a:endParaRP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baseline="-25000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en-US" sz="2000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2000" b="1" baseline="-25000" dirty="0" smtClean="0">
                  <a:latin typeface="+mj-lt"/>
                  <a:cs typeface="Times New Roman" pitchFamily="18" charset="0"/>
                </a:rPr>
                <a:t>5</a:t>
              </a:r>
              <a:endParaRPr lang="en-US" altLang="en-US" sz="2000" b="1" baseline="-25000" dirty="0">
                <a:latin typeface="+mj-lt"/>
                <a:cs typeface="Times New Roman" pitchFamily="18" charset="0"/>
              </a:endParaRP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2000" b="1" baseline="-25000" dirty="0" smtClean="0">
                  <a:latin typeface="+mj-lt"/>
                  <a:cs typeface="Times New Roman" pitchFamily="18" charset="0"/>
                </a:rPr>
                <a:t>4 </a:t>
              </a:r>
              <a:r>
                <a:rPr lang="en-US" altLang="en-US" sz="2000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2000" b="1" baseline="-25000" dirty="0" smtClean="0">
                  <a:latin typeface="+mj-lt"/>
                  <a:cs typeface="Times New Roman" pitchFamily="18" charset="0"/>
                </a:rPr>
                <a:t>3</a:t>
              </a:r>
              <a:endParaRPr lang="en-US" altLang="en-US" sz="2000" b="1" baseline="-25000" dirty="0">
                <a:latin typeface="+mj-lt"/>
                <a:cs typeface="Times New Roman" pitchFamily="18" charset="0"/>
              </a:endParaRP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2000" b="1" baseline="-25000" dirty="0" smtClean="0">
                  <a:latin typeface="+mj-lt"/>
                  <a:cs typeface="Times New Roman" pitchFamily="18" charset="0"/>
                </a:rPr>
                <a:t>2</a:t>
              </a:r>
              <a:endParaRPr lang="en-US" altLang="en-US" sz="2000" b="1" baseline="-25000" dirty="0">
                <a:latin typeface="+mj-lt"/>
                <a:cs typeface="Times New Roman" pitchFamily="18" charset="0"/>
              </a:endParaRP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baseline="-25000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en-US" sz="2000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2000" b="1" baseline="-25000" dirty="0" smtClean="0">
                  <a:latin typeface="+mj-lt"/>
                  <a:cs typeface="Times New Roman" pitchFamily="18" charset="0"/>
                </a:rPr>
                <a:t>1</a:t>
              </a:r>
              <a:endParaRPr lang="en-US" altLang="en-US" sz="2000" b="1" baseline="-25000" dirty="0">
                <a:latin typeface="+mj-lt"/>
                <a:cs typeface="Times New Roman" pitchFamily="18" charset="0"/>
              </a:endParaRP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2000" b="1" baseline="-25000" dirty="0" smtClean="0">
                  <a:latin typeface="+mj-lt"/>
                  <a:cs typeface="Times New Roman" pitchFamily="18" charset="0"/>
                </a:rPr>
                <a:t>0</a:t>
              </a:r>
              <a:endParaRPr lang="en-US" altLang="en-US" sz="2000" b="1" baseline="-25000" dirty="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352135" y="2083469"/>
              <a:ext cx="541337" cy="591647"/>
              <a:chOff x="8352135" y="2083468"/>
              <a:chExt cx="541337" cy="720725"/>
            </a:xfrm>
          </p:grpSpPr>
          <p:sp>
            <p:nvSpPr>
              <p:cNvPr id="34" name="Line 69"/>
              <p:cNvSpPr>
                <a:spLocks noChangeShapeType="1"/>
              </p:cNvSpPr>
              <p:nvPr/>
            </p:nvSpPr>
            <p:spPr bwMode="auto">
              <a:xfrm>
                <a:off x="8352135" y="2083468"/>
                <a:ext cx="54133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35" name="Line 70"/>
              <p:cNvSpPr>
                <a:spLocks noChangeShapeType="1"/>
              </p:cNvSpPr>
              <p:nvPr/>
            </p:nvSpPr>
            <p:spPr bwMode="auto">
              <a:xfrm>
                <a:off x="8352135" y="2804193"/>
                <a:ext cx="54133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52" name="Line 77"/>
              <p:cNvSpPr>
                <a:spLocks noChangeShapeType="1"/>
              </p:cNvSpPr>
              <p:nvPr/>
            </p:nvSpPr>
            <p:spPr bwMode="auto">
              <a:xfrm>
                <a:off x="8352135" y="2443831"/>
                <a:ext cx="54133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600">
                  <a:latin typeface="+mj-lt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012161" y="1184943"/>
              <a:ext cx="539750" cy="2157413"/>
              <a:chOff x="6012160" y="1184943"/>
              <a:chExt cx="541337" cy="2516188"/>
            </a:xfrm>
          </p:grpSpPr>
          <p:sp>
            <p:nvSpPr>
              <p:cNvPr id="37" name="Line 72"/>
              <p:cNvSpPr>
                <a:spLocks noChangeShapeType="1"/>
              </p:cNvSpPr>
              <p:nvPr/>
            </p:nvSpPr>
            <p:spPr bwMode="auto">
              <a:xfrm>
                <a:off x="6012160" y="1184943"/>
                <a:ext cx="54133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39" name="Line 74"/>
              <p:cNvSpPr>
                <a:spLocks noChangeShapeType="1"/>
              </p:cNvSpPr>
              <p:nvPr/>
            </p:nvSpPr>
            <p:spPr bwMode="auto">
              <a:xfrm>
                <a:off x="6012160" y="1545306"/>
                <a:ext cx="54133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40" name="Line 75"/>
              <p:cNvSpPr>
                <a:spLocks noChangeShapeType="1"/>
              </p:cNvSpPr>
              <p:nvPr/>
            </p:nvSpPr>
            <p:spPr bwMode="auto">
              <a:xfrm>
                <a:off x="6012160" y="1905668"/>
                <a:ext cx="54133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41" name="Line 76"/>
              <p:cNvSpPr>
                <a:spLocks noChangeShapeType="1"/>
              </p:cNvSpPr>
              <p:nvPr/>
            </p:nvSpPr>
            <p:spPr bwMode="auto">
              <a:xfrm>
                <a:off x="6012160" y="2266031"/>
                <a:ext cx="54133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54" name="Line 78"/>
              <p:cNvSpPr>
                <a:spLocks noChangeShapeType="1"/>
              </p:cNvSpPr>
              <p:nvPr/>
            </p:nvSpPr>
            <p:spPr bwMode="auto">
              <a:xfrm>
                <a:off x="6012160" y="2624806"/>
                <a:ext cx="54133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55" name="Line 79"/>
              <p:cNvSpPr>
                <a:spLocks noChangeShapeType="1"/>
              </p:cNvSpPr>
              <p:nvPr/>
            </p:nvSpPr>
            <p:spPr bwMode="auto">
              <a:xfrm>
                <a:off x="6012160" y="2983581"/>
                <a:ext cx="54133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56" name="Line 80"/>
              <p:cNvSpPr>
                <a:spLocks noChangeShapeType="1"/>
              </p:cNvSpPr>
              <p:nvPr/>
            </p:nvSpPr>
            <p:spPr bwMode="auto">
              <a:xfrm>
                <a:off x="6012160" y="3342356"/>
                <a:ext cx="54133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600">
                  <a:latin typeface="+mj-lt"/>
                </a:endParaRPr>
              </a:p>
            </p:txBody>
          </p:sp>
          <p:sp>
            <p:nvSpPr>
              <p:cNvPr id="57" name="Line 81"/>
              <p:cNvSpPr>
                <a:spLocks noChangeShapeType="1"/>
              </p:cNvSpPr>
              <p:nvPr/>
            </p:nvSpPr>
            <p:spPr bwMode="auto">
              <a:xfrm>
                <a:off x="6012160" y="3701131"/>
                <a:ext cx="54133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600">
                  <a:latin typeface="+mj-lt"/>
                </a:endParaRPr>
              </a:p>
            </p:txBody>
          </p:sp>
        </p:grpSp>
      </p:grpSp>
      <p:graphicFrame>
        <p:nvGraphicFramePr>
          <p:cNvPr id="67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865522"/>
              </p:ext>
            </p:extLst>
          </p:nvPr>
        </p:nvGraphicFramePr>
        <p:xfrm>
          <a:off x="5940152" y="1630090"/>
          <a:ext cx="2970213" cy="230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3" name="Visio" r:id="rId3" imgW="1891922" imgH="1471235" progId="Visio.Drawing.11">
                  <p:embed/>
                </p:oleObj>
              </mc:Choice>
              <mc:Fallback>
                <p:oleObj name="Visio" r:id="rId3" imgW="1891922" imgH="147123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1630090"/>
                        <a:ext cx="2970213" cy="230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8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Boolean expression approach</a:t>
            </a:r>
            <a:endParaRPr lang="en-GB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843558"/>
            <a:ext cx="4388296" cy="3751065"/>
          </a:xfrm>
        </p:spPr>
        <p:txBody>
          <a:bodyPr>
            <a:normAutofit/>
          </a:bodyPr>
          <a:lstStyle/>
          <a:p>
            <a:r>
              <a:rPr lang="en-GB" sz="1400" dirty="0" smtClean="0"/>
              <a:t>T1 = A+B+C</a:t>
            </a:r>
          </a:p>
          <a:p>
            <a:r>
              <a:rPr lang="en-GB" sz="1400" dirty="0" smtClean="0"/>
              <a:t>T2 = A.B.C</a:t>
            </a:r>
          </a:p>
          <a:p>
            <a:r>
              <a:rPr lang="en-GB" sz="1400" dirty="0" smtClean="0"/>
              <a:t>F2 = A.B+A.C+B.C</a:t>
            </a:r>
          </a:p>
          <a:p>
            <a:r>
              <a:rPr lang="en-GB" sz="1400" dirty="0" smtClean="0"/>
              <a:t>F2’ = (A’+B’)(A’+C’)(B’+C’) = (A’ + B’C’).(B’+C’) </a:t>
            </a:r>
            <a:r>
              <a:rPr lang="en-GB" sz="1100" dirty="0" smtClean="0"/>
              <a:t>post4b</a:t>
            </a:r>
          </a:p>
          <a:p>
            <a:r>
              <a:rPr lang="en-GB" sz="1400" dirty="0" smtClean="0"/>
              <a:t>T3 = F2’ . T1</a:t>
            </a:r>
          </a:p>
          <a:p>
            <a:r>
              <a:rPr lang="en-GB" sz="1400" dirty="0" smtClean="0"/>
              <a:t>T3 = (A’+B’C’).(B’+C’).(A+B+C)</a:t>
            </a:r>
          </a:p>
          <a:p>
            <a:r>
              <a:rPr lang="en-GB" sz="1400" dirty="0" smtClean="0"/>
              <a:t>T3 = (A’+B’C’).(AB’+B’C+AC’+BC’)</a:t>
            </a:r>
          </a:p>
          <a:p>
            <a:r>
              <a:rPr lang="en-GB" sz="1400" dirty="0" smtClean="0"/>
              <a:t>T3 = (A’.A.B’+A’.B’.C+A’.A.C’+A’.B.C’+</a:t>
            </a:r>
          </a:p>
          <a:p>
            <a:r>
              <a:rPr lang="en-GB" sz="1400" dirty="0" smtClean="0"/>
              <a:t>A.B’.B’.C’+B’.B’.C’.C+A.B’.C’.C’+B’.B.C’.C’)</a:t>
            </a:r>
          </a:p>
          <a:p>
            <a:r>
              <a:rPr lang="en-GB" sz="1400" dirty="0" smtClean="0"/>
              <a:t>T3 =A’.B’.C + A’.B.C’ + A.B’.C’ + A.B’.C’</a:t>
            </a:r>
          </a:p>
          <a:p>
            <a:r>
              <a:rPr lang="en-GB" sz="1400" dirty="0" smtClean="0"/>
              <a:t>T3 = A’.B’.C + A’.B.C’ + A.B’C’</a:t>
            </a:r>
          </a:p>
          <a:p>
            <a:r>
              <a:rPr lang="en-GB" sz="1400" dirty="0" smtClean="0"/>
              <a:t>F1= T3+T2</a:t>
            </a:r>
          </a:p>
          <a:p>
            <a:r>
              <a:rPr lang="en-GB" sz="1400" dirty="0" smtClean="0"/>
              <a:t>F1 = </a:t>
            </a:r>
            <a:r>
              <a:rPr lang="en-GB" sz="1400" dirty="0"/>
              <a:t>A’.B’.C + A’.B.C’ + A.B’C’ + A.B.C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025508"/>
              </p:ext>
            </p:extLst>
          </p:nvPr>
        </p:nvGraphicFramePr>
        <p:xfrm>
          <a:off x="323528" y="2067695"/>
          <a:ext cx="4313869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" name="Visio" r:id="rId3" imgW="3196941" imgH="1858130" progId="Visio.Drawing.11">
                  <p:embed/>
                </p:oleObj>
              </mc:Choice>
              <mc:Fallback>
                <p:oleObj name="Visio" r:id="rId3" imgW="3196941" imgH="18581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067695"/>
                        <a:ext cx="4313869" cy="2448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37661" y="2047949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accent2"/>
                </a:solidFill>
              </a:rPr>
              <a:t>T2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7661" y="2571750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accent2"/>
                </a:solidFill>
              </a:rPr>
              <a:t>T1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760" y="3435846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accent2"/>
                </a:solidFill>
              </a:rPr>
              <a:t>F2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64160" y="307580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accent2"/>
                </a:solidFill>
              </a:rPr>
              <a:t>F2’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9872" y="2724150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accent2"/>
                </a:solidFill>
              </a:rPr>
              <a:t>T3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652120" y="2643758"/>
            <a:ext cx="21602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876256" y="2643758"/>
            <a:ext cx="21602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668344" y="2887911"/>
            <a:ext cx="21602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228184" y="2887911"/>
            <a:ext cx="21602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862494" y="3156060"/>
            <a:ext cx="21602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3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8" grpId="0" uiExpand="1" build="p"/>
      <p:bldP spid="18" grpId="0"/>
      <p:bldP spid="19" grpId="0"/>
      <p:bldP spid="20" grpId="0"/>
      <p:bldP spid="21" grpId="0"/>
      <p:bldP spid="22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ENCODERS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4-Input Priority Encoder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Encoder circuit that includes the priority function.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If two or more inputs are equal 1 at the same time,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The input having the highest priority will take precedence.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120</a:t>
            </a:fld>
            <a:endParaRPr lang="en-GB"/>
          </a:p>
        </p:txBody>
      </p:sp>
      <p:grpSp>
        <p:nvGrpSpPr>
          <p:cNvPr id="42" name="Group 66"/>
          <p:cNvGrpSpPr>
            <a:grpSpLocks/>
          </p:cNvGrpSpPr>
          <p:nvPr/>
        </p:nvGrpSpPr>
        <p:grpSpPr bwMode="auto">
          <a:xfrm>
            <a:off x="899592" y="2882255"/>
            <a:ext cx="2233241" cy="1620837"/>
            <a:chOff x="3787" y="686"/>
            <a:chExt cx="1815" cy="1361"/>
          </a:xfrm>
          <a:noFill/>
        </p:grpSpPr>
        <p:sp>
          <p:nvSpPr>
            <p:cNvPr id="45" name="AutoShape 52"/>
            <p:cNvSpPr>
              <a:spLocks noChangeArrowheads="1"/>
            </p:cNvSpPr>
            <p:nvPr/>
          </p:nvSpPr>
          <p:spPr bwMode="auto">
            <a:xfrm flipH="1" flipV="1">
              <a:off x="4128" y="686"/>
              <a:ext cx="1134" cy="1361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eaVert" wrap="none"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Priority</a:t>
              </a:r>
              <a:br>
                <a:rPr lang="en-US" altLang="en-US" b="1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</a:br>
              <a:r>
                <a:rPr lang="en-US" altLang="en-US" b="1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Encoder</a:t>
              </a:r>
            </a:p>
          </p:txBody>
        </p:sp>
        <p:sp>
          <p:nvSpPr>
            <p:cNvPr id="46" name="Line 53"/>
            <p:cNvSpPr>
              <a:spLocks noChangeShapeType="1"/>
            </p:cNvSpPr>
            <p:nvPr/>
          </p:nvSpPr>
          <p:spPr bwMode="auto">
            <a:xfrm>
              <a:off x="5261" y="1139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48" name="Line 54"/>
            <p:cNvSpPr>
              <a:spLocks noChangeShapeType="1"/>
            </p:cNvSpPr>
            <p:nvPr/>
          </p:nvSpPr>
          <p:spPr bwMode="auto">
            <a:xfrm>
              <a:off x="5261" y="1593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50" name="Text Box 55"/>
            <p:cNvSpPr txBox="1">
              <a:spLocks noChangeArrowheads="1"/>
            </p:cNvSpPr>
            <p:nvPr/>
          </p:nvSpPr>
          <p:spPr bwMode="auto">
            <a:xfrm>
              <a:off x="5034" y="968"/>
              <a:ext cx="226" cy="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dirty="0">
                  <a:latin typeface="+mj-lt"/>
                  <a:cs typeface="Times New Roman" pitchFamily="18" charset="0"/>
                </a:rPr>
                <a:t>V</a:t>
              </a:r>
              <a:endParaRPr lang="en-US" altLang="en-US" sz="2000" b="1" baseline="-25000" dirty="0">
                <a:latin typeface="+mj-lt"/>
                <a:cs typeface="Times New Roman" pitchFamily="18" charset="0"/>
              </a:endParaRPr>
            </a:p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dirty="0" smtClean="0">
                  <a:latin typeface="+mj-lt"/>
                  <a:cs typeface="Times New Roman" pitchFamily="18" charset="0"/>
                </a:rPr>
                <a:t>X</a:t>
              </a:r>
              <a:endParaRPr lang="en-US" altLang="en-US" sz="2000" b="1" dirty="0">
                <a:latin typeface="+mj-lt"/>
                <a:cs typeface="Times New Roman" pitchFamily="18" charset="0"/>
              </a:endParaRPr>
            </a:p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dirty="0" smtClean="0">
                  <a:latin typeface="+mj-lt"/>
                  <a:cs typeface="Times New Roman" pitchFamily="18" charset="0"/>
                </a:rPr>
                <a:t>Y</a:t>
              </a:r>
              <a:endParaRPr lang="en-US" altLang="en-US" sz="2000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3787" y="1026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53" name="Text Box 57"/>
            <p:cNvSpPr txBox="1">
              <a:spLocks noChangeArrowheads="1"/>
            </p:cNvSpPr>
            <p:nvPr/>
          </p:nvSpPr>
          <p:spPr bwMode="auto">
            <a:xfrm>
              <a:off x="4127" y="887"/>
              <a:ext cx="304" cy="10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2000" b="1" baseline="-25000" dirty="0" smtClean="0">
                  <a:latin typeface="+mj-lt"/>
                  <a:cs typeface="Times New Roman" pitchFamily="18" charset="0"/>
                </a:rPr>
                <a:t>3</a:t>
              </a:r>
              <a:endParaRPr lang="en-US" altLang="en-US" sz="2000" b="1" baseline="-25000" dirty="0">
                <a:latin typeface="+mj-lt"/>
                <a:cs typeface="Times New Roman" pitchFamily="18" charset="0"/>
              </a:endParaRP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2000" b="1" baseline="-25000" dirty="0" smtClean="0">
                  <a:latin typeface="+mj-lt"/>
                  <a:cs typeface="Times New Roman" pitchFamily="18" charset="0"/>
                </a:rPr>
                <a:t>2</a:t>
              </a:r>
              <a:endParaRPr lang="en-US" altLang="en-US" sz="2000" b="1" baseline="-25000" dirty="0">
                <a:latin typeface="+mj-lt"/>
                <a:cs typeface="Times New Roman" pitchFamily="18" charset="0"/>
              </a:endParaRP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baseline="-25000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en-US" sz="2000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2000" b="1" baseline="-25000" dirty="0" smtClean="0">
                  <a:latin typeface="+mj-lt"/>
                  <a:cs typeface="Times New Roman" pitchFamily="18" charset="0"/>
                </a:rPr>
                <a:t>1</a:t>
              </a:r>
              <a:endParaRPr lang="en-US" altLang="en-US" sz="2000" b="1" baseline="-25000" dirty="0">
                <a:latin typeface="+mj-lt"/>
                <a:cs typeface="Times New Roman" pitchFamily="18" charset="0"/>
              </a:endParaRP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2000" b="1" baseline="-25000" dirty="0" smtClean="0">
                  <a:latin typeface="+mj-lt"/>
                  <a:cs typeface="Times New Roman" pitchFamily="18" charset="0"/>
                </a:rPr>
                <a:t>0</a:t>
              </a:r>
              <a:endParaRPr lang="en-US" altLang="en-US" sz="2000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3787" y="1253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63" name="Line 59"/>
            <p:cNvSpPr>
              <a:spLocks noChangeShapeType="1"/>
            </p:cNvSpPr>
            <p:nvPr/>
          </p:nvSpPr>
          <p:spPr bwMode="auto">
            <a:xfrm>
              <a:off x="3787" y="1480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64" name="Line 60"/>
            <p:cNvSpPr>
              <a:spLocks noChangeShapeType="1"/>
            </p:cNvSpPr>
            <p:nvPr/>
          </p:nvSpPr>
          <p:spPr bwMode="auto">
            <a:xfrm>
              <a:off x="3787" y="1707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65" name="Line 61"/>
            <p:cNvSpPr>
              <a:spLocks noChangeShapeType="1"/>
            </p:cNvSpPr>
            <p:nvPr/>
          </p:nvSpPr>
          <p:spPr bwMode="auto">
            <a:xfrm>
              <a:off x="5261" y="1366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</p:grpSp>
      <p:graphicFrame>
        <p:nvGraphicFramePr>
          <p:cNvPr id="6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005748"/>
              </p:ext>
            </p:extLst>
          </p:nvPr>
        </p:nvGraphicFramePr>
        <p:xfrm>
          <a:off x="4283968" y="2895982"/>
          <a:ext cx="3240088" cy="17640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36959"/>
                <a:gridCol w="436960"/>
                <a:gridCol w="436960"/>
                <a:gridCol w="436959"/>
                <a:gridCol w="476250"/>
                <a:gridCol w="476250"/>
                <a:gridCol w="539750"/>
              </a:tblGrid>
              <a:tr h="2520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Inputs</a:t>
                      </a:r>
                      <a:endParaRPr kumimoji="0" lang="en-US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Outputs</a:t>
                      </a:r>
                      <a:endParaRPr kumimoji="0" lang="en-US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altLang="en-US" sz="1600" b="1" i="1" u="none" strike="noStrike" kern="1200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 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</a:t>
                      </a:r>
                      <a:endParaRPr kumimoji="0" lang="en-US" altLang="en-US" sz="16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</a:t>
                      </a:r>
                      <a:endParaRPr kumimoji="0" lang="en-US" alt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57200" indent="-457200"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912813" indent="-381000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331913" indent="-342900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868488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390775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8479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33051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7623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42195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57200" indent="-457200"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912813" indent="-381000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331913" indent="-342900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868488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390775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8479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33051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7623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42195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68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ENCODERS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4-Input Priority Encoder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X’s in the output represent don’t care conditions.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X’s in the input are useful fir representing a truth table in condensed form.</a:t>
            </a:r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121</a:t>
            </a:fld>
            <a:endParaRPr lang="en-GB"/>
          </a:p>
        </p:txBody>
      </p:sp>
      <p:graphicFrame>
        <p:nvGraphicFramePr>
          <p:cNvPr id="6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049850"/>
              </p:ext>
            </p:extLst>
          </p:nvPr>
        </p:nvGraphicFramePr>
        <p:xfrm>
          <a:off x="539552" y="1455822"/>
          <a:ext cx="3240088" cy="17640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36959"/>
                <a:gridCol w="436960"/>
                <a:gridCol w="436960"/>
                <a:gridCol w="436959"/>
                <a:gridCol w="476250"/>
                <a:gridCol w="476250"/>
                <a:gridCol w="539750"/>
              </a:tblGrid>
              <a:tr h="2520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Inputs</a:t>
                      </a:r>
                      <a:endParaRPr kumimoji="0" lang="en-US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Outputs</a:t>
                      </a:r>
                      <a:endParaRPr kumimoji="0" lang="en-US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altLang="en-US" sz="1600" b="1" i="1" u="none" strike="noStrike" kern="1200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 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</a:t>
                      </a:r>
                      <a:endParaRPr kumimoji="0" lang="en-US" altLang="en-US" sz="16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</a:t>
                      </a:r>
                      <a:endParaRPr kumimoji="0" lang="en-US" alt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57200" indent="-457200"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912813" indent="-381000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331913" indent="-342900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868488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390775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8479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33051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7623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42195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57200" indent="-457200"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912813" indent="-381000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331913" indent="-342900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868488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390775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8479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33051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7623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42195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275856" y="1707654"/>
            <a:ext cx="432048" cy="151216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067944" y="1680756"/>
            <a:ext cx="494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Valid </a:t>
            </a:r>
            <a:r>
              <a:rPr lang="en-GB" dirty="0" err="1" smtClean="0"/>
              <a:t>ouput</a:t>
            </a:r>
            <a:r>
              <a:rPr lang="en-GB" dirty="0" smtClean="0"/>
              <a:t> = 1, when one or more inputs =1</a:t>
            </a:r>
            <a:endParaRPr lang="en-GB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3707904" y="1865422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29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4-Input Priority Encoder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/>
              <a:t>X’s in the input are useful </a:t>
            </a:r>
            <a:r>
              <a:rPr lang="en-GB" sz="1800" dirty="0" smtClean="0"/>
              <a:t>for </a:t>
            </a:r>
            <a:r>
              <a:rPr lang="en-GB" sz="1800" dirty="0"/>
              <a:t>representing a truth table in condensed form</a:t>
            </a:r>
            <a:r>
              <a:rPr lang="en-GB" sz="1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Truth table uses an X to represent either 1 or 0.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Example: X100 represents two </a:t>
            </a:r>
            <a:r>
              <a:rPr lang="en-GB" sz="1800" dirty="0" err="1" smtClean="0"/>
              <a:t>minterms</a:t>
            </a:r>
            <a:r>
              <a:rPr lang="en-GB" sz="1800" dirty="0"/>
              <a:t> </a:t>
            </a:r>
            <a:r>
              <a:rPr lang="en-GB" sz="1800" dirty="0" smtClean="0"/>
              <a:t>0100 and 1100. </a:t>
            </a:r>
            <a:endParaRPr lang="en-GB" sz="1800" dirty="0"/>
          </a:p>
          <a:p>
            <a:pPr>
              <a:lnSpc>
                <a:spcPct val="150000"/>
              </a:lnSpc>
            </a:pP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ENCODERS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122</a:t>
            </a:fld>
            <a:endParaRPr lang="en-GB"/>
          </a:p>
        </p:txBody>
      </p:sp>
      <p:graphicFrame>
        <p:nvGraphicFramePr>
          <p:cNvPr id="6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605828"/>
              </p:ext>
            </p:extLst>
          </p:nvPr>
        </p:nvGraphicFramePr>
        <p:xfrm>
          <a:off x="539552" y="1563638"/>
          <a:ext cx="3240088" cy="17640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36959"/>
                <a:gridCol w="436960"/>
                <a:gridCol w="436960"/>
                <a:gridCol w="436959"/>
                <a:gridCol w="476250"/>
                <a:gridCol w="476250"/>
                <a:gridCol w="539750"/>
              </a:tblGrid>
              <a:tr h="2520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Inputs</a:t>
                      </a:r>
                      <a:endParaRPr kumimoji="0" lang="en-US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Outputs</a:t>
                      </a:r>
                      <a:endParaRPr kumimoji="0" lang="en-US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altLang="en-US" sz="1600" b="1" i="1" u="none" strike="noStrike" kern="1200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 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</a:t>
                      </a:r>
                      <a:endParaRPr kumimoji="0" lang="en-US" altLang="en-US" sz="16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</a:t>
                      </a:r>
                      <a:endParaRPr kumimoji="0" lang="en-US" alt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57200" indent="-457200"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912813" indent="-381000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331913" indent="-342900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868488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390775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8479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33051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7623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42195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57200" indent="-457200"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912813" indent="-381000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331913" indent="-342900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868488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390775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8479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33051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7623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42195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86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4-Input Priority Encoder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According to the table: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Higher the subscript number,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The higher the priority of the input. 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Input D</a:t>
            </a:r>
            <a:r>
              <a:rPr lang="en-GB" sz="1600" baseline="-25000" dirty="0" smtClean="0"/>
              <a:t>3</a:t>
            </a:r>
            <a:r>
              <a:rPr lang="en-GB" sz="1600" dirty="0" smtClean="0"/>
              <a:t> has the highest priority.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When D</a:t>
            </a:r>
            <a:r>
              <a:rPr lang="en-GB" sz="1600" baseline="-25000" dirty="0" smtClean="0"/>
              <a:t>3 </a:t>
            </a:r>
            <a:r>
              <a:rPr lang="en-GB" sz="1600" dirty="0" smtClean="0"/>
              <a:t>= 1, the </a:t>
            </a:r>
            <a:r>
              <a:rPr lang="en-GB" sz="1600" dirty="0" err="1" smtClean="0"/>
              <a:t>xy</a:t>
            </a:r>
            <a:r>
              <a:rPr lang="en-GB" sz="1600" dirty="0" smtClean="0"/>
              <a:t> is 111, regardless of the values of the other inputs. 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ENCODERS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123</a:t>
            </a:fld>
            <a:endParaRPr lang="en-GB"/>
          </a:p>
        </p:txBody>
      </p:sp>
      <p:graphicFrame>
        <p:nvGraphicFramePr>
          <p:cNvPr id="6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293230"/>
              </p:ext>
            </p:extLst>
          </p:nvPr>
        </p:nvGraphicFramePr>
        <p:xfrm>
          <a:off x="539552" y="1563638"/>
          <a:ext cx="3240088" cy="17640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36959"/>
                <a:gridCol w="436960"/>
                <a:gridCol w="436960"/>
                <a:gridCol w="436959"/>
                <a:gridCol w="476250"/>
                <a:gridCol w="476250"/>
                <a:gridCol w="539750"/>
              </a:tblGrid>
              <a:tr h="2520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Inputs</a:t>
                      </a:r>
                      <a:endParaRPr kumimoji="0" lang="en-US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Outputs</a:t>
                      </a:r>
                      <a:endParaRPr kumimoji="0" lang="en-US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altLang="en-US" sz="1600" b="1" i="1" u="none" strike="noStrike" kern="1200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 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</a:t>
                      </a:r>
                      <a:endParaRPr kumimoji="0" lang="en-US" altLang="en-US" sz="16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</a:t>
                      </a:r>
                      <a:endParaRPr kumimoji="0" lang="en-US" alt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57200" indent="-457200"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912813" indent="-381000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331913" indent="-342900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868488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390775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8479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33051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7623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42195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57200" indent="-457200"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912813" indent="-381000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331913" indent="-342900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868488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390775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8479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33051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7623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42195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44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ENCODERS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4-Input Priority Encoder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When each X in a row is replaced first by 0 and then by 1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We obtain all 16 possible input combinations.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001X = 0010 and 0011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01XX = 0100 and 0101 and 0110 and 0111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1XXXX = 1000 and 1001 and 1010 and 1011 and 1100 and 1101 and 1110 and 1111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6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ENCODERS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4-Input Priority Encoder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125</a:t>
            </a:fld>
            <a:endParaRPr lang="en-GB"/>
          </a:p>
        </p:txBody>
      </p:sp>
      <p:graphicFrame>
        <p:nvGraphicFramePr>
          <p:cNvPr id="7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057666"/>
              </p:ext>
            </p:extLst>
          </p:nvPr>
        </p:nvGraphicFramePr>
        <p:xfrm>
          <a:off x="539552" y="1419622"/>
          <a:ext cx="3240088" cy="17640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36959"/>
                <a:gridCol w="436960"/>
                <a:gridCol w="436960"/>
                <a:gridCol w="436959"/>
                <a:gridCol w="476250"/>
                <a:gridCol w="476250"/>
                <a:gridCol w="539750"/>
              </a:tblGrid>
              <a:tr h="2520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Inputs</a:t>
                      </a:r>
                      <a:endParaRPr kumimoji="0" lang="en-US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Outputs</a:t>
                      </a:r>
                      <a:endParaRPr kumimoji="0" lang="en-US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altLang="en-US" sz="1600" b="1" i="1" u="none" strike="noStrike" kern="1200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 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</a:t>
                      </a:r>
                      <a:endParaRPr kumimoji="0" lang="en-US" altLang="en-US" sz="16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</a:t>
                      </a:r>
                      <a:endParaRPr kumimoji="0" lang="en-US" alt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57200" indent="-457200"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912813" indent="-381000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331913" indent="-342900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868488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390775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8479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33051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7623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42195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57200" indent="-457200"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912813" indent="-381000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331913" indent="-342900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868488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390775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8479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33051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7623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42195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609785"/>
              </p:ext>
            </p:extLst>
          </p:nvPr>
        </p:nvGraphicFramePr>
        <p:xfrm>
          <a:off x="4499994" y="1442156"/>
          <a:ext cx="4320478" cy="2929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861"/>
                <a:gridCol w="460111"/>
                <a:gridCol w="704301"/>
                <a:gridCol w="704301"/>
                <a:gridCol w="704301"/>
                <a:gridCol w="704301"/>
                <a:gridCol w="352151"/>
                <a:gridCol w="352151"/>
              </a:tblGrid>
              <a:tr h="236165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D</a:t>
                      </a:r>
                      <a:r>
                        <a:rPr lang="en-GB" sz="1100" baseline="-25000" dirty="0" smtClean="0"/>
                        <a:t>1</a:t>
                      </a:r>
                      <a:r>
                        <a:rPr lang="en-GB" sz="1100" dirty="0" smtClean="0"/>
                        <a:t>D</a:t>
                      </a:r>
                      <a:r>
                        <a:rPr lang="en-GB" sz="1100" baseline="-25000" dirty="0" smtClean="0"/>
                        <a:t>0</a:t>
                      </a:r>
                    </a:p>
                    <a:p>
                      <a:pPr algn="l"/>
                      <a:r>
                        <a:rPr lang="en-GB" sz="1100" dirty="0" smtClean="0"/>
                        <a:t>D</a:t>
                      </a:r>
                      <a:r>
                        <a:rPr lang="en-GB" sz="1100" baseline="-25000" dirty="0" smtClean="0"/>
                        <a:t>3</a:t>
                      </a:r>
                      <a:r>
                        <a:rPr lang="en-GB" sz="1100" dirty="0" smtClean="0"/>
                        <a:t>D</a:t>
                      </a:r>
                      <a:r>
                        <a:rPr lang="en-GB" sz="1100" baseline="-25000" dirty="0" smtClean="0"/>
                        <a:t>2</a:t>
                      </a:r>
                      <a:endParaRPr lang="en-GB" sz="1100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</a:t>
                      </a:r>
                      <a:r>
                        <a:rPr lang="en-GB" sz="1100" baseline="-25000" dirty="0" smtClean="0"/>
                        <a:t>1</a:t>
                      </a:r>
                      <a:endParaRPr lang="en-GB" sz="1100" baseline="-250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0 0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100" b="0" i="0" baseline="0" dirty="0" smtClean="0"/>
                        <a:t>D</a:t>
                      </a:r>
                      <a:r>
                        <a:rPr lang="en-GB" sz="1100" b="0" i="0" baseline="-25000" dirty="0" smtClean="0"/>
                        <a:t>2</a:t>
                      </a:r>
                      <a:endParaRPr lang="en-GB" sz="1000" b="0" i="0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D</a:t>
                      </a:r>
                      <a:r>
                        <a:rPr lang="en-GB" sz="1100" baseline="-25000" dirty="0" smtClean="0"/>
                        <a:t>3</a:t>
                      </a:r>
                      <a:endParaRPr lang="en-GB" sz="1100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i="0" dirty="0" smtClean="0"/>
                        <a:t>D</a:t>
                      </a:r>
                      <a:r>
                        <a:rPr lang="en-GB" sz="1100" b="0" i="0" baseline="-25000" dirty="0" smtClean="0"/>
                        <a:t>0</a:t>
                      </a:r>
                      <a:endParaRPr lang="en-GB" sz="1100" b="0" i="0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83678" y="2017172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X</a:t>
            </a:r>
            <a:endParaRPr lang="en-GB" sz="1600" b="1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5389132" y="2499742"/>
            <a:ext cx="2639251" cy="7819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084168" y="1059582"/>
            <a:ext cx="122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X’s K-MAP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214530" y="201717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76256" y="201717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16656" y="201717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08104" y="248958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69830" y="248958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96336" y="248958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76256" y="249974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08104" y="343584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69830" y="343584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596336" y="343584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76256" y="344600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508104" y="294311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169830" y="294311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596336" y="294311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876256" y="295327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951788" y="4371950"/>
            <a:ext cx="84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 = D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6666050" y="4371950"/>
            <a:ext cx="64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 D</a:t>
            </a:r>
            <a:r>
              <a:rPr lang="en-GB" baseline="-25000" dirty="0" smtClean="0"/>
              <a:t>3</a:t>
            </a:r>
            <a:endParaRPr lang="en-GB" baseline="-25000" dirty="0"/>
          </a:p>
        </p:txBody>
      </p:sp>
      <p:sp>
        <p:nvSpPr>
          <p:cNvPr id="41" name="Rectangle 40"/>
          <p:cNvSpPr/>
          <p:nvPr/>
        </p:nvSpPr>
        <p:spPr>
          <a:xfrm rot="10800000">
            <a:off x="5384408" y="3002910"/>
            <a:ext cx="2639251" cy="7819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0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41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ENCODERS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4-Input Priority Encoder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126</a:t>
            </a:fld>
            <a:endParaRPr lang="en-GB"/>
          </a:p>
        </p:txBody>
      </p:sp>
      <p:graphicFrame>
        <p:nvGraphicFramePr>
          <p:cNvPr id="7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065779"/>
              </p:ext>
            </p:extLst>
          </p:nvPr>
        </p:nvGraphicFramePr>
        <p:xfrm>
          <a:off x="539552" y="1419622"/>
          <a:ext cx="3240088" cy="17640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36959"/>
                <a:gridCol w="436960"/>
                <a:gridCol w="436960"/>
                <a:gridCol w="436959"/>
                <a:gridCol w="476250"/>
                <a:gridCol w="476250"/>
                <a:gridCol w="539750"/>
              </a:tblGrid>
              <a:tr h="2520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Inputs</a:t>
                      </a:r>
                      <a:endParaRPr kumimoji="0" lang="en-US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Outputs</a:t>
                      </a:r>
                      <a:endParaRPr kumimoji="0" lang="en-US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altLang="en-US" sz="1600" b="1" i="1" u="none" strike="noStrike" kern="1200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 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</a:t>
                      </a:r>
                      <a:endParaRPr kumimoji="0" lang="en-US" altLang="en-US" sz="16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</a:t>
                      </a:r>
                      <a:endParaRPr kumimoji="0" lang="en-US" alt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57200" indent="-457200"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912813" indent="-381000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331913" indent="-342900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868488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390775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8479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33051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7623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42195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57200" indent="-457200"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912813" indent="-381000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331913" indent="-342900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868488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390775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8479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33051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7623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42195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860593"/>
              </p:ext>
            </p:extLst>
          </p:nvPr>
        </p:nvGraphicFramePr>
        <p:xfrm>
          <a:off x="4499994" y="1442156"/>
          <a:ext cx="4320478" cy="2929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861"/>
                <a:gridCol w="460111"/>
                <a:gridCol w="704301"/>
                <a:gridCol w="704301"/>
                <a:gridCol w="704301"/>
                <a:gridCol w="704301"/>
                <a:gridCol w="352151"/>
                <a:gridCol w="352151"/>
              </a:tblGrid>
              <a:tr h="236165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D</a:t>
                      </a:r>
                      <a:r>
                        <a:rPr lang="en-GB" sz="1100" baseline="-25000" dirty="0" smtClean="0"/>
                        <a:t>1</a:t>
                      </a:r>
                      <a:r>
                        <a:rPr lang="en-GB" sz="1100" dirty="0" smtClean="0"/>
                        <a:t>D</a:t>
                      </a:r>
                      <a:r>
                        <a:rPr lang="en-GB" sz="1100" baseline="-25000" dirty="0" smtClean="0"/>
                        <a:t>0</a:t>
                      </a:r>
                    </a:p>
                    <a:p>
                      <a:pPr algn="l"/>
                      <a:r>
                        <a:rPr lang="en-GB" sz="1100" dirty="0" smtClean="0"/>
                        <a:t>D</a:t>
                      </a:r>
                      <a:r>
                        <a:rPr lang="en-GB" sz="1100" baseline="-25000" dirty="0" smtClean="0"/>
                        <a:t>3</a:t>
                      </a:r>
                      <a:r>
                        <a:rPr lang="en-GB" sz="1100" dirty="0" smtClean="0"/>
                        <a:t>D</a:t>
                      </a:r>
                      <a:r>
                        <a:rPr lang="en-GB" sz="1100" baseline="-25000" dirty="0" smtClean="0"/>
                        <a:t>2</a:t>
                      </a:r>
                      <a:endParaRPr lang="en-GB" sz="1100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</a:t>
                      </a:r>
                      <a:r>
                        <a:rPr lang="en-GB" sz="1100" baseline="-25000" dirty="0" smtClean="0"/>
                        <a:t>1</a:t>
                      </a:r>
                      <a:endParaRPr lang="en-GB" sz="1100" baseline="-250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0 0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100" b="0" i="0" baseline="0" dirty="0" smtClean="0"/>
                        <a:t>D</a:t>
                      </a:r>
                      <a:r>
                        <a:rPr lang="en-GB" sz="1100" b="0" i="0" baseline="-25000" dirty="0" smtClean="0"/>
                        <a:t>2</a:t>
                      </a:r>
                      <a:endParaRPr lang="en-GB" sz="1000" b="0" i="0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D</a:t>
                      </a:r>
                      <a:r>
                        <a:rPr lang="en-GB" sz="1100" baseline="-25000" dirty="0" smtClean="0"/>
                        <a:t>3</a:t>
                      </a:r>
                      <a:endParaRPr lang="en-GB" sz="1100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i="0" dirty="0" smtClean="0"/>
                        <a:t>D</a:t>
                      </a:r>
                      <a:r>
                        <a:rPr lang="en-GB" sz="1100" b="0" i="0" baseline="-25000" dirty="0" smtClean="0"/>
                        <a:t>0</a:t>
                      </a:r>
                      <a:endParaRPr lang="en-GB" sz="1100" b="0" i="0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83678" y="2017172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X</a:t>
            </a:r>
            <a:endParaRPr lang="en-GB" sz="1600" b="1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5389132" y="2941950"/>
            <a:ext cx="2639251" cy="7819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084168" y="1059582"/>
            <a:ext cx="122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Y’s K-MAP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214530" y="201717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76256" y="201717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16656" y="201717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08104" y="248958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69830" y="248958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96336" y="248958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76256" y="249974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08104" y="343584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69830" y="343584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596336" y="343584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76256" y="344600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508104" y="294311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169830" y="294311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596336" y="294311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876256" y="295327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951788" y="4371950"/>
            <a:ext cx="84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 = D</a:t>
            </a:r>
            <a:r>
              <a:rPr lang="en-GB" baseline="-25000" dirty="0" smtClean="0"/>
              <a:t>3</a:t>
            </a:r>
            <a:endParaRPr lang="en-GB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6666050" y="4371950"/>
            <a:ext cx="100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 D</a:t>
            </a:r>
            <a:r>
              <a:rPr lang="en-GB" baseline="-25000" dirty="0" smtClean="0"/>
              <a:t>1</a:t>
            </a:r>
            <a:r>
              <a:rPr lang="en-GB" dirty="0" smtClean="0"/>
              <a:t>D</a:t>
            </a:r>
            <a:r>
              <a:rPr lang="en-GB" baseline="-25000" dirty="0" smtClean="0"/>
              <a:t>2</a:t>
            </a:r>
            <a:r>
              <a:rPr lang="en-GB" dirty="0" smtClean="0"/>
              <a:t>’</a:t>
            </a:r>
            <a:endParaRPr lang="en-GB" dirty="0"/>
          </a:p>
        </p:txBody>
      </p:sp>
      <p:grpSp>
        <p:nvGrpSpPr>
          <p:cNvPr id="38" name="Group 37"/>
          <p:cNvGrpSpPr/>
          <p:nvPr/>
        </p:nvGrpSpPr>
        <p:grpSpPr>
          <a:xfrm>
            <a:off x="6876256" y="1923678"/>
            <a:ext cx="1042086" cy="432048"/>
            <a:chOff x="6876256" y="1923678"/>
            <a:chExt cx="1042086" cy="43204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876256" y="1923678"/>
              <a:ext cx="0" cy="432048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76256" y="2355726"/>
              <a:ext cx="1042086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7918342" y="1923678"/>
              <a:ext cx="0" cy="432048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flipV="1">
            <a:off x="6876256" y="3435846"/>
            <a:ext cx="1042086" cy="432048"/>
            <a:chOff x="7246456" y="3579862"/>
            <a:chExt cx="1042086" cy="432048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7246456" y="3579862"/>
              <a:ext cx="0" cy="432048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7246456" y="4011910"/>
              <a:ext cx="1042086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288542" y="3579862"/>
              <a:ext cx="0" cy="432048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456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ENCODERS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4-Input Priority Encoder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127</a:t>
            </a:fld>
            <a:endParaRPr lang="en-GB"/>
          </a:p>
        </p:txBody>
      </p:sp>
      <p:graphicFrame>
        <p:nvGraphicFramePr>
          <p:cNvPr id="7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229985"/>
              </p:ext>
            </p:extLst>
          </p:nvPr>
        </p:nvGraphicFramePr>
        <p:xfrm>
          <a:off x="539552" y="1419622"/>
          <a:ext cx="3240088" cy="17640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36959"/>
                <a:gridCol w="436960"/>
                <a:gridCol w="436960"/>
                <a:gridCol w="436959"/>
                <a:gridCol w="476250"/>
                <a:gridCol w="476250"/>
                <a:gridCol w="539750"/>
              </a:tblGrid>
              <a:tr h="2520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Inputs</a:t>
                      </a:r>
                      <a:endParaRPr kumimoji="0" lang="en-US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Outputs</a:t>
                      </a:r>
                      <a:endParaRPr kumimoji="0" lang="en-US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altLang="en-US" sz="1600" b="1" i="1" u="none" strike="noStrike" kern="1200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 </a:t>
                      </a:r>
                      <a:endParaRPr lang="en-GB" sz="1600" dirty="0"/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</a:t>
                      </a:r>
                      <a:endParaRPr kumimoji="0" lang="en-US" altLang="en-US" sz="16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</a:t>
                      </a:r>
                      <a:endParaRPr kumimoji="0" lang="en-US" alt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marL="457200" indent="-457200"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912813" indent="-381000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331913" indent="-342900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868488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390775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8479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33051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7623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42195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457200" indent="-457200"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912813" indent="-381000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331913" indent="-342900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868488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390775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8479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33051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7623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42195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499992" y="2165060"/>
            <a:ext cx="84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 = D</a:t>
            </a:r>
            <a:r>
              <a:rPr lang="en-GB" baseline="-25000" dirty="0" smtClean="0"/>
              <a:t>0</a:t>
            </a:r>
            <a:endParaRPr lang="en-GB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5214254" y="21650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 D</a:t>
            </a:r>
            <a:r>
              <a:rPr lang="en-GB" baseline="-25000" dirty="0" smtClean="0"/>
              <a:t>1</a:t>
            </a:r>
            <a:endParaRPr lang="en-GB" dirty="0"/>
          </a:p>
        </p:txBody>
      </p:sp>
      <p:sp>
        <p:nvSpPr>
          <p:cNvPr id="37" name="Oval 36"/>
          <p:cNvSpPr/>
          <p:nvPr/>
        </p:nvSpPr>
        <p:spPr>
          <a:xfrm>
            <a:off x="3374507" y="2163770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3374507" y="2427734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3374507" y="2674612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3374507" y="2931790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5718310" y="216410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 D</a:t>
            </a:r>
            <a:r>
              <a:rPr lang="en-GB" baseline="-25000" dirty="0" smtClean="0"/>
              <a:t>2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6222366" y="216410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 D</a:t>
            </a:r>
            <a:r>
              <a:rPr lang="en-GB" baseline="-25000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65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7" grpId="0" animBg="1"/>
      <p:bldP spid="41" grpId="0" animBg="1"/>
      <p:bldP spid="44" grpId="0" animBg="1"/>
      <p:bldP spid="45" grpId="0" animBg="1"/>
      <p:bldP spid="46" grpId="0"/>
      <p:bldP spid="47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ENCODERS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4-Input Priority Encoder</a:t>
            </a:r>
          </a:p>
          <a:p>
            <a:pPr>
              <a:lnSpc>
                <a:spcPct val="150000"/>
              </a:lnSpc>
            </a:pPr>
            <a:r>
              <a:rPr lang="en-GB" dirty="0"/>
              <a:t>X = </a:t>
            </a:r>
            <a:r>
              <a:rPr lang="en-GB" dirty="0" smtClean="0"/>
              <a:t>D</a:t>
            </a:r>
            <a:r>
              <a:rPr lang="en-GB" baseline="-25000" dirty="0" smtClean="0"/>
              <a:t>2</a:t>
            </a:r>
            <a:r>
              <a:rPr lang="en-GB" dirty="0"/>
              <a:t>+ </a:t>
            </a:r>
            <a:r>
              <a:rPr lang="en-GB" dirty="0" smtClean="0"/>
              <a:t>D</a:t>
            </a:r>
            <a:r>
              <a:rPr lang="en-GB" baseline="-25000" dirty="0" smtClean="0"/>
              <a:t>3</a:t>
            </a:r>
          </a:p>
          <a:p>
            <a:pPr>
              <a:lnSpc>
                <a:spcPct val="150000"/>
              </a:lnSpc>
            </a:pPr>
            <a:r>
              <a:rPr lang="en-GB" dirty="0"/>
              <a:t>Y = </a:t>
            </a:r>
            <a:r>
              <a:rPr lang="en-GB" dirty="0" smtClean="0"/>
              <a:t>D</a:t>
            </a:r>
            <a:r>
              <a:rPr lang="en-GB" baseline="-25000" dirty="0" smtClean="0"/>
              <a:t>3</a:t>
            </a:r>
            <a:r>
              <a:rPr lang="en-GB" dirty="0"/>
              <a:t>+ D</a:t>
            </a:r>
            <a:r>
              <a:rPr lang="en-GB" baseline="-25000" dirty="0"/>
              <a:t>1</a:t>
            </a:r>
            <a:r>
              <a:rPr lang="en-GB" dirty="0"/>
              <a:t>D</a:t>
            </a:r>
            <a:r>
              <a:rPr lang="en-GB" baseline="-25000" dirty="0"/>
              <a:t>2</a:t>
            </a:r>
            <a:r>
              <a:rPr lang="en-GB" dirty="0" smtClean="0"/>
              <a:t>’</a:t>
            </a:r>
          </a:p>
          <a:p>
            <a:pPr>
              <a:lnSpc>
                <a:spcPct val="150000"/>
              </a:lnSpc>
            </a:pPr>
            <a:r>
              <a:rPr lang="en-GB" dirty="0"/>
              <a:t>V = </a:t>
            </a:r>
            <a:r>
              <a:rPr lang="en-GB" dirty="0" smtClean="0"/>
              <a:t>D</a:t>
            </a:r>
            <a:r>
              <a:rPr lang="en-GB" baseline="-25000" dirty="0" smtClean="0"/>
              <a:t>0</a:t>
            </a:r>
            <a:r>
              <a:rPr lang="en-GB" dirty="0"/>
              <a:t>+ </a:t>
            </a:r>
            <a:r>
              <a:rPr lang="en-GB" dirty="0" smtClean="0"/>
              <a:t>D</a:t>
            </a:r>
            <a:r>
              <a:rPr lang="en-GB" baseline="-25000" dirty="0" smtClean="0"/>
              <a:t>1</a:t>
            </a:r>
            <a:r>
              <a:rPr lang="en-GB" dirty="0"/>
              <a:t>+ </a:t>
            </a:r>
            <a:r>
              <a:rPr lang="en-GB" dirty="0" smtClean="0"/>
              <a:t>D</a:t>
            </a:r>
            <a:r>
              <a:rPr lang="en-GB" baseline="-25000" dirty="0" smtClean="0"/>
              <a:t>2</a:t>
            </a:r>
            <a:r>
              <a:rPr lang="en-GB" dirty="0"/>
              <a:t>+ D</a:t>
            </a:r>
            <a:r>
              <a:rPr lang="en-GB" baseline="-25000" dirty="0"/>
              <a:t>3</a:t>
            </a:r>
            <a:endParaRPr lang="en-GB" dirty="0"/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pPr marL="0" indent="0">
              <a:lnSpc>
                <a:spcPct val="150000"/>
              </a:lnSpc>
              <a:buNone/>
            </a:pPr>
            <a:endParaRPr lang="en-GB" baseline="-25000" dirty="0"/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pPr marL="0" indent="0">
              <a:lnSpc>
                <a:spcPct val="150000"/>
              </a:lnSpc>
              <a:buNone/>
            </a:pPr>
            <a:endParaRPr lang="en-GB" baseline="-25000" dirty="0"/>
          </a:p>
          <a:p>
            <a:pPr marL="0" indent="0">
              <a:lnSpc>
                <a:spcPct val="150000"/>
              </a:lnSpc>
              <a:buNone/>
            </a:pPr>
            <a:endParaRPr lang="en-GB" baseline="-25000" dirty="0"/>
          </a:p>
          <a:p>
            <a:pPr marL="0" indent="0">
              <a:lnSpc>
                <a:spcPct val="150000"/>
              </a:lnSpc>
              <a:buNone/>
            </a:pPr>
            <a:endParaRPr lang="en-GB" baseline="-25000" dirty="0"/>
          </a:p>
          <a:p>
            <a:pPr marL="0" indent="0">
              <a:lnSpc>
                <a:spcPct val="150000"/>
              </a:lnSpc>
              <a:buNone/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128</a:t>
            </a:fld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727319"/>
              </p:ext>
            </p:extLst>
          </p:nvPr>
        </p:nvGraphicFramePr>
        <p:xfrm>
          <a:off x="3923928" y="1275606"/>
          <a:ext cx="4537075" cy="23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0" name="Visio" r:id="rId3" imgW="2395814" imgH="1229264" progId="Visio.Drawing.11">
                  <p:embed/>
                </p:oleObj>
              </mc:Choice>
              <mc:Fallback>
                <p:oleObj name="Visio" r:id="rId3" imgW="2395814" imgH="1229264" progId="Visio.Drawing.11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275606"/>
                        <a:ext cx="4537075" cy="232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43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ENCODERS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129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42963"/>
            <a:ext cx="8229600" cy="37512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pPr marL="0" indent="0">
              <a:lnSpc>
                <a:spcPct val="150000"/>
              </a:lnSpc>
              <a:buNone/>
            </a:pPr>
            <a:endParaRPr lang="en-GB" baseline="-25000" dirty="0"/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  <a:p>
            <a:pPr marL="0" indent="0">
              <a:lnSpc>
                <a:spcPct val="150000"/>
              </a:lnSpc>
              <a:buNone/>
            </a:pPr>
            <a:endParaRPr lang="en-GB" baseline="-25000" dirty="0"/>
          </a:p>
          <a:p>
            <a:pPr marL="0" indent="0">
              <a:lnSpc>
                <a:spcPct val="150000"/>
              </a:lnSpc>
              <a:buNone/>
            </a:pPr>
            <a:endParaRPr lang="en-GB" baseline="-25000" dirty="0"/>
          </a:p>
          <a:p>
            <a:pPr marL="0" indent="0">
              <a:lnSpc>
                <a:spcPct val="150000"/>
              </a:lnSpc>
              <a:buNone/>
            </a:pPr>
            <a:endParaRPr lang="en-GB" baseline="-25000" dirty="0"/>
          </a:p>
          <a:p>
            <a:pPr marL="0" indent="0">
              <a:lnSpc>
                <a:spcPct val="150000"/>
              </a:lnSpc>
              <a:buNone/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 flipH="1" flipV="1">
            <a:off x="1331913" y="1276251"/>
            <a:ext cx="1079500" cy="34210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0" tIns="0" rIns="0" bIns="0" anchor="ctr" anchorCtr="1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2411413" y="2716113"/>
            <a:ext cx="4140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411413" y="3436838"/>
            <a:ext cx="4140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051050" y="2444651"/>
            <a:ext cx="3587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latin typeface="+mj-lt"/>
                <a:cs typeface="Times New Roman" pitchFamily="18" charset="0"/>
              </a:rPr>
              <a:t>X</a:t>
            </a:r>
            <a:endParaRPr lang="en-US" altLang="en-US" sz="2400" b="1" baseline="-25000" dirty="0">
              <a:latin typeface="+mj-lt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latin typeface="+mj-lt"/>
                <a:cs typeface="Times New Roman" pitchFamily="18" charset="0"/>
              </a:rPr>
              <a:t>Y</a:t>
            </a:r>
            <a:endParaRPr lang="en-US" altLang="en-US" sz="2400" b="1" dirty="0">
              <a:latin typeface="+mj-lt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latin typeface="+mj-lt"/>
                <a:cs typeface="Times New Roman" pitchFamily="18" charset="0"/>
              </a:rPr>
              <a:t>Z</a:t>
            </a:r>
            <a:endParaRPr lang="en-US" altLang="en-US" sz="2400" b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971550" y="1816001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330325" y="1595338"/>
            <a:ext cx="433363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sz="2400" b="1" baseline="-25000" dirty="0" smtClean="0">
                <a:latin typeface="+mj-lt"/>
                <a:cs typeface="Times New Roman" pitchFamily="18" charset="0"/>
              </a:rPr>
              <a:t>7</a:t>
            </a:r>
            <a:endParaRPr lang="en-US" altLang="en-US" sz="24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sz="2400" b="1" baseline="-25000" dirty="0" smtClean="0">
                <a:latin typeface="+mj-lt"/>
                <a:cs typeface="Times New Roman" pitchFamily="18" charset="0"/>
              </a:rPr>
              <a:t>6</a:t>
            </a:r>
            <a:endParaRPr lang="en-US" altLang="en-US" sz="24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sz="2400" b="1" baseline="-25000" dirty="0" smtClean="0">
                <a:latin typeface="+mj-lt"/>
                <a:cs typeface="Times New Roman" pitchFamily="18" charset="0"/>
              </a:rPr>
              <a:t>5</a:t>
            </a:r>
            <a:endParaRPr lang="en-US" altLang="en-US" sz="24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sz="2400" b="1" baseline="-25000" dirty="0" smtClean="0">
                <a:latin typeface="+mj-lt"/>
                <a:cs typeface="Times New Roman" pitchFamily="18" charset="0"/>
              </a:rPr>
              <a:t>4 </a:t>
            </a:r>
            <a:r>
              <a:rPr lang="en-US" altLang="en-US" sz="2400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sz="2400" b="1" baseline="-25000" dirty="0" smtClean="0">
                <a:latin typeface="+mj-lt"/>
                <a:cs typeface="Times New Roman" pitchFamily="18" charset="0"/>
              </a:rPr>
              <a:t>3</a:t>
            </a:r>
            <a:endParaRPr lang="en-US" altLang="en-US" sz="24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sz="2400" b="1" baseline="-25000" dirty="0" smtClean="0">
                <a:latin typeface="+mj-lt"/>
                <a:cs typeface="Times New Roman" pitchFamily="18" charset="0"/>
              </a:rPr>
              <a:t>2</a:t>
            </a:r>
            <a:endParaRPr lang="en-US" altLang="en-US" sz="24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sz="2400" b="1" baseline="-25000" dirty="0" smtClean="0">
                <a:latin typeface="+mj-lt"/>
                <a:cs typeface="Times New Roman" pitchFamily="18" charset="0"/>
              </a:rPr>
              <a:t>1</a:t>
            </a:r>
            <a:endParaRPr lang="en-US" altLang="en-US" sz="24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sz="2400" b="1" baseline="-25000" dirty="0" smtClean="0">
                <a:latin typeface="+mj-lt"/>
                <a:cs typeface="Times New Roman" pitchFamily="18" charset="0"/>
              </a:rPr>
              <a:t>0</a:t>
            </a:r>
            <a:endParaRPr lang="en-US" altLang="en-US" sz="2400" b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971550" y="2176363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971550" y="2536726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971550" y="2895501"/>
            <a:ext cx="360363" cy="1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2411413" y="3076476"/>
            <a:ext cx="4140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971550" y="3255863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971550" y="3614638"/>
            <a:ext cx="360363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V="1">
            <a:off x="971550" y="3973413"/>
            <a:ext cx="360363" cy="3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V="1">
            <a:off x="971550" y="4332188"/>
            <a:ext cx="360363" cy="4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 flipH="1" flipV="1">
            <a:off x="6551613" y="1276251"/>
            <a:ext cx="1081087" cy="34210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0" tIns="0" rIns="0" bIns="0" anchor="ctr" anchorCtr="1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4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6589489" y="2520851"/>
            <a:ext cx="3587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latin typeface="+mj-lt"/>
                <a:cs typeface="Times New Roman" pitchFamily="18" charset="0"/>
              </a:rPr>
              <a:t>X</a:t>
            </a:r>
            <a:endParaRPr lang="en-US" altLang="en-US" sz="2400" b="1" baseline="-25000" dirty="0"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latin typeface="+mj-lt"/>
                <a:cs typeface="Times New Roman" pitchFamily="18" charset="0"/>
              </a:rPr>
              <a:t>Y</a:t>
            </a:r>
            <a:endParaRPr lang="en-US" altLang="en-US" sz="2400" b="1" dirty="0"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latin typeface="+mj-lt"/>
                <a:cs typeface="Times New Roman" pitchFamily="18" charset="0"/>
              </a:rPr>
              <a:t>Z</a:t>
            </a:r>
            <a:endParaRPr lang="en-US" altLang="en-US" sz="2400" b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7632700" y="1816001"/>
            <a:ext cx="541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7221538" y="1455638"/>
            <a:ext cx="358775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sz="2400" b="1" baseline="-25000" dirty="0" smtClean="0">
                <a:latin typeface="+mj-lt"/>
                <a:cs typeface="Times New Roman" pitchFamily="18" charset="0"/>
              </a:rPr>
              <a:t>7</a:t>
            </a:r>
            <a:endParaRPr lang="en-US" altLang="en-US" sz="2400" b="1" baseline="-25000" dirty="0"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sz="2400" b="1" baseline="-25000" dirty="0" smtClean="0">
                <a:latin typeface="+mj-lt"/>
                <a:cs typeface="Times New Roman" pitchFamily="18" charset="0"/>
              </a:rPr>
              <a:t>6</a:t>
            </a:r>
            <a:endParaRPr lang="en-US" altLang="en-US" sz="2400" b="1" baseline="-25000" dirty="0"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sz="2400" b="1" baseline="-25000" dirty="0" smtClean="0">
                <a:latin typeface="+mj-lt"/>
                <a:cs typeface="Times New Roman" pitchFamily="18" charset="0"/>
              </a:rPr>
              <a:t>5</a:t>
            </a:r>
            <a:endParaRPr lang="en-US" altLang="en-US" sz="2400" b="1" baseline="-25000" dirty="0"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sz="2400" b="1" baseline="-25000" dirty="0" smtClean="0">
                <a:latin typeface="+mj-lt"/>
                <a:cs typeface="Times New Roman" pitchFamily="18" charset="0"/>
              </a:rPr>
              <a:t>4 </a:t>
            </a:r>
            <a:r>
              <a:rPr lang="en-US" altLang="en-US" sz="2400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sz="2400" b="1" baseline="-25000" dirty="0" smtClean="0">
                <a:latin typeface="+mj-lt"/>
                <a:cs typeface="Times New Roman" pitchFamily="18" charset="0"/>
              </a:rPr>
              <a:t>3</a:t>
            </a:r>
            <a:endParaRPr lang="en-US" altLang="en-US" sz="2400" b="1" baseline="-25000" dirty="0"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sz="2400" b="1" baseline="-25000" dirty="0" smtClean="0">
                <a:latin typeface="+mj-lt"/>
                <a:cs typeface="Times New Roman" pitchFamily="18" charset="0"/>
              </a:rPr>
              <a:t>2</a:t>
            </a:r>
            <a:endParaRPr lang="en-US" altLang="en-US" sz="2400" b="1" baseline="-25000" dirty="0"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sz="2400" b="1" baseline="-25000" dirty="0" smtClean="0">
                <a:latin typeface="+mj-lt"/>
                <a:cs typeface="Times New Roman" pitchFamily="18" charset="0"/>
              </a:rPr>
              <a:t>1</a:t>
            </a:r>
            <a:endParaRPr lang="en-US" altLang="en-US" sz="2400" b="1" baseline="-25000" dirty="0">
              <a:latin typeface="+mj-lt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 smtClean="0">
                <a:latin typeface="+mj-lt"/>
                <a:cs typeface="Times New Roman" pitchFamily="18" charset="0"/>
              </a:rPr>
              <a:t>D</a:t>
            </a:r>
            <a:r>
              <a:rPr lang="en-US" altLang="en-US" sz="2400" b="1" baseline="-25000" dirty="0" smtClean="0">
                <a:latin typeface="+mj-lt"/>
                <a:cs typeface="Times New Roman" pitchFamily="18" charset="0"/>
              </a:rPr>
              <a:t>0</a:t>
            </a:r>
            <a:endParaRPr lang="en-US" altLang="en-US" sz="2400" b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632700" y="2176363"/>
            <a:ext cx="5397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7632700" y="2536726"/>
            <a:ext cx="541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7632700" y="2897088"/>
            <a:ext cx="541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7632700" y="3255863"/>
            <a:ext cx="541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7632700" y="3614638"/>
            <a:ext cx="541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7632700" y="3973413"/>
            <a:ext cx="541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7632700" y="4332188"/>
            <a:ext cx="541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1403648" y="721608"/>
            <a:ext cx="92974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Binary</a:t>
            </a:r>
            <a:br>
              <a:rPr lang="en-US" altLang="en-US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</a:b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Encoder</a:t>
            </a:r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6623348" y="721608"/>
            <a:ext cx="95539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Binary</a:t>
            </a:r>
            <a:br>
              <a:rPr lang="en-US" altLang="en-US" b="1">
                <a:solidFill>
                  <a:schemeClr val="accent1"/>
                </a:solidFill>
                <a:latin typeface="+mj-lt"/>
                <a:cs typeface="Times New Roman" pitchFamily="18" charset="0"/>
              </a:rPr>
            </a:br>
            <a:r>
              <a:rPr lang="en-US" altLang="en-US" b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Decoder</a:t>
            </a:r>
          </a:p>
        </p:txBody>
      </p:sp>
      <p:sp>
        <p:nvSpPr>
          <p:cNvPr id="36" name="WordArt 39"/>
          <p:cNvSpPr>
            <a:spLocks noChangeArrowheads="1" noChangeShapeType="1" noTextEdit="1"/>
          </p:cNvSpPr>
          <p:nvPr/>
        </p:nvSpPr>
        <p:spPr bwMode="auto">
          <a:xfrm>
            <a:off x="488950" y="1636613"/>
            <a:ext cx="122238" cy="265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84"/>
              </a:avLst>
            </a:prstTxWarp>
          </a:bodyPr>
          <a:lstStyle/>
          <a:p>
            <a:r>
              <a:rPr lang="en-GB" sz="3600" kern="10" spc="72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</a:rPr>
              <a:t>7</a:t>
            </a:r>
          </a:p>
        </p:txBody>
      </p:sp>
      <p:pic>
        <p:nvPicPr>
          <p:cNvPr id="37" name="Picture 51" descr="MCj02402230000[1]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636613"/>
            <a:ext cx="2190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3" descr="MCj02402230000[1]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995388"/>
            <a:ext cx="2190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4" descr="MCj02402230000[1]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357338"/>
            <a:ext cx="2190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5" descr="MCj02402230000[1]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716113"/>
            <a:ext cx="2190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6" descr="MCj02402230000[1]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3076476"/>
            <a:ext cx="2190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7" descr="MCj02402230000[1]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3436838"/>
            <a:ext cx="2190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8" descr="MCj02402230000[1]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3795613"/>
            <a:ext cx="2190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9" descr="MCj02402230000[1]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4155976"/>
            <a:ext cx="2190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WordArt 81"/>
          <p:cNvSpPr>
            <a:spLocks noChangeArrowheads="1" noChangeShapeType="1" noTextEdit="1"/>
          </p:cNvSpPr>
          <p:nvPr/>
        </p:nvSpPr>
        <p:spPr bwMode="auto">
          <a:xfrm>
            <a:off x="488950" y="1995388"/>
            <a:ext cx="122238" cy="265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84"/>
              </a:avLst>
            </a:prstTxWarp>
          </a:bodyPr>
          <a:lstStyle/>
          <a:p>
            <a:r>
              <a:rPr lang="en-GB" sz="3600" kern="10" spc="72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</a:rPr>
              <a:t>6</a:t>
            </a:r>
          </a:p>
        </p:txBody>
      </p:sp>
      <p:sp>
        <p:nvSpPr>
          <p:cNvPr id="46" name="WordArt 82"/>
          <p:cNvSpPr>
            <a:spLocks noChangeArrowheads="1" noChangeShapeType="1" noTextEdit="1"/>
          </p:cNvSpPr>
          <p:nvPr/>
        </p:nvSpPr>
        <p:spPr bwMode="auto">
          <a:xfrm>
            <a:off x="488950" y="2355751"/>
            <a:ext cx="122238" cy="265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84"/>
              </a:avLst>
            </a:prstTxWarp>
          </a:bodyPr>
          <a:lstStyle/>
          <a:p>
            <a:r>
              <a:rPr lang="en-GB" sz="3600" kern="10" spc="72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</a:rPr>
              <a:t>5</a:t>
            </a:r>
          </a:p>
        </p:txBody>
      </p:sp>
      <p:sp>
        <p:nvSpPr>
          <p:cNvPr id="47" name="WordArt 83"/>
          <p:cNvSpPr>
            <a:spLocks noChangeArrowheads="1" noChangeShapeType="1" noTextEdit="1"/>
          </p:cNvSpPr>
          <p:nvPr/>
        </p:nvSpPr>
        <p:spPr bwMode="auto">
          <a:xfrm>
            <a:off x="488950" y="2716113"/>
            <a:ext cx="122238" cy="265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84"/>
              </a:avLst>
            </a:prstTxWarp>
          </a:bodyPr>
          <a:lstStyle/>
          <a:p>
            <a:r>
              <a:rPr lang="en-GB" sz="3600" kern="10" spc="72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48" name="WordArt 84"/>
          <p:cNvSpPr>
            <a:spLocks noChangeArrowheads="1" noChangeShapeType="1" noTextEdit="1"/>
          </p:cNvSpPr>
          <p:nvPr/>
        </p:nvSpPr>
        <p:spPr bwMode="auto">
          <a:xfrm>
            <a:off x="488950" y="3076476"/>
            <a:ext cx="122238" cy="265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84"/>
              </a:avLst>
            </a:prstTxWarp>
          </a:bodyPr>
          <a:lstStyle/>
          <a:p>
            <a:r>
              <a:rPr lang="en-GB" sz="3600" kern="10" spc="72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</a:rPr>
              <a:t>3</a:t>
            </a:r>
          </a:p>
        </p:txBody>
      </p:sp>
      <p:sp>
        <p:nvSpPr>
          <p:cNvPr id="49" name="WordArt 85"/>
          <p:cNvSpPr>
            <a:spLocks noChangeArrowheads="1" noChangeShapeType="1" noTextEdit="1"/>
          </p:cNvSpPr>
          <p:nvPr/>
        </p:nvSpPr>
        <p:spPr bwMode="auto">
          <a:xfrm>
            <a:off x="488950" y="3436838"/>
            <a:ext cx="122238" cy="265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84"/>
              </a:avLst>
            </a:prstTxWarp>
          </a:bodyPr>
          <a:lstStyle/>
          <a:p>
            <a:r>
              <a:rPr lang="en-GB" sz="3600" kern="10" spc="72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50" name="WordArt 86"/>
          <p:cNvSpPr>
            <a:spLocks noChangeArrowheads="1" noChangeShapeType="1" noTextEdit="1"/>
          </p:cNvSpPr>
          <p:nvPr/>
        </p:nvSpPr>
        <p:spPr bwMode="auto">
          <a:xfrm>
            <a:off x="488950" y="3797201"/>
            <a:ext cx="122238" cy="265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84"/>
              </a:avLst>
            </a:prstTxWarp>
          </a:bodyPr>
          <a:lstStyle/>
          <a:p>
            <a:r>
              <a:rPr lang="en-GB" sz="3600" kern="10" spc="72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</a:rPr>
              <a:t>1</a:t>
            </a:r>
          </a:p>
        </p:txBody>
      </p:sp>
      <p:sp>
        <p:nvSpPr>
          <p:cNvPr id="51" name="WordArt 87"/>
          <p:cNvSpPr>
            <a:spLocks noChangeArrowheads="1" noChangeShapeType="1" noTextEdit="1"/>
          </p:cNvSpPr>
          <p:nvPr/>
        </p:nvSpPr>
        <p:spPr bwMode="auto">
          <a:xfrm>
            <a:off x="488950" y="4157563"/>
            <a:ext cx="122238" cy="265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84"/>
              </a:avLst>
            </a:prstTxWarp>
          </a:bodyPr>
          <a:lstStyle/>
          <a:p>
            <a:r>
              <a:rPr lang="en-GB" sz="3600" kern="10" spc="72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</a:rPr>
              <a:t>0</a:t>
            </a:r>
          </a:p>
        </p:txBody>
      </p:sp>
      <p:grpSp>
        <p:nvGrpSpPr>
          <p:cNvPr id="52" name="Group 97"/>
          <p:cNvGrpSpPr>
            <a:grpSpLocks/>
          </p:cNvGrpSpPr>
          <p:nvPr/>
        </p:nvGrpSpPr>
        <p:grpSpPr bwMode="auto">
          <a:xfrm>
            <a:off x="7993063" y="1503263"/>
            <a:ext cx="358775" cy="312738"/>
            <a:chOff x="2414" y="2954"/>
            <a:chExt cx="920" cy="907"/>
          </a:xfrm>
        </p:grpSpPr>
        <p:sp>
          <p:nvSpPr>
            <p:cNvPr id="53" name="Litebulb"/>
            <p:cNvSpPr>
              <a:spLocks noChangeAspect="1" noEditPoints="1" noChangeArrowheads="1"/>
            </p:cNvSpPr>
            <p:nvPr/>
          </p:nvSpPr>
          <p:spPr bwMode="auto">
            <a:xfrm>
              <a:off x="2653" y="3485"/>
              <a:ext cx="275" cy="376"/>
            </a:xfrm>
            <a:custGeom>
              <a:avLst/>
              <a:gdLst>
                <a:gd name="T0" fmla="*/ 138 w 21600"/>
                <a:gd name="T1" fmla="*/ 0 h 21600"/>
                <a:gd name="T2" fmla="*/ 275 w 21600"/>
                <a:gd name="T3" fmla="*/ 135 h 21600"/>
                <a:gd name="T4" fmla="*/ 0 w 21600"/>
                <a:gd name="T5" fmla="*/ 135 h 21600"/>
                <a:gd name="T6" fmla="*/ 138 w 21600"/>
                <a:gd name="T7" fmla="*/ 37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35 w 21600"/>
                <a:gd name="T13" fmla="*/ 2183 h 21600"/>
                <a:gd name="T14" fmla="*/ 18301 w 21600"/>
                <a:gd name="T15" fmla="*/ 93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AutoShape 91"/>
            <p:cNvSpPr>
              <a:spLocks noChangeArrowheads="1"/>
            </p:cNvSpPr>
            <p:nvPr/>
          </p:nvSpPr>
          <p:spPr bwMode="auto">
            <a:xfrm>
              <a:off x="2427" y="2954"/>
              <a:ext cx="907" cy="567"/>
            </a:xfrm>
            <a:prstGeom prst="parallelogram">
              <a:avLst>
                <a:gd name="adj" fmla="val 65274"/>
              </a:avLst>
            </a:prstGeom>
            <a:solidFill>
              <a:schemeClr val="tx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55" name="Line 92"/>
            <p:cNvSpPr>
              <a:spLocks noChangeShapeType="1"/>
            </p:cNvSpPr>
            <p:nvPr/>
          </p:nvSpPr>
          <p:spPr bwMode="auto">
            <a:xfrm>
              <a:off x="2965" y="3521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56" name="Line 93"/>
            <p:cNvSpPr>
              <a:spLocks noChangeShapeType="1"/>
            </p:cNvSpPr>
            <p:nvPr/>
          </p:nvSpPr>
          <p:spPr bwMode="auto">
            <a:xfrm flipH="1">
              <a:off x="2965" y="3294"/>
              <a:ext cx="369" cy="5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57" name="AutoShape 94"/>
            <p:cNvSpPr>
              <a:spLocks noChangeArrowheads="1"/>
            </p:cNvSpPr>
            <p:nvPr/>
          </p:nvSpPr>
          <p:spPr bwMode="auto">
            <a:xfrm rot="5400000">
              <a:off x="2357" y="3578"/>
              <a:ext cx="340" cy="226"/>
            </a:xfrm>
            <a:prstGeom prst="rtTriangl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58" name="WordArt 95"/>
            <p:cNvSpPr>
              <a:spLocks noChangeArrowheads="1" noChangeShapeType="1" noTextEdit="1"/>
            </p:cNvSpPr>
            <p:nvPr/>
          </p:nvSpPr>
          <p:spPr bwMode="auto">
            <a:xfrm>
              <a:off x="2642" y="3015"/>
              <a:ext cx="46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1958"/>
                </a:avLst>
              </a:prstTxWarp>
            </a:bodyPr>
            <a:lstStyle/>
            <a:p>
              <a:r>
                <a:rPr lang="en-GB" sz="3600" i="1" kern="10" spc="720" dirty="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 Black"/>
                </a:rPr>
                <a:t>7</a:t>
              </a:r>
            </a:p>
          </p:txBody>
        </p:sp>
        <p:sp>
          <p:nvSpPr>
            <p:cNvPr id="59" name="Line 96"/>
            <p:cNvSpPr>
              <a:spLocks noChangeShapeType="1"/>
            </p:cNvSpPr>
            <p:nvPr/>
          </p:nvSpPr>
          <p:spPr bwMode="auto">
            <a:xfrm>
              <a:off x="3334" y="2954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</p:grpSp>
      <p:grpSp>
        <p:nvGrpSpPr>
          <p:cNvPr id="60" name="Group 126"/>
          <p:cNvGrpSpPr>
            <a:grpSpLocks/>
          </p:cNvGrpSpPr>
          <p:nvPr/>
        </p:nvGrpSpPr>
        <p:grpSpPr bwMode="auto">
          <a:xfrm>
            <a:off x="7993063" y="1863626"/>
            <a:ext cx="358775" cy="312737"/>
            <a:chOff x="2414" y="2954"/>
            <a:chExt cx="920" cy="907"/>
          </a:xfrm>
        </p:grpSpPr>
        <p:sp>
          <p:nvSpPr>
            <p:cNvPr id="61" name="Litebulb"/>
            <p:cNvSpPr>
              <a:spLocks noChangeAspect="1" noEditPoints="1" noChangeArrowheads="1"/>
            </p:cNvSpPr>
            <p:nvPr/>
          </p:nvSpPr>
          <p:spPr bwMode="auto">
            <a:xfrm>
              <a:off x="2653" y="3485"/>
              <a:ext cx="275" cy="376"/>
            </a:xfrm>
            <a:custGeom>
              <a:avLst/>
              <a:gdLst>
                <a:gd name="T0" fmla="*/ 138 w 21600"/>
                <a:gd name="T1" fmla="*/ 0 h 21600"/>
                <a:gd name="T2" fmla="*/ 275 w 21600"/>
                <a:gd name="T3" fmla="*/ 135 h 21600"/>
                <a:gd name="T4" fmla="*/ 0 w 21600"/>
                <a:gd name="T5" fmla="*/ 135 h 21600"/>
                <a:gd name="T6" fmla="*/ 138 w 21600"/>
                <a:gd name="T7" fmla="*/ 37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35 w 21600"/>
                <a:gd name="T13" fmla="*/ 2183 h 21600"/>
                <a:gd name="T14" fmla="*/ 18301 w 21600"/>
                <a:gd name="T15" fmla="*/ 93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AutoShape 128"/>
            <p:cNvSpPr>
              <a:spLocks noChangeArrowheads="1"/>
            </p:cNvSpPr>
            <p:nvPr/>
          </p:nvSpPr>
          <p:spPr bwMode="auto">
            <a:xfrm>
              <a:off x="2427" y="2954"/>
              <a:ext cx="907" cy="567"/>
            </a:xfrm>
            <a:prstGeom prst="parallelogram">
              <a:avLst>
                <a:gd name="adj" fmla="val 65274"/>
              </a:avLst>
            </a:prstGeom>
            <a:solidFill>
              <a:schemeClr val="tx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3" name="Line 129"/>
            <p:cNvSpPr>
              <a:spLocks noChangeShapeType="1"/>
            </p:cNvSpPr>
            <p:nvPr/>
          </p:nvSpPr>
          <p:spPr bwMode="auto">
            <a:xfrm>
              <a:off x="2965" y="3521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64" name="Line 130"/>
            <p:cNvSpPr>
              <a:spLocks noChangeShapeType="1"/>
            </p:cNvSpPr>
            <p:nvPr/>
          </p:nvSpPr>
          <p:spPr bwMode="auto">
            <a:xfrm flipH="1">
              <a:off x="2965" y="3294"/>
              <a:ext cx="369" cy="5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65" name="AutoShape 131"/>
            <p:cNvSpPr>
              <a:spLocks noChangeArrowheads="1"/>
            </p:cNvSpPr>
            <p:nvPr/>
          </p:nvSpPr>
          <p:spPr bwMode="auto">
            <a:xfrm rot="5400000">
              <a:off x="2357" y="3578"/>
              <a:ext cx="340" cy="226"/>
            </a:xfrm>
            <a:prstGeom prst="rtTriangl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66" name="WordArt 132"/>
            <p:cNvSpPr>
              <a:spLocks noChangeArrowheads="1" noChangeShapeType="1" noTextEdit="1"/>
            </p:cNvSpPr>
            <p:nvPr/>
          </p:nvSpPr>
          <p:spPr bwMode="auto">
            <a:xfrm>
              <a:off x="2642" y="3015"/>
              <a:ext cx="46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1958"/>
                </a:avLst>
              </a:prstTxWarp>
            </a:bodyPr>
            <a:lstStyle/>
            <a:p>
              <a:r>
                <a:rPr lang="en-GB" sz="3600" i="1" kern="10" spc="72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 Black"/>
                </a:rPr>
                <a:t>6</a:t>
              </a:r>
            </a:p>
          </p:txBody>
        </p:sp>
        <p:sp>
          <p:nvSpPr>
            <p:cNvPr id="67" name="Line 133"/>
            <p:cNvSpPr>
              <a:spLocks noChangeShapeType="1"/>
            </p:cNvSpPr>
            <p:nvPr/>
          </p:nvSpPr>
          <p:spPr bwMode="auto">
            <a:xfrm>
              <a:off x="3334" y="2954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</p:grpSp>
      <p:grpSp>
        <p:nvGrpSpPr>
          <p:cNvPr id="68" name="Group 134"/>
          <p:cNvGrpSpPr>
            <a:grpSpLocks/>
          </p:cNvGrpSpPr>
          <p:nvPr/>
        </p:nvGrpSpPr>
        <p:grpSpPr bwMode="auto">
          <a:xfrm>
            <a:off x="7993063" y="2223988"/>
            <a:ext cx="358775" cy="312738"/>
            <a:chOff x="2414" y="2954"/>
            <a:chExt cx="920" cy="907"/>
          </a:xfrm>
        </p:grpSpPr>
        <p:sp>
          <p:nvSpPr>
            <p:cNvPr id="69" name="Litebulb"/>
            <p:cNvSpPr>
              <a:spLocks noChangeAspect="1" noEditPoints="1" noChangeArrowheads="1"/>
            </p:cNvSpPr>
            <p:nvPr/>
          </p:nvSpPr>
          <p:spPr bwMode="auto">
            <a:xfrm>
              <a:off x="2653" y="3485"/>
              <a:ext cx="275" cy="376"/>
            </a:xfrm>
            <a:custGeom>
              <a:avLst/>
              <a:gdLst>
                <a:gd name="T0" fmla="*/ 138 w 21600"/>
                <a:gd name="T1" fmla="*/ 0 h 21600"/>
                <a:gd name="T2" fmla="*/ 275 w 21600"/>
                <a:gd name="T3" fmla="*/ 135 h 21600"/>
                <a:gd name="T4" fmla="*/ 0 w 21600"/>
                <a:gd name="T5" fmla="*/ 135 h 21600"/>
                <a:gd name="T6" fmla="*/ 138 w 21600"/>
                <a:gd name="T7" fmla="*/ 37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35 w 21600"/>
                <a:gd name="T13" fmla="*/ 2183 h 21600"/>
                <a:gd name="T14" fmla="*/ 18301 w 21600"/>
                <a:gd name="T15" fmla="*/ 93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AutoShape 136"/>
            <p:cNvSpPr>
              <a:spLocks noChangeArrowheads="1"/>
            </p:cNvSpPr>
            <p:nvPr/>
          </p:nvSpPr>
          <p:spPr bwMode="auto">
            <a:xfrm>
              <a:off x="2427" y="2954"/>
              <a:ext cx="907" cy="567"/>
            </a:xfrm>
            <a:prstGeom prst="parallelogram">
              <a:avLst>
                <a:gd name="adj" fmla="val 65274"/>
              </a:avLst>
            </a:prstGeom>
            <a:solidFill>
              <a:schemeClr val="tx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71" name="Line 137"/>
            <p:cNvSpPr>
              <a:spLocks noChangeShapeType="1"/>
            </p:cNvSpPr>
            <p:nvPr/>
          </p:nvSpPr>
          <p:spPr bwMode="auto">
            <a:xfrm>
              <a:off x="2965" y="3521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72" name="Line 138"/>
            <p:cNvSpPr>
              <a:spLocks noChangeShapeType="1"/>
            </p:cNvSpPr>
            <p:nvPr/>
          </p:nvSpPr>
          <p:spPr bwMode="auto">
            <a:xfrm flipH="1">
              <a:off x="2965" y="3294"/>
              <a:ext cx="369" cy="5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73" name="AutoShape 139"/>
            <p:cNvSpPr>
              <a:spLocks noChangeArrowheads="1"/>
            </p:cNvSpPr>
            <p:nvPr/>
          </p:nvSpPr>
          <p:spPr bwMode="auto">
            <a:xfrm rot="5400000">
              <a:off x="2357" y="3578"/>
              <a:ext cx="340" cy="226"/>
            </a:xfrm>
            <a:prstGeom prst="rtTriangl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74" name="WordArt 140"/>
            <p:cNvSpPr>
              <a:spLocks noChangeArrowheads="1" noChangeShapeType="1" noTextEdit="1"/>
            </p:cNvSpPr>
            <p:nvPr/>
          </p:nvSpPr>
          <p:spPr bwMode="auto">
            <a:xfrm>
              <a:off x="2642" y="3015"/>
              <a:ext cx="46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1958"/>
                </a:avLst>
              </a:prstTxWarp>
            </a:bodyPr>
            <a:lstStyle/>
            <a:p>
              <a:r>
                <a:rPr lang="en-GB" sz="3600" i="1" kern="10" spc="72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 Black"/>
                </a:rPr>
                <a:t>5</a:t>
              </a:r>
            </a:p>
          </p:txBody>
        </p:sp>
        <p:sp>
          <p:nvSpPr>
            <p:cNvPr id="75" name="Line 141"/>
            <p:cNvSpPr>
              <a:spLocks noChangeShapeType="1"/>
            </p:cNvSpPr>
            <p:nvPr/>
          </p:nvSpPr>
          <p:spPr bwMode="auto">
            <a:xfrm>
              <a:off x="3334" y="2954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</p:grpSp>
      <p:grpSp>
        <p:nvGrpSpPr>
          <p:cNvPr id="76" name="Group 142"/>
          <p:cNvGrpSpPr>
            <a:grpSpLocks/>
          </p:cNvGrpSpPr>
          <p:nvPr/>
        </p:nvGrpSpPr>
        <p:grpSpPr bwMode="auto">
          <a:xfrm>
            <a:off x="7993063" y="2582763"/>
            <a:ext cx="358775" cy="312738"/>
            <a:chOff x="2414" y="2954"/>
            <a:chExt cx="920" cy="907"/>
          </a:xfrm>
        </p:grpSpPr>
        <p:sp>
          <p:nvSpPr>
            <p:cNvPr id="77" name="Litebulb"/>
            <p:cNvSpPr>
              <a:spLocks noChangeAspect="1" noEditPoints="1" noChangeArrowheads="1"/>
            </p:cNvSpPr>
            <p:nvPr/>
          </p:nvSpPr>
          <p:spPr bwMode="auto">
            <a:xfrm>
              <a:off x="2653" y="3485"/>
              <a:ext cx="275" cy="376"/>
            </a:xfrm>
            <a:custGeom>
              <a:avLst/>
              <a:gdLst>
                <a:gd name="T0" fmla="*/ 138 w 21600"/>
                <a:gd name="T1" fmla="*/ 0 h 21600"/>
                <a:gd name="T2" fmla="*/ 275 w 21600"/>
                <a:gd name="T3" fmla="*/ 135 h 21600"/>
                <a:gd name="T4" fmla="*/ 0 w 21600"/>
                <a:gd name="T5" fmla="*/ 135 h 21600"/>
                <a:gd name="T6" fmla="*/ 138 w 21600"/>
                <a:gd name="T7" fmla="*/ 37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35 w 21600"/>
                <a:gd name="T13" fmla="*/ 2183 h 21600"/>
                <a:gd name="T14" fmla="*/ 18301 w 21600"/>
                <a:gd name="T15" fmla="*/ 93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AutoShape 144"/>
            <p:cNvSpPr>
              <a:spLocks noChangeArrowheads="1"/>
            </p:cNvSpPr>
            <p:nvPr/>
          </p:nvSpPr>
          <p:spPr bwMode="auto">
            <a:xfrm>
              <a:off x="2427" y="2954"/>
              <a:ext cx="907" cy="567"/>
            </a:xfrm>
            <a:prstGeom prst="parallelogram">
              <a:avLst>
                <a:gd name="adj" fmla="val 65274"/>
              </a:avLst>
            </a:prstGeom>
            <a:solidFill>
              <a:schemeClr val="tx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79" name="Line 145"/>
            <p:cNvSpPr>
              <a:spLocks noChangeShapeType="1"/>
            </p:cNvSpPr>
            <p:nvPr/>
          </p:nvSpPr>
          <p:spPr bwMode="auto">
            <a:xfrm>
              <a:off x="2965" y="3521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80" name="Line 146"/>
            <p:cNvSpPr>
              <a:spLocks noChangeShapeType="1"/>
            </p:cNvSpPr>
            <p:nvPr/>
          </p:nvSpPr>
          <p:spPr bwMode="auto">
            <a:xfrm flipH="1">
              <a:off x="2965" y="3294"/>
              <a:ext cx="369" cy="5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81" name="AutoShape 147"/>
            <p:cNvSpPr>
              <a:spLocks noChangeArrowheads="1"/>
            </p:cNvSpPr>
            <p:nvPr/>
          </p:nvSpPr>
          <p:spPr bwMode="auto">
            <a:xfrm rot="5400000">
              <a:off x="2357" y="3578"/>
              <a:ext cx="340" cy="226"/>
            </a:xfrm>
            <a:prstGeom prst="rtTriangl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82" name="WordArt 148"/>
            <p:cNvSpPr>
              <a:spLocks noChangeArrowheads="1" noChangeShapeType="1" noTextEdit="1"/>
            </p:cNvSpPr>
            <p:nvPr/>
          </p:nvSpPr>
          <p:spPr bwMode="auto">
            <a:xfrm>
              <a:off x="2642" y="3015"/>
              <a:ext cx="46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1958"/>
                </a:avLst>
              </a:prstTxWarp>
            </a:bodyPr>
            <a:lstStyle/>
            <a:p>
              <a:r>
                <a:rPr lang="en-GB" sz="3600" i="1" kern="10" spc="72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 Black"/>
                </a:rPr>
                <a:t>4</a:t>
              </a:r>
            </a:p>
          </p:txBody>
        </p:sp>
        <p:sp>
          <p:nvSpPr>
            <p:cNvPr id="83" name="Line 149"/>
            <p:cNvSpPr>
              <a:spLocks noChangeShapeType="1"/>
            </p:cNvSpPr>
            <p:nvPr/>
          </p:nvSpPr>
          <p:spPr bwMode="auto">
            <a:xfrm>
              <a:off x="3334" y="2954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</p:grpSp>
      <p:grpSp>
        <p:nvGrpSpPr>
          <p:cNvPr id="84" name="Group 150"/>
          <p:cNvGrpSpPr>
            <a:grpSpLocks/>
          </p:cNvGrpSpPr>
          <p:nvPr/>
        </p:nvGrpSpPr>
        <p:grpSpPr bwMode="auto">
          <a:xfrm>
            <a:off x="7993063" y="2943126"/>
            <a:ext cx="358775" cy="312737"/>
            <a:chOff x="2414" y="2954"/>
            <a:chExt cx="920" cy="907"/>
          </a:xfrm>
        </p:grpSpPr>
        <p:sp>
          <p:nvSpPr>
            <p:cNvPr id="85" name="Litebulb"/>
            <p:cNvSpPr>
              <a:spLocks noChangeAspect="1" noEditPoints="1" noChangeArrowheads="1"/>
            </p:cNvSpPr>
            <p:nvPr/>
          </p:nvSpPr>
          <p:spPr bwMode="auto">
            <a:xfrm>
              <a:off x="2653" y="3485"/>
              <a:ext cx="275" cy="376"/>
            </a:xfrm>
            <a:custGeom>
              <a:avLst/>
              <a:gdLst>
                <a:gd name="T0" fmla="*/ 138 w 21600"/>
                <a:gd name="T1" fmla="*/ 0 h 21600"/>
                <a:gd name="T2" fmla="*/ 275 w 21600"/>
                <a:gd name="T3" fmla="*/ 135 h 21600"/>
                <a:gd name="T4" fmla="*/ 0 w 21600"/>
                <a:gd name="T5" fmla="*/ 135 h 21600"/>
                <a:gd name="T6" fmla="*/ 138 w 21600"/>
                <a:gd name="T7" fmla="*/ 37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35 w 21600"/>
                <a:gd name="T13" fmla="*/ 2183 h 21600"/>
                <a:gd name="T14" fmla="*/ 18301 w 21600"/>
                <a:gd name="T15" fmla="*/ 93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AutoShape 152"/>
            <p:cNvSpPr>
              <a:spLocks noChangeArrowheads="1"/>
            </p:cNvSpPr>
            <p:nvPr/>
          </p:nvSpPr>
          <p:spPr bwMode="auto">
            <a:xfrm>
              <a:off x="2427" y="2954"/>
              <a:ext cx="907" cy="567"/>
            </a:xfrm>
            <a:prstGeom prst="parallelogram">
              <a:avLst>
                <a:gd name="adj" fmla="val 65274"/>
              </a:avLst>
            </a:prstGeom>
            <a:solidFill>
              <a:schemeClr val="tx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87" name="Line 153"/>
            <p:cNvSpPr>
              <a:spLocks noChangeShapeType="1"/>
            </p:cNvSpPr>
            <p:nvPr/>
          </p:nvSpPr>
          <p:spPr bwMode="auto">
            <a:xfrm>
              <a:off x="2965" y="3521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88" name="Line 154"/>
            <p:cNvSpPr>
              <a:spLocks noChangeShapeType="1"/>
            </p:cNvSpPr>
            <p:nvPr/>
          </p:nvSpPr>
          <p:spPr bwMode="auto">
            <a:xfrm flipH="1">
              <a:off x="2965" y="3294"/>
              <a:ext cx="369" cy="5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89" name="AutoShape 155"/>
            <p:cNvSpPr>
              <a:spLocks noChangeArrowheads="1"/>
            </p:cNvSpPr>
            <p:nvPr/>
          </p:nvSpPr>
          <p:spPr bwMode="auto">
            <a:xfrm rot="5400000">
              <a:off x="2357" y="3578"/>
              <a:ext cx="340" cy="226"/>
            </a:xfrm>
            <a:prstGeom prst="rtTriangl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90" name="WordArt 156"/>
            <p:cNvSpPr>
              <a:spLocks noChangeArrowheads="1" noChangeShapeType="1" noTextEdit="1"/>
            </p:cNvSpPr>
            <p:nvPr/>
          </p:nvSpPr>
          <p:spPr bwMode="auto">
            <a:xfrm>
              <a:off x="2642" y="3015"/>
              <a:ext cx="46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1958"/>
                </a:avLst>
              </a:prstTxWarp>
            </a:bodyPr>
            <a:lstStyle/>
            <a:p>
              <a:r>
                <a:rPr lang="en-GB" sz="3600" i="1" kern="10" spc="72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 Black"/>
                </a:rPr>
                <a:t>3</a:t>
              </a:r>
            </a:p>
          </p:txBody>
        </p:sp>
        <p:sp>
          <p:nvSpPr>
            <p:cNvPr id="91" name="Line 157"/>
            <p:cNvSpPr>
              <a:spLocks noChangeShapeType="1"/>
            </p:cNvSpPr>
            <p:nvPr/>
          </p:nvSpPr>
          <p:spPr bwMode="auto">
            <a:xfrm>
              <a:off x="3334" y="2954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</p:grpSp>
      <p:grpSp>
        <p:nvGrpSpPr>
          <p:cNvPr id="92" name="Group 158"/>
          <p:cNvGrpSpPr>
            <a:grpSpLocks/>
          </p:cNvGrpSpPr>
          <p:nvPr/>
        </p:nvGrpSpPr>
        <p:grpSpPr bwMode="auto">
          <a:xfrm>
            <a:off x="7993063" y="3303488"/>
            <a:ext cx="358775" cy="312738"/>
            <a:chOff x="2414" y="2954"/>
            <a:chExt cx="920" cy="907"/>
          </a:xfrm>
        </p:grpSpPr>
        <p:sp>
          <p:nvSpPr>
            <p:cNvPr id="93" name="Litebulb"/>
            <p:cNvSpPr>
              <a:spLocks noChangeAspect="1" noEditPoints="1" noChangeArrowheads="1"/>
            </p:cNvSpPr>
            <p:nvPr/>
          </p:nvSpPr>
          <p:spPr bwMode="auto">
            <a:xfrm>
              <a:off x="2653" y="3485"/>
              <a:ext cx="275" cy="376"/>
            </a:xfrm>
            <a:custGeom>
              <a:avLst/>
              <a:gdLst>
                <a:gd name="T0" fmla="*/ 138 w 21600"/>
                <a:gd name="T1" fmla="*/ 0 h 21600"/>
                <a:gd name="T2" fmla="*/ 275 w 21600"/>
                <a:gd name="T3" fmla="*/ 135 h 21600"/>
                <a:gd name="T4" fmla="*/ 0 w 21600"/>
                <a:gd name="T5" fmla="*/ 135 h 21600"/>
                <a:gd name="T6" fmla="*/ 138 w 21600"/>
                <a:gd name="T7" fmla="*/ 37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35 w 21600"/>
                <a:gd name="T13" fmla="*/ 2183 h 21600"/>
                <a:gd name="T14" fmla="*/ 18301 w 21600"/>
                <a:gd name="T15" fmla="*/ 93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AutoShape 160"/>
            <p:cNvSpPr>
              <a:spLocks noChangeArrowheads="1"/>
            </p:cNvSpPr>
            <p:nvPr/>
          </p:nvSpPr>
          <p:spPr bwMode="auto">
            <a:xfrm>
              <a:off x="2427" y="2954"/>
              <a:ext cx="907" cy="567"/>
            </a:xfrm>
            <a:prstGeom prst="parallelogram">
              <a:avLst>
                <a:gd name="adj" fmla="val 65274"/>
              </a:avLst>
            </a:prstGeom>
            <a:solidFill>
              <a:schemeClr val="tx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95" name="Line 161"/>
            <p:cNvSpPr>
              <a:spLocks noChangeShapeType="1"/>
            </p:cNvSpPr>
            <p:nvPr/>
          </p:nvSpPr>
          <p:spPr bwMode="auto">
            <a:xfrm>
              <a:off x="2965" y="3521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96" name="Line 162"/>
            <p:cNvSpPr>
              <a:spLocks noChangeShapeType="1"/>
            </p:cNvSpPr>
            <p:nvPr/>
          </p:nvSpPr>
          <p:spPr bwMode="auto">
            <a:xfrm flipH="1">
              <a:off x="2965" y="3294"/>
              <a:ext cx="369" cy="5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97" name="AutoShape 163"/>
            <p:cNvSpPr>
              <a:spLocks noChangeArrowheads="1"/>
            </p:cNvSpPr>
            <p:nvPr/>
          </p:nvSpPr>
          <p:spPr bwMode="auto">
            <a:xfrm rot="5400000">
              <a:off x="2357" y="3578"/>
              <a:ext cx="340" cy="226"/>
            </a:xfrm>
            <a:prstGeom prst="rtTriangl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98" name="WordArt 164"/>
            <p:cNvSpPr>
              <a:spLocks noChangeArrowheads="1" noChangeShapeType="1" noTextEdit="1"/>
            </p:cNvSpPr>
            <p:nvPr/>
          </p:nvSpPr>
          <p:spPr bwMode="auto">
            <a:xfrm>
              <a:off x="2642" y="3015"/>
              <a:ext cx="46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1958"/>
                </a:avLst>
              </a:prstTxWarp>
            </a:bodyPr>
            <a:lstStyle/>
            <a:p>
              <a:r>
                <a:rPr lang="en-GB" sz="3600" i="1" kern="10" spc="72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 Black"/>
                </a:rPr>
                <a:t>2</a:t>
              </a:r>
            </a:p>
          </p:txBody>
        </p:sp>
        <p:sp>
          <p:nvSpPr>
            <p:cNvPr id="99" name="Line 165"/>
            <p:cNvSpPr>
              <a:spLocks noChangeShapeType="1"/>
            </p:cNvSpPr>
            <p:nvPr/>
          </p:nvSpPr>
          <p:spPr bwMode="auto">
            <a:xfrm>
              <a:off x="3334" y="2954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</p:grpSp>
      <p:grpSp>
        <p:nvGrpSpPr>
          <p:cNvPr id="100" name="Group 166"/>
          <p:cNvGrpSpPr>
            <a:grpSpLocks/>
          </p:cNvGrpSpPr>
          <p:nvPr/>
        </p:nvGrpSpPr>
        <p:grpSpPr bwMode="auto">
          <a:xfrm>
            <a:off x="7993063" y="3663851"/>
            <a:ext cx="358775" cy="312737"/>
            <a:chOff x="2414" y="2954"/>
            <a:chExt cx="920" cy="907"/>
          </a:xfrm>
        </p:grpSpPr>
        <p:sp>
          <p:nvSpPr>
            <p:cNvPr id="101" name="Litebulb"/>
            <p:cNvSpPr>
              <a:spLocks noChangeAspect="1" noEditPoints="1" noChangeArrowheads="1"/>
            </p:cNvSpPr>
            <p:nvPr/>
          </p:nvSpPr>
          <p:spPr bwMode="auto">
            <a:xfrm>
              <a:off x="2653" y="3485"/>
              <a:ext cx="275" cy="376"/>
            </a:xfrm>
            <a:custGeom>
              <a:avLst/>
              <a:gdLst>
                <a:gd name="T0" fmla="*/ 138 w 21600"/>
                <a:gd name="T1" fmla="*/ 0 h 21600"/>
                <a:gd name="T2" fmla="*/ 275 w 21600"/>
                <a:gd name="T3" fmla="*/ 135 h 21600"/>
                <a:gd name="T4" fmla="*/ 0 w 21600"/>
                <a:gd name="T5" fmla="*/ 135 h 21600"/>
                <a:gd name="T6" fmla="*/ 138 w 21600"/>
                <a:gd name="T7" fmla="*/ 37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35 w 21600"/>
                <a:gd name="T13" fmla="*/ 2183 h 21600"/>
                <a:gd name="T14" fmla="*/ 18301 w 21600"/>
                <a:gd name="T15" fmla="*/ 93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AutoShape 168"/>
            <p:cNvSpPr>
              <a:spLocks noChangeArrowheads="1"/>
            </p:cNvSpPr>
            <p:nvPr/>
          </p:nvSpPr>
          <p:spPr bwMode="auto">
            <a:xfrm>
              <a:off x="2427" y="2954"/>
              <a:ext cx="907" cy="567"/>
            </a:xfrm>
            <a:prstGeom prst="parallelogram">
              <a:avLst>
                <a:gd name="adj" fmla="val 65274"/>
              </a:avLst>
            </a:prstGeom>
            <a:solidFill>
              <a:schemeClr val="tx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03" name="Line 169"/>
            <p:cNvSpPr>
              <a:spLocks noChangeShapeType="1"/>
            </p:cNvSpPr>
            <p:nvPr/>
          </p:nvSpPr>
          <p:spPr bwMode="auto">
            <a:xfrm>
              <a:off x="2965" y="3521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104" name="Line 170"/>
            <p:cNvSpPr>
              <a:spLocks noChangeShapeType="1"/>
            </p:cNvSpPr>
            <p:nvPr/>
          </p:nvSpPr>
          <p:spPr bwMode="auto">
            <a:xfrm flipH="1">
              <a:off x="2965" y="3294"/>
              <a:ext cx="369" cy="5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105" name="AutoShape 171"/>
            <p:cNvSpPr>
              <a:spLocks noChangeArrowheads="1"/>
            </p:cNvSpPr>
            <p:nvPr/>
          </p:nvSpPr>
          <p:spPr bwMode="auto">
            <a:xfrm rot="5400000">
              <a:off x="2357" y="3578"/>
              <a:ext cx="340" cy="226"/>
            </a:xfrm>
            <a:prstGeom prst="rtTriangl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06" name="WordArt 172"/>
            <p:cNvSpPr>
              <a:spLocks noChangeArrowheads="1" noChangeShapeType="1" noTextEdit="1"/>
            </p:cNvSpPr>
            <p:nvPr/>
          </p:nvSpPr>
          <p:spPr bwMode="auto">
            <a:xfrm>
              <a:off x="2642" y="3015"/>
              <a:ext cx="46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1958"/>
                </a:avLst>
              </a:prstTxWarp>
            </a:bodyPr>
            <a:lstStyle/>
            <a:p>
              <a:r>
                <a:rPr lang="en-GB" sz="3600" i="1" kern="10" spc="72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 Black"/>
                </a:rPr>
                <a:t>1</a:t>
              </a:r>
            </a:p>
          </p:txBody>
        </p:sp>
        <p:sp>
          <p:nvSpPr>
            <p:cNvPr id="107" name="Line 173"/>
            <p:cNvSpPr>
              <a:spLocks noChangeShapeType="1"/>
            </p:cNvSpPr>
            <p:nvPr/>
          </p:nvSpPr>
          <p:spPr bwMode="auto">
            <a:xfrm>
              <a:off x="3334" y="2954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</p:grpSp>
      <p:grpSp>
        <p:nvGrpSpPr>
          <p:cNvPr id="108" name="Group 174"/>
          <p:cNvGrpSpPr>
            <a:grpSpLocks/>
          </p:cNvGrpSpPr>
          <p:nvPr/>
        </p:nvGrpSpPr>
        <p:grpSpPr bwMode="auto">
          <a:xfrm>
            <a:off x="7993063" y="4024213"/>
            <a:ext cx="358775" cy="312738"/>
            <a:chOff x="2414" y="2954"/>
            <a:chExt cx="920" cy="907"/>
          </a:xfrm>
        </p:grpSpPr>
        <p:sp>
          <p:nvSpPr>
            <p:cNvPr id="109" name="Litebulb"/>
            <p:cNvSpPr>
              <a:spLocks noChangeAspect="1" noEditPoints="1" noChangeArrowheads="1"/>
            </p:cNvSpPr>
            <p:nvPr/>
          </p:nvSpPr>
          <p:spPr bwMode="auto">
            <a:xfrm>
              <a:off x="2653" y="3485"/>
              <a:ext cx="275" cy="376"/>
            </a:xfrm>
            <a:custGeom>
              <a:avLst/>
              <a:gdLst>
                <a:gd name="T0" fmla="*/ 138 w 21600"/>
                <a:gd name="T1" fmla="*/ 0 h 21600"/>
                <a:gd name="T2" fmla="*/ 275 w 21600"/>
                <a:gd name="T3" fmla="*/ 135 h 21600"/>
                <a:gd name="T4" fmla="*/ 0 w 21600"/>
                <a:gd name="T5" fmla="*/ 135 h 21600"/>
                <a:gd name="T6" fmla="*/ 138 w 21600"/>
                <a:gd name="T7" fmla="*/ 37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35 w 21600"/>
                <a:gd name="T13" fmla="*/ 2183 h 21600"/>
                <a:gd name="T14" fmla="*/ 18301 w 21600"/>
                <a:gd name="T15" fmla="*/ 93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AutoShape 176"/>
            <p:cNvSpPr>
              <a:spLocks noChangeArrowheads="1"/>
            </p:cNvSpPr>
            <p:nvPr/>
          </p:nvSpPr>
          <p:spPr bwMode="auto">
            <a:xfrm>
              <a:off x="2427" y="2954"/>
              <a:ext cx="907" cy="567"/>
            </a:xfrm>
            <a:prstGeom prst="parallelogram">
              <a:avLst>
                <a:gd name="adj" fmla="val 65274"/>
              </a:avLst>
            </a:prstGeom>
            <a:solidFill>
              <a:schemeClr val="tx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11" name="Line 177"/>
            <p:cNvSpPr>
              <a:spLocks noChangeShapeType="1"/>
            </p:cNvSpPr>
            <p:nvPr/>
          </p:nvSpPr>
          <p:spPr bwMode="auto">
            <a:xfrm>
              <a:off x="2965" y="3521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112" name="Line 178"/>
            <p:cNvSpPr>
              <a:spLocks noChangeShapeType="1"/>
            </p:cNvSpPr>
            <p:nvPr/>
          </p:nvSpPr>
          <p:spPr bwMode="auto">
            <a:xfrm flipH="1">
              <a:off x="2965" y="3294"/>
              <a:ext cx="369" cy="5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113" name="AutoShape 179"/>
            <p:cNvSpPr>
              <a:spLocks noChangeArrowheads="1"/>
            </p:cNvSpPr>
            <p:nvPr/>
          </p:nvSpPr>
          <p:spPr bwMode="auto">
            <a:xfrm rot="5400000">
              <a:off x="2357" y="3578"/>
              <a:ext cx="340" cy="226"/>
            </a:xfrm>
            <a:prstGeom prst="rtTriangl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14" name="WordArt 180"/>
            <p:cNvSpPr>
              <a:spLocks noChangeArrowheads="1" noChangeShapeType="1" noTextEdit="1"/>
            </p:cNvSpPr>
            <p:nvPr/>
          </p:nvSpPr>
          <p:spPr bwMode="auto">
            <a:xfrm>
              <a:off x="2642" y="3015"/>
              <a:ext cx="46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1958"/>
                </a:avLst>
              </a:prstTxWarp>
            </a:bodyPr>
            <a:lstStyle/>
            <a:p>
              <a:r>
                <a:rPr lang="en-GB" sz="3600" i="1" kern="10" spc="72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 Black"/>
                </a:rPr>
                <a:t>0</a:t>
              </a:r>
            </a:p>
          </p:txBody>
        </p:sp>
        <p:sp>
          <p:nvSpPr>
            <p:cNvPr id="115" name="Line 181"/>
            <p:cNvSpPr>
              <a:spLocks noChangeShapeType="1"/>
            </p:cNvSpPr>
            <p:nvPr/>
          </p:nvSpPr>
          <p:spPr bwMode="auto">
            <a:xfrm>
              <a:off x="3334" y="2954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287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PROCEDURE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Truth table approach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13</a:t>
            </a:fld>
            <a:endParaRPr lang="en-GB"/>
          </a:p>
        </p:txBody>
      </p:sp>
      <p:graphicFrame>
        <p:nvGraphicFramePr>
          <p:cNvPr id="7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097160"/>
              </p:ext>
            </p:extLst>
          </p:nvPr>
        </p:nvGraphicFramePr>
        <p:xfrm>
          <a:off x="611188" y="1491952"/>
          <a:ext cx="5581650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" name="Visio" r:id="rId3" imgW="3394953" imgH="1858130" progId="Visio.Drawing.11">
                  <p:embed/>
                </p:oleObj>
              </mc:Choice>
              <mc:Fallback>
                <p:oleObj name="Visio" r:id="rId3" imgW="3394953" imgH="18581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91952"/>
                        <a:ext cx="5581650" cy="297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578049"/>
              </p:ext>
            </p:extLst>
          </p:nvPr>
        </p:nvGraphicFramePr>
        <p:xfrm>
          <a:off x="6551613" y="1131590"/>
          <a:ext cx="2160587" cy="2700333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081087"/>
                <a:gridCol w="539750"/>
                <a:gridCol w="539750"/>
              </a:tblGrid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  B  C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9" name="Text Box 80"/>
          <p:cNvSpPr txBox="1">
            <a:spLocks noChangeArrowheads="1"/>
          </p:cNvSpPr>
          <p:nvPr/>
        </p:nvSpPr>
        <p:spPr bwMode="auto">
          <a:xfrm>
            <a:off x="539553" y="1131590"/>
            <a:ext cx="72008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 </a:t>
            </a: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0" name="Text Box 82"/>
          <p:cNvSpPr txBox="1">
            <a:spLocks noChangeArrowheads="1"/>
          </p:cNvSpPr>
          <p:nvPr/>
        </p:nvSpPr>
        <p:spPr bwMode="auto">
          <a:xfrm>
            <a:off x="1871663" y="1633240"/>
            <a:ext cx="179387" cy="258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225000"/>
              </a:spcBef>
            </a:pPr>
            <a:r>
              <a:rPr lang="en-US" altLang="en-US" sz="1400" b="1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200000"/>
              </a:spcBef>
            </a:pPr>
            <a:r>
              <a:rPr lang="en-US" altLang="en-US" sz="1400" b="1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170000"/>
              </a:spcBef>
            </a:pPr>
            <a:r>
              <a:rPr lang="en-US" altLang="en-US" sz="1400" b="1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170000"/>
              </a:spcBef>
            </a:pPr>
            <a:r>
              <a:rPr lang="en-US" altLang="en-US" sz="14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71775" y="3471565"/>
            <a:ext cx="1793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722688" y="2752427"/>
            <a:ext cx="1793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4495800" y="2366665"/>
            <a:ext cx="1793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4" name="Text Box 86"/>
          <p:cNvSpPr txBox="1">
            <a:spLocks noChangeArrowheads="1"/>
          </p:cNvSpPr>
          <p:nvPr/>
        </p:nvSpPr>
        <p:spPr bwMode="auto">
          <a:xfrm>
            <a:off x="5472113" y="1671340"/>
            <a:ext cx="1793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5" name="Text Box 88"/>
          <p:cNvSpPr txBox="1">
            <a:spLocks noChangeArrowheads="1"/>
          </p:cNvSpPr>
          <p:nvPr/>
        </p:nvSpPr>
        <p:spPr bwMode="auto">
          <a:xfrm>
            <a:off x="7632700" y="1491952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0        0</a:t>
            </a:r>
          </a:p>
        </p:txBody>
      </p:sp>
    </p:spTree>
    <p:extLst>
      <p:ext uri="{BB962C8B-B14F-4D97-AF65-F5344CB8AC3E}">
        <p14:creationId xmlns:p14="http://schemas.microsoft.com/office/powerpoint/2010/main" val="90165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4.10 multiplexers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1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A multiplexer (MUX) is a combinational circuit that selects binary information from one of many input lines and directs it to a single output line.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selection of a particular input line is controlled by a set of selection lines.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There are 2</a:t>
            </a:r>
            <a:r>
              <a:rPr lang="en-GB" baseline="30000" dirty="0" smtClean="0"/>
              <a:t>n</a:t>
            </a:r>
            <a:r>
              <a:rPr lang="en-GB" dirty="0" smtClean="0"/>
              <a:t> input lines and n selected lines.</a:t>
            </a:r>
            <a:endParaRPr lang="en-GB" dirty="0"/>
          </a:p>
        </p:txBody>
      </p:sp>
      <p:sp>
        <p:nvSpPr>
          <p:cNvPr id="84" name="Content Placeholder 8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MULTIPLEXERS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131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6246852" y="1635645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46852" y="1965205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46852" y="2283717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46852" y="2643757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182955" y="2139701"/>
            <a:ext cx="2880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rapezoid 6"/>
          <p:cNvSpPr/>
          <p:nvPr/>
        </p:nvSpPr>
        <p:spPr>
          <a:xfrm rot="5400000">
            <a:off x="6093923" y="1860583"/>
            <a:ext cx="1602002" cy="576064"/>
          </a:xfrm>
          <a:prstGeom prst="trapezoi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MUX</a:t>
            </a:r>
            <a:endParaRPr lang="en-GB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6822916" y="2892976"/>
            <a:ext cx="0" cy="2998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038940" y="2843689"/>
            <a:ext cx="0" cy="3491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966028" y="1445112"/>
            <a:ext cx="288032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70988" y="1985812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Q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66028" y="1774672"/>
            <a:ext cx="288032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58820" y="2075968"/>
            <a:ext cx="2880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/>
              <a:t>C</a:t>
            </a:r>
            <a:endParaRPr lang="en-GB" sz="1400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5967892" y="2453224"/>
            <a:ext cx="288032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42324" y="3092355"/>
            <a:ext cx="3600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S</a:t>
            </a:r>
            <a:r>
              <a:rPr lang="en-GB" sz="1400" baseline="-25000" dirty="0" smtClean="0"/>
              <a:t>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58347" y="3092355"/>
            <a:ext cx="3600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S</a:t>
            </a:r>
            <a:r>
              <a:rPr lang="en-GB" sz="1400" baseline="-25000" dirty="0" smtClean="0"/>
              <a:t>1</a:t>
            </a:r>
          </a:p>
        </p:txBody>
      </p:sp>
      <p:cxnSp>
        <p:nvCxnSpPr>
          <p:cNvPr id="60" name="Straight Connector 59"/>
          <p:cNvCxnSpPr>
            <a:stCxn id="7" idx="0"/>
          </p:cNvCxnSpPr>
          <p:nvPr/>
        </p:nvCxnSpPr>
        <p:spPr>
          <a:xfrm flipH="1" flipV="1">
            <a:off x="6606892" y="1635645"/>
            <a:ext cx="576064" cy="51297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" idx="0"/>
          </p:cNvCxnSpPr>
          <p:nvPr/>
        </p:nvCxnSpPr>
        <p:spPr>
          <a:xfrm flipH="1" flipV="1">
            <a:off x="6606892" y="1965206"/>
            <a:ext cx="576064" cy="18340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0"/>
          </p:cNvCxnSpPr>
          <p:nvPr/>
        </p:nvCxnSpPr>
        <p:spPr>
          <a:xfrm flipH="1">
            <a:off x="6606892" y="2148615"/>
            <a:ext cx="576064" cy="13510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7" idx="0"/>
          </p:cNvCxnSpPr>
          <p:nvPr/>
        </p:nvCxnSpPr>
        <p:spPr>
          <a:xfrm flipH="1">
            <a:off x="6606892" y="2148615"/>
            <a:ext cx="576064" cy="49514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640800" y="3308379"/>
            <a:ext cx="360040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0</a:t>
            </a:r>
            <a:endParaRPr lang="en-GB" sz="1400" baseline="-25000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6856823" y="3308379"/>
            <a:ext cx="36004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0</a:t>
            </a:r>
            <a:endParaRPr lang="en-GB" sz="1400" baseline="-25000" dirty="0" smtClean="0"/>
          </a:p>
        </p:txBody>
      </p:sp>
      <p:sp>
        <p:nvSpPr>
          <p:cNvPr id="71" name="TextBox 70"/>
          <p:cNvSpPr txBox="1"/>
          <p:nvPr/>
        </p:nvSpPr>
        <p:spPr>
          <a:xfrm>
            <a:off x="6641182" y="3308521"/>
            <a:ext cx="360040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0</a:t>
            </a:r>
            <a:endParaRPr lang="en-GB" sz="1400" baseline="-25000" dirty="0" smtClean="0"/>
          </a:p>
        </p:txBody>
      </p:sp>
      <p:sp>
        <p:nvSpPr>
          <p:cNvPr id="72" name="TextBox 71"/>
          <p:cNvSpPr txBox="1"/>
          <p:nvPr/>
        </p:nvSpPr>
        <p:spPr>
          <a:xfrm>
            <a:off x="6862158" y="3308521"/>
            <a:ext cx="36004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1</a:t>
            </a:r>
            <a:endParaRPr lang="en-GB" sz="1400" baseline="-25000" dirty="0" smtClean="0"/>
          </a:p>
        </p:txBody>
      </p:sp>
      <p:sp>
        <p:nvSpPr>
          <p:cNvPr id="73" name="TextBox 72"/>
          <p:cNvSpPr txBox="1"/>
          <p:nvPr/>
        </p:nvSpPr>
        <p:spPr>
          <a:xfrm>
            <a:off x="6633561" y="3307069"/>
            <a:ext cx="360040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1</a:t>
            </a:r>
            <a:endParaRPr lang="en-GB" sz="1400" baseline="-25000" dirty="0" smtClean="0"/>
          </a:p>
        </p:txBody>
      </p:sp>
      <p:sp>
        <p:nvSpPr>
          <p:cNvPr id="74" name="TextBox 73"/>
          <p:cNvSpPr txBox="1"/>
          <p:nvPr/>
        </p:nvSpPr>
        <p:spPr>
          <a:xfrm>
            <a:off x="6854537" y="3307069"/>
            <a:ext cx="36004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0</a:t>
            </a:r>
            <a:endParaRPr lang="en-GB" sz="1400" baseline="-25000" dirty="0" smtClean="0"/>
          </a:p>
        </p:txBody>
      </p:sp>
      <p:sp>
        <p:nvSpPr>
          <p:cNvPr id="75" name="TextBox 74"/>
          <p:cNvSpPr txBox="1"/>
          <p:nvPr/>
        </p:nvSpPr>
        <p:spPr>
          <a:xfrm>
            <a:off x="6637371" y="3303259"/>
            <a:ext cx="360040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1</a:t>
            </a:r>
            <a:endParaRPr lang="en-GB" sz="1400" baseline="-25000" dirty="0" smtClean="0"/>
          </a:p>
        </p:txBody>
      </p:sp>
      <p:sp>
        <p:nvSpPr>
          <p:cNvPr id="76" name="TextBox 75"/>
          <p:cNvSpPr txBox="1"/>
          <p:nvPr/>
        </p:nvSpPr>
        <p:spPr>
          <a:xfrm>
            <a:off x="6858347" y="3303259"/>
            <a:ext cx="36004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1</a:t>
            </a:r>
            <a:endParaRPr lang="en-GB" sz="1400" baseline="-25000" dirty="0" smtClean="0"/>
          </a:p>
        </p:txBody>
      </p:sp>
      <p:sp>
        <p:nvSpPr>
          <p:cNvPr id="77" name="TextBox 76"/>
          <p:cNvSpPr txBox="1"/>
          <p:nvPr/>
        </p:nvSpPr>
        <p:spPr>
          <a:xfrm>
            <a:off x="7444318" y="198737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Q = A</a:t>
            </a:r>
            <a:endParaRPr lang="en-GB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7444318" y="198425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Q = B</a:t>
            </a:r>
            <a:endParaRPr lang="en-GB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7444318" y="198425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Q = C</a:t>
            </a:r>
            <a:endParaRPr lang="en-GB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7452320" y="198425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Q = 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939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8" grpId="0"/>
      <p:bldP spid="53" grpId="0"/>
      <p:bldP spid="53" grpId="1"/>
      <p:bldP spid="54" grpId="0"/>
      <p:bldP spid="55" grpId="0"/>
      <p:bldP spid="56" grpId="0"/>
      <p:bldP spid="57" grpId="0"/>
      <p:bldP spid="58" grpId="0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MULTIPLEXERS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Consider 2-to-1 MUX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132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180416" y="1923677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416" y="2253237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16519" y="2109509"/>
            <a:ext cx="2880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rapezoid 6"/>
          <p:cNvSpPr/>
          <p:nvPr/>
        </p:nvSpPr>
        <p:spPr>
          <a:xfrm rot="5400000">
            <a:off x="1356279" y="1819823"/>
            <a:ext cx="944418" cy="576064"/>
          </a:xfrm>
          <a:prstGeom prst="trapezoi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MUX</a:t>
            </a:r>
            <a:endParaRPr lang="en-GB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845400" y="2499741"/>
            <a:ext cx="0" cy="2998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99592" y="1733144"/>
            <a:ext cx="288032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366422" y="195562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Q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99592" y="2062704"/>
            <a:ext cx="288032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63264" y="2670933"/>
            <a:ext cx="3600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S</a:t>
            </a:r>
            <a:r>
              <a:rPr lang="en-GB" sz="1400" baseline="-25000" dirty="0" smtClean="0"/>
              <a:t>0</a:t>
            </a:r>
          </a:p>
        </p:txBody>
      </p:sp>
      <p:cxnSp>
        <p:nvCxnSpPr>
          <p:cNvPr id="60" name="Straight Connector 59"/>
          <p:cNvCxnSpPr>
            <a:stCxn id="7" idx="0"/>
          </p:cNvCxnSpPr>
          <p:nvPr/>
        </p:nvCxnSpPr>
        <p:spPr>
          <a:xfrm flipH="1" flipV="1">
            <a:off x="1540456" y="1923677"/>
            <a:ext cx="576064" cy="18417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" idx="0"/>
          </p:cNvCxnSpPr>
          <p:nvPr/>
        </p:nvCxnSpPr>
        <p:spPr>
          <a:xfrm flipH="1">
            <a:off x="1540456" y="2107855"/>
            <a:ext cx="576064" cy="14538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684472" y="2910764"/>
            <a:ext cx="360040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0</a:t>
            </a:r>
            <a:endParaRPr lang="en-GB" sz="1400" baseline="-25000" dirty="0" smtClean="0"/>
          </a:p>
        </p:txBody>
      </p:sp>
      <p:sp>
        <p:nvSpPr>
          <p:cNvPr id="72" name="TextBox 71"/>
          <p:cNvSpPr txBox="1"/>
          <p:nvPr/>
        </p:nvSpPr>
        <p:spPr>
          <a:xfrm>
            <a:off x="1684472" y="2908930"/>
            <a:ext cx="36004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1</a:t>
            </a:r>
            <a:endParaRPr lang="en-GB" sz="1400" baseline="-25000" dirty="0" smtClean="0"/>
          </a:p>
        </p:txBody>
      </p:sp>
      <p:sp>
        <p:nvSpPr>
          <p:cNvPr id="77" name="TextBox 76"/>
          <p:cNvSpPr txBox="1"/>
          <p:nvPr/>
        </p:nvSpPr>
        <p:spPr>
          <a:xfrm>
            <a:off x="2339752" y="194907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Q = A</a:t>
            </a:r>
            <a:endParaRPr lang="en-GB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2339752" y="195415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Q = B</a:t>
            </a:r>
            <a:endParaRPr lang="en-GB" sz="1400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951897"/>
              </p:ext>
            </p:extLst>
          </p:nvPr>
        </p:nvGraphicFramePr>
        <p:xfrm>
          <a:off x="3347864" y="1322422"/>
          <a:ext cx="1612980" cy="3337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3245"/>
                <a:gridCol w="403245"/>
                <a:gridCol w="403245"/>
                <a:gridCol w="4032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</a:t>
                      </a:r>
                      <a:r>
                        <a:rPr lang="en-GB" sz="1600" baseline="-25000" dirty="0" smtClean="0"/>
                        <a:t>0</a:t>
                      </a:r>
                      <a:endParaRPr lang="en-GB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 smtClean="0"/>
                        <a:t>A</a:t>
                      </a:r>
                      <a:endParaRPr lang="en-GB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 smtClean="0"/>
                        <a:t>B</a:t>
                      </a:r>
                      <a:endParaRPr lang="en-GB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Q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919782"/>
              </p:ext>
            </p:extLst>
          </p:nvPr>
        </p:nvGraphicFramePr>
        <p:xfrm>
          <a:off x="9612560" y="1080442"/>
          <a:ext cx="3074539" cy="1686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0" name="Visio" r:id="rId3" imgW="4367719" imgH="2395340" progId="Visio.Drawing.11">
                  <p:embed/>
                </p:oleObj>
              </mc:Choice>
              <mc:Fallback>
                <p:oleObj name="Visio" r:id="rId3" imgW="4367719" imgH="239534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12560" y="1080442"/>
                        <a:ext cx="3074539" cy="1686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475656" y="2012236"/>
            <a:ext cx="2160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1</a:t>
            </a:r>
            <a:endParaRPr lang="en-GB" sz="1400" baseline="-250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1475656" y="1724204"/>
            <a:ext cx="2880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0</a:t>
            </a:r>
            <a:endParaRPr lang="en-GB" sz="1400" baseline="-25000" dirty="0" smtClean="0"/>
          </a:p>
        </p:txBody>
      </p:sp>
      <p:graphicFrame>
        <p:nvGraphicFramePr>
          <p:cNvPr id="4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674911"/>
              </p:ext>
            </p:extLst>
          </p:nvPr>
        </p:nvGraphicFramePr>
        <p:xfrm>
          <a:off x="5421772" y="1406584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AB</a:t>
                      </a:r>
                    </a:p>
                    <a:p>
                      <a:pPr algn="l"/>
                      <a:r>
                        <a:rPr lang="en-GB" sz="1400" dirty="0" smtClean="0"/>
                        <a:t>S</a:t>
                      </a:r>
                      <a:r>
                        <a:rPr lang="en-GB" sz="1400" baseline="-25000" dirty="0" smtClean="0"/>
                        <a:t>0</a:t>
                      </a:r>
                      <a:endParaRPr lang="en-GB" sz="1400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S</a:t>
                      </a:r>
                      <a:r>
                        <a:rPr lang="en-GB" sz="1400" baseline="-25000" dirty="0" smtClean="0"/>
                        <a:t>0</a:t>
                      </a:r>
                      <a:endParaRPr lang="en-GB" sz="1400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B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 rot="10800000">
            <a:off x="6940640" y="2878681"/>
            <a:ext cx="1008113" cy="22261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 rot="10800000">
            <a:off x="7581095" y="2317222"/>
            <a:ext cx="1008113" cy="22261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444208" y="3939902"/>
            <a:ext cx="106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 = S</a:t>
            </a:r>
            <a:r>
              <a:rPr lang="en-GB" baseline="-25000" dirty="0" smtClean="0"/>
              <a:t>0</a:t>
            </a:r>
            <a:r>
              <a:rPr lang="en-GB" dirty="0" smtClean="0"/>
              <a:t>’ A</a:t>
            </a:r>
            <a:endParaRPr lang="en-GB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7374495" y="3939902"/>
            <a:ext cx="100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 S</a:t>
            </a:r>
            <a:r>
              <a:rPr lang="en-GB" baseline="-25000" dirty="0" smtClean="0"/>
              <a:t>0 </a:t>
            </a:r>
            <a:r>
              <a:rPr lang="en-GB" dirty="0" smtClean="0"/>
              <a:t>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9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8" grpId="0"/>
      <p:bldP spid="53" grpId="0"/>
      <p:bldP spid="53" grpId="1"/>
      <p:bldP spid="54" grpId="0"/>
      <p:bldP spid="57" grpId="0"/>
      <p:bldP spid="71" grpId="0"/>
      <p:bldP spid="71" grpId="1"/>
      <p:bldP spid="72" grpId="0"/>
      <p:bldP spid="77" grpId="0"/>
      <p:bldP spid="77" grpId="1"/>
      <p:bldP spid="78" grpId="0"/>
      <p:bldP spid="43" grpId="0"/>
      <p:bldP spid="44" grpId="0"/>
      <p:bldP spid="46" grpId="0" animBg="1"/>
      <p:bldP spid="47" grpId="0" animBg="1"/>
      <p:bldP spid="49" grpId="0"/>
      <p:bldP spid="50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MULTIPLEXERS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Consider 2-to-1 MUX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133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180416" y="1923677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416" y="2253237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16519" y="2109509"/>
            <a:ext cx="2880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rapezoid 6"/>
          <p:cNvSpPr/>
          <p:nvPr/>
        </p:nvSpPr>
        <p:spPr>
          <a:xfrm rot="5400000">
            <a:off x="1356279" y="1819823"/>
            <a:ext cx="944418" cy="576064"/>
          </a:xfrm>
          <a:prstGeom prst="trapezoi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MUX</a:t>
            </a:r>
            <a:endParaRPr lang="en-GB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845400" y="2499741"/>
            <a:ext cx="0" cy="2998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99592" y="1733144"/>
            <a:ext cx="288032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366422" y="195562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Q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99592" y="2062704"/>
            <a:ext cx="288032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63264" y="2670933"/>
            <a:ext cx="3600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S</a:t>
            </a:r>
            <a:r>
              <a:rPr lang="en-GB" sz="1400" baseline="-25000" dirty="0" smtClean="0"/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684472" y="2910764"/>
            <a:ext cx="360040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0</a:t>
            </a:r>
            <a:endParaRPr lang="en-GB" sz="1400" baseline="-25000" dirty="0" smtClean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87468"/>
              </p:ext>
            </p:extLst>
          </p:nvPr>
        </p:nvGraphicFramePr>
        <p:xfrm>
          <a:off x="3995936" y="1436494"/>
          <a:ext cx="3641979" cy="1997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8" name="Visio" r:id="rId3" imgW="4367719" imgH="2395340" progId="Visio.Drawing.11">
                  <p:embed/>
                </p:oleObj>
              </mc:Choice>
              <mc:Fallback>
                <p:oleObj name="Visio" r:id="rId3" imgW="4367719" imgH="239534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5936" y="1436494"/>
                        <a:ext cx="3641979" cy="1997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475656" y="2012236"/>
            <a:ext cx="2160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1</a:t>
            </a:r>
            <a:endParaRPr lang="en-GB" sz="1400" baseline="-250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1475656" y="1724204"/>
            <a:ext cx="2880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0</a:t>
            </a:r>
            <a:endParaRPr lang="en-GB" sz="1400" baseline="-25000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4865849" y="3498562"/>
            <a:ext cx="106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 = S</a:t>
            </a:r>
            <a:r>
              <a:rPr lang="en-GB" baseline="-25000" dirty="0" smtClean="0"/>
              <a:t>0</a:t>
            </a:r>
            <a:r>
              <a:rPr lang="en-GB" dirty="0" smtClean="0"/>
              <a:t>’ A</a:t>
            </a:r>
            <a:endParaRPr lang="en-GB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5796136" y="3498562"/>
            <a:ext cx="100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 S</a:t>
            </a:r>
            <a:r>
              <a:rPr lang="en-GB" baseline="-25000" dirty="0" smtClean="0"/>
              <a:t>0 </a:t>
            </a:r>
            <a:r>
              <a:rPr lang="en-GB" dirty="0" smtClean="0"/>
              <a:t>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MULTIPLEXERS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4-to-1 Multiplexer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134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331640" y="1669936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31640" y="1999496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31640" y="2318008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31640" y="2678048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67743" y="2173992"/>
            <a:ext cx="2880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rapezoid 6"/>
          <p:cNvSpPr/>
          <p:nvPr/>
        </p:nvSpPr>
        <p:spPr>
          <a:xfrm rot="5400000">
            <a:off x="1178711" y="1894874"/>
            <a:ext cx="1602002" cy="576064"/>
          </a:xfrm>
          <a:prstGeom prst="trapezoi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MUX</a:t>
            </a:r>
            <a:endParaRPr lang="en-GB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907704" y="2927267"/>
            <a:ext cx="0" cy="2998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123728" y="2877980"/>
            <a:ext cx="0" cy="3491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50816" y="1479403"/>
            <a:ext cx="288032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555776" y="2020103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Q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50816" y="1808963"/>
            <a:ext cx="288032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43608" y="2110259"/>
            <a:ext cx="2880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/>
              <a:t>C</a:t>
            </a:r>
            <a:endParaRPr lang="en-GB" sz="1400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1052680" y="2487515"/>
            <a:ext cx="288032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27112" y="3126646"/>
            <a:ext cx="3600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S</a:t>
            </a:r>
            <a:r>
              <a:rPr lang="en-GB" sz="1400" baseline="-25000" dirty="0" smtClean="0"/>
              <a:t>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43135" y="3126646"/>
            <a:ext cx="3600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S</a:t>
            </a:r>
            <a:r>
              <a:rPr lang="en-GB" sz="1400" baseline="-25000" dirty="0" smtClean="0"/>
              <a:t>1</a:t>
            </a:r>
          </a:p>
        </p:txBody>
      </p:sp>
      <p:cxnSp>
        <p:nvCxnSpPr>
          <p:cNvPr id="60" name="Straight Connector 59"/>
          <p:cNvCxnSpPr>
            <a:stCxn id="7" idx="0"/>
          </p:cNvCxnSpPr>
          <p:nvPr/>
        </p:nvCxnSpPr>
        <p:spPr>
          <a:xfrm flipH="1" flipV="1">
            <a:off x="1691680" y="1669936"/>
            <a:ext cx="576064" cy="51297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" idx="0"/>
          </p:cNvCxnSpPr>
          <p:nvPr/>
        </p:nvCxnSpPr>
        <p:spPr>
          <a:xfrm flipH="1" flipV="1">
            <a:off x="1691680" y="1999497"/>
            <a:ext cx="576064" cy="18340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0"/>
          </p:cNvCxnSpPr>
          <p:nvPr/>
        </p:nvCxnSpPr>
        <p:spPr>
          <a:xfrm flipH="1">
            <a:off x="1691680" y="2182906"/>
            <a:ext cx="576064" cy="13510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7" idx="0"/>
          </p:cNvCxnSpPr>
          <p:nvPr/>
        </p:nvCxnSpPr>
        <p:spPr>
          <a:xfrm flipH="1">
            <a:off x="1691680" y="2182906"/>
            <a:ext cx="576064" cy="49514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725588" y="3342670"/>
            <a:ext cx="360040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0</a:t>
            </a:r>
            <a:endParaRPr lang="en-GB" sz="1400" baseline="-25000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1941611" y="3342670"/>
            <a:ext cx="36004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0</a:t>
            </a:r>
            <a:endParaRPr lang="en-GB" sz="1400" baseline="-25000" dirty="0" smtClean="0"/>
          </a:p>
        </p:txBody>
      </p:sp>
      <p:sp>
        <p:nvSpPr>
          <p:cNvPr id="71" name="TextBox 70"/>
          <p:cNvSpPr txBox="1"/>
          <p:nvPr/>
        </p:nvSpPr>
        <p:spPr>
          <a:xfrm>
            <a:off x="1725970" y="3342812"/>
            <a:ext cx="360040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0</a:t>
            </a:r>
            <a:endParaRPr lang="en-GB" sz="1400" baseline="-25000" dirty="0" smtClean="0"/>
          </a:p>
        </p:txBody>
      </p:sp>
      <p:sp>
        <p:nvSpPr>
          <p:cNvPr id="72" name="TextBox 71"/>
          <p:cNvSpPr txBox="1"/>
          <p:nvPr/>
        </p:nvSpPr>
        <p:spPr>
          <a:xfrm>
            <a:off x="1946946" y="3342812"/>
            <a:ext cx="36004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1</a:t>
            </a:r>
            <a:endParaRPr lang="en-GB" sz="1400" baseline="-25000" dirty="0" smtClean="0"/>
          </a:p>
        </p:txBody>
      </p:sp>
      <p:sp>
        <p:nvSpPr>
          <p:cNvPr id="73" name="TextBox 72"/>
          <p:cNvSpPr txBox="1"/>
          <p:nvPr/>
        </p:nvSpPr>
        <p:spPr>
          <a:xfrm>
            <a:off x="1718349" y="3341360"/>
            <a:ext cx="360040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1</a:t>
            </a:r>
            <a:endParaRPr lang="en-GB" sz="1400" baseline="-25000" dirty="0" smtClean="0"/>
          </a:p>
        </p:txBody>
      </p:sp>
      <p:sp>
        <p:nvSpPr>
          <p:cNvPr id="74" name="TextBox 73"/>
          <p:cNvSpPr txBox="1"/>
          <p:nvPr/>
        </p:nvSpPr>
        <p:spPr>
          <a:xfrm>
            <a:off x="1939325" y="3341360"/>
            <a:ext cx="36004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0</a:t>
            </a:r>
            <a:endParaRPr lang="en-GB" sz="1400" baseline="-25000" dirty="0" smtClean="0"/>
          </a:p>
        </p:txBody>
      </p:sp>
      <p:sp>
        <p:nvSpPr>
          <p:cNvPr id="75" name="TextBox 74"/>
          <p:cNvSpPr txBox="1"/>
          <p:nvPr/>
        </p:nvSpPr>
        <p:spPr>
          <a:xfrm>
            <a:off x="1722159" y="3337550"/>
            <a:ext cx="360040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1</a:t>
            </a:r>
            <a:endParaRPr lang="en-GB" sz="1400" baseline="-25000" dirty="0" smtClean="0"/>
          </a:p>
        </p:txBody>
      </p:sp>
      <p:sp>
        <p:nvSpPr>
          <p:cNvPr id="76" name="TextBox 75"/>
          <p:cNvSpPr txBox="1"/>
          <p:nvPr/>
        </p:nvSpPr>
        <p:spPr>
          <a:xfrm>
            <a:off x="1943135" y="3337550"/>
            <a:ext cx="36004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1</a:t>
            </a:r>
            <a:endParaRPr lang="en-GB" sz="1400" baseline="-25000" dirty="0" smtClean="0"/>
          </a:p>
        </p:txBody>
      </p:sp>
      <p:sp>
        <p:nvSpPr>
          <p:cNvPr id="77" name="TextBox 76"/>
          <p:cNvSpPr txBox="1"/>
          <p:nvPr/>
        </p:nvSpPr>
        <p:spPr>
          <a:xfrm>
            <a:off x="2529106" y="202166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Q = A</a:t>
            </a:r>
            <a:endParaRPr lang="en-GB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2529106" y="201854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Q = B</a:t>
            </a:r>
            <a:endParaRPr lang="en-GB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2529106" y="201854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Q = C</a:t>
            </a:r>
            <a:endParaRPr lang="en-GB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2537108" y="201854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Q = D</a:t>
            </a:r>
            <a:endParaRPr lang="en-GB" sz="1400" dirty="0"/>
          </a:p>
        </p:txBody>
      </p:sp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012073"/>
              </p:ext>
            </p:extLst>
          </p:nvPr>
        </p:nvGraphicFramePr>
        <p:xfrm>
          <a:off x="3275857" y="1381904"/>
          <a:ext cx="1944216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</a:t>
                      </a:r>
                      <a:r>
                        <a:rPr lang="en-GB" sz="1600" baseline="-25000" dirty="0" smtClean="0"/>
                        <a:t>0</a:t>
                      </a:r>
                      <a:endParaRPr lang="en-GB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</a:t>
                      </a:r>
                      <a:r>
                        <a:rPr lang="en-GB" sz="1600" baseline="-25000" dirty="0" smtClean="0"/>
                        <a:t>1</a:t>
                      </a:r>
                      <a:endParaRPr lang="en-GB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Q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984174"/>
              </p:ext>
            </p:extLst>
          </p:nvPr>
        </p:nvGraphicFramePr>
        <p:xfrm>
          <a:off x="5364088" y="1203598"/>
          <a:ext cx="3824287" cy="320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8" name="Visio" r:id="rId3" imgW="2224824" imgH="1867619" progId="Visio.Drawing.11">
                  <p:embed/>
                </p:oleObj>
              </mc:Choice>
              <mc:Fallback>
                <p:oleObj name="Visio" r:id="rId3" imgW="2224824" imgH="1867619" progId="Visio.Drawing.11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203598"/>
                        <a:ext cx="3824287" cy="320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13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8" grpId="0"/>
      <p:bldP spid="53" grpId="0"/>
      <p:bldP spid="53" grpId="1"/>
      <p:bldP spid="54" grpId="0"/>
      <p:bldP spid="55" grpId="0"/>
      <p:bldP spid="56" grpId="0"/>
      <p:bldP spid="57" grpId="0"/>
      <p:bldP spid="58" grpId="0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MULTIPLEXERS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>
                <a:latin typeface="+mj-lt"/>
              </a:rPr>
              <a:t>4-to-1 Multiplexer</a:t>
            </a:r>
            <a:endParaRPr lang="en-GB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135</a:t>
            </a:fld>
            <a:endParaRPr lang="en-GB"/>
          </a:p>
        </p:txBody>
      </p:sp>
      <p:sp>
        <p:nvSpPr>
          <p:cNvPr id="97" name="Text Box 51"/>
          <p:cNvSpPr txBox="1">
            <a:spLocks noChangeArrowheads="1"/>
          </p:cNvSpPr>
          <p:nvPr/>
        </p:nvSpPr>
        <p:spPr bwMode="auto">
          <a:xfrm>
            <a:off x="1399193" y="1422684"/>
            <a:ext cx="292487" cy="258532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400" b="1" baseline="-25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x</a:t>
            </a:r>
            <a:r>
              <a:rPr lang="en-US" altLang="en-US" sz="1400" b="1" baseline="-25000" dirty="0" smtClean="0">
                <a:latin typeface="+mj-lt"/>
                <a:cs typeface="Times New Roman" pitchFamily="18" charset="0"/>
              </a:rPr>
              <a:t>3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4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400" b="1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400" b="1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400" b="1" dirty="0">
                <a:latin typeface="+mj-lt"/>
                <a:cs typeface="Times New Roman" pitchFamily="18" charset="0"/>
              </a:rPr>
              <a:t>x</a:t>
            </a:r>
            <a:r>
              <a:rPr lang="en-US" altLang="en-US" sz="1400" b="1" baseline="-25000" dirty="0">
                <a:latin typeface="+mj-lt"/>
                <a:cs typeface="Times New Roman" pitchFamily="18" charset="0"/>
              </a:rPr>
              <a:t>2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400" b="1" baseline="-25000" dirty="0" smtClean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4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4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4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400" b="1" dirty="0" smtClean="0">
                <a:latin typeface="+mj-lt"/>
                <a:cs typeface="Times New Roman" pitchFamily="18" charset="0"/>
              </a:rPr>
              <a:t>x</a:t>
            </a:r>
            <a:r>
              <a:rPr lang="en-US" altLang="en-US" sz="1400" b="1" baseline="-25000" dirty="0" smtClean="0">
                <a:latin typeface="+mj-lt"/>
                <a:cs typeface="Times New Roman" pitchFamily="18" charset="0"/>
              </a:rPr>
              <a:t>1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4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4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4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4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400" b="1" dirty="0">
                <a:latin typeface="+mj-lt"/>
                <a:cs typeface="Times New Roman" pitchFamily="18" charset="0"/>
              </a:rPr>
              <a:t>x</a:t>
            </a:r>
            <a:r>
              <a:rPr lang="en-US" altLang="en-US" sz="1400" b="1" baseline="-25000" dirty="0"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98" name="Text Box 52"/>
          <p:cNvSpPr txBox="1">
            <a:spLocks noChangeArrowheads="1"/>
          </p:cNvSpPr>
          <p:nvPr/>
        </p:nvSpPr>
        <p:spPr bwMode="auto">
          <a:xfrm>
            <a:off x="1687225" y="1635513"/>
            <a:ext cx="292487" cy="258532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400" b="1" baseline="-25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y</a:t>
            </a:r>
            <a:r>
              <a:rPr lang="en-US" altLang="en-US" sz="1400" b="1" baseline="-25000" dirty="0" smtClean="0">
                <a:latin typeface="+mj-lt"/>
                <a:cs typeface="Times New Roman" pitchFamily="18" charset="0"/>
              </a:rPr>
              <a:t>3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4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400" b="1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400" b="1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400" b="1" dirty="0">
                <a:latin typeface="+mj-lt"/>
                <a:cs typeface="Times New Roman" pitchFamily="18" charset="0"/>
              </a:rPr>
              <a:t>y</a:t>
            </a:r>
            <a:r>
              <a:rPr lang="en-US" altLang="en-US" sz="1400" b="1" baseline="-25000" dirty="0" smtClean="0">
                <a:latin typeface="+mj-lt"/>
                <a:cs typeface="Times New Roman" pitchFamily="18" charset="0"/>
              </a:rPr>
              <a:t>2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4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4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4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4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400" b="1" dirty="0" smtClean="0">
                <a:latin typeface="+mj-lt"/>
                <a:cs typeface="Times New Roman" pitchFamily="18" charset="0"/>
              </a:rPr>
              <a:t>y</a:t>
            </a:r>
            <a:r>
              <a:rPr lang="en-US" altLang="en-US" sz="1400" b="1" baseline="-25000" dirty="0" smtClean="0">
                <a:latin typeface="+mj-lt"/>
                <a:cs typeface="Times New Roman" pitchFamily="18" charset="0"/>
              </a:rPr>
              <a:t>1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4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4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4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4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400" b="1" dirty="0">
                <a:latin typeface="+mj-lt"/>
                <a:cs typeface="Times New Roman" pitchFamily="18" charset="0"/>
              </a:rPr>
              <a:t>y</a:t>
            </a:r>
            <a:r>
              <a:rPr lang="en-US" altLang="en-US" sz="1400" b="1" baseline="-25000" dirty="0">
                <a:latin typeface="+mj-lt"/>
                <a:cs typeface="Times New Roman" pitchFamily="18" charset="0"/>
              </a:rPr>
              <a:t>0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10671" y="1304068"/>
            <a:ext cx="1637193" cy="851396"/>
            <a:chOff x="3298835" y="987575"/>
            <a:chExt cx="1637193" cy="851396"/>
          </a:xfrm>
        </p:grpSpPr>
        <p:sp>
          <p:nvSpPr>
            <p:cNvPr id="42" name="Line 15"/>
            <p:cNvSpPr>
              <a:spLocks noChangeShapeType="1"/>
            </p:cNvSpPr>
            <p:nvPr/>
          </p:nvSpPr>
          <p:spPr bwMode="auto">
            <a:xfrm rot="16200000">
              <a:off x="4030906" y="1741000"/>
              <a:ext cx="19594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>
                <a:latin typeface="+mj-lt"/>
              </a:endParaRPr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auto">
            <a:xfrm>
              <a:off x="4644008" y="1244974"/>
              <a:ext cx="292020" cy="215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1400" b="1" baseline="-25000" dirty="0" smtClean="0">
                  <a:latin typeface="+mj-lt"/>
                  <a:cs typeface="Times New Roman" pitchFamily="18" charset="0"/>
                </a:rPr>
                <a:t>0</a:t>
              </a:r>
              <a:endParaRPr lang="en-US" altLang="en-US" sz="1400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44" name="Line 17"/>
            <p:cNvSpPr>
              <a:spLocks noChangeShapeType="1"/>
            </p:cNvSpPr>
            <p:nvPr/>
          </p:nvSpPr>
          <p:spPr bwMode="auto">
            <a:xfrm>
              <a:off x="3298835" y="1225302"/>
              <a:ext cx="62509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3923928" y="1129318"/>
              <a:ext cx="148004" cy="4308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1400" b="1" baseline="-25000" dirty="0">
                  <a:latin typeface="+mj-lt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1400" b="1" baseline="-25000" dirty="0">
                  <a:latin typeface="+mj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6" name="Line 19"/>
            <p:cNvSpPr>
              <a:spLocks noChangeShapeType="1"/>
            </p:cNvSpPr>
            <p:nvPr/>
          </p:nvSpPr>
          <p:spPr bwMode="auto">
            <a:xfrm>
              <a:off x="3592616" y="1457539"/>
              <a:ext cx="3313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47" name="Line 20"/>
            <p:cNvSpPr>
              <a:spLocks noChangeShapeType="1"/>
            </p:cNvSpPr>
            <p:nvPr/>
          </p:nvSpPr>
          <p:spPr bwMode="auto">
            <a:xfrm>
              <a:off x="4355976" y="1347614"/>
              <a:ext cx="3313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3999924" y="1653427"/>
              <a:ext cx="137507" cy="1615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050" b="1" dirty="0">
                  <a:latin typeface="+mj-lt"/>
                  <a:cs typeface="Times New Roman" pitchFamily="18" charset="0"/>
                </a:rPr>
                <a:t>S</a:t>
              </a:r>
              <a:endParaRPr lang="en-US" altLang="en-US" sz="1050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00" name="Trapezoid 99"/>
            <p:cNvSpPr/>
            <p:nvPr/>
          </p:nvSpPr>
          <p:spPr>
            <a:xfrm rot="5400000">
              <a:off x="3791811" y="1119690"/>
              <a:ext cx="699533" cy="435304"/>
            </a:xfrm>
            <a:prstGeom prst="trapezoid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50" dirty="0" smtClean="0">
                  <a:solidFill>
                    <a:schemeClr val="accent1"/>
                  </a:solidFill>
                </a:rPr>
                <a:t>MUX</a:t>
              </a:r>
              <a:endParaRPr lang="en-GB" sz="1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706683" y="2096155"/>
            <a:ext cx="1583473" cy="843180"/>
            <a:chOff x="3298835" y="987575"/>
            <a:chExt cx="1583473" cy="843180"/>
          </a:xfrm>
        </p:grpSpPr>
        <p:sp>
          <p:nvSpPr>
            <p:cNvPr id="145" name="Line 15"/>
            <p:cNvSpPr>
              <a:spLocks noChangeShapeType="1"/>
            </p:cNvSpPr>
            <p:nvPr/>
          </p:nvSpPr>
          <p:spPr bwMode="auto">
            <a:xfrm rot="16200000">
              <a:off x="4035986" y="1732784"/>
              <a:ext cx="19594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>
                <a:latin typeface="+mj-lt"/>
              </a:endParaRPr>
            </a:p>
          </p:txBody>
        </p:sp>
        <p:sp>
          <p:nvSpPr>
            <p:cNvPr id="146" name="Text Box 16"/>
            <p:cNvSpPr txBox="1">
              <a:spLocks noChangeArrowheads="1"/>
            </p:cNvSpPr>
            <p:nvPr/>
          </p:nvSpPr>
          <p:spPr bwMode="auto">
            <a:xfrm>
              <a:off x="4662296" y="1244974"/>
              <a:ext cx="220012" cy="215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1400" b="1" baseline="-25000" dirty="0" smtClean="0">
                  <a:latin typeface="+mj-lt"/>
                  <a:cs typeface="Times New Roman" pitchFamily="18" charset="0"/>
                </a:rPr>
                <a:t>1</a:t>
              </a:r>
              <a:endParaRPr lang="en-US" altLang="en-US" sz="1400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7" name="Line 17"/>
            <p:cNvSpPr>
              <a:spLocks noChangeShapeType="1"/>
            </p:cNvSpPr>
            <p:nvPr/>
          </p:nvSpPr>
          <p:spPr bwMode="auto">
            <a:xfrm>
              <a:off x="3298835" y="1225302"/>
              <a:ext cx="62509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148" name="Text Box 18"/>
            <p:cNvSpPr txBox="1">
              <a:spLocks noChangeArrowheads="1"/>
            </p:cNvSpPr>
            <p:nvPr/>
          </p:nvSpPr>
          <p:spPr bwMode="auto">
            <a:xfrm>
              <a:off x="3923928" y="1129318"/>
              <a:ext cx="148004" cy="4308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1400" b="1" baseline="-25000" dirty="0">
                  <a:latin typeface="+mj-lt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1400" b="1" baseline="-25000" dirty="0">
                  <a:latin typeface="+mj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49" name="Line 19"/>
            <p:cNvSpPr>
              <a:spLocks noChangeShapeType="1"/>
            </p:cNvSpPr>
            <p:nvPr/>
          </p:nvSpPr>
          <p:spPr bwMode="auto">
            <a:xfrm>
              <a:off x="3592616" y="1457539"/>
              <a:ext cx="3313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150" name="Line 20"/>
            <p:cNvSpPr>
              <a:spLocks noChangeShapeType="1"/>
            </p:cNvSpPr>
            <p:nvPr/>
          </p:nvSpPr>
          <p:spPr bwMode="auto">
            <a:xfrm>
              <a:off x="4355976" y="1347614"/>
              <a:ext cx="3313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151" name="Text Box 21"/>
            <p:cNvSpPr txBox="1">
              <a:spLocks noChangeArrowheads="1"/>
            </p:cNvSpPr>
            <p:nvPr/>
          </p:nvSpPr>
          <p:spPr bwMode="auto">
            <a:xfrm>
              <a:off x="4003912" y="1655968"/>
              <a:ext cx="137507" cy="1615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050" b="1" dirty="0">
                  <a:latin typeface="+mj-lt"/>
                  <a:cs typeface="Times New Roman" pitchFamily="18" charset="0"/>
                </a:rPr>
                <a:t>S</a:t>
              </a:r>
              <a:endParaRPr lang="en-US" altLang="en-US" sz="1050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52" name="Trapezoid 151"/>
            <p:cNvSpPr/>
            <p:nvPr/>
          </p:nvSpPr>
          <p:spPr>
            <a:xfrm rot="5400000">
              <a:off x="3791811" y="1119690"/>
              <a:ext cx="699533" cy="435304"/>
            </a:xfrm>
            <a:prstGeom prst="trapezoid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50" dirty="0" smtClean="0">
                  <a:solidFill>
                    <a:schemeClr val="accent1"/>
                  </a:solidFill>
                </a:rPr>
                <a:t>MUX</a:t>
              </a:r>
              <a:endParaRPr lang="en-GB" sz="1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1706683" y="2888824"/>
            <a:ext cx="1583473" cy="855896"/>
            <a:chOff x="3298835" y="987575"/>
            <a:chExt cx="1583473" cy="855896"/>
          </a:xfrm>
        </p:grpSpPr>
        <p:sp>
          <p:nvSpPr>
            <p:cNvPr id="154" name="Line 15"/>
            <p:cNvSpPr>
              <a:spLocks noChangeShapeType="1"/>
            </p:cNvSpPr>
            <p:nvPr/>
          </p:nvSpPr>
          <p:spPr bwMode="auto">
            <a:xfrm rot="16200000">
              <a:off x="4028366" y="1745500"/>
              <a:ext cx="19594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>
                <a:latin typeface="+mj-lt"/>
              </a:endParaRPr>
            </a:p>
          </p:txBody>
        </p:sp>
        <p:sp>
          <p:nvSpPr>
            <p:cNvPr id="155" name="Text Box 16"/>
            <p:cNvSpPr txBox="1">
              <a:spLocks noChangeArrowheads="1"/>
            </p:cNvSpPr>
            <p:nvPr/>
          </p:nvSpPr>
          <p:spPr bwMode="auto">
            <a:xfrm>
              <a:off x="4662296" y="1244974"/>
              <a:ext cx="220012" cy="215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1400" b="1" baseline="-25000" dirty="0" smtClean="0">
                  <a:latin typeface="+mj-lt"/>
                  <a:cs typeface="Times New Roman" pitchFamily="18" charset="0"/>
                </a:rPr>
                <a:t>2</a:t>
              </a:r>
              <a:endParaRPr lang="en-US" altLang="en-US" sz="1400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56" name="Line 17"/>
            <p:cNvSpPr>
              <a:spLocks noChangeShapeType="1"/>
            </p:cNvSpPr>
            <p:nvPr/>
          </p:nvSpPr>
          <p:spPr bwMode="auto">
            <a:xfrm>
              <a:off x="3298835" y="1225302"/>
              <a:ext cx="62509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157" name="Text Box 18"/>
            <p:cNvSpPr txBox="1">
              <a:spLocks noChangeArrowheads="1"/>
            </p:cNvSpPr>
            <p:nvPr/>
          </p:nvSpPr>
          <p:spPr bwMode="auto">
            <a:xfrm>
              <a:off x="3923928" y="1129318"/>
              <a:ext cx="148004" cy="4308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1400" b="1" baseline="-25000" dirty="0">
                  <a:latin typeface="+mj-lt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1400" b="1" baseline="-25000" dirty="0">
                  <a:latin typeface="+mj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58" name="Line 19"/>
            <p:cNvSpPr>
              <a:spLocks noChangeShapeType="1"/>
            </p:cNvSpPr>
            <p:nvPr/>
          </p:nvSpPr>
          <p:spPr bwMode="auto">
            <a:xfrm>
              <a:off x="3592616" y="1457539"/>
              <a:ext cx="3313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159" name="Line 20"/>
            <p:cNvSpPr>
              <a:spLocks noChangeShapeType="1"/>
            </p:cNvSpPr>
            <p:nvPr/>
          </p:nvSpPr>
          <p:spPr bwMode="auto">
            <a:xfrm>
              <a:off x="4355976" y="1347614"/>
              <a:ext cx="3313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160" name="Text Box 21"/>
            <p:cNvSpPr txBox="1">
              <a:spLocks noChangeArrowheads="1"/>
            </p:cNvSpPr>
            <p:nvPr/>
          </p:nvSpPr>
          <p:spPr bwMode="auto">
            <a:xfrm>
              <a:off x="4000102" y="1655218"/>
              <a:ext cx="137507" cy="1615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050" b="1" dirty="0">
                  <a:latin typeface="+mj-lt"/>
                  <a:cs typeface="Times New Roman" pitchFamily="18" charset="0"/>
                </a:rPr>
                <a:t>S</a:t>
              </a:r>
              <a:endParaRPr lang="en-US" altLang="en-US" sz="1050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61" name="Trapezoid 160"/>
            <p:cNvSpPr/>
            <p:nvPr/>
          </p:nvSpPr>
          <p:spPr>
            <a:xfrm rot="5400000">
              <a:off x="3791811" y="1119690"/>
              <a:ext cx="699533" cy="435304"/>
            </a:xfrm>
            <a:prstGeom prst="trapezoid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50" dirty="0" smtClean="0">
                  <a:solidFill>
                    <a:schemeClr val="accent1"/>
                  </a:solidFill>
                </a:rPr>
                <a:t>MUX</a:t>
              </a:r>
              <a:endParaRPr lang="en-GB" sz="1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1626181" y="3680912"/>
            <a:ext cx="1685107" cy="903650"/>
            <a:chOff x="3218333" y="987575"/>
            <a:chExt cx="1685107" cy="903650"/>
          </a:xfrm>
        </p:grpSpPr>
        <p:sp>
          <p:nvSpPr>
            <p:cNvPr id="163" name="Line 15"/>
            <p:cNvSpPr>
              <a:spLocks noChangeShapeType="1"/>
            </p:cNvSpPr>
            <p:nvPr/>
          </p:nvSpPr>
          <p:spPr bwMode="auto">
            <a:xfrm rot="16200000" flipV="1">
              <a:off x="4053814" y="1722672"/>
              <a:ext cx="175368" cy="15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/>
            <a:p>
              <a:endParaRPr lang="en-GB" sz="1400">
                <a:latin typeface="+mj-lt"/>
              </a:endParaRPr>
            </a:p>
          </p:txBody>
        </p:sp>
        <p:sp>
          <p:nvSpPr>
            <p:cNvPr id="164" name="Text Box 16"/>
            <p:cNvSpPr txBox="1">
              <a:spLocks noChangeArrowheads="1"/>
            </p:cNvSpPr>
            <p:nvPr/>
          </p:nvSpPr>
          <p:spPr bwMode="auto">
            <a:xfrm>
              <a:off x="4683428" y="1244974"/>
              <a:ext cx="220012" cy="215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sz="1400" b="1" baseline="-25000" dirty="0" smtClean="0">
                  <a:latin typeface="+mj-lt"/>
                  <a:cs typeface="Times New Roman" pitchFamily="18" charset="0"/>
                </a:rPr>
                <a:t>3</a:t>
              </a:r>
              <a:endParaRPr lang="en-US" altLang="en-US" sz="1400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65" name="Line 17"/>
            <p:cNvSpPr>
              <a:spLocks noChangeShapeType="1"/>
            </p:cNvSpPr>
            <p:nvPr/>
          </p:nvSpPr>
          <p:spPr bwMode="auto">
            <a:xfrm>
              <a:off x="3298835" y="1225302"/>
              <a:ext cx="62509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166" name="Text Box 18"/>
            <p:cNvSpPr txBox="1">
              <a:spLocks noChangeArrowheads="1"/>
            </p:cNvSpPr>
            <p:nvPr/>
          </p:nvSpPr>
          <p:spPr bwMode="auto">
            <a:xfrm>
              <a:off x="3923928" y="1129318"/>
              <a:ext cx="148004" cy="4308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1400" b="1" baseline="-25000" dirty="0">
                  <a:latin typeface="+mj-lt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400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1400" b="1" baseline="-25000" dirty="0">
                  <a:latin typeface="+mj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67" name="Line 19"/>
            <p:cNvSpPr>
              <a:spLocks noChangeShapeType="1"/>
            </p:cNvSpPr>
            <p:nvPr/>
          </p:nvSpPr>
          <p:spPr bwMode="auto">
            <a:xfrm>
              <a:off x="3592616" y="1457539"/>
              <a:ext cx="3313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168" name="Line 20"/>
            <p:cNvSpPr>
              <a:spLocks noChangeShapeType="1"/>
            </p:cNvSpPr>
            <p:nvPr/>
          </p:nvSpPr>
          <p:spPr bwMode="auto">
            <a:xfrm>
              <a:off x="4355976" y="1347614"/>
              <a:ext cx="3313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 sz="1400"/>
            </a:p>
          </p:txBody>
        </p:sp>
        <p:sp>
          <p:nvSpPr>
            <p:cNvPr id="169" name="Text Box 21"/>
            <p:cNvSpPr txBox="1">
              <a:spLocks noChangeArrowheads="1"/>
            </p:cNvSpPr>
            <p:nvPr/>
          </p:nvSpPr>
          <p:spPr bwMode="auto">
            <a:xfrm>
              <a:off x="3218333" y="1729642"/>
              <a:ext cx="137507" cy="1615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050" b="1" dirty="0">
                  <a:latin typeface="+mj-lt"/>
                  <a:cs typeface="Times New Roman" pitchFamily="18" charset="0"/>
                </a:rPr>
                <a:t>S</a:t>
              </a:r>
              <a:endParaRPr lang="en-US" altLang="en-US" sz="1050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70" name="Trapezoid 169"/>
            <p:cNvSpPr/>
            <p:nvPr/>
          </p:nvSpPr>
          <p:spPr>
            <a:xfrm rot="5400000">
              <a:off x="3791811" y="1119690"/>
              <a:ext cx="699533" cy="435304"/>
            </a:xfrm>
            <a:prstGeom prst="trapezoid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50" dirty="0" smtClean="0">
                  <a:solidFill>
                    <a:schemeClr val="accent1"/>
                  </a:solidFill>
                </a:rPr>
                <a:t>MUX</a:t>
              </a:r>
              <a:endParaRPr lang="en-GB" sz="105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71" name="Line 15"/>
          <p:cNvSpPr>
            <a:spLocks noChangeShapeType="1"/>
          </p:cNvSpPr>
          <p:nvPr/>
        </p:nvSpPr>
        <p:spPr bwMode="auto">
          <a:xfrm rot="16200000" flipH="1">
            <a:off x="2156557" y="4110904"/>
            <a:ext cx="1" cy="78573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endParaRPr lang="en-GB" sz="1400">
              <a:latin typeface="+mj-l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737311"/>
              </p:ext>
            </p:extLst>
          </p:nvPr>
        </p:nvGraphicFramePr>
        <p:xfrm>
          <a:off x="4330335" y="915566"/>
          <a:ext cx="3410017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9" name="Visio" r:id="rId3" imgW="2588422" imgH="2830542" progId="Visio.Drawing.11">
                  <p:embed/>
                </p:oleObj>
              </mc:Choice>
              <mc:Fallback>
                <p:oleObj name="Visio" r:id="rId3" imgW="2588422" imgH="2830542" progId="Visio.Drawing.11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335" y="915566"/>
                        <a:ext cx="3410017" cy="3888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" name="Line 15"/>
          <p:cNvSpPr>
            <a:spLocks noChangeShapeType="1"/>
          </p:cNvSpPr>
          <p:nvPr/>
        </p:nvSpPr>
        <p:spPr bwMode="auto">
          <a:xfrm rot="16200000">
            <a:off x="2511891" y="2049096"/>
            <a:ext cx="23178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endParaRPr lang="en-GB" sz="1400">
              <a:latin typeface="+mj-lt"/>
            </a:endParaRPr>
          </a:p>
        </p:txBody>
      </p:sp>
      <p:sp>
        <p:nvSpPr>
          <p:cNvPr id="173" name="Text Box 21"/>
          <p:cNvSpPr txBox="1">
            <a:spLocks noChangeArrowheads="1"/>
          </p:cNvSpPr>
          <p:nvPr/>
        </p:nvSpPr>
        <p:spPr bwMode="auto">
          <a:xfrm>
            <a:off x="2655248" y="1978119"/>
            <a:ext cx="137507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050" b="1" dirty="0" smtClean="0">
                <a:latin typeface="+mj-lt"/>
                <a:cs typeface="Times New Roman" pitchFamily="18" charset="0"/>
              </a:rPr>
              <a:t>E</a:t>
            </a:r>
            <a:endParaRPr lang="en-US" altLang="en-US" sz="1050" b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174" name="Line 15"/>
          <p:cNvSpPr>
            <a:spLocks noChangeShapeType="1"/>
          </p:cNvSpPr>
          <p:nvPr/>
        </p:nvSpPr>
        <p:spPr bwMode="auto">
          <a:xfrm rot="16200000">
            <a:off x="2511892" y="2843089"/>
            <a:ext cx="23178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endParaRPr lang="en-GB" sz="1400">
              <a:latin typeface="+mj-lt"/>
            </a:endParaRPr>
          </a:p>
        </p:txBody>
      </p:sp>
      <p:sp>
        <p:nvSpPr>
          <p:cNvPr id="175" name="Text Box 21"/>
          <p:cNvSpPr txBox="1">
            <a:spLocks noChangeArrowheads="1"/>
          </p:cNvSpPr>
          <p:nvPr/>
        </p:nvSpPr>
        <p:spPr bwMode="auto">
          <a:xfrm>
            <a:off x="2655249" y="2772112"/>
            <a:ext cx="137507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050" b="1" dirty="0" smtClean="0">
                <a:latin typeface="+mj-lt"/>
                <a:cs typeface="Times New Roman" pitchFamily="18" charset="0"/>
              </a:rPr>
              <a:t>E</a:t>
            </a:r>
            <a:endParaRPr lang="en-US" altLang="en-US" sz="1050" b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176" name="Line 15"/>
          <p:cNvSpPr>
            <a:spLocks noChangeShapeType="1"/>
          </p:cNvSpPr>
          <p:nvPr/>
        </p:nvSpPr>
        <p:spPr bwMode="auto">
          <a:xfrm rot="16200000">
            <a:off x="2511892" y="3631367"/>
            <a:ext cx="23178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endParaRPr lang="en-GB" sz="1400">
              <a:latin typeface="+mj-lt"/>
            </a:endParaRPr>
          </a:p>
        </p:txBody>
      </p:sp>
      <p:sp>
        <p:nvSpPr>
          <p:cNvPr id="177" name="Text Box 21"/>
          <p:cNvSpPr txBox="1">
            <a:spLocks noChangeArrowheads="1"/>
          </p:cNvSpPr>
          <p:nvPr/>
        </p:nvSpPr>
        <p:spPr bwMode="auto">
          <a:xfrm>
            <a:off x="2655249" y="3560390"/>
            <a:ext cx="137507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050" b="1" dirty="0" smtClean="0">
                <a:latin typeface="+mj-lt"/>
                <a:cs typeface="Times New Roman" pitchFamily="18" charset="0"/>
              </a:rPr>
              <a:t>E</a:t>
            </a:r>
            <a:endParaRPr lang="en-US" altLang="en-US" sz="1050" b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178" name="Line 15"/>
          <p:cNvSpPr>
            <a:spLocks noChangeShapeType="1"/>
          </p:cNvSpPr>
          <p:nvPr/>
        </p:nvSpPr>
        <p:spPr bwMode="auto">
          <a:xfrm rot="16200000" flipV="1">
            <a:off x="2454968" y="4483356"/>
            <a:ext cx="345631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endParaRPr lang="en-GB" sz="1400">
              <a:latin typeface="+mj-lt"/>
            </a:endParaRPr>
          </a:p>
        </p:txBody>
      </p:sp>
      <p:sp>
        <p:nvSpPr>
          <p:cNvPr id="179" name="Line 15"/>
          <p:cNvSpPr>
            <a:spLocks noChangeShapeType="1"/>
          </p:cNvSpPr>
          <p:nvPr/>
        </p:nvSpPr>
        <p:spPr bwMode="auto">
          <a:xfrm rot="16200000" flipH="1">
            <a:off x="2198910" y="4227301"/>
            <a:ext cx="3" cy="85774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endParaRPr lang="en-GB" sz="1400">
              <a:latin typeface="+mj-lt"/>
            </a:endParaRPr>
          </a:p>
        </p:txBody>
      </p:sp>
      <p:sp>
        <p:nvSpPr>
          <p:cNvPr id="180" name="Text Box 21"/>
          <p:cNvSpPr txBox="1">
            <a:spLocks noChangeArrowheads="1"/>
          </p:cNvSpPr>
          <p:nvPr/>
        </p:nvSpPr>
        <p:spPr bwMode="auto">
          <a:xfrm>
            <a:off x="1609698" y="4575380"/>
            <a:ext cx="137507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050" b="1" dirty="0" smtClean="0">
                <a:latin typeface="+mj-lt"/>
                <a:cs typeface="Times New Roman" pitchFamily="18" charset="0"/>
              </a:rPr>
              <a:t>E</a:t>
            </a:r>
            <a:endParaRPr lang="en-US" altLang="en-US" sz="1050" b="1" baseline="-250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9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MULTIPLEXERS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>
                <a:latin typeface="+mj-lt"/>
              </a:rPr>
              <a:t>Example: </a:t>
            </a:r>
            <a:r>
              <a:rPr lang="en-US" altLang="en-US" dirty="0"/>
              <a:t>F(x, y) = </a:t>
            </a:r>
            <a:r>
              <a:rPr lang="en-US" altLang="en-US" dirty="0" smtClean="0"/>
              <a:t>∑ (</a:t>
            </a:r>
            <a:r>
              <a:rPr lang="en-US" altLang="en-US" dirty="0"/>
              <a:t>0, 1, 3)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136</a:t>
            </a:fld>
            <a:endParaRPr lang="en-GB"/>
          </a:p>
        </p:txBody>
      </p:sp>
      <p:sp>
        <p:nvSpPr>
          <p:cNvPr id="60" name="Text Box 54"/>
          <p:cNvSpPr txBox="1">
            <a:spLocks noChangeArrowheads="1"/>
          </p:cNvSpPr>
          <p:nvPr/>
        </p:nvSpPr>
        <p:spPr bwMode="auto">
          <a:xfrm>
            <a:off x="5535285" y="2140282"/>
            <a:ext cx="1793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400" b="1" dirty="0" smtClean="0">
                <a:latin typeface="+mj-lt"/>
                <a:cs typeface="Times New Roman" pitchFamily="18" charset="0"/>
              </a:rPr>
              <a:t>D</a:t>
            </a:r>
            <a:endParaRPr lang="en-US" altLang="en-US" sz="1400" b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61" name="Line 55"/>
          <p:cNvSpPr>
            <a:spLocks noChangeShapeType="1"/>
          </p:cNvSpPr>
          <p:nvPr/>
        </p:nvSpPr>
        <p:spPr bwMode="auto">
          <a:xfrm>
            <a:off x="4599181" y="1635646"/>
            <a:ext cx="54133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62" name="Text Box 56"/>
          <p:cNvSpPr txBox="1">
            <a:spLocks noChangeArrowheads="1"/>
          </p:cNvSpPr>
          <p:nvPr/>
        </p:nvSpPr>
        <p:spPr bwMode="auto">
          <a:xfrm>
            <a:off x="4959941" y="1525417"/>
            <a:ext cx="358775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600" b="1" dirty="0" smtClean="0">
                <a:latin typeface="+mj-lt"/>
                <a:cs typeface="Times New Roman" pitchFamily="18" charset="0"/>
              </a:rPr>
              <a:t>I</a:t>
            </a:r>
            <a:r>
              <a:rPr lang="en-US" altLang="en-US" sz="1600" b="1" baseline="-25000" dirty="0" smtClean="0">
                <a:latin typeface="+mj-lt"/>
                <a:cs typeface="Times New Roman" pitchFamily="18" charset="0"/>
              </a:rPr>
              <a:t>0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6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600" b="1" dirty="0" smtClean="0">
                <a:latin typeface="+mj-lt"/>
                <a:cs typeface="Times New Roman" pitchFamily="18" charset="0"/>
              </a:rPr>
              <a:t>I</a:t>
            </a:r>
            <a:r>
              <a:rPr lang="en-US" altLang="en-US" sz="1600" b="1" baseline="-25000" dirty="0" smtClean="0">
                <a:latin typeface="+mj-lt"/>
                <a:cs typeface="Times New Roman" pitchFamily="18" charset="0"/>
              </a:rPr>
              <a:t>1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6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600" b="1" baseline="-25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1600" b="1" dirty="0" smtClean="0">
                <a:latin typeface="+mj-lt"/>
                <a:cs typeface="Times New Roman" pitchFamily="18" charset="0"/>
              </a:rPr>
              <a:t>I</a:t>
            </a:r>
            <a:r>
              <a:rPr lang="en-US" altLang="en-US" sz="1600" b="1" baseline="-25000" dirty="0" smtClean="0">
                <a:latin typeface="+mj-lt"/>
                <a:cs typeface="Times New Roman" pitchFamily="18" charset="0"/>
              </a:rPr>
              <a:t>2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600" b="1" baseline="-25000" dirty="0">
              <a:latin typeface="+mj-lt"/>
              <a:cs typeface="Times New Roman" pitchFamily="18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600" b="1" dirty="0">
                <a:latin typeface="+mj-lt"/>
                <a:cs typeface="Times New Roman" pitchFamily="18" charset="0"/>
              </a:rPr>
              <a:t>I</a:t>
            </a:r>
            <a:r>
              <a:rPr lang="en-US" altLang="en-US" sz="1600" b="1" baseline="-25000" dirty="0"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>
            <a:off x="4599181" y="2049914"/>
            <a:ext cx="54133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64" name="Line 58"/>
          <p:cNvSpPr>
            <a:spLocks noChangeShapeType="1"/>
          </p:cNvSpPr>
          <p:nvPr/>
        </p:nvSpPr>
        <p:spPr bwMode="auto">
          <a:xfrm>
            <a:off x="4599181" y="2461642"/>
            <a:ext cx="54133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65" name="Line 59"/>
          <p:cNvSpPr>
            <a:spLocks noChangeShapeType="1"/>
          </p:cNvSpPr>
          <p:nvPr/>
        </p:nvSpPr>
        <p:spPr bwMode="auto">
          <a:xfrm>
            <a:off x="4599181" y="2859782"/>
            <a:ext cx="54133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66" name="Line 60"/>
          <p:cNvSpPr>
            <a:spLocks noChangeShapeType="1"/>
          </p:cNvSpPr>
          <p:nvPr/>
        </p:nvSpPr>
        <p:spPr bwMode="auto">
          <a:xfrm>
            <a:off x="5714027" y="2247730"/>
            <a:ext cx="541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67" name="Text Box 61"/>
          <p:cNvSpPr txBox="1">
            <a:spLocks noChangeArrowheads="1"/>
          </p:cNvSpPr>
          <p:nvPr/>
        </p:nvSpPr>
        <p:spPr bwMode="auto">
          <a:xfrm>
            <a:off x="5180835" y="2963158"/>
            <a:ext cx="27482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200" b="1" dirty="0" smtClean="0">
                <a:latin typeface="+mj-lt"/>
                <a:cs typeface="Times New Roman" pitchFamily="18" charset="0"/>
              </a:rPr>
              <a:t>S</a:t>
            </a:r>
            <a:r>
              <a:rPr lang="en-US" altLang="en-US" sz="1200" b="1" baseline="-25000" dirty="0" smtClean="0">
                <a:latin typeface="+mj-lt"/>
                <a:cs typeface="Times New Roman" pitchFamily="18" charset="0"/>
              </a:rPr>
              <a:t>1</a:t>
            </a:r>
            <a:endParaRPr lang="en-US" altLang="en-US" sz="1200" b="1" baseline="-250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68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303944"/>
              </p:ext>
            </p:extLst>
          </p:nvPr>
        </p:nvGraphicFramePr>
        <p:xfrm>
          <a:off x="792163" y="1349201"/>
          <a:ext cx="2519362" cy="21590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39862"/>
                <a:gridCol w="1079500"/>
              </a:tblGrid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 y</a:t>
                      </a:r>
                      <a:endParaRPr kumimoji="0" lang="en-US" alt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</a:t>
                      </a:r>
                      <a:endParaRPr kumimoji="0" lang="en-US" altLang="en-US" sz="2400" b="1" i="1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0   1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1   0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1   1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69" name="Line 87"/>
          <p:cNvSpPr>
            <a:spLocks noChangeShapeType="1"/>
          </p:cNvSpPr>
          <p:nvPr/>
        </p:nvSpPr>
        <p:spPr bwMode="auto">
          <a:xfrm>
            <a:off x="1331913" y="3508201"/>
            <a:ext cx="0" cy="7207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70" name="Line 88"/>
          <p:cNvSpPr>
            <a:spLocks noChangeShapeType="1"/>
          </p:cNvSpPr>
          <p:nvPr/>
        </p:nvSpPr>
        <p:spPr bwMode="auto">
          <a:xfrm>
            <a:off x="1331913" y="4228926"/>
            <a:ext cx="398680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71" name="Line 89"/>
          <p:cNvSpPr>
            <a:spLocks noChangeShapeType="1"/>
          </p:cNvSpPr>
          <p:nvPr/>
        </p:nvSpPr>
        <p:spPr bwMode="auto">
          <a:xfrm flipV="1">
            <a:off x="5319261" y="3868564"/>
            <a:ext cx="0" cy="36036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72" name="Text Box 90"/>
          <p:cNvSpPr txBox="1">
            <a:spLocks noChangeArrowheads="1"/>
          </p:cNvSpPr>
          <p:nvPr/>
        </p:nvSpPr>
        <p:spPr bwMode="auto">
          <a:xfrm>
            <a:off x="5086147" y="3488109"/>
            <a:ext cx="6746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000" b="1" dirty="0">
                <a:latin typeface="+mj-lt"/>
                <a:cs typeface="Times New Roman" pitchFamily="18" charset="0"/>
              </a:rPr>
              <a:t>x </a:t>
            </a:r>
            <a:r>
              <a:rPr lang="en-US" altLang="en-US" sz="2000" b="1" dirty="0" smtClean="0">
                <a:latin typeface="+mj-lt"/>
                <a:cs typeface="Times New Roman" pitchFamily="18" charset="0"/>
              </a:rPr>
              <a:t>y</a:t>
            </a:r>
            <a:endParaRPr lang="en-US" altLang="en-US" sz="2000" b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73" name="Line 91"/>
          <p:cNvSpPr>
            <a:spLocks noChangeShapeType="1"/>
          </p:cNvSpPr>
          <p:nvPr/>
        </p:nvSpPr>
        <p:spPr bwMode="auto">
          <a:xfrm>
            <a:off x="1692275" y="3508201"/>
            <a:ext cx="0" cy="1081088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74" name="Line 92"/>
          <p:cNvSpPr>
            <a:spLocks noChangeShapeType="1"/>
          </p:cNvSpPr>
          <p:nvPr/>
        </p:nvSpPr>
        <p:spPr bwMode="auto">
          <a:xfrm>
            <a:off x="1692276" y="4589289"/>
            <a:ext cx="384301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75" name="Line 93"/>
          <p:cNvSpPr>
            <a:spLocks noChangeShapeType="1"/>
          </p:cNvSpPr>
          <p:nvPr/>
        </p:nvSpPr>
        <p:spPr bwMode="auto">
          <a:xfrm flipV="1">
            <a:off x="5535285" y="3868564"/>
            <a:ext cx="0" cy="720725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76" name="Text Box 94"/>
          <p:cNvSpPr txBox="1">
            <a:spLocks noChangeArrowheads="1"/>
          </p:cNvSpPr>
          <p:nvPr/>
        </p:nvSpPr>
        <p:spPr bwMode="auto">
          <a:xfrm>
            <a:off x="6255365" y="2094115"/>
            <a:ext cx="2698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000" b="1">
                <a:latin typeface="+mj-lt"/>
                <a:cs typeface="Times New Roman" pitchFamily="18" charset="0"/>
              </a:rPr>
              <a:t>F</a:t>
            </a:r>
            <a:endParaRPr lang="en-US" altLang="en-US" sz="2000" b="1" baseline="-25000">
              <a:latin typeface="+mj-lt"/>
              <a:cs typeface="Times New Roman" pitchFamily="18" charset="0"/>
            </a:endParaRPr>
          </a:p>
        </p:txBody>
      </p:sp>
      <p:sp>
        <p:nvSpPr>
          <p:cNvPr id="77" name="Line 95"/>
          <p:cNvSpPr>
            <a:spLocks noChangeShapeType="1"/>
          </p:cNvSpPr>
          <p:nvPr/>
        </p:nvSpPr>
        <p:spPr bwMode="auto">
          <a:xfrm flipV="1">
            <a:off x="3132138" y="1707976"/>
            <a:ext cx="1260475" cy="284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78" name="Line 96"/>
          <p:cNvSpPr>
            <a:spLocks noChangeShapeType="1"/>
          </p:cNvSpPr>
          <p:nvPr/>
        </p:nvSpPr>
        <p:spPr bwMode="auto">
          <a:xfrm flipV="1">
            <a:off x="3132138" y="2068339"/>
            <a:ext cx="1260475" cy="360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79" name="Line 97"/>
          <p:cNvSpPr>
            <a:spLocks noChangeShapeType="1"/>
          </p:cNvSpPr>
          <p:nvPr/>
        </p:nvSpPr>
        <p:spPr bwMode="auto">
          <a:xfrm flipV="1">
            <a:off x="3132138" y="2428701"/>
            <a:ext cx="1260475" cy="4365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80" name="Line 98"/>
          <p:cNvSpPr>
            <a:spLocks noChangeShapeType="1"/>
          </p:cNvSpPr>
          <p:nvPr/>
        </p:nvSpPr>
        <p:spPr bwMode="auto">
          <a:xfrm flipV="1">
            <a:off x="3132138" y="2789064"/>
            <a:ext cx="1260475" cy="5397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81" name="Text Box 99"/>
          <p:cNvSpPr txBox="1">
            <a:spLocks noChangeArrowheads="1"/>
          </p:cNvSpPr>
          <p:nvPr/>
        </p:nvSpPr>
        <p:spPr bwMode="auto">
          <a:xfrm>
            <a:off x="4355976" y="1512238"/>
            <a:ext cx="28892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1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400" b="1" dirty="0" smtClean="0"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1400" b="1" dirty="0">
              <a:latin typeface="+mj-lt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1400" b="1" baseline="-25000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2" name="Trapezoid 81"/>
          <p:cNvSpPr/>
          <p:nvPr/>
        </p:nvSpPr>
        <p:spPr>
          <a:xfrm rot="5400000">
            <a:off x="4486533" y="1995686"/>
            <a:ext cx="1872208" cy="576064"/>
          </a:xfrm>
          <a:prstGeom prst="trapezoi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/>
                </a:solidFill>
                <a:latin typeface="+mj-lt"/>
              </a:rPr>
              <a:t>MUX</a:t>
            </a:r>
            <a:endParaRPr lang="en-GB" sz="16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5319261" y="3166476"/>
            <a:ext cx="0" cy="2998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5535285" y="3117189"/>
            <a:ext cx="0" cy="3491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76894" y="2862987"/>
            <a:ext cx="3945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b="1" dirty="0">
                <a:cs typeface="Times New Roman" pitchFamily="18" charset="0"/>
              </a:rPr>
              <a:t>S</a:t>
            </a:r>
            <a:r>
              <a:rPr lang="en-US" altLang="en-US" sz="1200" b="1" baseline="-25000" dirty="0">
                <a:cs typeface="Times New Roman" pitchFamily="18" charset="0"/>
              </a:rPr>
              <a:t>0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863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62" grpId="0"/>
      <p:bldP spid="63" grpId="0" animBg="1"/>
      <p:bldP spid="64" grpId="0" animBg="1"/>
      <p:bldP spid="65" grpId="0" animBg="1"/>
      <p:bldP spid="66" grpId="0" animBg="1"/>
      <p:bldP spid="67" grpId="0"/>
      <p:bldP spid="69" grpId="0" animBg="1"/>
      <p:bldP spid="70" grpId="0" animBg="1"/>
      <p:bldP spid="71" grpId="0" animBg="1"/>
      <p:bldP spid="72" grpId="0"/>
      <p:bldP spid="73" grpId="0" animBg="1"/>
      <p:bldP spid="74" grpId="0" animBg="1"/>
      <p:bldP spid="75" grpId="0" animBg="1"/>
      <p:bldP spid="76" grpId="0"/>
      <p:bldP spid="77" grpId="0" animBg="1"/>
      <p:bldP spid="78" grpId="0" animBg="1"/>
      <p:bldP spid="79" grpId="0" animBg="1"/>
      <p:bldP spid="80" grpId="0" animBg="1"/>
      <p:bldP spid="81" grpId="0"/>
      <p:bldP spid="82" grpId="0" animBg="1"/>
      <p:bldP spid="3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MULTIPLEXERS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Boolean function implementation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/>
              <a:t>Decoder can be used to implement Boolean functions by employing external OR gates. (see slide 114- </a:t>
            </a:r>
            <a:r>
              <a:rPr lang="en-GB" altLang="en-US" dirty="0" smtClean="0">
                <a:hlinkClick r:id="rId2" action="ppaction://hlinksldjump"/>
              </a:rPr>
              <a:t>DECODERS</a:t>
            </a:r>
            <a:r>
              <a:rPr lang="en-GB" altLang="en-US" dirty="0" smtClean="0"/>
              <a:t>).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/>
              <a:t>Multiplexer is essentially a decoder that includes the OR gate within the unit. 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/>
              <a:t>The </a:t>
            </a:r>
            <a:r>
              <a:rPr lang="en-GB" altLang="en-US" dirty="0" err="1" smtClean="0"/>
              <a:t>minterms</a:t>
            </a:r>
            <a:r>
              <a:rPr lang="en-GB" altLang="en-US" dirty="0" smtClean="0"/>
              <a:t> of a function are generated in multiplexer by the circuit associated with the selection inputs.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6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MULTIPLEXERS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Boolean function implementation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/>
              <a:t>This provides a method of implementing a Boolean function of n variables with a multiplexer that has n – 1 selection inputs. 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/>
              <a:t>The first n – 1 variables of the function are connected to the selection inputs of the multiplexer. </a:t>
            </a:r>
          </a:p>
          <a:p>
            <a:pPr lvl="1">
              <a:lnSpc>
                <a:spcPct val="150000"/>
              </a:lnSpc>
            </a:pPr>
            <a:r>
              <a:rPr lang="en-GB" altLang="en-US" dirty="0" smtClean="0"/>
              <a:t>The remaining single variable of the function is used for the data inputs.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9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MULTIPLEXERS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Example:</a:t>
            </a:r>
            <a:r>
              <a:rPr lang="en-US" altLang="en-US" dirty="0" smtClean="0"/>
              <a:t>F(x</a:t>
            </a:r>
            <a:r>
              <a:rPr lang="en-US" altLang="en-US" dirty="0"/>
              <a:t>, y, z) = ∑(1, 2, 6, 7)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139</a:t>
            </a:fld>
            <a:endParaRPr lang="en-GB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279877"/>
              </p:ext>
            </p:extLst>
          </p:nvPr>
        </p:nvGraphicFramePr>
        <p:xfrm>
          <a:off x="971600" y="1322422"/>
          <a:ext cx="1612980" cy="3337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3245"/>
                <a:gridCol w="403245"/>
                <a:gridCol w="403245"/>
                <a:gridCol w="4032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 smtClean="0"/>
                        <a:t>y</a:t>
                      </a:r>
                      <a:endParaRPr lang="en-GB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 smtClean="0"/>
                        <a:t>z</a:t>
                      </a:r>
                      <a:endParaRPr lang="en-GB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AutoShape 4"/>
          <p:cNvSpPr>
            <a:spLocks noChangeArrowheads="1"/>
          </p:cNvSpPr>
          <p:nvPr/>
        </p:nvSpPr>
        <p:spPr bwMode="auto">
          <a:xfrm flipH="1">
            <a:off x="5651499" y="1275606"/>
            <a:ext cx="1800225" cy="2884882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 anchorCtr="1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MUX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rot="16200000">
            <a:off x="6370638" y="4352626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rot="16200000">
            <a:off x="6011863" y="4352626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091363" y="2566638"/>
            <a:ext cx="3587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000" b="1">
                <a:latin typeface="+mj-lt"/>
                <a:cs typeface="Times New Roman" pitchFamily="18" charset="0"/>
              </a:rPr>
              <a:t>Y</a:t>
            </a:r>
            <a:endParaRPr lang="en-US" altLang="en-US" sz="2000" b="1" baseline="-25000">
              <a:latin typeface="+mj-lt"/>
              <a:cs typeface="Times New Roman" pitchFamily="18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5110163" y="2762064"/>
            <a:ext cx="541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51501" y="1386059"/>
            <a:ext cx="35877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 b="1" dirty="0">
                <a:latin typeface="+mj-lt"/>
                <a:cs typeface="Times New Roman" pitchFamily="18" charset="0"/>
              </a:rPr>
              <a:t>I</a:t>
            </a:r>
            <a:r>
              <a:rPr lang="en-US" altLang="en-US" sz="2000" b="1" baseline="-25000" dirty="0">
                <a:latin typeface="+mj-lt"/>
                <a:cs typeface="Times New Roman" pitchFamily="18" charset="0"/>
              </a:rPr>
              <a:t>0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 dirty="0">
                <a:latin typeface="+mj-lt"/>
                <a:cs typeface="Times New Roman" pitchFamily="18" charset="0"/>
              </a:rPr>
              <a:t>I</a:t>
            </a:r>
            <a:r>
              <a:rPr lang="en-US" altLang="en-US" sz="2000" b="1" baseline="-25000" dirty="0">
                <a:latin typeface="+mj-lt"/>
                <a:cs typeface="Times New Roman" pitchFamily="18" charset="0"/>
              </a:rPr>
              <a:t>1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 baseline="-25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I</a:t>
            </a:r>
            <a:r>
              <a:rPr lang="en-US" altLang="en-US" sz="2000" b="1" baseline="-25000" dirty="0">
                <a:latin typeface="+mj-lt"/>
                <a:cs typeface="Times New Roman" pitchFamily="18" charset="0"/>
              </a:rPr>
              <a:t>2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 dirty="0">
                <a:latin typeface="+mj-lt"/>
                <a:cs typeface="Times New Roman" pitchFamily="18" charset="0"/>
              </a:rPr>
              <a:t>I</a:t>
            </a:r>
            <a:r>
              <a:rPr lang="en-US" altLang="en-US" sz="2000" b="1" baseline="-25000" dirty="0">
                <a:latin typeface="+mj-lt"/>
                <a:cs typeface="Times New Roman" pitchFamily="18" charset="0"/>
              </a:rPr>
              <a:t>3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I</a:t>
            </a:r>
            <a:r>
              <a:rPr lang="en-US" altLang="en-US" sz="2000" b="1" baseline="-25000" dirty="0">
                <a:latin typeface="+mj-lt"/>
                <a:cs typeface="Times New Roman" pitchFamily="18" charset="0"/>
              </a:rPr>
              <a:t>4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 dirty="0">
                <a:latin typeface="+mj-lt"/>
                <a:cs typeface="Times New Roman" pitchFamily="18" charset="0"/>
              </a:rPr>
              <a:t>I</a:t>
            </a:r>
            <a:r>
              <a:rPr lang="en-US" altLang="en-US" sz="2000" b="1" baseline="-25000" dirty="0">
                <a:latin typeface="+mj-lt"/>
                <a:cs typeface="Times New Roman" pitchFamily="18" charset="0"/>
              </a:rPr>
              <a:t>5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 baseline="-25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I</a:t>
            </a:r>
            <a:r>
              <a:rPr lang="en-US" altLang="en-US" sz="2000" b="1" baseline="-25000" dirty="0">
                <a:latin typeface="+mj-lt"/>
                <a:cs typeface="Times New Roman" pitchFamily="18" charset="0"/>
              </a:rPr>
              <a:t>6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 dirty="0">
                <a:latin typeface="+mj-lt"/>
                <a:cs typeface="Times New Roman" pitchFamily="18" charset="0"/>
              </a:rPr>
              <a:t>I</a:t>
            </a:r>
            <a:r>
              <a:rPr lang="en-US" altLang="en-US" sz="2000" b="1" baseline="-25000" dirty="0"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5110163" y="3060256"/>
            <a:ext cx="541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5110163" y="3368608"/>
            <a:ext cx="541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5110163" y="3676960"/>
            <a:ext cx="541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7451726" y="2730151"/>
            <a:ext cx="541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992713" y="3810816"/>
            <a:ext cx="11525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000" b="1" dirty="0">
                <a:latin typeface="+mj-lt"/>
                <a:cs typeface="Times New Roman" pitchFamily="18" charset="0"/>
              </a:rPr>
              <a:t>S</a:t>
            </a:r>
            <a:r>
              <a:rPr lang="en-US" altLang="en-US" sz="2000" b="1" baseline="-25000" dirty="0">
                <a:latin typeface="+mj-lt"/>
                <a:cs typeface="Times New Roman" pitchFamily="18" charset="0"/>
              </a:rPr>
              <a:t>2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S</a:t>
            </a:r>
            <a:r>
              <a:rPr lang="en-US" altLang="en-US" sz="2000" b="1" baseline="-25000" dirty="0">
                <a:latin typeface="+mj-lt"/>
                <a:cs typeface="Times New Roman" pitchFamily="18" charset="0"/>
              </a:rPr>
              <a:t>1</a:t>
            </a:r>
            <a:r>
              <a:rPr lang="en-US" altLang="en-US" sz="2000" b="1" dirty="0">
                <a:latin typeface="+mj-lt"/>
                <a:cs typeface="Times New Roman" pitchFamily="18" charset="0"/>
              </a:rPr>
              <a:t> S</a:t>
            </a:r>
            <a:r>
              <a:rPr lang="en-US" altLang="en-US" sz="2000" b="1" baseline="-25000" dirty="0"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21" name="Line 61"/>
          <p:cNvSpPr>
            <a:spLocks noChangeShapeType="1"/>
          </p:cNvSpPr>
          <p:nvPr/>
        </p:nvSpPr>
        <p:spPr bwMode="auto">
          <a:xfrm>
            <a:off x="5110163" y="1529420"/>
            <a:ext cx="541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22" name="Line 62"/>
          <p:cNvSpPr>
            <a:spLocks noChangeShapeType="1"/>
          </p:cNvSpPr>
          <p:nvPr/>
        </p:nvSpPr>
        <p:spPr bwMode="auto">
          <a:xfrm>
            <a:off x="5110163" y="1841835"/>
            <a:ext cx="541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23" name="Line 63"/>
          <p:cNvSpPr>
            <a:spLocks noChangeShapeType="1"/>
          </p:cNvSpPr>
          <p:nvPr/>
        </p:nvSpPr>
        <p:spPr bwMode="auto">
          <a:xfrm>
            <a:off x="5110163" y="2154632"/>
            <a:ext cx="541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24" name="Line 64"/>
          <p:cNvSpPr>
            <a:spLocks noChangeShapeType="1"/>
          </p:cNvSpPr>
          <p:nvPr/>
        </p:nvSpPr>
        <p:spPr bwMode="auto">
          <a:xfrm>
            <a:off x="5110163" y="2442664"/>
            <a:ext cx="541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25" name="Line 65"/>
          <p:cNvSpPr>
            <a:spLocks noChangeShapeType="1"/>
          </p:cNvSpPr>
          <p:nvPr/>
        </p:nvSpPr>
        <p:spPr bwMode="auto">
          <a:xfrm rot="16200000">
            <a:off x="6731001" y="4351038"/>
            <a:ext cx="3603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26" name="Rectangle 66"/>
          <p:cNvSpPr>
            <a:spLocks noChangeArrowheads="1"/>
          </p:cNvSpPr>
          <p:nvPr/>
        </p:nvSpPr>
        <p:spPr bwMode="auto">
          <a:xfrm>
            <a:off x="6111875" y="4496221"/>
            <a:ext cx="8239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x   y   z</a:t>
            </a:r>
          </a:p>
        </p:txBody>
      </p:sp>
      <p:sp>
        <p:nvSpPr>
          <p:cNvPr id="27" name="Text Box 67"/>
          <p:cNvSpPr txBox="1">
            <a:spLocks noChangeArrowheads="1"/>
          </p:cNvSpPr>
          <p:nvPr/>
        </p:nvSpPr>
        <p:spPr bwMode="auto">
          <a:xfrm>
            <a:off x="4859139" y="1386059"/>
            <a:ext cx="28892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 b="1" dirty="0">
                <a:latin typeface="+mj-lt"/>
                <a:cs typeface="Times New Roman" pitchFamily="18" charset="0"/>
              </a:rPr>
              <a:t>0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 dirty="0">
                <a:latin typeface="+mj-lt"/>
                <a:cs typeface="Times New Roman" pitchFamily="18" charset="0"/>
              </a:rPr>
              <a:t>0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 dirty="0">
                <a:latin typeface="+mj-lt"/>
                <a:cs typeface="Times New Roman" pitchFamily="18" charset="0"/>
              </a:rPr>
              <a:t>0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 dirty="0">
                <a:latin typeface="+mj-lt"/>
                <a:cs typeface="Times New Roman" pitchFamily="18" charset="0"/>
              </a:rPr>
              <a:t>0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" name="Text Box 69"/>
          <p:cNvSpPr txBox="1">
            <a:spLocks noChangeArrowheads="1"/>
          </p:cNvSpPr>
          <p:nvPr/>
        </p:nvSpPr>
        <p:spPr bwMode="auto">
          <a:xfrm>
            <a:off x="7993063" y="2566935"/>
            <a:ext cx="3233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000" b="1" dirty="0">
                <a:latin typeface="+mj-lt"/>
                <a:cs typeface="Times New Roman" pitchFamily="18" charset="0"/>
              </a:rPr>
              <a:t>F</a:t>
            </a:r>
            <a:endParaRPr lang="en-US" altLang="en-US" sz="2000" b="1" baseline="-25000" dirty="0">
              <a:latin typeface="+mj-lt"/>
              <a:cs typeface="Times New Roman" pitchFamily="18" charset="0"/>
            </a:endParaRPr>
          </a:p>
        </p:txBody>
      </p:sp>
      <p:grpSp>
        <p:nvGrpSpPr>
          <p:cNvPr id="29" name="Group 3"/>
          <p:cNvGrpSpPr>
            <a:grpSpLocks/>
          </p:cNvGrpSpPr>
          <p:nvPr/>
        </p:nvGrpSpPr>
        <p:grpSpPr bwMode="auto">
          <a:xfrm>
            <a:off x="14148494" y="1304925"/>
            <a:ext cx="2881312" cy="2160588"/>
            <a:chOff x="2993" y="2727"/>
            <a:chExt cx="1815" cy="1361"/>
          </a:xfrm>
        </p:grpSpPr>
        <p:sp>
          <p:nvSpPr>
            <p:cNvPr id="30" name="AutoShape 4"/>
            <p:cNvSpPr>
              <a:spLocks noChangeArrowheads="1"/>
            </p:cNvSpPr>
            <p:nvPr/>
          </p:nvSpPr>
          <p:spPr bwMode="auto">
            <a:xfrm flipH="1">
              <a:off x="3334" y="2727"/>
              <a:ext cx="1134" cy="113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 algn="ctr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400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31" name="Line 5"/>
            <p:cNvSpPr>
              <a:spLocks noChangeShapeType="1"/>
            </p:cNvSpPr>
            <p:nvPr/>
          </p:nvSpPr>
          <p:spPr bwMode="auto">
            <a:xfrm rot="-5400000">
              <a:off x="3900" y="3975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32" name="Line 6"/>
            <p:cNvSpPr>
              <a:spLocks noChangeShapeType="1"/>
            </p:cNvSpPr>
            <p:nvPr/>
          </p:nvSpPr>
          <p:spPr bwMode="auto">
            <a:xfrm rot="-5400000">
              <a:off x="3673" y="3975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4240" y="3177"/>
              <a:ext cx="22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altLang="en-US" sz="2400" b="1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2993" y="2954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3333" y="2815"/>
              <a:ext cx="226" cy="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i="1" baseline="-250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en-US" sz="2400" b="1" i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i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en-US" sz="2400" b="1" i="1" baseline="-250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>
              <a:off x="2993" y="318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2993" y="3408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>
              <a:off x="2993" y="3635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4467" y="3294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3674" y="3634"/>
              <a:ext cx="56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altLang="en-US" sz="2400" b="1" i="1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en-US" sz="2400" b="1" i="1">
                  <a:latin typeface="Times New Roman" pitchFamily="18" charset="0"/>
                  <a:cs typeface="Times New Roman" pitchFamily="18" charset="0"/>
                </a:rPr>
                <a:t> S</a:t>
              </a:r>
              <a:r>
                <a:rPr lang="en-US" altLang="en-US" sz="24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graphicFrame>
        <p:nvGraphicFramePr>
          <p:cNvPr id="42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031341"/>
              </p:ext>
            </p:extLst>
          </p:nvPr>
        </p:nvGraphicFramePr>
        <p:xfrm>
          <a:off x="9468544" y="946150"/>
          <a:ext cx="2519362" cy="3886200"/>
        </p:xfrm>
        <a:graphic>
          <a:graphicData uri="http://schemas.openxmlformats.org/drawingml/2006/table">
            <a:tbl>
              <a:tblPr/>
              <a:tblGrid>
                <a:gridCol w="1439862"/>
                <a:gridCol w="1079500"/>
              </a:tblGrid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  y   z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altLang="en-US" sz="2400" b="1" i="1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0   0   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  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   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" name="Rectangle 52"/>
          <p:cNvSpPr>
            <a:spLocks noChangeArrowheads="1"/>
          </p:cNvSpPr>
          <p:nvPr/>
        </p:nvSpPr>
        <p:spPr bwMode="auto">
          <a:xfrm>
            <a:off x="15320069" y="3465513"/>
            <a:ext cx="51593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i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   y</a:t>
            </a:r>
          </a:p>
        </p:txBody>
      </p:sp>
      <p:sp>
        <p:nvSpPr>
          <p:cNvPr id="44" name="Text Box 53"/>
          <p:cNvSpPr txBox="1">
            <a:spLocks noChangeArrowheads="1"/>
          </p:cNvSpPr>
          <p:nvPr/>
        </p:nvSpPr>
        <p:spPr bwMode="auto">
          <a:xfrm>
            <a:off x="17029806" y="1665288"/>
            <a:ext cx="539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F</a:t>
            </a:r>
            <a:endParaRPr lang="en-US" altLang="en-US" sz="2400" b="1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utoShape 54"/>
          <p:cNvSpPr>
            <a:spLocks noChangeArrowheads="1"/>
          </p:cNvSpPr>
          <p:nvPr/>
        </p:nvSpPr>
        <p:spPr bwMode="auto">
          <a:xfrm>
            <a:off x="9647931" y="1473200"/>
            <a:ext cx="720725" cy="7191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46" name="AutoShape 55"/>
          <p:cNvSpPr>
            <a:spLocks/>
          </p:cNvSpPr>
          <p:nvPr/>
        </p:nvSpPr>
        <p:spPr bwMode="auto">
          <a:xfrm>
            <a:off x="12114906" y="1485900"/>
            <a:ext cx="180975" cy="719138"/>
          </a:xfrm>
          <a:prstGeom prst="rightBrace">
            <a:avLst>
              <a:gd name="adj1" fmla="val 33114"/>
              <a:gd name="adj2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47" name="Rectangle 57"/>
          <p:cNvSpPr>
            <a:spLocks noChangeArrowheads="1"/>
          </p:cNvSpPr>
          <p:nvPr/>
        </p:nvSpPr>
        <p:spPr bwMode="auto">
          <a:xfrm>
            <a:off x="12348269" y="1641475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48" name="Rectangle 59"/>
          <p:cNvSpPr>
            <a:spLocks noChangeArrowheads="1"/>
          </p:cNvSpPr>
          <p:nvPr/>
        </p:nvSpPr>
        <p:spPr bwMode="auto">
          <a:xfrm>
            <a:off x="13897669" y="1419225"/>
            <a:ext cx="1381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49" name="AutoShape 60"/>
          <p:cNvSpPr>
            <a:spLocks noChangeArrowheads="1"/>
          </p:cNvSpPr>
          <p:nvPr/>
        </p:nvSpPr>
        <p:spPr bwMode="auto">
          <a:xfrm>
            <a:off x="9647931" y="2314575"/>
            <a:ext cx="720725" cy="7191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0" name="AutoShape 61"/>
          <p:cNvSpPr>
            <a:spLocks/>
          </p:cNvSpPr>
          <p:nvPr/>
        </p:nvSpPr>
        <p:spPr bwMode="auto">
          <a:xfrm>
            <a:off x="12126019" y="2328863"/>
            <a:ext cx="180975" cy="719137"/>
          </a:xfrm>
          <a:prstGeom prst="rightBrace">
            <a:avLst>
              <a:gd name="adj1" fmla="val 33114"/>
              <a:gd name="adj2" fmla="val 50000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1" name="Rectangle 62"/>
          <p:cNvSpPr>
            <a:spLocks noChangeArrowheads="1"/>
          </p:cNvSpPr>
          <p:nvPr/>
        </p:nvSpPr>
        <p:spPr bwMode="auto">
          <a:xfrm>
            <a:off x="12348269" y="2513013"/>
            <a:ext cx="755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52" name="Rectangle 63"/>
          <p:cNvSpPr>
            <a:spLocks noChangeArrowheads="1"/>
          </p:cNvSpPr>
          <p:nvPr/>
        </p:nvSpPr>
        <p:spPr bwMode="auto">
          <a:xfrm>
            <a:off x="13897669" y="1779588"/>
            <a:ext cx="1381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53" name="Line 64"/>
          <p:cNvSpPr>
            <a:spLocks noChangeShapeType="1"/>
          </p:cNvSpPr>
          <p:nvPr/>
        </p:nvSpPr>
        <p:spPr bwMode="auto">
          <a:xfrm>
            <a:off x="12964219" y="2565400"/>
            <a:ext cx="180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54" name="Line 65"/>
          <p:cNvSpPr>
            <a:spLocks noChangeShapeType="1"/>
          </p:cNvSpPr>
          <p:nvPr/>
        </p:nvSpPr>
        <p:spPr bwMode="auto">
          <a:xfrm>
            <a:off x="13883381" y="1871663"/>
            <a:ext cx="180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55" name="AutoShape 66"/>
          <p:cNvSpPr>
            <a:spLocks noChangeArrowheads="1"/>
          </p:cNvSpPr>
          <p:nvPr/>
        </p:nvSpPr>
        <p:spPr bwMode="auto">
          <a:xfrm>
            <a:off x="9647931" y="3190875"/>
            <a:ext cx="720725" cy="7191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6" name="AutoShape 67"/>
          <p:cNvSpPr>
            <a:spLocks/>
          </p:cNvSpPr>
          <p:nvPr/>
        </p:nvSpPr>
        <p:spPr bwMode="auto">
          <a:xfrm>
            <a:off x="12126019" y="3178175"/>
            <a:ext cx="180975" cy="719138"/>
          </a:xfrm>
          <a:prstGeom prst="rightBrace">
            <a:avLst>
              <a:gd name="adj1" fmla="val 33114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7" name="Rectangle 68"/>
          <p:cNvSpPr>
            <a:spLocks noChangeArrowheads="1"/>
          </p:cNvSpPr>
          <p:nvPr/>
        </p:nvSpPr>
        <p:spPr bwMode="auto">
          <a:xfrm>
            <a:off x="12329219" y="3319463"/>
            <a:ext cx="7953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58" name="Rectangle 69"/>
          <p:cNvSpPr>
            <a:spLocks noChangeArrowheads="1"/>
          </p:cNvSpPr>
          <p:nvPr/>
        </p:nvSpPr>
        <p:spPr bwMode="auto">
          <a:xfrm>
            <a:off x="13867506" y="2152650"/>
            <a:ext cx="177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9" name="AutoShape 70"/>
          <p:cNvSpPr>
            <a:spLocks noChangeArrowheads="1"/>
          </p:cNvSpPr>
          <p:nvPr/>
        </p:nvSpPr>
        <p:spPr bwMode="auto">
          <a:xfrm>
            <a:off x="9647931" y="4049713"/>
            <a:ext cx="720725" cy="7191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60" name="AutoShape 71"/>
          <p:cNvSpPr>
            <a:spLocks/>
          </p:cNvSpPr>
          <p:nvPr/>
        </p:nvSpPr>
        <p:spPr bwMode="auto">
          <a:xfrm>
            <a:off x="12111731" y="4049713"/>
            <a:ext cx="180975" cy="719137"/>
          </a:xfrm>
          <a:prstGeom prst="rightBrace">
            <a:avLst>
              <a:gd name="adj1" fmla="val 33114"/>
              <a:gd name="adj2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61" name="Rectangle 72"/>
          <p:cNvSpPr>
            <a:spLocks noChangeArrowheads="1"/>
          </p:cNvSpPr>
          <p:nvPr/>
        </p:nvSpPr>
        <p:spPr bwMode="auto">
          <a:xfrm>
            <a:off x="12348269" y="4162425"/>
            <a:ext cx="7953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62" name="Rectangle 73"/>
          <p:cNvSpPr>
            <a:spLocks noChangeArrowheads="1"/>
          </p:cNvSpPr>
          <p:nvPr/>
        </p:nvSpPr>
        <p:spPr bwMode="auto">
          <a:xfrm>
            <a:off x="13883381" y="2565400"/>
            <a:ext cx="177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949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43" grpId="0"/>
      <p:bldP spid="44" grpId="0"/>
      <p:bldP spid="45" grpId="0" animBg="1"/>
      <p:bldP spid="46" grpId="0" animBg="1"/>
      <p:bldP spid="47" grpId="0"/>
      <p:bldP spid="48" grpId="0"/>
      <p:bldP spid="49" grpId="0" animBg="1"/>
      <p:bldP spid="50" grpId="0" animBg="1"/>
      <p:bldP spid="51" grpId="0"/>
      <p:bldP spid="52" grpId="0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 animBg="1"/>
      <p:bldP spid="60" grpId="0" animBg="1"/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PROCEDURE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Truth table approach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14</a:t>
            </a:fld>
            <a:endParaRPr lang="en-GB"/>
          </a:p>
        </p:txBody>
      </p:sp>
      <p:graphicFrame>
        <p:nvGraphicFramePr>
          <p:cNvPr id="7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174684"/>
              </p:ext>
            </p:extLst>
          </p:nvPr>
        </p:nvGraphicFramePr>
        <p:xfrm>
          <a:off x="611188" y="1491952"/>
          <a:ext cx="5581650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4" name="Visio" r:id="rId3" imgW="3394953" imgH="1858130" progId="Visio.Drawing.11">
                  <p:embed/>
                </p:oleObj>
              </mc:Choice>
              <mc:Fallback>
                <p:oleObj name="Visio" r:id="rId3" imgW="3394953" imgH="18581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91952"/>
                        <a:ext cx="5581650" cy="297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338547"/>
              </p:ext>
            </p:extLst>
          </p:nvPr>
        </p:nvGraphicFramePr>
        <p:xfrm>
          <a:off x="6551613" y="1131590"/>
          <a:ext cx="2160587" cy="270033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81087"/>
                <a:gridCol w="539750"/>
                <a:gridCol w="539750"/>
              </a:tblGrid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  B  C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0   0   1</a:t>
                      </a:r>
                      <a:endParaRPr kumimoji="0" lang="en-US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9" name="Text Box 80"/>
          <p:cNvSpPr txBox="1">
            <a:spLocks noChangeArrowheads="1"/>
          </p:cNvSpPr>
          <p:nvPr/>
        </p:nvSpPr>
        <p:spPr bwMode="auto">
          <a:xfrm>
            <a:off x="539553" y="1131590"/>
            <a:ext cx="72008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 </a:t>
            </a: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0" name="Text Box 82"/>
          <p:cNvSpPr txBox="1">
            <a:spLocks noChangeArrowheads="1"/>
          </p:cNvSpPr>
          <p:nvPr/>
        </p:nvSpPr>
        <p:spPr bwMode="auto">
          <a:xfrm>
            <a:off x="1871663" y="1633240"/>
            <a:ext cx="179387" cy="272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22500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  <a:p>
            <a:pPr>
              <a:spcBef>
                <a:spcPct val="200000"/>
              </a:spcBef>
            </a:pP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170000"/>
              </a:spcBef>
            </a:pP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170000"/>
              </a:spcBef>
            </a:pP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71775" y="3471565"/>
            <a:ext cx="1793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722688" y="2752427"/>
            <a:ext cx="1793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4495800" y="2366665"/>
            <a:ext cx="1793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4" name="Text Box 86"/>
          <p:cNvSpPr txBox="1">
            <a:spLocks noChangeArrowheads="1"/>
          </p:cNvSpPr>
          <p:nvPr/>
        </p:nvSpPr>
        <p:spPr bwMode="auto">
          <a:xfrm>
            <a:off x="5472113" y="1671340"/>
            <a:ext cx="1793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5" name="Text Box 88"/>
          <p:cNvSpPr txBox="1">
            <a:spLocks noChangeArrowheads="1"/>
          </p:cNvSpPr>
          <p:nvPr/>
        </p:nvSpPr>
        <p:spPr bwMode="auto">
          <a:xfrm>
            <a:off x="7632700" y="1491952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Text Box 88"/>
          <p:cNvSpPr txBox="1">
            <a:spLocks noChangeArrowheads="1"/>
          </p:cNvSpPr>
          <p:nvPr/>
        </p:nvSpPr>
        <p:spPr bwMode="auto">
          <a:xfrm>
            <a:off x="7626816" y="1790175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3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7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MULTIPLEXERS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Example:</a:t>
            </a:r>
            <a:r>
              <a:rPr lang="en-US" altLang="en-US" dirty="0" smtClean="0"/>
              <a:t>F(x</a:t>
            </a:r>
            <a:r>
              <a:rPr lang="en-US" altLang="en-US" dirty="0"/>
              <a:t>, y, z) = ∑(1, 2, 6, 7)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140</a:t>
            </a:fld>
            <a:endParaRPr lang="en-GB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061705"/>
              </p:ext>
            </p:extLst>
          </p:nvPr>
        </p:nvGraphicFramePr>
        <p:xfrm>
          <a:off x="971600" y="1322422"/>
          <a:ext cx="1612980" cy="3337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3245"/>
                <a:gridCol w="403245"/>
                <a:gridCol w="403245"/>
                <a:gridCol w="4032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endParaRPr lang="en-GB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 smtClean="0"/>
                        <a:t>y</a:t>
                      </a:r>
                      <a:endParaRPr lang="en-GB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 smtClean="0"/>
                        <a:t>z</a:t>
                      </a:r>
                      <a:endParaRPr lang="en-GB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9" name="Group 3"/>
          <p:cNvGrpSpPr>
            <a:grpSpLocks/>
          </p:cNvGrpSpPr>
          <p:nvPr/>
        </p:nvGrpSpPr>
        <p:grpSpPr bwMode="auto">
          <a:xfrm>
            <a:off x="5069012" y="2098774"/>
            <a:ext cx="2881312" cy="2160588"/>
            <a:chOff x="2993" y="2727"/>
            <a:chExt cx="1815" cy="1361"/>
          </a:xfrm>
          <a:noFill/>
        </p:grpSpPr>
        <p:sp>
          <p:nvSpPr>
            <p:cNvPr id="30" name="AutoShape 4"/>
            <p:cNvSpPr>
              <a:spLocks noChangeArrowheads="1"/>
            </p:cNvSpPr>
            <p:nvPr/>
          </p:nvSpPr>
          <p:spPr bwMode="auto">
            <a:xfrm flipH="1">
              <a:off x="3334" y="2727"/>
              <a:ext cx="1134" cy="1134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000" b="1" dirty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31" name="Line 5"/>
            <p:cNvSpPr>
              <a:spLocks noChangeShapeType="1"/>
            </p:cNvSpPr>
            <p:nvPr/>
          </p:nvSpPr>
          <p:spPr bwMode="auto">
            <a:xfrm rot="-5400000">
              <a:off x="3900" y="3975"/>
              <a:ext cx="227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32" name="Line 6"/>
            <p:cNvSpPr>
              <a:spLocks noChangeShapeType="1"/>
            </p:cNvSpPr>
            <p:nvPr/>
          </p:nvSpPr>
          <p:spPr bwMode="auto">
            <a:xfrm rot="-5400000">
              <a:off x="3673" y="3975"/>
              <a:ext cx="227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4240" y="3201"/>
              <a:ext cx="226" cy="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dirty="0">
                  <a:latin typeface="+mj-lt"/>
                  <a:cs typeface="Times New Roman" pitchFamily="18" charset="0"/>
                </a:rPr>
                <a:t>Y</a:t>
              </a:r>
              <a:endParaRPr lang="en-US" altLang="en-US" sz="2000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2993" y="2954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3270" y="2844"/>
              <a:ext cx="226" cy="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200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2200" b="1" baseline="-25000" dirty="0">
                  <a:latin typeface="+mj-lt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200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2200" b="1" baseline="-25000" dirty="0">
                  <a:latin typeface="+mj-lt"/>
                  <a:cs typeface="Times New Roman" pitchFamily="18" charset="0"/>
                </a:rPr>
                <a:t>1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200" b="1" baseline="-25000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en-US" sz="2200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2200" b="1" baseline="-25000" dirty="0">
                  <a:latin typeface="+mj-lt"/>
                  <a:cs typeface="Times New Roman" pitchFamily="18" charset="0"/>
                </a:rPr>
                <a:t>2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200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2200" b="1" baseline="-25000" dirty="0">
                  <a:latin typeface="+mj-lt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>
              <a:off x="2993" y="3181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2993" y="3408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>
              <a:off x="2993" y="3635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4467" y="3294"/>
              <a:ext cx="341" cy="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endParaRPr lang="en-GB"/>
            </a:p>
          </p:txBody>
        </p: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3624" y="3660"/>
              <a:ext cx="567" cy="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dirty="0">
                  <a:latin typeface="+mj-lt"/>
                  <a:cs typeface="Times New Roman" pitchFamily="18" charset="0"/>
                </a:rPr>
                <a:t>S</a:t>
              </a:r>
              <a:r>
                <a:rPr lang="en-US" altLang="en-US" sz="2000" b="1" baseline="-25000" dirty="0">
                  <a:latin typeface="+mj-lt"/>
                  <a:cs typeface="Times New Roman" pitchFamily="18" charset="0"/>
                </a:rPr>
                <a:t>1</a:t>
              </a:r>
              <a:r>
                <a:rPr lang="en-US" altLang="en-US" sz="2000" b="1" dirty="0">
                  <a:latin typeface="+mj-lt"/>
                  <a:cs typeface="Times New Roman" pitchFamily="18" charset="0"/>
                </a:rPr>
                <a:t> S</a:t>
              </a:r>
              <a:r>
                <a:rPr lang="en-US" altLang="en-US" sz="2000" b="1" baseline="-25000" dirty="0">
                  <a:latin typeface="+mj-lt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43" name="Rectangle 52"/>
          <p:cNvSpPr>
            <a:spLocks noChangeArrowheads="1"/>
          </p:cNvSpPr>
          <p:nvPr/>
        </p:nvSpPr>
        <p:spPr bwMode="auto">
          <a:xfrm>
            <a:off x="6186867" y="4259362"/>
            <a:ext cx="6356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x   </a:t>
            </a:r>
            <a:r>
              <a:rPr lang="en-US" altLang="en-US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y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4" name="Text Box 53"/>
          <p:cNvSpPr txBox="1">
            <a:spLocks noChangeArrowheads="1"/>
          </p:cNvSpPr>
          <p:nvPr/>
        </p:nvSpPr>
        <p:spPr bwMode="auto">
          <a:xfrm>
            <a:off x="17029806" y="1665288"/>
            <a:ext cx="539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F</a:t>
            </a:r>
            <a:endParaRPr lang="en-US" altLang="en-US" sz="2400" b="1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utoShape 54"/>
          <p:cNvSpPr>
            <a:spLocks noChangeArrowheads="1"/>
          </p:cNvSpPr>
          <p:nvPr/>
        </p:nvSpPr>
        <p:spPr bwMode="auto">
          <a:xfrm>
            <a:off x="1006549" y="1708596"/>
            <a:ext cx="720725" cy="7191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46" name="AutoShape 55"/>
          <p:cNvSpPr>
            <a:spLocks/>
          </p:cNvSpPr>
          <p:nvPr/>
        </p:nvSpPr>
        <p:spPr bwMode="auto">
          <a:xfrm>
            <a:off x="2411760" y="1709538"/>
            <a:ext cx="396999" cy="719138"/>
          </a:xfrm>
          <a:prstGeom prst="rightBrace">
            <a:avLst>
              <a:gd name="adj1" fmla="val 33114"/>
              <a:gd name="adj2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47" name="Rectangle 57"/>
          <p:cNvSpPr>
            <a:spLocks noChangeArrowheads="1"/>
          </p:cNvSpPr>
          <p:nvPr/>
        </p:nvSpPr>
        <p:spPr bwMode="auto">
          <a:xfrm>
            <a:off x="2855987" y="1883499"/>
            <a:ext cx="655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dirty="0">
                <a:latin typeface="+mj-lt"/>
                <a:cs typeface="Times New Roman" pitchFamily="18" charset="0"/>
              </a:rPr>
              <a:t>F = z</a:t>
            </a:r>
          </a:p>
        </p:txBody>
      </p:sp>
      <p:sp>
        <p:nvSpPr>
          <p:cNvPr id="48" name="Rectangle 59"/>
          <p:cNvSpPr>
            <a:spLocks noChangeArrowheads="1"/>
          </p:cNvSpPr>
          <p:nvPr/>
        </p:nvSpPr>
        <p:spPr bwMode="auto">
          <a:xfrm>
            <a:off x="4910291" y="2284884"/>
            <a:ext cx="1378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 b="1" dirty="0">
                <a:latin typeface="+mj-lt"/>
                <a:cs typeface="Times New Roman" pitchFamily="18" charset="0"/>
              </a:rPr>
              <a:t>z</a:t>
            </a:r>
          </a:p>
        </p:txBody>
      </p:sp>
      <p:sp>
        <p:nvSpPr>
          <p:cNvPr id="49" name="AutoShape 60"/>
          <p:cNvSpPr>
            <a:spLocks noChangeArrowheads="1"/>
          </p:cNvSpPr>
          <p:nvPr/>
        </p:nvSpPr>
        <p:spPr bwMode="auto">
          <a:xfrm>
            <a:off x="1006549" y="2428676"/>
            <a:ext cx="720725" cy="7191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0" name="AutoShape 61"/>
          <p:cNvSpPr>
            <a:spLocks/>
          </p:cNvSpPr>
          <p:nvPr/>
        </p:nvSpPr>
        <p:spPr bwMode="auto">
          <a:xfrm>
            <a:off x="2411760" y="2429619"/>
            <a:ext cx="381579" cy="719137"/>
          </a:xfrm>
          <a:prstGeom prst="rightBrace">
            <a:avLst>
              <a:gd name="adj1" fmla="val 33114"/>
              <a:gd name="adj2" fmla="val 50000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1" name="Rectangle 62"/>
          <p:cNvSpPr>
            <a:spLocks noChangeArrowheads="1"/>
          </p:cNvSpPr>
          <p:nvPr/>
        </p:nvSpPr>
        <p:spPr bwMode="auto">
          <a:xfrm>
            <a:off x="2855987" y="2603579"/>
            <a:ext cx="7229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dirty="0">
                <a:latin typeface="+mj-lt"/>
                <a:cs typeface="Times New Roman" pitchFamily="18" charset="0"/>
              </a:rPr>
              <a:t>F = </a:t>
            </a:r>
            <a:r>
              <a:rPr lang="en-US" altLang="en-US" sz="2400" b="1" dirty="0" smtClean="0">
                <a:latin typeface="+mj-lt"/>
                <a:cs typeface="Times New Roman" pitchFamily="18" charset="0"/>
              </a:rPr>
              <a:t>z’</a:t>
            </a:r>
            <a:endParaRPr lang="en-US" altLang="en-US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52" name="Rectangle 63"/>
          <p:cNvSpPr>
            <a:spLocks noChangeArrowheads="1"/>
          </p:cNvSpPr>
          <p:nvPr/>
        </p:nvSpPr>
        <p:spPr bwMode="auto">
          <a:xfrm>
            <a:off x="4879834" y="2650004"/>
            <a:ext cx="1987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 b="1" dirty="0" smtClean="0">
                <a:latin typeface="+mj-lt"/>
                <a:cs typeface="Times New Roman" pitchFamily="18" charset="0"/>
              </a:rPr>
              <a:t>z’</a:t>
            </a:r>
            <a:endParaRPr lang="en-US" altLang="en-US" sz="2200" b="1" dirty="0">
              <a:latin typeface="+mj-lt"/>
              <a:cs typeface="Times New Roman" pitchFamily="18" charset="0"/>
            </a:endParaRPr>
          </a:p>
        </p:txBody>
      </p:sp>
      <p:sp>
        <p:nvSpPr>
          <p:cNvPr id="55" name="AutoShape 66"/>
          <p:cNvSpPr>
            <a:spLocks noChangeArrowheads="1"/>
          </p:cNvSpPr>
          <p:nvPr/>
        </p:nvSpPr>
        <p:spPr bwMode="auto">
          <a:xfrm>
            <a:off x="1006549" y="3148756"/>
            <a:ext cx="720725" cy="7191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6" name="AutoShape 67"/>
          <p:cNvSpPr>
            <a:spLocks/>
          </p:cNvSpPr>
          <p:nvPr/>
        </p:nvSpPr>
        <p:spPr bwMode="auto">
          <a:xfrm>
            <a:off x="2411761" y="3157240"/>
            <a:ext cx="381578" cy="719138"/>
          </a:xfrm>
          <a:prstGeom prst="rightBrace">
            <a:avLst>
              <a:gd name="adj1" fmla="val 33114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7" name="Rectangle 68"/>
          <p:cNvSpPr>
            <a:spLocks noChangeArrowheads="1"/>
          </p:cNvSpPr>
          <p:nvPr/>
        </p:nvSpPr>
        <p:spPr bwMode="auto">
          <a:xfrm>
            <a:off x="2855987" y="3332143"/>
            <a:ext cx="6812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dirty="0">
                <a:latin typeface="+mj-lt"/>
                <a:cs typeface="Times New Roman" pitchFamily="18" charset="0"/>
              </a:rPr>
              <a:t>F = 0</a:t>
            </a:r>
          </a:p>
        </p:txBody>
      </p:sp>
      <p:sp>
        <p:nvSpPr>
          <p:cNvPr id="58" name="Rectangle 69"/>
          <p:cNvSpPr>
            <a:spLocks noChangeArrowheads="1"/>
          </p:cNvSpPr>
          <p:nvPr/>
        </p:nvSpPr>
        <p:spPr bwMode="auto">
          <a:xfrm>
            <a:off x="4899070" y="3015124"/>
            <a:ext cx="160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 b="1" dirty="0"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59" name="AutoShape 70"/>
          <p:cNvSpPr>
            <a:spLocks noChangeArrowheads="1"/>
          </p:cNvSpPr>
          <p:nvPr/>
        </p:nvSpPr>
        <p:spPr bwMode="auto">
          <a:xfrm>
            <a:off x="1006549" y="3876378"/>
            <a:ext cx="720725" cy="7191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60" name="AutoShape 71"/>
          <p:cNvSpPr>
            <a:spLocks/>
          </p:cNvSpPr>
          <p:nvPr/>
        </p:nvSpPr>
        <p:spPr bwMode="auto">
          <a:xfrm>
            <a:off x="2411760" y="3876378"/>
            <a:ext cx="409963" cy="719137"/>
          </a:xfrm>
          <a:prstGeom prst="rightBrace">
            <a:avLst>
              <a:gd name="adj1" fmla="val 33114"/>
              <a:gd name="adj2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61" name="Rectangle 72"/>
          <p:cNvSpPr>
            <a:spLocks noChangeArrowheads="1"/>
          </p:cNvSpPr>
          <p:nvPr/>
        </p:nvSpPr>
        <p:spPr bwMode="auto">
          <a:xfrm>
            <a:off x="2855987" y="4051280"/>
            <a:ext cx="6812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dirty="0">
                <a:latin typeface="+mj-lt"/>
                <a:cs typeface="Times New Roman" pitchFamily="18" charset="0"/>
              </a:rPr>
              <a:t>F = 1</a:t>
            </a:r>
          </a:p>
        </p:txBody>
      </p:sp>
      <p:sp>
        <p:nvSpPr>
          <p:cNvPr id="62" name="Rectangle 73"/>
          <p:cNvSpPr>
            <a:spLocks noChangeArrowheads="1"/>
          </p:cNvSpPr>
          <p:nvPr/>
        </p:nvSpPr>
        <p:spPr bwMode="auto">
          <a:xfrm>
            <a:off x="4899070" y="3373125"/>
            <a:ext cx="160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200" b="1" dirty="0">
                <a:latin typeface="+mj-lt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5732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/>
      <p:bldP spid="48" grpId="0"/>
      <p:bldP spid="49" grpId="0" animBg="1"/>
      <p:bldP spid="50" grpId="0" animBg="1"/>
      <p:bldP spid="51" grpId="0"/>
      <p:bldP spid="52" grpId="0"/>
      <p:bldP spid="55" grpId="0" animBg="1"/>
      <p:bldP spid="56" grpId="0" animBg="1"/>
      <p:bldP spid="57" grpId="0"/>
      <p:bldP spid="58" grpId="0"/>
      <p:bldP spid="59" grpId="0" animBg="1"/>
      <p:bldP spid="60" grpId="0" animBg="1"/>
      <p:bldP spid="61" grpId="0"/>
      <p:bldP spid="62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MULTIPLEXERS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Example:</a:t>
            </a:r>
            <a:r>
              <a:rPr lang="en-US" altLang="en-US" dirty="0" smtClean="0"/>
              <a:t>F(A, B, C, D) </a:t>
            </a:r>
            <a:r>
              <a:rPr lang="en-US" altLang="en-US" dirty="0"/>
              <a:t>= ∑</a:t>
            </a:r>
            <a:r>
              <a:rPr lang="en-US" altLang="en-US" dirty="0" smtClean="0"/>
              <a:t>(1,3,4,11,12,13,14,15)</a:t>
            </a:r>
            <a:endParaRPr lang="en-US" alt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141</a:t>
            </a:fld>
            <a:endParaRPr lang="en-GB"/>
          </a:p>
        </p:txBody>
      </p:sp>
      <p:sp>
        <p:nvSpPr>
          <p:cNvPr id="44" name="Text Box 53"/>
          <p:cNvSpPr txBox="1">
            <a:spLocks noChangeArrowheads="1"/>
          </p:cNvSpPr>
          <p:nvPr/>
        </p:nvSpPr>
        <p:spPr bwMode="auto">
          <a:xfrm>
            <a:off x="17029806" y="1665288"/>
            <a:ext cx="539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F</a:t>
            </a:r>
            <a:endParaRPr lang="en-US" altLang="en-US" sz="2400" b="1" i="1" baseline="-25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Group 170"/>
          <p:cNvGrpSpPr>
            <a:grpSpLocks/>
          </p:cNvGrpSpPr>
          <p:nvPr/>
        </p:nvGrpSpPr>
        <p:grpSpPr bwMode="auto">
          <a:xfrm>
            <a:off x="5292725" y="1203598"/>
            <a:ext cx="2882900" cy="3529015"/>
            <a:chOff x="3219" y="1253"/>
            <a:chExt cx="1816" cy="2223"/>
          </a:xfrm>
        </p:grpSpPr>
        <p:sp>
          <p:nvSpPr>
            <p:cNvPr id="64" name="AutoShape 171"/>
            <p:cNvSpPr>
              <a:spLocks noChangeArrowheads="1"/>
            </p:cNvSpPr>
            <p:nvPr/>
          </p:nvSpPr>
          <p:spPr bwMode="auto">
            <a:xfrm flipH="1">
              <a:off x="3560" y="1253"/>
              <a:ext cx="1134" cy="2054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400" b="1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65" name="Line 172"/>
            <p:cNvSpPr>
              <a:spLocks noChangeShapeType="1"/>
            </p:cNvSpPr>
            <p:nvPr/>
          </p:nvSpPr>
          <p:spPr bwMode="auto">
            <a:xfrm rot="16200000" flipV="1">
              <a:off x="4039" y="3388"/>
              <a:ext cx="175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6" name="Line 173"/>
            <p:cNvSpPr>
              <a:spLocks noChangeShapeType="1"/>
            </p:cNvSpPr>
            <p:nvPr/>
          </p:nvSpPr>
          <p:spPr bwMode="auto">
            <a:xfrm rot="16200000" flipV="1">
              <a:off x="3813" y="3388"/>
              <a:ext cx="17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7" name="Text Box 174"/>
            <p:cNvSpPr txBox="1">
              <a:spLocks noChangeArrowheads="1"/>
            </p:cNvSpPr>
            <p:nvPr/>
          </p:nvSpPr>
          <p:spPr bwMode="auto">
            <a:xfrm>
              <a:off x="4467" y="2160"/>
              <a:ext cx="2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dirty="0">
                  <a:latin typeface="+mj-lt"/>
                  <a:cs typeface="Times New Roman" pitchFamily="18" charset="0"/>
                </a:rPr>
                <a:t>Y</a:t>
              </a:r>
              <a:endParaRPr lang="en-US" altLang="en-US" sz="2400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68" name="Line 175"/>
            <p:cNvSpPr>
              <a:spLocks noChangeShapeType="1"/>
            </p:cNvSpPr>
            <p:nvPr/>
          </p:nvSpPr>
          <p:spPr bwMode="auto">
            <a:xfrm>
              <a:off x="3219" y="2387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9" name="Text Box 176"/>
            <p:cNvSpPr txBox="1">
              <a:spLocks noChangeArrowheads="1"/>
            </p:cNvSpPr>
            <p:nvPr/>
          </p:nvSpPr>
          <p:spPr bwMode="auto">
            <a:xfrm>
              <a:off x="3560" y="1353"/>
              <a:ext cx="226" cy="18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2400" b="1" baseline="-25000" dirty="0">
                  <a:latin typeface="+mj-lt"/>
                  <a:cs typeface="Times New Roman" pitchFamily="18" charset="0"/>
                </a:rPr>
                <a:t>0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2400" b="1" baseline="-25000" dirty="0">
                  <a:latin typeface="+mj-lt"/>
                  <a:cs typeface="Times New Roman" pitchFamily="18" charset="0"/>
                </a:rPr>
                <a:t>1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baseline="-25000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en-US" sz="2400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2400" b="1" baseline="-25000" dirty="0">
                  <a:latin typeface="+mj-lt"/>
                  <a:cs typeface="Times New Roman" pitchFamily="18" charset="0"/>
                </a:rPr>
                <a:t>2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2400" b="1" baseline="-25000" dirty="0">
                  <a:latin typeface="+mj-lt"/>
                  <a:cs typeface="Times New Roman" pitchFamily="18" charset="0"/>
                </a:rPr>
                <a:t>3</a:t>
              </a:r>
              <a:r>
                <a:rPr lang="en-US" altLang="en-US" sz="2400" b="1" dirty="0">
                  <a:latin typeface="+mj-lt"/>
                  <a:cs typeface="Times New Roman" pitchFamily="18" charset="0"/>
                </a:rPr>
                <a:t> I</a:t>
              </a:r>
              <a:r>
                <a:rPr lang="en-US" altLang="en-US" sz="2400" b="1" baseline="-25000" dirty="0">
                  <a:latin typeface="+mj-lt"/>
                  <a:cs typeface="Times New Roman" pitchFamily="18" charset="0"/>
                </a:rPr>
                <a:t>4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2400" b="1" baseline="-25000" dirty="0">
                  <a:latin typeface="+mj-lt"/>
                  <a:cs typeface="Times New Roman" pitchFamily="18" charset="0"/>
                </a:rPr>
                <a:t>5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baseline="-25000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en-US" sz="2400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2400" b="1" baseline="-25000" dirty="0">
                  <a:latin typeface="+mj-lt"/>
                  <a:cs typeface="Times New Roman" pitchFamily="18" charset="0"/>
                </a:rPr>
                <a:t>6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2400" b="1" baseline="-25000" dirty="0">
                  <a:latin typeface="+mj-lt"/>
                  <a:cs typeface="Times New Roman" pitchFamily="18" charset="0"/>
                </a:rPr>
                <a:t>7</a:t>
              </a:r>
            </a:p>
          </p:txBody>
        </p:sp>
        <p:sp>
          <p:nvSpPr>
            <p:cNvPr id="70" name="Line 177"/>
            <p:cNvSpPr>
              <a:spLocks noChangeShapeType="1"/>
            </p:cNvSpPr>
            <p:nvPr/>
          </p:nvSpPr>
          <p:spPr bwMode="auto">
            <a:xfrm>
              <a:off x="3219" y="2614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1" name="Line 178"/>
            <p:cNvSpPr>
              <a:spLocks noChangeShapeType="1"/>
            </p:cNvSpPr>
            <p:nvPr/>
          </p:nvSpPr>
          <p:spPr bwMode="auto">
            <a:xfrm>
              <a:off x="3219" y="284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2" name="Line 179"/>
            <p:cNvSpPr>
              <a:spLocks noChangeShapeType="1"/>
            </p:cNvSpPr>
            <p:nvPr/>
          </p:nvSpPr>
          <p:spPr bwMode="auto">
            <a:xfrm>
              <a:off x="3219" y="3068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3" name="Line 180"/>
            <p:cNvSpPr>
              <a:spLocks noChangeShapeType="1"/>
            </p:cNvSpPr>
            <p:nvPr/>
          </p:nvSpPr>
          <p:spPr bwMode="auto">
            <a:xfrm>
              <a:off x="4694" y="2277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4" name="Text Box 181"/>
            <p:cNvSpPr txBox="1">
              <a:spLocks noChangeArrowheads="1"/>
            </p:cNvSpPr>
            <p:nvPr/>
          </p:nvSpPr>
          <p:spPr bwMode="auto">
            <a:xfrm>
              <a:off x="3560" y="3113"/>
              <a:ext cx="113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dirty="0">
                  <a:latin typeface="+mj-lt"/>
                  <a:cs typeface="Times New Roman" pitchFamily="18" charset="0"/>
                </a:rPr>
                <a:t>S</a:t>
              </a:r>
              <a:r>
                <a:rPr lang="en-US" altLang="en-US" sz="2000" b="1" baseline="-25000" dirty="0">
                  <a:latin typeface="+mj-lt"/>
                  <a:cs typeface="Times New Roman" pitchFamily="18" charset="0"/>
                </a:rPr>
                <a:t>2</a:t>
              </a:r>
              <a:r>
                <a:rPr lang="en-US" altLang="en-US" sz="2000" b="1" dirty="0">
                  <a:latin typeface="+mj-lt"/>
                  <a:cs typeface="Times New Roman" pitchFamily="18" charset="0"/>
                </a:rPr>
                <a:t> S</a:t>
              </a:r>
              <a:r>
                <a:rPr lang="en-US" altLang="en-US" sz="2000" b="1" baseline="-25000" dirty="0">
                  <a:latin typeface="+mj-lt"/>
                  <a:cs typeface="Times New Roman" pitchFamily="18" charset="0"/>
                </a:rPr>
                <a:t>1</a:t>
              </a:r>
              <a:r>
                <a:rPr lang="en-US" altLang="en-US" sz="2000" b="1" dirty="0">
                  <a:latin typeface="+mj-lt"/>
                  <a:cs typeface="Times New Roman" pitchFamily="18" charset="0"/>
                </a:rPr>
                <a:t> S</a:t>
              </a:r>
              <a:r>
                <a:rPr lang="en-US" altLang="en-US" sz="2000" b="1" baseline="-25000" dirty="0">
                  <a:latin typeface="+mj-lt"/>
                  <a:cs typeface="Times New Roman" pitchFamily="18" charset="0"/>
                </a:rPr>
                <a:t>0</a:t>
              </a:r>
            </a:p>
          </p:txBody>
        </p:sp>
        <p:sp>
          <p:nvSpPr>
            <p:cNvPr id="75" name="Line 182"/>
            <p:cNvSpPr>
              <a:spLocks noChangeShapeType="1"/>
            </p:cNvSpPr>
            <p:nvPr/>
          </p:nvSpPr>
          <p:spPr bwMode="auto">
            <a:xfrm>
              <a:off x="3219" y="1480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6" name="Line 183"/>
            <p:cNvSpPr>
              <a:spLocks noChangeShapeType="1"/>
            </p:cNvSpPr>
            <p:nvPr/>
          </p:nvSpPr>
          <p:spPr bwMode="auto">
            <a:xfrm>
              <a:off x="3219" y="1707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7" name="Line 184"/>
            <p:cNvSpPr>
              <a:spLocks noChangeShapeType="1"/>
            </p:cNvSpPr>
            <p:nvPr/>
          </p:nvSpPr>
          <p:spPr bwMode="auto">
            <a:xfrm>
              <a:off x="3219" y="1934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8" name="Line 185"/>
            <p:cNvSpPr>
              <a:spLocks noChangeShapeType="1"/>
            </p:cNvSpPr>
            <p:nvPr/>
          </p:nvSpPr>
          <p:spPr bwMode="auto">
            <a:xfrm>
              <a:off x="3219" y="216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9" name="Line 186"/>
            <p:cNvSpPr>
              <a:spLocks noChangeShapeType="1"/>
            </p:cNvSpPr>
            <p:nvPr/>
          </p:nvSpPr>
          <p:spPr bwMode="auto">
            <a:xfrm rot="16200000" flipV="1">
              <a:off x="4265" y="3388"/>
              <a:ext cx="17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</p:grpSp>
      <p:graphicFrame>
        <p:nvGraphicFramePr>
          <p:cNvPr id="80" name="Group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961094"/>
              </p:ext>
            </p:extLst>
          </p:nvPr>
        </p:nvGraphicFramePr>
        <p:xfrm>
          <a:off x="792163" y="1275606"/>
          <a:ext cx="1800225" cy="33680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258887"/>
                <a:gridCol w="541338"/>
              </a:tblGrid>
              <a:tr h="180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  B  C  D</a:t>
                      </a:r>
                      <a:endParaRPr kumimoji="0" lang="en-US" altLang="en-US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</a:t>
                      </a:r>
                      <a:endParaRPr kumimoji="0" lang="en-US" altLang="en-US" sz="1300" b="1" i="1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0   0   0   0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0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0   0   0   1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0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0   0   1   0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0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0   0   1   1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0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0   1   0   0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0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0   1   0   1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0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0   1   1   0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0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0   1   1   1</a:t>
                      </a:r>
                      <a:endParaRPr kumimoji="0" lang="en-US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0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1   0   0   0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0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1   0   0   1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0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1   0   1   0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0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1   0   1   1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0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1   1   0   0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0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1   1   0   1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0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1   1   1   0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0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1   1   1   1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1" name="Rectangle 52"/>
          <p:cNvSpPr>
            <a:spLocks noChangeArrowheads="1"/>
          </p:cNvSpPr>
          <p:nvPr/>
        </p:nvSpPr>
        <p:spPr bwMode="auto">
          <a:xfrm>
            <a:off x="6396066" y="4455006"/>
            <a:ext cx="9345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A  B  C</a:t>
            </a:r>
          </a:p>
        </p:txBody>
      </p:sp>
      <p:sp>
        <p:nvSpPr>
          <p:cNvPr id="82" name="Text Box 53"/>
          <p:cNvSpPr txBox="1">
            <a:spLocks noChangeArrowheads="1"/>
          </p:cNvSpPr>
          <p:nvPr/>
        </p:nvSpPr>
        <p:spPr bwMode="auto">
          <a:xfrm>
            <a:off x="8172450" y="2643461"/>
            <a:ext cx="359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 dirty="0">
                <a:latin typeface="+mj-lt"/>
                <a:cs typeface="Times New Roman" pitchFamily="18" charset="0"/>
              </a:rPr>
              <a:t>F</a:t>
            </a:r>
            <a:endParaRPr lang="en-US" altLang="en-US" sz="2400" b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83" name="AutoShape 54"/>
          <p:cNvSpPr>
            <a:spLocks noChangeArrowheads="1"/>
          </p:cNvSpPr>
          <p:nvPr/>
        </p:nvSpPr>
        <p:spPr bwMode="auto">
          <a:xfrm>
            <a:off x="950635" y="1476003"/>
            <a:ext cx="720725" cy="396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84" name="AutoShape 55"/>
          <p:cNvSpPr>
            <a:spLocks/>
          </p:cNvSpPr>
          <p:nvPr/>
        </p:nvSpPr>
        <p:spPr bwMode="auto">
          <a:xfrm>
            <a:off x="2411760" y="1527467"/>
            <a:ext cx="180975" cy="293072"/>
          </a:xfrm>
          <a:prstGeom prst="rightBrace">
            <a:avLst>
              <a:gd name="adj1" fmla="val 16594"/>
              <a:gd name="adj2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sp>
        <p:nvSpPr>
          <p:cNvPr id="85" name="Rectangle 56"/>
          <p:cNvSpPr>
            <a:spLocks noChangeArrowheads="1"/>
          </p:cNvSpPr>
          <p:nvPr/>
        </p:nvSpPr>
        <p:spPr bwMode="auto">
          <a:xfrm>
            <a:off x="2639127" y="1520114"/>
            <a:ext cx="6107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latin typeface="+mj-lt"/>
                <a:cs typeface="Times New Roman" pitchFamily="18" charset="0"/>
              </a:rPr>
              <a:t>F = D</a:t>
            </a: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4992688" y="1419498"/>
            <a:ext cx="1891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latin typeface="+mj-lt"/>
                <a:cs typeface="Times New Roman" pitchFamily="18" charset="0"/>
              </a:rPr>
              <a:t>D</a:t>
            </a:r>
          </a:p>
        </p:txBody>
      </p:sp>
      <p:sp>
        <p:nvSpPr>
          <p:cNvPr id="87" name="AutoShape 58"/>
          <p:cNvSpPr>
            <a:spLocks noChangeArrowheads="1"/>
          </p:cNvSpPr>
          <p:nvPr/>
        </p:nvSpPr>
        <p:spPr bwMode="auto">
          <a:xfrm>
            <a:off x="950635" y="1875984"/>
            <a:ext cx="720725" cy="396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88" name="AutoShape 59"/>
          <p:cNvSpPr>
            <a:spLocks/>
          </p:cNvSpPr>
          <p:nvPr/>
        </p:nvSpPr>
        <p:spPr bwMode="auto">
          <a:xfrm>
            <a:off x="2411759" y="1927425"/>
            <a:ext cx="180975" cy="293072"/>
          </a:xfrm>
          <a:prstGeom prst="rightBrace">
            <a:avLst>
              <a:gd name="adj1" fmla="val 16594"/>
              <a:gd name="adj2" fmla="val 50000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sp>
        <p:nvSpPr>
          <p:cNvPr id="89" name="Rectangle 60"/>
          <p:cNvSpPr>
            <a:spLocks noChangeArrowheads="1"/>
          </p:cNvSpPr>
          <p:nvPr/>
        </p:nvSpPr>
        <p:spPr bwMode="auto">
          <a:xfrm>
            <a:off x="2639127" y="1919705"/>
            <a:ext cx="6107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latin typeface="+mj-lt"/>
                <a:cs typeface="Times New Roman" pitchFamily="18" charset="0"/>
              </a:rPr>
              <a:t>F = D</a:t>
            </a:r>
          </a:p>
        </p:txBody>
      </p:sp>
      <p:sp>
        <p:nvSpPr>
          <p:cNvPr id="90" name="Rectangle 61"/>
          <p:cNvSpPr>
            <a:spLocks noChangeArrowheads="1"/>
          </p:cNvSpPr>
          <p:nvPr/>
        </p:nvSpPr>
        <p:spPr bwMode="auto">
          <a:xfrm>
            <a:off x="4992688" y="1779861"/>
            <a:ext cx="1891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>
                <a:latin typeface="+mj-lt"/>
                <a:cs typeface="Times New Roman" pitchFamily="18" charset="0"/>
              </a:rPr>
              <a:t>D</a:t>
            </a:r>
          </a:p>
        </p:txBody>
      </p:sp>
      <p:sp>
        <p:nvSpPr>
          <p:cNvPr id="93" name="AutoShape 64"/>
          <p:cNvSpPr>
            <a:spLocks noChangeArrowheads="1"/>
          </p:cNvSpPr>
          <p:nvPr/>
        </p:nvSpPr>
        <p:spPr bwMode="auto">
          <a:xfrm>
            <a:off x="950635" y="2268408"/>
            <a:ext cx="720725" cy="396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94" name="AutoShape 65"/>
          <p:cNvSpPr>
            <a:spLocks/>
          </p:cNvSpPr>
          <p:nvPr/>
        </p:nvSpPr>
        <p:spPr bwMode="auto">
          <a:xfrm>
            <a:off x="2411124" y="2320097"/>
            <a:ext cx="180975" cy="293072"/>
          </a:xfrm>
          <a:prstGeom prst="rightBrace">
            <a:avLst>
              <a:gd name="adj1" fmla="val 16594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sp>
        <p:nvSpPr>
          <p:cNvPr id="95" name="Rectangle 66"/>
          <p:cNvSpPr>
            <a:spLocks noChangeArrowheads="1"/>
          </p:cNvSpPr>
          <p:nvPr/>
        </p:nvSpPr>
        <p:spPr bwMode="auto">
          <a:xfrm>
            <a:off x="2639127" y="2312519"/>
            <a:ext cx="6796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latin typeface="+mj-lt"/>
                <a:cs typeface="Times New Roman" pitchFamily="18" charset="0"/>
              </a:rPr>
              <a:t>F = </a:t>
            </a:r>
            <a:r>
              <a:rPr lang="en-US" altLang="en-US" sz="2000" b="1" dirty="0" smtClean="0">
                <a:latin typeface="+mj-lt"/>
                <a:cs typeface="Times New Roman" pitchFamily="18" charset="0"/>
              </a:rPr>
              <a:t>D’</a:t>
            </a:r>
            <a:endParaRPr lang="en-US" altLang="en-US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96" name="Rectangle 67"/>
          <p:cNvSpPr>
            <a:spLocks noChangeArrowheads="1"/>
          </p:cNvSpPr>
          <p:nvPr/>
        </p:nvSpPr>
        <p:spPr bwMode="auto">
          <a:xfrm>
            <a:off x="4992688" y="2152923"/>
            <a:ext cx="2452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 smtClean="0">
                <a:latin typeface="+mj-lt"/>
                <a:cs typeface="Times New Roman" pitchFamily="18" charset="0"/>
              </a:rPr>
              <a:t>D’</a:t>
            </a:r>
            <a:endParaRPr lang="en-US" altLang="en-US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97" name="AutoShape 68"/>
          <p:cNvSpPr>
            <a:spLocks noChangeArrowheads="1"/>
          </p:cNvSpPr>
          <p:nvPr/>
        </p:nvSpPr>
        <p:spPr bwMode="auto">
          <a:xfrm>
            <a:off x="950635" y="2664078"/>
            <a:ext cx="720725" cy="396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98" name="AutoShape 69"/>
          <p:cNvSpPr>
            <a:spLocks/>
          </p:cNvSpPr>
          <p:nvPr/>
        </p:nvSpPr>
        <p:spPr bwMode="auto">
          <a:xfrm>
            <a:off x="2411760" y="2715469"/>
            <a:ext cx="180975" cy="293072"/>
          </a:xfrm>
          <a:prstGeom prst="rightBrace">
            <a:avLst>
              <a:gd name="adj1" fmla="val 16594"/>
              <a:gd name="adj2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sp>
        <p:nvSpPr>
          <p:cNvPr id="99" name="Rectangle 70"/>
          <p:cNvSpPr>
            <a:spLocks noChangeArrowheads="1"/>
          </p:cNvSpPr>
          <p:nvPr/>
        </p:nvSpPr>
        <p:spPr bwMode="auto">
          <a:xfrm>
            <a:off x="2639127" y="2708116"/>
            <a:ext cx="5626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latin typeface="+mj-lt"/>
                <a:cs typeface="Times New Roman" pitchFamily="18" charset="0"/>
              </a:rPr>
              <a:t>F = 0</a:t>
            </a:r>
          </a:p>
        </p:txBody>
      </p:sp>
      <p:sp>
        <p:nvSpPr>
          <p:cNvPr id="100" name="Rectangle 71"/>
          <p:cNvSpPr>
            <a:spLocks noChangeArrowheads="1"/>
          </p:cNvSpPr>
          <p:nvPr/>
        </p:nvSpPr>
        <p:spPr bwMode="auto">
          <a:xfrm>
            <a:off x="4992688" y="2508523"/>
            <a:ext cx="1458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01" name="AutoShape 157"/>
          <p:cNvSpPr>
            <a:spLocks noChangeArrowheads="1"/>
          </p:cNvSpPr>
          <p:nvPr/>
        </p:nvSpPr>
        <p:spPr bwMode="auto">
          <a:xfrm>
            <a:off x="950635" y="3059678"/>
            <a:ext cx="720725" cy="396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102" name="AutoShape 158"/>
          <p:cNvSpPr>
            <a:spLocks/>
          </p:cNvSpPr>
          <p:nvPr/>
        </p:nvSpPr>
        <p:spPr bwMode="auto">
          <a:xfrm>
            <a:off x="2411760" y="3111142"/>
            <a:ext cx="180975" cy="293072"/>
          </a:xfrm>
          <a:prstGeom prst="rightBrace">
            <a:avLst>
              <a:gd name="adj1" fmla="val 16594"/>
              <a:gd name="adj2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sp>
        <p:nvSpPr>
          <p:cNvPr id="103" name="Rectangle 159"/>
          <p:cNvSpPr>
            <a:spLocks noChangeArrowheads="1"/>
          </p:cNvSpPr>
          <p:nvPr/>
        </p:nvSpPr>
        <p:spPr bwMode="auto">
          <a:xfrm>
            <a:off x="2639127" y="3103789"/>
            <a:ext cx="5626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latin typeface="+mj-lt"/>
                <a:cs typeface="Times New Roman" pitchFamily="18" charset="0"/>
              </a:rPr>
              <a:t>F = 0</a:t>
            </a:r>
          </a:p>
        </p:txBody>
      </p:sp>
      <p:sp>
        <p:nvSpPr>
          <p:cNvPr id="104" name="AutoShape 161"/>
          <p:cNvSpPr>
            <a:spLocks noChangeArrowheads="1"/>
          </p:cNvSpPr>
          <p:nvPr/>
        </p:nvSpPr>
        <p:spPr bwMode="auto">
          <a:xfrm>
            <a:off x="950635" y="3456166"/>
            <a:ext cx="720725" cy="396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105" name="AutoShape 162"/>
          <p:cNvSpPr>
            <a:spLocks/>
          </p:cNvSpPr>
          <p:nvPr/>
        </p:nvSpPr>
        <p:spPr bwMode="auto">
          <a:xfrm>
            <a:off x="2411123" y="3507854"/>
            <a:ext cx="180975" cy="293072"/>
          </a:xfrm>
          <a:prstGeom prst="rightBrace">
            <a:avLst>
              <a:gd name="adj1" fmla="val 16594"/>
              <a:gd name="adj2" fmla="val 50000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sp>
        <p:nvSpPr>
          <p:cNvPr id="106" name="Rectangle 163"/>
          <p:cNvSpPr>
            <a:spLocks noChangeArrowheads="1"/>
          </p:cNvSpPr>
          <p:nvPr/>
        </p:nvSpPr>
        <p:spPr bwMode="auto">
          <a:xfrm>
            <a:off x="2639127" y="3500277"/>
            <a:ext cx="6107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latin typeface="+mj-lt"/>
                <a:cs typeface="Times New Roman" pitchFamily="18" charset="0"/>
              </a:rPr>
              <a:t>F = D</a:t>
            </a:r>
          </a:p>
        </p:txBody>
      </p:sp>
      <p:sp>
        <p:nvSpPr>
          <p:cNvPr id="107" name="AutoShape 164"/>
          <p:cNvSpPr>
            <a:spLocks noChangeArrowheads="1"/>
          </p:cNvSpPr>
          <p:nvPr/>
        </p:nvSpPr>
        <p:spPr bwMode="auto">
          <a:xfrm>
            <a:off x="950635" y="3852120"/>
            <a:ext cx="720725" cy="396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108" name="AutoShape 165"/>
          <p:cNvSpPr>
            <a:spLocks/>
          </p:cNvSpPr>
          <p:nvPr/>
        </p:nvSpPr>
        <p:spPr bwMode="auto">
          <a:xfrm>
            <a:off x="2411760" y="3903584"/>
            <a:ext cx="180975" cy="293072"/>
          </a:xfrm>
          <a:prstGeom prst="rightBrace">
            <a:avLst>
              <a:gd name="adj1" fmla="val 16594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sp>
        <p:nvSpPr>
          <p:cNvPr id="109" name="Rectangle 166"/>
          <p:cNvSpPr>
            <a:spLocks noChangeArrowheads="1"/>
          </p:cNvSpPr>
          <p:nvPr/>
        </p:nvSpPr>
        <p:spPr bwMode="auto">
          <a:xfrm>
            <a:off x="2639127" y="3895438"/>
            <a:ext cx="5626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latin typeface="+mj-lt"/>
                <a:cs typeface="Times New Roman" pitchFamily="18" charset="0"/>
              </a:rPr>
              <a:t>F = 1</a:t>
            </a:r>
          </a:p>
        </p:txBody>
      </p:sp>
      <p:sp>
        <p:nvSpPr>
          <p:cNvPr id="110" name="AutoShape 167"/>
          <p:cNvSpPr>
            <a:spLocks noChangeArrowheads="1"/>
          </p:cNvSpPr>
          <p:nvPr/>
        </p:nvSpPr>
        <p:spPr bwMode="auto">
          <a:xfrm>
            <a:off x="950635" y="4248742"/>
            <a:ext cx="720725" cy="396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111" name="AutoShape 168"/>
          <p:cNvSpPr>
            <a:spLocks/>
          </p:cNvSpPr>
          <p:nvPr/>
        </p:nvSpPr>
        <p:spPr bwMode="auto">
          <a:xfrm>
            <a:off x="2411760" y="4300206"/>
            <a:ext cx="180975" cy="293072"/>
          </a:xfrm>
          <a:prstGeom prst="rightBrace">
            <a:avLst>
              <a:gd name="adj1" fmla="val 16594"/>
              <a:gd name="adj2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>
              <a:latin typeface="+mj-lt"/>
            </a:endParaRPr>
          </a:p>
        </p:txBody>
      </p:sp>
      <p:sp>
        <p:nvSpPr>
          <p:cNvPr id="112" name="Rectangle 169"/>
          <p:cNvSpPr>
            <a:spLocks noChangeArrowheads="1"/>
          </p:cNvSpPr>
          <p:nvPr/>
        </p:nvSpPr>
        <p:spPr bwMode="auto">
          <a:xfrm>
            <a:off x="2639127" y="4292853"/>
            <a:ext cx="5626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latin typeface="+mj-lt"/>
                <a:cs typeface="Times New Roman" pitchFamily="18" charset="0"/>
              </a:rPr>
              <a:t>F = 1</a:t>
            </a:r>
          </a:p>
        </p:txBody>
      </p:sp>
      <p:sp>
        <p:nvSpPr>
          <p:cNvPr id="113" name="Rectangle 187"/>
          <p:cNvSpPr>
            <a:spLocks noChangeArrowheads="1"/>
          </p:cNvSpPr>
          <p:nvPr/>
        </p:nvSpPr>
        <p:spPr bwMode="auto">
          <a:xfrm>
            <a:off x="4992688" y="2848248"/>
            <a:ext cx="1458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114" name="Rectangle 188"/>
          <p:cNvSpPr>
            <a:spLocks noChangeArrowheads="1"/>
          </p:cNvSpPr>
          <p:nvPr/>
        </p:nvSpPr>
        <p:spPr bwMode="auto">
          <a:xfrm>
            <a:off x="4992688" y="3208611"/>
            <a:ext cx="1891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>
                <a:latin typeface="+mj-lt"/>
                <a:cs typeface="Times New Roman" pitchFamily="18" charset="0"/>
              </a:rPr>
              <a:t>D</a:t>
            </a:r>
          </a:p>
        </p:txBody>
      </p:sp>
      <p:sp>
        <p:nvSpPr>
          <p:cNvPr id="115" name="Rectangle 190"/>
          <p:cNvSpPr>
            <a:spLocks noChangeArrowheads="1"/>
          </p:cNvSpPr>
          <p:nvPr/>
        </p:nvSpPr>
        <p:spPr bwMode="auto">
          <a:xfrm>
            <a:off x="4992688" y="3581673"/>
            <a:ext cx="1458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16" name="Rectangle 191"/>
          <p:cNvSpPr>
            <a:spLocks noChangeArrowheads="1"/>
          </p:cNvSpPr>
          <p:nvPr/>
        </p:nvSpPr>
        <p:spPr bwMode="auto">
          <a:xfrm>
            <a:off x="4992688" y="3994423"/>
            <a:ext cx="1458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>
                <a:latin typeface="+mj-lt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7753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1" grpId="0"/>
      <p:bldP spid="82" grpId="0"/>
      <p:bldP spid="83" grpId="0" animBg="1"/>
      <p:bldP spid="84" grpId="0" animBg="1"/>
      <p:bldP spid="85" grpId="0"/>
      <p:bldP spid="86" grpId="0"/>
      <p:bldP spid="87" grpId="0" animBg="1"/>
      <p:bldP spid="88" grpId="0" animBg="1"/>
      <p:bldP spid="89" grpId="0"/>
      <p:bldP spid="90" grpId="0"/>
      <p:bldP spid="93" grpId="0" animBg="1"/>
      <p:bldP spid="94" grpId="0" animBg="1"/>
      <p:bldP spid="95" grpId="0"/>
      <p:bldP spid="96" grpId="0"/>
      <p:bldP spid="97" grpId="0" animBg="1"/>
      <p:bldP spid="98" grpId="0" animBg="1"/>
      <p:bldP spid="99" grpId="0"/>
      <p:bldP spid="100" grpId="0"/>
      <p:bldP spid="101" grpId="0" animBg="1"/>
      <p:bldP spid="102" grpId="0" animBg="1"/>
      <p:bldP spid="103" grpId="0"/>
      <p:bldP spid="104" grpId="0" animBg="1"/>
      <p:bldP spid="105" grpId="0" animBg="1"/>
      <p:bldP spid="106" grpId="0"/>
      <p:bldP spid="107" grpId="0" animBg="1"/>
      <p:bldP spid="108" grpId="0" animBg="1"/>
      <p:bldP spid="109" grpId="0"/>
      <p:bldP spid="110" grpId="0" animBg="1"/>
      <p:bldP spid="111" grpId="0" animBg="1"/>
      <p:bldP spid="112" grpId="0"/>
      <p:bldP spid="113" grpId="0"/>
      <p:bldP spid="114" grpId="0"/>
      <p:bldP spid="115" grpId="0"/>
      <p:bldP spid="116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MULTIPLEXERS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861305"/>
            <a:ext cx="8229600" cy="3751065"/>
          </a:xfrm>
        </p:spPr>
        <p:txBody>
          <a:bodyPr>
            <a:normAutofit/>
          </a:bodyPr>
          <a:lstStyle/>
          <a:p>
            <a:r>
              <a:rPr lang="en-US" altLang="en-US" dirty="0"/>
              <a:t>8-to-1 MUX using Dual 4-to-1 MUX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142</a:t>
            </a:fld>
            <a:endParaRPr lang="en-GB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flipH="1">
            <a:off x="1871661" y="1203599"/>
            <a:ext cx="5329908" cy="28859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 anchorCtr="1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000" b="1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742906" y="2394843"/>
            <a:ext cx="358775" cy="316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000" b="1" dirty="0">
                <a:latin typeface="+mj-lt"/>
                <a:cs typeface="Times New Roman" pitchFamily="18" charset="0"/>
              </a:rPr>
              <a:t>Y</a:t>
            </a:r>
            <a:endParaRPr lang="en-US" altLang="en-US" sz="2000" b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285524" y="4206726"/>
            <a:ext cx="1800225" cy="316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000" b="1" spc="300" dirty="0">
                <a:latin typeface="+mj-lt"/>
                <a:cs typeface="Times New Roman" pitchFamily="18" charset="0"/>
              </a:rPr>
              <a:t>S</a:t>
            </a:r>
            <a:r>
              <a:rPr lang="en-US" altLang="en-US" sz="2000" b="1" spc="300" baseline="-25000" dirty="0">
                <a:latin typeface="+mj-lt"/>
                <a:cs typeface="Times New Roman" pitchFamily="18" charset="0"/>
              </a:rPr>
              <a:t>2</a:t>
            </a:r>
            <a:r>
              <a:rPr lang="en-US" altLang="en-US" sz="2000" b="1" spc="300" dirty="0">
                <a:latin typeface="+mj-lt"/>
                <a:cs typeface="Times New Roman" pitchFamily="18" charset="0"/>
              </a:rPr>
              <a:t> S</a:t>
            </a:r>
            <a:r>
              <a:rPr lang="en-US" altLang="en-US" sz="2000" b="1" spc="300" baseline="-25000" dirty="0">
                <a:latin typeface="+mj-lt"/>
                <a:cs typeface="Times New Roman" pitchFamily="18" charset="0"/>
              </a:rPr>
              <a:t>1</a:t>
            </a:r>
            <a:r>
              <a:rPr lang="en-US" altLang="en-US" sz="2000" b="1" spc="300" dirty="0">
                <a:latin typeface="+mj-lt"/>
                <a:cs typeface="Times New Roman" pitchFamily="18" charset="0"/>
              </a:rPr>
              <a:t> S</a:t>
            </a:r>
            <a:r>
              <a:rPr lang="en-US" altLang="en-US" sz="2000" b="1" spc="300" baseline="-25000" dirty="0"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27" name="Line 121"/>
          <p:cNvSpPr>
            <a:spLocks noChangeShapeType="1"/>
          </p:cNvSpPr>
          <p:nvPr/>
        </p:nvSpPr>
        <p:spPr bwMode="auto">
          <a:xfrm rot="16200000">
            <a:off x="3364872" y="2552982"/>
            <a:ext cx="252083" cy="1589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28" name="Line 122"/>
          <p:cNvSpPr>
            <a:spLocks noChangeShapeType="1"/>
          </p:cNvSpPr>
          <p:nvPr/>
        </p:nvSpPr>
        <p:spPr bwMode="auto">
          <a:xfrm rot="16200000" flipV="1">
            <a:off x="3004906" y="2552587"/>
            <a:ext cx="252083" cy="2379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30" name="Line 124"/>
          <p:cNvSpPr>
            <a:spLocks noChangeShapeType="1"/>
          </p:cNvSpPr>
          <p:nvPr/>
        </p:nvSpPr>
        <p:spPr bwMode="auto">
          <a:xfrm>
            <a:off x="1870076" y="1419622"/>
            <a:ext cx="541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32" name="Line 126"/>
          <p:cNvSpPr>
            <a:spLocks noChangeShapeType="1"/>
          </p:cNvSpPr>
          <p:nvPr/>
        </p:nvSpPr>
        <p:spPr bwMode="auto">
          <a:xfrm>
            <a:off x="1870076" y="1707654"/>
            <a:ext cx="541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33" name="Line 127"/>
          <p:cNvSpPr>
            <a:spLocks noChangeShapeType="1"/>
          </p:cNvSpPr>
          <p:nvPr/>
        </p:nvSpPr>
        <p:spPr bwMode="auto">
          <a:xfrm>
            <a:off x="1870076" y="1995686"/>
            <a:ext cx="541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34" name="Line 128"/>
          <p:cNvSpPr>
            <a:spLocks noChangeShapeType="1"/>
          </p:cNvSpPr>
          <p:nvPr/>
        </p:nvSpPr>
        <p:spPr bwMode="auto">
          <a:xfrm>
            <a:off x="1870076" y="2283718"/>
            <a:ext cx="541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35" name="Line 129"/>
          <p:cNvSpPr>
            <a:spLocks noChangeShapeType="1"/>
          </p:cNvSpPr>
          <p:nvPr/>
        </p:nvSpPr>
        <p:spPr bwMode="auto">
          <a:xfrm>
            <a:off x="4210052" y="1851670"/>
            <a:ext cx="27066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2411412" y="1275606"/>
            <a:ext cx="1800225" cy="1151508"/>
            <a:chOff x="2411412" y="1275606"/>
            <a:chExt cx="1800225" cy="1151508"/>
          </a:xfrm>
        </p:grpSpPr>
        <p:sp>
          <p:nvSpPr>
            <p:cNvPr id="26" name="AutoShape 120"/>
            <p:cNvSpPr>
              <a:spLocks noChangeArrowheads="1"/>
            </p:cNvSpPr>
            <p:nvPr/>
          </p:nvSpPr>
          <p:spPr bwMode="auto">
            <a:xfrm flipH="1">
              <a:off x="2411412" y="1275606"/>
              <a:ext cx="1800225" cy="115150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000" b="1" dirty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29" name="Text Box 123"/>
            <p:cNvSpPr txBox="1">
              <a:spLocks noChangeArrowheads="1"/>
            </p:cNvSpPr>
            <p:nvPr/>
          </p:nvSpPr>
          <p:spPr bwMode="auto">
            <a:xfrm>
              <a:off x="3849688" y="1718687"/>
              <a:ext cx="358775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Y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31" name="Text Box 125"/>
            <p:cNvSpPr txBox="1">
              <a:spLocks noChangeArrowheads="1"/>
            </p:cNvSpPr>
            <p:nvPr/>
          </p:nvSpPr>
          <p:spPr bwMode="auto">
            <a:xfrm>
              <a:off x="2413025" y="1275606"/>
              <a:ext cx="358775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b="1" baseline="-25000" dirty="0">
                  <a:latin typeface="+mj-lt"/>
                  <a:cs typeface="Times New Roman" pitchFamily="18" charset="0"/>
                </a:rPr>
                <a:t>0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b="1" baseline="-25000" dirty="0">
                  <a:latin typeface="+mj-lt"/>
                  <a:cs typeface="Times New Roman" pitchFamily="18" charset="0"/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b="1" baseline="-25000" dirty="0" smtClean="0">
                  <a:latin typeface="+mj-lt"/>
                  <a:cs typeface="Times New Roman" pitchFamily="18" charset="0"/>
                </a:rPr>
                <a:t>2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b="1" baseline="-25000" dirty="0">
                  <a:latin typeface="+mj-lt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6" name="Text Box 130"/>
            <p:cNvSpPr txBox="1">
              <a:spLocks noChangeArrowheads="1"/>
            </p:cNvSpPr>
            <p:nvPr/>
          </p:nvSpPr>
          <p:spPr bwMode="auto">
            <a:xfrm>
              <a:off x="2879800" y="2139702"/>
              <a:ext cx="900112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S</a:t>
              </a:r>
              <a:r>
                <a:rPr lang="en-US" altLang="en-US" b="1" baseline="-25000" dirty="0">
                  <a:latin typeface="+mj-lt"/>
                  <a:cs typeface="Times New Roman" pitchFamily="18" charset="0"/>
                </a:rPr>
                <a:t>1</a:t>
              </a:r>
              <a:r>
                <a:rPr lang="en-US" altLang="en-US" b="1" dirty="0">
                  <a:latin typeface="+mj-lt"/>
                  <a:cs typeface="Times New Roman" pitchFamily="18" charset="0"/>
                </a:rPr>
                <a:t> S</a:t>
              </a:r>
              <a:r>
                <a:rPr lang="en-US" altLang="en-US" b="1" baseline="-25000" dirty="0">
                  <a:latin typeface="+mj-lt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53" name="Line 147"/>
          <p:cNvSpPr>
            <a:spLocks noChangeShapeType="1"/>
          </p:cNvSpPr>
          <p:nvPr/>
        </p:nvSpPr>
        <p:spPr bwMode="auto">
          <a:xfrm>
            <a:off x="4475608" y="2427734"/>
            <a:ext cx="38601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56" name="Line 150"/>
          <p:cNvSpPr>
            <a:spLocks noChangeShapeType="1"/>
          </p:cNvSpPr>
          <p:nvPr/>
        </p:nvSpPr>
        <p:spPr bwMode="auto">
          <a:xfrm>
            <a:off x="6660232" y="2558926"/>
            <a:ext cx="541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58" name="Line 152"/>
          <p:cNvSpPr>
            <a:spLocks noChangeShapeType="1"/>
          </p:cNvSpPr>
          <p:nvPr/>
        </p:nvSpPr>
        <p:spPr bwMode="auto">
          <a:xfrm>
            <a:off x="4482306" y="1851361"/>
            <a:ext cx="128" cy="56534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60" name="Line 154"/>
          <p:cNvSpPr>
            <a:spLocks noChangeShapeType="1"/>
          </p:cNvSpPr>
          <p:nvPr/>
        </p:nvSpPr>
        <p:spPr bwMode="auto">
          <a:xfrm>
            <a:off x="5841856" y="2906510"/>
            <a:ext cx="0" cy="1044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61" name="Line 156"/>
          <p:cNvSpPr>
            <a:spLocks noChangeShapeType="1"/>
          </p:cNvSpPr>
          <p:nvPr/>
        </p:nvSpPr>
        <p:spPr bwMode="auto">
          <a:xfrm flipV="1">
            <a:off x="2771775" y="3939902"/>
            <a:ext cx="3070081" cy="15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62" name="Line 157"/>
          <p:cNvSpPr>
            <a:spLocks noChangeShapeType="1"/>
          </p:cNvSpPr>
          <p:nvPr/>
        </p:nvSpPr>
        <p:spPr bwMode="auto">
          <a:xfrm rot="16200000">
            <a:off x="2610072" y="4101604"/>
            <a:ext cx="323404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63" name="Rectangle 159"/>
          <p:cNvSpPr>
            <a:spLocks noChangeArrowheads="1"/>
          </p:cNvSpPr>
          <p:nvPr/>
        </p:nvSpPr>
        <p:spPr bwMode="auto">
          <a:xfrm>
            <a:off x="3070163" y="4528666"/>
            <a:ext cx="4937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0   0</a:t>
            </a:r>
          </a:p>
        </p:txBody>
      </p:sp>
      <p:sp>
        <p:nvSpPr>
          <p:cNvPr id="64" name="Line 160"/>
          <p:cNvSpPr>
            <a:spLocks noChangeShapeType="1"/>
          </p:cNvSpPr>
          <p:nvPr/>
        </p:nvSpPr>
        <p:spPr bwMode="auto">
          <a:xfrm>
            <a:off x="2773362" y="1482990"/>
            <a:ext cx="1165226" cy="374196"/>
          </a:xfrm>
          <a:prstGeom prst="line">
            <a:avLst/>
          </a:prstGeom>
          <a:ln>
            <a:headE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66" name="Rectangle 162"/>
          <p:cNvSpPr>
            <a:spLocks noChangeArrowheads="1"/>
          </p:cNvSpPr>
          <p:nvPr/>
        </p:nvSpPr>
        <p:spPr bwMode="auto">
          <a:xfrm>
            <a:off x="2692338" y="4528666"/>
            <a:ext cx="1458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69" name="Line 121"/>
          <p:cNvSpPr>
            <a:spLocks noChangeShapeType="1"/>
          </p:cNvSpPr>
          <p:nvPr/>
        </p:nvSpPr>
        <p:spPr bwMode="auto">
          <a:xfrm rot="16200000">
            <a:off x="3279893" y="4042528"/>
            <a:ext cx="411818" cy="1589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70" name="Line 122"/>
          <p:cNvSpPr>
            <a:spLocks noChangeShapeType="1"/>
          </p:cNvSpPr>
          <p:nvPr/>
        </p:nvSpPr>
        <p:spPr bwMode="auto">
          <a:xfrm rot="16200000" flipV="1">
            <a:off x="2922481" y="4039578"/>
            <a:ext cx="411819" cy="7491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72" name="Line 124"/>
          <p:cNvSpPr>
            <a:spLocks noChangeShapeType="1"/>
          </p:cNvSpPr>
          <p:nvPr/>
        </p:nvSpPr>
        <p:spPr bwMode="auto">
          <a:xfrm>
            <a:off x="1864964" y="2829302"/>
            <a:ext cx="541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74" name="Line 126"/>
          <p:cNvSpPr>
            <a:spLocks noChangeShapeType="1"/>
          </p:cNvSpPr>
          <p:nvPr/>
        </p:nvSpPr>
        <p:spPr bwMode="auto">
          <a:xfrm>
            <a:off x="1864964" y="3117334"/>
            <a:ext cx="541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75" name="Line 127"/>
          <p:cNvSpPr>
            <a:spLocks noChangeShapeType="1"/>
          </p:cNvSpPr>
          <p:nvPr/>
        </p:nvSpPr>
        <p:spPr bwMode="auto">
          <a:xfrm>
            <a:off x="1864964" y="3405366"/>
            <a:ext cx="541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76" name="Line 128"/>
          <p:cNvSpPr>
            <a:spLocks noChangeShapeType="1"/>
          </p:cNvSpPr>
          <p:nvPr/>
        </p:nvSpPr>
        <p:spPr bwMode="auto">
          <a:xfrm>
            <a:off x="1864964" y="3693398"/>
            <a:ext cx="541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77" name="Line 129"/>
          <p:cNvSpPr>
            <a:spLocks noChangeShapeType="1"/>
          </p:cNvSpPr>
          <p:nvPr/>
        </p:nvSpPr>
        <p:spPr bwMode="auto">
          <a:xfrm>
            <a:off x="4204940" y="3261350"/>
            <a:ext cx="27066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grpSp>
        <p:nvGrpSpPr>
          <p:cNvPr id="99" name="Group 98"/>
          <p:cNvGrpSpPr/>
          <p:nvPr/>
        </p:nvGrpSpPr>
        <p:grpSpPr>
          <a:xfrm>
            <a:off x="2406300" y="2685286"/>
            <a:ext cx="1800225" cy="1151508"/>
            <a:chOff x="2406300" y="2685286"/>
            <a:chExt cx="1800225" cy="1151508"/>
          </a:xfrm>
        </p:grpSpPr>
        <p:sp>
          <p:nvSpPr>
            <p:cNvPr id="68" name="AutoShape 120"/>
            <p:cNvSpPr>
              <a:spLocks noChangeArrowheads="1"/>
            </p:cNvSpPr>
            <p:nvPr/>
          </p:nvSpPr>
          <p:spPr bwMode="auto">
            <a:xfrm flipH="1">
              <a:off x="2406300" y="2685286"/>
              <a:ext cx="1800225" cy="115150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000" b="1" dirty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71" name="Text Box 123"/>
            <p:cNvSpPr txBox="1">
              <a:spLocks noChangeArrowheads="1"/>
            </p:cNvSpPr>
            <p:nvPr/>
          </p:nvSpPr>
          <p:spPr bwMode="auto">
            <a:xfrm>
              <a:off x="3844576" y="3128367"/>
              <a:ext cx="358775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Y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73" name="Text Box 125"/>
            <p:cNvSpPr txBox="1">
              <a:spLocks noChangeArrowheads="1"/>
            </p:cNvSpPr>
            <p:nvPr/>
          </p:nvSpPr>
          <p:spPr bwMode="auto">
            <a:xfrm>
              <a:off x="2407913" y="2685286"/>
              <a:ext cx="358775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b="1" baseline="-25000" dirty="0">
                  <a:latin typeface="+mj-lt"/>
                  <a:cs typeface="Times New Roman" pitchFamily="18" charset="0"/>
                </a:rPr>
                <a:t>0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b="1" baseline="-25000" dirty="0">
                  <a:latin typeface="+mj-lt"/>
                  <a:cs typeface="Times New Roman" pitchFamily="18" charset="0"/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b="1" baseline="-25000" dirty="0" smtClean="0">
                  <a:latin typeface="+mj-lt"/>
                  <a:cs typeface="Times New Roman" pitchFamily="18" charset="0"/>
                </a:rPr>
                <a:t>2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b="1" baseline="-25000" dirty="0">
                  <a:latin typeface="+mj-lt"/>
                  <a:cs typeface="Times New Roman" pitchFamily="18" charset="0"/>
                </a:rPr>
                <a:t>3</a:t>
              </a:r>
            </a:p>
          </p:txBody>
        </p:sp>
        <p:sp>
          <p:nvSpPr>
            <p:cNvPr id="78" name="Text Box 130"/>
            <p:cNvSpPr txBox="1">
              <a:spLocks noChangeArrowheads="1"/>
            </p:cNvSpPr>
            <p:nvPr/>
          </p:nvSpPr>
          <p:spPr bwMode="auto">
            <a:xfrm>
              <a:off x="2843808" y="3549382"/>
              <a:ext cx="900112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S</a:t>
              </a:r>
              <a:r>
                <a:rPr lang="en-US" altLang="en-US" b="1" baseline="-25000" dirty="0">
                  <a:latin typeface="+mj-lt"/>
                  <a:cs typeface="Times New Roman" pitchFamily="18" charset="0"/>
                </a:rPr>
                <a:t>1</a:t>
              </a:r>
              <a:r>
                <a:rPr lang="en-US" altLang="en-US" b="1" dirty="0">
                  <a:latin typeface="+mj-lt"/>
                  <a:cs typeface="Times New Roman" pitchFamily="18" charset="0"/>
                </a:rPr>
                <a:t> S</a:t>
              </a:r>
              <a:r>
                <a:rPr lang="en-US" altLang="en-US" b="1" baseline="-25000" dirty="0">
                  <a:latin typeface="+mj-lt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79" name="Line 160"/>
          <p:cNvSpPr>
            <a:spLocks noChangeShapeType="1"/>
          </p:cNvSpPr>
          <p:nvPr/>
        </p:nvSpPr>
        <p:spPr bwMode="auto">
          <a:xfrm>
            <a:off x="2768250" y="2892670"/>
            <a:ext cx="1165226" cy="374196"/>
          </a:xfrm>
          <a:prstGeom prst="line">
            <a:avLst/>
          </a:prstGeom>
          <a:ln>
            <a:headE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grpSp>
        <p:nvGrpSpPr>
          <p:cNvPr id="100" name="Group 99"/>
          <p:cNvGrpSpPr/>
          <p:nvPr/>
        </p:nvGrpSpPr>
        <p:grpSpPr>
          <a:xfrm>
            <a:off x="4860007" y="2204140"/>
            <a:ext cx="1800225" cy="727650"/>
            <a:chOff x="4860007" y="2204140"/>
            <a:chExt cx="1800225" cy="727650"/>
          </a:xfrm>
        </p:grpSpPr>
        <p:sp>
          <p:nvSpPr>
            <p:cNvPr id="81" name="AutoShape 120"/>
            <p:cNvSpPr>
              <a:spLocks noChangeArrowheads="1"/>
            </p:cNvSpPr>
            <p:nvPr/>
          </p:nvSpPr>
          <p:spPr bwMode="auto">
            <a:xfrm flipH="1">
              <a:off x="4860007" y="2204140"/>
              <a:ext cx="1800225" cy="698275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000" b="1" dirty="0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MUX</a:t>
              </a:r>
            </a:p>
          </p:txBody>
        </p:sp>
        <p:sp>
          <p:nvSpPr>
            <p:cNvPr id="82" name="Text Box 123"/>
            <p:cNvSpPr txBox="1">
              <a:spLocks noChangeArrowheads="1"/>
            </p:cNvSpPr>
            <p:nvPr/>
          </p:nvSpPr>
          <p:spPr bwMode="auto">
            <a:xfrm>
              <a:off x="6298285" y="2403877"/>
              <a:ext cx="358775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Y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83" name="Text Box 125"/>
            <p:cNvSpPr txBox="1">
              <a:spLocks noChangeArrowheads="1"/>
            </p:cNvSpPr>
            <p:nvPr/>
          </p:nvSpPr>
          <p:spPr bwMode="auto">
            <a:xfrm>
              <a:off x="4861622" y="2281927"/>
              <a:ext cx="358775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b="1" baseline="-25000" dirty="0">
                  <a:latin typeface="+mj-lt"/>
                  <a:cs typeface="Times New Roman" pitchFamily="18" charset="0"/>
                </a:rPr>
                <a:t>0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b="1" baseline="-25000" dirty="0" smtClean="0">
                  <a:latin typeface="+mj-lt"/>
                  <a:cs typeface="Times New Roman" pitchFamily="18" charset="0"/>
                </a:rPr>
                <a:t>1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84" name="Text Box 130"/>
            <p:cNvSpPr txBox="1">
              <a:spLocks noChangeArrowheads="1"/>
            </p:cNvSpPr>
            <p:nvPr/>
          </p:nvSpPr>
          <p:spPr bwMode="auto">
            <a:xfrm>
              <a:off x="5399760" y="2654791"/>
              <a:ext cx="900112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S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86" name="Line 152"/>
          <p:cNvSpPr>
            <a:spLocks noChangeShapeType="1"/>
          </p:cNvSpPr>
          <p:nvPr/>
        </p:nvSpPr>
        <p:spPr bwMode="auto">
          <a:xfrm>
            <a:off x="4473993" y="2675248"/>
            <a:ext cx="8441" cy="58469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87" name="Line 147"/>
          <p:cNvSpPr>
            <a:spLocks noChangeShapeType="1"/>
          </p:cNvSpPr>
          <p:nvPr/>
        </p:nvSpPr>
        <p:spPr bwMode="auto">
          <a:xfrm>
            <a:off x="4473993" y="2675248"/>
            <a:ext cx="38601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88" name="Text Box 125"/>
          <p:cNvSpPr txBox="1">
            <a:spLocks noChangeArrowheads="1"/>
          </p:cNvSpPr>
          <p:nvPr/>
        </p:nvSpPr>
        <p:spPr bwMode="auto">
          <a:xfrm>
            <a:off x="971600" y="1295881"/>
            <a:ext cx="358775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>
                <a:latin typeface="+mj-lt"/>
                <a:cs typeface="Times New Roman" pitchFamily="18" charset="0"/>
              </a:rPr>
              <a:t>I</a:t>
            </a:r>
            <a:r>
              <a:rPr lang="en-US" altLang="en-US" b="1" baseline="-25000" dirty="0">
                <a:latin typeface="+mj-lt"/>
                <a:cs typeface="Times New Roman" pitchFamily="18" charset="0"/>
              </a:rPr>
              <a:t>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>
                <a:latin typeface="+mj-lt"/>
                <a:cs typeface="Times New Roman" pitchFamily="18" charset="0"/>
              </a:rPr>
              <a:t>I</a:t>
            </a:r>
            <a:r>
              <a:rPr lang="en-US" altLang="en-US" b="1" baseline="-25000" dirty="0">
                <a:latin typeface="+mj-lt"/>
                <a:cs typeface="Times New Roman" pitchFamily="18" charset="0"/>
              </a:rPr>
              <a:t>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b="1" baseline="-25000" dirty="0">
                <a:latin typeface="+mj-lt"/>
                <a:cs typeface="Times New Roman" pitchFamily="18" charset="0"/>
              </a:rPr>
              <a:t> </a:t>
            </a:r>
            <a:r>
              <a:rPr lang="en-US" altLang="en-US" b="1" dirty="0">
                <a:latin typeface="+mj-lt"/>
                <a:cs typeface="Times New Roman" pitchFamily="18" charset="0"/>
              </a:rPr>
              <a:t>I</a:t>
            </a:r>
            <a:r>
              <a:rPr lang="en-US" altLang="en-US" b="1" baseline="-25000" dirty="0">
                <a:latin typeface="+mj-lt"/>
                <a:cs typeface="Times New Roman" pitchFamily="18" charset="0"/>
              </a:rPr>
              <a:t>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>
                <a:latin typeface="+mj-lt"/>
                <a:cs typeface="Times New Roman" pitchFamily="18" charset="0"/>
              </a:rPr>
              <a:t>I</a:t>
            </a:r>
            <a:r>
              <a:rPr lang="en-US" altLang="en-US" b="1" baseline="-25000" dirty="0"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89" name="Text Box 125"/>
          <p:cNvSpPr txBox="1">
            <a:spLocks noChangeArrowheads="1"/>
          </p:cNvSpPr>
          <p:nvPr/>
        </p:nvSpPr>
        <p:spPr bwMode="auto">
          <a:xfrm>
            <a:off x="971600" y="2687890"/>
            <a:ext cx="358775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 smtClean="0">
                <a:latin typeface="+mj-lt"/>
                <a:cs typeface="Times New Roman" pitchFamily="18" charset="0"/>
              </a:rPr>
              <a:t>I</a:t>
            </a:r>
            <a:r>
              <a:rPr lang="en-US" altLang="en-US" b="1" baseline="-25000" dirty="0" smtClean="0">
                <a:latin typeface="+mj-lt"/>
                <a:cs typeface="Times New Roman" pitchFamily="18" charset="0"/>
              </a:rPr>
              <a:t>4</a:t>
            </a:r>
            <a:endParaRPr lang="en-US" altLang="en-US" b="1" baseline="-25000" dirty="0">
              <a:latin typeface="+mj-lt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 smtClean="0">
                <a:latin typeface="+mj-lt"/>
                <a:cs typeface="Times New Roman" pitchFamily="18" charset="0"/>
              </a:rPr>
              <a:t>I</a:t>
            </a:r>
            <a:r>
              <a:rPr lang="en-US" altLang="en-US" b="1" baseline="-25000" dirty="0" smtClean="0">
                <a:latin typeface="+mj-lt"/>
                <a:cs typeface="Times New Roman" pitchFamily="18" charset="0"/>
              </a:rPr>
              <a:t>5</a:t>
            </a:r>
            <a:endParaRPr lang="en-US" altLang="en-US" b="1" baseline="-25000" dirty="0">
              <a:latin typeface="+mj-lt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b="1" baseline="-25000" dirty="0">
                <a:latin typeface="+mj-lt"/>
                <a:cs typeface="Times New Roman" pitchFamily="18" charset="0"/>
              </a:rPr>
              <a:t> </a:t>
            </a:r>
            <a:r>
              <a:rPr lang="en-US" altLang="en-US" b="1" dirty="0" smtClean="0">
                <a:latin typeface="+mj-lt"/>
                <a:cs typeface="Times New Roman" pitchFamily="18" charset="0"/>
              </a:rPr>
              <a:t>I</a:t>
            </a:r>
            <a:r>
              <a:rPr lang="en-US" altLang="en-US" b="1" baseline="-25000" dirty="0" smtClean="0">
                <a:latin typeface="+mj-lt"/>
                <a:cs typeface="Times New Roman" pitchFamily="18" charset="0"/>
              </a:rPr>
              <a:t>6</a:t>
            </a:r>
            <a:endParaRPr lang="en-US" altLang="en-US" b="1" baseline="-25000" dirty="0">
              <a:latin typeface="+mj-lt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 smtClean="0">
                <a:latin typeface="+mj-lt"/>
                <a:cs typeface="Times New Roman" pitchFamily="18" charset="0"/>
              </a:rPr>
              <a:t>I</a:t>
            </a:r>
            <a:r>
              <a:rPr lang="en-US" altLang="en-US" b="1" baseline="-25000" dirty="0" smtClean="0">
                <a:latin typeface="+mj-lt"/>
                <a:cs typeface="Times New Roman" pitchFamily="18" charset="0"/>
              </a:rPr>
              <a:t>7</a:t>
            </a:r>
            <a:endParaRPr lang="en-US" altLang="en-US" b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90" name="Line 124"/>
          <p:cNvSpPr>
            <a:spLocks noChangeShapeType="1"/>
          </p:cNvSpPr>
          <p:nvPr/>
        </p:nvSpPr>
        <p:spPr bwMode="auto">
          <a:xfrm>
            <a:off x="1366367" y="1419622"/>
            <a:ext cx="506611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91" name="Line 126"/>
          <p:cNvSpPr>
            <a:spLocks noChangeShapeType="1"/>
          </p:cNvSpPr>
          <p:nvPr/>
        </p:nvSpPr>
        <p:spPr bwMode="auto">
          <a:xfrm>
            <a:off x="1366367" y="1707654"/>
            <a:ext cx="503709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92" name="Line 127"/>
          <p:cNvSpPr>
            <a:spLocks noChangeShapeType="1"/>
          </p:cNvSpPr>
          <p:nvPr/>
        </p:nvSpPr>
        <p:spPr bwMode="auto">
          <a:xfrm>
            <a:off x="1366367" y="1995686"/>
            <a:ext cx="49859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93" name="Line 128"/>
          <p:cNvSpPr>
            <a:spLocks noChangeShapeType="1"/>
          </p:cNvSpPr>
          <p:nvPr/>
        </p:nvSpPr>
        <p:spPr bwMode="auto">
          <a:xfrm>
            <a:off x="1366368" y="2283718"/>
            <a:ext cx="50661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94" name="Line 124"/>
          <p:cNvSpPr>
            <a:spLocks noChangeShapeType="1"/>
          </p:cNvSpPr>
          <p:nvPr/>
        </p:nvSpPr>
        <p:spPr bwMode="auto">
          <a:xfrm>
            <a:off x="1331640" y="2831207"/>
            <a:ext cx="541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95" name="Line 126"/>
          <p:cNvSpPr>
            <a:spLocks noChangeShapeType="1"/>
          </p:cNvSpPr>
          <p:nvPr/>
        </p:nvSpPr>
        <p:spPr bwMode="auto">
          <a:xfrm>
            <a:off x="1331640" y="3119239"/>
            <a:ext cx="541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96" name="Line 127"/>
          <p:cNvSpPr>
            <a:spLocks noChangeShapeType="1"/>
          </p:cNvSpPr>
          <p:nvPr/>
        </p:nvSpPr>
        <p:spPr bwMode="auto">
          <a:xfrm>
            <a:off x="1331640" y="3407271"/>
            <a:ext cx="541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97" name="Line 128"/>
          <p:cNvSpPr>
            <a:spLocks noChangeShapeType="1"/>
          </p:cNvSpPr>
          <p:nvPr/>
        </p:nvSpPr>
        <p:spPr bwMode="auto">
          <a:xfrm>
            <a:off x="1331640" y="3695303"/>
            <a:ext cx="541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98" name="Line 150"/>
          <p:cNvSpPr>
            <a:spLocks noChangeShapeType="1"/>
          </p:cNvSpPr>
          <p:nvPr/>
        </p:nvSpPr>
        <p:spPr bwMode="auto">
          <a:xfrm>
            <a:off x="7201569" y="2558926"/>
            <a:ext cx="5413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endParaRPr lang="en-GB"/>
          </a:p>
        </p:txBody>
      </p:sp>
      <p:sp>
        <p:nvSpPr>
          <p:cNvPr id="67" name="Line 163"/>
          <p:cNvSpPr>
            <a:spLocks noChangeShapeType="1"/>
          </p:cNvSpPr>
          <p:nvPr/>
        </p:nvSpPr>
        <p:spPr bwMode="auto">
          <a:xfrm flipV="1">
            <a:off x="5219578" y="2548861"/>
            <a:ext cx="1081088" cy="179387"/>
          </a:xfrm>
          <a:prstGeom prst="line">
            <a:avLst/>
          </a:prstGeom>
          <a:ln>
            <a:headE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6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9" grpId="0"/>
      <p:bldP spid="27" grpId="0" animBg="1"/>
      <p:bldP spid="28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53" grpId="0" animBg="1"/>
      <p:bldP spid="56" grpId="0" animBg="1"/>
      <p:bldP spid="58" grpId="0" animBg="1"/>
      <p:bldP spid="60" grpId="0" animBg="1"/>
      <p:bldP spid="61" grpId="0" animBg="1"/>
      <p:bldP spid="62" grpId="0" animBg="1"/>
      <p:bldP spid="63" grpId="0"/>
      <p:bldP spid="64" grpId="0" animBg="1"/>
      <p:bldP spid="66" grpId="0"/>
      <p:bldP spid="69" grpId="0" animBg="1"/>
      <p:bldP spid="70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9" grpId="0" animBg="1"/>
      <p:bldP spid="86" grpId="0" animBg="1"/>
      <p:bldP spid="87" grpId="0" animBg="1"/>
      <p:bldP spid="88" grpId="0"/>
      <p:bldP spid="89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67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DEMULTIPLEXERS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143</a:t>
            </a:fld>
            <a:endParaRPr lang="en-GB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917872" y="843558"/>
            <a:ext cx="2790032" cy="1800225"/>
            <a:chOff x="385" y="2614"/>
            <a:chExt cx="1928" cy="1361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 flipH="1">
              <a:off x="725" y="2614"/>
              <a:ext cx="1249" cy="1134"/>
            </a:xfrm>
            <a:prstGeom prst="roundRect">
              <a:avLst>
                <a:gd name="adj" fmla="val 16667"/>
              </a:avLst>
            </a:prstGeom>
            <a:no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000" b="1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DeMUX</a:t>
              </a: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rot="-5400000">
              <a:off x="1324" y="3862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rot="-5400000">
              <a:off x="1097" y="3862"/>
              <a:ext cx="22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725" y="3067"/>
              <a:ext cx="2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>
                  <a:latin typeface="+mj-lt"/>
                  <a:cs typeface="Times New Roman" pitchFamily="18" charset="0"/>
                </a:rPr>
                <a:t>I</a:t>
              </a:r>
              <a:endParaRPr lang="en-US" altLang="en-US" sz="2000" b="1" baseline="-25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972" y="284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746" y="2702"/>
              <a:ext cx="226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dirty="0">
                  <a:latin typeface="+mj-lt"/>
                  <a:cs typeface="Times New Roman" pitchFamily="18" charset="0"/>
                </a:rPr>
                <a:t>Y</a:t>
              </a:r>
              <a:r>
                <a:rPr lang="en-US" altLang="en-US" sz="2000" b="1" baseline="-25000" dirty="0">
                  <a:latin typeface="+mj-lt"/>
                  <a:cs typeface="Times New Roman" pitchFamily="18" charset="0"/>
                </a:rPr>
                <a:t>3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dirty="0">
                  <a:latin typeface="+mj-lt"/>
                  <a:cs typeface="Times New Roman" pitchFamily="18" charset="0"/>
                </a:rPr>
                <a:t>Y</a:t>
              </a:r>
              <a:r>
                <a:rPr lang="en-US" altLang="en-US" sz="2000" b="1" baseline="-25000" dirty="0">
                  <a:latin typeface="+mj-lt"/>
                  <a:cs typeface="Times New Roman" pitchFamily="18" charset="0"/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dirty="0">
                  <a:latin typeface="+mj-lt"/>
                  <a:cs typeface="Times New Roman" pitchFamily="18" charset="0"/>
                </a:rPr>
                <a:t>Y</a:t>
              </a:r>
              <a:r>
                <a:rPr lang="en-US" altLang="en-US" sz="2000" b="1" baseline="-25000" dirty="0">
                  <a:latin typeface="+mj-lt"/>
                  <a:cs typeface="Times New Roman" pitchFamily="18" charset="0"/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dirty="0">
                  <a:latin typeface="+mj-lt"/>
                  <a:cs typeface="Times New Roman" pitchFamily="18" charset="0"/>
                </a:rPr>
                <a:t>Y</a:t>
              </a:r>
              <a:r>
                <a:rPr lang="en-US" altLang="en-US" sz="2000" b="1" baseline="-25000" dirty="0">
                  <a:latin typeface="+mj-lt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972" y="3068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1972" y="3295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972" y="3522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385" y="3181"/>
              <a:ext cx="3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1066" y="3473"/>
              <a:ext cx="5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 b="1" dirty="0">
                  <a:latin typeface="+mj-lt"/>
                  <a:cs typeface="Times New Roman" pitchFamily="18" charset="0"/>
                </a:rPr>
                <a:t>S</a:t>
              </a:r>
              <a:r>
                <a:rPr lang="en-US" altLang="en-US" sz="2000" b="1" baseline="-25000" dirty="0">
                  <a:latin typeface="+mj-lt"/>
                  <a:cs typeface="Times New Roman" pitchFamily="18" charset="0"/>
                </a:rPr>
                <a:t>1</a:t>
              </a:r>
              <a:r>
                <a:rPr lang="en-US" altLang="en-US" sz="2000" b="1" dirty="0">
                  <a:latin typeface="+mj-lt"/>
                  <a:cs typeface="Times New Roman" pitchFamily="18" charset="0"/>
                </a:rPr>
                <a:t> S</a:t>
              </a:r>
              <a:r>
                <a:rPr lang="en-US" altLang="en-US" sz="2000" b="1" baseline="-25000" dirty="0">
                  <a:latin typeface="+mj-lt"/>
                  <a:cs typeface="Times New Roman" pitchFamily="18" charset="0"/>
                </a:rPr>
                <a:t>0</a:t>
              </a:r>
            </a:p>
          </p:txBody>
        </p:sp>
      </p:grpSp>
      <p:graphicFrame>
        <p:nvGraphicFramePr>
          <p:cNvPr id="20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645770"/>
              </p:ext>
            </p:extLst>
          </p:nvPr>
        </p:nvGraphicFramePr>
        <p:xfrm>
          <a:off x="685428" y="3003798"/>
          <a:ext cx="3238500" cy="14400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79500"/>
                <a:gridCol w="539750"/>
                <a:gridCol w="539750"/>
                <a:gridCol w="539750"/>
                <a:gridCol w="539750"/>
              </a:tblGrid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S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S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Y</a:t>
                      </a:r>
                      <a:r>
                        <a:rPr kumimoji="0" lang="en-US" altLang="en-US" sz="180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</a:t>
                      </a:r>
                      <a:endParaRPr kumimoji="0" lang="en-US" altLang="en-US" sz="18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Y</a:t>
                      </a:r>
                      <a:r>
                        <a:rPr kumimoji="0" lang="en-US" altLang="en-US" sz="180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US" altLang="en-US" sz="18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Y</a:t>
                      </a:r>
                      <a:r>
                        <a:rPr kumimoji="0" lang="en-US" altLang="en-US" sz="1800" u="none" strike="noStrike" cap="none" normalizeH="0" baseline="-2500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Y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00">
                <a:tc>
                  <a:txBody>
                    <a:bodyPr/>
                    <a:lstStyle>
                      <a:lvl1pPr marL="457200" indent="-457200"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912813" indent="-381000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331913" indent="-342900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868488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390775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8479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33051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7623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42195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</a:t>
                      </a:r>
                      <a:endParaRPr kumimoji="0" lang="en-US" altLang="en-US" sz="1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graphicFrame>
        <p:nvGraphicFramePr>
          <p:cNvPr id="21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410144"/>
              </p:ext>
            </p:extLst>
          </p:nvPr>
        </p:nvGraphicFramePr>
        <p:xfrm>
          <a:off x="4860032" y="928276"/>
          <a:ext cx="3434258" cy="3633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6" name="Visio" r:id="rId3" imgW="2096203" imgH="2084358" progId="Visio.Drawing.11">
                  <p:embed/>
                </p:oleObj>
              </mc:Choice>
              <mc:Fallback>
                <p:oleObj name="Visio" r:id="rId3" imgW="2096203" imgH="208435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928276"/>
                        <a:ext cx="3434258" cy="3633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79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DEMULTIPLEXER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144</a:t>
            </a:fld>
            <a:endParaRPr lang="en-GB"/>
          </a:p>
        </p:txBody>
      </p:sp>
      <p:grpSp>
        <p:nvGrpSpPr>
          <p:cNvPr id="41" name="Group 41"/>
          <p:cNvGrpSpPr>
            <a:grpSpLocks/>
          </p:cNvGrpSpPr>
          <p:nvPr/>
        </p:nvGrpSpPr>
        <p:grpSpPr bwMode="auto">
          <a:xfrm>
            <a:off x="1163881" y="843558"/>
            <a:ext cx="2296567" cy="1368150"/>
            <a:chOff x="555" y="2614"/>
            <a:chExt cx="1587" cy="1128"/>
          </a:xfrm>
        </p:grpSpPr>
        <p:sp>
          <p:nvSpPr>
            <p:cNvPr id="42" name="AutoShape 6"/>
            <p:cNvSpPr>
              <a:spLocks noChangeArrowheads="1"/>
            </p:cNvSpPr>
            <p:nvPr/>
          </p:nvSpPr>
          <p:spPr bwMode="auto">
            <a:xfrm flipH="1">
              <a:off x="725" y="2614"/>
              <a:ext cx="1249" cy="1009"/>
            </a:xfrm>
            <a:prstGeom prst="roundRect">
              <a:avLst>
                <a:gd name="adj" fmla="val 16667"/>
              </a:avLst>
            </a:prstGeom>
            <a:no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 dirty="0" err="1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DeMUX</a:t>
              </a:r>
              <a:endParaRPr lang="en-US" altLang="en-US" b="1" dirty="0">
                <a:solidFill>
                  <a:schemeClr val="accent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3" name="Line 7"/>
            <p:cNvSpPr>
              <a:spLocks noChangeShapeType="1"/>
            </p:cNvSpPr>
            <p:nvPr/>
          </p:nvSpPr>
          <p:spPr bwMode="auto">
            <a:xfrm rot="16200000">
              <a:off x="1381" y="3685"/>
              <a:ext cx="11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 rot="16200000">
              <a:off x="1154" y="3686"/>
              <a:ext cx="11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45" name="Text Box 9"/>
            <p:cNvSpPr txBox="1">
              <a:spLocks noChangeArrowheads="1"/>
            </p:cNvSpPr>
            <p:nvPr/>
          </p:nvSpPr>
          <p:spPr bwMode="auto">
            <a:xfrm>
              <a:off x="725" y="2970"/>
              <a:ext cx="2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I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>
              <a:off x="1972" y="2733"/>
              <a:ext cx="17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47" name="Text Box 11"/>
            <p:cNvSpPr txBox="1">
              <a:spLocks noChangeArrowheads="1"/>
            </p:cNvSpPr>
            <p:nvPr/>
          </p:nvSpPr>
          <p:spPr bwMode="auto">
            <a:xfrm>
              <a:off x="1746" y="2614"/>
              <a:ext cx="226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Y</a:t>
              </a:r>
              <a:r>
                <a:rPr lang="en-US" altLang="en-US" b="1" baseline="-25000" dirty="0">
                  <a:latin typeface="+mj-lt"/>
                  <a:cs typeface="Times New Roman" pitchFamily="18" charset="0"/>
                </a:rPr>
                <a:t>3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Y</a:t>
              </a:r>
              <a:r>
                <a:rPr lang="en-US" altLang="en-US" b="1" baseline="-25000" dirty="0">
                  <a:latin typeface="+mj-lt"/>
                  <a:cs typeface="Times New Roman" pitchFamily="18" charset="0"/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Y</a:t>
              </a:r>
              <a:r>
                <a:rPr lang="en-US" altLang="en-US" b="1" baseline="-25000" dirty="0">
                  <a:latin typeface="+mj-lt"/>
                  <a:cs typeface="Times New Roman" pitchFamily="18" charset="0"/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Y</a:t>
              </a:r>
              <a:r>
                <a:rPr lang="en-US" altLang="en-US" b="1" baseline="-25000" dirty="0">
                  <a:latin typeface="+mj-lt"/>
                  <a:cs typeface="Times New Roman" pitchFamily="18" charset="0"/>
                </a:rPr>
                <a:t>0</a:t>
              </a:r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 flipV="1">
              <a:off x="1972" y="2959"/>
              <a:ext cx="170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1972" y="3187"/>
              <a:ext cx="17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50" name="Line 14"/>
            <p:cNvSpPr>
              <a:spLocks noChangeShapeType="1"/>
            </p:cNvSpPr>
            <p:nvPr/>
          </p:nvSpPr>
          <p:spPr bwMode="auto">
            <a:xfrm>
              <a:off x="1972" y="3414"/>
              <a:ext cx="17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51" name="Line 15"/>
            <p:cNvSpPr>
              <a:spLocks noChangeShapeType="1"/>
            </p:cNvSpPr>
            <p:nvPr/>
          </p:nvSpPr>
          <p:spPr bwMode="auto">
            <a:xfrm flipV="1">
              <a:off x="555" y="3084"/>
              <a:ext cx="171" cy="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en-GB" sz="1600">
                <a:latin typeface="+mj-lt"/>
              </a:endParaRPr>
            </a:p>
          </p:txBody>
        </p:sp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1019" y="3386"/>
              <a:ext cx="5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S</a:t>
              </a:r>
              <a:r>
                <a:rPr lang="en-US" altLang="en-US" b="1" baseline="-25000" dirty="0">
                  <a:latin typeface="+mj-lt"/>
                  <a:cs typeface="Times New Roman" pitchFamily="18" charset="0"/>
                </a:rPr>
                <a:t>1</a:t>
              </a:r>
              <a:r>
                <a:rPr lang="en-US" altLang="en-US" b="1" dirty="0">
                  <a:latin typeface="+mj-lt"/>
                  <a:cs typeface="Times New Roman" pitchFamily="18" charset="0"/>
                </a:rPr>
                <a:t> S</a:t>
              </a:r>
              <a:r>
                <a:rPr lang="en-US" altLang="en-US" b="1" baseline="-25000" dirty="0">
                  <a:latin typeface="+mj-lt"/>
                  <a:cs typeface="Times New Roman" pitchFamily="18" charset="0"/>
                </a:rPr>
                <a:t>0</a:t>
              </a:r>
            </a:p>
          </p:txBody>
        </p:sp>
      </p:grpSp>
      <p:graphicFrame>
        <p:nvGraphicFramePr>
          <p:cNvPr id="53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528790"/>
              </p:ext>
            </p:extLst>
          </p:nvPr>
        </p:nvGraphicFramePr>
        <p:xfrm>
          <a:off x="685428" y="2607974"/>
          <a:ext cx="3238500" cy="19800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79500"/>
                <a:gridCol w="539750"/>
                <a:gridCol w="539750"/>
                <a:gridCol w="539750"/>
                <a:gridCol w="539750"/>
              </a:tblGrid>
              <a:tr h="39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S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S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Y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</a:t>
                      </a:r>
                      <a:endParaRPr kumimoji="0" lang="en-US" alt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Y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US" alt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Y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Y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96000">
                <a:tc>
                  <a:txBody>
                    <a:bodyPr/>
                    <a:lstStyle>
                      <a:lvl1pPr marL="457200" indent="-457200"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912813" indent="-381000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1331913" indent="-342900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868488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390775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8479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33051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7623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4219575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457200" marR="0" lvl="0" indent="-4572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9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</a:t>
                      </a:r>
                      <a:endParaRPr kumimoji="0" lang="en-US" alt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grpSp>
        <p:nvGrpSpPr>
          <p:cNvPr id="54" name="Group 67"/>
          <p:cNvGrpSpPr>
            <a:grpSpLocks/>
          </p:cNvGrpSpPr>
          <p:nvPr/>
        </p:nvGrpSpPr>
        <p:grpSpPr bwMode="auto">
          <a:xfrm>
            <a:off x="5528678" y="843558"/>
            <a:ext cx="2040829" cy="1224000"/>
            <a:chOff x="896" y="1026"/>
            <a:chExt cx="1475" cy="1134"/>
          </a:xfrm>
          <a:noFill/>
        </p:grpSpPr>
        <p:sp>
          <p:nvSpPr>
            <p:cNvPr id="55" name="AutoShape 5"/>
            <p:cNvSpPr>
              <a:spLocks noChangeArrowheads="1"/>
            </p:cNvSpPr>
            <p:nvPr/>
          </p:nvSpPr>
          <p:spPr bwMode="auto">
            <a:xfrm flipH="1" flipV="1">
              <a:off x="1066" y="1026"/>
              <a:ext cx="1134" cy="1134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" wrap="none"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 dirty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Binary</a:t>
              </a:r>
              <a:br>
                <a:rPr lang="en-US" altLang="en-US" b="1" dirty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</a:br>
              <a:r>
                <a:rPr lang="en-US" altLang="en-US" b="1" dirty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Decoder</a:t>
              </a:r>
            </a:p>
          </p:txBody>
        </p:sp>
        <p:sp>
          <p:nvSpPr>
            <p:cNvPr id="56" name="Line 6"/>
            <p:cNvSpPr>
              <a:spLocks noChangeShapeType="1"/>
            </p:cNvSpPr>
            <p:nvPr/>
          </p:nvSpPr>
          <p:spPr bwMode="auto">
            <a:xfrm>
              <a:off x="896" y="1366"/>
              <a:ext cx="171" cy="0"/>
            </a:xfrm>
            <a:prstGeom prst="line">
              <a:avLst/>
            </a:prstGeom>
            <a:grpFill/>
            <a:ln w="28575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7" name="Line 7"/>
            <p:cNvSpPr>
              <a:spLocks noChangeShapeType="1"/>
            </p:cNvSpPr>
            <p:nvPr/>
          </p:nvSpPr>
          <p:spPr bwMode="auto">
            <a:xfrm>
              <a:off x="896" y="1593"/>
              <a:ext cx="171" cy="0"/>
            </a:xfrm>
            <a:prstGeom prst="line">
              <a:avLst/>
            </a:prstGeom>
            <a:grpFill/>
            <a:ln w="28575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8" name="Text Box 8"/>
            <p:cNvSpPr txBox="1">
              <a:spLocks noChangeArrowheads="1"/>
            </p:cNvSpPr>
            <p:nvPr/>
          </p:nvSpPr>
          <p:spPr bwMode="auto">
            <a:xfrm>
              <a:off x="1092" y="1243"/>
              <a:ext cx="317" cy="7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A</a:t>
              </a:r>
              <a:endParaRPr lang="en-US" altLang="en-US" b="1" baseline="-25000" dirty="0" smtClean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B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>
                  <a:latin typeface="+mj-lt"/>
                  <a:cs typeface="Times New Roman" pitchFamily="18" charset="0"/>
                </a:rPr>
                <a:t>E</a:t>
              </a:r>
            </a:p>
          </p:txBody>
        </p:sp>
        <p:sp>
          <p:nvSpPr>
            <p:cNvPr id="59" name="Line 9"/>
            <p:cNvSpPr>
              <a:spLocks noChangeShapeType="1"/>
            </p:cNvSpPr>
            <p:nvPr/>
          </p:nvSpPr>
          <p:spPr bwMode="auto">
            <a:xfrm>
              <a:off x="2200" y="1253"/>
              <a:ext cx="171" cy="0"/>
            </a:xfrm>
            <a:prstGeom prst="line">
              <a:avLst/>
            </a:prstGeom>
            <a:grpFill/>
            <a:ln w="28575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0" name="Text Box 10"/>
            <p:cNvSpPr txBox="1">
              <a:spLocks noChangeArrowheads="1"/>
            </p:cNvSpPr>
            <p:nvPr/>
          </p:nvSpPr>
          <p:spPr bwMode="auto">
            <a:xfrm>
              <a:off x="1965" y="1086"/>
              <a:ext cx="226" cy="1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b="1" baseline="-25000" dirty="0" smtClean="0">
                  <a:latin typeface="+mj-lt"/>
                  <a:cs typeface="Times New Roman" pitchFamily="18" charset="0"/>
                </a:rPr>
                <a:t>3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b="1" baseline="-25000" dirty="0" smtClean="0">
                  <a:latin typeface="+mj-lt"/>
                  <a:cs typeface="Times New Roman" pitchFamily="18" charset="0"/>
                </a:rPr>
                <a:t>2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b="1" baseline="-25000" dirty="0" smtClean="0">
                  <a:latin typeface="+mj-lt"/>
                  <a:cs typeface="Times New Roman" pitchFamily="18" charset="0"/>
                </a:rPr>
                <a:t>1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b="1" dirty="0" smtClean="0">
                  <a:latin typeface="+mj-lt"/>
                  <a:cs typeface="Times New Roman" pitchFamily="18" charset="0"/>
                </a:rPr>
                <a:t>D</a:t>
              </a:r>
              <a:r>
                <a:rPr lang="en-US" altLang="en-US" b="1" baseline="-25000" dirty="0" smtClean="0">
                  <a:latin typeface="+mj-lt"/>
                  <a:cs typeface="Times New Roman" pitchFamily="18" charset="0"/>
                </a:rPr>
                <a:t>0</a:t>
              </a:r>
              <a:endParaRPr lang="en-US" altLang="en-US" b="1" baseline="-25000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2200" y="1479"/>
              <a:ext cx="171" cy="0"/>
            </a:xfrm>
            <a:prstGeom prst="line">
              <a:avLst/>
            </a:prstGeom>
            <a:grpFill/>
            <a:ln w="28575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2" name="Line 12"/>
            <p:cNvSpPr>
              <a:spLocks noChangeShapeType="1"/>
            </p:cNvSpPr>
            <p:nvPr/>
          </p:nvSpPr>
          <p:spPr bwMode="auto">
            <a:xfrm>
              <a:off x="2200" y="1705"/>
              <a:ext cx="171" cy="0"/>
            </a:xfrm>
            <a:prstGeom prst="line">
              <a:avLst/>
            </a:prstGeom>
            <a:grpFill/>
            <a:ln w="28575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3" name="Line 13"/>
            <p:cNvSpPr>
              <a:spLocks noChangeShapeType="1"/>
            </p:cNvSpPr>
            <p:nvPr/>
          </p:nvSpPr>
          <p:spPr bwMode="auto">
            <a:xfrm>
              <a:off x="2200" y="1931"/>
              <a:ext cx="171" cy="0"/>
            </a:xfrm>
            <a:prstGeom prst="line">
              <a:avLst/>
            </a:prstGeom>
            <a:grpFill/>
            <a:ln w="28575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>
              <a:off x="896" y="1820"/>
              <a:ext cx="171" cy="0"/>
            </a:xfrm>
            <a:prstGeom prst="line">
              <a:avLst/>
            </a:prstGeom>
            <a:grpFill/>
            <a:ln w="28575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/>
            <a:p>
              <a:endParaRPr lang="en-GB">
                <a:latin typeface="+mj-lt"/>
              </a:endParaRP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315332"/>
              </p:ext>
            </p:extLst>
          </p:nvPr>
        </p:nvGraphicFramePr>
        <p:xfrm>
          <a:off x="5220072" y="2211974"/>
          <a:ext cx="3024336" cy="2376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baseline="0" dirty="0" smtClean="0"/>
                        <a:t>E</a:t>
                      </a:r>
                      <a:endParaRPr lang="en-GB" sz="16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baseline="0" dirty="0" smtClean="0"/>
                        <a:t>A</a:t>
                      </a:r>
                      <a:endParaRPr lang="en-GB" sz="16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B</a:t>
                      </a:r>
                      <a:endParaRPr lang="en-GB" sz="16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Y</a:t>
                      </a:r>
                      <a:r>
                        <a:rPr lang="en-GB" sz="1600" b="1" baseline="-25000" dirty="0" smtClean="0"/>
                        <a:t>3</a:t>
                      </a:r>
                      <a:endParaRPr lang="en-GB" sz="16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Y</a:t>
                      </a:r>
                      <a:r>
                        <a:rPr lang="en-GB" sz="1600" b="1" baseline="-25000" dirty="0" smtClean="0"/>
                        <a:t>2</a:t>
                      </a:r>
                      <a:endParaRPr lang="en-GB" sz="16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Y</a:t>
                      </a:r>
                      <a:r>
                        <a:rPr lang="en-GB" sz="1600" b="1" baseline="-25000" dirty="0" smtClean="0"/>
                        <a:t>1</a:t>
                      </a:r>
                      <a:endParaRPr lang="en-GB" sz="16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Y</a:t>
                      </a:r>
                      <a:r>
                        <a:rPr lang="en-GB" sz="1600" b="1" baseline="-25000" dirty="0" smtClean="0"/>
                        <a:t>0</a:t>
                      </a:r>
                      <a:endParaRPr lang="en-GB" sz="1600" b="1" baseline="-25000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X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X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</a:t>
                      </a:r>
                      <a:endParaRPr lang="en-GB" sz="1600" b="1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1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" name="Line 103"/>
          <p:cNvSpPr>
            <a:spLocks noChangeShapeType="1"/>
          </p:cNvSpPr>
          <p:nvPr/>
        </p:nvSpPr>
        <p:spPr bwMode="auto">
          <a:xfrm>
            <a:off x="3779912" y="3219822"/>
            <a:ext cx="136815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67" name="Line 104"/>
          <p:cNvSpPr>
            <a:spLocks noChangeShapeType="1"/>
          </p:cNvSpPr>
          <p:nvPr/>
        </p:nvSpPr>
        <p:spPr bwMode="auto">
          <a:xfrm>
            <a:off x="3779912" y="3579862"/>
            <a:ext cx="136815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68" name="Line 105"/>
          <p:cNvSpPr>
            <a:spLocks noChangeShapeType="1"/>
          </p:cNvSpPr>
          <p:nvPr/>
        </p:nvSpPr>
        <p:spPr bwMode="auto">
          <a:xfrm>
            <a:off x="3779912" y="4011910"/>
            <a:ext cx="136815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/>
          </a:p>
        </p:txBody>
      </p:sp>
      <p:sp>
        <p:nvSpPr>
          <p:cNvPr id="69" name="Line 106"/>
          <p:cNvSpPr>
            <a:spLocks noChangeShapeType="1"/>
          </p:cNvSpPr>
          <p:nvPr/>
        </p:nvSpPr>
        <p:spPr bwMode="auto">
          <a:xfrm>
            <a:off x="3779912" y="4371950"/>
            <a:ext cx="136815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8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MULTIPLEXERS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A multiplexer can be constructed with three – state gates.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 three – state gate is a digital circuit that exhibits three states.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Two of the states are signals equivalent to logic 1 and 0.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third state  is </a:t>
            </a:r>
            <a:r>
              <a:rPr lang="en-GB" b="1" dirty="0" smtClean="0"/>
              <a:t>high – impedance</a:t>
            </a:r>
            <a:r>
              <a:rPr lang="en-GB" dirty="0" smtClean="0"/>
              <a:t> state. </a:t>
            </a:r>
          </a:p>
          <a:p>
            <a:pPr>
              <a:lnSpc>
                <a:spcPct val="150000"/>
              </a:lnSpc>
            </a:pPr>
            <a:r>
              <a:rPr lang="en-GB" dirty="0" err="1" smtClean="0"/>
              <a:t>Hight</a:t>
            </a:r>
            <a:r>
              <a:rPr lang="en-GB" dirty="0" smtClean="0"/>
              <a:t> – impedance state behaves like an open circuit.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The output appears to be disconnected.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The circuit has no logic significance.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2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MULTIPLEXERS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Three – state gates may perform any conventional logic such as AND or NAND.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The most commonly used is the buffer gate.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The high – impedance state of a three – state gate provides a special feature not available in other gates.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Large number of three – state gate outputs can be connected with wires to form a common line without endangering loading effects.</a:t>
            </a:r>
          </a:p>
          <a:p>
            <a:pPr>
              <a:lnSpc>
                <a:spcPct val="150000"/>
              </a:lnSpc>
            </a:pP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79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MULTIPLEXERS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Three state gates</a:t>
            </a:r>
          </a:p>
          <a:p>
            <a:pPr lvl="1"/>
            <a:r>
              <a:rPr lang="en-GB" dirty="0" err="1" smtClean="0"/>
              <a:t>Tri-state</a:t>
            </a:r>
            <a:r>
              <a:rPr lang="en-GB" dirty="0" smtClean="0"/>
              <a:t> buffer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lvl="1"/>
            <a:r>
              <a:rPr lang="en-GB" dirty="0" err="1" smtClean="0"/>
              <a:t>Tri-state</a:t>
            </a:r>
            <a:r>
              <a:rPr lang="en-GB" dirty="0" smtClean="0"/>
              <a:t> inverter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147</a:t>
            </a:fld>
            <a:endParaRPr lang="en-GB"/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5292726" y="3363170"/>
            <a:ext cx="2402791" cy="1142185"/>
            <a:chOff x="3295" y="2727"/>
            <a:chExt cx="1662" cy="874"/>
          </a:xfrm>
        </p:grpSpPr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3447" y="2727"/>
              <a:ext cx="1360" cy="680"/>
              <a:chOff x="725" y="1139"/>
              <a:chExt cx="1360" cy="680"/>
            </a:xfrm>
          </p:grpSpPr>
          <p:grpSp>
            <p:nvGrpSpPr>
              <p:cNvPr id="12" name="Group 10"/>
              <p:cNvGrpSpPr>
                <a:grpSpLocks/>
              </p:cNvGrpSpPr>
              <p:nvPr/>
            </p:nvGrpSpPr>
            <p:grpSpPr bwMode="auto">
              <a:xfrm>
                <a:off x="1179" y="1139"/>
                <a:ext cx="453" cy="454"/>
                <a:chOff x="3334" y="1026"/>
                <a:chExt cx="453" cy="454"/>
              </a:xfrm>
            </p:grpSpPr>
            <p:sp>
              <p:nvSpPr>
                <p:cNvPr id="16" name="Line 6"/>
                <p:cNvSpPr>
                  <a:spLocks noChangeShapeType="1"/>
                </p:cNvSpPr>
                <p:nvPr/>
              </p:nvSpPr>
              <p:spPr bwMode="auto">
                <a:xfrm>
                  <a:off x="3334" y="1026"/>
                  <a:ext cx="453" cy="227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GB" sz="1600"/>
                </a:p>
              </p:txBody>
            </p:sp>
            <p:sp>
              <p:nvSpPr>
                <p:cNvPr id="17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34" y="1253"/>
                  <a:ext cx="453" cy="227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GB" sz="1600"/>
                </a:p>
              </p:txBody>
            </p:sp>
            <p:sp>
              <p:nvSpPr>
                <p:cNvPr id="1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334" y="1026"/>
                  <a:ext cx="0" cy="454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GB" sz="1600"/>
                </a:p>
              </p:txBody>
            </p:sp>
          </p:grp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 flipH="1">
                <a:off x="725" y="1366"/>
                <a:ext cx="453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600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flipH="1">
                <a:off x="1632" y="1366"/>
                <a:ext cx="453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600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H="1" flipV="1">
                <a:off x="1405" y="1479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600"/>
              </a:p>
            </p:txBody>
          </p:sp>
        </p:grp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3295" y="2840"/>
              <a:ext cx="11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4856" y="284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000" b="1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057" y="3407"/>
              <a:ext cx="10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C</a:t>
              </a:r>
            </a:p>
          </p:txBody>
        </p:sp>
      </p:grpSp>
      <p:graphicFrame>
        <p:nvGraphicFramePr>
          <p:cNvPr id="19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65546"/>
              </p:ext>
            </p:extLst>
          </p:nvPr>
        </p:nvGraphicFramePr>
        <p:xfrm>
          <a:off x="5292725" y="1275606"/>
          <a:ext cx="2519363" cy="161491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39863"/>
                <a:gridCol w="1079500"/>
              </a:tblGrid>
              <a:tr h="319514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   A</a:t>
                      </a:r>
                      <a:endParaRPr kumimoji="0" lang="en-US" alt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Y</a:t>
                      </a:r>
                      <a:endParaRPr kumimoji="0" lang="en-US" altLang="en-US" sz="1800" b="1" i="1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x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Hi-Z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1   1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909638" y="1657152"/>
            <a:ext cx="2638941" cy="1275733"/>
            <a:chOff x="909638" y="1657152"/>
            <a:chExt cx="2799241" cy="1429622"/>
          </a:xfrm>
        </p:grpSpPr>
        <p:grpSp>
          <p:nvGrpSpPr>
            <p:cNvPr id="32" name="Group 31"/>
            <p:cNvGrpSpPr/>
            <p:nvPr/>
          </p:nvGrpSpPr>
          <p:grpSpPr>
            <a:xfrm>
              <a:off x="909638" y="1657152"/>
              <a:ext cx="2799241" cy="1081088"/>
              <a:chOff x="909638" y="1562944"/>
              <a:chExt cx="3379649" cy="1490662"/>
            </a:xfrm>
          </p:grpSpPr>
          <p:grpSp>
            <p:nvGrpSpPr>
              <p:cNvPr id="20" name="Group 41"/>
              <p:cNvGrpSpPr>
                <a:grpSpLocks/>
              </p:cNvGrpSpPr>
              <p:nvPr/>
            </p:nvGrpSpPr>
            <p:grpSpPr bwMode="auto">
              <a:xfrm>
                <a:off x="1871663" y="1562944"/>
                <a:ext cx="1439862" cy="1081087"/>
                <a:chOff x="3334" y="1026"/>
                <a:chExt cx="453" cy="454"/>
              </a:xfrm>
            </p:grpSpPr>
            <p:sp>
              <p:nvSpPr>
                <p:cNvPr id="21" name="Line 42"/>
                <p:cNvSpPr>
                  <a:spLocks noChangeShapeType="1"/>
                </p:cNvSpPr>
                <p:nvPr/>
              </p:nvSpPr>
              <p:spPr bwMode="auto">
                <a:xfrm>
                  <a:off x="3334" y="1026"/>
                  <a:ext cx="453" cy="227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GB" sz="1600"/>
                </a:p>
              </p:txBody>
            </p:sp>
            <p:sp>
              <p:nvSpPr>
                <p:cNvPr id="22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3334" y="1253"/>
                  <a:ext cx="453" cy="227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GB" sz="1600"/>
                </a:p>
              </p:txBody>
            </p:sp>
            <p:sp>
              <p:nvSpPr>
                <p:cNvPr id="23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3334" y="1026"/>
                  <a:ext cx="0" cy="454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GB" sz="1600"/>
                </a:p>
              </p:txBody>
            </p:sp>
          </p:grpSp>
          <p:sp>
            <p:nvSpPr>
              <p:cNvPr id="24" name="Line 45"/>
              <p:cNvSpPr>
                <a:spLocks noChangeShapeType="1"/>
              </p:cNvSpPr>
              <p:nvPr/>
            </p:nvSpPr>
            <p:spPr bwMode="auto">
              <a:xfrm flipH="1">
                <a:off x="1150938" y="2102694"/>
                <a:ext cx="928687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600"/>
              </a:p>
            </p:txBody>
          </p:sp>
          <p:sp>
            <p:nvSpPr>
              <p:cNvPr id="25" name="Line 46"/>
              <p:cNvSpPr>
                <a:spLocks noChangeShapeType="1"/>
              </p:cNvSpPr>
              <p:nvPr/>
            </p:nvSpPr>
            <p:spPr bwMode="auto">
              <a:xfrm flipH="1">
                <a:off x="2452688" y="2102694"/>
                <a:ext cx="1643062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600"/>
              </a:p>
            </p:txBody>
          </p:sp>
          <p:sp>
            <p:nvSpPr>
              <p:cNvPr id="26" name="Line 47"/>
              <p:cNvSpPr>
                <a:spLocks noChangeShapeType="1"/>
              </p:cNvSpPr>
              <p:nvPr/>
            </p:nvSpPr>
            <p:spPr bwMode="auto">
              <a:xfrm flipH="1" flipV="1">
                <a:off x="2220913" y="2513856"/>
                <a:ext cx="0" cy="53975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600"/>
              </a:p>
            </p:txBody>
          </p:sp>
          <p:sp>
            <p:nvSpPr>
              <p:cNvPr id="27" name="Rectangle 48"/>
              <p:cNvSpPr>
                <a:spLocks noChangeArrowheads="1"/>
              </p:cNvSpPr>
              <p:nvPr/>
            </p:nvSpPr>
            <p:spPr bwMode="auto">
              <a:xfrm>
                <a:off x="909638" y="1923306"/>
                <a:ext cx="212891" cy="424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28" name="Rectangle 49"/>
              <p:cNvSpPr>
                <a:spLocks noChangeArrowheads="1"/>
              </p:cNvSpPr>
              <p:nvPr/>
            </p:nvSpPr>
            <p:spPr bwMode="auto">
              <a:xfrm>
                <a:off x="4095750" y="1923306"/>
                <a:ext cx="193537" cy="424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20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29" name="Line 51"/>
              <p:cNvSpPr>
                <a:spLocks noChangeShapeType="1"/>
              </p:cNvSpPr>
              <p:nvPr/>
            </p:nvSpPr>
            <p:spPr bwMode="auto">
              <a:xfrm flipV="1">
                <a:off x="2051050" y="1859806"/>
                <a:ext cx="360363" cy="242888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600"/>
              </a:p>
            </p:txBody>
          </p:sp>
          <p:sp>
            <p:nvSpPr>
              <p:cNvPr id="30" name="Line 52"/>
              <p:cNvSpPr>
                <a:spLocks noChangeShapeType="1"/>
              </p:cNvSpPr>
              <p:nvPr/>
            </p:nvSpPr>
            <p:spPr bwMode="auto">
              <a:xfrm flipH="1" flipV="1">
                <a:off x="2219325" y="1997919"/>
                <a:ext cx="0" cy="53975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600"/>
              </a:p>
            </p:txBody>
          </p:sp>
        </p:grp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1907704" y="2778997"/>
              <a:ext cx="16350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35051" y="3579862"/>
            <a:ext cx="2240806" cy="1047750"/>
            <a:chOff x="1035050" y="3579862"/>
            <a:chExt cx="2544763" cy="1408112"/>
          </a:xfrm>
        </p:grpSpPr>
        <p:grpSp>
          <p:nvGrpSpPr>
            <p:cNvPr id="34" name="Group 69"/>
            <p:cNvGrpSpPr>
              <a:grpSpLocks/>
            </p:cNvGrpSpPr>
            <p:nvPr/>
          </p:nvGrpSpPr>
          <p:grpSpPr bwMode="auto">
            <a:xfrm>
              <a:off x="1035050" y="3579862"/>
              <a:ext cx="2544763" cy="1408112"/>
              <a:chOff x="652" y="3181"/>
              <a:chExt cx="1603" cy="887"/>
            </a:xfrm>
          </p:grpSpPr>
          <p:grpSp>
            <p:nvGrpSpPr>
              <p:cNvPr id="35" name="Group 58"/>
              <p:cNvGrpSpPr>
                <a:grpSpLocks/>
              </p:cNvGrpSpPr>
              <p:nvPr/>
            </p:nvGrpSpPr>
            <p:grpSpPr bwMode="auto">
              <a:xfrm>
                <a:off x="1218" y="3181"/>
                <a:ext cx="453" cy="454"/>
                <a:chOff x="3334" y="1026"/>
                <a:chExt cx="453" cy="454"/>
              </a:xfrm>
            </p:grpSpPr>
            <p:sp>
              <p:nvSpPr>
                <p:cNvPr id="43" name="Line 59"/>
                <p:cNvSpPr>
                  <a:spLocks noChangeShapeType="1"/>
                </p:cNvSpPr>
                <p:nvPr/>
              </p:nvSpPr>
              <p:spPr bwMode="auto">
                <a:xfrm>
                  <a:off x="3334" y="1026"/>
                  <a:ext cx="453" cy="227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44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3334" y="1253"/>
                  <a:ext cx="453" cy="227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4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3334" y="1026"/>
                  <a:ext cx="0" cy="454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36" name="Line 62"/>
              <p:cNvSpPr>
                <a:spLocks noChangeShapeType="1"/>
              </p:cNvSpPr>
              <p:nvPr/>
            </p:nvSpPr>
            <p:spPr bwMode="auto">
              <a:xfrm flipH="1">
                <a:off x="764" y="3408"/>
                <a:ext cx="453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7" name="Line 63"/>
              <p:cNvSpPr>
                <a:spLocks noChangeShapeType="1"/>
              </p:cNvSpPr>
              <p:nvPr/>
            </p:nvSpPr>
            <p:spPr bwMode="auto">
              <a:xfrm flipH="1">
                <a:off x="1671" y="3408"/>
                <a:ext cx="453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8" name="Line 64"/>
              <p:cNvSpPr>
                <a:spLocks noChangeShapeType="1"/>
              </p:cNvSpPr>
              <p:nvPr/>
            </p:nvSpPr>
            <p:spPr bwMode="auto">
              <a:xfrm flipH="1" flipV="1">
                <a:off x="1444" y="3521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9" name="Rectangle 65"/>
              <p:cNvSpPr>
                <a:spLocks noChangeArrowheads="1"/>
              </p:cNvSpPr>
              <p:nvPr/>
            </p:nvSpPr>
            <p:spPr bwMode="auto">
              <a:xfrm>
                <a:off x="652" y="3294"/>
                <a:ext cx="48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2400" b="1" i="1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40" name="Rectangle 66"/>
              <p:cNvSpPr>
                <a:spLocks noChangeArrowheads="1"/>
              </p:cNvSpPr>
              <p:nvPr/>
            </p:nvSpPr>
            <p:spPr bwMode="auto">
              <a:xfrm>
                <a:off x="2207" y="3294"/>
                <a:ext cx="48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2400" b="1" i="1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41" name="Rectangle 67"/>
              <p:cNvSpPr>
                <a:spLocks noChangeArrowheads="1"/>
              </p:cNvSpPr>
              <p:nvPr/>
            </p:nvSpPr>
            <p:spPr bwMode="auto">
              <a:xfrm>
                <a:off x="1414" y="3861"/>
                <a:ext cx="48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bg1"/>
                  </a:buClr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2400" b="1" i="1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2658071" y="3868225"/>
              <a:ext cx="144016" cy="144000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0162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MULTIPLEXERS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Three state gates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148</a:t>
            </a:fld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971552" y="1268413"/>
            <a:ext cx="2026719" cy="1646377"/>
            <a:chOff x="971550" y="1268413"/>
            <a:chExt cx="3435516" cy="3177291"/>
          </a:xfrm>
        </p:grpSpPr>
        <p:grpSp>
          <p:nvGrpSpPr>
            <p:cNvPr id="48" name="Group 4"/>
            <p:cNvGrpSpPr>
              <a:grpSpLocks/>
            </p:cNvGrpSpPr>
            <p:nvPr/>
          </p:nvGrpSpPr>
          <p:grpSpPr bwMode="auto">
            <a:xfrm>
              <a:off x="1212850" y="1268413"/>
              <a:ext cx="2159000" cy="1079500"/>
              <a:chOff x="725" y="1139"/>
              <a:chExt cx="1360" cy="680"/>
            </a:xfrm>
          </p:grpSpPr>
          <p:grpSp>
            <p:nvGrpSpPr>
              <p:cNvPr id="49" name="Group 5"/>
              <p:cNvGrpSpPr>
                <a:grpSpLocks/>
              </p:cNvGrpSpPr>
              <p:nvPr/>
            </p:nvGrpSpPr>
            <p:grpSpPr bwMode="auto">
              <a:xfrm>
                <a:off x="1179" y="1139"/>
                <a:ext cx="453" cy="454"/>
                <a:chOff x="3334" y="1026"/>
                <a:chExt cx="453" cy="454"/>
              </a:xfrm>
            </p:grpSpPr>
            <p:sp>
              <p:nvSpPr>
                <p:cNvPr id="53" name="Line 6"/>
                <p:cNvSpPr>
                  <a:spLocks noChangeShapeType="1"/>
                </p:cNvSpPr>
                <p:nvPr/>
              </p:nvSpPr>
              <p:spPr bwMode="auto">
                <a:xfrm>
                  <a:off x="3334" y="1026"/>
                  <a:ext cx="453" cy="227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GB" sz="1400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54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34" y="1253"/>
                  <a:ext cx="453" cy="227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GB" sz="1400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5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334" y="1026"/>
                  <a:ext cx="0" cy="454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GB" sz="1400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50" name="Line 9"/>
              <p:cNvSpPr>
                <a:spLocks noChangeShapeType="1"/>
              </p:cNvSpPr>
              <p:nvPr/>
            </p:nvSpPr>
            <p:spPr bwMode="auto">
              <a:xfrm flipH="1">
                <a:off x="725" y="1366"/>
                <a:ext cx="45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40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51" name="Line 10"/>
              <p:cNvSpPr>
                <a:spLocks noChangeShapeType="1"/>
              </p:cNvSpPr>
              <p:nvPr/>
            </p:nvSpPr>
            <p:spPr bwMode="auto">
              <a:xfrm flipH="1">
                <a:off x="1632" y="1366"/>
                <a:ext cx="45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40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52" name="Line 11"/>
              <p:cNvSpPr>
                <a:spLocks noChangeShapeType="1"/>
              </p:cNvSpPr>
              <p:nvPr/>
            </p:nvSpPr>
            <p:spPr bwMode="auto">
              <a:xfrm flipH="1" flipV="1">
                <a:off x="1405" y="1479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40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56" name="Rectangle 12"/>
            <p:cNvSpPr>
              <a:spLocks noChangeArrowheads="1"/>
            </p:cNvSpPr>
            <p:nvPr/>
          </p:nvSpPr>
          <p:spPr bwMode="auto">
            <a:xfrm>
              <a:off x="971550" y="1377110"/>
              <a:ext cx="262121" cy="478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A</a:t>
              </a:r>
            </a:p>
          </p:txBody>
        </p:sp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4168775" y="2168525"/>
              <a:ext cx="238291" cy="478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Y</a:t>
              </a:r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2181225" y="2347914"/>
              <a:ext cx="243057" cy="478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C</a:t>
              </a:r>
            </a:p>
          </p:txBody>
        </p:sp>
        <p:grpSp>
          <p:nvGrpSpPr>
            <p:cNvPr id="59" name="Group 15"/>
            <p:cNvGrpSpPr>
              <a:grpSpLocks/>
            </p:cNvGrpSpPr>
            <p:nvPr/>
          </p:nvGrpSpPr>
          <p:grpSpPr bwMode="auto">
            <a:xfrm>
              <a:off x="1212850" y="2887663"/>
              <a:ext cx="2159000" cy="1079500"/>
              <a:chOff x="725" y="1139"/>
              <a:chExt cx="1360" cy="680"/>
            </a:xfrm>
          </p:grpSpPr>
          <p:grpSp>
            <p:nvGrpSpPr>
              <p:cNvPr id="60" name="Group 16"/>
              <p:cNvGrpSpPr>
                <a:grpSpLocks/>
              </p:cNvGrpSpPr>
              <p:nvPr/>
            </p:nvGrpSpPr>
            <p:grpSpPr bwMode="auto">
              <a:xfrm>
                <a:off x="1179" y="1139"/>
                <a:ext cx="453" cy="454"/>
                <a:chOff x="3334" y="1026"/>
                <a:chExt cx="453" cy="454"/>
              </a:xfrm>
            </p:grpSpPr>
            <p:sp>
              <p:nvSpPr>
                <p:cNvPr id="64" name="Line 17"/>
                <p:cNvSpPr>
                  <a:spLocks noChangeShapeType="1"/>
                </p:cNvSpPr>
                <p:nvPr/>
              </p:nvSpPr>
              <p:spPr bwMode="auto">
                <a:xfrm>
                  <a:off x="3334" y="1026"/>
                  <a:ext cx="453" cy="227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GB" sz="1400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65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3334" y="1253"/>
                  <a:ext cx="453" cy="227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GB" sz="1400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6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334" y="1026"/>
                  <a:ext cx="0" cy="454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GB" sz="1400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61" name="Line 20"/>
              <p:cNvSpPr>
                <a:spLocks noChangeShapeType="1"/>
              </p:cNvSpPr>
              <p:nvPr/>
            </p:nvSpPr>
            <p:spPr bwMode="auto">
              <a:xfrm flipH="1">
                <a:off x="725" y="1366"/>
                <a:ext cx="45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40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62" name="Line 21"/>
              <p:cNvSpPr>
                <a:spLocks noChangeShapeType="1"/>
              </p:cNvSpPr>
              <p:nvPr/>
            </p:nvSpPr>
            <p:spPr bwMode="auto">
              <a:xfrm flipH="1">
                <a:off x="1632" y="1366"/>
                <a:ext cx="45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40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63" name="Line 22"/>
              <p:cNvSpPr>
                <a:spLocks noChangeShapeType="1"/>
              </p:cNvSpPr>
              <p:nvPr/>
            </p:nvSpPr>
            <p:spPr bwMode="auto">
              <a:xfrm flipH="1" flipV="1">
                <a:off x="1405" y="1479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40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971550" y="2959001"/>
              <a:ext cx="257355" cy="478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B</a:t>
              </a:r>
            </a:p>
          </p:txBody>
        </p:sp>
        <p:sp>
          <p:nvSpPr>
            <p:cNvPr id="68" name="Rectangle 25"/>
            <p:cNvSpPr>
              <a:spLocks noChangeArrowheads="1"/>
            </p:cNvSpPr>
            <p:nvPr/>
          </p:nvSpPr>
          <p:spPr bwMode="auto">
            <a:xfrm>
              <a:off x="2173288" y="3967163"/>
              <a:ext cx="281184" cy="478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D</a:t>
              </a:r>
            </a:p>
          </p:txBody>
        </p:sp>
        <p:sp>
          <p:nvSpPr>
            <p:cNvPr id="69" name="Line 31"/>
            <p:cNvSpPr>
              <a:spLocks noChangeShapeType="1"/>
            </p:cNvSpPr>
            <p:nvPr/>
          </p:nvSpPr>
          <p:spPr bwMode="auto">
            <a:xfrm flipH="1">
              <a:off x="3373438" y="2347913"/>
              <a:ext cx="7191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40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70" name="Line 32"/>
            <p:cNvSpPr>
              <a:spLocks noChangeShapeType="1"/>
            </p:cNvSpPr>
            <p:nvPr/>
          </p:nvSpPr>
          <p:spPr bwMode="auto">
            <a:xfrm flipV="1">
              <a:off x="3371850" y="1627188"/>
              <a:ext cx="1588" cy="16208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40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</p:grpSp>
      <p:graphicFrame>
        <p:nvGraphicFramePr>
          <p:cNvPr id="71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247134"/>
              </p:ext>
            </p:extLst>
          </p:nvPr>
        </p:nvGraphicFramePr>
        <p:xfrm>
          <a:off x="5651500" y="1270000"/>
          <a:ext cx="2519363" cy="204293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39863"/>
                <a:gridCol w="1079500"/>
              </a:tblGrid>
              <a:tr h="315732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   D</a:t>
                      </a:r>
                      <a:endParaRPr kumimoji="0" lang="en-US" alt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Y</a:t>
                      </a:r>
                      <a:endParaRPr kumimoji="0" lang="en-US" altLang="en-US" sz="2000" b="1" i="1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Hi-Z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0   1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B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1   0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1   1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?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2" name="Oval 59"/>
          <p:cNvSpPr>
            <a:spLocks noChangeArrowheads="1"/>
          </p:cNvSpPr>
          <p:nvPr/>
        </p:nvSpPr>
        <p:spPr bwMode="auto">
          <a:xfrm>
            <a:off x="6011863" y="2914790"/>
            <a:ext cx="720725" cy="360363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73" name="AutoShape 60"/>
          <p:cNvSpPr>
            <a:spLocks/>
          </p:cNvSpPr>
          <p:nvPr/>
        </p:nvSpPr>
        <p:spPr bwMode="auto">
          <a:xfrm>
            <a:off x="6911975" y="3579862"/>
            <a:ext cx="1724025" cy="474663"/>
          </a:xfrm>
          <a:prstGeom prst="borderCallout1">
            <a:avLst>
              <a:gd name="adj1" fmla="val 24079"/>
              <a:gd name="adj2" fmla="val -4421"/>
              <a:gd name="adj3" fmla="val -61875"/>
              <a:gd name="adj4" fmla="val -25046"/>
            </a:avLst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Not Allowed</a:t>
            </a:r>
          </a:p>
        </p:txBody>
      </p:sp>
      <p:sp>
        <p:nvSpPr>
          <p:cNvPr id="74" name="Rectangle 70"/>
          <p:cNvSpPr>
            <a:spLocks noChangeArrowheads="1"/>
          </p:cNvSpPr>
          <p:nvPr/>
        </p:nvSpPr>
        <p:spPr bwMode="auto">
          <a:xfrm>
            <a:off x="2915816" y="3606924"/>
            <a:ext cx="3061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Y=</a:t>
            </a:r>
          </a:p>
        </p:txBody>
      </p:sp>
      <p:grpSp>
        <p:nvGrpSpPr>
          <p:cNvPr id="75" name="Group 88"/>
          <p:cNvGrpSpPr>
            <a:grpSpLocks/>
          </p:cNvGrpSpPr>
          <p:nvPr/>
        </p:nvGrpSpPr>
        <p:grpSpPr bwMode="auto">
          <a:xfrm>
            <a:off x="959225" y="3127653"/>
            <a:ext cx="1884583" cy="1196037"/>
            <a:chOff x="2074" y="2614"/>
            <a:chExt cx="2041" cy="1475"/>
          </a:xfrm>
        </p:grpSpPr>
        <p:grpSp>
          <p:nvGrpSpPr>
            <p:cNvPr id="76" name="Group 61"/>
            <p:cNvGrpSpPr>
              <a:grpSpLocks/>
            </p:cNvGrpSpPr>
            <p:nvPr/>
          </p:nvGrpSpPr>
          <p:grpSpPr bwMode="auto">
            <a:xfrm>
              <a:off x="2301" y="2614"/>
              <a:ext cx="1360" cy="680"/>
              <a:chOff x="725" y="1139"/>
              <a:chExt cx="1360" cy="680"/>
            </a:xfrm>
          </p:grpSpPr>
          <p:grpSp>
            <p:nvGrpSpPr>
              <p:cNvPr id="91" name="Group 62"/>
              <p:cNvGrpSpPr>
                <a:grpSpLocks/>
              </p:cNvGrpSpPr>
              <p:nvPr/>
            </p:nvGrpSpPr>
            <p:grpSpPr bwMode="auto">
              <a:xfrm>
                <a:off x="1179" y="1139"/>
                <a:ext cx="453" cy="454"/>
                <a:chOff x="3334" y="1026"/>
                <a:chExt cx="453" cy="454"/>
              </a:xfrm>
            </p:grpSpPr>
            <p:sp>
              <p:nvSpPr>
                <p:cNvPr id="95" name="Line 63"/>
                <p:cNvSpPr>
                  <a:spLocks noChangeShapeType="1"/>
                </p:cNvSpPr>
                <p:nvPr/>
              </p:nvSpPr>
              <p:spPr bwMode="auto">
                <a:xfrm>
                  <a:off x="3334" y="1026"/>
                  <a:ext cx="453" cy="227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GB" sz="14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6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3334" y="1253"/>
                  <a:ext cx="453" cy="227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GB" sz="14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9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334" y="1026"/>
                  <a:ext cx="0" cy="454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GB" sz="1400" b="1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92" name="Line 66"/>
              <p:cNvSpPr>
                <a:spLocks noChangeShapeType="1"/>
              </p:cNvSpPr>
              <p:nvPr/>
            </p:nvSpPr>
            <p:spPr bwMode="auto">
              <a:xfrm flipH="1">
                <a:off x="725" y="1366"/>
                <a:ext cx="45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4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93" name="Line 67"/>
              <p:cNvSpPr>
                <a:spLocks noChangeShapeType="1"/>
              </p:cNvSpPr>
              <p:nvPr/>
            </p:nvSpPr>
            <p:spPr bwMode="auto">
              <a:xfrm flipH="1">
                <a:off x="1632" y="1366"/>
                <a:ext cx="45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4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94" name="Line 68"/>
              <p:cNvSpPr>
                <a:spLocks noChangeShapeType="1"/>
              </p:cNvSpPr>
              <p:nvPr/>
            </p:nvSpPr>
            <p:spPr bwMode="auto">
              <a:xfrm flipH="1" flipV="1">
                <a:off x="1405" y="1479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4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77" name="Rectangle 69"/>
            <p:cNvSpPr>
              <a:spLocks noChangeArrowheads="1"/>
            </p:cNvSpPr>
            <p:nvPr/>
          </p:nvSpPr>
          <p:spPr bwMode="auto">
            <a:xfrm>
              <a:off x="2074" y="2727"/>
              <a:ext cx="172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A</a:t>
              </a:r>
            </a:p>
          </p:txBody>
        </p:sp>
        <p:sp>
          <p:nvSpPr>
            <p:cNvPr id="78" name="Rectangle 71"/>
            <p:cNvSpPr>
              <a:spLocks noChangeArrowheads="1"/>
            </p:cNvSpPr>
            <p:nvPr/>
          </p:nvSpPr>
          <p:spPr bwMode="auto">
            <a:xfrm>
              <a:off x="2074" y="3067"/>
              <a:ext cx="160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C</a:t>
              </a:r>
            </a:p>
          </p:txBody>
        </p:sp>
        <p:grpSp>
          <p:nvGrpSpPr>
            <p:cNvPr id="79" name="Group 73"/>
            <p:cNvGrpSpPr>
              <a:grpSpLocks/>
            </p:cNvGrpSpPr>
            <p:nvPr/>
          </p:nvGrpSpPr>
          <p:grpSpPr bwMode="auto">
            <a:xfrm>
              <a:off x="2755" y="3634"/>
              <a:ext cx="453" cy="454"/>
              <a:chOff x="3334" y="1026"/>
              <a:chExt cx="453" cy="454"/>
            </a:xfrm>
          </p:grpSpPr>
          <p:sp>
            <p:nvSpPr>
              <p:cNvPr id="88" name="Line 74"/>
              <p:cNvSpPr>
                <a:spLocks noChangeShapeType="1"/>
              </p:cNvSpPr>
              <p:nvPr/>
            </p:nvSpPr>
            <p:spPr bwMode="auto">
              <a:xfrm>
                <a:off x="3334" y="1026"/>
                <a:ext cx="453" cy="2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4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9" name="Line 75"/>
              <p:cNvSpPr>
                <a:spLocks noChangeShapeType="1"/>
              </p:cNvSpPr>
              <p:nvPr/>
            </p:nvSpPr>
            <p:spPr bwMode="auto">
              <a:xfrm flipH="1">
                <a:off x="3334" y="1253"/>
                <a:ext cx="453" cy="2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4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90" name="Line 76"/>
              <p:cNvSpPr>
                <a:spLocks noChangeShapeType="1"/>
              </p:cNvSpPr>
              <p:nvPr/>
            </p:nvSpPr>
            <p:spPr bwMode="auto">
              <a:xfrm flipV="1">
                <a:off x="3334" y="1026"/>
                <a:ext cx="0" cy="45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400" b="1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80" name="Line 77"/>
            <p:cNvSpPr>
              <a:spLocks noChangeShapeType="1"/>
            </p:cNvSpPr>
            <p:nvPr/>
          </p:nvSpPr>
          <p:spPr bwMode="auto">
            <a:xfrm flipH="1">
              <a:off x="2301" y="3861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4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81" name="Line 78"/>
            <p:cNvSpPr>
              <a:spLocks noChangeShapeType="1"/>
            </p:cNvSpPr>
            <p:nvPr/>
          </p:nvSpPr>
          <p:spPr bwMode="auto">
            <a:xfrm flipH="1">
              <a:off x="3208" y="3861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4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2074" y="3747"/>
              <a:ext cx="168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>
                  <a:solidFill>
                    <a:schemeClr val="accent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B</a:t>
              </a:r>
            </a:p>
          </p:txBody>
        </p:sp>
        <p:sp>
          <p:nvSpPr>
            <p:cNvPr id="83" name="Line 82"/>
            <p:cNvSpPr>
              <a:spLocks noChangeShapeType="1"/>
            </p:cNvSpPr>
            <p:nvPr/>
          </p:nvSpPr>
          <p:spPr bwMode="auto">
            <a:xfrm flipH="1">
              <a:off x="3662" y="3350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4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84" name="Line 83"/>
            <p:cNvSpPr>
              <a:spLocks noChangeShapeType="1"/>
            </p:cNvSpPr>
            <p:nvPr/>
          </p:nvSpPr>
          <p:spPr bwMode="auto">
            <a:xfrm flipV="1">
              <a:off x="3660" y="2840"/>
              <a:ext cx="1" cy="10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4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85" name="Line 84"/>
            <p:cNvSpPr>
              <a:spLocks noChangeShapeType="1"/>
            </p:cNvSpPr>
            <p:nvPr/>
          </p:nvSpPr>
          <p:spPr bwMode="auto">
            <a:xfrm flipH="1">
              <a:off x="2300" y="3180"/>
              <a:ext cx="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4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graphicFrame>
          <p:nvGraphicFramePr>
            <p:cNvPr id="86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2623447"/>
                </p:ext>
              </p:extLst>
            </p:nvPr>
          </p:nvGraphicFramePr>
          <p:xfrm>
            <a:off x="2859" y="3274"/>
            <a:ext cx="304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79" name="Visio" r:id="rId3" imgW="294856" imgH="266125" progId="Visio.Drawing.11">
                    <p:embed/>
                  </p:oleObj>
                </mc:Choice>
                <mc:Fallback>
                  <p:oleObj name="Visio" r:id="rId3" imgW="294856" imgH="26612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9" y="3274"/>
                          <a:ext cx="304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" name="Line 87"/>
            <p:cNvSpPr>
              <a:spLocks noChangeShapeType="1"/>
            </p:cNvSpPr>
            <p:nvPr/>
          </p:nvSpPr>
          <p:spPr bwMode="auto">
            <a:xfrm flipV="1">
              <a:off x="2981" y="3586"/>
              <a:ext cx="1" cy="1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400" b="1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98" name="AutoShape 89"/>
          <p:cNvSpPr>
            <a:spLocks/>
          </p:cNvSpPr>
          <p:nvPr/>
        </p:nvSpPr>
        <p:spPr bwMode="auto">
          <a:xfrm flipH="1">
            <a:off x="3261492" y="3508812"/>
            <a:ext cx="167578" cy="504000"/>
          </a:xfrm>
          <a:prstGeom prst="rightBrace">
            <a:avLst>
              <a:gd name="adj1" fmla="val 33114"/>
              <a:gd name="adj2" fmla="val 50000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 sz="16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" name="Rectangle 90"/>
          <p:cNvSpPr>
            <a:spLocks noChangeArrowheads="1"/>
          </p:cNvSpPr>
          <p:nvPr/>
        </p:nvSpPr>
        <p:spPr bwMode="auto">
          <a:xfrm>
            <a:off x="3419872" y="3468365"/>
            <a:ext cx="134812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A     if C = 1</a:t>
            </a:r>
          </a:p>
          <a:p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B     if C =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4371950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2-to-1 MUX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9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8" grpId="0" animBg="1"/>
      <p:bldP spid="99" grpId="0"/>
      <p:bldP spid="7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MULTIPLEXERS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149</a:t>
            </a:fld>
            <a:endParaRPr lang="en-GB"/>
          </a:p>
        </p:txBody>
      </p:sp>
      <p:grpSp>
        <p:nvGrpSpPr>
          <p:cNvPr id="60" name="Group 59"/>
          <p:cNvGrpSpPr/>
          <p:nvPr/>
        </p:nvGrpSpPr>
        <p:grpSpPr>
          <a:xfrm>
            <a:off x="2685547" y="1094674"/>
            <a:ext cx="4468466" cy="3637315"/>
            <a:chOff x="2232025" y="1089025"/>
            <a:chExt cx="6312867" cy="5580063"/>
          </a:xfrm>
        </p:grpSpPr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6192838" y="1089025"/>
              <a:ext cx="719137" cy="720725"/>
              <a:chOff x="3334" y="1026"/>
              <a:chExt cx="453" cy="454"/>
            </a:xfrm>
          </p:grpSpPr>
          <p:sp>
            <p:nvSpPr>
              <p:cNvPr id="7" name="Line 28"/>
              <p:cNvSpPr>
                <a:spLocks noChangeShapeType="1"/>
              </p:cNvSpPr>
              <p:nvPr/>
            </p:nvSpPr>
            <p:spPr bwMode="auto">
              <a:xfrm>
                <a:off x="3334" y="1026"/>
                <a:ext cx="453" cy="2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200">
                  <a:latin typeface="+mj-lt"/>
                </a:endParaRPr>
              </a:p>
            </p:txBody>
          </p:sp>
          <p:sp>
            <p:nvSpPr>
              <p:cNvPr id="8" name="Line 29"/>
              <p:cNvSpPr>
                <a:spLocks noChangeShapeType="1"/>
              </p:cNvSpPr>
              <p:nvPr/>
            </p:nvSpPr>
            <p:spPr bwMode="auto">
              <a:xfrm flipH="1">
                <a:off x="3334" y="1253"/>
                <a:ext cx="453" cy="2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200">
                  <a:latin typeface="+mj-lt"/>
                </a:endParaRPr>
              </a:p>
            </p:txBody>
          </p:sp>
          <p:sp>
            <p:nvSpPr>
              <p:cNvPr id="9" name="Line 30"/>
              <p:cNvSpPr>
                <a:spLocks noChangeShapeType="1"/>
              </p:cNvSpPr>
              <p:nvPr/>
            </p:nvSpPr>
            <p:spPr bwMode="auto">
              <a:xfrm flipV="1">
                <a:off x="3334" y="1026"/>
                <a:ext cx="0" cy="45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200">
                  <a:latin typeface="+mj-lt"/>
                </a:endParaRPr>
              </a:p>
            </p:txBody>
          </p:sp>
        </p:grpSp>
        <p:sp>
          <p:nvSpPr>
            <p:cNvPr id="10" name="Line 31"/>
            <p:cNvSpPr>
              <a:spLocks noChangeShapeType="1"/>
            </p:cNvSpPr>
            <p:nvPr/>
          </p:nvSpPr>
          <p:spPr bwMode="auto">
            <a:xfrm flipH="1">
              <a:off x="2592388" y="1449388"/>
              <a:ext cx="36004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11" name="Line 32"/>
            <p:cNvSpPr>
              <a:spLocks noChangeShapeType="1"/>
            </p:cNvSpPr>
            <p:nvPr/>
          </p:nvSpPr>
          <p:spPr bwMode="auto">
            <a:xfrm flipH="1">
              <a:off x="6911975" y="1449388"/>
              <a:ext cx="719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12" name="Line 33"/>
            <p:cNvSpPr>
              <a:spLocks noChangeShapeType="1"/>
            </p:cNvSpPr>
            <p:nvPr/>
          </p:nvSpPr>
          <p:spPr bwMode="auto">
            <a:xfrm flipH="1" flipV="1">
              <a:off x="6551613" y="1628775"/>
              <a:ext cx="0" cy="36036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13" name="Rectangle 34"/>
            <p:cNvSpPr>
              <a:spLocks noChangeArrowheads="1"/>
            </p:cNvSpPr>
            <p:nvPr/>
          </p:nvSpPr>
          <p:spPr bwMode="auto">
            <a:xfrm>
              <a:off x="2232025" y="4508500"/>
              <a:ext cx="187096" cy="353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b="1">
                  <a:solidFill>
                    <a:schemeClr val="tx2"/>
                  </a:solidFill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1600" b="1" baseline="-25000">
                  <a:solidFill>
                    <a:schemeClr val="tx2"/>
                  </a:solidFill>
                  <a:latin typeface="+mj-lt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4" name="Rectangle 35"/>
            <p:cNvSpPr>
              <a:spLocks noChangeArrowheads="1"/>
            </p:cNvSpPr>
            <p:nvPr/>
          </p:nvSpPr>
          <p:spPr bwMode="auto">
            <a:xfrm>
              <a:off x="8380413" y="2906714"/>
              <a:ext cx="164479" cy="353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b="1" dirty="0">
                  <a:solidFill>
                    <a:schemeClr val="tx2"/>
                  </a:solidFill>
                  <a:latin typeface="+mj-lt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5" name="Rectangle 36"/>
            <p:cNvSpPr>
              <a:spLocks noChangeArrowheads="1"/>
            </p:cNvSpPr>
            <p:nvPr/>
          </p:nvSpPr>
          <p:spPr bwMode="auto">
            <a:xfrm>
              <a:off x="2566989" y="5949950"/>
              <a:ext cx="148031" cy="353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b="1" dirty="0">
                  <a:solidFill>
                    <a:schemeClr val="tx2"/>
                  </a:solidFill>
                  <a:latin typeface="+mj-lt"/>
                  <a:cs typeface="Times New Roman" pitchFamily="18" charset="0"/>
                </a:rPr>
                <a:t>E</a:t>
              </a:r>
            </a:p>
          </p:txBody>
        </p:sp>
        <p:sp>
          <p:nvSpPr>
            <p:cNvPr id="16" name="Rectangle 46"/>
            <p:cNvSpPr>
              <a:spLocks noChangeArrowheads="1"/>
            </p:cNvSpPr>
            <p:nvPr/>
          </p:nvSpPr>
          <p:spPr bwMode="auto">
            <a:xfrm>
              <a:off x="2566989" y="5229224"/>
              <a:ext cx="246718" cy="353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b="1">
                  <a:solidFill>
                    <a:schemeClr val="tx2"/>
                  </a:solidFill>
                  <a:latin typeface="+mj-lt"/>
                  <a:cs typeface="Times New Roman" pitchFamily="18" charset="0"/>
                </a:rPr>
                <a:t>S</a:t>
              </a:r>
              <a:r>
                <a:rPr lang="en-US" altLang="en-US" sz="1600" b="1" baseline="-25000">
                  <a:solidFill>
                    <a:schemeClr val="tx2"/>
                  </a:solidFill>
                  <a:latin typeface="+mj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7" name="Line 47"/>
            <p:cNvSpPr>
              <a:spLocks noChangeShapeType="1"/>
            </p:cNvSpPr>
            <p:nvPr/>
          </p:nvSpPr>
          <p:spPr bwMode="auto">
            <a:xfrm flipH="1">
              <a:off x="7632700" y="3070225"/>
              <a:ext cx="719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18" name="Line 48"/>
            <p:cNvSpPr>
              <a:spLocks noChangeShapeType="1"/>
            </p:cNvSpPr>
            <p:nvPr/>
          </p:nvSpPr>
          <p:spPr bwMode="auto">
            <a:xfrm flipV="1">
              <a:off x="7632700" y="1447800"/>
              <a:ext cx="0" cy="32416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grpSp>
          <p:nvGrpSpPr>
            <p:cNvPr id="19" name="Group 53"/>
            <p:cNvGrpSpPr>
              <a:grpSpLocks/>
            </p:cNvGrpSpPr>
            <p:nvPr/>
          </p:nvGrpSpPr>
          <p:grpSpPr bwMode="auto">
            <a:xfrm>
              <a:off x="6192838" y="2170113"/>
              <a:ext cx="719137" cy="720725"/>
              <a:chOff x="3334" y="1026"/>
              <a:chExt cx="453" cy="454"/>
            </a:xfrm>
          </p:grpSpPr>
          <p:sp>
            <p:nvSpPr>
              <p:cNvPr id="20" name="Line 54"/>
              <p:cNvSpPr>
                <a:spLocks noChangeShapeType="1"/>
              </p:cNvSpPr>
              <p:nvPr/>
            </p:nvSpPr>
            <p:spPr bwMode="auto">
              <a:xfrm>
                <a:off x="3334" y="1026"/>
                <a:ext cx="453" cy="2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200">
                  <a:latin typeface="+mj-lt"/>
                </a:endParaRPr>
              </a:p>
            </p:txBody>
          </p:sp>
          <p:sp>
            <p:nvSpPr>
              <p:cNvPr id="21" name="Line 55"/>
              <p:cNvSpPr>
                <a:spLocks noChangeShapeType="1"/>
              </p:cNvSpPr>
              <p:nvPr/>
            </p:nvSpPr>
            <p:spPr bwMode="auto">
              <a:xfrm flipH="1">
                <a:off x="3334" y="1253"/>
                <a:ext cx="453" cy="2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200">
                  <a:latin typeface="+mj-lt"/>
                </a:endParaRPr>
              </a:p>
            </p:txBody>
          </p:sp>
          <p:sp>
            <p:nvSpPr>
              <p:cNvPr id="22" name="Line 56"/>
              <p:cNvSpPr>
                <a:spLocks noChangeShapeType="1"/>
              </p:cNvSpPr>
              <p:nvPr/>
            </p:nvSpPr>
            <p:spPr bwMode="auto">
              <a:xfrm flipV="1">
                <a:off x="3334" y="1026"/>
                <a:ext cx="0" cy="45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200">
                  <a:latin typeface="+mj-lt"/>
                </a:endParaRPr>
              </a:p>
            </p:txBody>
          </p:sp>
        </p:grpSp>
        <p:sp>
          <p:nvSpPr>
            <p:cNvPr id="23" name="Line 57"/>
            <p:cNvSpPr>
              <a:spLocks noChangeShapeType="1"/>
            </p:cNvSpPr>
            <p:nvPr/>
          </p:nvSpPr>
          <p:spPr bwMode="auto">
            <a:xfrm flipH="1" flipV="1">
              <a:off x="6551613" y="2709863"/>
              <a:ext cx="0" cy="36036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grpSp>
          <p:nvGrpSpPr>
            <p:cNvPr id="24" name="Group 58"/>
            <p:cNvGrpSpPr>
              <a:grpSpLocks/>
            </p:cNvGrpSpPr>
            <p:nvPr/>
          </p:nvGrpSpPr>
          <p:grpSpPr bwMode="auto">
            <a:xfrm>
              <a:off x="6192838" y="3251200"/>
              <a:ext cx="719137" cy="720725"/>
              <a:chOff x="3334" y="1026"/>
              <a:chExt cx="453" cy="454"/>
            </a:xfrm>
          </p:grpSpPr>
          <p:sp>
            <p:nvSpPr>
              <p:cNvPr id="25" name="Line 59"/>
              <p:cNvSpPr>
                <a:spLocks noChangeShapeType="1"/>
              </p:cNvSpPr>
              <p:nvPr/>
            </p:nvSpPr>
            <p:spPr bwMode="auto">
              <a:xfrm>
                <a:off x="3334" y="1026"/>
                <a:ext cx="453" cy="2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200">
                  <a:latin typeface="+mj-lt"/>
                </a:endParaRPr>
              </a:p>
            </p:txBody>
          </p:sp>
          <p:sp>
            <p:nvSpPr>
              <p:cNvPr id="26" name="Line 60"/>
              <p:cNvSpPr>
                <a:spLocks noChangeShapeType="1"/>
              </p:cNvSpPr>
              <p:nvPr/>
            </p:nvSpPr>
            <p:spPr bwMode="auto">
              <a:xfrm flipH="1">
                <a:off x="3334" y="1253"/>
                <a:ext cx="453" cy="2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200">
                  <a:latin typeface="+mj-lt"/>
                </a:endParaRPr>
              </a:p>
            </p:txBody>
          </p:sp>
          <p:sp>
            <p:nvSpPr>
              <p:cNvPr id="27" name="Line 61"/>
              <p:cNvSpPr>
                <a:spLocks noChangeShapeType="1"/>
              </p:cNvSpPr>
              <p:nvPr/>
            </p:nvSpPr>
            <p:spPr bwMode="auto">
              <a:xfrm flipV="1">
                <a:off x="3334" y="1026"/>
                <a:ext cx="0" cy="45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200">
                  <a:latin typeface="+mj-lt"/>
                </a:endParaRPr>
              </a:p>
            </p:txBody>
          </p:sp>
        </p:grpSp>
        <p:sp>
          <p:nvSpPr>
            <p:cNvPr id="28" name="Line 62"/>
            <p:cNvSpPr>
              <a:spLocks noChangeShapeType="1"/>
            </p:cNvSpPr>
            <p:nvPr/>
          </p:nvSpPr>
          <p:spPr bwMode="auto">
            <a:xfrm flipH="1" flipV="1">
              <a:off x="6551613" y="3790950"/>
              <a:ext cx="0" cy="36036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grpSp>
          <p:nvGrpSpPr>
            <p:cNvPr id="29" name="Group 63"/>
            <p:cNvGrpSpPr>
              <a:grpSpLocks/>
            </p:cNvGrpSpPr>
            <p:nvPr/>
          </p:nvGrpSpPr>
          <p:grpSpPr bwMode="auto">
            <a:xfrm>
              <a:off x="6192838" y="4332288"/>
              <a:ext cx="719137" cy="720725"/>
              <a:chOff x="3334" y="1026"/>
              <a:chExt cx="453" cy="454"/>
            </a:xfrm>
          </p:grpSpPr>
          <p:sp>
            <p:nvSpPr>
              <p:cNvPr id="30" name="Line 64"/>
              <p:cNvSpPr>
                <a:spLocks noChangeShapeType="1"/>
              </p:cNvSpPr>
              <p:nvPr/>
            </p:nvSpPr>
            <p:spPr bwMode="auto">
              <a:xfrm>
                <a:off x="3334" y="1026"/>
                <a:ext cx="453" cy="2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200">
                  <a:latin typeface="+mj-lt"/>
                </a:endParaRPr>
              </a:p>
            </p:txBody>
          </p:sp>
          <p:sp>
            <p:nvSpPr>
              <p:cNvPr id="31" name="Line 65"/>
              <p:cNvSpPr>
                <a:spLocks noChangeShapeType="1"/>
              </p:cNvSpPr>
              <p:nvPr/>
            </p:nvSpPr>
            <p:spPr bwMode="auto">
              <a:xfrm flipH="1">
                <a:off x="3334" y="1253"/>
                <a:ext cx="453" cy="2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200">
                  <a:latin typeface="+mj-lt"/>
                </a:endParaRPr>
              </a:p>
            </p:txBody>
          </p:sp>
          <p:sp>
            <p:nvSpPr>
              <p:cNvPr id="32" name="Line 66"/>
              <p:cNvSpPr>
                <a:spLocks noChangeShapeType="1"/>
              </p:cNvSpPr>
              <p:nvPr/>
            </p:nvSpPr>
            <p:spPr bwMode="auto">
              <a:xfrm flipV="1">
                <a:off x="3334" y="1026"/>
                <a:ext cx="0" cy="45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GB" sz="1200">
                  <a:latin typeface="+mj-lt"/>
                </a:endParaRPr>
              </a:p>
            </p:txBody>
          </p:sp>
        </p:grpSp>
        <p:sp>
          <p:nvSpPr>
            <p:cNvPr id="33" name="Line 67"/>
            <p:cNvSpPr>
              <a:spLocks noChangeShapeType="1"/>
            </p:cNvSpPr>
            <p:nvPr/>
          </p:nvSpPr>
          <p:spPr bwMode="auto">
            <a:xfrm flipH="1" flipV="1">
              <a:off x="6551613" y="4872038"/>
              <a:ext cx="0" cy="143668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34" name="Line 68"/>
            <p:cNvSpPr>
              <a:spLocks noChangeShapeType="1"/>
            </p:cNvSpPr>
            <p:nvPr/>
          </p:nvSpPr>
          <p:spPr bwMode="auto">
            <a:xfrm flipH="1">
              <a:off x="5472113" y="1989138"/>
              <a:ext cx="10795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35" name="Line 69"/>
            <p:cNvSpPr>
              <a:spLocks noChangeShapeType="1"/>
            </p:cNvSpPr>
            <p:nvPr/>
          </p:nvSpPr>
          <p:spPr bwMode="auto">
            <a:xfrm flipH="1" flipV="1">
              <a:off x="5651500" y="3068638"/>
              <a:ext cx="900113" cy="158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36" name="Line 70"/>
            <p:cNvSpPr>
              <a:spLocks noChangeShapeType="1"/>
            </p:cNvSpPr>
            <p:nvPr/>
          </p:nvSpPr>
          <p:spPr bwMode="auto">
            <a:xfrm flipH="1">
              <a:off x="5832475" y="4151313"/>
              <a:ext cx="71913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37" name="Line 71"/>
            <p:cNvSpPr>
              <a:spLocks noChangeShapeType="1"/>
            </p:cNvSpPr>
            <p:nvPr/>
          </p:nvSpPr>
          <p:spPr bwMode="auto">
            <a:xfrm flipH="1">
              <a:off x="4932363" y="6308725"/>
              <a:ext cx="161925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38" name="Line 72"/>
            <p:cNvSpPr>
              <a:spLocks noChangeShapeType="1"/>
            </p:cNvSpPr>
            <p:nvPr/>
          </p:nvSpPr>
          <p:spPr bwMode="auto">
            <a:xfrm flipH="1">
              <a:off x="6911975" y="2528888"/>
              <a:ext cx="719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39" name="Line 73"/>
            <p:cNvSpPr>
              <a:spLocks noChangeShapeType="1"/>
            </p:cNvSpPr>
            <p:nvPr/>
          </p:nvSpPr>
          <p:spPr bwMode="auto">
            <a:xfrm flipH="1">
              <a:off x="6911975" y="3608388"/>
              <a:ext cx="719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40" name="Line 74"/>
            <p:cNvSpPr>
              <a:spLocks noChangeShapeType="1"/>
            </p:cNvSpPr>
            <p:nvPr/>
          </p:nvSpPr>
          <p:spPr bwMode="auto">
            <a:xfrm flipH="1">
              <a:off x="6911975" y="4687888"/>
              <a:ext cx="719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41" name="Line 76"/>
            <p:cNvSpPr>
              <a:spLocks noChangeShapeType="1"/>
            </p:cNvSpPr>
            <p:nvPr/>
          </p:nvSpPr>
          <p:spPr bwMode="auto">
            <a:xfrm flipH="1">
              <a:off x="2592388" y="2528888"/>
              <a:ext cx="36004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42" name="Line 77"/>
            <p:cNvSpPr>
              <a:spLocks noChangeShapeType="1"/>
            </p:cNvSpPr>
            <p:nvPr/>
          </p:nvSpPr>
          <p:spPr bwMode="auto">
            <a:xfrm flipH="1">
              <a:off x="2592388" y="3608388"/>
              <a:ext cx="36004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43" name="Line 78"/>
            <p:cNvSpPr>
              <a:spLocks noChangeShapeType="1"/>
            </p:cNvSpPr>
            <p:nvPr/>
          </p:nvSpPr>
          <p:spPr bwMode="auto">
            <a:xfrm flipH="1">
              <a:off x="2592388" y="4689475"/>
              <a:ext cx="36004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44" name="Rectangle 79"/>
            <p:cNvSpPr>
              <a:spLocks noChangeArrowheads="1"/>
            </p:cNvSpPr>
            <p:nvPr/>
          </p:nvSpPr>
          <p:spPr bwMode="auto">
            <a:xfrm>
              <a:off x="2232025" y="3429000"/>
              <a:ext cx="187096" cy="353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b="1">
                  <a:solidFill>
                    <a:schemeClr val="tx2"/>
                  </a:solidFill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1600" b="1" baseline="-25000">
                  <a:solidFill>
                    <a:schemeClr val="tx2"/>
                  </a:solidFill>
                  <a:latin typeface="+mj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5" name="Rectangle 80"/>
            <p:cNvSpPr>
              <a:spLocks noChangeArrowheads="1"/>
            </p:cNvSpPr>
            <p:nvPr/>
          </p:nvSpPr>
          <p:spPr bwMode="auto">
            <a:xfrm>
              <a:off x="2232025" y="2349500"/>
              <a:ext cx="187096" cy="353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b="1" dirty="0">
                  <a:solidFill>
                    <a:schemeClr val="tx2"/>
                  </a:solidFill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1600" b="1" baseline="-25000" dirty="0">
                  <a:solidFill>
                    <a:schemeClr val="tx2"/>
                  </a:solidFill>
                  <a:latin typeface="+mj-lt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6" name="Rectangle 81"/>
            <p:cNvSpPr>
              <a:spLocks noChangeArrowheads="1"/>
            </p:cNvSpPr>
            <p:nvPr/>
          </p:nvSpPr>
          <p:spPr bwMode="auto">
            <a:xfrm>
              <a:off x="2232025" y="1268412"/>
              <a:ext cx="187096" cy="353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b="1">
                  <a:solidFill>
                    <a:schemeClr val="tx2"/>
                  </a:solidFill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1600" b="1" baseline="-25000">
                  <a:solidFill>
                    <a:schemeClr val="tx2"/>
                  </a:solidFill>
                  <a:latin typeface="+mj-lt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7" name="AutoShape 83"/>
            <p:cNvSpPr>
              <a:spLocks noChangeArrowheads="1"/>
            </p:cNvSpPr>
            <p:nvPr/>
          </p:nvSpPr>
          <p:spPr bwMode="auto">
            <a:xfrm flipH="1" flipV="1">
              <a:off x="3311525" y="4868863"/>
              <a:ext cx="1606550" cy="1800225"/>
            </a:xfrm>
            <a:prstGeom prst="roundRect">
              <a:avLst>
                <a:gd name="adj" fmla="val 16667"/>
              </a:avLst>
            </a:prstGeom>
            <a:no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eaVert" wrap="none"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b="1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Binary</a:t>
              </a:r>
              <a:br>
                <a:rPr lang="en-US" altLang="en-US" sz="1600" b="1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</a:br>
              <a:r>
                <a:rPr lang="en-US" altLang="en-US" sz="1600" b="1">
                  <a:solidFill>
                    <a:schemeClr val="accent1"/>
                  </a:solidFill>
                  <a:latin typeface="+mj-lt"/>
                  <a:cs typeface="Times New Roman" pitchFamily="18" charset="0"/>
                </a:rPr>
                <a:t>Decoder</a:t>
              </a:r>
            </a:p>
          </p:txBody>
        </p:sp>
        <p:sp>
          <p:nvSpPr>
            <p:cNvPr id="48" name="Line 84"/>
            <p:cNvSpPr>
              <a:spLocks noChangeShapeType="1"/>
            </p:cNvSpPr>
            <p:nvPr/>
          </p:nvSpPr>
          <p:spPr bwMode="auto">
            <a:xfrm>
              <a:off x="2951163" y="5408613"/>
              <a:ext cx="3603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49" name="Line 85"/>
            <p:cNvSpPr>
              <a:spLocks noChangeShapeType="1"/>
            </p:cNvSpPr>
            <p:nvPr/>
          </p:nvSpPr>
          <p:spPr bwMode="auto">
            <a:xfrm>
              <a:off x="2951163" y="5768975"/>
              <a:ext cx="360362" cy="15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50" name="Text Box 86"/>
            <p:cNvSpPr txBox="1">
              <a:spLocks noChangeArrowheads="1"/>
            </p:cNvSpPr>
            <p:nvPr/>
          </p:nvSpPr>
          <p:spPr bwMode="auto">
            <a:xfrm>
              <a:off x="3311525" y="5213348"/>
              <a:ext cx="358775" cy="1060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600" b="1" baseline="-25000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en-US" sz="1600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1600" b="1" baseline="-25000" dirty="0">
                  <a:latin typeface="+mj-lt"/>
                  <a:cs typeface="Times New Roman" pitchFamily="18" charset="0"/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600" b="1" dirty="0">
                  <a:latin typeface="+mj-lt"/>
                  <a:cs typeface="Times New Roman" pitchFamily="18" charset="0"/>
                </a:rPr>
                <a:t>I</a:t>
              </a:r>
              <a:r>
                <a:rPr lang="en-US" altLang="en-US" sz="1600" b="1" baseline="-25000" dirty="0">
                  <a:latin typeface="+mj-lt"/>
                  <a:cs typeface="Times New Roman" pitchFamily="18" charset="0"/>
                </a:rPr>
                <a:t>0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600" b="1" dirty="0">
                  <a:latin typeface="+mj-lt"/>
                  <a:cs typeface="Times New Roman" pitchFamily="18" charset="0"/>
                </a:rPr>
                <a:t>E</a:t>
              </a:r>
            </a:p>
          </p:txBody>
        </p:sp>
        <p:sp>
          <p:nvSpPr>
            <p:cNvPr id="51" name="Line 87"/>
            <p:cNvSpPr>
              <a:spLocks noChangeShapeType="1"/>
            </p:cNvSpPr>
            <p:nvPr/>
          </p:nvSpPr>
          <p:spPr bwMode="auto">
            <a:xfrm>
              <a:off x="4930775" y="5229225"/>
              <a:ext cx="54133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52" name="Text Box 88"/>
            <p:cNvSpPr txBox="1">
              <a:spLocks noChangeArrowheads="1"/>
            </p:cNvSpPr>
            <p:nvPr/>
          </p:nvSpPr>
          <p:spPr bwMode="auto">
            <a:xfrm>
              <a:off x="4500564" y="4964112"/>
              <a:ext cx="358775" cy="141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600" b="1" baseline="-25000" dirty="0">
                  <a:latin typeface="+mj-lt"/>
                  <a:cs typeface="Times New Roman" pitchFamily="18" charset="0"/>
                </a:rPr>
                <a:t> </a:t>
              </a:r>
              <a:r>
                <a:rPr lang="en-US" altLang="en-US" sz="1600" b="1" dirty="0">
                  <a:latin typeface="+mj-lt"/>
                  <a:cs typeface="Times New Roman" pitchFamily="18" charset="0"/>
                </a:rPr>
                <a:t>Y</a:t>
              </a:r>
              <a:r>
                <a:rPr lang="en-US" altLang="en-US" sz="1600" b="1" baseline="-25000" dirty="0">
                  <a:latin typeface="+mj-lt"/>
                  <a:cs typeface="Times New Roman" pitchFamily="18" charset="0"/>
                </a:rPr>
                <a:t>3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600" b="1" dirty="0">
                  <a:latin typeface="+mj-lt"/>
                  <a:cs typeface="Times New Roman" pitchFamily="18" charset="0"/>
                </a:rPr>
                <a:t>Y</a:t>
              </a:r>
              <a:r>
                <a:rPr lang="en-US" altLang="en-US" sz="1600" b="1" baseline="-25000" dirty="0">
                  <a:latin typeface="+mj-lt"/>
                  <a:cs typeface="Times New Roman" pitchFamily="18" charset="0"/>
                </a:rPr>
                <a:t>2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600" b="1" dirty="0" smtClean="0">
                  <a:latin typeface="+mj-lt"/>
                  <a:cs typeface="Times New Roman" pitchFamily="18" charset="0"/>
                </a:rPr>
                <a:t>Y</a:t>
              </a:r>
              <a:r>
                <a:rPr lang="en-US" altLang="en-US" sz="1600" b="1" baseline="-25000" dirty="0" smtClean="0">
                  <a:latin typeface="+mj-lt"/>
                  <a:cs typeface="Times New Roman" pitchFamily="18" charset="0"/>
                </a:rPr>
                <a:t>1</a:t>
              </a:r>
              <a:endParaRPr lang="en-US" altLang="en-US" sz="1600" b="1" baseline="-25000" dirty="0">
                <a:latin typeface="+mj-lt"/>
                <a:cs typeface="Times New Roman" pitchFamily="18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600" b="1" dirty="0">
                  <a:latin typeface="+mj-lt"/>
                  <a:cs typeface="Times New Roman" pitchFamily="18" charset="0"/>
                </a:rPr>
                <a:t>Y</a:t>
              </a:r>
              <a:r>
                <a:rPr lang="en-US" altLang="en-US" sz="1600" b="1" baseline="-25000" dirty="0">
                  <a:latin typeface="+mj-lt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3" name="Line 89"/>
            <p:cNvSpPr>
              <a:spLocks noChangeShapeType="1"/>
            </p:cNvSpPr>
            <p:nvPr/>
          </p:nvSpPr>
          <p:spPr bwMode="auto">
            <a:xfrm>
              <a:off x="4930775" y="5588000"/>
              <a:ext cx="720725" cy="15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54" name="Line 90"/>
            <p:cNvSpPr>
              <a:spLocks noChangeShapeType="1"/>
            </p:cNvSpPr>
            <p:nvPr/>
          </p:nvSpPr>
          <p:spPr bwMode="auto">
            <a:xfrm>
              <a:off x="4930775" y="5946775"/>
              <a:ext cx="901700" cy="317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55" name="Line 91"/>
            <p:cNvSpPr>
              <a:spLocks noChangeShapeType="1"/>
            </p:cNvSpPr>
            <p:nvPr/>
          </p:nvSpPr>
          <p:spPr bwMode="auto">
            <a:xfrm flipV="1">
              <a:off x="5832475" y="4149725"/>
              <a:ext cx="1588" cy="18002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56" name="Line 92"/>
            <p:cNvSpPr>
              <a:spLocks noChangeShapeType="1"/>
            </p:cNvSpPr>
            <p:nvPr/>
          </p:nvSpPr>
          <p:spPr bwMode="auto">
            <a:xfrm flipV="1">
              <a:off x="5651500" y="3068638"/>
              <a:ext cx="1588" cy="252095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57" name="Line 93"/>
            <p:cNvSpPr>
              <a:spLocks noChangeShapeType="1"/>
            </p:cNvSpPr>
            <p:nvPr/>
          </p:nvSpPr>
          <p:spPr bwMode="auto">
            <a:xfrm flipV="1">
              <a:off x="5472113" y="1989138"/>
              <a:ext cx="1587" cy="324008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58" name="Line 94"/>
            <p:cNvSpPr>
              <a:spLocks noChangeShapeType="1"/>
            </p:cNvSpPr>
            <p:nvPr/>
          </p:nvSpPr>
          <p:spPr bwMode="auto">
            <a:xfrm>
              <a:off x="2951163" y="6127750"/>
              <a:ext cx="360362" cy="15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59" name="Rectangle 95"/>
            <p:cNvSpPr>
              <a:spLocks noChangeArrowheads="1"/>
            </p:cNvSpPr>
            <p:nvPr/>
          </p:nvSpPr>
          <p:spPr bwMode="auto">
            <a:xfrm>
              <a:off x="2566989" y="5621338"/>
              <a:ext cx="246718" cy="353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1"/>
                </a:buClr>
                <a:buFont typeface="Arial" charset="0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sz="1600" b="1">
                  <a:solidFill>
                    <a:schemeClr val="tx2"/>
                  </a:solidFill>
                  <a:latin typeface="+mj-lt"/>
                  <a:cs typeface="Times New Roman" pitchFamily="18" charset="0"/>
                </a:rPr>
                <a:t>S</a:t>
              </a:r>
              <a:r>
                <a:rPr lang="en-US" altLang="en-US" sz="1600" b="1" baseline="-25000">
                  <a:solidFill>
                    <a:schemeClr val="tx2"/>
                  </a:solidFill>
                  <a:latin typeface="+mj-lt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22388" y="843558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4-to-1 MUX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8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PROCEDURE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Truth table approach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15</a:t>
            </a:fld>
            <a:endParaRPr lang="en-GB"/>
          </a:p>
        </p:txBody>
      </p:sp>
      <p:graphicFrame>
        <p:nvGraphicFramePr>
          <p:cNvPr id="7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957604"/>
              </p:ext>
            </p:extLst>
          </p:nvPr>
        </p:nvGraphicFramePr>
        <p:xfrm>
          <a:off x="611188" y="1491952"/>
          <a:ext cx="5581650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5" name="Visio" r:id="rId3" imgW="3394953" imgH="1858130" progId="Visio.Drawing.11">
                  <p:embed/>
                </p:oleObj>
              </mc:Choice>
              <mc:Fallback>
                <p:oleObj name="Visio" r:id="rId3" imgW="3394953" imgH="18581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91952"/>
                        <a:ext cx="5581650" cy="297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781946"/>
              </p:ext>
            </p:extLst>
          </p:nvPr>
        </p:nvGraphicFramePr>
        <p:xfrm>
          <a:off x="6551613" y="1131590"/>
          <a:ext cx="2160587" cy="270033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81087"/>
                <a:gridCol w="539750"/>
                <a:gridCol w="539750"/>
              </a:tblGrid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  B  C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0   0   1</a:t>
                      </a:r>
                      <a:endParaRPr kumimoji="0" lang="en-US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0   1   0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9" name="Text Box 80"/>
          <p:cNvSpPr txBox="1">
            <a:spLocks noChangeArrowheads="1"/>
          </p:cNvSpPr>
          <p:nvPr/>
        </p:nvSpPr>
        <p:spPr bwMode="auto">
          <a:xfrm>
            <a:off x="539553" y="1131590"/>
            <a:ext cx="72008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 </a:t>
            </a: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0" name="Text Box 82"/>
          <p:cNvSpPr txBox="1">
            <a:spLocks noChangeArrowheads="1"/>
          </p:cNvSpPr>
          <p:nvPr/>
        </p:nvSpPr>
        <p:spPr bwMode="auto">
          <a:xfrm>
            <a:off x="1871663" y="1633240"/>
            <a:ext cx="179387" cy="272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22500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  <a:p>
            <a:pPr>
              <a:spcBef>
                <a:spcPct val="200000"/>
              </a:spcBef>
            </a:pP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170000"/>
              </a:spcBef>
            </a:pP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170000"/>
              </a:spcBef>
            </a:pP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71775" y="3471565"/>
            <a:ext cx="1793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722688" y="2752427"/>
            <a:ext cx="1793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4495800" y="2366665"/>
            <a:ext cx="1793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4" name="Text Box 86"/>
          <p:cNvSpPr txBox="1">
            <a:spLocks noChangeArrowheads="1"/>
          </p:cNvSpPr>
          <p:nvPr/>
        </p:nvSpPr>
        <p:spPr bwMode="auto">
          <a:xfrm>
            <a:off x="5472113" y="1671340"/>
            <a:ext cx="1793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5" name="Text Box 88"/>
          <p:cNvSpPr txBox="1">
            <a:spLocks noChangeArrowheads="1"/>
          </p:cNvSpPr>
          <p:nvPr/>
        </p:nvSpPr>
        <p:spPr bwMode="auto">
          <a:xfrm>
            <a:off x="7632700" y="1491952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Text Box 88"/>
          <p:cNvSpPr txBox="1">
            <a:spLocks noChangeArrowheads="1"/>
          </p:cNvSpPr>
          <p:nvPr/>
        </p:nvSpPr>
        <p:spPr bwMode="auto">
          <a:xfrm>
            <a:off x="7626816" y="1790175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Text Box 88"/>
          <p:cNvSpPr txBox="1">
            <a:spLocks noChangeArrowheads="1"/>
          </p:cNvSpPr>
          <p:nvPr/>
        </p:nvSpPr>
        <p:spPr bwMode="auto">
          <a:xfrm>
            <a:off x="7626816" y="2068935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PROCEDURE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Truth table approach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16</a:t>
            </a:fld>
            <a:endParaRPr lang="en-GB"/>
          </a:p>
        </p:txBody>
      </p:sp>
      <p:graphicFrame>
        <p:nvGraphicFramePr>
          <p:cNvPr id="7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994634"/>
              </p:ext>
            </p:extLst>
          </p:nvPr>
        </p:nvGraphicFramePr>
        <p:xfrm>
          <a:off x="611188" y="1491952"/>
          <a:ext cx="5581650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7" name="Visio" r:id="rId3" imgW="3394953" imgH="1858130" progId="Visio.Drawing.11">
                  <p:embed/>
                </p:oleObj>
              </mc:Choice>
              <mc:Fallback>
                <p:oleObj name="Visio" r:id="rId3" imgW="3394953" imgH="18581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91952"/>
                        <a:ext cx="5581650" cy="297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191308"/>
              </p:ext>
            </p:extLst>
          </p:nvPr>
        </p:nvGraphicFramePr>
        <p:xfrm>
          <a:off x="6551613" y="1131590"/>
          <a:ext cx="2160587" cy="270033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81087"/>
                <a:gridCol w="539750"/>
                <a:gridCol w="539750"/>
              </a:tblGrid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  B  C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0   0   1</a:t>
                      </a:r>
                      <a:endParaRPr kumimoji="0" lang="en-US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0   1   0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0   1   0</a:t>
                      </a:r>
                      <a:endParaRPr kumimoji="0" lang="en-US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9" name="Text Box 80"/>
          <p:cNvSpPr txBox="1">
            <a:spLocks noChangeArrowheads="1"/>
          </p:cNvSpPr>
          <p:nvPr/>
        </p:nvSpPr>
        <p:spPr bwMode="auto">
          <a:xfrm>
            <a:off x="539553" y="1131590"/>
            <a:ext cx="72008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 </a:t>
            </a: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0" name="Text Box 82"/>
          <p:cNvSpPr txBox="1">
            <a:spLocks noChangeArrowheads="1"/>
          </p:cNvSpPr>
          <p:nvPr/>
        </p:nvSpPr>
        <p:spPr bwMode="auto">
          <a:xfrm>
            <a:off x="1871663" y="1633240"/>
            <a:ext cx="179387" cy="272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22500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  <a:p>
            <a:pPr>
              <a:spcBef>
                <a:spcPct val="200000"/>
              </a:spcBef>
            </a:pP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170000"/>
              </a:spcBef>
            </a:pP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17000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71775" y="3471565"/>
            <a:ext cx="1793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722688" y="2752427"/>
            <a:ext cx="1793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</a:rPr>
              <a:t>0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4495800" y="2366665"/>
            <a:ext cx="1793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4" name="Text Box 86"/>
          <p:cNvSpPr txBox="1">
            <a:spLocks noChangeArrowheads="1"/>
          </p:cNvSpPr>
          <p:nvPr/>
        </p:nvSpPr>
        <p:spPr bwMode="auto">
          <a:xfrm>
            <a:off x="5472113" y="1671340"/>
            <a:ext cx="1793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5" name="Text Box 88"/>
          <p:cNvSpPr txBox="1">
            <a:spLocks noChangeArrowheads="1"/>
          </p:cNvSpPr>
          <p:nvPr/>
        </p:nvSpPr>
        <p:spPr bwMode="auto">
          <a:xfrm>
            <a:off x="7632700" y="1491952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Text Box 88"/>
          <p:cNvSpPr txBox="1">
            <a:spLocks noChangeArrowheads="1"/>
          </p:cNvSpPr>
          <p:nvPr/>
        </p:nvSpPr>
        <p:spPr bwMode="auto">
          <a:xfrm>
            <a:off x="7626816" y="1790175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Text Box 88"/>
          <p:cNvSpPr txBox="1">
            <a:spLocks noChangeArrowheads="1"/>
          </p:cNvSpPr>
          <p:nvPr/>
        </p:nvSpPr>
        <p:spPr bwMode="auto">
          <a:xfrm>
            <a:off x="7626816" y="2068935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Text Box 88"/>
          <p:cNvSpPr txBox="1">
            <a:spLocks noChangeArrowheads="1"/>
          </p:cNvSpPr>
          <p:nvPr/>
        </p:nvSpPr>
        <p:spPr bwMode="auto">
          <a:xfrm>
            <a:off x="7627704" y="2386559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0        1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8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PROCEDURE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Truth table approach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17</a:t>
            </a:fld>
            <a:endParaRPr lang="en-GB"/>
          </a:p>
        </p:txBody>
      </p:sp>
      <p:graphicFrame>
        <p:nvGraphicFramePr>
          <p:cNvPr id="7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925838"/>
              </p:ext>
            </p:extLst>
          </p:nvPr>
        </p:nvGraphicFramePr>
        <p:xfrm>
          <a:off x="611188" y="1491952"/>
          <a:ext cx="5581650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0" name="Visio" r:id="rId3" imgW="3394953" imgH="1858130" progId="Visio.Drawing.11">
                  <p:embed/>
                </p:oleObj>
              </mc:Choice>
              <mc:Fallback>
                <p:oleObj name="Visio" r:id="rId3" imgW="3394953" imgH="18581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91952"/>
                        <a:ext cx="5581650" cy="297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919205"/>
              </p:ext>
            </p:extLst>
          </p:nvPr>
        </p:nvGraphicFramePr>
        <p:xfrm>
          <a:off x="6551613" y="1131590"/>
          <a:ext cx="2160587" cy="270033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81087"/>
                <a:gridCol w="539750"/>
                <a:gridCol w="539750"/>
              </a:tblGrid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  B  C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0   0   1</a:t>
                      </a:r>
                      <a:endParaRPr kumimoji="0" lang="en-US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0   1   0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0   1   1</a:t>
                      </a:r>
                      <a:endParaRPr kumimoji="0" lang="en-US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1   0   0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9" name="Text Box 80"/>
          <p:cNvSpPr txBox="1">
            <a:spLocks noChangeArrowheads="1"/>
          </p:cNvSpPr>
          <p:nvPr/>
        </p:nvSpPr>
        <p:spPr bwMode="auto">
          <a:xfrm>
            <a:off x="539553" y="1131590"/>
            <a:ext cx="72008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 </a:t>
            </a: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0" name="Text Box 82"/>
          <p:cNvSpPr txBox="1">
            <a:spLocks noChangeArrowheads="1"/>
          </p:cNvSpPr>
          <p:nvPr/>
        </p:nvSpPr>
        <p:spPr bwMode="auto">
          <a:xfrm>
            <a:off x="1871663" y="1633240"/>
            <a:ext cx="179387" cy="272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22500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  <a:p>
            <a:pPr>
              <a:spcBef>
                <a:spcPct val="200000"/>
              </a:spcBef>
            </a:pP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170000"/>
              </a:spcBef>
            </a:pP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17000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71775" y="3471565"/>
            <a:ext cx="1793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722688" y="2752427"/>
            <a:ext cx="1793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</a:rPr>
              <a:t>1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4495800" y="2366665"/>
            <a:ext cx="1793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4" name="Text Box 86"/>
          <p:cNvSpPr txBox="1">
            <a:spLocks noChangeArrowheads="1"/>
          </p:cNvSpPr>
          <p:nvPr/>
        </p:nvSpPr>
        <p:spPr bwMode="auto">
          <a:xfrm>
            <a:off x="5472113" y="1671340"/>
            <a:ext cx="1793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5" name="Text Box 88"/>
          <p:cNvSpPr txBox="1">
            <a:spLocks noChangeArrowheads="1"/>
          </p:cNvSpPr>
          <p:nvPr/>
        </p:nvSpPr>
        <p:spPr bwMode="auto">
          <a:xfrm>
            <a:off x="7632700" y="1491952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Text Box 88"/>
          <p:cNvSpPr txBox="1">
            <a:spLocks noChangeArrowheads="1"/>
          </p:cNvSpPr>
          <p:nvPr/>
        </p:nvSpPr>
        <p:spPr bwMode="auto">
          <a:xfrm>
            <a:off x="7626816" y="1790175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Text Box 88"/>
          <p:cNvSpPr txBox="1">
            <a:spLocks noChangeArrowheads="1"/>
          </p:cNvSpPr>
          <p:nvPr/>
        </p:nvSpPr>
        <p:spPr bwMode="auto">
          <a:xfrm>
            <a:off x="7626816" y="2068935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Text Box 88"/>
          <p:cNvSpPr txBox="1">
            <a:spLocks noChangeArrowheads="1"/>
          </p:cNvSpPr>
          <p:nvPr/>
        </p:nvSpPr>
        <p:spPr bwMode="auto">
          <a:xfrm>
            <a:off x="7627704" y="2386559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0        1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Text Box 88"/>
          <p:cNvSpPr txBox="1">
            <a:spLocks noChangeArrowheads="1"/>
          </p:cNvSpPr>
          <p:nvPr/>
        </p:nvSpPr>
        <p:spPr bwMode="auto">
          <a:xfrm>
            <a:off x="7626816" y="2705959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8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PROCEDURE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Truth table approach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18</a:t>
            </a:fld>
            <a:endParaRPr lang="en-GB"/>
          </a:p>
        </p:txBody>
      </p:sp>
      <p:graphicFrame>
        <p:nvGraphicFramePr>
          <p:cNvPr id="7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797708"/>
              </p:ext>
            </p:extLst>
          </p:nvPr>
        </p:nvGraphicFramePr>
        <p:xfrm>
          <a:off x="611188" y="1491952"/>
          <a:ext cx="5581650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2" name="Visio" r:id="rId3" imgW="3394953" imgH="1858130" progId="Visio.Drawing.11">
                  <p:embed/>
                </p:oleObj>
              </mc:Choice>
              <mc:Fallback>
                <p:oleObj name="Visio" r:id="rId3" imgW="3394953" imgH="18581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91952"/>
                        <a:ext cx="5581650" cy="297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554226"/>
              </p:ext>
            </p:extLst>
          </p:nvPr>
        </p:nvGraphicFramePr>
        <p:xfrm>
          <a:off x="6551613" y="1131590"/>
          <a:ext cx="2160587" cy="270033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81087"/>
                <a:gridCol w="539750"/>
                <a:gridCol w="539750"/>
              </a:tblGrid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  B  C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0   0   1</a:t>
                      </a:r>
                      <a:endParaRPr kumimoji="0" lang="en-US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0   1   0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0   1   1</a:t>
                      </a:r>
                      <a:endParaRPr kumimoji="0" lang="en-US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1   0   0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1   0   1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9" name="Text Box 80"/>
          <p:cNvSpPr txBox="1">
            <a:spLocks noChangeArrowheads="1"/>
          </p:cNvSpPr>
          <p:nvPr/>
        </p:nvSpPr>
        <p:spPr bwMode="auto">
          <a:xfrm>
            <a:off x="539553" y="1131590"/>
            <a:ext cx="72008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 </a:t>
            </a: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0" name="Text Box 82"/>
          <p:cNvSpPr txBox="1">
            <a:spLocks noChangeArrowheads="1"/>
          </p:cNvSpPr>
          <p:nvPr/>
        </p:nvSpPr>
        <p:spPr bwMode="auto">
          <a:xfrm>
            <a:off x="1871663" y="1633240"/>
            <a:ext cx="179387" cy="272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22500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  <a:p>
            <a:pPr>
              <a:spcBef>
                <a:spcPct val="200000"/>
              </a:spcBef>
            </a:pP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17000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  <a:p>
            <a:pPr>
              <a:spcBef>
                <a:spcPct val="17000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71775" y="3471565"/>
            <a:ext cx="1793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722688" y="2752427"/>
            <a:ext cx="1793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</a:rPr>
              <a:t>0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4495800" y="2366665"/>
            <a:ext cx="1793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4" name="Text Box 86"/>
          <p:cNvSpPr txBox="1">
            <a:spLocks noChangeArrowheads="1"/>
          </p:cNvSpPr>
          <p:nvPr/>
        </p:nvSpPr>
        <p:spPr bwMode="auto">
          <a:xfrm>
            <a:off x="5472113" y="1671340"/>
            <a:ext cx="1793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5" name="Text Box 88"/>
          <p:cNvSpPr txBox="1">
            <a:spLocks noChangeArrowheads="1"/>
          </p:cNvSpPr>
          <p:nvPr/>
        </p:nvSpPr>
        <p:spPr bwMode="auto">
          <a:xfrm>
            <a:off x="7632700" y="1491952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Text Box 88"/>
          <p:cNvSpPr txBox="1">
            <a:spLocks noChangeArrowheads="1"/>
          </p:cNvSpPr>
          <p:nvPr/>
        </p:nvSpPr>
        <p:spPr bwMode="auto">
          <a:xfrm>
            <a:off x="7626816" y="1790175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Text Box 88"/>
          <p:cNvSpPr txBox="1">
            <a:spLocks noChangeArrowheads="1"/>
          </p:cNvSpPr>
          <p:nvPr/>
        </p:nvSpPr>
        <p:spPr bwMode="auto">
          <a:xfrm>
            <a:off x="7626816" y="2068935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Text Box 88"/>
          <p:cNvSpPr txBox="1">
            <a:spLocks noChangeArrowheads="1"/>
          </p:cNvSpPr>
          <p:nvPr/>
        </p:nvSpPr>
        <p:spPr bwMode="auto">
          <a:xfrm>
            <a:off x="7627704" y="2386559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0        1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Text Box 88"/>
          <p:cNvSpPr txBox="1">
            <a:spLocks noChangeArrowheads="1"/>
          </p:cNvSpPr>
          <p:nvPr/>
        </p:nvSpPr>
        <p:spPr bwMode="auto">
          <a:xfrm>
            <a:off x="7626816" y="2705959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Text Box 88"/>
          <p:cNvSpPr txBox="1">
            <a:spLocks noChangeArrowheads="1"/>
          </p:cNvSpPr>
          <p:nvPr/>
        </p:nvSpPr>
        <p:spPr bwMode="auto">
          <a:xfrm>
            <a:off x="7628324" y="2993991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 1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2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PROCEDURE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Truth table approach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19</a:t>
            </a:fld>
            <a:endParaRPr lang="en-GB"/>
          </a:p>
        </p:txBody>
      </p:sp>
      <p:graphicFrame>
        <p:nvGraphicFramePr>
          <p:cNvPr id="7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674413"/>
              </p:ext>
            </p:extLst>
          </p:nvPr>
        </p:nvGraphicFramePr>
        <p:xfrm>
          <a:off x="611188" y="1491952"/>
          <a:ext cx="5581650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3" name="Visio" r:id="rId3" imgW="3394953" imgH="1858130" progId="Visio.Drawing.11">
                  <p:embed/>
                </p:oleObj>
              </mc:Choice>
              <mc:Fallback>
                <p:oleObj name="Visio" r:id="rId3" imgW="3394953" imgH="18581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91952"/>
                        <a:ext cx="5581650" cy="297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527"/>
              </p:ext>
            </p:extLst>
          </p:nvPr>
        </p:nvGraphicFramePr>
        <p:xfrm>
          <a:off x="6551613" y="1131590"/>
          <a:ext cx="2160587" cy="270033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81087"/>
                <a:gridCol w="539750"/>
                <a:gridCol w="539750"/>
              </a:tblGrid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  B  C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0   0   1</a:t>
                      </a:r>
                      <a:endParaRPr kumimoji="0" lang="en-US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0   1   0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0   1   1</a:t>
                      </a:r>
                      <a:endParaRPr kumimoji="0" lang="en-US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1   0   0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1   0   1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1   1   0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9" name="Text Box 80"/>
          <p:cNvSpPr txBox="1">
            <a:spLocks noChangeArrowheads="1"/>
          </p:cNvSpPr>
          <p:nvPr/>
        </p:nvSpPr>
        <p:spPr bwMode="auto">
          <a:xfrm>
            <a:off x="539553" y="1131590"/>
            <a:ext cx="72008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 </a:t>
            </a: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0" name="Text Box 82"/>
          <p:cNvSpPr txBox="1">
            <a:spLocks noChangeArrowheads="1"/>
          </p:cNvSpPr>
          <p:nvPr/>
        </p:nvSpPr>
        <p:spPr bwMode="auto">
          <a:xfrm>
            <a:off x="1871663" y="1633240"/>
            <a:ext cx="179387" cy="272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>
                <a:solidFill>
                  <a:schemeClr val="accent2"/>
                </a:solidFill>
              </a:rPr>
              <a:t>0</a:t>
            </a:r>
          </a:p>
          <a:p>
            <a:pPr>
              <a:spcBef>
                <a:spcPct val="22500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  <a:p>
            <a:pPr>
              <a:spcBef>
                <a:spcPct val="20000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  <a:p>
            <a:pPr>
              <a:spcBef>
                <a:spcPct val="17000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chemeClr val="accent2"/>
              </a:solidFill>
            </a:endParaRPr>
          </a:p>
          <a:p>
            <a:pPr>
              <a:spcBef>
                <a:spcPct val="17000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71775" y="3471565"/>
            <a:ext cx="1793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722688" y="2752427"/>
            <a:ext cx="1793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</a:rPr>
              <a:t>0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4495800" y="2366665"/>
            <a:ext cx="1793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4" name="Text Box 86"/>
          <p:cNvSpPr txBox="1">
            <a:spLocks noChangeArrowheads="1"/>
          </p:cNvSpPr>
          <p:nvPr/>
        </p:nvSpPr>
        <p:spPr bwMode="auto">
          <a:xfrm>
            <a:off x="5472113" y="1671340"/>
            <a:ext cx="1793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5" name="Text Box 88"/>
          <p:cNvSpPr txBox="1">
            <a:spLocks noChangeArrowheads="1"/>
          </p:cNvSpPr>
          <p:nvPr/>
        </p:nvSpPr>
        <p:spPr bwMode="auto">
          <a:xfrm>
            <a:off x="7632700" y="1491952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Text Box 88"/>
          <p:cNvSpPr txBox="1">
            <a:spLocks noChangeArrowheads="1"/>
          </p:cNvSpPr>
          <p:nvPr/>
        </p:nvSpPr>
        <p:spPr bwMode="auto">
          <a:xfrm>
            <a:off x="7626816" y="1790175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Text Box 88"/>
          <p:cNvSpPr txBox="1">
            <a:spLocks noChangeArrowheads="1"/>
          </p:cNvSpPr>
          <p:nvPr/>
        </p:nvSpPr>
        <p:spPr bwMode="auto">
          <a:xfrm>
            <a:off x="7626816" y="2068935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Text Box 88"/>
          <p:cNvSpPr txBox="1">
            <a:spLocks noChangeArrowheads="1"/>
          </p:cNvSpPr>
          <p:nvPr/>
        </p:nvSpPr>
        <p:spPr bwMode="auto">
          <a:xfrm>
            <a:off x="7627704" y="2386559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0        1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Text Box 88"/>
          <p:cNvSpPr txBox="1">
            <a:spLocks noChangeArrowheads="1"/>
          </p:cNvSpPr>
          <p:nvPr/>
        </p:nvSpPr>
        <p:spPr bwMode="auto">
          <a:xfrm>
            <a:off x="7626816" y="2705959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Text Box 88"/>
          <p:cNvSpPr txBox="1">
            <a:spLocks noChangeArrowheads="1"/>
          </p:cNvSpPr>
          <p:nvPr/>
        </p:nvSpPr>
        <p:spPr bwMode="auto">
          <a:xfrm>
            <a:off x="7628324" y="2993991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 1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Text Box 88"/>
          <p:cNvSpPr txBox="1">
            <a:spLocks noChangeArrowheads="1"/>
          </p:cNvSpPr>
          <p:nvPr/>
        </p:nvSpPr>
        <p:spPr bwMode="auto">
          <a:xfrm>
            <a:off x="7626816" y="3282023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 1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3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OF CHAPTER 4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55576" y="113159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/>
          <p:cNvCxnSpPr>
            <a:endCxn id="6" idx="2"/>
          </p:cNvCxnSpPr>
          <p:nvPr/>
        </p:nvCxnSpPr>
        <p:spPr>
          <a:xfrm>
            <a:off x="-252536" y="1491630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483768" y="113159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Connector 9"/>
          <p:cNvCxnSpPr>
            <a:stCxn id="6" idx="6"/>
            <a:endCxn id="9" idx="2"/>
          </p:cNvCxnSpPr>
          <p:nvPr/>
        </p:nvCxnSpPr>
        <p:spPr>
          <a:xfrm>
            <a:off x="1475656" y="1491630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211960" y="113159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/>
          <p:cNvCxnSpPr>
            <a:stCxn id="9" idx="6"/>
            <a:endCxn id="13" idx="2"/>
          </p:cNvCxnSpPr>
          <p:nvPr/>
        </p:nvCxnSpPr>
        <p:spPr>
          <a:xfrm>
            <a:off x="3203848" y="1491630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940152" y="113159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Connector 15"/>
          <p:cNvCxnSpPr>
            <a:stCxn id="13" idx="6"/>
            <a:endCxn id="15" idx="2"/>
          </p:cNvCxnSpPr>
          <p:nvPr/>
        </p:nvCxnSpPr>
        <p:spPr>
          <a:xfrm>
            <a:off x="4932040" y="1491630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668344" y="113159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0" name="Straight Connector 19"/>
          <p:cNvCxnSpPr>
            <a:stCxn id="15" idx="6"/>
            <a:endCxn id="19" idx="2"/>
          </p:cNvCxnSpPr>
          <p:nvPr/>
        </p:nvCxnSpPr>
        <p:spPr>
          <a:xfrm>
            <a:off x="6660232" y="1491630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9" idx="6"/>
          </p:cNvCxnSpPr>
          <p:nvPr/>
        </p:nvCxnSpPr>
        <p:spPr>
          <a:xfrm flipV="1">
            <a:off x="8388424" y="1484142"/>
            <a:ext cx="1008112" cy="74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6210" y="1995686"/>
            <a:ext cx="17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Combinational</a:t>
            </a:r>
          </a:p>
          <a:p>
            <a:pPr algn="ctr"/>
            <a:r>
              <a:rPr lang="en-GB" dirty="0" smtClean="0"/>
              <a:t>Circuits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2195844" y="1995685"/>
            <a:ext cx="1295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Analysis</a:t>
            </a:r>
          </a:p>
          <a:p>
            <a:pPr algn="ctr"/>
            <a:r>
              <a:rPr lang="en-GB" dirty="0" smtClean="0"/>
              <a:t>Procedure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508148" y="1995684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Binary Adder</a:t>
            </a:r>
          </a:p>
          <a:p>
            <a:pPr algn="ctr"/>
            <a:r>
              <a:rPr lang="en-GB" dirty="0" err="1" smtClean="0"/>
              <a:t>Subtractor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7472785" y="1995686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Decimal </a:t>
            </a:r>
          </a:p>
          <a:p>
            <a:pPr algn="ctr"/>
            <a:r>
              <a:rPr lang="en-GB" dirty="0" smtClean="0"/>
              <a:t>Adder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509521" y="3868235"/>
            <a:ext cx="121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Binary</a:t>
            </a:r>
          </a:p>
          <a:p>
            <a:pPr algn="ctr"/>
            <a:r>
              <a:rPr lang="en-GB" dirty="0" smtClean="0"/>
              <a:t>Multiplier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755576" y="3016572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2" name="Straight Connector 31"/>
          <p:cNvCxnSpPr>
            <a:endCxn id="31" idx="2"/>
          </p:cNvCxnSpPr>
          <p:nvPr/>
        </p:nvCxnSpPr>
        <p:spPr>
          <a:xfrm>
            <a:off x="-252536" y="3376612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483768" y="3016572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4" name="Straight Connector 33"/>
          <p:cNvCxnSpPr>
            <a:stCxn id="31" idx="6"/>
            <a:endCxn id="33" idx="2"/>
          </p:cNvCxnSpPr>
          <p:nvPr/>
        </p:nvCxnSpPr>
        <p:spPr>
          <a:xfrm>
            <a:off x="1475656" y="3376612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211960" y="3016572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6" name="Straight Connector 35"/>
          <p:cNvCxnSpPr>
            <a:stCxn id="33" idx="6"/>
            <a:endCxn id="35" idx="2"/>
          </p:cNvCxnSpPr>
          <p:nvPr/>
        </p:nvCxnSpPr>
        <p:spPr>
          <a:xfrm>
            <a:off x="3203848" y="3376612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940152" y="3016572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8" name="Straight Connector 37"/>
          <p:cNvCxnSpPr>
            <a:stCxn id="35" idx="6"/>
            <a:endCxn id="37" idx="2"/>
          </p:cNvCxnSpPr>
          <p:nvPr/>
        </p:nvCxnSpPr>
        <p:spPr>
          <a:xfrm>
            <a:off x="4932040" y="3376612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717280" y="3016572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cxnSp>
        <p:nvCxnSpPr>
          <p:cNvPr id="40" name="Straight Connector 39"/>
          <p:cNvCxnSpPr>
            <a:stCxn id="37" idx="6"/>
            <a:endCxn id="39" idx="2"/>
          </p:cNvCxnSpPr>
          <p:nvPr/>
        </p:nvCxnSpPr>
        <p:spPr>
          <a:xfrm>
            <a:off x="6660232" y="3376612"/>
            <a:ext cx="1057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9" idx="6"/>
          </p:cNvCxnSpPr>
          <p:nvPr/>
        </p:nvCxnSpPr>
        <p:spPr>
          <a:xfrm flipV="1">
            <a:off x="8437360" y="3369124"/>
            <a:ext cx="959176" cy="74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99758" y="3868235"/>
            <a:ext cx="1488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Magnitude</a:t>
            </a:r>
          </a:p>
          <a:p>
            <a:pPr algn="ctr"/>
            <a:r>
              <a:rPr lang="en-GB" dirty="0" smtClean="0"/>
              <a:t>Comparator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3967509" y="3858527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Decoders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5710127" y="3880668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Encoders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7324360" y="3880668"/>
            <a:ext cx="1505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Multiplexers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3924036" y="1995686"/>
            <a:ext cx="1295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Design</a:t>
            </a:r>
          </a:p>
          <a:p>
            <a:pPr algn="ctr"/>
            <a:r>
              <a:rPr lang="en-GB" dirty="0" smtClean="0"/>
              <a:t>Procedure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2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5" grpId="0" animBg="1"/>
      <p:bldP spid="19" grpId="0" animBg="1"/>
      <p:bldP spid="26" grpId="0"/>
      <p:bldP spid="27" grpId="0"/>
      <p:bldP spid="28" grpId="0"/>
      <p:bldP spid="29" grpId="0"/>
      <p:bldP spid="30" grpId="0"/>
      <p:bldP spid="31" grpId="0" animBg="1"/>
      <p:bldP spid="33" grpId="0" animBg="1"/>
      <p:bldP spid="35" grpId="0" animBg="1"/>
      <p:bldP spid="37" grpId="0" animBg="1"/>
      <p:bldP spid="39" grpId="0" animBg="1"/>
      <p:bldP spid="42" grpId="0"/>
      <p:bldP spid="43" grpId="0"/>
      <p:bldP spid="44" grpId="0"/>
      <p:bldP spid="45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PROCEDURE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Truth table approach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20</a:t>
            </a:fld>
            <a:endParaRPr lang="en-GB"/>
          </a:p>
        </p:txBody>
      </p:sp>
      <p:graphicFrame>
        <p:nvGraphicFramePr>
          <p:cNvPr id="7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406928"/>
              </p:ext>
            </p:extLst>
          </p:nvPr>
        </p:nvGraphicFramePr>
        <p:xfrm>
          <a:off x="611188" y="1491952"/>
          <a:ext cx="5581650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7" name="Visio" r:id="rId3" imgW="3394953" imgH="1858130" progId="Visio.Drawing.11">
                  <p:embed/>
                </p:oleObj>
              </mc:Choice>
              <mc:Fallback>
                <p:oleObj name="Visio" r:id="rId3" imgW="3394953" imgH="18581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91952"/>
                        <a:ext cx="5581650" cy="297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428075"/>
              </p:ext>
            </p:extLst>
          </p:nvPr>
        </p:nvGraphicFramePr>
        <p:xfrm>
          <a:off x="6551613" y="1131590"/>
          <a:ext cx="2160587" cy="270033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81087"/>
                <a:gridCol w="539750"/>
                <a:gridCol w="539750"/>
              </a:tblGrid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  B  C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0   0   1</a:t>
                      </a:r>
                      <a:endParaRPr kumimoji="0" lang="en-US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0   1   0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0   1   1</a:t>
                      </a:r>
                      <a:endParaRPr kumimoji="0" lang="en-US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1   0   0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1   0   1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1   1   0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1   1   1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9" name="Text Box 80"/>
          <p:cNvSpPr txBox="1">
            <a:spLocks noChangeArrowheads="1"/>
          </p:cNvSpPr>
          <p:nvPr/>
        </p:nvSpPr>
        <p:spPr bwMode="auto">
          <a:xfrm>
            <a:off x="539553" y="1131590"/>
            <a:ext cx="72008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 </a:t>
            </a: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A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</a:p>
          <a:p>
            <a:pPr>
              <a:spcBef>
                <a:spcPct val="0"/>
              </a:spcBef>
            </a:pPr>
            <a:endParaRPr lang="en-US" altLang="en-US" sz="1400" b="1" dirty="0" smtClean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B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rgbClr val="9966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996600"/>
                </a:solidFill>
              </a:rPr>
              <a:t>C = 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0" name="Text Box 82"/>
          <p:cNvSpPr txBox="1">
            <a:spLocks noChangeArrowheads="1"/>
          </p:cNvSpPr>
          <p:nvPr/>
        </p:nvSpPr>
        <p:spPr bwMode="auto">
          <a:xfrm>
            <a:off x="1871663" y="1633240"/>
            <a:ext cx="179387" cy="272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  <a:p>
            <a:pPr>
              <a:spcBef>
                <a:spcPct val="22500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  <a:p>
            <a:pPr>
              <a:spcBef>
                <a:spcPct val="20000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  <a:p>
            <a:pPr>
              <a:spcBef>
                <a:spcPct val="17000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  <a:p>
            <a:pPr>
              <a:spcBef>
                <a:spcPct val="17000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2771775" y="3471565"/>
            <a:ext cx="1793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3722688" y="2752427"/>
            <a:ext cx="1793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1"/>
                </a:solidFill>
              </a:rPr>
              <a:t>0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4495800" y="2366665"/>
            <a:ext cx="1793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0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4" name="Text Box 86"/>
          <p:cNvSpPr txBox="1">
            <a:spLocks noChangeArrowheads="1"/>
          </p:cNvSpPr>
          <p:nvPr/>
        </p:nvSpPr>
        <p:spPr bwMode="auto">
          <a:xfrm>
            <a:off x="5472113" y="1671340"/>
            <a:ext cx="1793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1</a:t>
            </a:r>
            <a:endParaRPr lang="en-US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5" name="Text Box 88"/>
          <p:cNvSpPr txBox="1">
            <a:spLocks noChangeArrowheads="1"/>
          </p:cNvSpPr>
          <p:nvPr/>
        </p:nvSpPr>
        <p:spPr bwMode="auto">
          <a:xfrm>
            <a:off x="7632700" y="1491952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Text Box 88"/>
          <p:cNvSpPr txBox="1">
            <a:spLocks noChangeArrowheads="1"/>
          </p:cNvSpPr>
          <p:nvPr/>
        </p:nvSpPr>
        <p:spPr bwMode="auto">
          <a:xfrm>
            <a:off x="7626816" y="1790175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Text Box 88"/>
          <p:cNvSpPr txBox="1">
            <a:spLocks noChangeArrowheads="1"/>
          </p:cNvSpPr>
          <p:nvPr/>
        </p:nvSpPr>
        <p:spPr bwMode="auto">
          <a:xfrm>
            <a:off x="7626816" y="2068935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Text Box 88"/>
          <p:cNvSpPr txBox="1">
            <a:spLocks noChangeArrowheads="1"/>
          </p:cNvSpPr>
          <p:nvPr/>
        </p:nvSpPr>
        <p:spPr bwMode="auto">
          <a:xfrm>
            <a:off x="7627704" y="2386559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0        1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Text Box 88"/>
          <p:cNvSpPr txBox="1">
            <a:spLocks noChangeArrowheads="1"/>
          </p:cNvSpPr>
          <p:nvPr/>
        </p:nvSpPr>
        <p:spPr bwMode="auto">
          <a:xfrm>
            <a:off x="7626816" y="2705959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Text Box 88"/>
          <p:cNvSpPr txBox="1">
            <a:spLocks noChangeArrowheads="1"/>
          </p:cNvSpPr>
          <p:nvPr/>
        </p:nvSpPr>
        <p:spPr bwMode="auto">
          <a:xfrm>
            <a:off x="7628324" y="2993991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 1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Text Box 88"/>
          <p:cNvSpPr txBox="1">
            <a:spLocks noChangeArrowheads="1"/>
          </p:cNvSpPr>
          <p:nvPr/>
        </p:nvSpPr>
        <p:spPr bwMode="auto">
          <a:xfrm>
            <a:off x="7628324" y="3302343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 1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Text Box 88"/>
          <p:cNvSpPr txBox="1">
            <a:spLocks noChangeArrowheads="1"/>
          </p:cNvSpPr>
          <p:nvPr/>
        </p:nvSpPr>
        <p:spPr bwMode="auto">
          <a:xfrm>
            <a:off x="7626816" y="3590022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1        1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PROCEDURE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Truth table approach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21</a:t>
            </a:fld>
            <a:endParaRPr lang="en-GB"/>
          </a:p>
        </p:txBody>
      </p:sp>
      <p:graphicFrame>
        <p:nvGraphicFramePr>
          <p:cNvPr id="8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07929"/>
              </p:ext>
            </p:extLst>
          </p:nvPr>
        </p:nvGraphicFramePr>
        <p:xfrm>
          <a:off x="6875909" y="843558"/>
          <a:ext cx="2160587" cy="270033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81087"/>
                <a:gridCol w="539750"/>
                <a:gridCol w="539750"/>
              </a:tblGrid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  B  C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</a:t>
                      </a:r>
                      <a:r>
                        <a:rPr kumimoji="0" lang="en-US" altLang="en-US" sz="18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US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0   0   1</a:t>
                      </a:r>
                      <a:endParaRPr kumimoji="0" lang="en-US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0   1   0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0   1   1</a:t>
                      </a:r>
                      <a:endParaRPr kumimoji="0" lang="en-US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1   0   0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1   0   1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1   1   0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00037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1   1   1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15" name="Text Box 88"/>
          <p:cNvSpPr txBox="1">
            <a:spLocks noChangeArrowheads="1"/>
          </p:cNvSpPr>
          <p:nvPr/>
        </p:nvSpPr>
        <p:spPr bwMode="auto">
          <a:xfrm>
            <a:off x="7956996" y="1203920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Text Box 88"/>
          <p:cNvSpPr txBox="1">
            <a:spLocks noChangeArrowheads="1"/>
          </p:cNvSpPr>
          <p:nvPr/>
        </p:nvSpPr>
        <p:spPr bwMode="auto">
          <a:xfrm>
            <a:off x="7951112" y="1502143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Text Box 88"/>
          <p:cNvSpPr txBox="1">
            <a:spLocks noChangeArrowheads="1"/>
          </p:cNvSpPr>
          <p:nvPr/>
        </p:nvSpPr>
        <p:spPr bwMode="auto">
          <a:xfrm>
            <a:off x="7951112" y="1780903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Text Box 88"/>
          <p:cNvSpPr txBox="1">
            <a:spLocks noChangeArrowheads="1"/>
          </p:cNvSpPr>
          <p:nvPr/>
        </p:nvSpPr>
        <p:spPr bwMode="auto">
          <a:xfrm>
            <a:off x="7952000" y="2098527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0        1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Text Box 88"/>
          <p:cNvSpPr txBox="1">
            <a:spLocks noChangeArrowheads="1"/>
          </p:cNvSpPr>
          <p:nvPr/>
        </p:nvSpPr>
        <p:spPr bwMode="auto">
          <a:xfrm>
            <a:off x="7951112" y="2417927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1        0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Text Box 88"/>
          <p:cNvSpPr txBox="1">
            <a:spLocks noChangeArrowheads="1"/>
          </p:cNvSpPr>
          <p:nvPr/>
        </p:nvSpPr>
        <p:spPr bwMode="auto">
          <a:xfrm>
            <a:off x="7952620" y="2705959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 1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Text Box 88"/>
          <p:cNvSpPr txBox="1">
            <a:spLocks noChangeArrowheads="1"/>
          </p:cNvSpPr>
          <p:nvPr/>
        </p:nvSpPr>
        <p:spPr bwMode="auto">
          <a:xfrm>
            <a:off x="7952620" y="3014311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 1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Text Box 88"/>
          <p:cNvSpPr txBox="1">
            <a:spLocks noChangeArrowheads="1"/>
          </p:cNvSpPr>
          <p:nvPr/>
        </p:nvSpPr>
        <p:spPr bwMode="auto">
          <a:xfrm>
            <a:off x="7951112" y="3301990"/>
            <a:ext cx="1079500" cy="2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1        1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2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267154"/>
              </p:ext>
            </p:extLst>
          </p:nvPr>
        </p:nvGraphicFramePr>
        <p:xfrm>
          <a:off x="107504" y="1808966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BC</a:t>
                      </a:r>
                    </a:p>
                    <a:p>
                      <a:pPr algn="l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C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847105"/>
              </p:ext>
            </p:extLst>
          </p:nvPr>
        </p:nvGraphicFramePr>
        <p:xfrm>
          <a:off x="3491880" y="1808966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BC</a:t>
                      </a:r>
                    </a:p>
                    <a:p>
                      <a:pPr algn="l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0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C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 rot="10800000">
            <a:off x="1555285" y="2700074"/>
            <a:ext cx="504055" cy="237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 rot="10800000">
            <a:off x="2843808" y="2705959"/>
            <a:ext cx="504055" cy="237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 rot="10800000">
            <a:off x="914832" y="3270254"/>
            <a:ext cx="504055" cy="237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 rot="10800000">
            <a:off x="2203356" y="3270254"/>
            <a:ext cx="504055" cy="237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787190" y="4227934"/>
            <a:ext cx="1020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F1 </a:t>
            </a:r>
            <a:r>
              <a:rPr lang="en-GB" sz="1400" b="1" dirty="0"/>
              <a:t>= </a:t>
            </a:r>
            <a:r>
              <a:rPr lang="en-GB" sz="1400" b="1" dirty="0" smtClean="0"/>
              <a:t>A’B’C </a:t>
            </a:r>
            <a:endParaRPr lang="en-GB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619672" y="4228592"/>
            <a:ext cx="830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A’BC’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95736" y="4228592"/>
            <a:ext cx="82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AB’C’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71800" y="4227103"/>
            <a:ext cx="82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ABC</a:t>
            </a:r>
          </a:p>
        </p:txBody>
      </p:sp>
      <p:sp>
        <p:nvSpPr>
          <p:cNvPr id="34" name="Rectangle 33"/>
          <p:cNvSpPr/>
          <p:nvPr/>
        </p:nvSpPr>
        <p:spPr>
          <a:xfrm rot="10800000">
            <a:off x="5580111" y="2701364"/>
            <a:ext cx="504055" cy="80648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754880" y="4228765"/>
            <a:ext cx="1020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F2 </a:t>
            </a:r>
            <a:r>
              <a:rPr lang="en-GB" sz="1400" b="1" dirty="0"/>
              <a:t>= </a:t>
            </a:r>
            <a:r>
              <a:rPr lang="en-GB" sz="1400" b="1" dirty="0" smtClean="0"/>
              <a:t>BC </a:t>
            </a:r>
            <a:endParaRPr lang="en-GB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402952" y="422942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AC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35000" y="4229423"/>
            <a:ext cx="82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AB</a:t>
            </a:r>
          </a:p>
        </p:txBody>
      </p:sp>
      <p:sp>
        <p:nvSpPr>
          <p:cNvPr id="39" name="Rectangle 38"/>
          <p:cNvSpPr/>
          <p:nvPr/>
        </p:nvSpPr>
        <p:spPr>
          <a:xfrm rot="10800000">
            <a:off x="4972433" y="3240140"/>
            <a:ext cx="1111732" cy="26771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 rot="10800000">
            <a:off x="5574788" y="3227552"/>
            <a:ext cx="1111732" cy="26771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 animBg="1"/>
      <p:bldP spid="35" grpId="0"/>
      <p:bldP spid="36" grpId="0"/>
      <p:bldP spid="37" grpId="0"/>
      <p:bldP spid="39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710434"/>
            <a:ext cx="5904656" cy="589508"/>
          </a:xfrm>
        </p:spPr>
        <p:txBody>
          <a:bodyPr/>
          <a:lstStyle/>
          <a:p>
            <a:r>
              <a:rPr lang="en-GB" dirty="0" smtClean="0"/>
              <a:t>4.3 design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chemeClr val="accent1"/>
                </a:solidFill>
              </a:rPr>
              <a:t>Procedure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1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For a given </a:t>
            </a:r>
            <a:r>
              <a:rPr lang="en-US" altLang="en-US" dirty="0"/>
              <a:t>a problem statement: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Determine the number of </a:t>
            </a:r>
            <a:r>
              <a:rPr lang="en-US" altLang="en-US" b="1" dirty="0">
                <a:solidFill>
                  <a:schemeClr val="accent1"/>
                </a:solidFill>
              </a:rPr>
              <a:t>inputs</a:t>
            </a:r>
            <a:r>
              <a:rPr lang="en-US" altLang="en-US" dirty="0"/>
              <a:t> and </a:t>
            </a:r>
            <a:r>
              <a:rPr lang="en-US" altLang="en-US" b="1" dirty="0">
                <a:solidFill>
                  <a:schemeClr val="accent1"/>
                </a:solidFill>
              </a:rPr>
              <a:t>outputs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Derive the truth table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Simplify the Boolean expression for each output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Produce the required circuit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38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GB" dirty="0" smtClean="0"/>
              <a:t>A truth table for a combinational circuit consist of:</a:t>
            </a:r>
          </a:p>
          <a:p>
            <a:pPr lvl="1" algn="just">
              <a:lnSpc>
                <a:spcPct val="150000"/>
              </a:lnSpc>
            </a:pPr>
            <a:r>
              <a:rPr lang="en-GB" dirty="0" smtClean="0"/>
              <a:t>Input columns </a:t>
            </a:r>
          </a:p>
          <a:p>
            <a:pPr lvl="2" algn="just">
              <a:lnSpc>
                <a:spcPct val="150000"/>
              </a:lnSpc>
            </a:pPr>
            <a:r>
              <a:rPr lang="en-GB" dirty="0" smtClean="0"/>
              <a:t>Obtained from 2</a:t>
            </a:r>
            <a:r>
              <a:rPr lang="en-GB" baseline="30000" dirty="0" smtClean="0"/>
              <a:t>n</a:t>
            </a:r>
            <a:r>
              <a:rPr lang="en-GB" dirty="0" smtClean="0"/>
              <a:t> binary numbers for the </a:t>
            </a:r>
            <a:r>
              <a:rPr lang="en-GB" i="1" dirty="0" smtClean="0"/>
              <a:t>n</a:t>
            </a:r>
            <a:r>
              <a:rPr lang="en-GB" dirty="0" smtClean="0"/>
              <a:t> input variables.</a:t>
            </a:r>
          </a:p>
          <a:p>
            <a:pPr lvl="1" algn="just">
              <a:lnSpc>
                <a:spcPct val="150000"/>
              </a:lnSpc>
            </a:pPr>
            <a:r>
              <a:rPr lang="en-GB" dirty="0" smtClean="0"/>
              <a:t>Output columns </a:t>
            </a:r>
          </a:p>
          <a:p>
            <a:pPr lvl="2" algn="just">
              <a:lnSpc>
                <a:spcPct val="150000"/>
              </a:lnSpc>
            </a:pPr>
            <a:r>
              <a:rPr lang="en-GB" dirty="0" smtClean="0"/>
              <a:t>Determined from the stated specifications. </a:t>
            </a:r>
          </a:p>
          <a:p>
            <a:pPr lvl="2" algn="just">
              <a:lnSpc>
                <a:spcPct val="150000"/>
              </a:lnSpc>
            </a:pPr>
            <a:r>
              <a:rPr lang="en-GB" dirty="0" smtClean="0"/>
              <a:t>Output functions specified in the truth table give exact definition of the combinational circuit.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9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The output binary functions listed in the truth table are simplified by any method: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Algebraic manipulation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The map method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Computer – based simplification program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There is a variety of simplified expressions from which to choose.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3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GB" dirty="0" smtClean="0"/>
              <a:t>Practical design must consider such constraints:</a:t>
            </a:r>
          </a:p>
          <a:p>
            <a:pPr lvl="1" algn="just">
              <a:lnSpc>
                <a:spcPct val="150000"/>
              </a:lnSpc>
            </a:pPr>
            <a:r>
              <a:rPr lang="en-GB" dirty="0" smtClean="0"/>
              <a:t>The number of gates</a:t>
            </a:r>
          </a:p>
          <a:p>
            <a:pPr lvl="1" algn="just">
              <a:lnSpc>
                <a:spcPct val="150000"/>
              </a:lnSpc>
            </a:pPr>
            <a:r>
              <a:rPr lang="en-GB" dirty="0" smtClean="0"/>
              <a:t>Number of inputs to a gate</a:t>
            </a:r>
          </a:p>
          <a:p>
            <a:pPr lvl="1" algn="just">
              <a:lnSpc>
                <a:spcPct val="150000"/>
              </a:lnSpc>
            </a:pPr>
            <a:r>
              <a:rPr lang="en-GB" dirty="0" smtClean="0"/>
              <a:t>Propagation time of the signal through the gates</a:t>
            </a:r>
          </a:p>
          <a:p>
            <a:pPr lvl="1" algn="just">
              <a:lnSpc>
                <a:spcPct val="150000"/>
              </a:lnSpc>
            </a:pPr>
            <a:r>
              <a:rPr lang="en-GB" dirty="0" smtClean="0"/>
              <a:t>Number of interconnections</a:t>
            </a:r>
          </a:p>
          <a:p>
            <a:pPr lvl="1" algn="just">
              <a:lnSpc>
                <a:spcPct val="150000"/>
              </a:lnSpc>
            </a:pPr>
            <a:r>
              <a:rPr lang="en-GB" dirty="0" smtClean="0"/>
              <a:t>Limitations of the driving capability of each gate</a:t>
            </a:r>
          </a:p>
          <a:p>
            <a:pPr lvl="1" algn="just">
              <a:lnSpc>
                <a:spcPct val="150000"/>
              </a:lnSpc>
            </a:pPr>
            <a:r>
              <a:rPr lang="en-GB" dirty="0" smtClean="0"/>
              <a:t>Etc.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13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dirty="0" smtClean="0"/>
              <a:t>Code conversion example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Code converter is a circuit that makes the two systems compatible even though each uses a different binary code. 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To convert from binary code A to binary code B;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3275856" y="3075806"/>
            <a:ext cx="2592288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Combinational</a:t>
            </a:r>
          </a:p>
          <a:p>
            <a:pPr algn="ctr"/>
            <a:r>
              <a:rPr lang="en-GB" b="1" dirty="0" smtClean="0"/>
              <a:t>Circuit</a:t>
            </a:r>
            <a:endParaRPr lang="en-GB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11760" y="3219822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11760" y="3435846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11760" y="3651870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411760" y="4443958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68144" y="3219822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68144" y="3435846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868144" y="3651870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68144" y="4443958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1520" y="3210530"/>
            <a:ext cx="19442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Input: </a:t>
            </a:r>
          </a:p>
          <a:p>
            <a:r>
              <a:rPr lang="en-GB" sz="1400" b="1" dirty="0" smtClean="0"/>
              <a:t>supply the bit combination of elements specified by code A</a:t>
            </a:r>
            <a:endParaRPr lang="en-GB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948861" y="3210530"/>
            <a:ext cx="16555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Output: generate the corresponding bit combination of code B.  </a:t>
            </a:r>
            <a:endParaRPr lang="en-GB" sz="14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843808" y="3831890"/>
            <a:ext cx="0" cy="46805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00192" y="3831890"/>
            <a:ext cx="0" cy="46805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52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dirty="0"/>
              <a:t>Example:</a:t>
            </a:r>
          </a:p>
          <a:p>
            <a:pPr algn="just">
              <a:lnSpc>
                <a:spcPct val="150000"/>
              </a:lnSpc>
            </a:pPr>
            <a:r>
              <a:rPr lang="en-US" altLang="en-US" dirty="0" smtClean="0"/>
              <a:t>Design </a:t>
            </a:r>
            <a:r>
              <a:rPr lang="en-US" altLang="en-US" dirty="0"/>
              <a:t>a circuit to convert a “BCD” code to “Excess 3” </a:t>
            </a:r>
            <a:r>
              <a:rPr lang="en-US" altLang="en-US" dirty="0" smtClean="0"/>
              <a:t>code.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3275856" y="2283718"/>
            <a:ext cx="2592288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Combinational</a:t>
            </a:r>
          </a:p>
          <a:p>
            <a:pPr algn="ctr"/>
            <a:r>
              <a:rPr lang="en-GB" b="1" dirty="0" smtClean="0"/>
              <a:t>Circuit</a:t>
            </a:r>
            <a:endParaRPr lang="en-GB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11760" y="2427734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11760" y="2643758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11760" y="2859782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11760" y="3651870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68144" y="2427734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68144" y="2643758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868144" y="2859782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868144" y="3651870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71600" y="2418442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BCD: </a:t>
            </a:r>
          </a:p>
          <a:p>
            <a:r>
              <a:rPr lang="en-GB" sz="1400" b="1" dirty="0" smtClean="0"/>
              <a:t>4 – bits </a:t>
            </a:r>
          </a:p>
          <a:p>
            <a:r>
              <a:rPr lang="en-GB" sz="1400" b="1" dirty="0" smtClean="0"/>
              <a:t>0 – 9 values</a:t>
            </a:r>
            <a:endParaRPr lang="en-GB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948861" y="2418442"/>
            <a:ext cx="16555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Excess 3:</a:t>
            </a:r>
          </a:p>
          <a:p>
            <a:r>
              <a:rPr lang="en-GB" sz="1400" b="1" dirty="0" smtClean="0"/>
              <a:t>4 – bits</a:t>
            </a:r>
          </a:p>
          <a:p>
            <a:r>
              <a:rPr lang="en-GB" sz="1400" b="1" dirty="0" smtClean="0"/>
              <a:t>Value +3 </a:t>
            </a:r>
            <a:endParaRPr lang="en-GB" sz="1400" b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2843808" y="3039802"/>
            <a:ext cx="0" cy="46805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300192" y="3039802"/>
            <a:ext cx="0" cy="46805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34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28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Each code uses 4-bits to represent a decimal digit.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4 input variables</a:t>
            </a:r>
          </a:p>
          <a:p>
            <a:pPr lvl="2">
              <a:lnSpc>
                <a:spcPct val="150000"/>
              </a:lnSpc>
            </a:pPr>
            <a:r>
              <a:rPr lang="en-GB" dirty="0"/>
              <a:t>A, B, C, D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4 output variables</a:t>
            </a:r>
          </a:p>
          <a:p>
            <a:pPr lvl="2">
              <a:lnSpc>
                <a:spcPct val="150000"/>
              </a:lnSpc>
            </a:pPr>
            <a:r>
              <a:rPr lang="en-GB" dirty="0"/>
              <a:t>w, x, y, </a:t>
            </a:r>
            <a:r>
              <a:rPr lang="en-GB" dirty="0" smtClean="0"/>
              <a:t>z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2</a:t>
            </a:r>
            <a:r>
              <a:rPr lang="en-GB" baseline="30000" dirty="0" smtClean="0"/>
              <a:t>4</a:t>
            </a:r>
            <a:r>
              <a:rPr lang="en-GB" dirty="0" smtClean="0"/>
              <a:t> = 16 bit combinations but only 10 have meaning in BCD.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Rest 6 bit combinations are don’t-care combinations.</a:t>
            </a:r>
            <a:endParaRPr lang="en-GB" dirty="0"/>
          </a:p>
          <a:p>
            <a:pPr lvl="1">
              <a:lnSpc>
                <a:spcPct val="150000"/>
              </a:lnSpc>
            </a:pPr>
            <a:endParaRPr lang="en-GB" sz="1600" dirty="0"/>
          </a:p>
        </p:txBody>
      </p:sp>
      <p:graphicFrame>
        <p:nvGraphicFramePr>
          <p:cNvPr id="13" name="Group 53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1498521"/>
              </p:ext>
            </p:extLst>
          </p:nvPr>
        </p:nvGraphicFramePr>
        <p:xfrm>
          <a:off x="4936232" y="842963"/>
          <a:ext cx="3380184" cy="3900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0093"/>
                <a:gridCol w="1690091"/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 BCD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Output Excess-3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 B  C  D</a:t>
                      </a:r>
                      <a:endParaRPr kumimoji="0" lang="en-US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 x  y  z</a:t>
                      </a:r>
                      <a:endParaRPr kumimoji="0" lang="en-US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x  x  x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x  x  x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048847" y="3435846"/>
            <a:ext cx="864096" cy="1296144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12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3710434"/>
            <a:ext cx="4968552" cy="589508"/>
          </a:xfrm>
        </p:spPr>
        <p:txBody>
          <a:bodyPr/>
          <a:lstStyle/>
          <a:p>
            <a:r>
              <a:rPr lang="en-GB" dirty="0" smtClean="0"/>
              <a:t>4.1 Combinational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chemeClr val="accent1"/>
                </a:solidFill>
              </a:rPr>
              <a:t>circuits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79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30</a:t>
            </a:fld>
            <a:endParaRPr lang="en-GB"/>
          </a:p>
        </p:txBody>
      </p:sp>
      <p:graphicFrame>
        <p:nvGraphicFramePr>
          <p:cNvPr id="10" name="Group 53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95198225"/>
              </p:ext>
            </p:extLst>
          </p:nvPr>
        </p:nvGraphicFramePr>
        <p:xfrm>
          <a:off x="457200" y="842963"/>
          <a:ext cx="3380184" cy="3900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0093"/>
                <a:gridCol w="1690091"/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 BCD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Output Excess-3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 B  C  D</a:t>
                      </a:r>
                      <a:endParaRPr kumimoji="0" lang="en-US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 x  y  z</a:t>
                      </a:r>
                      <a:endParaRPr kumimoji="0" lang="en-US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x  x  x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1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6862398"/>
              </p:ext>
            </p:extLst>
          </p:nvPr>
        </p:nvGraphicFramePr>
        <p:xfrm>
          <a:off x="4648200" y="1308710"/>
          <a:ext cx="3672408" cy="2929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"/>
                <a:gridCol w="391094"/>
                <a:gridCol w="598656"/>
                <a:gridCol w="598656"/>
                <a:gridCol w="598656"/>
                <a:gridCol w="598656"/>
                <a:gridCol w="299329"/>
                <a:gridCol w="299329"/>
              </a:tblGrid>
              <a:tr h="236165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CD</a:t>
                      </a:r>
                    </a:p>
                    <a:p>
                      <a:pPr algn="l"/>
                      <a:r>
                        <a:rPr lang="en-GB" sz="1100" dirty="0" smtClean="0"/>
                        <a:t>AB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C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0 0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100" b="0" i="0" baseline="0" dirty="0" smtClean="0"/>
                        <a:t>B</a:t>
                      </a:r>
                      <a:endParaRPr lang="en-GB" sz="100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A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i="0" dirty="0" smtClean="0"/>
                        <a:t>D</a:t>
                      </a:r>
                      <a:endParaRPr lang="en-GB" sz="11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84168" y="235920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81516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0232" y="235920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36296" y="235920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91134" y="3291830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84168" y="3291830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74550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50614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6678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50614" y="329183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26678" y="329183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8" name="Oval 7"/>
          <p:cNvSpPr/>
          <p:nvPr/>
        </p:nvSpPr>
        <p:spPr>
          <a:xfrm>
            <a:off x="2634076" y="235920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634076" y="2591488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634076" y="280403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2634076" y="301657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634076" y="3248563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634076" y="345413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634076" y="368641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634076" y="3898960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634076" y="411150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634076" y="4343491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633880" y="454878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 rot="10800000">
            <a:off x="5481516" y="2839558"/>
            <a:ext cx="2114820" cy="82711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 rot="10800000">
            <a:off x="6042640" y="2356090"/>
            <a:ext cx="959376" cy="82711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 rot="10800000">
            <a:off x="6640770" y="2359206"/>
            <a:ext cx="959376" cy="82711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5583559" y="4343391"/>
            <a:ext cx="79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</a:t>
            </a:r>
            <a:r>
              <a:rPr lang="en-GB" sz="1400" b="1" dirty="0" smtClean="0"/>
              <a:t> </a:t>
            </a:r>
            <a:r>
              <a:rPr lang="en-GB" sz="1400" b="1" dirty="0"/>
              <a:t>= </a:t>
            </a:r>
            <a:r>
              <a:rPr lang="en-GB" sz="1400" b="1" dirty="0" smtClean="0"/>
              <a:t>A</a:t>
            </a:r>
            <a:endParaRPr lang="en-GB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156176" y="434404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BC</a:t>
            </a:r>
            <a:endParaRPr lang="en-GB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588224" y="435220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BD</a:t>
            </a:r>
            <a:endParaRPr lang="en-GB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3855" y="915566"/>
            <a:ext cx="2141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’s </a:t>
            </a:r>
            <a:r>
              <a:rPr lang="en-GB" dirty="0" err="1" smtClean="0"/>
              <a:t>karnaugh</a:t>
            </a:r>
            <a:r>
              <a:rPr lang="en-GB" dirty="0" smtClean="0"/>
              <a:t> 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87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31</a:t>
            </a:fld>
            <a:endParaRPr lang="en-GB"/>
          </a:p>
        </p:txBody>
      </p:sp>
      <p:graphicFrame>
        <p:nvGraphicFramePr>
          <p:cNvPr id="10" name="Group 53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71966628"/>
              </p:ext>
            </p:extLst>
          </p:nvPr>
        </p:nvGraphicFramePr>
        <p:xfrm>
          <a:off x="457200" y="842963"/>
          <a:ext cx="3380184" cy="3900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0093"/>
                <a:gridCol w="1690091"/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 BCD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Output Excess-3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 B  C  D</a:t>
                      </a:r>
                      <a:endParaRPr kumimoji="0" lang="en-US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 x  y  z</a:t>
                      </a:r>
                      <a:endParaRPr kumimoji="0" lang="en-US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x  x  x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1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12366615"/>
              </p:ext>
            </p:extLst>
          </p:nvPr>
        </p:nvGraphicFramePr>
        <p:xfrm>
          <a:off x="4648200" y="1308710"/>
          <a:ext cx="3672408" cy="2929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"/>
                <a:gridCol w="391094"/>
                <a:gridCol w="598656"/>
                <a:gridCol w="598656"/>
                <a:gridCol w="598656"/>
                <a:gridCol w="598656"/>
                <a:gridCol w="299329"/>
                <a:gridCol w="299329"/>
              </a:tblGrid>
              <a:tr h="236165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CD</a:t>
                      </a:r>
                    </a:p>
                    <a:p>
                      <a:pPr algn="l"/>
                      <a:r>
                        <a:rPr lang="en-GB" sz="1100" dirty="0" smtClean="0"/>
                        <a:t>AB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C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0 0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100" b="0" i="0" baseline="0" dirty="0" smtClean="0"/>
                        <a:t>B</a:t>
                      </a:r>
                      <a:endParaRPr lang="en-GB" sz="100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A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i="0" dirty="0" smtClean="0"/>
                        <a:t>D</a:t>
                      </a:r>
                      <a:endParaRPr lang="en-GB" sz="11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84168" y="1873451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81516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0232" y="1873451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36296" y="1873451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91134" y="2356090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84168" y="3291830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74550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50614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6678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50614" y="329183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26678" y="329183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8" name="Oval 7"/>
          <p:cNvSpPr/>
          <p:nvPr/>
        </p:nvSpPr>
        <p:spPr>
          <a:xfrm>
            <a:off x="2812440" y="1491630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812440" y="172391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812440" y="193645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2812440" y="2149000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813328" y="3248563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813328" y="345413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813328" y="368641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813328" y="3898960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813328" y="411150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813328" y="4343491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813132" y="454878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 rot="10800000">
            <a:off x="5438239" y="2361542"/>
            <a:ext cx="406871" cy="82711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5583559" y="4343391"/>
            <a:ext cx="79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x </a:t>
            </a:r>
            <a:r>
              <a:rPr lang="en-GB" sz="1400" b="1" dirty="0"/>
              <a:t>= </a:t>
            </a:r>
            <a:r>
              <a:rPr lang="en-GB" sz="1400" b="1" dirty="0" smtClean="0"/>
              <a:t>B’C</a:t>
            </a:r>
            <a:endParaRPr lang="en-GB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194094" y="434404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B’D</a:t>
            </a:r>
            <a:endParaRPr lang="en-GB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698150" y="4352205"/>
            <a:ext cx="898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BC’D’</a:t>
            </a:r>
            <a:endParaRPr lang="en-GB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3855" y="915566"/>
            <a:ext cx="207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x’s </a:t>
            </a:r>
            <a:r>
              <a:rPr lang="en-GB" dirty="0" err="1" smtClean="0"/>
              <a:t>karnaugh</a:t>
            </a:r>
            <a:r>
              <a:rPr lang="en-GB" dirty="0" smtClean="0"/>
              <a:t> map</a:t>
            </a:r>
            <a:endParaRPr lang="en-GB" dirty="0"/>
          </a:p>
        </p:txBody>
      </p:sp>
      <p:grpSp>
        <p:nvGrpSpPr>
          <p:cNvPr id="41" name="Group 40"/>
          <p:cNvGrpSpPr/>
          <p:nvPr/>
        </p:nvGrpSpPr>
        <p:grpSpPr>
          <a:xfrm rot="16200000" flipH="1" flipV="1">
            <a:off x="6343964" y="3010108"/>
            <a:ext cx="394586" cy="958029"/>
            <a:chOff x="4499992" y="3169532"/>
            <a:chExt cx="504056" cy="782558"/>
          </a:xfrm>
        </p:grpSpPr>
        <p:grpSp>
          <p:nvGrpSpPr>
            <p:cNvPr id="42" name="Group 41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/>
          <p:cNvGrpSpPr/>
          <p:nvPr/>
        </p:nvGrpSpPr>
        <p:grpSpPr>
          <a:xfrm rot="5400000" flipH="1">
            <a:off x="6357173" y="1566139"/>
            <a:ext cx="394586" cy="958029"/>
            <a:chOff x="4499992" y="3169532"/>
            <a:chExt cx="504056" cy="782558"/>
          </a:xfrm>
        </p:grpSpPr>
        <p:grpSp>
          <p:nvGrpSpPr>
            <p:cNvPr id="49" name="Group 48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54"/>
          <p:cNvGrpSpPr/>
          <p:nvPr/>
        </p:nvGrpSpPr>
        <p:grpSpPr>
          <a:xfrm rot="5400000" flipH="1">
            <a:off x="6871292" y="1563713"/>
            <a:ext cx="394586" cy="958029"/>
            <a:chOff x="4499992" y="3169532"/>
            <a:chExt cx="504056" cy="782558"/>
          </a:xfrm>
        </p:grpSpPr>
        <p:grpSp>
          <p:nvGrpSpPr>
            <p:cNvPr id="56" name="Group 55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 rot="16200000" flipH="1" flipV="1">
            <a:off x="6932335" y="3010111"/>
            <a:ext cx="394586" cy="958029"/>
            <a:chOff x="4499992" y="3169532"/>
            <a:chExt cx="504056" cy="782558"/>
          </a:xfrm>
        </p:grpSpPr>
        <p:grpSp>
          <p:nvGrpSpPr>
            <p:cNvPr id="63" name="Group 62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717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8" grpId="0"/>
      <p:bldP spid="39" grpId="0"/>
      <p:bldP spid="40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32</a:t>
            </a:fld>
            <a:endParaRPr lang="en-GB"/>
          </a:p>
        </p:txBody>
      </p:sp>
      <p:graphicFrame>
        <p:nvGraphicFramePr>
          <p:cNvPr id="10" name="Group 53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70554413"/>
              </p:ext>
            </p:extLst>
          </p:nvPr>
        </p:nvGraphicFramePr>
        <p:xfrm>
          <a:off x="457200" y="842963"/>
          <a:ext cx="3380184" cy="3900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0093"/>
                <a:gridCol w="1690091"/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 BCD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Output Excess-3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 B  C  D</a:t>
                      </a:r>
                      <a:endParaRPr kumimoji="0" lang="en-US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 x  y  z</a:t>
                      </a:r>
                      <a:endParaRPr kumimoji="0" lang="en-US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x  x  x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1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0276928"/>
              </p:ext>
            </p:extLst>
          </p:nvPr>
        </p:nvGraphicFramePr>
        <p:xfrm>
          <a:off x="4648200" y="1308710"/>
          <a:ext cx="3672408" cy="2929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"/>
                <a:gridCol w="391094"/>
                <a:gridCol w="598656"/>
                <a:gridCol w="598656"/>
                <a:gridCol w="598656"/>
                <a:gridCol w="598656"/>
                <a:gridCol w="299329"/>
                <a:gridCol w="299329"/>
              </a:tblGrid>
              <a:tr h="236165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CD</a:t>
                      </a:r>
                    </a:p>
                    <a:p>
                      <a:pPr algn="l"/>
                      <a:r>
                        <a:rPr lang="en-GB" sz="1100" dirty="0" smtClean="0"/>
                        <a:t>AB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C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0 0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100" b="0" i="0" baseline="0" dirty="0" smtClean="0"/>
                        <a:t>B</a:t>
                      </a:r>
                      <a:endParaRPr lang="en-GB" sz="100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A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i="0" dirty="0" smtClean="0"/>
                        <a:t>D</a:t>
                      </a:r>
                      <a:endParaRPr lang="en-GB" sz="11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91134" y="187587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81516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0232" y="1873451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60232" y="2356090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91134" y="2356090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91134" y="3291835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74550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50614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6678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50614" y="329183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26678" y="329183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8" name="Oval 7"/>
          <p:cNvSpPr/>
          <p:nvPr/>
        </p:nvSpPr>
        <p:spPr>
          <a:xfrm>
            <a:off x="2963440" y="129389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970680" y="193727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970680" y="214981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2964584" y="280606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963440" y="3023827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963440" y="345413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963440" y="368641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963440" y="3898960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963440" y="411150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963440" y="4343491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963244" y="454878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 rot="10800000">
            <a:off x="5438235" y="1875876"/>
            <a:ext cx="406871" cy="175451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5833673" y="4343391"/>
            <a:ext cx="79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y </a:t>
            </a:r>
            <a:r>
              <a:rPr lang="en-GB" sz="1400" b="1" dirty="0"/>
              <a:t>= </a:t>
            </a:r>
            <a:r>
              <a:rPr lang="en-GB" sz="1400" b="1" dirty="0" smtClean="0"/>
              <a:t>CD</a:t>
            </a:r>
            <a:endParaRPr lang="en-GB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444208" y="434404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C’D’</a:t>
            </a:r>
            <a:endParaRPr lang="en-GB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3855" y="915566"/>
            <a:ext cx="207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y’s </a:t>
            </a:r>
            <a:r>
              <a:rPr lang="en-GB" dirty="0" err="1" smtClean="0"/>
              <a:t>karnaugh</a:t>
            </a:r>
            <a:r>
              <a:rPr lang="en-GB" dirty="0" smtClean="0"/>
              <a:t> map</a:t>
            </a:r>
            <a:endParaRPr lang="en-GB" dirty="0"/>
          </a:p>
        </p:txBody>
      </p:sp>
      <p:sp>
        <p:nvSpPr>
          <p:cNvPr id="69" name="Rectangle 68"/>
          <p:cNvSpPr/>
          <p:nvPr/>
        </p:nvSpPr>
        <p:spPr>
          <a:xfrm rot="10800000">
            <a:off x="6607639" y="1875876"/>
            <a:ext cx="406871" cy="175451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8" grpId="0"/>
      <p:bldP spid="39" grpId="0"/>
      <p:bldP spid="9" grpId="0"/>
      <p:bldP spid="6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33</a:t>
            </a:fld>
            <a:endParaRPr lang="en-GB"/>
          </a:p>
        </p:txBody>
      </p:sp>
      <p:graphicFrame>
        <p:nvGraphicFramePr>
          <p:cNvPr id="10" name="Group 53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7029823"/>
              </p:ext>
            </p:extLst>
          </p:nvPr>
        </p:nvGraphicFramePr>
        <p:xfrm>
          <a:off x="457200" y="842963"/>
          <a:ext cx="3380184" cy="3900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0093"/>
                <a:gridCol w="1690091"/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 BCD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Output Excess-3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 B  C  D</a:t>
                      </a:r>
                      <a:endParaRPr kumimoji="0" lang="en-US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 x  y  z</a:t>
                      </a:r>
                      <a:endParaRPr kumimoji="0" lang="en-US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x  x  x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1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80815215"/>
              </p:ext>
            </p:extLst>
          </p:nvPr>
        </p:nvGraphicFramePr>
        <p:xfrm>
          <a:off x="4648200" y="1308710"/>
          <a:ext cx="3672408" cy="2929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"/>
                <a:gridCol w="391094"/>
                <a:gridCol w="598656"/>
                <a:gridCol w="598656"/>
                <a:gridCol w="598656"/>
                <a:gridCol w="598656"/>
                <a:gridCol w="299329"/>
                <a:gridCol w="299329"/>
              </a:tblGrid>
              <a:tr h="236165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CD</a:t>
                      </a:r>
                    </a:p>
                    <a:p>
                      <a:pPr algn="l"/>
                      <a:r>
                        <a:rPr lang="en-GB" sz="1100" dirty="0" smtClean="0"/>
                        <a:t>AB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C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0 0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100" b="0" i="0" baseline="0" dirty="0" smtClean="0"/>
                        <a:t>B</a:t>
                      </a:r>
                      <a:endParaRPr lang="en-GB" sz="100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A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i="0" dirty="0" smtClean="0"/>
                        <a:t>D</a:t>
                      </a:r>
                      <a:endParaRPr lang="en-GB" sz="11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91134" y="187587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81516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48042" y="1873451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48042" y="2356090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91134" y="2356090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91134" y="3291835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74550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50614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6678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50614" y="329183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26678" y="329183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8" name="Oval 7"/>
          <p:cNvSpPr/>
          <p:nvPr/>
        </p:nvSpPr>
        <p:spPr>
          <a:xfrm>
            <a:off x="3131840" y="129389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131840" y="172289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131840" y="214981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131840" y="2576830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131840" y="3023827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3131840" y="345413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131840" y="368641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131840" y="3898960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131840" y="411150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3131840" y="4343491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3131644" y="454878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086671" y="4343391"/>
            <a:ext cx="79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z </a:t>
            </a:r>
            <a:r>
              <a:rPr lang="en-GB" sz="1400" b="1" dirty="0"/>
              <a:t>= </a:t>
            </a:r>
            <a:r>
              <a:rPr lang="en-GB" sz="1400" b="1" dirty="0" smtClean="0"/>
              <a:t>D’</a:t>
            </a:r>
            <a:endParaRPr lang="en-GB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3855" y="915566"/>
            <a:ext cx="205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z</a:t>
            </a:r>
            <a:r>
              <a:rPr lang="en-GB" dirty="0" smtClean="0"/>
              <a:t>’s </a:t>
            </a:r>
            <a:r>
              <a:rPr lang="en-GB" dirty="0" err="1" smtClean="0"/>
              <a:t>karnaugh</a:t>
            </a:r>
            <a:r>
              <a:rPr lang="en-GB" dirty="0" smtClean="0"/>
              <a:t> map</a:t>
            </a:r>
            <a:endParaRPr lang="en-GB" dirty="0"/>
          </a:p>
        </p:txBody>
      </p:sp>
      <p:grpSp>
        <p:nvGrpSpPr>
          <p:cNvPr id="37" name="Group 36"/>
          <p:cNvGrpSpPr/>
          <p:nvPr/>
        </p:nvGrpSpPr>
        <p:grpSpPr>
          <a:xfrm rot="10800000" flipH="1" flipV="1">
            <a:off x="7189846" y="1888560"/>
            <a:ext cx="394586" cy="1756938"/>
            <a:chOff x="4499992" y="3169532"/>
            <a:chExt cx="504056" cy="782558"/>
          </a:xfrm>
        </p:grpSpPr>
        <p:grpSp>
          <p:nvGrpSpPr>
            <p:cNvPr id="40" name="Group 39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"/>
          <p:cNvGrpSpPr/>
          <p:nvPr/>
        </p:nvGrpSpPr>
        <p:grpSpPr>
          <a:xfrm rot="10800000" flipV="1">
            <a:off x="5444684" y="1888564"/>
            <a:ext cx="394586" cy="1756938"/>
            <a:chOff x="4499992" y="3169532"/>
            <a:chExt cx="504056" cy="782558"/>
          </a:xfrm>
        </p:grpSpPr>
        <p:grpSp>
          <p:nvGrpSpPr>
            <p:cNvPr id="47" name="Group 46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5120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w = A + BC + BD = A + B (C + D)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x = B’C + B’D + BC’D’ = B’ (C+D) + BC’D’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/>
              <a:t> </a:t>
            </a:r>
            <a:r>
              <a:rPr lang="en-GB" sz="1800" dirty="0" smtClean="0"/>
              <a:t>    x = B’ (C + D) + B (C+D)’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y = CD + C’D’ = CD + (C + D)’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z = D’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34</a:t>
            </a:fld>
            <a:endParaRPr lang="en-GB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9234979"/>
              </p:ext>
            </p:extLst>
          </p:nvPr>
        </p:nvGraphicFramePr>
        <p:xfrm>
          <a:off x="4472342" y="915566"/>
          <a:ext cx="4397224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3" name="Visio" r:id="rId3" imgW="6714895" imgH="5496536" progId="Visio.Drawing.11">
                  <p:embed/>
                </p:oleObj>
              </mc:Choice>
              <mc:Fallback>
                <p:oleObj name="Visio" r:id="rId3" imgW="6714895" imgH="549653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2342" y="915566"/>
                        <a:ext cx="4397224" cy="36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90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 smtClean="0"/>
              <a:t>7 segment decoder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a, b, c, d, e, f, g are the outputs.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Outputs are in segments.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Each segment is turned on based on the input number.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Ex: </a:t>
            </a:r>
            <a:endParaRPr lang="en-GB" sz="1800" dirty="0"/>
          </a:p>
          <a:p>
            <a:pPr>
              <a:lnSpc>
                <a:spcPct val="150000"/>
              </a:lnSpc>
            </a:pPr>
            <a:r>
              <a:rPr lang="en-GB" sz="1800" dirty="0" smtClean="0"/>
              <a:t>If BCD 5 is entered, then segments (outputs) a, f, g, </a:t>
            </a:r>
            <a:r>
              <a:rPr lang="en-GB" sz="1800" dirty="0"/>
              <a:t>c, d</a:t>
            </a:r>
            <a:r>
              <a:rPr lang="en-GB" sz="1800" dirty="0" smtClean="0"/>
              <a:t> should be turned on.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50" name="AutoShape 6"/>
          <p:cNvSpPr>
            <a:spLocks noChangeArrowheads="1"/>
          </p:cNvSpPr>
          <p:nvPr/>
        </p:nvSpPr>
        <p:spPr bwMode="auto">
          <a:xfrm rot="16510531">
            <a:off x="6875164" y="1871663"/>
            <a:ext cx="989013" cy="179387"/>
          </a:xfrm>
          <a:prstGeom prst="roundRect">
            <a:avLst>
              <a:gd name="adj" fmla="val 50000"/>
            </a:avLst>
          </a:prstGeom>
          <a:solidFill>
            <a:schemeClr val="bg1">
              <a:alpha val="50195"/>
            </a:schemeClr>
          </a:solidFill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1" name="AutoShape 7"/>
          <p:cNvSpPr>
            <a:spLocks noChangeArrowheads="1"/>
          </p:cNvSpPr>
          <p:nvPr/>
        </p:nvSpPr>
        <p:spPr bwMode="auto">
          <a:xfrm rot="16511666">
            <a:off x="5643264" y="2895600"/>
            <a:ext cx="989013" cy="179387"/>
          </a:xfrm>
          <a:prstGeom prst="roundRect">
            <a:avLst>
              <a:gd name="adj" fmla="val 50000"/>
            </a:avLst>
          </a:prstGeom>
          <a:solidFill>
            <a:schemeClr val="bg1">
              <a:alpha val="50195"/>
            </a:schemeClr>
          </a:solidFill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2" name="AutoShape 8"/>
          <p:cNvSpPr>
            <a:spLocks noChangeArrowheads="1"/>
          </p:cNvSpPr>
          <p:nvPr/>
        </p:nvSpPr>
        <p:spPr bwMode="auto">
          <a:xfrm rot="16510532">
            <a:off x="5740102" y="1849438"/>
            <a:ext cx="989013" cy="17938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3" name="AutoShape 9"/>
          <p:cNvSpPr>
            <a:spLocks noChangeArrowheads="1"/>
          </p:cNvSpPr>
          <p:nvPr/>
        </p:nvSpPr>
        <p:spPr bwMode="auto">
          <a:xfrm rot="16508654">
            <a:off x="6797376" y="2914650"/>
            <a:ext cx="989013" cy="17938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6178252" y="3409950"/>
            <a:ext cx="989012" cy="17938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5" name="AutoShape 11"/>
          <p:cNvSpPr>
            <a:spLocks noChangeArrowheads="1"/>
          </p:cNvSpPr>
          <p:nvPr/>
        </p:nvSpPr>
        <p:spPr bwMode="auto">
          <a:xfrm>
            <a:off x="6351289" y="1339850"/>
            <a:ext cx="989012" cy="17938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6" name="AutoShape 12"/>
          <p:cNvSpPr>
            <a:spLocks noChangeArrowheads="1"/>
          </p:cNvSpPr>
          <p:nvPr/>
        </p:nvSpPr>
        <p:spPr bwMode="auto">
          <a:xfrm>
            <a:off x="6265564" y="2392363"/>
            <a:ext cx="989012" cy="179388"/>
          </a:xfrm>
          <a:prstGeom prst="roundRect">
            <a:avLst>
              <a:gd name="adj" fmla="val 47759"/>
            </a:avLst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6648152" y="908050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4"/>
                </a:solidFill>
                <a:latin typeface="+mj-lt"/>
              </a:rPr>
              <a:t>a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454602" y="1700213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+mj-lt"/>
              </a:rPr>
              <a:t>b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7392690" y="2708275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+mj-lt"/>
              </a:rPr>
              <a:t>c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6633865" y="1901825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+mj-lt"/>
              </a:rPr>
              <a:t>g</a:t>
            </a: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5713115" y="2708275"/>
            <a:ext cx="28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+mj-lt"/>
              </a:rPr>
              <a:t>e</a:t>
            </a: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6475115" y="3571875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+mj-lt"/>
              </a:rPr>
              <a:t>d</a:t>
            </a: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5784552" y="1700213"/>
            <a:ext cx="344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+mj-lt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65058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A0A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A0A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A0A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A0A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A0A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50" name="AutoShape 6"/>
          <p:cNvSpPr>
            <a:spLocks noChangeArrowheads="1"/>
          </p:cNvSpPr>
          <p:nvPr/>
        </p:nvSpPr>
        <p:spPr bwMode="auto">
          <a:xfrm rot="16510531">
            <a:off x="6454129" y="1735163"/>
            <a:ext cx="989013" cy="179387"/>
          </a:xfrm>
          <a:prstGeom prst="roundRect">
            <a:avLst>
              <a:gd name="adj" fmla="val 50000"/>
            </a:avLst>
          </a:prstGeom>
          <a:solidFill>
            <a:schemeClr val="bg1">
              <a:alpha val="50195"/>
            </a:schemeClr>
          </a:solidFill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1" name="AutoShape 7"/>
          <p:cNvSpPr>
            <a:spLocks noChangeArrowheads="1"/>
          </p:cNvSpPr>
          <p:nvPr/>
        </p:nvSpPr>
        <p:spPr bwMode="auto">
          <a:xfrm rot="16511666">
            <a:off x="5222229" y="2759100"/>
            <a:ext cx="989013" cy="179387"/>
          </a:xfrm>
          <a:prstGeom prst="roundRect">
            <a:avLst>
              <a:gd name="adj" fmla="val 50000"/>
            </a:avLst>
          </a:prstGeom>
          <a:solidFill>
            <a:schemeClr val="bg1">
              <a:alpha val="50195"/>
            </a:schemeClr>
          </a:solidFill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2" name="AutoShape 8"/>
          <p:cNvSpPr>
            <a:spLocks noChangeArrowheads="1"/>
          </p:cNvSpPr>
          <p:nvPr/>
        </p:nvSpPr>
        <p:spPr bwMode="auto">
          <a:xfrm rot="16510532">
            <a:off x="5319067" y="1712938"/>
            <a:ext cx="989013" cy="17938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3" name="AutoShape 9"/>
          <p:cNvSpPr>
            <a:spLocks noChangeArrowheads="1"/>
          </p:cNvSpPr>
          <p:nvPr/>
        </p:nvSpPr>
        <p:spPr bwMode="auto">
          <a:xfrm rot="16508654">
            <a:off x="6376341" y="2778150"/>
            <a:ext cx="989013" cy="17938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5757217" y="3273450"/>
            <a:ext cx="989012" cy="17938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5" name="AutoShape 11"/>
          <p:cNvSpPr>
            <a:spLocks noChangeArrowheads="1"/>
          </p:cNvSpPr>
          <p:nvPr/>
        </p:nvSpPr>
        <p:spPr bwMode="auto">
          <a:xfrm>
            <a:off x="5930254" y="1203350"/>
            <a:ext cx="989012" cy="17938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6" name="AutoShape 12"/>
          <p:cNvSpPr>
            <a:spLocks noChangeArrowheads="1"/>
          </p:cNvSpPr>
          <p:nvPr/>
        </p:nvSpPr>
        <p:spPr bwMode="auto">
          <a:xfrm>
            <a:off x="5844529" y="2255863"/>
            <a:ext cx="989012" cy="179388"/>
          </a:xfrm>
          <a:prstGeom prst="roundRect">
            <a:avLst>
              <a:gd name="adj" fmla="val 47759"/>
            </a:avLst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6227117" y="771550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4"/>
                </a:solidFill>
                <a:latin typeface="+mj-lt"/>
              </a:rPr>
              <a:t>a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033567" y="1563713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+mj-lt"/>
              </a:rPr>
              <a:t>b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6971655" y="2571775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+mj-lt"/>
              </a:rPr>
              <a:t>c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6212830" y="1765325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4"/>
                </a:solidFill>
                <a:latin typeface="+mj-lt"/>
              </a:rPr>
              <a:t>g</a:t>
            </a: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5292080" y="2571775"/>
            <a:ext cx="28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+mj-lt"/>
              </a:rPr>
              <a:t>e</a:t>
            </a: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6054080" y="3435375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+mj-lt"/>
              </a:rPr>
              <a:t>d</a:t>
            </a: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5363517" y="1563713"/>
            <a:ext cx="344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+mj-lt"/>
              </a:rPr>
              <a:t>f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628253" y="1455626"/>
            <a:ext cx="1541665" cy="21242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7 segment decoder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153694" y="2324802"/>
            <a:ext cx="474559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153694" y="2528825"/>
            <a:ext cx="474559" cy="212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53694" y="2738269"/>
            <a:ext cx="474559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53694" y="2963002"/>
            <a:ext cx="474559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169918" y="1923678"/>
            <a:ext cx="432048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169918" y="2127701"/>
            <a:ext cx="432048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169918" y="2337144"/>
            <a:ext cx="432048" cy="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169918" y="2561877"/>
            <a:ext cx="432048" cy="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1732" y="2161041"/>
            <a:ext cx="321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w</a:t>
            </a:r>
            <a:endParaRPr lang="en-GB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31732" y="2377065"/>
            <a:ext cx="321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x</a:t>
            </a:r>
            <a:endParaRPr lang="en-GB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31732" y="2582929"/>
            <a:ext cx="321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y</a:t>
            </a:r>
            <a:endParaRPr lang="en-GB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31732" y="2804033"/>
            <a:ext cx="321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z</a:t>
            </a:r>
            <a:endParaRPr lang="en-GB" sz="1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3601966" y="1764997"/>
            <a:ext cx="321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a</a:t>
            </a:r>
            <a:endParaRPr lang="en-GB" sz="14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3601966" y="1981021"/>
            <a:ext cx="321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b</a:t>
            </a:r>
            <a:endParaRPr lang="en-GB" sz="14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3601966" y="2186885"/>
            <a:ext cx="321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</a:t>
            </a:r>
            <a:endParaRPr lang="en-GB" sz="14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3601966" y="2407989"/>
            <a:ext cx="321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d</a:t>
            </a:r>
            <a:endParaRPr lang="en-GB" sz="14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3601966" y="2629093"/>
            <a:ext cx="321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e</a:t>
            </a:r>
            <a:endParaRPr lang="en-GB" sz="14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3601966" y="2834957"/>
            <a:ext cx="321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f</a:t>
            </a:r>
            <a:endParaRPr lang="en-GB" sz="14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3601966" y="3056061"/>
            <a:ext cx="321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g</a:t>
            </a:r>
            <a:endParaRPr lang="en-GB" sz="1400" b="1" dirty="0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3169918" y="2755165"/>
            <a:ext cx="432048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3169918" y="2964608"/>
            <a:ext cx="432048" cy="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3169918" y="3189341"/>
            <a:ext cx="432048" cy="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66" y="3795885"/>
            <a:ext cx="1466871" cy="89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1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21" grpId="0" animBg="1"/>
      <p:bldP spid="30" grpId="0"/>
      <p:bldP spid="34" grpId="0"/>
      <p:bldP spid="35" grpId="0"/>
      <p:bldP spid="36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50" name="AutoShape 6"/>
          <p:cNvSpPr>
            <a:spLocks noChangeArrowheads="1"/>
          </p:cNvSpPr>
          <p:nvPr/>
        </p:nvSpPr>
        <p:spPr bwMode="auto">
          <a:xfrm rot="16510531">
            <a:off x="6875164" y="1871663"/>
            <a:ext cx="989013" cy="179387"/>
          </a:xfrm>
          <a:prstGeom prst="roundRect">
            <a:avLst>
              <a:gd name="adj" fmla="val 50000"/>
            </a:avLst>
          </a:prstGeom>
          <a:solidFill>
            <a:schemeClr val="bg1">
              <a:alpha val="50195"/>
            </a:schemeClr>
          </a:solidFill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1" name="AutoShape 7"/>
          <p:cNvSpPr>
            <a:spLocks noChangeArrowheads="1"/>
          </p:cNvSpPr>
          <p:nvPr/>
        </p:nvSpPr>
        <p:spPr bwMode="auto">
          <a:xfrm rot="16511666">
            <a:off x="5643264" y="2895600"/>
            <a:ext cx="989013" cy="179387"/>
          </a:xfrm>
          <a:prstGeom prst="roundRect">
            <a:avLst>
              <a:gd name="adj" fmla="val 50000"/>
            </a:avLst>
          </a:prstGeom>
          <a:solidFill>
            <a:schemeClr val="bg1">
              <a:alpha val="50195"/>
            </a:schemeClr>
          </a:solidFill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2" name="AutoShape 8"/>
          <p:cNvSpPr>
            <a:spLocks noChangeArrowheads="1"/>
          </p:cNvSpPr>
          <p:nvPr/>
        </p:nvSpPr>
        <p:spPr bwMode="auto">
          <a:xfrm rot="16510532">
            <a:off x="5740102" y="1849438"/>
            <a:ext cx="989013" cy="17938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3" name="AutoShape 9"/>
          <p:cNvSpPr>
            <a:spLocks noChangeArrowheads="1"/>
          </p:cNvSpPr>
          <p:nvPr/>
        </p:nvSpPr>
        <p:spPr bwMode="auto">
          <a:xfrm rot="16508654">
            <a:off x="6797376" y="2914650"/>
            <a:ext cx="989013" cy="17938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6178252" y="3409950"/>
            <a:ext cx="989012" cy="17938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5" name="AutoShape 11"/>
          <p:cNvSpPr>
            <a:spLocks noChangeArrowheads="1"/>
          </p:cNvSpPr>
          <p:nvPr/>
        </p:nvSpPr>
        <p:spPr bwMode="auto">
          <a:xfrm>
            <a:off x="6351289" y="1339850"/>
            <a:ext cx="989012" cy="17938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56" name="AutoShape 12"/>
          <p:cNvSpPr>
            <a:spLocks noChangeArrowheads="1"/>
          </p:cNvSpPr>
          <p:nvPr/>
        </p:nvSpPr>
        <p:spPr bwMode="auto">
          <a:xfrm>
            <a:off x="6265564" y="2392363"/>
            <a:ext cx="989012" cy="179388"/>
          </a:xfrm>
          <a:prstGeom prst="roundRect">
            <a:avLst>
              <a:gd name="adj" fmla="val 47759"/>
            </a:avLst>
          </a:prstGeom>
          <a:noFill/>
          <a:ln w="127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6648152" y="908050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4"/>
                </a:solidFill>
                <a:latin typeface="+mj-lt"/>
              </a:rPr>
              <a:t>a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454602" y="1700213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+mj-lt"/>
              </a:rPr>
              <a:t>b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7392690" y="2708275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+mj-lt"/>
              </a:rPr>
              <a:t>c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6633865" y="1901825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+mj-lt"/>
              </a:rPr>
              <a:t>g</a:t>
            </a: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5713115" y="2708275"/>
            <a:ext cx="28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+mj-lt"/>
              </a:rPr>
              <a:t>e</a:t>
            </a: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6475115" y="3571875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+mj-lt"/>
              </a:rPr>
              <a:t>d</a:t>
            </a: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5784552" y="1700213"/>
            <a:ext cx="344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4"/>
                </a:solidFill>
                <a:latin typeface="+mj-lt"/>
              </a:rPr>
              <a:t>f</a:t>
            </a:r>
          </a:p>
        </p:txBody>
      </p:sp>
      <p:graphicFrame>
        <p:nvGraphicFramePr>
          <p:cNvPr id="21" name="Group 53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0541611"/>
              </p:ext>
            </p:extLst>
          </p:nvPr>
        </p:nvGraphicFramePr>
        <p:xfrm>
          <a:off x="457200" y="842963"/>
          <a:ext cx="3380184" cy="3900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0093"/>
                <a:gridCol w="241442"/>
                <a:gridCol w="241441"/>
                <a:gridCol w="241442"/>
                <a:gridCol w="241441"/>
                <a:gridCol w="241442"/>
                <a:gridCol w="241441"/>
                <a:gridCol w="241442"/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 BCD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segment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 x  y  z</a:t>
                      </a:r>
                      <a:endParaRPr kumimoji="0" lang="en-US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23928" y="1247125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</a:pPr>
            <a:r>
              <a:rPr lang="en-US" altLang="en-US" sz="1400" b="1" dirty="0">
                <a:solidFill>
                  <a:schemeClr val="accent5"/>
                </a:solidFill>
                <a:cs typeface="Times New Roman" pitchFamily="18" charset="0"/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16107" y="1444362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</a:pPr>
            <a:r>
              <a:rPr lang="en-US" altLang="en-US" sz="1400" b="1" dirty="0" smtClean="0">
                <a:solidFill>
                  <a:schemeClr val="accent5"/>
                </a:solidFill>
                <a:cs typeface="Times New Roman" pitchFamily="18" charset="0"/>
              </a:rPr>
              <a:t>1</a:t>
            </a:r>
            <a:endParaRPr lang="en-US" altLang="en-US" sz="1400" b="1" dirty="0">
              <a:solidFill>
                <a:schemeClr val="accent5"/>
              </a:solidFill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16107" y="1661921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</a:pPr>
            <a:r>
              <a:rPr lang="en-US" altLang="en-US" sz="1400" b="1" dirty="0" smtClean="0">
                <a:solidFill>
                  <a:schemeClr val="accent5"/>
                </a:solidFill>
                <a:cs typeface="Times New Roman" pitchFamily="18" charset="0"/>
              </a:rPr>
              <a:t>2</a:t>
            </a:r>
            <a:endParaRPr lang="en-US" altLang="en-US" sz="1400" b="1" dirty="0">
              <a:solidFill>
                <a:schemeClr val="accent5"/>
              </a:solidFill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16107" y="1879480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</a:pPr>
            <a:r>
              <a:rPr lang="en-US" altLang="en-US" sz="1400" b="1" dirty="0" smtClean="0">
                <a:solidFill>
                  <a:schemeClr val="accent5"/>
                </a:solidFill>
                <a:cs typeface="Times New Roman" pitchFamily="18" charset="0"/>
              </a:rPr>
              <a:t>3</a:t>
            </a:r>
            <a:endParaRPr lang="en-US" altLang="en-US" sz="1400" b="1" dirty="0">
              <a:solidFill>
                <a:schemeClr val="accent5"/>
              </a:solidFill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16107" y="2097039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</a:pPr>
            <a:r>
              <a:rPr lang="en-US" altLang="en-US" sz="1400" b="1" dirty="0" smtClean="0">
                <a:solidFill>
                  <a:schemeClr val="accent5"/>
                </a:solidFill>
                <a:cs typeface="Times New Roman" pitchFamily="18" charset="0"/>
              </a:rPr>
              <a:t>4</a:t>
            </a:r>
            <a:endParaRPr lang="en-US" altLang="en-US" sz="1400" b="1" dirty="0">
              <a:solidFill>
                <a:schemeClr val="accent5"/>
              </a:solidFill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16107" y="2314598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</a:pPr>
            <a:r>
              <a:rPr lang="en-US" altLang="en-US" sz="1400" b="1" dirty="0" smtClean="0">
                <a:solidFill>
                  <a:schemeClr val="accent5"/>
                </a:solidFill>
                <a:cs typeface="Times New Roman" pitchFamily="18" charset="0"/>
              </a:rPr>
              <a:t>5</a:t>
            </a:r>
            <a:endParaRPr lang="en-US" altLang="en-US" sz="1400" b="1" dirty="0">
              <a:solidFill>
                <a:schemeClr val="accent5"/>
              </a:solidFill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16107" y="2532157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</a:pPr>
            <a:r>
              <a:rPr lang="en-US" altLang="en-US" sz="1400" b="1" dirty="0" smtClean="0">
                <a:solidFill>
                  <a:schemeClr val="accent5"/>
                </a:solidFill>
                <a:cs typeface="Times New Roman" pitchFamily="18" charset="0"/>
              </a:rPr>
              <a:t>6</a:t>
            </a:r>
            <a:endParaRPr lang="en-US" altLang="en-US" sz="1400" b="1" dirty="0">
              <a:solidFill>
                <a:schemeClr val="accent5"/>
              </a:solidFill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16107" y="2749716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</a:pPr>
            <a:r>
              <a:rPr lang="en-US" altLang="en-US" sz="1400" b="1" dirty="0" smtClean="0">
                <a:solidFill>
                  <a:schemeClr val="accent5"/>
                </a:solidFill>
                <a:cs typeface="Times New Roman" pitchFamily="18" charset="0"/>
              </a:rPr>
              <a:t>7</a:t>
            </a:r>
            <a:endParaRPr lang="en-US" altLang="en-US" sz="1400" b="1" dirty="0">
              <a:solidFill>
                <a:schemeClr val="accent5"/>
              </a:solidFill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16107" y="2967275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</a:pPr>
            <a:r>
              <a:rPr lang="en-US" altLang="en-US" sz="1400" b="1" dirty="0" smtClean="0">
                <a:solidFill>
                  <a:schemeClr val="accent5"/>
                </a:solidFill>
                <a:cs typeface="Times New Roman" pitchFamily="18" charset="0"/>
              </a:rPr>
              <a:t>8</a:t>
            </a:r>
            <a:endParaRPr lang="en-US" altLang="en-US" sz="1400" b="1" dirty="0">
              <a:solidFill>
                <a:schemeClr val="accent5"/>
              </a:solidFill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16107" y="3184837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100000"/>
            </a:pPr>
            <a:r>
              <a:rPr lang="en-US" altLang="en-US" sz="1400" b="1" dirty="0" smtClean="0">
                <a:solidFill>
                  <a:schemeClr val="accent5"/>
                </a:solidFill>
                <a:cs typeface="Times New Roman" pitchFamily="18" charset="0"/>
              </a:rPr>
              <a:t>9</a:t>
            </a:r>
            <a:endParaRPr lang="en-US" altLang="en-US" sz="1400" b="1" dirty="0">
              <a:solidFill>
                <a:schemeClr val="accent5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38</a:t>
            </a:fld>
            <a:endParaRPr lang="en-GB"/>
          </a:p>
        </p:txBody>
      </p:sp>
      <p:graphicFrame>
        <p:nvGraphicFramePr>
          <p:cNvPr id="21" name="Group 53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2610862"/>
              </p:ext>
            </p:extLst>
          </p:nvPr>
        </p:nvGraphicFramePr>
        <p:xfrm>
          <a:off x="457200" y="842963"/>
          <a:ext cx="3380184" cy="3900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0093"/>
                <a:gridCol w="241442"/>
                <a:gridCol w="241441"/>
                <a:gridCol w="241442"/>
                <a:gridCol w="241441"/>
                <a:gridCol w="241442"/>
                <a:gridCol w="241441"/>
                <a:gridCol w="241442"/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 BCD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segment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 x  y  z</a:t>
                      </a:r>
                      <a:endParaRPr kumimoji="0" lang="en-US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graphicFrame>
        <p:nvGraphicFramePr>
          <p:cNvPr id="32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1478842"/>
              </p:ext>
            </p:extLst>
          </p:nvPr>
        </p:nvGraphicFramePr>
        <p:xfrm>
          <a:off x="4648200" y="1308710"/>
          <a:ext cx="3672408" cy="2929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"/>
                <a:gridCol w="391094"/>
                <a:gridCol w="598656"/>
                <a:gridCol w="598656"/>
                <a:gridCol w="598656"/>
                <a:gridCol w="598656"/>
                <a:gridCol w="299329"/>
                <a:gridCol w="299329"/>
              </a:tblGrid>
              <a:tr h="236165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100" dirty="0" err="1" smtClean="0"/>
                        <a:t>yz</a:t>
                      </a:r>
                      <a:endParaRPr lang="en-GB" sz="1100" dirty="0" smtClean="0"/>
                    </a:p>
                    <a:p>
                      <a:pPr algn="l"/>
                      <a:r>
                        <a:rPr lang="en-GB" sz="1100" dirty="0" err="1" smtClean="0"/>
                        <a:t>wx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0 0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100" b="0" i="0" baseline="0" dirty="0" smtClean="0"/>
                        <a:t>x</a:t>
                      </a:r>
                      <a:endParaRPr lang="en-GB" sz="100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w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i="0" dirty="0" smtClean="0"/>
                        <a:t>z</a:t>
                      </a:r>
                      <a:endParaRPr lang="en-GB" sz="11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481516" y="187925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481516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94650" y="187925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660232" y="187925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084168" y="235572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94650" y="235572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074550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50614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26678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50614" y="329183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226678" y="329183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58" name="Oval 57"/>
          <p:cNvSpPr/>
          <p:nvPr/>
        </p:nvSpPr>
        <p:spPr>
          <a:xfrm>
            <a:off x="2162780" y="129099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 rot="10800000">
            <a:off x="5481516" y="2839558"/>
            <a:ext cx="2114820" cy="82711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 rot="10800000">
            <a:off x="6042640" y="2356090"/>
            <a:ext cx="959376" cy="82711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 rot="10800000">
            <a:off x="6640770" y="1923677"/>
            <a:ext cx="959376" cy="17429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5583559" y="4343391"/>
            <a:ext cx="79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a </a:t>
            </a:r>
            <a:r>
              <a:rPr lang="en-GB" sz="1400" b="1" dirty="0"/>
              <a:t>= </a:t>
            </a:r>
            <a:r>
              <a:rPr lang="en-GB" sz="1400" b="1" dirty="0" smtClean="0"/>
              <a:t>w</a:t>
            </a:r>
            <a:endParaRPr lang="en-GB" sz="1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084168" y="434404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y</a:t>
            </a:r>
            <a:endParaRPr lang="en-GB" sz="1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372200" y="434812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x z</a:t>
            </a:r>
            <a:endParaRPr lang="en-GB" sz="1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413855" y="915566"/>
            <a:ext cx="2141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a’s </a:t>
            </a:r>
            <a:r>
              <a:rPr lang="en-GB" dirty="0" err="1" smtClean="0"/>
              <a:t>karnaugh</a:t>
            </a:r>
            <a:r>
              <a:rPr lang="en-GB" dirty="0" smtClean="0"/>
              <a:t> map</a:t>
            </a:r>
            <a:endParaRPr lang="en-GB" dirty="0"/>
          </a:p>
        </p:txBody>
      </p:sp>
      <p:sp>
        <p:nvSpPr>
          <p:cNvPr id="66" name="Oval 65"/>
          <p:cNvSpPr/>
          <p:nvPr/>
        </p:nvSpPr>
        <p:spPr>
          <a:xfrm>
            <a:off x="2162780" y="171113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162780" y="1927158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162780" y="235572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2162780" y="2575230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2162780" y="279125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2162780" y="3007278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2162780" y="322330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6660232" y="235572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5491134" y="3279199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6088410" y="3279199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grpSp>
        <p:nvGrpSpPr>
          <p:cNvPr id="76" name="Group 75"/>
          <p:cNvGrpSpPr/>
          <p:nvPr/>
        </p:nvGrpSpPr>
        <p:grpSpPr>
          <a:xfrm rot="2755695" flipH="1">
            <a:off x="5506093" y="1857739"/>
            <a:ext cx="235280" cy="388822"/>
            <a:chOff x="4499992" y="3169532"/>
            <a:chExt cx="504056" cy="782558"/>
          </a:xfrm>
        </p:grpSpPr>
        <p:grpSp>
          <p:nvGrpSpPr>
            <p:cNvPr id="77" name="Group 76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 rot="18844305">
            <a:off x="7286809" y="1857739"/>
            <a:ext cx="235280" cy="388822"/>
            <a:chOff x="4499992" y="3169532"/>
            <a:chExt cx="504056" cy="782558"/>
          </a:xfrm>
        </p:grpSpPr>
        <p:grpSp>
          <p:nvGrpSpPr>
            <p:cNvPr id="84" name="Group 83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 rot="18844305" flipH="1" flipV="1">
            <a:off x="5540446" y="3266696"/>
            <a:ext cx="235280" cy="388822"/>
            <a:chOff x="4499992" y="3169532"/>
            <a:chExt cx="504056" cy="782558"/>
          </a:xfrm>
        </p:grpSpPr>
        <p:grpSp>
          <p:nvGrpSpPr>
            <p:cNvPr id="91" name="Group 90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Group 96"/>
          <p:cNvGrpSpPr/>
          <p:nvPr/>
        </p:nvGrpSpPr>
        <p:grpSpPr>
          <a:xfrm rot="2755695" flipV="1">
            <a:off x="7241952" y="3274162"/>
            <a:ext cx="235280" cy="388822"/>
            <a:chOff x="4499992" y="3169532"/>
            <a:chExt cx="504056" cy="782558"/>
          </a:xfrm>
        </p:grpSpPr>
        <p:grpSp>
          <p:nvGrpSpPr>
            <p:cNvPr id="98" name="Group 97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" name="Oval 103"/>
          <p:cNvSpPr/>
          <p:nvPr/>
        </p:nvSpPr>
        <p:spPr>
          <a:xfrm>
            <a:off x="2154208" y="344194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/>
          <p:cNvSpPr/>
          <p:nvPr/>
        </p:nvSpPr>
        <p:spPr>
          <a:xfrm>
            <a:off x="2154208" y="366144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/>
          <p:cNvSpPr/>
          <p:nvPr/>
        </p:nvSpPr>
        <p:spPr>
          <a:xfrm>
            <a:off x="2154208" y="3877470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2154208" y="409349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2154208" y="4309518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>
            <a:off x="2153064" y="452206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6804248" y="434812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x’ z’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959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7" grpId="0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74" grpId="0"/>
      <p:bldP spid="75" grpId="0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39</a:t>
            </a:fld>
            <a:endParaRPr lang="en-GB"/>
          </a:p>
        </p:txBody>
      </p:sp>
      <p:graphicFrame>
        <p:nvGraphicFramePr>
          <p:cNvPr id="21" name="Group 53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672489"/>
              </p:ext>
            </p:extLst>
          </p:nvPr>
        </p:nvGraphicFramePr>
        <p:xfrm>
          <a:off x="457200" y="842963"/>
          <a:ext cx="3380184" cy="3900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0093"/>
                <a:gridCol w="241442"/>
                <a:gridCol w="241441"/>
                <a:gridCol w="241442"/>
                <a:gridCol w="241441"/>
                <a:gridCol w="241442"/>
                <a:gridCol w="241441"/>
                <a:gridCol w="241442"/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 BCD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segment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 x  y  z</a:t>
                      </a:r>
                      <a:endParaRPr kumimoji="0" lang="en-US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graphicFrame>
        <p:nvGraphicFramePr>
          <p:cNvPr id="32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9143114"/>
              </p:ext>
            </p:extLst>
          </p:nvPr>
        </p:nvGraphicFramePr>
        <p:xfrm>
          <a:off x="4648200" y="1308710"/>
          <a:ext cx="3672408" cy="2929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"/>
                <a:gridCol w="391094"/>
                <a:gridCol w="598656"/>
                <a:gridCol w="598656"/>
                <a:gridCol w="598656"/>
                <a:gridCol w="598656"/>
                <a:gridCol w="299329"/>
                <a:gridCol w="299329"/>
              </a:tblGrid>
              <a:tr h="236165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100" dirty="0" err="1" smtClean="0"/>
                        <a:t>yz</a:t>
                      </a:r>
                      <a:endParaRPr lang="en-GB" sz="1100" dirty="0" smtClean="0"/>
                    </a:p>
                    <a:p>
                      <a:pPr algn="l"/>
                      <a:r>
                        <a:rPr lang="en-GB" sz="1100" dirty="0" err="1" smtClean="0"/>
                        <a:t>wx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0 0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100" b="0" i="0" baseline="0" dirty="0" smtClean="0"/>
                        <a:t>x</a:t>
                      </a:r>
                      <a:endParaRPr lang="en-GB" sz="100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w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i="0" dirty="0" smtClean="0"/>
                        <a:t>z</a:t>
                      </a:r>
                      <a:endParaRPr lang="en-GB" sz="11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481516" y="187925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481516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94538" y="187925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294650" y="187925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660232" y="187925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490605" y="2337040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074550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50614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26678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50614" y="329183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226678" y="329183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58" name="Oval 57"/>
          <p:cNvSpPr/>
          <p:nvPr/>
        </p:nvSpPr>
        <p:spPr>
          <a:xfrm>
            <a:off x="2406236" y="129099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 rot="10800000">
            <a:off x="5431573" y="2839557"/>
            <a:ext cx="2164763" cy="82711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 rot="10800000">
            <a:off x="6640770" y="1879251"/>
            <a:ext cx="361246" cy="17821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 rot="10800000">
            <a:off x="5431573" y="1879252"/>
            <a:ext cx="2168570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5583559" y="4343391"/>
            <a:ext cx="79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b </a:t>
            </a:r>
            <a:r>
              <a:rPr lang="en-GB" sz="1400" b="1" dirty="0"/>
              <a:t>= </a:t>
            </a:r>
            <a:r>
              <a:rPr lang="en-GB" sz="1400" b="1" dirty="0" smtClean="0"/>
              <a:t>w</a:t>
            </a:r>
            <a:endParaRPr lang="en-GB" sz="1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084168" y="434404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</a:t>
            </a:r>
            <a:r>
              <a:rPr lang="en-GB" sz="1400" b="1" dirty="0" err="1" smtClean="0"/>
              <a:t>w’x</a:t>
            </a:r>
            <a:r>
              <a:rPr lang="en-GB" sz="1400" b="1" dirty="0" smtClean="0"/>
              <a:t>’</a:t>
            </a:r>
            <a:endParaRPr lang="en-GB" sz="1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660232" y="434812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y z</a:t>
            </a:r>
            <a:endParaRPr lang="en-GB" sz="1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413855" y="915566"/>
            <a:ext cx="209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’s </a:t>
            </a:r>
            <a:r>
              <a:rPr lang="en-GB" dirty="0" err="1" smtClean="0"/>
              <a:t>karnaugh</a:t>
            </a:r>
            <a:r>
              <a:rPr lang="en-GB" dirty="0" smtClean="0"/>
              <a:t> map</a:t>
            </a:r>
            <a:endParaRPr lang="en-GB" dirty="0"/>
          </a:p>
        </p:txBody>
      </p:sp>
      <p:sp>
        <p:nvSpPr>
          <p:cNvPr id="66" name="Oval 65"/>
          <p:cNvSpPr/>
          <p:nvPr/>
        </p:nvSpPr>
        <p:spPr>
          <a:xfrm>
            <a:off x="2406236" y="150382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406236" y="171984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406236" y="1923678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2406236" y="214318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2406236" y="279125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2406236" y="3007278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2406236" y="322330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6660232" y="235572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5491134" y="3279199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6088410" y="3279199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04" name="Oval 103"/>
          <p:cNvSpPr/>
          <p:nvPr/>
        </p:nvSpPr>
        <p:spPr>
          <a:xfrm>
            <a:off x="2397664" y="344194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/>
          <p:cNvSpPr/>
          <p:nvPr/>
        </p:nvSpPr>
        <p:spPr>
          <a:xfrm>
            <a:off x="2397664" y="366144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/>
          <p:cNvSpPr/>
          <p:nvPr/>
        </p:nvSpPr>
        <p:spPr>
          <a:xfrm>
            <a:off x="2397664" y="3877470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2397664" y="409349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2397664" y="4309518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>
            <a:off x="2396520" y="452206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7092280" y="434812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y’ z’</a:t>
            </a:r>
            <a:endParaRPr lang="en-GB" sz="1400" b="1" dirty="0"/>
          </a:p>
        </p:txBody>
      </p:sp>
      <p:sp>
        <p:nvSpPr>
          <p:cNvPr id="111" name="Rectangle 110"/>
          <p:cNvSpPr/>
          <p:nvPr/>
        </p:nvSpPr>
        <p:spPr>
          <a:xfrm rot="10800000">
            <a:off x="5431574" y="1888697"/>
            <a:ext cx="361246" cy="177798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80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7" grpId="0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74" grpId="0"/>
      <p:bldP spid="75" grpId="0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/>
      <p:bldP spid="1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COMBINATIONAL CIRCUITS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Logic circuits for digital systems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Combinational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Sequential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 combinational circuit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outputs at any time are determined  from the present combination of inputs.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Performs operation specified by a set of Boolean functions.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70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40</a:t>
            </a:fld>
            <a:endParaRPr lang="en-GB"/>
          </a:p>
        </p:txBody>
      </p:sp>
      <p:graphicFrame>
        <p:nvGraphicFramePr>
          <p:cNvPr id="21" name="Group 53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6602583"/>
              </p:ext>
            </p:extLst>
          </p:nvPr>
        </p:nvGraphicFramePr>
        <p:xfrm>
          <a:off x="457200" y="842963"/>
          <a:ext cx="3380184" cy="3900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0093"/>
                <a:gridCol w="241442"/>
                <a:gridCol w="241441"/>
                <a:gridCol w="241442"/>
                <a:gridCol w="241441"/>
                <a:gridCol w="241442"/>
                <a:gridCol w="241441"/>
                <a:gridCol w="241442"/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 BCD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segment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 x  y  z</a:t>
                      </a:r>
                      <a:endParaRPr kumimoji="0" lang="en-US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graphicFrame>
        <p:nvGraphicFramePr>
          <p:cNvPr id="32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9737964"/>
              </p:ext>
            </p:extLst>
          </p:nvPr>
        </p:nvGraphicFramePr>
        <p:xfrm>
          <a:off x="4648200" y="1308710"/>
          <a:ext cx="3672408" cy="2929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"/>
                <a:gridCol w="391094"/>
                <a:gridCol w="598656"/>
                <a:gridCol w="598656"/>
                <a:gridCol w="598656"/>
                <a:gridCol w="598656"/>
                <a:gridCol w="299329"/>
                <a:gridCol w="299329"/>
              </a:tblGrid>
              <a:tr h="236165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100" dirty="0" err="1" smtClean="0"/>
                        <a:t>yz</a:t>
                      </a:r>
                      <a:endParaRPr lang="en-GB" sz="1100" dirty="0" smtClean="0"/>
                    </a:p>
                    <a:p>
                      <a:pPr algn="l"/>
                      <a:r>
                        <a:rPr lang="en-GB" sz="1100" dirty="0" err="1" smtClean="0"/>
                        <a:t>wx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0 0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100" b="0" i="0" baseline="0" dirty="0" smtClean="0"/>
                        <a:t>x</a:t>
                      </a:r>
                      <a:endParaRPr lang="en-GB" sz="100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w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i="0" dirty="0" smtClean="0"/>
                        <a:t>z</a:t>
                      </a:r>
                      <a:endParaRPr lang="en-GB" sz="11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481516" y="187925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481516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94538" y="187925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481516" y="2355174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660232" y="187925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087674" y="2355174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074550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50614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26678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50614" y="329183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226678" y="329183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58" name="Oval 57"/>
          <p:cNvSpPr/>
          <p:nvPr/>
        </p:nvSpPr>
        <p:spPr>
          <a:xfrm>
            <a:off x="2653184" y="129099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 rot="10800000">
            <a:off x="5431573" y="2839557"/>
            <a:ext cx="2164763" cy="82711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 rot="10800000">
            <a:off x="6012160" y="1879249"/>
            <a:ext cx="989856" cy="17821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 rot="10800000">
            <a:off x="6588224" y="2348486"/>
            <a:ext cx="1008110" cy="83783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5583559" y="4343391"/>
            <a:ext cx="79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 </a:t>
            </a:r>
            <a:r>
              <a:rPr lang="en-GB" sz="1400" b="1" dirty="0"/>
              <a:t>= </a:t>
            </a:r>
            <a:r>
              <a:rPr lang="en-GB" sz="1400" b="1" dirty="0" smtClean="0"/>
              <a:t>w</a:t>
            </a:r>
            <a:endParaRPr lang="en-GB" sz="1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084168" y="434404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</a:t>
            </a:r>
            <a:r>
              <a:rPr lang="en-GB" sz="1400" b="1" dirty="0" err="1" smtClean="0"/>
              <a:t>xy</a:t>
            </a:r>
            <a:endParaRPr lang="en-GB" sz="1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516216" y="434812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x’ z</a:t>
            </a:r>
            <a:endParaRPr lang="en-GB" sz="1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413855" y="915566"/>
            <a:ext cx="209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c’s </a:t>
            </a:r>
            <a:r>
              <a:rPr lang="en-GB" dirty="0" err="1" smtClean="0"/>
              <a:t>karnaugh</a:t>
            </a:r>
            <a:r>
              <a:rPr lang="en-GB" dirty="0" smtClean="0"/>
              <a:t> map</a:t>
            </a:r>
            <a:endParaRPr lang="en-GB" dirty="0"/>
          </a:p>
        </p:txBody>
      </p:sp>
      <p:sp>
        <p:nvSpPr>
          <p:cNvPr id="66" name="Oval 65"/>
          <p:cNvSpPr/>
          <p:nvPr/>
        </p:nvSpPr>
        <p:spPr>
          <a:xfrm>
            <a:off x="2653184" y="150382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653184" y="1946030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653184" y="214986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2653184" y="236936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2653184" y="2581910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2653184" y="279793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2653184" y="3013958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7236296" y="235572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670550" y="235572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5481516" y="3291830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04" name="Oval 103"/>
          <p:cNvSpPr/>
          <p:nvPr/>
        </p:nvSpPr>
        <p:spPr>
          <a:xfrm>
            <a:off x="2644612" y="322998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/>
          <p:cNvSpPr/>
          <p:nvPr/>
        </p:nvSpPr>
        <p:spPr>
          <a:xfrm>
            <a:off x="2644612" y="344948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/>
          <p:cNvSpPr/>
          <p:nvPr/>
        </p:nvSpPr>
        <p:spPr>
          <a:xfrm>
            <a:off x="2644612" y="3665510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2644612" y="388153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2644612" y="4097558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>
            <a:off x="2643468" y="431010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7020272" y="434812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x’ y’</a:t>
            </a:r>
            <a:endParaRPr lang="en-GB" sz="1400" b="1" dirty="0"/>
          </a:p>
        </p:txBody>
      </p:sp>
      <p:sp>
        <p:nvSpPr>
          <p:cNvPr id="111" name="Rectangle 110"/>
          <p:cNvSpPr/>
          <p:nvPr/>
        </p:nvSpPr>
        <p:spPr>
          <a:xfrm rot="10800000">
            <a:off x="5431574" y="1888697"/>
            <a:ext cx="1012634" cy="177798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2643468" y="452264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093786" y="3291830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8303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7" grpId="0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74" grpId="0"/>
      <p:bldP spid="75" grpId="0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/>
      <p:bldP spid="111" grpId="0" animBg="1"/>
      <p:bldP spid="45" grpId="0" animBg="1"/>
      <p:bldP spid="4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41</a:t>
            </a:fld>
            <a:endParaRPr lang="en-GB"/>
          </a:p>
        </p:txBody>
      </p:sp>
      <p:graphicFrame>
        <p:nvGraphicFramePr>
          <p:cNvPr id="21" name="Group 53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95538095"/>
              </p:ext>
            </p:extLst>
          </p:nvPr>
        </p:nvGraphicFramePr>
        <p:xfrm>
          <a:off x="457200" y="842963"/>
          <a:ext cx="3380184" cy="3900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0093"/>
                <a:gridCol w="241442"/>
                <a:gridCol w="241441"/>
                <a:gridCol w="241442"/>
                <a:gridCol w="241441"/>
                <a:gridCol w="241442"/>
                <a:gridCol w="241441"/>
                <a:gridCol w="241442"/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 BCD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segment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 x  y  z</a:t>
                      </a:r>
                      <a:endParaRPr kumimoji="0" lang="en-US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graphicFrame>
        <p:nvGraphicFramePr>
          <p:cNvPr id="32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6731648"/>
              </p:ext>
            </p:extLst>
          </p:nvPr>
        </p:nvGraphicFramePr>
        <p:xfrm>
          <a:off x="4648200" y="1308710"/>
          <a:ext cx="3672408" cy="2929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"/>
                <a:gridCol w="391094"/>
                <a:gridCol w="598656"/>
                <a:gridCol w="598656"/>
                <a:gridCol w="598656"/>
                <a:gridCol w="598656"/>
                <a:gridCol w="299329"/>
                <a:gridCol w="299329"/>
              </a:tblGrid>
              <a:tr h="236165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100" dirty="0" err="1" smtClean="0"/>
                        <a:t>yz</a:t>
                      </a:r>
                      <a:endParaRPr lang="en-GB" sz="1100" dirty="0" smtClean="0"/>
                    </a:p>
                    <a:p>
                      <a:pPr algn="l"/>
                      <a:r>
                        <a:rPr lang="en-GB" sz="1100" dirty="0" err="1" smtClean="0"/>
                        <a:t>wx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0 0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100" b="0" i="0" baseline="0" dirty="0" smtClean="0"/>
                        <a:t>x</a:t>
                      </a:r>
                      <a:endParaRPr lang="en-GB" sz="100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w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i="0" dirty="0" smtClean="0"/>
                        <a:t>z</a:t>
                      </a:r>
                      <a:endParaRPr lang="en-GB" sz="11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481516" y="187925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481516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60232" y="187925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229469" y="1883025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087674" y="2355174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074550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50614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26678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50614" y="329183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226678" y="329183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58" name="Oval 57"/>
          <p:cNvSpPr/>
          <p:nvPr/>
        </p:nvSpPr>
        <p:spPr>
          <a:xfrm>
            <a:off x="2885336" y="129099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 rot="10800000">
            <a:off x="5431573" y="2839557"/>
            <a:ext cx="2164763" cy="82711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 rot="10800000">
            <a:off x="6633944" y="1879248"/>
            <a:ext cx="989856" cy="3385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 rot="10800000">
            <a:off x="7187148" y="1888696"/>
            <a:ext cx="432046" cy="177274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5583559" y="4343391"/>
            <a:ext cx="79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d </a:t>
            </a:r>
            <a:r>
              <a:rPr lang="en-GB" sz="1400" b="1" dirty="0"/>
              <a:t>= </a:t>
            </a:r>
            <a:r>
              <a:rPr lang="en-GB" sz="1400" b="1" dirty="0" smtClean="0"/>
              <a:t>w</a:t>
            </a:r>
            <a:endParaRPr lang="en-GB" sz="1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084168" y="434404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</a:t>
            </a:r>
            <a:r>
              <a:rPr lang="en-GB" sz="1400" b="1" dirty="0" err="1" smtClean="0"/>
              <a:t>yz</a:t>
            </a:r>
            <a:r>
              <a:rPr lang="en-GB" sz="1400" b="1" dirty="0" smtClean="0"/>
              <a:t>’</a:t>
            </a:r>
            <a:endParaRPr lang="en-GB" sz="1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516215" y="4348127"/>
            <a:ext cx="827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</a:t>
            </a:r>
            <a:r>
              <a:rPr lang="en-GB" sz="1400" b="1" dirty="0" err="1" smtClean="0"/>
              <a:t>w’x</a:t>
            </a:r>
            <a:r>
              <a:rPr lang="en-GB" sz="1400" b="1" dirty="0" smtClean="0"/>
              <a:t>’ y</a:t>
            </a:r>
            <a:endParaRPr lang="en-GB" sz="1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413855" y="915566"/>
            <a:ext cx="209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d’s </a:t>
            </a:r>
            <a:r>
              <a:rPr lang="en-GB" dirty="0" err="1" smtClean="0"/>
              <a:t>karnaugh</a:t>
            </a:r>
            <a:r>
              <a:rPr lang="en-GB" dirty="0" smtClean="0"/>
              <a:t> map</a:t>
            </a:r>
            <a:endParaRPr lang="en-GB" dirty="0"/>
          </a:p>
        </p:txBody>
      </p:sp>
      <p:sp>
        <p:nvSpPr>
          <p:cNvPr id="66" name="Oval 65"/>
          <p:cNvSpPr/>
          <p:nvPr/>
        </p:nvSpPr>
        <p:spPr>
          <a:xfrm>
            <a:off x="2885336" y="172289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885336" y="1946030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2885336" y="236936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2885336" y="2581910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2885336" y="3013958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7236296" y="235572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5481516" y="3291830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04" name="Oval 103"/>
          <p:cNvSpPr/>
          <p:nvPr/>
        </p:nvSpPr>
        <p:spPr>
          <a:xfrm>
            <a:off x="2876764" y="322998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/>
          <p:cNvSpPr/>
          <p:nvPr/>
        </p:nvSpPr>
        <p:spPr>
          <a:xfrm>
            <a:off x="2876764" y="344948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/>
          <p:cNvSpPr/>
          <p:nvPr/>
        </p:nvSpPr>
        <p:spPr>
          <a:xfrm>
            <a:off x="2876764" y="3665510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2876764" y="388153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2876764" y="4097558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>
            <a:off x="2875620" y="431010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7236296" y="434812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x </a:t>
            </a:r>
            <a:r>
              <a:rPr lang="en-GB" sz="1400" b="1" dirty="0" err="1" smtClean="0"/>
              <a:t>y’z</a:t>
            </a:r>
            <a:endParaRPr lang="en-GB" sz="1400" b="1" dirty="0"/>
          </a:p>
        </p:txBody>
      </p:sp>
      <p:sp>
        <p:nvSpPr>
          <p:cNvPr id="111" name="Rectangle 110"/>
          <p:cNvSpPr/>
          <p:nvPr/>
        </p:nvSpPr>
        <p:spPr>
          <a:xfrm rot="10800000">
            <a:off x="5981292" y="2369365"/>
            <a:ext cx="462916" cy="81696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2875620" y="452264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093786" y="3291830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grpSp>
        <p:nvGrpSpPr>
          <p:cNvPr id="47" name="Group 46"/>
          <p:cNvGrpSpPr/>
          <p:nvPr/>
        </p:nvGrpSpPr>
        <p:grpSpPr>
          <a:xfrm rot="2755695" flipH="1">
            <a:off x="5506093" y="1857739"/>
            <a:ext cx="235280" cy="388822"/>
            <a:chOff x="4499992" y="3169532"/>
            <a:chExt cx="504056" cy="782558"/>
          </a:xfrm>
        </p:grpSpPr>
        <p:grpSp>
          <p:nvGrpSpPr>
            <p:cNvPr id="48" name="Group 47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 rot="18844305">
            <a:off x="7286809" y="1857739"/>
            <a:ext cx="235280" cy="388822"/>
            <a:chOff x="4499992" y="3169532"/>
            <a:chExt cx="504056" cy="782558"/>
          </a:xfrm>
        </p:grpSpPr>
        <p:grpSp>
          <p:nvGrpSpPr>
            <p:cNvPr id="55" name="Group 54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79"/>
          <p:cNvGrpSpPr/>
          <p:nvPr/>
        </p:nvGrpSpPr>
        <p:grpSpPr>
          <a:xfrm rot="18844305" flipH="1" flipV="1">
            <a:off x="5540446" y="3266696"/>
            <a:ext cx="235280" cy="388822"/>
            <a:chOff x="4499992" y="3169532"/>
            <a:chExt cx="504056" cy="782558"/>
          </a:xfrm>
        </p:grpSpPr>
        <p:grpSp>
          <p:nvGrpSpPr>
            <p:cNvPr id="81" name="Group 80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 rot="2755695" flipV="1">
            <a:off x="7241952" y="3274162"/>
            <a:ext cx="235280" cy="388822"/>
            <a:chOff x="4499992" y="3169532"/>
            <a:chExt cx="504056" cy="782558"/>
          </a:xfrm>
        </p:grpSpPr>
        <p:grpSp>
          <p:nvGrpSpPr>
            <p:cNvPr id="88" name="Group 87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TextBox 93"/>
          <p:cNvSpPr txBox="1"/>
          <p:nvPr/>
        </p:nvSpPr>
        <p:spPr>
          <a:xfrm>
            <a:off x="7812360" y="434909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</a:t>
            </a:r>
            <a:r>
              <a:rPr lang="en-GB" sz="1400" b="1" dirty="0" err="1" smtClean="0"/>
              <a:t>x’z</a:t>
            </a:r>
            <a:r>
              <a:rPr lang="en-GB" sz="1400" b="1" dirty="0" smtClean="0"/>
              <a:t>’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11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7" grpId="0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 animBg="1"/>
      <p:bldP spid="67" grpId="0" animBg="1"/>
      <p:bldP spid="69" grpId="0" animBg="1"/>
      <p:bldP spid="70" grpId="0" animBg="1"/>
      <p:bldP spid="72" grpId="0" animBg="1"/>
      <p:bldP spid="73" grpId="0"/>
      <p:bldP spid="75" grpId="0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/>
      <p:bldP spid="111" grpId="0" animBg="1"/>
      <p:bldP spid="45" grpId="0" animBg="1"/>
      <p:bldP spid="46" grpId="0"/>
      <p:bldP spid="9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42</a:t>
            </a:fld>
            <a:endParaRPr lang="en-GB"/>
          </a:p>
        </p:txBody>
      </p:sp>
      <p:graphicFrame>
        <p:nvGraphicFramePr>
          <p:cNvPr id="21" name="Group 53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9384283"/>
              </p:ext>
            </p:extLst>
          </p:nvPr>
        </p:nvGraphicFramePr>
        <p:xfrm>
          <a:off x="457200" y="842963"/>
          <a:ext cx="3380184" cy="3900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0093"/>
                <a:gridCol w="241442"/>
                <a:gridCol w="241441"/>
                <a:gridCol w="241442"/>
                <a:gridCol w="241441"/>
                <a:gridCol w="241442"/>
                <a:gridCol w="241441"/>
                <a:gridCol w="241442"/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 BCD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segment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 x  y  z</a:t>
                      </a:r>
                      <a:endParaRPr kumimoji="0" lang="en-US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graphicFrame>
        <p:nvGraphicFramePr>
          <p:cNvPr id="32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8187636"/>
              </p:ext>
            </p:extLst>
          </p:nvPr>
        </p:nvGraphicFramePr>
        <p:xfrm>
          <a:off x="4648200" y="1308710"/>
          <a:ext cx="3672408" cy="2929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"/>
                <a:gridCol w="391094"/>
                <a:gridCol w="598656"/>
                <a:gridCol w="598656"/>
                <a:gridCol w="598656"/>
                <a:gridCol w="598656"/>
                <a:gridCol w="299329"/>
                <a:gridCol w="299329"/>
              </a:tblGrid>
              <a:tr h="236165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100" dirty="0" err="1" smtClean="0"/>
                        <a:t>yz</a:t>
                      </a:r>
                      <a:endParaRPr lang="en-GB" sz="1100" dirty="0" smtClean="0"/>
                    </a:p>
                    <a:p>
                      <a:pPr algn="l"/>
                      <a:r>
                        <a:rPr lang="en-GB" sz="1100" dirty="0" err="1" smtClean="0"/>
                        <a:t>wx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0 0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100" b="0" i="0" baseline="0" dirty="0" smtClean="0"/>
                        <a:t>x</a:t>
                      </a:r>
                      <a:endParaRPr lang="en-GB" sz="100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w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i="0" dirty="0" smtClean="0"/>
                        <a:t>z</a:t>
                      </a:r>
                      <a:endParaRPr lang="en-GB" sz="11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481516" y="187925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481516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29469" y="1883025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074550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50614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26678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50614" y="329183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226678" y="329183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58" name="Oval 57"/>
          <p:cNvSpPr/>
          <p:nvPr/>
        </p:nvSpPr>
        <p:spPr>
          <a:xfrm>
            <a:off x="3131840" y="129099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 rot="10800000">
            <a:off x="7187148" y="1888696"/>
            <a:ext cx="432046" cy="177274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5583559" y="4343391"/>
            <a:ext cx="79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e = </a:t>
            </a:r>
            <a:r>
              <a:rPr lang="en-GB" sz="1400" b="1" dirty="0" err="1"/>
              <a:t>yz</a:t>
            </a:r>
            <a:r>
              <a:rPr lang="en-GB" sz="1400" b="1" dirty="0" smtClean="0"/>
              <a:t>’</a:t>
            </a:r>
            <a:endParaRPr lang="en-GB" sz="1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413855" y="915566"/>
            <a:ext cx="209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e’s </a:t>
            </a:r>
            <a:r>
              <a:rPr lang="en-GB" dirty="0" err="1" smtClean="0"/>
              <a:t>karnaugh</a:t>
            </a:r>
            <a:r>
              <a:rPr lang="en-GB" dirty="0" smtClean="0"/>
              <a:t> map</a:t>
            </a:r>
            <a:endParaRPr lang="en-GB" dirty="0"/>
          </a:p>
        </p:txBody>
      </p:sp>
      <p:sp>
        <p:nvSpPr>
          <p:cNvPr id="66" name="Oval 65"/>
          <p:cNvSpPr/>
          <p:nvPr/>
        </p:nvSpPr>
        <p:spPr>
          <a:xfrm>
            <a:off x="3131840" y="172289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3131840" y="2581910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3131840" y="3013958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7236296" y="235572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5481516" y="3291830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05" name="Oval 104"/>
          <p:cNvSpPr/>
          <p:nvPr/>
        </p:nvSpPr>
        <p:spPr>
          <a:xfrm>
            <a:off x="3123268" y="344948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/>
          <p:cNvSpPr/>
          <p:nvPr/>
        </p:nvSpPr>
        <p:spPr>
          <a:xfrm>
            <a:off x="3123268" y="3665510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3123268" y="388153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3123268" y="4097558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>
            <a:off x="3122124" y="431010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3122124" y="452264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 rot="2755695" flipH="1">
            <a:off x="5506093" y="1857739"/>
            <a:ext cx="235280" cy="388822"/>
            <a:chOff x="4499992" y="3169532"/>
            <a:chExt cx="504056" cy="782558"/>
          </a:xfrm>
        </p:grpSpPr>
        <p:grpSp>
          <p:nvGrpSpPr>
            <p:cNvPr id="48" name="Group 47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 rot="18844305">
            <a:off x="7286809" y="1857739"/>
            <a:ext cx="235280" cy="388822"/>
            <a:chOff x="4499992" y="3169532"/>
            <a:chExt cx="504056" cy="782558"/>
          </a:xfrm>
        </p:grpSpPr>
        <p:grpSp>
          <p:nvGrpSpPr>
            <p:cNvPr id="55" name="Group 54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79"/>
          <p:cNvGrpSpPr/>
          <p:nvPr/>
        </p:nvGrpSpPr>
        <p:grpSpPr>
          <a:xfrm rot="18844305" flipH="1" flipV="1">
            <a:off x="5540446" y="3266696"/>
            <a:ext cx="235280" cy="388822"/>
            <a:chOff x="4499992" y="3169532"/>
            <a:chExt cx="504056" cy="782558"/>
          </a:xfrm>
        </p:grpSpPr>
        <p:grpSp>
          <p:nvGrpSpPr>
            <p:cNvPr id="81" name="Group 80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 rot="2755695" flipV="1">
            <a:off x="7241952" y="3274162"/>
            <a:ext cx="235280" cy="388822"/>
            <a:chOff x="4499992" y="3169532"/>
            <a:chExt cx="504056" cy="782558"/>
          </a:xfrm>
        </p:grpSpPr>
        <p:grpSp>
          <p:nvGrpSpPr>
            <p:cNvPr id="88" name="Group 87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TextBox 93"/>
          <p:cNvSpPr txBox="1"/>
          <p:nvPr/>
        </p:nvSpPr>
        <p:spPr>
          <a:xfrm>
            <a:off x="6156176" y="434909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</a:t>
            </a:r>
            <a:r>
              <a:rPr lang="en-GB" sz="1400" b="1" dirty="0" err="1" smtClean="0"/>
              <a:t>x’z</a:t>
            </a:r>
            <a:r>
              <a:rPr lang="en-GB" sz="1400" b="1" dirty="0" smtClean="0"/>
              <a:t>’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79213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39" grpId="0"/>
      <p:bldP spid="40" grpId="0"/>
      <p:bldP spid="41" grpId="0"/>
      <p:bldP spid="42" grpId="0"/>
      <p:bldP spid="57" grpId="0"/>
      <p:bldP spid="58" grpId="0" animBg="1"/>
      <p:bldP spid="61" grpId="0" animBg="1"/>
      <p:bldP spid="62" grpId="0"/>
      <p:bldP spid="65" grpId="0"/>
      <p:bldP spid="66" grpId="0" animBg="1"/>
      <p:bldP spid="70" grpId="0" animBg="1"/>
      <p:bldP spid="72" grpId="0" animBg="1"/>
      <p:bldP spid="73" grpId="0"/>
      <p:bldP spid="75" grpId="0"/>
      <p:bldP spid="105" grpId="0" animBg="1"/>
      <p:bldP spid="106" grpId="0" animBg="1"/>
      <p:bldP spid="107" grpId="0" animBg="1"/>
      <p:bldP spid="108" grpId="0" animBg="1"/>
      <p:bldP spid="109" grpId="0" animBg="1"/>
      <p:bldP spid="45" grpId="0" animBg="1"/>
      <p:bldP spid="9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43</a:t>
            </a:fld>
            <a:endParaRPr lang="en-GB"/>
          </a:p>
        </p:txBody>
      </p:sp>
      <p:graphicFrame>
        <p:nvGraphicFramePr>
          <p:cNvPr id="21" name="Group 53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95465829"/>
              </p:ext>
            </p:extLst>
          </p:nvPr>
        </p:nvGraphicFramePr>
        <p:xfrm>
          <a:off x="457200" y="842963"/>
          <a:ext cx="3380184" cy="3900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0093"/>
                <a:gridCol w="241442"/>
                <a:gridCol w="241441"/>
                <a:gridCol w="241442"/>
                <a:gridCol w="241441"/>
                <a:gridCol w="241442"/>
                <a:gridCol w="241441"/>
                <a:gridCol w="241442"/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 BCD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segment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 x  y  z</a:t>
                      </a:r>
                      <a:endParaRPr kumimoji="0" lang="en-US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graphicFrame>
        <p:nvGraphicFramePr>
          <p:cNvPr id="32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9846344"/>
              </p:ext>
            </p:extLst>
          </p:nvPr>
        </p:nvGraphicFramePr>
        <p:xfrm>
          <a:off x="4648200" y="1308710"/>
          <a:ext cx="3672408" cy="2929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"/>
                <a:gridCol w="391094"/>
                <a:gridCol w="598656"/>
                <a:gridCol w="598656"/>
                <a:gridCol w="598656"/>
                <a:gridCol w="598656"/>
                <a:gridCol w="299329"/>
                <a:gridCol w="299329"/>
              </a:tblGrid>
              <a:tr h="236165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100" dirty="0" err="1" smtClean="0"/>
                        <a:t>yz</a:t>
                      </a:r>
                      <a:endParaRPr lang="en-GB" sz="1100" dirty="0" smtClean="0"/>
                    </a:p>
                    <a:p>
                      <a:pPr algn="l"/>
                      <a:r>
                        <a:rPr lang="en-GB" sz="1100" dirty="0" err="1" smtClean="0"/>
                        <a:t>wx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0 0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100" b="0" i="0" baseline="0" dirty="0" smtClean="0"/>
                        <a:t>x</a:t>
                      </a:r>
                      <a:endParaRPr lang="en-GB" sz="100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w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i="0" dirty="0" smtClean="0"/>
                        <a:t>z</a:t>
                      </a:r>
                      <a:endParaRPr lang="en-GB" sz="11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481516" y="1879252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481516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88276" y="2340738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087674" y="2355174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074550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50614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26678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50614" y="329183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226678" y="329183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58" name="Oval 57"/>
          <p:cNvSpPr/>
          <p:nvPr/>
        </p:nvSpPr>
        <p:spPr>
          <a:xfrm>
            <a:off x="3370724" y="129099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 rot="10800000">
            <a:off x="5431573" y="2839557"/>
            <a:ext cx="2164763" cy="82711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5583559" y="4343391"/>
            <a:ext cx="79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f </a:t>
            </a:r>
            <a:r>
              <a:rPr lang="en-GB" sz="1400" b="1" dirty="0"/>
              <a:t>= </a:t>
            </a:r>
            <a:r>
              <a:rPr lang="en-GB" sz="1400" b="1" dirty="0" smtClean="0"/>
              <a:t>w</a:t>
            </a:r>
            <a:endParaRPr lang="en-GB" sz="1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084168" y="434404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</a:t>
            </a:r>
            <a:r>
              <a:rPr lang="en-GB" sz="1400" b="1" dirty="0" err="1" smtClean="0"/>
              <a:t>xy</a:t>
            </a:r>
            <a:r>
              <a:rPr lang="en-GB" sz="1400" b="1" dirty="0" smtClean="0"/>
              <a:t>’</a:t>
            </a:r>
            <a:endParaRPr lang="en-GB" sz="1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660231" y="4348127"/>
            <a:ext cx="827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x z’</a:t>
            </a:r>
            <a:endParaRPr lang="en-GB" sz="1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413855" y="915566"/>
            <a:ext cx="209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f’s </a:t>
            </a:r>
            <a:r>
              <a:rPr lang="en-GB" dirty="0" err="1" smtClean="0"/>
              <a:t>karnaugh</a:t>
            </a:r>
            <a:r>
              <a:rPr lang="en-GB" dirty="0" smtClean="0"/>
              <a:t> map</a:t>
            </a:r>
            <a:endParaRPr lang="en-GB" dirty="0"/>
          </a:p>
        </p:txBody>
      </p:sp>
      <p:sp>
        <p:nvSpPr>
          <p:cNvPr id="67" name="Oval 66"/>
          <p:cNvSpPr/>
          <p:nvPr/>
        </p:nvSpPr>
        <p:spPr>
          <a:xfrm>
            <a:off x="3370724" y="214318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3370724" y="236936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3370724" y="2581910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3370724" y="3013958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7236296" y="235572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5481516" y="3291830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04" name="Oval 103"/>
          <p:cNvSpPr/>
          <p:nvPr/>
        </p:nvSpPr>
        <p:spPr>
          <a:xfrm>
            <a:off x="3362152" y="322998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/>
          <p:cNvSpPr/>
          <p:nvPr/>
        </p:nvSpPr>
        <p:spPr>
          <a:xfrm>
            <a:off x="3362152" y="344948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/>
          <p:cNvSpPr/>
          <p:nvPr/>
        </p:nvSpPr>
        <p:spPr>
          <a:xfrm>
            <a:off x="3362152" y="3665510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3362152" y="388153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3362152" y="4097558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>
            <a:off x="3361008" y="431010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7236296" y="434812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</a:t>
            </a:r>
            <a:r>
              <a:rPr lang="en-GB" sz="1400" b="1" dirty="0" err="1" smtClean="0"/>
              <a:t>y’z</a:t>
            </a:r>
            <a:r>
              <a:rPr lang="en-GB" sz="1400" b="1" dirty="0" smtClean="0"/>
              <a:t>’</a:t>
            </a:r>
            <a:endParaRPr lang="en-GB" sz="1400" b="1" dirty="0"/>
          </a:p>
        </p:txBody>
      </p:sp>
      <p:sp>
        <p:nvSpPr>
          <p:cNvPr id="111" name="Rectangle 110"/>
          <p:cNvSpPr/>
          <p:nvPr/>
        </p:nvSpPr>
        <p:spPr>
          <a:xfrm rot="10800000">
            <a:off x="5413853" y="2369365"/>
            <a:ext cx="1030355" cy="81696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3361008" y="452264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093786" y="3291830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grpSp>
        <p:nvGrpSpPr>
          <p:cNvPr id="80" name="Group 79"/>
          <p:cNvGrpSpPr/>
          <p:nvPr/>
        </p:nvGrpSpPr>
        <p:grpSpPr>
          <a:xfrm flipH="1" flipV="1">
            <a:off x="5413854" y="2340736"/>
            <a:ext cx="361871" cy="845589"/>
            <a:chOff x="4499992" y="3169532"/>
            <a:chExt cx="504056" cy="782558"/>
          </a:xfrm>
        </p:grpSpPr>
        <p:grpSp>
          <p:nvGrpSpPr>
            <p:cNvPr id="81" name="Group 80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 flipV="1">
            <a:off x="7241952" y="2340735"/>
            <a:ext cx="426392" cy="845587"/>
            <a:chOff x="4499992" y="3169532"/>
            <a:chExt cx="504056" cy="782558"/>
          </a:xfrm>
        </p:grpSpPr>
        <p:grpSp>
          <p:nvGrpSpPr>
            <p:cNvPr id="88" name="Group 87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Rectangle 73"/>
          <p:cNvSpPr/>
          <p:nvPr/>
        </p:nvSpPr>
        <p:spPr>
          <a:xfrm rot="10800000">
            <a:off x="5400901" y="1880412"/>
            <a:ext cx="462916" cy="17862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34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8" grpId="0"/>
      <p:bldP spid="39" grpId="0"/>
      <p:bldP spid="40" grpId="0"/>
      <p:bldP spid="41" grpId="0"/>
      <p:bldP spid="42" grpId="0"/>
      <p:bldP spid="57" grpId="0"/>
      <p:bldP spid="58" grpId="0" animBg="1"/>
      <p:bldP spid="59" grpId="0" animBg="1"/>
      <p:bldP spid="62" grpId="0"/>
      <p:bldP spid="63" grpId="0"/>
      <p:bldP spid="64" grpId="0"/>
      <p:bldP spid="65" grpId="0"/>
      <p:bldP spid="67" grpId="0" animBg="1"/>
      <p:bldP spid="69" grpId="0" animBg="1"/>
      <p:bldP spid="70" grpId="0" animBg="1"/>
      <p:bldP spid="72" grpId="0" animBg="1"/>
      <p:bldP spid="73" grpId="0"/>
      <p:bldP spid="75" grpId="0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/>
      <p:bldP spid="111" grpId="0" animBg="1"/>
      <p:bldP spid="45" grpId="0" animBg="1"/>
      <p:bldP spid="46" grpId="0"/>
      <p:bldP spid="7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PROCEDURE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44</a:t>
            </a:fld>
            <a:endParaRPr lang="en-GB"/>
          </a:p>
        </p:txBody>
      </p:sp>
      <p:graphicFrame>
        <p:nvGraphicFramePr>
          <p:cNvPr id="21" name="Group 53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9764748"/>
              </p:ext>
            </p:extLst>
          </p:nvPr>
        </p:nvGraphicFramePr>
        <p:xfrm>
          <a:off x="457200" y="842963"/>
          <a:ext cx="3380184" cy="3900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0093"/>
                <a:gridCol w="241442"/>
                <a:gridCol w="241441"/>
                <a:gridCol w="241442"/>
                <a:gridCol w="241441"/>
                <a:gridCol w="241442"/>
                <a:gridCol w="241441"/>
                <a:gridCol w="241442"/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Input BCD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segment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 x  y  z</a:t>
                      </a:r>
                      <a:endParaRPr kumimoji="0" lang="en-US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0  1  0  1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0  1  1  1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1  1  0  0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1  1  1  0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  <a:tr h="216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1  1  1  1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graphicFrame>
        <p:nvGraphicFramePr>
          <p:cNvPr id="32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1294224"/>
              </p:ext>
            </p:extLst>
          </p:nvPr>
        </p:nvGraphicFramePr>
        <p:xfrm>
          <a:off x="4648200" y="1308710"/>
          <a:ext cx="3672408" cy="2929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"/>
                <a:gridCol w="391094"/>
                <a:gridCol w="598656"/>
                <a:gridCol w="598656"/>
                <a:gridCol w="598656"/>
                <a:gridCol w="598656"/>
                <a:gridCol w="299329"/>
                <a:gridCol w="299329"/>
              </a:tblGrid>
              <a:tr h="236165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100" dirty="0" err="1" smtClean="0"/>
                        <a:t>yz</a:t>
                      </a:r>
                      <a:endParaRPr lang="en-GB" sz="1100" dirty="0" smtClean="0"/>
                    </a:p>
                    <a:p>
                      <a:pPr algn="l"/>
                      <a:r>
                        <a:rPr lang="en-GB" sz="1100" dirty="0" err="1" smtClean="0"/>
                        <a:t>wx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0 0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100" b="0" i="0" baseline="0" dirty="0" smtClean="0"/>
                        <a:t>x</a:t>
                      </a:r>
                      <a:endParaRPr lang="en-GB" sz="1000" b="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w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i="0" dirty="0" smtClean="0"/>
                        <a:t>z</a:t>
                      </a:r>
                      <a:endParaRPr lang="en-GB" sz="11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304306" y="1857473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481516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88276" y="2340738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087674" y="2355174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074550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50614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26678" y="28477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50614" y="329183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226678" y="329183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X</a:t>
            </a:r>
          </a:p>
        </p:txBody>
      </p:sp>
      <p:sp>
        <p:nvSpPr>
          <p:cNvPr id="58" name="Oval 57"/>
          <p:cNvSpPr/>
          <p:nvPr/>
        </p:nvSpPr>
        <p:spPr>
          <a:xfrm>
            <a:off x="3611023" y="171113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 rot="10800000">
            <a:off x="5431573" y="2839557"/>
            <a:ext cx="2164763" cy="82711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5583559" y="4343391"/>
            <a:ext cx="79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g </a:t>
            </a:r>
            <a:r>
              <a:rPr lang="en-GB" sz="1400" b="1" dirty="0"/>
              <a:t>= </a:t>
            </a:r>
            <a:r>
              <a:rPr lang="en-GB" sz="1400" b="1" dirty="0" smtClean="0"/>
              <a:t>w</a:t>
            </a:r>
            <a:endParaRPr lang="en-GB" sz="1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084168" y="434404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</a:t>
            </a:r>
            <a:r>
              <a:rPr lang="en-GB" sz="1400" b="1" dirty="0" err="1" smtClean="0"/>
              <a:t>xy</a:t>
            </a:r>
            <a:r>
              <a:rPr lang="en-GB" sz="1400" b="1" dirty="0" smtClean="0"/>
              <a:t>’</a:t>
            </a:r>
            <a:endParaRPr lang="en-GB" sz="1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516216" y="4348127"/>
            <a:ext cx="827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x z’</a:t>
            </a:r>
            <a:endParaRPr lang="en-GB" sz="1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413855" y="915566"/>
            <a:ext cx="209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g’s </a:t>
            </a:r>
            <a:r>
              <a:rPr lang="en-GB" dirty="0" err="1" smtClean="0"/>
              <a:t>karnaugh</a:t>
            </a:r>
            <a:r>
              <a:rPr lang="en-GB" dirty="0" smtClean="0"/>
              <a:t> map</a:t>
            </a:r>
            <a:endParaRPr lang="en-GB" dirty="0"/>
          </a:p>
        </p:txBody>
      </p:sp>
      <p:sp>
        <p:nvSpPr>
          <p:cNvPr id="67" name="Oval 66"/>
          <p:cNvSpPr/>
          <p:nvPr/>
        </p:nvSpPr>
        <p:spPr>
          <a:xfrm>
            <a:off x="3611023" y="1920478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3611023" y="214666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3611023" y="235920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3611023" y="3013958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7236296" y="2355726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5481516" y="3291830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04" name="Oval 103"/>
          <p:cNvSpPr/>
          <p:nvPr/>
        </p:nvSpPr>
        <p:spPr>
          <a:xfrm>
            <a:off x="3602451" y="322998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/>
          <p:cNvSpPr/>
          <p:nvPr/>
        </p:nvSpPr>
        <p:spPr>
          <a:xfrm>
            <a:off x="3602451" y="344948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/>
          <p:cNvSpPr/>
          <p:nvPr/>
        </p:nvSpPr>
        <p:spPr>
          <a:xfrm>
            <a:off x="3602451" y="3665510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3602451" y="388153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3602451" y="4097558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>
            <a:off x="3601307" y="431010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7020272" y="434812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</a:t>
            </a:r>
            <a:r>
              <a:rPr lang="en-GB" sz="1400" b="1" dirty="0" err="1" smtClean="0"/>
              <a:t>x’y</a:t>
            </a:r>
            <a:endParaRPr lang="en-GB" sz="1400" b="1" dirty="0"/>
          </a:p>
        </p:txBody>
      </p:sp>
      <p:sp>
        <p:nvSpPr>
          <p:cNvPr id="111" name="Rectangle 110"/>
          <p:cNvSpPr/>
          <p:nvPr/>
        </p:nvSpPr>
        <p:spPr>
          <a:xfrm rot="10800000">
            <a:off x="5413855" y="2369365"/>
            <a:ext cx="1030353" cy="81696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3601307" y="452264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093786" y="3291830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grpSp>
        <p:nvGrpSpPr>
          <p:cNvPr id="80" name="Group 79"/>
          <p:cNvGrpSpPr/>
          <p:nvPr/>
        </p:nvGrpSpPr>
        <p:grpSpPr>
          <a:xfrm flipH="1" flipV="1">
            <a:off x="5413854" y="2340736"/>
            <a:ext cx="361871" cy="845589"/>
            <a:chOff x="4499992" y="3169532"/>
            <a:chExt cx="504056" cy="782558"/>
          </a:xfrm>
        </p:grpSpPr>
        <p:grpSp>
          <p:nvGrpSpPr>
            <p:cNvPr id="81" name="Group 80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 flipV="1">
            <a:off x="7241952" y="2340735"/>
            <a:ext cx="426392" cy="845587"/>
            <a:chOff x="4499992" y="3169532"/>
            <a:chExt cx="504056" cy="782558"/>
          </a:xfrm>
        </p:grpSpPr>
        <p:grpSp>
          <p:nvGrpSpPr>
            <p:cNvPr id="88" name="Group 87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Oval 53"/>
          <p:cNvSpPr/>
          <p:nvPr/>
        </p:nvSpPr>
        <p:spPr>
          <a:xfrm>
            <a:off x="3606560" y="258132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6691946" y="1857473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grpSp>
        <p:nvGrpSpPr>
          <p:cNvPr id="56" name="Group 55"/>
          <p:cNvGrpSpPr/>
          <p:nvPr/>
        </p:nvGrpSpPr>
        <p:grpSpPr>
          <a:xfrm rot="16200000" flipV="1">
            <a:off x="6965503" y="1608969"/>
            <a:ext cx="348581" cy="845587"/>
            <a:chOff x="4499992" y="3169532"/>
            <a:chExt cx="504056" cy="782558"/>
          </a:xfrm>
        </p:grpSpPr>
        <p:grpSp>
          <p:nvGrpSpPr>
            <p:cNvPr id="60" name="Group 59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/>
          <p:cNvGrpSpPr/>
          <p:nvPr/>
        </p:nvGrpSpPr>
        <p:grpSpPr>
          <a:xfrm rot="5400000">
            <a:off x="6922671" y="3033300"/>
            <a:ext cx="348581" cy="845587"/>
            <a:chOff x="4499992" y="3169532"/>
            <a:chExt cx="504056" cy="782558"/>
          </a:xfrm>
        </p:grpSpPr>
        <p:grpSp>
          <p:nvGrpSpPr>
            <p:cNvPr id="78" name="Group 77"/>
            <p:cNvGrpSpPr/>
            <p:nvPr/>
          </p:nvGrpSpPr>
          <p:grpSpPr>
            <a:xfrm>
              <a:off x="4499992" y="3541760"/>
              <a:ext cx="504056" cy="410330"/>
              <a:chOff x="467543" y="1851670"/>
              <a:chExt cx="244599" cy="2446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/>
          </p:nvGrpSpPr>
          <p:grpSpPr>
            <a:xfrm flipV="1">
              <a:off x="4499992" y="3169532"/>
              <a:ext cx="504056" cy="410330"/>
              <a:chOff x="467543" y="1851670"/>
              <a:chExt cx="244599" cy="244600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467544" y="18516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589843" y="1973970"/>
                <a:ext cx="0" cy="244599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551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8" grpId="0"/>
      <p:bldP spid="39" grpId="0"/>
      <p:bldP spid="40" grpId="0"/>
      <p:bldP spid="41" grpId="0"/>
      <p:bldP spid="42" grpId="0"/>
      <p:bldP spid="57" grpId="0"/>
      <p:bldP spid="58" grpId="0" animBg="1"/>
      <p:bldP spid="59" grpId="0" animBg="1"/>
      <p:bldP spid="62" grpId="0"/>
      <p:bldP spid="63" grpId="0"/>
      <p:bldP spid="64" grpId="0"/>
      <p:bldP spid="65" grpId="0"/>
      <p:bldP spid="67" grpId="0" animBg="1"/>
      <p:bldP spid="69" grpId="0" animBg="1"/>
      <p:bldP spid="70" grpId="0" animBg="1"/>
      <p:bldP spid="72" grpId="0" animBg="1"/>
      <p:bldP spid="73" grpId="0"/>
      <p:bldP spid="75" grpId="0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/>
      <p:bldP spid="111" grpId="0" animBg="1"/>
      <p:bldP spid="45" grpId="0" animBg="1"/>
      <p:bldP spid="46" grpId="0"/>
      <p:bldP spid="54" grpId="0" animBg="1"/>
      <p:bldP spid="5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4.4 binary adder -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 smtClean="0">
                <a:solidFill>
                  <a:schemeClr val="accent1"/>
                </a:solidFill>
              </a:rPr>
              <a:t>Subtractor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32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ADDER - SUBTRACTOR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GB" sz="1800" dirty="0" smtClean="0"/>
              <a:t>The most basic arithmetic operation is the addition of two binary digits.</a:t>
            </a:r>
          </a:p>
          <a:p>
            <a:pPr algn="just">
              <a:lnSpc>
                <a:spcPct val="150000"/>
              </a:lnSpc>
            </a:pPr>
            <a:r>
              <a:rPr lang="en-GB" sz="1800" dirty="0" smtClean="0"/>
              <a:t>Simple addition consists of 4 possible elementary operations:</a:t>
            </a:r>
          </a:p>
          <a:p>
            <a:pPr lvl="1" algn="just">
              <a:lnSpc>
                <a:spcPct val="150000"/>
              </a:lnSpc>
            </a:pPr>
            <a:r>
              <a:rPr lang="en-GB" dirty="0" smtClean="0"/>
              <a:t>0 + 0 = 0</a:t>
            </a:r>
          </a:p>
          <a:p>
            <a:pPr lvl="1" algn="just">
              <a:lnSpc>
                <a:spcPct val="150000"/>
              </a:lnSpc>
            </a:pPr>
            <a:r>
              <a:rPr lang="en-GB" dirty="0" smtClean="0"/>
              <a:t>0 + 1 = 1</a:t>
            </a:r>
          </a:p>
          <a:p>
            <a:pPr lvl="1" algn="just">
              <a:lnSpc>
                <a:spcPct val="150000"/>
              </a:lnSpc>
            </a:pPr>
            <a:r>
              <a:rPr lang="en-GB" dirty="0" smtClean="0"/>
              <a:t>1 + 0 = 1</a:t>
            </a:r>
          </a:p>
          <a:p>
            <a:pPr lvl="1" algn="just">
              <a:lnSpc>
                <a:spcPct val="150000"/>
              </a:lnSpc>
            </a:pPr>
            <a:r>
              <a:rPr lang="en-GB" dirty="0" smtClean="0"/>
              <a:t>1 + 1 = 10</a:t>
            </a:r>
          </a:p>
          <a:p>
            <a:pPr algn="just">
              <a:lnSpc>
                <a:spcPct val="150000"/>
              </a:lnSpc>
            </a:pPr>
            <a:r>
              <a:rPr lang="en-GB" sz="1800" dirty="0" smtClean="0"/>
              <a:t>First 3 operations produce a sum of one digit.</a:t>
            </a:r>
          </a:p>
          <a:p>
            <a:pPr algn="just">
              <a:lnSpc>
                <a:spcPct val="150000"/>
              </a:lnSpc>
            </a:pPr>
            <a:r>
              <a:rPr lang="en-GB" sz="1800" dirty="0" smtClean="0"/>
              <a:t>In the 4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operation, the binary sum consists of two digits.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7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ADDER - SUBTRACTOR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1800" dirty="0" smtClean="0"/>
              <a:t>The higher significant bit is called a </a:t>
            </a:r>
            <a:r>
              <a:rPr lang="en-GB" sz="1800" b="1" dirty="0" smtClean="0">
                <a:solidFill>
                  <a:schemeClr val="accent2"/>
                </a:solidFill>
              </a:rPr>
              <a:t>carry</a:t>
            </a:r>
            <a:r>
              <a:rPr lang="en-GB" sz="1800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en-GB" sz="1800" dirty="0" smtClean="0"/>
              <a:t>A combinational circuit that performs the addition of two bits is called a </a:t>
            </a:r>
            <a:r>
              <a:rPr lang="en-GB" sz="1800" b="1" dirty="0" smtClean="0">
                <a:solidFill>
                  <a:schemeClr val="accent2"/>
                </a:solidFill>
              </a:rPr>
              <a:t>half adder</a:t>
            </a:r>
            <a:r>
              <a:rPr lang="en-GB" sz="1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GB" sz="1800" dirty="0" smtClean="0"/>
              <a:t>One that performs the addition of three bits (two significant bits and a previous carry) is a </a:t>
            </a:r>
            <a:r>
              <a:rPr lang="en-GB" sz="1800" b="1" dirty="0" smtClean="0">
                <a:solidFill>
                  <a:schemeClr val="accent2"/>
                </a:solidFill>
              </a:rPr>
              <a:t>full adder</a:t>
            </a:r>
            <a:r>
              <a:rPr lang="en-GB" sz="1800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en-GB" sz="1800" dirty="0" smtClean="0"/>
              <a:t>Two half adders can be employed to implement a full adder.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 smtClean="0"/>
              <a:t>Half Adder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Adds 2 bits</a:t>
            </a:r>
          </a:p>
          <a:p>
            <a:pPr lvl="1">
              <a:lnSpc>
                <a:spcPct val="150000"/>
              </a:lnSpc>
            </a:pPr>
            <a:r>
              <a:rPr lang="en-GB" sz="1400" dirty="0" smtClean="0"/>
              <a:t>2 inputs</a:t>
            </a:r>
          </a:p>
          <a:p>
            <a:pPr lvl="1">
              <a:lnSpc>
                <a:spcPct val="150000"/>
              </a:lnSpc>
            </a:pPr>
            <a:r>
              <a:rPr lang="en-GB" sz="1400" dirty="0" smtClean="0"/>
              <a:t>2 outputs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Produces </a:t>
            </a:r>
            <a:r>
              <a:rPr lang="en-GB" sz="1800" b="1" dirty="0" smtClean="0">
                <a:solidFill>
                  <a:schemeClr val="accent2"/>
                </a:solidFill>
              </a:rPr>
              <a:t>SUM and CARRY.</a:t>
            </a:r>
          </a:p>
          <a:p>
            <a:pPr>
              <a:lnSpc>
                <a:spcPct val="150000"/>
              </a:lnSpc>
            </a:pPr>
            <a:endParaRPr lang="en-GB" sz="1800" b="1" dirty="0">
              <a:solidFill>
                <a:schemeClr val="accent2"/>
              </a:solidFill>
            </a:endParaRPr>
          </a:p>
        </p:txBody>
      </p:sp>
      <p:graphicFrame>
        <p:nvGraphicFramePr>
          <p:cNvPr id="31" name="Content Placeholder 3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2290645"/>
              </p:ext>
            </p:extLst>
          </p:nvPr>
        </p:nvGraphicFramePr>
        <p:xfrm>
          <a:off x="4648200" y="843558"/>
          <a:ext cx="40386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9650"/>
                <a:gridCol w="1009650"/>
                <a:gridCol w="1009650"/>
                <a:gridCol w="10096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</a:t>
                      </a:r>
                      <a:endParaRPr lang="en-GB" dirty="0"/>
                    </a:p>
                  </a:txBody>
                  <a:tcP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ADDER - SUBTRACTOR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715501" y="3291829"/>
            <a:ext cx="999532" cy="9361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40941" y="3587605"/>
            <a:ext cx="474559" cy="212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40941" y="3931480"/>
            <a:ext cx="474559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737870" y="3589733"/>
            <a:ext cx="432048" cy="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29139" y="3425685"/>
            <a:ext cx="321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x</a:t>
            </a:r>
            <a:endParaRPr lang="en-GB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29139" y="3765980"/>
            <a:ext cx="321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y</a:t>
            </a:r>
            <a:endParaRPr lang="en-GB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87749" y="3425685"/>
            <a:ext cx="970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SUM (S)</a:t>
            </a:r>
            <a:endParaRPr lang="en-GB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087749" y="3785725"/>
            <a:ext cx="1114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CARRY (C)</a:t>
            </a:r>
            <a:endParaRPr lang="en-GB" sz="1400" b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737870" y="3921957"/>
            <a:ext cx="432048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059111" y="1649520"/>
            <a:ext cx="237626" cy="23379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8058679" y="2014739"/>
            <a:ext cx="237626" cy="23379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4932040" y="2863439"/>
            <a:ext cx="79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 </a:t>
            </a:r>
            <a:r>
              <a:rPr lang="en-GB" sz="1400" b="1" dirty="0"/>
              <a:t>= </a:t>
            </a:r>
            <a:r>
              <a:rPr lang="en-GB" sz="1400" b="1" dirty="0" err="1" smtClean="0"/>
              <a:t>x’y</a:t>
            </a:r>
            <a:endParaRPr lang="en-GB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511483" y="286409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</a:t>
            </a:r>
            <a:r>
              <a:rPr lang="en-GB" sz="1400" b="1" dirty="0" err="1" smtClean="0"/>
              <a:t>xy</a:t>
            </a:r>
            <a:r>
              <a:rPr lang="en-GB" sz="1400" b="1" dirty="0" smtClean="0"/>
              <a:t>’</a:t>
            </a:r>
            <a:endParaRPr lang="en-GB" sz="1400" b="1" dirty="0"/>
          </a:p>
        </p:txBody>
      </p:sp>
      <p:sp>
        <p:nvSpPr>
          <p:cNvPr id="36" name="Oval 35"/>
          <p:cNvSpPr/>
          <p:nvPr/>
        </p:nvSpPr>
        <p:spPr>
          <a:xfrm>
            <a:off x="7055438" y="2391031"/>
            <a:ext cx="237626" cy="23379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4932040" y="3204392"/>
            <a:ext cx="795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 </a:t>
            </a:r>
            <a:r>
              <a:rPr lang="en-GB" sz="1400" b="1" dirty="0"/>
              <a:t>= </a:t>
            </a:r>
            <a:r>
              <a:rPr lang="en-GB" sz="1400" b="1" dirty="0" err="1" smtClean="0"/>
              <a:t>xy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92036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23" grpId="0"/>
      <p:bldP spid="24" grpId="0"/>
      <p:bldP spid="32" grpId="0" animBg="1"/>
      <p:bldP spid="33" grpId="0" animBg="1"/>
      <p:bldP spid="34" grpId="0"/>
      <p:bldP spid="35" grpId="0"/>
      <p:bldP spid="36" grpId="0" animBg="1"/>
      <p:bldP spid="3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ADDER - SUBTRACTOR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 smtClean="0"/>
              <a:t>Half Adder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smtClean="0"/>
              <a:t>S = </a:t>
            </a:r>
            <a:r>
              <a:rPr lang="en-GB" sz="1800" dirty="0" err="1" smtClean="0"/>
              <a:t>x’y</a:t>
            </a:r>
            <a:r>
              <a:rPr lang="en-GB" sz="1800" dirty="0" smtClean="0"/>
              <a:t> + </a:t>
            </a:r>
            <a:r>
              <a:rPr lang="en-GB" sz="1800" dirty="0" err="1" smtClean="0"/>
              <a:t>xy</a:t>
            </a:r>
            <a:r>
              <a:rPr lang="en-GB" sz="1800" dirty="0" smtClean="0"/>
              <a:t>’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smtClean="0"/>
              <a:t>C = </a:t>
            </a:r>
            <a:r>
              <a:rPr lang="en-GB" sz="1800" dirty="0" err="1" smtClean="0"/>
              <a:t>xy</a:t>
            </a:r>
            <a:r>
              <a:rPr lang="en-GB" sz="1800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b="1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49</a:t>
            </a:fld>
            <a:endParaRPr lang="en-GB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359121"/>
              </p:ext>
            </p:extLst>
          </p:nvPr>
        </p:nvGraphicFramePr>
        <p:xfrm>
          <a:off x="2220069" y="1203598"/>
          <a:ext cx="3648075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0" name="Visio" r:id="rId3" imgW="3647656" imgH="3188107" progId="Visio.Drawing.11">
                  <p:embed/>
                </p:oleObj>
              </mc:Choice>
              <mc:Fallback>
                <p:oleObj name="Visio" r:id="rId3" imgW="3647656" imgH="318810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0069" y="1203598"/>
                        <a:ext cx="3648075" cy="318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614628"/>
              </p:ext>
            </p:extLst>
          </p:nvPr>
        </p:nvGraphicFramePr>
        <p:xfrm>
          <a:off x="6084168" y="1743348"/>
          <a:ext cx="2566987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1" name="Visio" r:id="rId5" imgW="2567670" imgH="2108080" progId="Visio.Drawing.11">
                  <p:embed/>
                </p:oleObj>
              </mc:Choice>
              <mc:Fallback>
                <p:oleObj name="Visio" r:id="rId5" imgW="2567670" imgH="210808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84168" y="1743348"/>
                        <a:ext cx="2566987" cy="210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58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COMBINATIONAL CIRCUITS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Sequential circuits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Employ storage elements in addition to logic gates.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Their outputs are a function of inputs and state of the storage elements.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Not only present values of inputs, but also on past inputs.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Circuit behaviour must be specified by a time sequence of inputs and internal states.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1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 smtClean="0"/>
              <a:t>Full Adder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Adds 3 bits</a:t>
            </a:r>
          </a:p>
          <a:p>
            <a:pPr lvl="1">
              <a:lnSpc>
                <a:spcPct val="150000"/>
              </a:lnSpc>
            </a:pPr>
            <a:r>
              <a:rPr lang="en-GB" sz="1400" dirty="0" smtClean="0"/>
              <a:t>3 inputs</a:t>
            </a:r>
          </a:p>
          <a:p>
            <a:pPr lvl="1">
              <a:lnSpc>
                <a:spcPct val="150000"/>
              </a:lnSpc>
            </a:pPr>
            <a:r>
              <a:rPr lang="en-GB" sz="1400" dirty="0" smtClean="0"/>
              <a:t>2 outputs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Produces </a:t>
            </a:r>
            <a:r>
              <a:rPr lang="en-GB" sz="1800" b="1" dirty="0" smtClean="0">
                <a:solidFill>
                  <a:schemeClr val="accent2"/>
                </a:solidFill>
              </a:rPr>
              <a:t>SUM and CARRY.</a:t>
            </a:r>
          </a:p>
          <a:p>
            <a:pPr>
              <a:lnSpc>
                <a:spcPct val="150000"/>
              </a:lnSpc>
            </a:pPr>
            <a:endParaRPr lang="en-GB" sz="1800" b="1" dirty="0">
              <a:solidFill>
                <a:schemeClr val="accent2"/>
              </a:solidFill>
            </a:endParaRPr>
          </a:p>
        </p:txBody>
      </p:sp>
      <p:graphicFrame>
        <p:nvGraphicFramePr>
          <p:cNvPr id="31" name="Content Placeholder 3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7823046"/>
              </p:ext>
            </p:extLst>
          </p:nvPr>
        </p:nvGraphicFramePr>
        <p:xfrm>
          <a:off x="4648200" y="843558"/>
          <a:ext cx="4038600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7720"/>
                <a:gridCol w="807720"/>
                <a:gridCol w="807720"/>
                <a:gridCol w="807720"/>
                <a:gridCol w="8077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ADDER - SUBTRACTOR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715501" y="3003798"/>
            <a:ext cx="999532" cy="9361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40941" y="3207821"/>
            <a:ext cx="474559" cy="212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40941" y="3467783"/>
            <a:ext cx="474559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737870" y="3301702"/>
            <a:ext cx="432048" cy="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9678" y="3045901"/>
            <a:ext cx="321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x</a:t>
            </a:r>
            <a:endParaRPr lang="en-GB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09678" y="3303009"/>
            <a:ext cx="321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y</a:t>
            </a:r>
            <a:endParaRPr lang="en-GB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87749" y="3149846"/>
            <a:ext cx="970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SUM (S)</a:t>
            </a:r>
            <a:endParaRPr lang="en-GB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087749" y="3485502"/>
            <a:ext cx="1114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CARRY (C)</a:t>
            </a:r>
            <a:endParaRPr lang="en-GB" sz="1400" b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737870" y="3633926"/>
            <a:ext cx="432048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53171" y="1649520"/>
            <a:ext cx="237626" cy="23379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8153171" y="2014739"/>
            <a:ext cx="237626" cy="23379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1115616" y="4064173"/>
            <a:ext cx="91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 </a:t>
            </a:r>
            <a:r>
              <a:rPr lang="en-GB" sz="1400" b="1" dirty="0"/>
              <a:t>= </a:t>
            </a:r>
            <a:r>
              <a:rPr lang="en-GB" sz="1400" b="1" dirty="0" err="1" smtClean="0"/>
              <a:t>x’y’z</a:t>
            </a:r>
            <a:endParaRPr lang="en-GB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907704" y="406417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</a:t>
            </a:r>
            <a:r>
              <a:rPr lang="en-GB" sz="1400" b="1" dirty="0" err="1" smtClean="0"/>
              <a:t>x’yz</a:t>
            </a:r>
            <a:endParaRPr lang="en-GB" sz="1400" b="1" dirty="0"/>
          </a:p>
        </p:txBody>
      </p:sp>
      <p:sp>
        <p:nvSpPr>
          <p:cNvPr id="36" name="Oval 35"/>
          <p:cNvSpPr/>
          <p:nvPr/>
        </p:nvSpPr>
        <p:spPr>
          <a:xfrm>
            <a:off x="7355223" y="2391031"/>
            <a:ext cx="237626" cy="23379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115616" y="4371950"/>
            <a:ext cx="850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 </a:t>
            </a:r>
            <a:r>
              <a:rPr lang="en-GB" sz="1400" b="1" dirty="0"/>
              <a:t>= </a:t>
            </a:r>
            <a:r>
              <a:rPr lang="en-GB" sz="1400" b="1" dirty="0" err="1" smtClean="0"/>
              <a:t>x’yz</a:t>
            </a:r>
            <a:endParaRPr lang="en-GB" sz="1400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235778" y="3725618"/>
            <a:ext cx="474559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04515" y="3560118"/>
            <a:ext cx="321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z</a:t>
            </a:r>
            <a:endParaRPr lang="en-GB" sz="1400" b="1" dirty="0"/>
          </a:p>
        </p:txBody>
      </p:sp>
      <p:sp>
        <p:nvSpPr>
          <p:cNvPr id="28" name="Oval 27"/>
          <p:cNvSpPr/>
          <p:nvPr/>
        </p:nvSpPr>
        <p:spPr>
          <a:xfrm>
            <a:off x="8153171" y="2761474"/>
            <a:ext cx="237626" cy="23379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8153171" y="3869654"/>
            <a:ext cx="237626" cy="23379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2531773" y="406417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</a:t>
            </a:r>
            <a:r>
              <a:rPr lang="en-GB" sz="1400" b="1" dirty="0" err="1" smtClean="0"/>
              <a:t>xy’z</a:t>
            </a:r>
            <a:r>
              <a:rPr lang="en-GB" sz="1400" b="1" dirty="0" smtClean="0"/>
              <a:t>’</a:t>
            </a:r>
            <a:endParaRPr lang="en-GB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155843" y="406417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xyz</a:t>
            </a:r>
            <a:endParaRPr lang="en-GB" sz="1400" b="1" dirty="0"/>
          </a:p>
        </p:txBody>
      </p:sp>
      <p:sp>
        <p:nvSpPr>
          <p:cNvPr id="39" name="Oval 38"/>
          <p:cNvSpPr/>
          <p:nvPr/>
        </p:nvSpPr>
        <p:spPr>
          <a:xfrm>
            <a:off x="7355223" y="3139565"/>
            <a:ext cx="237626" cy="23379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7355223" y="3517379"/>
            <a:ext cx="237626" cy="23379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7355223" y="3888220"/>
            <a:ext cx="237626" cy="23379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1907704" y="4370461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</a:t>
            </a:r>
            <a:r>
              <a:rPr lang="en-GB" sz="1400" b="1" dirty="0" err="1" smtClean="0"/>
              <a:t>xy’z</a:t>
            </a:r>
            <a:endParaRPr lang="en-GB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531773" y="4370461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xyz’</a:t>
            </a:r>
            <a:endParaRPr lang="en-GB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155843" y="4370461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xyz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54624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23" grpId="0"/>
      <p:bldP spid="24" grpId="0"/>
      <p:bldP spid="32" grpId="0" animBg="1"/>
      <p:bldP spid="33" grpId="0" animBg="1"/>
      <p:bldP spid="34" grpId="0"/>
      <p:bldP spid="35" grpId="0"/>
      <p:bldP spid="36" grpId="0" animBg="1"/>
      <p:bldP spid="37" grpId="0"/>
      <p:bldP spid="26" grpId="0"/>
      <p:bldP spid="28" grpId="0" animBg="1"/>
      <p:bldP spid="29" grpId="0" animBg="1"/>
      <p:bldP spid="30" grpId="0"/>
      <p:bldP spid="38" grpId="0"/>
      <p:bldP spid="39" grpId="0" animBg="1"/>
      <p:bldP spid="40" grpId="0" animBg="1"/>
      <p:bldP spid="41" grpId="0" animBg="1"/>
      <p:bldP spid="42" grpId="0"/>
      <p:bldP spid="43" grpId="0"/>
      <p:bldP spid="4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795784"/>
            <a:ext cx="4040188" cy="4078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600" b="1" dirty="0"/>
              <a:t>S = </a:t>
            </a:r>
            <a:r>
              <a:rPr lang="en-GB" sz="1600" b="1" dirty="0" err="1"/>
              <a:t>x’y’z</a:t>
            </a:r>
            <a:r>
              <a:rPr lang="en-GB" sz="1600" b="1" dirty="0"/>
              <a:t> + </a:t>
            </a:r>
            <a:r>
              <a:rPr lang="en-GB" sz="1600" b="1" dirty="0" err="1"/>
              <a:t>x’yz</a:t>
            </a:r>
            <a:r>
              <a:rPr lang="en-GB" sz="1600" b="1" dirty="0"/>
              <a:t> + </a:t>
            </a:r>
            <a:r>
              <a:rPr lang="en-GB" sz="1600" b="1" dirty="0" err="1"/>
              <a:t>xy’z</a:t>
            </a:r>
            <a:r>
              <a:rPr lang="en-GB" sz="1600" b="1" dirty="0"/>
              <a:t>’ + </a:t>
            </a:r>
            <a:r>
              <a:rPr lang="en-GB" sz="1600" b="1" dirty="0" smtClean="0"/>
              <a:t>xyz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GB" sz="1800" b="1" dirty="0"/>
          </a:p>
          <a:p>
            <a:pPr marL="0" indent="0">
              <a:lnSpc>
                <a:spcPct val="150000"/>
              </a:lnSpc>
              <a:buNone/>
            </a:pPr>
            <a:endParaRPr lang="en-GB" sz="1800" b="1" dirty="0"/>
          </a:p>
          <a:p>
            <a:pPr marL="0" indent="0">
              <a:lnSpc>
                <a:spcPct val="150000"/>
              </a:lnSpc>
              <a:buNone/>
            </a:pPr>
            <a:endParaRPr lang="en-GB" sz="1800" b="1" dirty="0"/>
          </a:p>
          <a:p>
            <a:pPr marL="0" indent="0">
              <a:lnSpc>
                <a:spcPct val="150000"/>
              </a:lnSpc>
              <a:buNone/>
            </a:pPr>
            <a:endParaRPr lang="en-GB" sz="1800" b="1" dirty="0"/>
          </a:p>
          <a:p>
            <a:pPr marL="0" indent="0">
              <a:lnSpc>
                <a:spcPct val="150000"/>
              </a:lnSpc>
              <a:buNone/>
            </a:pPr>
            <a:endParaRPr lang="en-GB" sz="1800" b="1" dirty="0"/>
          </a:p>
          <a:p>
            <a:pPr marL="0" indent="0">
              <a:lnSpc>
                <a:spcPct val="150000"/>
              </a:lnSpc>
              <a:buNone/>
            </a:pPr>
            <a:endParaRPr lang="en-GB" sz="1800" b="1" dirty="0"/>
          </a:p>
          <a:p>
            <a:pPr marL="0" indent="0">
              <a:lnSpc>
                <a:spcPct val="150000"/>
              </a:lnSpc>
              <a:buNone/>
            </a:pPr>
            <a:endParaRPr lang="en-GB" sz="1800" dirty="0" smtClean="0"/>
          </a:p>
          <a:p>
            <a:pPr>
              <a:lnSpc>
                <a:spcPct val="150000"/>
              </a:lnSpc>
            </a:pPr>
            <a:endParaRPr lang="en-GB" sz="1800" b="1" dirty="0">
              <a:solidFill>
                <a:schemeClr val="accent2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30" y="795784"/>
            <a:ext cx="4041775" cy="4078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600" b="1" dirty="0"/>
              <a:t>C = </a:t>
            </a:r>
            <a:r>
              <a:rPr lang="en-GB" sz="1600" b="1" dirty="0" err="1"/>
              <a:t>x’yz</a:t>
            </a:r>
            <a:r>
              <a:rPr lang="en-GB" sz="1600" b="1" dirty="0"/>
              <a:t> + </a:t>
            </a:r>
            <a:r>
              <a:rPr lang="en-GB" sz="1600" b="1" dirty="0" err="1"/>
              <a:t>xy’z</a:t>
            </a:r>
            <a:r>
              <a:rPr lang="en-GB" sz="1600" b="1" dirty="0"/>
              <a:t> + xyz’ + xyz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ADDER - SUBTRACTOR </a:t>
            </a:r>
            <a:endParaRPr lang="en-GB" dirty="0"/>
          </a:p>
        </p:txBody>
      </p:sp>
      <p:graphicFrame>
        <p:nvGraphicFramePr>
          <p:cNvPr id="4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518397"/>
              </p:ext>
            </p:extLst>
          </p:nvPr>
        </p:nvGraphicFramePr>
        <p:xfrm>
          <a:off x="539552" y="2067694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yz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z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195888"/>
              </p:ext>
            </p:extLst>
          </p:nvPr>
        </p:nvGraphicFramePr>
        <p:xfrm>
          <a:off x="5076056" y="2067694"/>
          <a:ext cx="330817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62"/>
                <a:gridCol w="365462"/>
                <a:gridCol w="644313"/>
                <a:gridCol w="644313"/>
                <a:gridCol w="644313"/>
                <a:gridCol w="644313"/>
              </a:tblGrid>
              <a:tr h="259080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400" dirty="0" err="1" smtClean="0"/>
                        <a:t>yz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908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0 0</a:t>
                      </a:r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0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1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3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2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4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5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7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1" i="1" baseline="0" dirty="0" smtClean="0"/>
                        <a:t>m</a:t>
                      </a:r>
                      <a:r>
                        <a:rPr lang="en-GB" sz="1100" b="1" i="1" baseline="-25000" dirty="0" smtClean="0"/>
                        <a:t>6</a:t>
                      </a:r>
                      <a:endParaRPr lang="en-GB" sz="11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 smtClean="0"/>
                        <a:t>1</a:t>
                      </a:r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i="0" dirty="0" smtClean="0"/>
                        <a:t>z</a:t>
                      </a:r>
                      <a:endParaRPr lang="en-GB" sz="14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Rectangle 46"/>
          <p:cNvSpPr/>
          <p:nvPr/>
        </p:nvSpPr>
        <p:spPr>
          <a:xfrm rot="10800000">
            <a:off x="7207468" y="2952110"/>
            <a:ext cx="432046" cy="82853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 rot="16200000">
            <a:off x="7511185" y="3042343"/>
            <a:ext cx="432046" cy="1034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 rot="16200000">
            <a:off x="6904641" y="3042343"/>
            <a:ext cx="432046" cy="1034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6372200" y="4395857"/>
            <a:ext cx="850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 </a:t>
            </a:r>
            <a:r>
              <a:rPr lang="en-GB" sz="1400" b="1" dirty="0"/>
              <a:t>= </a:t>
            </a:r>
            <a:r>
              <a:rPr lang="en-GB" sz="1400" b="1" dirty="0" err="1" smtClean="0"/>
              <a:t>xy</a:t>
            </a:r>
            <a:endParaRPr lang="en-GB" sz="1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924261" y="439436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</a:t>
            </a:r>
            <a:r>
              <a:rPr lang="en-GB" sz="1400" b="1" dirty="0" err="1" smtClean="0"/>
              <a:t>xz</a:t>
            </a:r>
            <a:endParaRPr lang="en-GB" sz="1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284301" y="439436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+ </a:t>
            </a:r>
            <a:r>
              <a:rPr lang="en-GB" sz="1400" b="1" dirty="0" err="1" smtClean="0"/>
              <a:t>yz</a:t>
            </a:r>
            <a:endParaRPr lang="en-GB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467544" y="1275606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S = x </a:t>
            </a:r>
            <a:r>
              <a:rPr lang="en-GB" b="1" dirty="0">
                <a:ea typeface="XITS Math"/>
                <a:cs typeface="XITS Math"/>
              </a:rPr>
              <a:t>⊕y ⊕ 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59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1" grpId="0"/>
      <p:bldP spid="52" grpId="0"/>
      <p:bldP spid="5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 smtClean="0"/>
              <a:t>Full adder implementation: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S = </a:t>
            </a:r>
            <a:r>
              <a:rPr lang="en-GB" sz="1600" dirty="0" err="1"/>
              <a:t>x’y’z</a:t>
            </a:r>
            <a:r>
              <a:rPr lang="en-GB" sz="1600" dirty="0"/>
              <a:t> + </a:t>
            </a:r>
            <a:r>
              <a:rPr lang="en-GB" sz="1600" dirty="0" err="1"/>
              <a:t>x’yz</a:t>
            </a:r>
            <a:r>
              <a:rPr lang="en-GB" sz="1600" dirty="0"/>
              <a:t> + </a:t>
            </a:r>
            <a:r>
              <a:rPr lang="en-GB" sz="1600" dirty="0" err="1"/>
              <a:t>xy’z</a:t>
            </a:r>
            <a:r>
              <a:rPr lang="en-GB" sz="1600" dirty="0"/>
              <a:t>’ + </a:t>
            </a:r>
            <a:r>
              <a:rPr lang="en-GB" sz="1600" dirty="0" smtClean="0"/>
              <a:t>xyz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S = x </a:t>
            </a:r>
            <a:r>
              <a:rPr lang="en-GB" sz="1600" dirty="0">
                <a:ea typeface="XITS Math"/>
                <a:cs typeface="XITS Math"/>
              </a:rPr>
              <a:t>⊕y ⊕ z</a:t>
            </a:r>
            <a:endParaRPr lang="en-GB" sz="1600" dirty="0"/>
          </a:p>
          <a:p>
            <a:pPr>
              <a:lnSpc>
                <a:spcPct val="150000"/>
              </a:lnSpc>
            </a:pPr>
            <a:r>
              <a:rPr lang="en-GB" sz="1600" dirty="0"/>
              <a:t>C = </a:t>
            </a:r>
            <a:r>
              <a:rPr lang="en-GB" sz="1600" dirty="0" err="1"/>
              <a:t>x’yz</a:t>
            </a:r>
            <a:r>
              <a:rPr lang="en-GB" sz="1600" dirty="0"/>
              <a:t> + </a:t>
            </a:r>
            <a:r>
              <a:rPr lang="en-GB" sz="1600" dirty="0" err="1"/>
              <a:t>xy’z</a:t>
            </a:r>
            <a:r>
              <a:rPr lang="en-GB" sz="1600" dirty="0"/>
              <a:t> + xyz’ + </a:t>
            </a:r>
            <a:r>
              <a:rPr lang="en-GB" sz="1600" dirty="0" smtClean="0"/>
              <a:t>xyz</a:t>
            </a:r>
          </a:p>
          <a:p>
            <a:pPr>
              <a:lnSpc>
                <a:spcPct val="150000"/>
              </a:lnSpc>
            </a:pPr>
            <a:r>
              <a:rPr lang="en-GB" sz="1600" dirty="0" smtClean="0"/>
              <a:t>C = </a:t>
            </a:r>
            <a:r>
              <a:rPr lang="en-GB" sz="1600" dirty="0" err="1" smtClean="0"/>
              <a:t>xy</a:t>
            </a:r>
            <a:r>
              <a:rPr lang="en-GB" sz="1600" dirty="0" smtClean="0"/>
              <a:t> + </a:t>
            </a:r>
            <a:r>
              <a:rPr lang="en-GB" sz="1600" dirty="0" err="1" smtClean="0"/>
              <a:t>xz</a:t>
            </a:r>
            <a:r>
              <a:rPr lang="en-GB" sz="1600" dirty="0" smtClean="0"/>
              <a:t> + </a:t>
            </a:r>
            <a:r>
              <a:rPr lang="en-GB" sz="1600" dirty="0" err="1" smtClean="0"/>
              <a:t>yz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477436" y="1731888"/>
            <a:ext cx="4040188" cy="407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sz="1600" b="1" dirty="0" smtClean="0"/>
          </a:p>
        </p:txBody>
      </p:sp>
      <p:graphicFrame>
        <p:nvGraphicFramePr>
          <p:cNvPr id="12" name="Content Placeholder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0482795"/>
              </p:ext>
            </p:extLst>
          </p:nvPr>
        </p:nvGraphicFramePr>
        <p:xfrm>
          <a:off x="3642327" y="915566"/>
          <a:ext cx="5394527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6" name="Visio" r:id="rId3" imgW="10145733" imgH="6764835" progId="Visio.Drawing.11">
                  <p:embed/>
                </p:oleObj>
              </mc:Choice>
              <mc:Fallback>
                <p:oleObj name="Visio" r:id="rId3" imgW="10145733" imgH="6764835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327" y="915566"/>
                        <a:ext cx="5394527" cy="36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57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Implementation of Full Adder with Two Half Adders and an OR gate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477436" y="1731888"/>
            <a:ext cx="4040188" cy="407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sz="1600" b="1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24905"/>
              </p:ext>
            </p:extLst>
          </p:nvPr>
        </p:nvGraphicFramePr>
        <p:xfrm>
          <a:off x="1489075" y="1508125"/>
          <a:ext cx="6167438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5" name="Visio" r:id="rId3" imgW="6167552" imgH="2127058" progId="Visio.Drawing.11">
                  <p:embed/>
                </p:oleObj>
              </mc:Choice>
              <mc:Fallback>
                <p:oleObj name="Visio" r:id="rId3" imgW="6167552" imgH="212705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9075" y="1508125"/>
                        <a:ext cx="6167438" cy="212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835696" y="1491630"/>
            <a:ext cx="1584176" cy="165618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779912" y="1644030"/>
            <a:ext cx="1584176" cy="165618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41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1800" dirty="0" smtClean="0"/>
              <a:t>Binary Adder:</a:t>
            </a:r>
          </a:p>
          <a:p>
            <a:pPr algn="just">
              <a:lnSpc>
                <a:spcPct val="150000"/>
              </a:lnSpc>
            </a:pPr>
            <a:r>
              <a:rPr lang="en-GB" sz="1800" dirty="0" smtClean="0"/>
              <a:t>Digital circuit that produces the arithmetic sum of two binary numbers.</a:t>
            </a:r>
          </a:p>
          <a:p>
            <a:pPr algn="just">
              <a:lnSpc>
                <a:spcPct val="150000"/>
              </a:lnSpc>
            </a:pPr>
            <a:r>
              <a:rPr lang="en-GB" sz="1800" dirty="0" smtClean="0"/>
              <a:t>It can be constructed with full adders connected in cascade.</a:t>
            </a:r>
          </a:p>
          <a:p>
            <a:pPr algn="just">
              <a:lnSpc>
                <a:spcPct val="150000"/>
              </a:lnSpc>
            </a:pPr>
            <a:r>
              <a:rPr lang="en-GB" sz="1800" dirty="0" smtClean="0"/>
              <a:t>The output carry from each full adder connected to the input carry of the next full adder in the chain.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477436" y="1731888"/>
            <a:ext cx="4040188" cy="407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sz="1600" b="1" dirty="0" smtClean="0"/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5351016" y="3385344"/>
            <a:ext cx="2339975" cy="720725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>
                <a:latin typeface="+mj-lt"/>
                <a:cs typeface="Times New Roman" pitchFamily="18" charset="0"/>
              </a:rPr>
              <a:t>Binary Adder</a:t>
            </a:r>
          </a:p>
        </p:txBody>
      </p:sp>
      <p:sp>
        <p:nvSpPr>
          <p:cNvPr id="14" name="Line 48"/>
          <p:cNvSpPr>
            <a:spLocks noChangeShapeType="1"/>
          </p:cNvSpPr>
          <p:nvPr/>
        </p:nvSpPr>
        <p:spPr bwMode="auto">
          <a:xfrm>
            <a:off x="5711379" y="3026569"/>
            <a:ext cx="1588" cy="360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15" name="Line 49"/>
          <p:cNvSpPr>
            <a:spLocks noChangeShapeType="1"/>
          </p:cNvSpPr>
          <p:nvPr/>
        </p:nvSpPr>
        <p:spPr bwMode="auto">
          <a:xfrm>
            <a:off x="5890766" y="3026569"/>
            <a:ext cx="1588" cy="360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16" name="Line 50"/>
          <p:cNvSpPr>
            <a:spLocks noChangeShapeType="1"/>
          </p:cNvSpPr>
          <p:nvPr/>
        </p:nvSpPr>
        <p:spPr bwMode="auto">
          <a:xfrm>
            <a:off x="6070154" y="3026569"/>
            <a:ext cx="1588" cy="360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17" name="Line 51"/>
          <p:cNvSpPr>
            <a:spLocks noChangeShapeType="1"/>
          </p:cNvSpPr>
          <p:nvPr/>
        </p:nvSpPr>
        <p:spPr bwMode="auto">
          <a:xfrm>
            <a:off x="6249541" y="3026569"/>
            <a:ext cx="1588" cy="360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18" name="Line 52"/>
          <p:cNvSpPr>
            <a:spLocks noChangeShapeType="1"/>
          </p:cNvSpPr>
          <p:nvPr/>
        </p:nvSpPr>
        <p:spPr bwMode="auto">
          <a:xfrm>
            <a:off x="7330629" y="3026569"/>
            <a:ext cx="1588" cy="360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19" name="Line 53"/>
          <p:cNvSpPr>
            <a:spLocks noChangeShapeType="1"/>
          </p:cNvSpPr>
          <p:nvPr/>
        </p:nvSpPr>
        <p:spPr bwMode="auto">
          <a:xfrm>
            <a:off x="6787704" y="3026569"/>
            <a:ext cx="1588" cy="360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20" name="Line 54"/>
          <p:cNvSpPr>
            <a:spLocks noChangeShapeType="1"/>
          </p:cNvSpPr>
          <p:nvPr/>
        </p:nvSpPr>
        <p:spPr bwMode="auto">
          <a:xfrm>
            <a:off x="6967091" y="3026569"/>
            <a:ext cx="1588" cy="360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21" name="Line 55"/>
          <p:cNvSpPr>
            <a:spLocks noChangeShapeType="1"/>
          </p:cNvSpPr>
          <p:nvPr/>
        </p:nvSpPr>
        <p:spPr bwMode="auto">
          <a:xfrm>
            <a:off x="7146479" y="3026569"/>
            <a:ext cx="1588" cy="360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22" name="Line 56"/>
          <p:cNvSpPr>
            <a:spLocks noChangeShapeType="1"/>
          </p:cNvSpPr>
          <p:nvPr/>
        </p:nvSpPr>
        <p:spPr bwMode="auto">
          <a:xfrm>
            <a:off x="6252716" y="4106069"/>
            <a:ext cx="1588" cy="36036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23" name="Line 57"/>
          <p:cNvSpPr>
            <a:spLocks noChangeShapeType="1"/>
          </p:cNvSpPr>
          <p:nvPr/>
        </p:nvSpPr>
        <p:spPr bwMode="auto">
          <a:xfrm>
            <a:off x="6432104" y="4106069"/>
            <a:ext cx="1588" cy="36036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24" name="Line 58"/>
          <p:cNvSpPr>
            <a:spLocks noChangeShapeType="1"/>
          </p:cNvSpPr>
          <p:nvPr/>
        </p:nvSpPr>
        <p:spPr bwMode="auto">
          <a:xfrm>
            <a:off x="6611491" y="4106069"/>
            <a:ext cx="1588" cy="36036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25" name="Line 59"/>
          <p:cNvSpPr>
            <a:spLocks noChangeShapeType="1"/>
          </p:cNvSpPr>
          <p:nvPr/>
        </p:nvSpPr>
        <p:spPr bwMode="auto">
          <a:xfrm>
            <a:off x="6790879" y="4106069"/>
            <a:ext cx="1588" cy="36036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26" name="Line 60"/>
          <p:cNvSpPr>
            <a:spLocks noChangeShapeType="1"/>
          </p:cNvSpPr>
          <p:nvPr/>
        </p:nvSpPr>
        <p:spPr bwMode="auto">
          <a:xfrm flipH="1">
            <a:off x="7692579" y="3745707"/>
            <a:ext cx="358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27" name="Line 61"/>
          <p:cNvSpPr>
            <a:spLocks noChangeShapeType="1"/>
          </p:cNvSpPr>
          <p:nvPr/>
        </p:nvSpPr>
        <p:spPr bwMode="auto">
          <a:xfrm flipH="1">
            <a:off x="4990654" y="3745707"/>
            <a:ext cx="358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28" name="Text Box 62"/>
          <p:cNvSpPr txBox="1">
            <a:spLocks noChangeArrowheads="1"/>
          </p:cNvSpPr>
          <p:nvPr/>
        </p:nvSpPr>
        <p:spPr bwMode="auto">
          <a:xfrm>
            <a:off x="5463729" y="2775744"/>
            <a:ext cx="216058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</a:rPr>
              <a:t>x</a:t>
            </a:r>
            <a:r>
              <a:rPr lang="en-US" altLang="en-US" sz="1600" b="1" baseline="-25000" dirty="0">
                <a:latin typeface="+mj-lt"/>
              </a:rPr>
              <a:t>3</a:t>
            </a:r>
            <a:r>
              <a:rPr lang="en-US" altLang="en-US" sz="1600" b="1" dirty="0">
                <a:latin typeface="+mj-lt"/>
              </a:rPr>
              <a:t>x</a:t>
            </a:r>
            <a:r>
              <a:rPr lang="en-US" altLang="en-US" sz="1600" b="1" baseline="-25000" dirty="0">
                <a:latin typeface="+mj-lt"/>
              </a:rPr>
              <a:t>2</a:t>
            </a:r>
            <a:r>
              <a:rPr lang="en-US" altLang="en-US" sz="1600" b="1" dirty="0">
                <a:latin typeface="+mj-lt"/>
              </a:rPr>
              <a:t>x</a:t>
            </a:r>
            <a:r>
              <a:rPr lang="en-US" altLang="en-US" sz="1600" b="1" baseline="-25000" dirty="0">
                <a:latin typeface="+mj-lt"/>
              </a:rPr>
              <a:t>1</a:t>
            </a:r>
            <a:r>
              <a:rPr lang="en-US" altLang="en-US" sz="1600" b="1" dirty="0">
                <a:latin typeface="+mj-lt"/>
              </a:rPr>
              <a:t>x</a:t>
            </a:r>
            <a:r>
              <a:rPr lang="en-US" altLang="en-US" sz="1600" b="1" baseline="-25000" dirty="0">
                <a:latin typeface="+mj-lt"/>
              </a:rPr>
              <a:t>0        </a:t>
            </a:r>
            <a:r>
              <a:rPr lang="en-US" altLang="en-US" sz="1600" b="1" dirty="0">
                <a:latin typeface="+mj-lt"/>
              </a:rPr>
              <a:t>y</a:t>
            </a:r>
            <a:r>
              <a:rPr lang="en-US" altLang="en-US" sz="1600" b="1" baseline="-25000" dirty="0">
                <a:latin typeface="+mj-lt"/>
              </a:rPr>
              <a:t>3</a:t>
            </a:r>
            <a:r>
              <a:rPr lang="en-US" altLang="en-US" sz="1600" b="1" dirty="0">
                <a:latin typeface="+mj-lt"/>
              </a:rPr>
              <a:t>y</a:t>
            </a:r>
            <a:r>
              <a:rPr lang="en-US" altLang="en-US" sz="1600" b="1" baseline="-25000" dirty="0">
                <a:latin typeface="+mj-lt"/>
              </a:rPr>
              <a:t>2</a:t>
            </a:r>
            <a:r>
              <a:rPr lang="en-US" altLang="en-US" sz="1600" b="1" dirty="0">
                <a:latin typeface="+mj-lt"/>
              </a:rPr>
              <a:t>y</a:t>
            </a:r>
            <a:r>
              <a:rPr lang="en-US" altLang="en-US" sz="1600" b="1" baseline="-25000" dirty="0">
                <a:latin typeface="+mj-lt"/>
              </a:rPr>
              <a:t>1</a:t>
            </a:r>
            <a:r>
              <a:rPr lang="en-US" altLang="en-US" sz="1600" b="1" dirty="0">
                <a:latin typeface="+mj-lt"/>
              </a:rPr>
              <a:t>y</a:t>
            </a:r>
            <a:r>
              <a:rPr lang="en-US" altLang="en-US" sz="1600" b="1" baseline="-25000" dirty="0">
                <a:latin typeface="+mj-lt"/>
              </a:rPr>
              <a:t>0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6041579" y="4466432"/>
            <a:ext cx="108108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</a:rPr>
              <a:t>S</a:t>
            </a:r>
            <a:r>
              <a:rPr lang="en-US" altLang="en-US" sz="1600" b="1" baseline="-25000" dirty="0">
                <a:latin typeface="+mj-lt"/>
              </a:rPr>
              <a:t>3</a:t>
            </a:r>
            <a:r>
              <a:rPr lang="en-US" altLang="en-US" sz="1600" b="1" dirty="0">
                <a:latin typeface="+mj-lt"/>
              </a:rPr>
              <a:t>S</a:t>
            </a:r>
            <a:r>
              <a:rPr lang="en-US" altLang="en-US" sz="1600" b="1" baseline="-25000" dirty="0">
                <a:latin typeface="+mj-lt"/>
              </a:rPr>
              <a:t>2</a:t>
            </a:r>
            <a:r>
              <a:rPr lang="en-US" altLang="en-US" sz="1600" b="1" dirty="0">
                <a:latin typeface="+mj-lt"/>
              </a:rPr>
              <a:t>S</a:t>
            </a:r>
            <a:r>
              <a:rPr lang="en-US" altLang="en-US" sz="1600" b="1" baseline="-25000" dirty="0">
                <a:latin typeface="+mj-lt"/>
              </a:rPr>
              <a:t>1</a:t>
            </a:r>
            <a:r>
              <a:rPr lang="en-US" altLang="en-US" sz="1600" b="1" dirty="0">
                <a:latin typeface="+mj-lt"/>
              </a:rPr>
              <a:t>S</a:t>
            </a:r>
            <a:r>
              <a:rPr lang="en-US" altLang="en-US" sz="1600" b="1" baseline="-25000" dirty="0">
                <a:latin typeface="+mj-lt"/>
              </a:rPr>
              <a:t>0</a:t>
            </a:r>
          </a:p>
        </p:txBody>
      </p:sp>
      <p:sp>
        <p:nvSpPr>
          <p:cNvPr id="30" name="Text Box 64"/>
          <p:cNvSpPr txBox="1">
            <a:spLocks noChangeArrowheads="1"/>
          </p:cNvSpPr>
          <p:nvPr/>
        </p:nvSpPr>
        <p:spPr bwMode="auto">
          <a:xfrm>
            <a:off x="7984679" y="3613944"/>
            <a:ext cx="3603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</a:rPr>
              <a:t>C</a:t>
            </a:r>
            <a:r>
              <a:rPr lang="en-US" altLang="en-US" sz="1600" b="1" baseline="-25000" dirty="0">
                <a:latin typeface="+mj-lt"/>
              </a:rPr>
              <a:t>0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716016" y="3628232"/>
            <a:ext cx="3603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>
                <a:latin typeface="+mj-lt"/>
              </a:rPr>
              <a:t>C</a:t>
            </a:r>
            <a:r>
              <a:rPr lang="en-US" altLang="en-US" sz="1600" b="1" baseline="-25000" dirty="0">
                <a:latin typeface="+mj-lt"/>
              </a:rPr>
              <a:t>y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1763688" y="3255964"/>
            <a:ext cx="2159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2000" b="1" dirty="0">
                <a:latin typeface="+mj-lt"/>
              </a:rPr>
              <a:t>c</a:t>
            </a:r>
            <a:r>
              <a:rPr lang="en-US" altLang="en-US" sz="2000" b="1" baseline="-25000" dirty="0">
                <a:latin typeface="+mj-lt"/>
              </a:rPr>
              <a:t>3</a:t>
            </a:r>
            <a:r>
              <a:rPr lang="en-US" altLang="en-US" sz="2000" b="1" dirty="0">
                <a:latin typeface="+mj-lt"/>
              </a:rPr>
              <a:t>  c</a:t>
            </a:r>
            <a:r>
              <a:rPr lang="en-US" altLang="en-US" sz="2000" b="1" baseline="-25000" dirty="0">
                <a:latin typeface="+mj-lt"/>
              </a:rPr>
              <a:t>2 </a:t>
            </a:r>
            <a:r>
              <a:rPr lang="en-US" altLang="en-US" sz="2000" b="1" dirty="0">
                <a:latin typeface="+mj-lt"/>
              </a:rPr>
              <a:t> c</a:t>
            </a:r>
            <a:r>
              <a:rPr lang="en-US" altLang="en-US" sz="2000" b="1" baseline="-25000" dirty="0">
                <a:latin typeface="+mj-lt"/>
              </a:rPr>
              <a:t>1 </a:t>
            </a:r>
            <a:r>
              <a:rPr lang="en-US" altLang="en-US" sz="2000" b="1" dirty="0">
                <a:latin typeface="+mj-lt"/>
              </a:rPr>
              <a:t>    </a:t>
            </a:r>
            <a:r>
              <a:rPr lang="en-US" altLang="en-US" sz="2000" b="1" dirty="0">
                <a:solidFill>
                  <a:schemeClr val="bg1"/>
                </a:solidFill>
                <a:latin typeface="+mj-lt"/>
              </a:rPr>
              <a:t>.</a:t>
            </a:r>
            <a:endParaRPr lang="en-US" altLang="en-US" sz="2000" b="1" baseline="-25000" dirty="0">
              <a:solidFill>
                <a:schemeClr val="bg1"/>
              </a:solidFill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en-US" altLang="en-US" sz="2000" b="1" dirty="0">
                <a:latin typeface="+mj-lt"/>
              </a:rPr>
              <a:t>+  x</a:t>
            </a:r>
            <a:r>
              <a:rPr lang="en-US" altLang="en-US" sz="2000" b="1" baseline="-25000" dirty="0">
                <a:latin typeface="+mj-lt"/>
              </a:rPr>
              <a:t>3</a:t>
            </a:r>
            <a:r>
              <a:rPr lang="en-US" altLang="en-US" sz="2000" b="1" dirty="0">
                <a:latin typeface="+mj-lt"/>
              </a:rPr>
              <a:t>  x</a:t>
            </a:r>
            <a:r>
              <a:rPr lang="en-US" altLang="en-US" sz="2000" b="1" baseline="-25000" dirty="0">
                <a:latin typeface="+mj-lt"/>
              </a:rPr>
              <a:t>2</a:t>
            </a:r>
            <a:r>
              <a:rPr lang="en-US" altLang="en-US" sz="2000" b="1" dirty="0">
                <a:latin typeface="+mj-lt"/>
              </a:rPr>
              <a:t>  x</a:t>
            </a:r>
            <a:r>
              <a:rPr lang="en-US" altLang="en-US" sz="2000" b="1" baseline="-25000" dirty="0">
                <a:latin typeface="+mj-lt"/>
              </a:rPr>
              <a:t>1</a:t>
            </a:r>
            <a:r>
              <a:rPr lang="en-US" altLang="en-US" sz="2000" b="1" dirty="0">
                <a:latin typeface="+mj-lt"/>
              </a:rPr>
              <a:t>  x</a:t>
            </a:r>
            <a:r>
              <a:rPr lang="en-US" altLang="en-US" sz="2000" b="1" baseline="-25000" dirty="0">
                <a:latin typeface="+mj-lt"/>
              </a:rPr>
              <a:t>0</a:t>
            </a:r>
            <a:endParaRPr lang="en-US" altLang="en-US" sz="2000" b="1" dirty="0"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en-US" altLang="en-US" sz="2000" b="1" dirty="0">
                <a:latin typeface="+mj-lt"/>
              </a:rPr>
              <a:t>+  y</a:t>
            </a:r>
            <a:r>
              <a:rPr lang="en-US" altLang="en-US" sz="2000" b="1" baseline="-25000" dirty="0">
                <a:latin typeface="+mj-lt"/>
              </a:rPr>
              <a:t>3</a:t>
            </a:r>
            <a:r>
              <a:rPr lang="en-US" altLang="en-US" sz="2000" b="1" dirty="0">
                <a:latin typeface="+mj-lt"/>
              </a:rPr>
              <a:t>  y</a:t>
            </a:r>
            <a:r>
              <a:rPr lang="en-US" altLang="en-US" sz="2000" b="1" baseline="-25000" dirty="0">
                <a:latin typeface="+mj-lt"/>
              </a:rPr>
              <a:t>2</a:t>
            </a:r>
            <a:r>
              <a:rPr lang="en-US" altLang="en-US" sz="2000" b="1" dirty="0">
                <a:latin typeface="+mj-lt"/>
              </a:rPr>
              <a:t>  y</a:t>
            </a:r>
            <a:r>
              <a:rPr lang="en-US" altLang="en-US" sz="2000" b="1" baseline="-25000" dirty="0">
                <a:latin typeface="+mj-lt"/>
              </a:rPr>
              <a:t>1</a:t>
            </a:r>
            <a:r>
              <a:rPr lang="en-US" altLang="en-US" sz="2000" b="1" dirty="0">
                <a:latin typeface="+mj-lt"/>
              </a:rPr>
              <a:t>  y</a:t>
            </a:r>
            <a:r>
              <a:rPr lang="en-US" altLang="en-US" sz="2000" b="1" baseline="-25000" dirty="0">
                <a:latin typeface="+mj-lt"/>
              </a:rPr>
              <a:t>0</a:t>
            </a:r>
            <a:endParaRPr lang="en-US" altLang="en-US" sz="2000" b="1" dirty="0"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en-US" altLang="en-US" sz="2000" b="1" dirty="0">
                <a:latin typeface="+mj-lt"/>
                <a:cs typeface="Times New Roman" pitchFamily="18" charset="0"/>
              </a:rPr>
              <a:t>────────</a:t>
            </a:r>
            <a:endParaRPr lang="en-US" altLang="en-US" sz="2000" b="1" dirty="0"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en-US" altLang="en-US" sz="2000" b="1" dirty="0">
                <a:solidFill>
                  <a:schemeClr val="accent1"/>
                </a:solidFill>
                <a:latin typeface="+mj-lt"/>
              </a:rPr>
              <a:t>Cy</a:t>
            </a:r>
            <a:r>
              <a:rPr lang="en-US" altLang="en-US" sz="2000" b="1" dirty="0">
                <a:latin typeface="+mj-lt"/>
              </a:rPr>
              <a:t>   S</a:t>
            </a:r>
            <a:r>
              <a:rPr lang="en-US" altLang="en-US" sz="2000" b="1" baseline="-25000" dirty="0">
                <a:latin typeface="+mj-lt"/>
              </a:rPr>
              <a:t>3</a:t>
            </a:r>
            <a:r>
              <a:rPr lang="en-US" altLang="en-US" sz="2000" b="1" dirty="0">
                <a:latin typeface="+mj-lt"/>
              </a:rPr>
              <a:t>  S</a:t>
            </a:r>
            <a:r>
              <a:rPr lang="en-US" altLang="en-US" sz="2000" b="1" baseline="-25000" dirty="0">
                <a:latin typeface="+mj-lt"/>
              </a:rPr>
              <a:t>2</a:t>
            </a:r>
            <a:r>
              <a:rPr lang="en-US" altLang="en-US" sz="2000" b="1" dirty="0">
                <a:latin typeface="+mj-lt"/>
              </a:rPr>
              <a:t>  S</a:t>
            </a:r>
            <a:r>
              <a:rPr lang="en-US" altLang="en-US" sz="2000" b="1" baseline="-25000" dirty="0">
                <a:latin typeface="+mj-lt"/>
              </a:rPr>
              <a:t>1</a:t>
            </a:r>
            <a:r>
              <a:rPr lang="en-US" altLang="en-US" sz="2000" b="1" dirty="0">
                <a:latin typeface="+mj-lt"/>
              </a:rPr>
              <a:t>  S</a:t>
            </a:r>
            <a:r>
              <a:rPr lang="en-US" altLang="en-US" sz="2000" b="1" baseline="-25000" dirty="0">
                <a:latin typeface="+mj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6196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 smtClean="0"/>
              <a:t>Binary Adder: 4-bit Ripple Carry Adder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477436" y="1731888"/>
            <a:ext cx="4040188" cy="407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sz="1600" b="1" dirty="0" smtClean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6732588" y="2666826"/>
            <a:ext cx="1081087" cy="900113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>
                <a:latin typeface="+mj-lt"/>
                <a:cs typeface="Times New Roman" pitchFamily="18" charset="0"/>
              </a:rPr>
              <a:t>FA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966160" y="1424111"/>
            <a:ext cx="2535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x</a:t>
            </a:r>
            <a:r>
              <a:rPr lang="en-US" altLang="en-US" sz="2000" b="1" baseline="-250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 rot="5400000">
            <a:off x="7267575" y="2493789"/>
            <a:ext cx="371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7272338" y="2127076"/>
            <a:ext cx="1587" cy="5413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7092950" y="1766714"/>
            <a:ext cx="1588" cy="901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rot="5400000">
            <a:off x="7182644" y="3837608"/>
            <a:ext cx="54133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rot="5400000">
            <a:off x="6907212" y="3752677"/>
            <a:ext cx="371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rot="5400000">
            <a:off x="6732588" y="3566938"/>
            <a:ext cx="0" cy="7207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 rot="16200000" flipV="1">
            <a:off x="5563394" y="3116882"/>
            <a:ext cx="1619250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rot="5400000">
            <a:off x="6013451" y="1947688"/>
            <a:ext cx="0" cy="7207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42" name="AutoShape 15"/>
          <p:cNvSpPr>
            <a:spLocks noChangeArrowheads="1"/>
          </p:cNvSpPr>
          <p:nvPr/>
        </p:nvSpPr>
        <p:spPr bwMode="auto">
          <a:xfrm>
            <a:off x="4932363" y="2666826"/>
            <a:ext cx="1081087" cy="900113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>
                <a:latin typeface="+mj-lt"/>
                <a:cs typeface="Times New Roman" pitchFamily="18" charset="0"/>
              </a:rPr>
              <a:t>FA</a:t>
            </a: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rot="5400000">
            <a:off x="5467350" y="2493789"/>
            <a:ext cx="371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>
            <a:off x="5472113" y="2127076"/>
            <a:ext cx="1587" cy="5413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>
            <a:off x="5292725" y="1766714"/>
            <a:ext cx="1588" cy="901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46" name="Line 19"/>
          <p:cNvSpPr>
            <a:spLocks noChangeShapeType="1"/>
          </p:cNvSpPr>
          <p:nvPr/>
        </p:nvSpPr>
        <p:spPr bwMode="auto">
          <a:xfrm rot="5400000">
            <a:off x="5382419" y="3837608"/>
            <a:ext cx="54133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 rot="5400000">
            <a:off x="5106987" y="3752677"/>
            <a:ext cx="371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 rot="5400000">
            <a:off x="4932363" y="3566938"/>
            <a:ext cx="0" cy="7207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9" name="Line 22"/>
          <p:cNvSpPr>
            <a:spLocks noChangeShapeType="1"/>
          </p:cNvSpPr>
          <p:nvPr/>
        </p:nvSpPr>
        <p:spPr bwMode="auto">
          <a:xfrm rot="16200000" flipV="1">
            <a:off x="3763169" y="3116882"/>
            <a:ext cx="1619250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 rot="5400000">
            <a:off x="4213226" y="1947688"/>
            <a:ext cx="0" cy="7207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3132138" y="2666826"/>
            <a:ext cx="1081087" cy="900113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>
                <a:latin typeface="+mj-lt"/>
                <a:cs typeface="Times New Roman" pitchFamily="18" charset="0"/>
              </a:rPr>
              <a:t>FA</a:t>
            </a:r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rot="5400000">
            <a:off x="3667125" y="2493789"/>
            <a:ext cx="371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53" name="Line 26"/>
          <p:cNvSpPr>
            <a:spLocks noChangeShapeType="1"/>
          </p:cNvSpPr>
          <p:nvPr/>
        </p:nvSpPr>
        <p:spPr bwMode="auto">
          <a:xfrm>
            <a:off x="3671888" y="2127076"/>
            <a:ext cx="1587" cy="5413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54" name="Line 27"/>
          <p:cNvSpPr>
            <a:spLocks noChangeShapeType="1"/>
          </p:cNvSpPr>
          <p:nvPr/>
        </p:nvSpPr>
        <p:spPr bwMode="auto">
          <a:xfrm>
            <a:off x="3492500" y="1766714"/>
            <a:ext cx="1588" cy="901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55" name="Line 28"/>
          <p:cNvSpPr>
            <a:spLocks noChangeShapeType="1"/>
          </p:cNvSpPr>
          <p:nvPr/>
        </p:nvSpPr>
        <p:spPr bwMode="auto">
          <a:xfrm rot="5400000">
            <a:off x="3582194" y="3837608"/>
            <a:ext cx="54133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56" name="Line 29"/>
          <p:cNvSpPr>
            <a:spLocks noChangeShapeType="1"/>
          </p:cNvSpPr>
          <p:nvPr/>
        </p:nvSpPr>
        <p:spPr bwMode="auto">
          <a:xfrm rot="5400000">
            <a:off x="3306762" y="3752677"/>
            <a:ext cx="371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57" name="Line 30"/>
          <p:cNvSpPr>
            <a:spLocks noChangeShapeType="1"/>
          </p:cNvSpPr>
          <p:nvPr/>
        </p:nvSpPr>
        <p:spPr bwMode="auto">
          <a:xfrm rot="5400000">
            <a:off x="3132138" y="3566938"/>
            <a:ext cx="0" cy="7207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8" name="Line 31"/>
          <p:cNvSpPr>
            <a:spLocks noChangeShapeType="1"/>
          </p:cNvSpPr>
          <p:nvPr/>
        </p:nvSpPr>
        <p:spPr bwMode="auto">
          <a:xfrm rot="16200000" flipV="1">
            <a:off x="1962944" y="3116882"/>
            <a:ext cx="1619250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59" name="Line 32"/>
          <p:cNvSpPr>
            <a:spLocks noChangeShapeType="1"/>
          </p:cNvSpPr>
          <p:nvPr/>
        </p:nvSpPr>
        <p:spPr bwMode="auto">
          <a:xfrm rot="5400000">
            <a:off x="2413001" y="1947688"/>
            <a:ext cx="0" cy="7207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60" name="AutoShape 33"/>
          <p:cNvSpPr>
            <a:spLocks noChangeArrowheads="1"/>
          </p:cNvSpPr>
          <p:nvPr/>
        </p:nvSpPr>
        <p:spPr bwMode="auto">
          <a:xfrm>
            <a:off x="1331913" y="2666826"/>
            <a:ext cx="1081087" cy="900113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>
                <a:latin typeface="+mj-lt"/>
                <a:cs typeface="Times New Roman" pitchFamily="18" charset="0"/>
              </a:rPr>
              <a:t>FA</a:t>
            </a:r>
          </a:p>
        </p:txBody>
      </p:sp>
      <p:sp>
        <p:nvSpPr>
          <p:cNvPr id="61" name="Line 34"/>
          <p:cNvSpPr>
            <a:spLocks noChangeShapeType="1"/>
          </p:cNvSpPr>
          <p:nvPr/>
        </p:nvSpPr>
        <p:spPr bwMode="auto">
          <a:xfrm rot="5400000">
            <a:off x="1866900" y="2493789"/>
            <a:ext cx="371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62" name="Line 35"/>
          <p:cNvSpPr>
            <a:spLocks noChangeShapeType="1"/>
          </p:cNvSpPr>
          <p:nvPr/>
        </p:nvSpPr>
        <p:spPr bwMode="auto">
          <a:xfrm>
            <a:off x="1871663" y="2127076"/>
            <a:ext cx="1587" cy="5413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63" name="Line 36"/>
          <p:cNvSpPr>
            <a:spLocks noChangeShapeType="1"/>
          </p:cNvSpPr>
          <p:nvPr/>
        </p:nvSpPr>
        <p:spPr bwMode="auto">
          <a:xfrm>
            <a:off x="1692275" y="1766714"/>
            <a:ext cx="1588" cy="901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64" name="Line 37"/>
          <p:cNvSpPr>
            <a:spLocks noChangeShapeType="1"/>
          </p:cNvSpPr>
          <p:nvPr/>
        </p:nvSpPr>
        <p:spPr bwMode="auto">
          <a:xfrm rot="5400000">
            <a:off x="1781969" y="3837608"/>
            <a:ext cx="54133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65" name="Line 38"/>
          <p:cNvSpPr>
            <a:spLocks noChangeShapeType="1"/>
          </p:cNvSpPr>
          <p:nvPr/>
        </p:nvSpPr>
        <p:spPr bwMode="auto">
          <a:xfrm rot="5400000">
            <a:off x="1506537" y="3752677"/>
            <a:ext cx="371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66" name="Line 39"/>
          <p:cNvSpPr>
            <a:spLocks noChangeShapeType="1"/>
          </p:cNvSpPr>
          <p:nvPr/>
        </p:nvSpPr>
        <p:spPr bwMode="auto">
          <a:xfrm rot="5400000">
            <a:off x="1331913" y="3566938"/>
            <a:ext cx="0" cy="7207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7" name="Text Box 42"/>
          <p:cNvSpPr txBox="1">
            <a:spLocks noChangeArrowheads="1"/>
          </p:cNvSpPr>
          <p:nvPr/>
        </p:nvSpPr>
        <p:spPr bwMode="auto">
          <a:xfrm>
            <a:off x="7144544" y="1773137"/>
            <a:ext cx="2587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y</a:t>
            </a:r>
            <a:r>
              <a:rPr lang="en-US" altLang="en-US" sz="2000" b="1" baseline="-250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8" name="Text Box 43"/>
          <p:cNvSpPr txBox="1">
            <a:spLocks noChangeArrowheads="1"/>
          </p:cNvSpPr>
          <p:nvPr/>
        </p:nvSpPr>
        <p:spPr bwMode="auto">
          <a:xfrm>
            <a:off x="7307660" y="4111253"/>
            <a:ext cx="2913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altLang="en-US" sz="2000" b="1" baseline="-250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9" name="Text Box 44"/>
          <p:cNvSpPr txBox="1">
            <a:spLocks noChangeArrowheads="1"/>
          </p:cNvSpPr>
          <p:nvPr/>
        </p:nvSpPr>
        <p:spPr bwMode="auto">
          <a:xfrm>
            <a:off x="6583722" y="3957364"/>
            <a:ext cx="297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C</a:t>
            </a:r>
            <a:r>
              <a:rPr lang="en-US" altLang="en-US" sz="2000" b="1" baseline="-250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0" name="Line 45"/>
          <p:cNvSpPr>
            <a:spLocks noChangeShapeType="1"/>
          </p:cNvSpPr>
          <p:nvPr/>
        </p:nvSpPr>
        <p:spPr bwMode="auto">
          <a:xfrm rot="5400000">
            <a:off x="7722394" y="2035795"/>
            <a:ext cx="0" cy="5413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71" name="Text Box 46"/>
          <p:cNvSpPr txBox="1">
            <a:spLocks noChangeArrowheads="1"/>
          </p:cNvSpPr>
          <p:nvPr/>
        </p:nvSpPr>
        <p:spPr bwMode="auto">
          <a:xfrm>
            <a:off x="8012113" y="2155651"/>
            <a:ext cx="3587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5152441" y="1424111"/>
            <a:ext cx="280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x</a:t>
            </a:r>
            <a:r>
              <a:rPr lang="en-US" altLang="en-US" sz="2000" b="1" baseline="-250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3358456" y="1424111"/>
            <a:ext cx="2712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x</a:t>
            </a:r>
            <a:r>
              <a:rPr lang="en-US" altLang="en-US" sz="2000" b="1" baseline="-250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2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4" name="Text Box 6"/>
          <p:cNvSpPr txBox="1">
            <a:spLocks noChangeArrowheads="1"/>
          </p:cNvSpPr>
          <p:nvPr/>
        </p:nvSpPr>
        <p:spPr bwMode="auto">
          <a:xfrm>
            <a:off x="1562423" y="1424111"/>
            <a:ext cx="2628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x</a:t>
            </a:r>
            <a:r>
              <a:rPr lang="en-US" altLang="en-US" sz="2000" b="1" baseline="-250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3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5" name="Text Box 42"/>
          <p:cNvSpPr txBox="1">
            <a:spLocks noChangeArrowheads="1"/>
          </p:cNvSpPr>
          <p:nvPr/>
        </p:nvSpPr>
        <p:spPr bwMode="auto">
          <a:xfrm>
            <a:off x="5347382" y="1773137"/>
            <a:ext cx="2494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y</a:t>
            </a:r>
            <a:r>
              <a:rPr lang="en-US" altLang="en-US" sz="2000" b="1" baseline="-250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6" name="Text Box 42"/>
          <p:cNvSpPr txBox="1">
            <a:spLocks noChangeArrowheads="1"/>
          </p:cNvSpPr>
          <p:nvPr/>
        </p:nvSpPr>
        <p:spPr bwMode="auto">
          <a:xfrm>
            <a:off x="3514726" y="1773137"/>
            <a:ext cx="3143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y</a:t>
            </a:r>
            <a:r>
              <a:rPr lang="en-US" altLang="en-US" sz="2000" b="1" baseline="-250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2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1750022" y="1773137"/>
            <a:ext cx="2464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y</a:t>
            </a:r>
            <a:r>
              <a:rPr lang="en-US" altLang="en-US" sz="2000" b="1" baseline="-250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3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8" name="Text Box 43"/>
          <p:cNvSpPr txBox="1">
            <a:spLocks noChangeArrowheads="1"/>
          </p:cNvSpPr>
          <p:nvPr/>
        </p:nvSpPr>
        <p:spPr bwMode="auto">
          <a:xfrm>
            <a:off x="5511006" y="4111253"/>
            <a:ext cx="2841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altLang="en-US" sz="2000" b="1" baseline="-250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9" name="Text Box 43"/>
          <p:cNvSpPr txBox="1">
            <a:spLocks noChangeArrowheads="1"/>
          </p:cNvSpPr>
          <p:nvPr/>
        </p:nvSpPr>
        <p:spPr bwMode="auto">
          <a:xfrm>
            <a:off x="3715594" y="4111253"/>
            <a:ext cx="2745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altLang="en-US" sz="2000" b="1" baseline="-250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2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0" name="Text Box 43"/>
          <p:cNvSpPr txBox="1">
            <a:spLocks noChangeArrowheads="1"/>
          </p:cNvSpPr>
          <p:nvPr/>
        </p:nvSpPr>
        <p:spPr bwMode="auto">
          <a:xfrm>
            <a:off x="1919560" y="4111253"/>
            <a:ext cx="2661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altLang="en-US" sz="2000" b="1" baseline="-250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3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1" name="Text Box 44"/>
          <p:cNvSpPr txBox="1">
            <a:spLocks noChangeArrowheads="1"/>
          </p:cNvSpPr>
          <p:nvPr/>
        </p:nvSpPr>
        <p:spPr bwMode="auto">
          <a:xfrm>
            <a:off x="4751389" y="3957364"/>
            <a:ext cx="3619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C</a:t>
            </a:r>
            <a:r>
              <a:rPr lang="en-US" altLang="en-US" sz="2000" b="1" baseline="-250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2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2" name="Text Box 44"/>
          <p:cNvSpPr txBox="1">
            <a:spLocks noChangeArrowheads="1"/>
          </p:cNvSpPr>
          <p:nvPr/>
        </p:nvSpPr>
        <p:spPr bwMode="auto">
          <a:xfrm>
            <a:off x="2998489" y="3957364"/>
            <a:ext cx="2672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C</a:t>
            </a:r>
            <a:r>
              <a:rPr lang="en-US" altLang="en-US" sz="2000" b="1" baseline="-250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3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3" name="Text Box 44"/>
          <p:cNvSpPr txBox="1">
            <a:spLocks noChangeArrowheads="1"/>
          </p:cNvSpPr>
          <p:nvPr/>
        </p:nvSpPr>
        <p:spPr bwMode="auto">
          <a:xfrm>
            <a:off x="1189695" y="3957364"/>
            <a:ext cx="2844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C</a:t>
            </a:r>
            <a:r>
              <a:rPr lang="en-US" altLang="en-US" sz="2000" b="1" baseline="-250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4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6590" y="4419030"/>
            <a:ext cx="65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LSB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725915" y="4419030"/>
            <a:ext cx="771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M</a:t>
            </a:r>
            <a:r>
              <a:rPr lang="en-GB" b="1" dirty="0" smtClean="0">
                <a:solidFill>
                  <a:schemeClr val="tx2"/>
                </a:solidFill>
              </a:rPr>
              <a:t>SB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0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500"/>
                            </p:stCondLst>
                            <p:childTnLst>
                              <p:par>
                                <p:cTn id="2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2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3" grpId="0"/>
      <p:bldP spid="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1800" dirty="0" smtClean="0"/>
              <a:t>The </a:t>
            </a:r>
            <a:r>
              <a:rPr lang="en-GB" sz="1800" b="1" dirty="0" smtClean="0">
                <a:solidFill>
                  <a:schemeClr val="accent2"/>
                </a:solidFill>
              </a:rPr>
              <a:t>S</a:t>
            </a:r>
            <a:r>
              <a:rPr lang="en-GB" sz="1800" dirty="0" smtClean="0"/>
              <a:t> outputs generate the required sum bits. </a:t>
            </a:r>
          </a:p>
          <a:p>
            <a:pPr algn="just">
              <a:lnSpc>
                <a:spcPct val="150000"/>
              </a:lnSpc>
            </a:pPr>
            <a:r>
              <a:rPr lang="en-GB" sz="1800" dirty="0" smtClean="0"/>
              <a:t>An </a:t>
            </a:r>
            <a:r>
              <a:rPr lang="en-GB" sz="1800" b="1" dirty="0" smtClean="0">
                <a:solidFill>
                  <a:schemeClr val="accent2"/>
                </a:solidFill>
              </a:rPr>
              <a:t>n-bit</a:t>
            </a:r>
            <a:r>
              <a:rPr lang="en-GB" sz="1800" dirty="0" smtClean="0"/>
              <a:t> adder requires </a:t>
            </a:r>
            <a:r>
              <a:rPr lang="en-GB" sz="1800" b="1" dirty="0" smtClean="0">
                <a:solidFill>
                  <a:schemeClr val="accent2"/>
                </a:solidFill>
              </a:rPr>
              <a:t>n</a:t>
            </a:r>
            <a:r>
              <a:rPr lang="en-GB" sz="1800" dirty="0" smtClean="0"/>
              <a:t> full adders with each output carry connected to the input carry of the next higher-order full adder. </a:t>
            </a:r>
          </a:p>
          <a:p>
            <a:pPr algn="just">
              <a:lnSpc>
                <a:spcPct val="150000"/>
              </a:lnSpc>
            </a:pPr>
            <a:r>
              <a:rPr lang="en-GB" sz="1800" dirty="0" smtClean="0"/>
              <a:t>Example: A = 1011 and B = 0011. 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56</a:t>
            </a:fld>
            <a:endParaRPr lang="en-GB"/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477436" y="1731888"/>
            <a:ext cx="4040188" cy="407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sz="1600" b="1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87866"/>
              </p:ext>
            </p:extLst>
          </p:nvPr>
        </p:nvGraphicFramePr>
        <p:xfrm>
          <a:off x="1043607" y="2674744"/>
          <a:ext cx="6840161" cy="194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1"/>
                <a:gridCol w="1080000"/>
                <a:gridCol w="1080000"/>
                <a:gridCol w="1080000"/>
                <a:gridCol w="1080000"/>
                <a:gridCol w="1080000"/>
              </a:tblGrid>
              <a:tr h="32400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accent2"/>
                          </a:solidFill>
                        </a:rPr>
                        <a:t>Subscript i: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accent2"/>
                          </a:solidFill>
                        </a:rPr>
                        <a:t>Input</a:t>
                      </a:r>
                      <a:r>
                        <a:rPr lang="en-GB" sz="1400" b="1" baseline="0" dirty="0" smtClean="0">
                          <a:solidFill>
                            <a:schemeClr val="accent2"/>
                          </a:solidFill>
                        </a:rPr>
                        <a:t> carry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C</a:t>
                      </a:r>
                      <a:r>
                        <a:rPr lang="en-GB" sz="1400" b="1" baseline="-25000" dirty="0" smtClean="0"/>
                        <a:t>i</a:t>
                      </a:r>
                      <a:endParaRPr lang="en-GB" sz="1400" b="1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accent2"/>
                          </a:solidFill>
                        </a:rPr>
                        <a:t>Augend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A</a:t>
                      </a:r>
                      <a:r>
                        <a:rPr lang="en-GB" sz="1400" b="1" baseline="-25000" dirty="0" smtClean="0"/>
                        <a:t>i</a:t>
                      </a:r>
                      <a:endParaRPr lang="en-GB" sz="1400" b="1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accent2"/>
                          </a:solidFill>
                        </a:rPr>
                        <a:t>Addend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</a:t>
                      </a:r>
                      <a:r>
                        <a:rPr lang="en-GB" sz="1400" b="1" baseline="-25000" dirty="0" smtClean="0"/>
                        <a:t>i</a:t>
                      </a:r>
                      <a:endParaRPr lang="en-GB" sz="1400" b="1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accent2"/>
                          </a:solidFill>
                        </a:rPr>
                        <a:t>Sum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S</a:t>
                      </a:r>
                      <a:r>
                        <a:rPr lang="en-GB" sz="1400" b="1" baseline="-25000" dirty="0" smtClean="0"/>
                        <a:t>i</a:t>
                      </a:r>
                      <a:endParaRPr lang="en-GB" sz="1400" b="1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accent2"/>
                          </a:solidFill>
                        </a:rPr>
                        <a:t>Output Carry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C</a:t>
                      </a:r>
                      <a:r>
                        <a:rPr lang="en-GB" sz="1400" b="1" baseline="-25000" dirty="0" smtClean="0"/>
                        <a:t>i+1</a:t>
                      </a:r>
                      <a:endParaRPr lang="en-GB" sz="1400" b="1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6156994" y="3359370"/>
            <a:ext cx="14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6156993" y="3670125"/>
            <a:ext cx="14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5076056" y="3359370"/>
            <a:ext cx="14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5076055" y="3670125"/>
            <a:ext cx="14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3995936" y="3359370"/>
            <a:ext cx="14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3995935" y="3670125"/>
            <a:ext cx="14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2915816" y="3359370"/>
            <a:ext cx="14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2915815" y="3670125"/>
            <a:ext cx="14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6156994" y="3992165"/>
            <a:ext cx="14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000" b="1" baseline="-250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5076056" y="3992165"/>
            <a:ext cx="14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3995936" y="3992165"/>
            <a:ext cx="14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2915816" y="3992165"/>
            <a:ext cx="14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6156994" y="4333155"/>
            <a:ext cx="14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5076056" y="4333155"/>
            <a:ext cx="14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3995936" y="4333155"/>
            <a:ext cx="14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8" name="Text Box 43"/>
          <p:cNvSpPr txBox="1">
            <a:spLocks noChangeArrowheads="1"/>
          </p:cNvSpPr>
          <p:nvPr/>
        </p:nvSpPr>
        <p:spPr bwMode="auto">
          <a:xfrm>
            <a:off x="2915816" y="4333155"/>
            <a:ext cx="14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43"/>
          <p:cNvSpPr txBox="1">
            <a:spLocks noChangeArrowheads="1"/>
          </p:cNvSpPr>
          <p:nvPr/>
        </p:nvSpPr>
        <p:spPr bwMode="auto">
          <a:xfrm>
            <a:off x="6156994" y="3013323"/>
            <a:ext cx="14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Text Box 43"/>
          <p:cNvSpPr txBox="1">
            <a:spLocks noChangeArrowheads="1"/>
          </p:cNvSpPr>
          <p:nvPr/>
        </p:nvSpPr>
        <p:spPr bwMode="auto">
          <a:xfrm>
            <a:off x="5076056" y="3013323"/>
            <a:ext cx="14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1" name="Text Box 43"/>
          <p:cNvSpPr txBox="1">
            <a:spLocks noChangeArrowheads="1"/>
          </p:cNvSpPr>
          <p:nvPr/>
        </p:nvSpPr>
        <p:spPr bwMode="auto">
          <a:xfrm>
            <a:off x="3995936" y="3013323"/>
            <a:ext cx="14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2915816" y="3013323"/>
            <a:ext cx="1456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45" idx="1"/>
            <a:endCxn id="50" idx="3"/>
          </p:cNvCxnSpPr>
          <p:nvPr/>
        </p:nvCxnSpPr>
        <p:spPr>
          <a:xfrm flipH="1" flipV="1">
            <a:off x="5221709" y="3167212"/>
            <a:ext cx="935285" cy="13198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4141589" y="3167212"/>
            <a:ext cx="935285" cy="13198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3061469" y="3167212"/>
            <a:ext cx="935285" cy="13198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75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 smtClean="0"/>
              <a:t>Binary Adder: 4-bit Ripple Carry Adder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477436" y="1731888"/>
            <a:ext cx="4040188" cy="407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sz="1600" b="1" dirty="0" smtClean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6732588" y="2666826"/>
            <a:ext cx="1081087" cy="900113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>
                <a:latin typeface="+mj-lt"/>
                <a:cs typeface="Times New Roman" pitchFamily="18" charset="0"/>
              </a:rPr>
              <a:t>FA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7038812" y="1424111"/>
            <a:ext cx="3415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 rot="5400000">
            <a:off x="7267575" y="2493789"/>
            <a:ext cx="371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7272338" y="2127076"/>
            <a:ext cx="1587" cy="5413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7092950" y="1766714"/>
            <a:ext cx="1588" cy="901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rot="5400000">
            <a:off x="7182644" y="3837608"/>
            <a:ext cx="54133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rot="5400000">
            <a:off x="6907212" y="3752677"/>
            <a:ext cx="371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rot="5400000">
            <a:off x="6732588" y="3566938"/>
            <a:ext cx="0" cy="7207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 rot="16200000" flipV="1">
            <a:off x="5563394" y="3116882"/>
            <a:ext cx="1619250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rot="5400000">
            <a:off x="6013451" y="1947688"/>
            <a:ext cx="0" cy="7207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42" name="AutoShape 15"/>
          <p:cNvSpPr>
            <a:spLocks noChangeArrowheads="1"/>
          </p:cNvSpPr>
          <p:nvPr/>
        </p:nvSpPr>
        <p:spPr bwMode="auto">
          <a:xfrm>
            <a:off x="4932363" y="2666826"/>
            <a:ext cx="1081087" cy="900113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>
                <a:latin typeface="+mj-lt"/>
                <a:cs typeface="Times New Roman" pitchFamily="18" charset="0"/>
              </a:rPr>
              <a:t>FA</a:t>
            </a: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rot="5400000">
            <a:off x="5467350" y="2493789"/>
            <a:ext cx="371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>
            <a:off x="5472113" y="2127076"/>
            <a:ext cx="1587" cy="5413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>
            <a:off x="5292725" y="1766714"/>
            <a:ext cx="1588" cy="901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46" name="Line 19"/>
          <p:cNvSpPr>
            <a:spLocks noChangeShapeType="1"/>
          </p:cNvSpPr>
          <p:nvPr/>
        </p:nvSpPr>
        <p:spPr bwMode="auto">
          <a:xfrm rot="5400000">
            <a:off x="5382419" y="3837608"/>
            <a:ext cx="54133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 rot="5400000">
            <a:off x="5106987" y="3752677"/>
            <a:ext cx="371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 rot="5400000">
            <a:off x="4932363" y="3566938"/>
            <a:ext cx="0" cy="7207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9" name="Line 22"/>
          <p:cNvSpPr>
            <a:spLocks noChangeShapeType="1"/>
          </p:cNvSpPr>
          <p:nvPr/>
        </p:nvSpPr>
        <p:spPr bwMode="auto">
          <a:xfrm rot="16200000" flipV="1">
            <a:off x="3763169" y="3116882"/>
            <a:ext cx="1619250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 rot="5400000">
            <a:off x="4213226" y="1947688"/>
            <a:ext cx="0" cy="7207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3132138" y="2666826"/>
            <a:ext cx="1081087" cy="900113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>
                <a:latin typeface="+mj-lt"/>
                <a:cs typeface="Times New Roman" pitchFamily="18" charset="0"/>
              </a:rPr>
              <a:t>FA</a:t>
            </a:r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rot="5400000">
            <a:off x="3667125" y="2493789"/>
            <a:ext cx="371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53" name="Line 26"/>
          <p:cNvSpPr>
            <a:spLocks noChangeShapeType="1"/>
          </p:cNvSpPr>
          <p:nvPr/>
        </p:nvSpPr>
        <p:spPr bwMode="auto">
          <a:xfrm>
            <a:off x="3671888" y="2127076"/>
            <a:ext cx="1587" cy="5413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54" name="Line 27"/>
          <p:cNvSpPr>
            <a:spLocks noChangeShapeType="1"/>
          </p:cNvSpPr>
          <p:nvPr/>
        </p:nvSpPr>
        <p:spPr bwMode="auto">
          <a:xfrm>
            <a:off x="3492500" y="1766714"/>
            <a:ext cx="1588" cy="901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55" name="Line 28"/>
          <p:cNvSpPr>
            <a:spLocks noChangeShapeType="1"/>
          </p:cNvSpPr>
          <p:nvPr/>
        </p:nvSpPr>
        <p:spPr bwMode="auto">
          <a:xfrm rot="5400000">
            <a:off x="3582194" y="3837608"/>
            <a:ext cx="54133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56" name="Line 29"/>
          <p:cNvSpPr>
            <a:spLocks noChangeShapeType="1"/>
          </p:cNvSpPr>
          <p:nvPr/>
        </p:nvSpPr>
        <p:spPr bwMode="auto">
          <a:xfrm rot="5400000">
            <a:off x="3306762" y="3752677"/>
            <a:ext cx="371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57" name="Line 30"/>
          <p:cNvSpPr>
            <a:spLocks noChangeShapeType="1"/>
          </p:cNvSpPr>
          <p:nvPr/>
        </p:nvSpPr>
        <p:spPr bwMode="auto">
          <a:xfrm rot="5400000">
            <a:off x="3132138" y="3566938"/>
            <a:ext cx="0" cy="7207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8" name="Line 31"/>
          <p:cNvSpPr>
            <a:spLocks noChangeShapeType="1"/>
          </p:cNvSpPr>
          <p:nvPr/>
        </p:nvSpPr>
        <p:spPr bwMode="auto">
          <a:xfrm rot="16200000" flipV="1">
            <a:off x="1962944" y="3116882"/>
            <a:ext cx="1619250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59" name="Line 32"/>
          <p:cNvSpPr>
            <a:spLocks noChangeShapeType="1"/>
          </p:cNvSpPr>
          <p:nvPr/>
        </p:nvSpPr>
        <p:spPr bwMode="auto">
          <a:xfrm rot="5400000">
            <a:off x="2413001" y="1947688"/>
            <a:ext cx="0" cy="7207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60" name="AutoShape 33"/>
          <p:cNvSpPr>
            <a:spLocks noChangeArrowheads="1"/>
          </p:cNvSpPr>
          <p:nvPr/>
        </p:nvSpPr>
        <p:spPr bwMode="auto">
          <a:xfrm>
            <a:off x="1331913" y="2666826"/>
            <a:ext cx="1081087" cy="900113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>
                <a:latin typeface="+mj-lt"/>
                <a:cs typeface="Times New Roman" pitchFamily="18" charset="0"/>
              </a:rPr>
              <a:t>FA</a:t>
            </a:r>
          </a:p>
        </p:txBody>
      </p:sp>
      <p:sp>
        <p:nvSpPr>
          <p:cNvPr id="61" name="Line 34"/>
          <p:cNvSpPr>
            <a:spLocks noChangeShapeType="1"/>
          </p:cNvSpPr>
          <p:nvPr/>
        </p:nvSpPr>
        <p:spPr bwMode="auto">
          <a:xfrm rot="5400000">
            <a:off x="1866900" y="2493789"/>
            <a:ext cx="371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62" name="Line 35"/>
          <p:cNvSpPr>
            <a:spLocks noChangeShapeType="1"/>
          </p:cNvSpPr>
          <p:nvPr/>
        </p:nvSpPr>
        <p:spPr bwMode="auto">
          <a:xfrm>
            <a:off x="1871663" y="2127076"/>
            <a:ext cx="1587" cy="5413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63" name="Line 36"/>
          <p:cNvSpPr>
            <a:spLocks noChangeShapeType="1"/>
          </p:cNvSpPr>
          <p:nvPr/>
        </p:nvSpPr>
        <p:spPr bwMode="auto">
          <a:xfrm>
            <a:off x="1692275" y="1766714"/>
            <a:ext cx="1588" cy="901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64" name="Line 37"/>
          <p:cNvSpPr>
            <a:spLocks noChangeShapeType="1"/>
          </p:cNvSpPr>
          <p:nvPr/>
        </p:nvSpPr>
        <p:spPr bwMode="auto">
          <a:xfrm rot="5400000">
            <a:off x="1781969" y="3837608"/>
            <a:ext cx="54133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65" name="Line 38"/>
          <p:cNvSpPr>
            <a:spLocks noChangeShapeType="1"/>
          </p:cNvSpPr>
          <p:nvPr/>
        </p:nvSpPr>
        <p:spPr bwMode="auto">
          <a:xfrm rot="5400000">
            <a:off x="1506537" y="3752677"/>
            <a:ext cx="3714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66" name="Line 39"/>
          <p:cNvSpPr>
            <a:spLocks noChangeShapeType="1"/>
          </p:cNvSpPr>
          <p:nvPr/>
        </p:nvSpPr>
        <p:spPr bwMode="auto">
          <a:xfrm rot="5400000">
            <a:off x="1331913" y="3566938"/>
            <a:ext cx="0" cy="7207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7" name="Text Box 42"/>
          <p:cNvSpPr txBox="1">
            <a:spLocks noChangeArrowheads="1"/>
          </p:cNvSpPr>
          <p:nvPr/>
        </p:nvSpPr>
        <p:spPr bwMode="auto">
          <a:xfrm>
            <a:off x="7217147" y="1773137"/>
            <a:ext cx="3071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8" name="Text Box 43"/>
          <p:cNvSpPr txBox="1">
            <a:spLocks noChangeArrowheads="1"/>
          </p:cNvSpPr>
          <p:nvPr/>
        </p:nvSpPr>
        <p:spPr bwMode="auto">
          <a:xfrm>
            <a:off x="7377038" y="4111253"/>
            <a:ext cx="2913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9" name="Text Box 44"/>
          <p:cNvSpPr txBox="1">
            <a:spLocks noChangeArrowheads="1"/>
          </p:cNvSpPr>
          <p:nvPr/>
        </p:nvSpPr>
        <p:spPr bwMode="auto">
          <a:xfrm>
            <a:off x="6583722" y="3957364"/>
            <a:ext cx="297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0" name="Line 45"/>
          <p:cNvSpPr>
            <a:spLocks noChangeShapeType="1"/>
          </p:cNvSpPr>
          <p:nvPr/>
        </p:nvSpPr>
        <p:spPr bwMode="auto">
          <a:xfrm rot="5400000">
            <a:off x="7722394" y="2035795"/>
            <a:ext cx="0" cy="5413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600">
              <a:latin typeface="+mj-lt"/>
            </a:endParaRPr>
          </a:p>
        </p:txBody>
      </p:sp>
      <p:sp>
        <p:nvSpPr>
          <p:cNvPr id="71" name="Text Box 46"/>
          <p:cNvSpPr txBox="1">
            <a:spLocks noChangeArrowheads="1"/>
          </p:cNvSpPr>
          <p:nvPr/>
        </p:nvSpPr>
        <p:spPr bwMode="auto">
          <a:xfrm>
            <a:off x="8012113" y="2155651"/>
            <a:ext cx="3587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5225093" y="1424111"/>
            <a:ext cx="280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3431108" y="1424111"/>
            <a:ext cx="3571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4" name="Text Box 6"/>
          <p:cNvSpPr txBox="1">
            <a:spLocks noChangeArrowheads="1"/>
          </p:cNvSpPr>
          <p:nvPr/>
        </p:nvSpPr>
        <p:spPr bwMode="auto">
          <a:xfrm>
            <a:off x="1635074" y="1424111"/>
            <a:ext cx="3108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5" name="Text Box 42"/>
          <p:cNvSpPr txBox="1">
            <a:spLocks noChangeArrowheads="1"/>
          </p:cNvSpPr>
          <p:nvPr/>
        </p:nvSpPr>
        <p:spPr bwMode="auto">
          <a:xfrm>
            <a:off x="5419986" y="1773137"/>
            <a:ext cx="3057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6" name="Text Box 42"/>
          <p:cNvSpPr txBox="1">
            <a:spLocks noChangeArrowheads="1"/>
          </p:cNvSpPr>
          <p:nvPr/>
        </p:nvSpPr>
        <p:spPr bwMode="auto">
          <a:xfrm>
            <a:off x="3587330" y="1773137"/>
            <a:ext cx="3143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1822626" y="1773137"/>
            <a:ext cx="302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8" name="Text Box 43"/>
          <p:cNvSpPr txBox="1">
            <a:spLocks noChangeArrowheads="1"/>
          </p:cNvSpPr>
          <p:nvPr/>
        </p:nvSpPr>
        <p:spPr bwMode="auto">
          <a:xfrm>
            <a:off x="5580384" y="4111253"/>
            <a:ext cx="2841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9" name="Text Box 43"/>
          <p:cNvSpPr txBox="1">
            <a:spLocks noChangeArrowheads="1"/>
          </p:cNvSpPr>
          <p:nvPr/>
        </p:nvSpPr>
        <p:spPr bwMode="auto">
          <a:xfrm>
            <a:off x="3784972" y="4111253"/>
            <a:ext cx="2745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0" name="Text Box 43"/>
          <p:cNvSpPr txBox="1">
            <a:spLocks noChangeArrowheads="1"/>
          </p:cNvSpPr>
          <p:nvPr/>
        </p:nvSpPr>
        <p:spPr bwMode="auto">
          <a:xfrm>
            <a:off x="1988938" y="4111253"/>
            <a:ext cx="2661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1" name="Text Box 44"/>
          <p:cNvSpPr txBox="1">
            <a:spLocks noChangeArrowheads="1"/>
          </p:cNvSpPr>
          <p:nvPr/>
        </p:nvSpPr>
        <p:spPr bwMode="auto">
          <a:xfrm>
            <a:off x="4751389" y="3957364"/>
            <a:ext cx="3619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2" name="Text Box 44"/>
          <p:cNvSpPr txBox="1">
            <a:spLocks noChangeArrowheads="1"/>
          </p:cNvSpPr>
          <p:nvPr/>
        </p:nvSpPr>
        <p:spPr bwMode="auto">
          <a:xfrm>
            <a:off x="2998489" y="3957364"/>
            <a:ext cx="2672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3" name="Text Box 44"/>
          <p:cNvSpPr txBox="1">
            <a:spLocks noChangeArrowheads="1"/>
          </p:cNvSpPr>
          <p:nvPr/>
        </p:nvSpPr>
        <p:spPr bwMode="auto">
          <a:xfrm>
            <a:off x="1189695" y="3957364"/>
            <a:ext cx="2844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0</a:t>
            </a:r>
            <a:endParaRPr lang="en-US" altLang="en-US" sz="2000" b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6590" y="4419030"/>
            <a:ext cx="65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LSB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725915" y="4419030"/>
            <a:ext cx="771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M</a:t>
            </a:r>
            <a:r>
              <a:rPr lang="en-GB" b="1" dirty="0" smtClean="0">
                <a:solidFill>
                  <a:schemeClr val="tx2"/>
                </a:solidFill>
              </a:rPr>
              <a:t>SB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500"/>
                            </p:stCondLst>
                            <p:childTnLst>
                              <p:par>
                                <p:cTn id="2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2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3" grpId="0"/>
      <p:bldP spid="8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1800" dirty="0" smtClean="0"/>
              <a:t>Carry propagation</a:t>
            </a:r>
          </a:p>
          <a:p>
            <a:pPr algn="just">
              <a:lnSpc>
                <a:spcPct val="150000"/>
              </a:lnSpc>
            </a:pPr>
            <a:r>
              <a:rPr lang="en-GB" sz="1800" dirty="0" smtClean="0"/>
              <a:t>The addition of two binary numbers in parallel implies that all the bits of the augend and addend are available at the same time. </a:t>
            </a:r>
          </a:p>
          <a:p>
            <a:pPr algn="just">
              <a:lnSpc>
                <a:spcPct val="150000"/>
              </a:lnSpc>
            </a:pPr>
            <a:r>
              <a:rPr lang="en-GB" sz="1800" dirty="0" smtClean="0"/>
              <a:t>Signals must propagate through the gates before the correct output sum is available in the output terminals. </a:t>
            </a:r>
          </a:p>
          <a:p>
            <a:pPr algn="just">
              <a:lnSpc>
                <a:spcPct val="150000"/>
              </a:lnSpc>
            </a:pPr>
            <a:r>
              <a:rPr lang="en-GB" sz="1800" dirty="0" smtClean="0"/>
              <a:t>The total propagation time </a:t>
            </a:r>
          </a:p>
          <a:p>
            <a:pPr lvl="1" algn="just">
              <a:lnSpc>
                <a:spcPct val="150000"/>
              </a:lnSpc>
            </a:pPr>
            <a:r>
              <a:rPr lang="en-GB" sz="1600" dirty="0" smtClean="0"/>
              <a:t>= propagation delay of a typical gate x the number of gate levels in the circuit.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Longest propagation delay time in an adder is the time it takes the carry to propagate through the full adders.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58</a:t>
            </a:fld>
            <a:endParaRPr lang="en-GB"/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477436" y="1731888"/>
            <a:ext cx="4040188" cy="407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1186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1800" dirty="0" smtClean="0"/>
              <a:t>Carry propagation</a:t>
            </a:r>
          </a:p>
          <a:p>
            <a:pPr algn="just">
              <a:lnSpc>
                <a:spcPct val="150000"/>
              </a:lnSpc>
            </a:pPr>
            <a:r>
              <a:rPr lang="en-GB" sz="1800" dirty="0" smtClean="0"/>
              <a:t>Since each bit of the sum output depends on the value of the input carry, the value of S</a:t>
            </a:r>
            <a:r>
              <a:rPr lang="en-GB" sz="1800" baseline="-25000" dirty="0" smtClean="0"/>
              <a:t>i </a:t>
            </a:r>
            <a:r>
              <a:rPr lang="en-GB" sz="1800" dirty="0" smtClean="0"/>
              <a:t>in any given stage in the adder will in its steady state final value only after the input carry to that stage has been propagated.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9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COMBINATIONAL CIRCUITS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Combinational circuit consist of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I</a:t>
            </a:r>
            <a:r>
              <a:rPr lang="en-GB" dirty="0" smtClean="0"/>
              <a:t>nput variables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L</a:t>
            </a:r>
            <a:r>
              <a:rPr lang="en-GB" dirty="0" smtClean="0"/>
              <a:t>ogic gates 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Accept signals from the inputs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Generate signals to the output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Output variables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75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dirty="0" smtClean="0"/>
              <a:t>Carry propagation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The number of gate levels for the carry propagation can be found from the circuit of the full adder.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60</a:t>
            </a:fld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984439"/>
              </p:ext>
            </p:extLst>
          </p:nvPr>
        </p:nvGraphicFramePr>
        <p:xfrm>
          <a:off x="1668272" y="2355726"/>
          <a:ext cx="5807456" cy="2001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9" name="Visio" r:id="rId3" imgW="6167552" imgH="2127058" progId="Visio.Drawing.11">
                  <p:embed/>
                </p:oleObj>
              </mc:Choice>
              <mc:Fallback>
                <p:oleObj name="Visio" r:id="rId3" imgW="6167552" imgH="2127058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272" y="2355726"/>
                        <a:ext cx="5807456" cy="2001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61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1800" dirty="0" smtClean="0"/>
              <a:t>Carry propagation</a:t>
            </a:r>
          </a:p>
          <a:p>
            <a:pPr algn="just">
              <a:lnSpc>
                <a:spcPct val="150000"/>
              </a:lnSpc>
            </a:pPr>
            <a:r>
              <a:rPr lang="en-GB" sz="1800" dirty="0" smtClean="0"/>
              <a:t>The signal from the input carry </a:t>
            </a:r>
            <a:r>
              <a:rPr lang="en-GB" sz="1800" b="1" dirty="0" smtClean="0">
                <a:solidFill>
                  <a:schemeClr val="accent2"/>
                </a:solidFill>
              </a:rPr>
              <a:t>C</a:t>
            </a:r>
            <a:r>
              <a:rPr lang="en-GB" sz="1800" b="1" baseline="-25000" dirty="0" smtClean="0">
                <a:solidFill>
                  <a:schemeClr val="accent2"/>
                </a:solidFill>
              </a:rPr>
              <a:t>i </a:t>
            </a:r>
            <a:r>
              <a:rPr lang="en-GB" sz="1800" dirty="0" smtClean="0"/>
              <a:t>to the output carry </a:t>
            </a:r>
            <a:r>
              <a:rPr lang="en-GB" sz="1800" b="1" dirty="0" smtClean="0">
                <a:solidFill>
                  <a:schemeClr val="accent2"/>
                </a:solidFill>
              </a:rPr>
              <a:t>C</a:t>
            </a:r>
            <a:r>
              <a:rPr lang="en-GB" sz="1800" b="1" baseline="-25000" dirty="0" smtClean="0">
                <a:solidFill>
                  <a:schemeClr val="accent2"/>
                </a:solidFill>
              </a:rPr>
              <a:t>i+1</a:t>
            </a:r>
            <a:r>
              <a:rPr lang="en-GB" sz="1800" dirty="0" smtClean="0"/>
              <a:t>, propagates through </a:t>
            </a:r>
          </a:p>
          <a:p>
            <a:pPr lvl="1" algn="just">
              <a:lnSpc>
                <a:spcPct val="150000"/>
              </a:lnSpc>
            </a:pPr>
            <a:r>
              <a:rPr lang="en-GB" sz="1600" dirty="0" smtClean="0"/>
              <a:t>an AND gate and an OR gate, </a:t>
            </a:r>
          </a:p>
          <a:p>
            <a:pPr lvl="1" algn="just">
              <a:lnSpc>
                <a:spcPct val="150000"/>
              </a:lnSpc>
            </a:pPr>
            <a:r>
              <a:rPr lang="en-GB" sz="1600" dirty="0" smtClean="0"/>
              <a:t>which constitute two gate levels.</a:t>
            </a:r>
          </a:p>
          <a:p>
            <a:pPr algn="just">
              <a:lnSpc>
                <a:spcPct val="150000"/>
              </a:lnSpc>
            </a:pPr>
            <a:r>
              <a:rPr lang="en-GB" sz="1800" dirty="0" smtClean="0"/>
              <a:t>If there are 4 full adders in the adder, the output carry C</a:t>
            </a:r>
            <a:r>
              <a:rPr lang="en-GB" sz="1800" baseline="-25000" dirty="0" smtClean="0"/>
              <a:t>4 </a:t>
            </a:r>
            <a:r>
              <a:rPr lang="en-GB" sz="1800" dirty="0" smtClean="0"/>
              <a:t>would have </a:t>
            </a:r>
          </a:p>
          <a:p>
            <a:pPr lvl="1" algn="just">
              <a:lnSpc>
                <a:spcPct val="150000"/>
              </a:lnSpc>
            </a:pPr>
            <a:r>
              <a:rPr lang="en-GB" sz="1600" dirty="0" smtClean="0"/>
              <a:t>2 x 4 = 8 gate levels from C</a:t>
            </a:r>
            <a:r>
              <a:rPr lang="en-GB" sz="1600" baseline="-25000" dirty="0" smtClean="0"/>
              <a:t>0</a:t>
            </a:r>
            <a:r>
              <a:rPr lang="en-GB" sz="1600" dirty="0" smtClean="0"/>
              <a:t> to C</a:t>
            </a:r>
            <a:r>
              <a:rPr lang="en-GB" sz="1600" baseline="-25000" dirty="0" smtClean="0"/>
              <a:t>4</a:t>
            </a:r>
            <a:r>
              <a:rPr lang="en-GB" sz="1600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en-GB" dirty="0" smtClean="0"/>
              <a:t>For an </a:t>
            </a:r>
            <a:r>
              <a:rPr lang="en-GB" b="1" dirty="0" smtClean="0"/>
              <a:t>n-bit</a:t>
            </a:r>
            <a:r>
              <a:rPr lang="en-GB" dirty="0" smtClean="0"/>
              <a:t> adder, there are </a:t>
            </a:r>
            <a:r>
              <a:rPr lang="en-GB" b="1" dirty="0" smtClean="0"/>
              <a:t>2n</a:t>
            </a:r>
            <a:r>
              <a:rPr lang="en-GB" dirty="0" smtClean="0"/>
              <a:t> gate levels for the carry to propagate from input to output.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59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1800" dirty="0" smtClean="0"/>
              <a:t>The carry propagation time is a limiting factor on the speed with which two numbers are added. </a:t>
            </a:r>
          </a:p>
          <a:p>
            <a:pPr algn="just">
              <a:lnSpc>
                <a:spcPct val="150000"/>
              </a:lnSpc>
            </a:pPr>
            <a:r>
              <a:rPr lang="en-GB" sz="1800" dirty="0" smtClean="0"/>
              <a:t>Since all other arithmetic operations are implemented by successive additions, the time consumed during the addition process is very critical. </a:t>
            </a:r>
          </a:p>
          <a:p>
            <a:pPr>
              <a:lnSpc>
                <a:spcPct val="150000"/>
              </a:lnSpc>
            </a:pPr>
            <a:r>
              <a:rPr lang="en-US" altLang="zh-TW" sz="1800" dirty="0">
                <a:ea typeface="新細明體" pitchFamily="18" charset="-120"/>
              </a:rPr>
              <a:t>Reduce the carry propagation delay</a:t>
            </a:r>
          </a:p>
          <a:p>
            <a:pPr lvl="1">
              <a:lnSpc>
                <a:spcPct val="150000"/>
              </a:lnSpc>
            </a:pPr>
            <a:r>
              <a:rPr lang="en-US" altLang="zh-TW" sz="1600" dirty="0">
                <a:ea typeface="新細明體" pitchFamily="18" charset="-120"/>
              </a:rPr>
              <a:t>Employ faster gates</a:t>
            </a:r>
          </a:p>
          <a:p>
            <a:pPr lvl="1">
              <a:lnSpc>
                <a:spcPct val="150000"/>
              </a:lnSpc>
            </a:pPr>
            <a:r>
              <a:rPr lang="en-US" altLang="zh-TW" sz="1600" dirty="0">
                <a:ea typeface="新細明體" pitchFamily="18" charset="-120"/>
              </a:rPr>
              <a:t>Look-ahead carry (more complex mechanism, yet faster</a:t>
            </a:r>
            <a:r>
              <a:rPr lang="en-US" altLang="zh-TW" sz="1600" dirty="0" smtClean="0">
                <a:ea typeface="新細明體" pitchFamily="18" charset="-120"/>
              </a:rPr>
              <a:t>)</a:t>
            </a:r>
            <a:endParaRPr lang="en-US" altLang="zh-TW" sz="1600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76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ea typeface="新細明體" pitchFamily="18" charset="-120"/>
              </a:rPr>
              <a:t>Consider</a:t>
            </a:r>
            <a:endParaRPr lang="en-US" altLang="zh-TW" sz="2000" dirty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dirty="0" smtClean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dirty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dirty="0" smtClean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2000" dirty="0">
                <a:ea typeface="新細明體" pitchFamily="18" charset="-120"/>
              </a:rPr>
              <a:t>Two new variables: 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P</a:t>
            </a:r>
            <a:r>
              <a:rPr lang="en-US" altLang="zh-TW" baseline="-25000" dirty="0">
                <a:ea typeface="新細明體" pitchFamily="18" charset="-120"/>
              </a:rPr>
              <a:t>i</a:t>
            </a:r>
            <a:r>
              <a:rPr lang="en-US" altLang="zh-TW" dirty="0">
                <a:ea typeface="新細明體" pitchFamily="18" charset="-120"/>
              </a:rPr>
              <a:t> = A</a:t>
            </a:r>
            <a:r>
              <a:rPr lang="en-US" altLang="zh-TW" baseline="-25000" dirty="0">
                <a:ea typeface="新細明體" pitchFamily="18" charset="-120"/>
              </a:rPr>
              <a:t>i </a:t>
            </a:r>
            <a:r>
              <a:rPr lang="en-US" altLang="zh-TW" dirty="0">
                <a:latin typeface="XITS Math"/>
                <a:ea typeface="XITS Math"/>
                <a:cs typeface="XITS Math"/>
              </a:rPr>
              <a:t>⊕ </a:t>
            </a:r>
            <a:r>
              <a:rPr lang="en-US" altLang="zh-TW" dirty="0">
                <a:ea typeface="XITS Math"/>
                <a:cs typeface="XITS Math"/>
              </a:rPr>
              <a:t>B</a:t>
            </a:r>
            <a:r>
              <a:rPr lang="en-US" altLang="zh-TW" baseline="-25000" dirty="0">
                <a:ea typeface="XITS Math"/>
                <a:cs typeface="XITS Math"/>
              </a:rPr>
              <a:t>i</a:t>
            </a:r>
          </a:p>
          <a:p>
            <a:pPr lvl="1">
              <a:lnSpc>
                <a:spcPct val="150000"/>
              </a:lnSpc>
            </a:pPr>
            <a:r>
              <a:rPr lang="en-US" altLang="zh-TW" dirty="0" err="1">
                <a:ea typeface="XITS Math"/>
                <a:cs typeface="XITS Math"/>
              </a:rPr>
              <a:t>G</a:t>
            </a:r>
            <a:r>
              <a:rPr lang="en-US" altLang="zh-TW" baseline="-25000" dirty="0" err="1">
                <a:ea typeface="XITS Math"/>
                <a:cs typeface="XITS Math"/>
              </a:rPr>
              <a:t>i</a:t>
            </a:r>
            <a:r>
              <a:rPr lang="en-US" altLang="zh-TW" dirty="0">
                <a:ea typeface="XITS Math"/>
                <a:cs typeface="XITS Math"/>
              </a:rPr>
              <a:t> = A</a:t>
            </a:r>
            <a:r>
              <a:rPr lang="en-US" altLang="zh-TW" baseline="-25000" dirty="0">
                <a:ea typeface="XITS Math"/>
                <a:cs typeface="XITS Math"/>
              </a:rPr>
              <a:t>i</a:t>
            </a:r>
            <a:r>
              <a:rPr lang="en-US" altLang="zh-TW" dirty="0">
                <a:ea typeface="XITS Math"/>
                <a:cs typeface="XITS Math"/>
              </a:rPr>
              <a:t> . B</a:t>
            </a:r>
            <a:r>
              <a:rPr lang="en-US" altLang="zh-TW" baseline="-25000" dirty="0">
                <a:ea typeface="XITS Math"/>
                <a:cs typeface="XITS Math"/>
              </a:rPr>
              <a:t>i  </a:t>
            </a:r>
          </a:p>
          <a:p>
            <a:pPr>
              <a:lnSpc>
                <a:spcPct val="150000"/>
              </a:lnSpc>
            </a:pPr>
            <a:r>
              <a:rPr lang="en-US" altLang="zh-TW" sz="2000" dirty="0">
                <a:ea typeface="XITS Math"/>
                <a:cs typeface="XITS Math"/>
              </a:rPr>
              <a:t>Sum = </a:t>
            </a:r>
            <a:r>
              <a:rPr lang="en-US" altLang="zh-TW" sz="2000" dirty="0">
                <a:ea typeface="新細明體" pitchFamily="18" charset="-120"/>
              </a:rPr>
              <a:t>P</a:t>
            </a:r>
            <a:r>
              <a:rPr lang="en-US" altLang="zh-TW" sz="2000" baseline="-25000" dirty="0">
                <a:ea typeface="新細明體" pitchFamily="18" charset="-120"/>
              </a:rPr>
              <a:t>i </a:t>
            </a:r>
            <a:r>
              <a:rPr lang="en-US" altLang="zh-TW" sz="2000" dirty="0">
                <a:latin typeface="XITS Math"/>
                <a:ea typeface="XITS Math"/>
                <a:cs typeface="XITS Math"/>
              </a:rPr>
              <a:t>⊕ </a:t>
            </a:r>
            <a:r>
              <a:rPr lang="en-US" altLang="zh-TW" sz="2000" dirty="0">
                <a:ea typeface="XITS Math"/>
                <a:cs typeface="XITS Math"/>
              </a:rPr>
              <a:t>C</a:t>
            </a:r>
            <a:r>
              <a:rPr lang="en-US" altLang="zh-TW" sz="2000" baseline="-25000" dirty="0">
                <a:ea typeface="XITS Math"/>
                <a:cs typeface="XITS Math"/>
              </a:rPr>
              <a:t>i</a:t>
            </a:r>
          </a:p>
          <a:p>
            <a:pPr>
              <a:lnSpc>
                <a:spcPct val="150000"/>
              </a:lnSpc>
            </a:pPr>
            <a:r>
              <a:rPr lang="en-US" altLang="zh-TW" sz="2000" dirty="0">
                <a:ea typeface="XITS Math"/>
                <a:cs typeface="XITS Math"/>
              </a:rPr>
              <a:t>Carry = </a:t>
            </a:r>
            <a:r>
              <a:rPr lang="en-US" altLang="zh-TW" sz="2000" dirty="0" err="1">
                <a:ea typeface="新細明體" pitchFamily="18" charset="-120"/>
              </a:rPr>
              <a:t>G</a:t>
            </a:r>
            <a:r>
              <a:rPr lang="en-US" altLang="zh-TW" sz="2000" baseline="-25000" dirty="0" err="1">
                <a:ea typeface="新細明體" pitchFamily="18" charset="-120"/>
              </a:rPr>
              <a:t>i</a:t>
            </a:r>
            <a:r>
              <a:rPr lang="en-US" altLang="zh-TW" sz="2000" baseline="-25000" dirty="0">
                <a:ea typeface="新細明體" pitchFamily="18" charset="-120"/>
              </a:rPr>
              <a:t> </a:t>
            </a:r>
            <a:r>
              <a:rPr lang="en-US" altLang="zh-TW" sz="2000" dirty="0">
                <a:ea typeface="新細明體" pitchFamily="18" charset="-120"/>
              </a:rPr>
              <a:t>+ P</a:t>
            </a:r>
            <a:r>
              <a:rPr lang="en-US" altLang="zh-TW" sz="2000" baseline="-25000" dirty="0">
                <a:ea typeface="新細明體" pitchFamily="18" charset="-120"/>
              </a:rPr>
              <a:t>i </a:t>
            </a:r>
            <a:r>
              <a:rPr lang="en-US" altLang="zh-TW" sz="2000" dirty="0">
                <a:latin typeface="XITS Math"/>
                <a:ea typeface="XITS Math"/>
                <a:cs typeface="XITS Math"/>
              </a:rPr>
              <a:t>. </a:t>
            </a:r>
            <a:r>
              <a:rPr lang="en-US" altLang="zh-TW" sz="2000" dirty="0">
                <a:ea typeface="XITS Math"/>
                <a:cs typeface="XITS Math"/>
              </a:rPr>
              <a:t>C</a:t>
            </a:r>
            <a:r>
              <a:rPr lang="en-US" altLang="zh-TW" sz="2000" baseline="-25000" dirty="0">
                <a:ea typeface="XITS Math"/>
                <a:cs typeface="XITS Math"/>
              </a:rPr>
              <a:t>i</a:t>
            </a:r>
            <a:endParaRPr lang="en-US" altLang="zh-TW" sz="2000" dirty="0">
              <a:ea typeface="新細明體" pitchFamily="18" charset="-120"/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63</a:t>
            </a:fld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547664" y="1347614"/>
            <a:ext cx="504056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51720" y="1599642"/>
            <a:ext cx="3096344" cy="540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475656" y="1995686"/>
            <a:ext cx="504056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79713" y="2139702"/>
            <a:ext cx="3168351" cy="1080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073485"/>
              </p:ext>
            </p:extLst>
          </p:nvPr>
        </p:nvGraphicFramePr>
        <p:xfrm>
          <a:off x="251521" y="1420366"/>
          <a:ext cx="4248472" cy="1463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0" name="Visio" r:id="rId3" imgW="6167552" imgH="2127058" progId="Visio.Drawing.11">
                  <p:embed/>
                </p:oleObj>
              </mc:Choice>
              <mc:Fallback>
                <p:oleObj name="Visio" r:id="rId3" imgW="6167552" imgH="2127058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1" y="1420366"/>
                        <a:ext cx="4248472" cy="1463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08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0" grpId="0" uiExpand="1" build="p"/>
      <p:bldP spid="9" grpId="0" animBg="1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dirty="0" err="1" smtClean="0">
                <a:latin typeface="+mj-lt"/>
                <a:ea typeface="XITS Math"/>
                <a:cs typeface="XITS Math"/>
              </a:rPr>
              <a:t>G</a:t>
            </a:r>
            <a:r>
              <a:rPr lang="en-US" altLang="zh-TW" baseline="-25000" dirty="0" err="1" smtClean="0">
                <a:latin typeface="+mj-lt"/>
                <a:ea typeface="XITS Math"/>
                <a:cs typeface="XITS Math"/>
              </a:rPr>
              <a:t>i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 is called </a:t>
            </a:r>
            <a:r>
              <a:rPr lang="en-US" altLang="zh-TW" b="1" dirty="0" smtClean="0">
                <a:latin typeface="+mj-lt"/>
                <a:ea typeface="XITS Math"/>
                <a:cs typeface="XITS Math"/>
              </a:rPr>
              <a:t>carry generate</a:t>
            </a:r>
          </a:p>
          <a:p>
            <a:pPr lvl="1" algn="just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Produces a carry of 1 when both A</a:t>
            </a:r>
            <a:r>
              <a:rPr lang="en-US" altLang="zh-TW" baseline="-25000" dirty="0" smtClean="0">
                <a:latin typeface="+mj-lt"/>
                <a:ea typeface="XITS Math"/>
                <a:cs typeface="XITS Math"/>
              </a:rPr>
              <a:t>i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 and B</a:t>
            </a:r>
            <a:r>
              <a:rPr lang="en-US" altLang="zh-TW" baseline="-25000" dirty="0" smtClean="0">
                <a:latin typeface="+mj-lt"/>
                <a:ea typeface="XITS Math"/>
                <a:cs typeface="XITS Math"/>
              </a:rPr>
              <a:t>i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 are 1, regardless of the input carry. </a:t>
            </a:r>
          </a:p>
          <a:p>
            <a:pPr algn="just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P</a:t>
            </a:r>
            <a:r>
              <a:rPr lang="en-US" altLang="zh-TW" baseline="-25000" dirty="0" smtClean="0">
                <a:ea typeface="新細明體" pitchFamily="18" charset="-120"/>
              </a:rPr>
              <a:t>i </a:t>
            </a:r>
            <a:r>
              <a:rPr lang="en-US" altLang="zh-TW" dirty="0">
                <a:latin typeface="XITS Math"/>
                <a:ea typeface="XITS Math"/>
                <a:cs typeface="XITS Math"/>
              </a:rPr>
              <a:t>. </a:t>
            </a:r>
            <a:r>
              <a:rPr lang="en-US" altLang="zh-TW" dirty="0" smtClean="0">
                <a:ea typeface="XITS Math"/>
                <a:cs typeface="XITS Math"/>
              </a:rPr>
              <a:t>C</a:t>
            </a:r>
            <a:r>
              <a:rPr lang="en-US" altLang="zh-TW" baseline="-25000" dirty="0" smtClean="0">
                <a:ea typeface="XITS Math"/>
                <a:cs typeface="XITS Math"/>
              </a:rPr>
              <a:t>i </a:t>
            </a:r>
            <a:r>
              <a:rPr lang="en-US" altLang="zh-TW" dirty="0" smtClean="0">
                <a:ea typeface="XITS Math"/>
                <a:cs typeface="XITS Math"/>
              </a:rPr>
              <a:t>is called a </a:t>
            </a:r>
            <a:r>
              <a:rPr lang="en-US" altLang="zh-TW" b="1" dirty="0" smtClean="0">
                <a:ea typeface="XITS Math"/>
                <a:cs typeface="XITS Math"/>
              </a:rPr>
              <a:t>carry propagate </a:t>
            </a:r>
          </a:p>
          <a:p>
            <a:pPr lvl="1" algn="just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It is the term associated with the propagation of the carry from C</a:t>
            </a:r>
            <a:r>
              <a:rPr lang="en-US" altLang="zh-TW" baseline="-25000" dirty="0" smtClean="0">
                <a:latin typeface="+mj-lt"/>
                <a:ea typeface="XITS Math"/>
                <a:cs typeface="XITS Math"/>
              </a:rPr>
              <a:t>i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 to C</a:t>
            </a:r>
            <a:r>
              <a:rPr lang="en-US" altLang="zh-TW" baseline="-25000" dirty="0" smtClean="0">
                <a:latin typeface="+mj-lt"/>
                <a:ea typeface="XITS Math"/>
                <a:cs typeface="XITS Math"/>
              </a:rPr>
              <a:t>i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 + 1.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15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Boolean functions for the carry outputs of each stage:</a:t>
            </a:r>
          </a:p>
          <a:p>
            <a:pPr lvl="1" algn="just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C</a:t>
            </a:r>
            <a:r>
              <a:rPr lang="en-US" altLang="zh-TW" baseline="-25000" dirty="0" smtClean="0">
                <a:latin typeface="+mj-lt"/>
                <a:ea typeface="XITS Math"/>
                <a:cs typeface="XITS Math"/>
              </a:rPr>
              <a:t>0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 = input carry</a:t>
            </a:r>
          </a:p>
          <a:p>
            <a:pPr lvl="1" algn="just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C</a:t>
            </a:r>
            <a:r>
              <a:rPr lang="en-US" altLang="zh-TW" baseline="-25000" dirty="0" smtClean="0">
                <a:latin typeface="+mj-lt"/>
                <a:ea typeface="XITS Math"/>
                <a:cs typeface="XITS Math"/>
              </a:rPr>
              <a:t>1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 = </a:t>
            </a:r>
            <a:r>
              <a:rPr lang="en-US" altLang="zh-TW" b="1" dirty="0" smtClean="0">
                <a:latin typeface="+mj-lt"/>
                <a:ea typeface="XITS Math"/>
                <a:cs typeface="XITS Math"/>
              </a:rPr>
              <a:t>G</a:t>
            </a:r>
            <a:r>
              <a:rPr lang="en-US" altLang="zh-TW" b="1" baseline="-25000" dirty="0" smtClean="0">
                <a:latin typeface="+mj-lt"/>
                <a:ea typeface="XITS Math"/>
                <a:cs typeface="XITS Math"/>
              </a:rPr>
              <a:t>0</a:t>
            </a:r>
            <a:r>
              <a:rPr lang="en-US" altLang="zh-TW" b="1" dirty="0" smtClean="0">
                <a:latin typeface="+mj-lt"/>
                <a:ea typeface="XITS Math"/>
                <a:cs typeface="XITS Math"/>
              </a:rPr>
              <a:t> + P</a:t>
            </a:r>
            <a:r>
              <a:rPr lang="en-US" altLang="zh-TW" b="1" baseline="-25000" dirty="0" smtClean="0">
                <a:latin typeface="+mj-lt"/>
                <a:ea typeface="XITS Math"/>
                <a:cs typeface="XITS Math"/>
              </a:rPr>
              <a:t>0</a:t>
            </a:r>
            <a:r>
              <a:rPr lang="en-US" altLang="zh-TW" b="1" dirty="0" smtClean="0">
                <a:latin typeface="+mj-lt"/>
                <a:ea typeface="XITS Math"/>
                <a:cs typeface="XITS Math"/>
              </a:rPr>
              <a:t> . C</a:t>
            </a:r>
            <a:r>
              <a:rPr lang="en-US" altLang="zh-TW" b="1" baseline="-25000" dirty="0" smtClean="0">
                <a:latin typeface="+mj-lt"/>
                <a:ea typeface="XITS Math"/>
                <a:cs typeface="XITS Math"/>
              </a:rPr>
              <a:t>0</a:t>
            </a:r>
          </a:p>
          <a:p>
            <a:pPr lvl="1" algn="just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C</a:t>
            </a:r>
            <a:r>
              <a:rPr lang="en-US" altLang="zh-TW" baseline="-25000" dirty="0" smtClean="0">
                <a:latin typeface="+mj-lt"/>
                <a:ea typeface="XITS Math"/>
                <a:cs typeface="XITS Math"/>
              </a:rPr>
              <a:t>2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 = G</a:t>
            </a:r>
            <a:r>
              <a:rPr lang="en-US" altLang="zh-TW" baseline="-25000" dirty="0" smtClean="0">
                <a:latin typeface="+mj-lt"/>
                <a:ea typeface="XITS Math"/>
                <a:cs typeface="XITS Math"/>
              </a:rPr>
              <a:t>1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 + P</a:t>
            </a:r>
            <a:r>
              <a:rPr lang="en-US" altLang="zh-TW" baseline="-25000" dirty="0" smtClean="0">
                <a:latin typeface="+mj-lt"/>
                <a:ea typeface="XITS Math"/>
                <a:cs typeface="XITS Math"/>
              </a:rPr>
              <a:t>1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. C</a:t>
            </a:r>
            <a:r>
              <a:rPr lang="en-US" altLang="zh-TW" baseline="-25000" dirty="0" smtClean="0">
                <a:latin typeface="+mj-lt"/>
                <a:ea typeface="XITS Math"/>
                <a:cs typeface="XITS Math"/>
              </a:rPr>
              <a:t>1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 = G</a:t>
            </a:r>
            <a:r>
              <a:rPr lang="en-US" altLang="zh-TW" baseline="-25000" dirty="0" smtClean="0">
                <a:latin typeface="+mj-lt"/>
                <a:ea typeface="XITS Math"/>
                <a:cs typeface="XITS Math"/>
              </a:rPr>
              <a:t>1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 + P</a:t>
            </a:r>
            <a:r>
              <a:rPr lang="en-US" altLang="zh-TW" baseline="-25000" dirty="0" smtClean="0">
                <a:latin typeface="+mj-lt"/>
                <a:ea typeface="XITS Math"/>
                <a:cs typeface="XITS Math"/>
              </a:rPr>
              <a:t>1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 (G</a:t>
            </a:r>
            <a:r>
              <a:rPr lang="en-US" altLang="zh-TW" baseline="-25000" dirty="0" smtClean="0">
                <a:latin typeface="+mj-lt"/>
                <a:ea typeface="XITS Math"/>
                <a:cs typeface="XITS Math"/>
              </a:rPr>
              <a:t>0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 + P</a:t>
            </a:r>
            <a:r>
              <a:rPr lang="en-US" altLang="zh-TW" baseline="-25000" dirty="0" smtClean="0">
                <a:latin typeface="+mj-lt"/>
                <a:ea typeface="XITS Math"/>
                <a:cs typeface="XITS Math"/>
              </a:rPr>
              <a:t>0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 . C</a:t>
            </a:r>
            <a:r>
              <a:rPr lang="en-US" altLang="zh-TW" baseline="-25000" dirty="0" smtClean="0">
                <a:latin typeface="+mj-lt"/>
                <a:ea typeface="XITS Math"/>
                <a:cs typeface="XITS Math"/>
              </a:rPr>
              <a:t>0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) 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US" altLang="zh-TW" dirty="0">
                <a:latin typeface="+mj-lt"/>
                <a:ea typeface="XITS Math"/>
                <a:cs typeface="XITS Math"/>
              </a:rPr>
              <a:t>	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	            = </a:t>
            </a:r>
            <a:r>
              <a:rPr lang="en-US" altLang="zh-TW" b="1" dirty="0" smtClean="0">
                <a:latin typeface="+mj-lt"/>
                <a:ea typeface="XITS Math"/>
                <a:cs typeface="XITS Math"/>
              </a:rPr>
              <a:t>G</a:t>
            </a:r>
            <a:r>
              <a:rPr lang="en-US" altLang="zh-TW" b="1" baseline="-25000" dirty="0" smtClean="0">
                <a:latin typeface="+mj-lt"/>
                <a:ea typeface="XITS Math"/>
                <a:cs typeface="XITS Math"/>
              </a:rPr>
              <a:t>1</a:t>
            </a:r>
            <a:r>
              <a:rPr lang="en-US" altLang="zh-TW" b="1" dirty="0" smtClean="0">
                <a:latin typeface="+mj-lt"/>
                <a:ea typeface="XITS Math"/>
                <a:cs typeface="XITS Math"/>
              </a:rPr>
              <a:t> + P</a:t>
            </a:r>
            <a:r>
              <a:rPr lang="en-US" altLang="zh-TW" b="1" baseline="-25000" dirty="0" smtClean="0">
                <a:latin typeface="+mj-lt"/>
                <a:ea typeface="XITS Math"/>
                <a:cs typeface="XITS Math"/>
              </a:rPr>
              <a:t>1</a:t>
            </a:r>
            <a:r>
              <a:rPr lang="en-US" altLang="zh-TW" b="1" dirty="0" smtClean="0">
                <a:latin typeface="+mj-lt"/>
                <a:ea typeface="XITS Math"/>
                <a:cs typeface="XITS Math"/>
              </a:rPr>
              <a:t> . G</a:t>
            </a:r>
            <a:r>
              <a:rPr lang="en-US" altLang="zh-TW" b="1" baseline="-25000" dirty="0" smtClean="0">
                <a:latin typeface="+mj-lt"/>
                <a:ea typeface="XITS Math"/>
                <a:cs typeface="XITS Math"/>
              </a:rPr>
              <a:t>0</a:t>
            </a:r>
            <a:r>
              <a:rPr lang="en-US" altLang="zh-TW" b="1" dirty="0" smtClean="0">
                <a:latin typeface="+mj-lt"/>
                <a:ea typeface="XITS Math"/>
                <a:cs typeface="XITS Math"/>
              </a:rPr>
              <a:t> + P</a:t>
            </a:r>
            <a:r>
              <a:rPr lang="en-US" altLang="zh-TW" b="1" baseline="-25000" dirty="0" smtClean="0">
                <a:latin typeface="+mj-lt"/>
                <a:ea typeface="XITS Math"/>
                <a:cs typeface="XITS Math"/>
              </a:rPr>
              <a:t>1</a:t>
            </a:r>
            <a:r>
              <a:rPr lang="en-US" altLang="zh-TW" b="1" dirty="0" smtClean="0">
                <a:latin typeface="+mj-lt"/>
                <a:ea typeface="XITS Math"/>
                <a:cs typeface="XITS Math"/>
              </a:rPr>
              <a:t> . P</a:t>
            </a:r>
            <a:r>
              <a:rPr lang="en-US" altLang="zh-TW" b="1" baseline="-25000" dirty="0" smtClean="0">
                <a:latin typeface="+mj-lt"/>
                <a:ea typeface="XITS Math"/>
                <a:cs typeface="XITS Math"/>
              </a:rPr>
              <a:t>0</a:t>
            </a:r>
            <a:r>
              <a:rPr lang="en-US" altLang="zh-TW" b="1" dirty="0" smtClean="0">
                <a:latin typeface="+mj-lt"/>
                <a:ea typeface="XITS Math"/>
                <a:cs typeface="XITS Math"/>
              </a:rPr>
              <a:t> . C</a:t>
            </a:r>
            <a:r>
              <a:rPr lang="en-US" altLang="zh-TW" b="1" baseline="-25000" dirty="0" smtClean="0">
                <a:latin typeface="+mj-lt"/>
                <a:ea typeface="XITS Math"/>
                <a:cs typeface="XITS Math"/>
              </a:rPr>
              <a:t>0</a:t>
            </a:r>
            <a:r>
              <a:rPr lang="en-US" altLang="zh-TW" b="1" dirty="0" smtClean="0">
                <a:latin typeface="+mj-lt"/>
                <a:ea typeface="XITS Math"/>
                <a:cs typeface="XITS Math"/>
              </a:rPr>
              <a:t> </a:t>
            </a:r>
          </a:p>
          <a:p>
            <a:pPr lvl="1" algn="just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C</a:t>
            </a:r>
            <a:r>
              <a:rPr lang="en-US" altLang="zh-TW" baseline="-25000" dirty="0" smtClean="0">
                <a:latin typeface="+mj-lt"/>
                <a:ea typeface="XITS Math"/>
                <a:cs typeface="XITS Math"/>
              </a:rPr>
              <a:t>3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 = G</a:t>
            </a:r>
            <a:r>
              <a:rPr lang="en-US" altLang="zh-TW" baseline="-25000" dirty="0" smtClean="0">
                <a:latin typeface="+mj-lt"/>
                <a:ea typeface="XITS Math"/>
                <a:cs typeface="XITS Math"/>
              </a:rPr>
              <a:t>2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 + P</a:t>
            </a:r>
            <a:r>
              <a:rPr lang="en-US" altLang="zh-TW" baseline="-25000" dirty="0" smtClean="0">
                <a:latin typeface="+mj-lt"/>
                <a:ea typeface="XITS Math"/>
                <a:cs typeface="XITS Math"/>
              </a:rPr>
              <a:t>2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 . C</a:t>
            </a:r>
            <a:r>
              <a:rPr lang="en-US" altLang="zh-TW" baseline="-25000" dirty="0" smtClean="0">
                <a:latin typeface="+mj-lt"/>
                <a:ea typeface="XITS Math"/>
                <a:cs typeface="XITS Math"/>
              </a:rPr>
              <a:t>2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 = G</a:t>
            </a:r>
            <a:r>
              <a:rPr lang="en-US" altLang="zh-TW" baseline="-25000" dirty="0" smtClean="0">
                <a:latin typeface="+mj-lt"/>
                <a:ea typeface="XITS Math"/>
                <a:cs typeface="XITS Math"/>
              </a:rPr>
              <a:t>2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 + P</a:t>
            </a:r>
            <a:r>
              <a:rPr lang="en-US" altLang="zh-TW" baseline="-25000" dirty="0" smtClean="0">
                <a:latin typeface="+mj-lt"/>
                <a:ea typeface="XITS Math"/>
                <a:cs typeface="XITS Math"/>
              </a:rPr>
              <a:t>2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 </a:t>
            </a:r>
            <a:r>
              <a:rPr lang="en-US" altLang="zh-TW" sz="2000" dirty="0" smtClean="0">
                <a:latin typeface="+mj-lt"/>
                <a:ea typeface="XITS Math"/>
                <a:cs typeface="XITS Math"/>
              </a:rPr>
              <a:t>(G</a:t>
            </a:r>
            <a:r>
              <a:rPr lang="en-US" altLang="zh-TW" sz="2000" baseline="-25000" dirty="0" smtClean="0">
                <a:latin typeface="+mj-lt"/>
                <a:ea typeface="XITS Math"/>
                <a:cs typeface="XITS Math"/>
              </a:rPr>
              <a:t>1</a:t>
            </a:r>
            <a:r>
              <a:rPr lang="en-US" altLang="zh-TW" sz="2000" dirty="0" smtClean="0">
                <a:latin typeface="+mj-lt"/>
                <a:ea typeface="XITS Math"/>
                <a:cs typeface="XITS Math"/>
              </a:rPr>
              <a:t> + </a:t>
            </a:r>
            <a:r>
              <a:rPr lang="en-US" altLang="zh-TW" dirty="0">
                <a:latin typeface="+mj-lt"/>
                <a:ea typeface="XITS Math"/>
                <a:cs typeface="XITS Math"/>
              </a:rPr>
              <a:t>P</a:t>
            </a:r>
            <a:r>
              <a:rPr lang="en-US" altLang="zh-TW" baseline="-25000" dirty="0">
                <a:latin typeface="+mj-lt"/>
                <a:ea typeface="XITS Math"/>
                <a:cs typeface="XITS Math"/>
              </a:rPr>
              <a:t>1</a:t>
            </a:r>
            <a:r>
              <a:rPr lang="en-US" altLang="zh-TW" dirty="0">
                <a:latin typeface="+mj-lt"/>
                <a:ea typeface="XITS Math"/>
                <a:cs typeface="XITS Math"/>
              </a:rPr>
              <a:t> . G</a:t>
            </a:r>
            <a:r>
              <a:rPr lang="en-US" altLang="zh-TW" baseline="-25000" dirty="0">
                <a:latin typeface="+mj-lt"/>
                <a:ea typeface="XITS Math"/>
                <a:cs typeface="XITS Math"/>
              </a:rPr>
              <a:t>0</a:t>
            </a:r>
            <a:r>
              <a:rPr lang="en-US" altLang="zh-TW" dirty="0">
                <a:latin typeface="+mj-lt"/>
                <a:ea typeface="XITS Math"/>
                <a:cs typeface="XITS Math"/>
              </a:rPr>
              <a:t> + P</a:t>
            </a:r>
            <a:r>
              <a:rPr lang="en-US" altLang="zh-TW" baseline="-25000" dirty="0">
                <a:latin typeface="+mj-lt"/>
                <a:ea typeface="XITS Math"/>
                <a:cs typeface="XITS Math"/>
              </a:rPr>
              <a:t>1</a:t>
            </a:r>
            <a:r>
              <a:rPr lang="en-US" altLang="zh-TW" dirty="0">
                <a:latin typeface="+mj-lt"/>
                <a:ea typeface="XITS Math"/>
                <a:cs typeface="XITS Math"/>
              </a:rPr>
              <a:t> . P</a:t>
            </a:r>
            <a:r>
              <a:rPr lang="en-US" altLang="zh-TW" baseline="-25000" dirty="0">
                <a:latin typeface="+mj-lt"/>
                <a:ea typeface="XITS Math"/>
                <a:cs typeface="XITS Math"/>
              </a:rPr>
              <a:t>0</a:t>
            </a:r>
            <a:r>
              <a:rPr lang="en-US" altLang="zh-TW" dirty="0">
                <a:latin typeface="+mj-lt"/>
                <a:ea typeface="XITS Math"/>
                <a:cs typeface="XITS Math"/>
              </a:rPr>
              <a:t> . 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C</a:t>
            </a:r>
            <a:r>
              <a:rPr lang="en-US" altLang="zh-TW" baseline="-25000" dirty="0" smtClean="0">
                <a:latin typeface="+mj-lt"/>
                <a:ea typeface="XITS Math"/>
                <a:cs typeface="XITS Math"/>
              </a:rPr>
              <a:t>O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) 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US" altLang="zh-TW" dirty="0">
                <a:latin typeface="+mj-lt"/>
                <a:ea typeface="XITS Math"/>
                <a:cs typeface="XITS Math"/>
              </a:rPr>
              <a:t>	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	             = </a:t>
            </a:r>
            <a:r>
              <a:rPr lang="en-US" altLang="zh-TW" b="1" dirty="0" smtClean="0">
                <a:latin typeface="+mj-lt"/>
                <a:ea typeface="XITS Math"/>
                <a:cs typeface="XITS Math"/>
              </a:rPr>
              <a:t>G</a:t>
            </a:r>
            <a:r>
              <a:rPr lang="en-US" altLang="zh-TW" b="1" baseline="-25000" dirty="0" smtClean="0">
                <a:latin typeface="+mj-lt"/>
                <a:ea typeface="XITS Math"/>
                <a:cs typeface="XITS Math"/>
              </a:rPr>
              <a:t>2</a:t>
            </a:r>
            <a:r>
              <a:rPr lang="en-US" altLang="zh-TW" b="1" dirty="0" smtClean="0">
                <a:latin typeface="+mj-lt"/>
                <a:ea typeface="XITS Math"/>
                <a:cs typeface="XITS Math"/>
              </a:rPr>
              <a:t> + P</a:t>
            </a:r>
            <a:r>
              <a:rPr lang="en-US" altLang="zh-TW" b="1" baseline="-25000" dirty="0" smtClean="0">
                <a:latin typeface="+mj-lt"/>
                <a:ea typeface="XITS Math"/>
                <a:cs typeface="XITS Math"/>
              </a:rPr>
              <a:t>2</a:t>
            </a:r>
            <a:r>
              <a:rPr lang="en-US" altLang="zh-TW" b="1" dirty="0" smtClean="0">
                <a:latin typeface="+mj-lt"/>
                <a:ea typeface="XITS Math"/>
                <a:cs typeface="XITS Math"/>
              </a:rPr>
              <a:t> . G</a:t>
            </a:r>
            <a:r>
              <a:rPr lang="en-US" altLang="zh-TW" b="1" baseline="-25000" dirty="0" smtClean="0">
                <a:latin typeface="+mj-lt"/>
                <a:ea typeface="XITS Math"/>
                <a:cs typeface="XITS Math"/>
              </a:rPr>
              <a:t>1</a:t>
            </a:r>
            <a:r>
              <a:rPr lang="en-US" altLang="zh-TW" b="1" dirty="0" smtClean="0">
                <a:latin typeface="+mj-lt"/>
                <a:ea typeface="XITS Math"/>
                <a:cs typeface="XITS Math"/>
              </a:rPr>
              <a:t> + P</a:t>
            </a:r>
            <a:r>
              <a:rPr lang="en-US" altLang="zh-TW" b="1" baseline="-25000" dirty="0" smtClean="0">
                <a:latin typeface="+mj-lt"/>
                <a:ea typeface="XITS Math"/>
                <a:cs typeface="XITS Math"/>
              </a:rPr>
              <a:t>2</a:t>
            </a:r>
            <a:r>
              <a:rPr lang="en-US" altLang="zh-TW" b="1" dirty="0" smtClean="0">
                <a:latin typeface="+mj-lt"/>
                <a:ea typeface="XITS Math"/>
                <a:cs typeface="XITS Math"/>
              </a:rPr>
              <a:t> . P</a:t>
            </a:r>
            <a:r>
              <a:rPr lang="en-US" altLang="zh-TW" b="1" baseline="-25000" dirty="0" smtClean="0">
                <a:latin typeface="+mj-lt"/>
                <a:ea typeface="XITS Math"/>
                <a:cs typeface="XITS Math"/>
              </a:rPr>
              <a:t>1</a:t>
            </a:r>
            <a:r>
              <a:rPr lang="en-US" altLang="zh-TW" b="1" dirty="0" smtClean="0">
                <a:latin typeface="+mj-lt"/>
                <a:ea typeface="XITS Math"/>
                <a:cs typeface="XITS Math"/>
              </a:rPr>
              <a:t> . G</a:t>
            </a:r>
            <a:r>
              <a:rPr lang="en-US" altLang="zh-TW" b="1" baseline="-25000" dirty="0" smtClean="0">
                <a:latin typeface="+mj-lt"/>
                <a:ea typeface="XITS Math"/>
                <a:cs typeface="XITS Math"/>
              </a:rPr>
              <a:t>0</a:t>
            </a:r>
            <a:r>
              <a:rPr lang="en-US" altLang="zh-TW" b="1" dirty="0" smtClean="0">
                <a:latin typeface="+mj-lt"/>
                <a:ea typeface="XITS Math"/>
                <a:cs typeface="XITS Math"/>
              </a:rPr>
              <a:t> + P</a:t>
            </a:r>
            <a:r>
              <a:rPr lang="en-US" altLang="zh-TW" b="1" baseline="-25000" dirty="0" smtClean="0">
                <a:latin typeface="+mj-lt"/>
                <a:ea typeface="XITS Math"/>
                <a:cs typeface="XITS Math"/>
              </a:rPr>
              <a:t>2</a:t>
            </a:r>
            <a:r>
              <a:rPr lang="en-US" altLang="zh-TW" b="1" dirty="0" smtClean="0">
                <a:latin typeface="+mj-lt"/>
                <a:ea typeface="XITS Math"/>
                <a:cs typeface="XITS Math"/>
              </a:rPr>
              <a:t> . P</a:t>
            </a:r>
            <a:r>
              <a:rPr lang="en-US" altLang="zh-TW" b="1" baseline="-25000" dirty="0" smtClean="0">
                <a:latin typeface="+mj-lt"/>
                <a:ea typeface="XITS Math"/>
                <a:cs typeface="XITS Math"/>
              </a:rPr>
              <a:t>1</a:t>
            </a:r>
            <a:r>
              <a:rPr lang="en-US" altLang="zh-TW" b="1" dirty="0" smtClean="0">
                <a:latin typeface="+mj-lt"/>
                <a:ea typeface="XITS Math"/>
                <a:cs typeface="XITS Math"/>
              </a:rPr>
              <a:t> . P</a:t>
            </a:r>
            <a:r>
              <a:rPr lang="en-US" altLang="zh-TW" b="1" baseline="-25000" dirty="0" smtClean="0">
                <a:latin typeface="+mj-lt"/>
                <a:ea typeface="XITS Math"/>
                <a:cs typeface="XITS Math"/>
              </a:rPr>
              <a:t>0</a:t>
            </a:r>
            <a:r>
              <a:rPr lang="en-US" altLang="zh-TW" b="1" dirty="0" smtClean="0">
                <a:latin typeface="+mj-lt"/>
                <a:ea typeface="XITS Math"/>
                <a:cs typeface="XITS Math"/>
              </a:rPr>
              <a:t> . C</a:t>
            </a:r>
            <a:r>
              <a:rPr lang="en-US" altLang="zh-TW" b="1" baseline="-25000" dirty="0" smtClean="0">
                <a:latin typeface="+mj-lt"/>
                <a:ea typeface="XITS Math"/>
                <a:cs typeface="XITS Math"/>
              </a:rPr>
              <a:t>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66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Carry </a:t>
            </a:r>
            <a:r>
              <a:rPr lang="en-US" altLang="zh-TW" sz="1800" dirty="0" err="1" smtClean="0">
                <a:latin typeface="+mj-lt"/>
                <a:ea typeface="XITS Math"/>
                <a:cs typeface="XITS Math"/>
              </a:rPr>
              <a:t>Lookahead</a:t>
            </a: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 Generator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66</a:t>
            </a:fld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676855"/>
              </p:ext>
            </p:extLst>
          </p:nvPr>
        </p:nvGraphicFramePr>
        <p:xfrm>
          <a:off x="971600" y="1250615"/>
          <a:ext cx="3672407" cy="3547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4" name="Visio" r:id="rId3" imgW="7427609" imgH="7176746" progId="Visio.Drawing.11">
                  <p:embed/>
                </p:oleObj>
              </mc:Choice>
              <mc:Fallback>
                <p:oleObj name="Visio" r:id="rId3" imgW="7427609" imgH="717674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250615"/>
                        <a:ext cx="3672407" cy="3547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27984" y="1419622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</a:t>
            </a:r>
            <a:r>
              <a:rPr lang="en-GB" baseline="-25000" dirty="0" smtClean="0"/>
              <a:t>3</a:t>
            </a:r>
            <a:r>
              <a:rPr lang="en-GB" dirty="0" smtClean="0"/>
              <a:t> does not have to wait for C</a:t>
            </a:r>
            <a:r>
              <a:rPr lang="en-GB" baseline="-25000" dirty="0" smtClean="0"/>
              <a:t>2</a:t>
            </a:r>
            <a:r>
              <a:rPr lang="en-GB" dirty="0" smtClean="0"/>
              <a:t> and C</a:t>
            </a:r>
            <a:r>
              <a:rPr lang="en-GB" baseline="-25000" dirty="0" smtClean="0"/>
              <a:t>1</a:t>
            </a:r>
            <a:r>
              <a:rPr lang="en-GB" dirty="0" smtClean="0"/>
              <a:t> to propagate.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</a:t>
            </a:r>
            <a:r>
              <a:rPr lang="en-GB" baseline="-25000" dirty="0" smtClean="0"/>
              <a:t>3</a:t>
            </a:r>
            <a:r>
              <a:rPr lang="en-GB" dirty="0" smtClean="0"/>
              <a:t> is propagated at the same time as C</a:t>
            </a:r>
            <a:r>
              <a:rPr lang="en-GB" baseline="-25000" dirty="0" smtClean="0"/>
              <a:t>1</a:t>
            </a:r>
            <a:r>
              <a:rPr lang="en-GB" dirty="0" smtClean="0"/>
              <a:t> and C</a:t>
            </a:r>
            <a:r>
              <a:rPr lang="en-GB" baseline="-25000" dirty="0" smtClean="0"/>
              <a:t>2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95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4-Bit Adder with Carry </a:t>
            </a:r>
            <a:r>
              <a:rPr lang="en-US" altLang="zh-TW" sz="1800" dirty="0" err="1" smtClean="0">
                <a:latin typeface="+mj-lt"/>
                <a:ea typeface="XITS Math"/>
                <a:cs typeface="XITS Math"/>
              </a:rPr>
              <a:t>Lookahead</a:t>
            </a: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 Generator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67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355976" y="1234370"/>
            <a:ext cx="468052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 smtClean="0"/>
              <a:t>Each sum output requires two XOR gates.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 smtClean="0"/>
              <a:t>First XOR gate generates the P</a:t>
            </a:r>
            <a:r>
              <a:rPr lang="en-GB" sz="1500" baseline="-25000" dirty="0" smtClean="0"/>
              <a:t>i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 smtClean="0"/>
              <a:t>AND gate generates the </a:t>
            </a:r>
            <a:r>
              <a:rPr lang="en-GB" sz="1500" dirty="0" err="1" smtClean="0"/>
              <a:t>Gi</a:t>
            </a:r>
            <a:r>
              <a:rPr lang="en-GB" sz="1500" dirty="0" smtClean="0"/>
              <a:t> variable.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 smtClean="0"/>
              <a:t>Carries are propagated through CLA and applied as an input to the second XOR gate.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 smtClean="0"/>
              <a:t>All output carries are generated after a delay though two levels of gates. S</a:t>
            </a:r>
            <a:r>
              <a:rPr lang="en-GB" sz="1500" baseline="-25000" dirty="0" smtClean="0"/>
              <a:t>1</a:t>
            </a:r>
            <a:r>
              <a:rPr lang="en-GB" sz="1500" dirty="0" smtClean="0"/>
              <a:t> through S</a:t>
            </a:r>
            <a:r>
              <a:rPr lang="en-GB" sz="1500" baseline="-25000" dirty="0" smtClean="0"/>
              <a:t>3</a:t>
            </a:r>
            <a:r>
              <a:rPr lang="en-GB" sz="1500" dirty="0" smtClean="0"/>
              <a:t> have equal propagating delay times.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962909"/>
              </p:ext>
            </p:extLst>
          </p:nvPr>
        </p:nvGraphicFramePr>
        <p:xfrm>
          <a:off x="937220" y="1315303"/>
          <a:ext cx="3274740" cy="348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6" name="Visio" r:id="rId3" imgW="6167552" imgH="6565780" progId="Visio.Drawing.11">
                  <p:embed/>
                </p:oleObj>
              </mc:Choice>
              <mc:Fallback>
                <p:oleObj name="Visio" r:id="rId3" imgW="6167552" imgH="656578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7220" y="1315303"/>
                        <a:ext cx="3274740" cy="3488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04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Binary </a:t>
            </a:r>
            <a:r>
              <a:rPr lang="en-US" altLang="zh-TW" dirty="0" err="1" smtClean="0">
                <a:latin typeface="+mj-lt"/>
                <a:ea typeface="XITS Math"/>
                <a:cs typeface="XITS Math"/>
              </a:rPr>
              <a:t>Subtactor</a:t>
            </a:r>
            <a:endParaRPr lang="en-US" altLang="zh-TW" dirty="0" smtClean="0">
              <a:latin typeface="+mj-lt"/>
              <a:ea typeface="XITS Math"/>
              <a:cs typeface="XITS Math"/>
            </a:endParaRPr>
          </a:p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The subtraction of unsigned binary numbers can be done most conveniently by means of complements. </a:t>
            </a:r>
          </a:p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A – B can be performed by taking 2’s complement of B and adding it to A. </a:t>
            </a:r>
          </a:p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2’s complement can be done by taking 1’s complement and adding 1. </a:t>
            </a:r>
          </a:p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1’s complement can be implemented with inverters.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altLang="zh-TW" sz="1800" dirty="0" smtClean="0">
              <a:latin typeface="+mj-lt"/>
              <a:ea typeface="XITS Math"/>
              <a:cs typeface="XITS Math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09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Binary </a:t>
            </a:r>
            <a:r>
              <a:rPr lang="en-US" altLang="zh-TW" dirty="0" err="1" smtClean="0">
                <a:latin typeface="+mj-lt"/>
                <a:ea typeface="XITS Math"/>
                <a:cs typeface="XITS Math"/>
              </a:rPr>
              <a:t>Subtactor</a:t>
            </a:r>
            <a:endParaRPr lang="en-US" altLang="zh-TW" dirty="0" smtClean="0">
              <a:latin typeface="+mj-lt"/>
              <a:ea typeface="XITS Math"/>
              <a:cs typeface="XITS Math"/>
            </a:endParaRPr>
          </a:p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Circuit of </a:t>
            </a:r>
            <a:r>
              <a:rPr lang="en-US" altLang="zh-TW" sz="1800" dirty="0" err="1" smtClean="0">
                <a:latin typeface="+mj-lt"/>
                <a:ea typeface="XITS Math"/>
                <a:cs typeface="XITS Math"/>
              </a:rPr>
              <a:t>subtractor</a:t>
            </a: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 consist of: </a:t>
            </a:r>
          </a:p>
          <a:p>
            <a:pPr lvl="1" algn="just">
              <a:lnSpc>
                <a:spcPct val="150000"/>
              </a:lnSpc>
            </a:pPr>
            <a:r>
              <a:rPr lang="en-US" altLang="zh-TW" sz="1600" dirty="0" smtClean="0">
                <a:latin typeface="+mj-lt"/>
                <a:ea typeface="XITS Math"/>
                <a:cs typeface="XITS Math"/>
              </a:rPr>
              <a:t>An adder</a:t>
            </a:r>
          </a:p>
          <a:p>
            <a:pPr lvl="1" algn="just">
              <a:lnSpc>
                <a:spcPct val="150000"/>
              </a:lnSpc>
            </a:pPr>
            <a:r>
              <a:rPr lang="en-US" altLang="zh-TW" sz="1600" dirty="0" smtClean="0">
                <a:latin typeface="+mj-lt"/>
                <a:ea typeface="XITS Math"/>
                <a:cs typeface="XITS Math"/>
              </a:rPr>
              <a:t>Inverters </a:t>
            </a:r>
          </a:p>
          <a:p>
            <a:pPr algn="just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The input carry C</a:t>
            </a:r>
            <a:r>
              <a:rPr lang="en-US" altLang="zh-TW" baseline="-25000" dirty="0" smtClean="0">
                <a:latin typeface="+mj-lt"/>
                <a:ea typeface="XITS Math"/>
                <a:cs typeface="XITS Math"/>
              </a:rPr>
              <a:t>0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 = 1 when performing subtraction</a:t>
            </a:r>
          </a:p>
          <a:p>
            <a:pPr algn="just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The operation performed becomes:</a:t>
            </a:r>
          </a:p>
          <a:p>
            <a:pPr lvl="1" algn="just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A + 1’s complement of B + 1 = A + 2’s complement of B.</a:t>
            </a:r>
          </a:p>
          <a:p>
            <a:pPr lvl="1" algn="just">
              <a:lnSpc>
                <a:spcPct val="150000"/>
              </a:lnSpc>
            </a:pPr>
            <a:r>
              <a:rPr lang="en-US" altLang="en-US" b="1" dirty="0" smtClean="0">
                <a:latin typeface="+mj-lt"/>
              </a:rPr>
              <a:t>A </a:t>
            </a:r>
            <a:r>
              <a:rPr lang="en-US" altLang="en-US" b="1" dirty="0">
                <a:latin typeface="+mj-lt"/>
              </a:rPr>
              <a:t>– </a:t>
            </a:r>
            <a:r>
              <a:rPr lang="en-US" altLang="en-US" b="1" dirty="0" smtClean="0">
                <a:latin typeface="+mj-lt"/>
              </a:rPr>
              <a:t>B </a:t>
            </a:r>
            <a:r>
              <a:rPr lang="en-US" altLang="en-US" b="1" dirty="0">
                <a:latin typeface="+mj-lt"/>
              </a:rPr>
              <a:t>= </a:t>
            </a:r>
            <a:r>
              <a:rPr lang="en-US" altLang="en-US" b="1" dirty="0" smtClean="0">
                <a:latin typeface="+mj-lt"/>
              </a:rPr>
              <a:t>A </a:t>
            </a:r>
            <a:r>
              <a:rPr lang="en-US" altLang="en-US" b="1" dirty="0">
                <a:latin typeface="+mj-lt"/>
              </a:rPr>
              <a:t>+ </a:t>
            </a:r>
            <a:r>
              <a:rPr lang="en-US" altLang="en-US" b="1" dirty="0" smtClean="0">
                <a:latin typeface="+mj-lt"/>
              </a:rPr>
              <a:t>(-B) </a:t>
            </a:r>
            <a:r>
              <a:rPr lang="en-US" altLang="en-US" b="1" dirty="0">
                <a:latin typeface="+mj-lt"/>
              </a:rPr>
              <a:t>= </a:t>
            </a:r>
            <a:r>
              <a:rPr lang="en-US" altLang="en-US" b="1" dirty="0" smtClean="0">
                <a:latin typeface="+mj-lt"/>
              </a:rPr>
              <a:t>A +B’ </a:t>
            </a:r>
            <a:r>
              <a:rPr lang="en-US" altLang="en-US" b="1" dirty="0">
                <a:latin typeface="+mj-lt"/>
              </a:rPr>
              <a:t>+ </a:t>
            </a:r>
            <a:r>
              <a:rPr lang="en-US" altLang="en-US" b="1" dirty="0" smtClean="0">
                <a:latin typeface="+mj-lt"/>
              </a:rPr>
              <a:t>1.</a:t>
            </a:r>
            <a:endParaRPr lang="en-US" altLang="zh-TW" b="1" dirty="0" smtClean="0">
              <a:latin typeface="+mj-lt"/>
              <a:ea typeface="XITS Math"/>
              <a:cs typeface="XITS Math"/>
            </a:endParaRPr>
          </a:p>
          <a:p>
            <a:pPr algn="just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For unsigned numbers, </a:t>
            </a:r>
          </a:p>
          <a:p>
            <a:pPr lvl="1" algn="just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A – B if A </a:t>
            </a:r>
            <a:r>
              <a:rPr lang="en-US" altLang="zh-TW" dirty="0" smtClean="0">
                <a:latin typeface="Times New Roman"/>
                <a:ea typeface="XITS Math"/>
                <a:cs typeface="Times New Roman"/>
              </a:rPr>
              <a:t>≥</a:t>
            </a:r>
            <a:r>
              <a:rPr lang="en-US" altLang="zh-TW" dirty="0" smtClean="0">
                <a:latin typeface="+mj-lt"/>
                <a:ea typeface="XITS Math"/>
                <a:cs typeface="XITS Math"/>
              </a:rPr>
              <a:t> B or 2’s complement of (B – A) if A &lt; B. 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altLang="zh-TW" sz="1800" dirty="0" smtClean="0">
              <a:latin typeface="+mj-lt"/>
              <a:ea typeface="XITS Math"/>
              <a:cs typeface="XITS Math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69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COMBINATIONAL CIRCUITS</a:t>
            </a:r>
            <a:endParaRPr lang="en-GB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8884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GB" dirty="0" smtClean="0"/>
          </a:p>
          <a:p>
            <a:pPr algn="just">
              <a:lnSpc>
                <a:spcPct val="150000"/>
              </a:lnSpc>
            </a:pPr>
            <a:endParaRPr lang="en-GB" dirty="0"/>
          </a:p>
          <a:p>
            <a:pPr algn="just">
              <a:lnSpc>
                <a:spcPct val="150000"/>
              </a:lnSpc>
            </a:pPr>
            <a:endParaRPr lang="en-GB" dirty="0" smtClean="0"/>
          </a:p>
          <a:p>
            <a:pPr algn="just">
              <a:lnSpc>
                <a:spcPct val="150000"/>
              </a:lnSpc>
            </a:pPr>
            <a:endParaRPr lang="en-GB" dirty="0"/>
          </a:p>
          <a:p>
            <a:pPr algn="just">
              <a:lnSpc>
                <a:spcPct val="150000"/>
              </a:lnSpc>
            </a:pPr>
            <a:endParaRPr lang="en-GB" dirty="0" smtClean="0"/>
          </a:p>
          <a:p>
            <a:pPr algn="just">
              <a:lnSpc>
                <a:spcPct val="150000"/>
              </a:lnSpc>
            </a:pPr>
            <a:r>
              <a:rPr lang="en-GB" dirty="0" smtClean="0"/>
              <a:t>For </a:t>
            </a:r>
            <a:r>
              <a:rPr lang="en-GB" dirty="0"/>
              <a:t>n input variable, there are 2n possible binary input combinations.</a:t>
            </a:r>
          </a:p>
          <a:p>
            <a:pPr algn="just">
              <a:lnSpc>
                <a:spcPct val="150000"/>
              </a:lnSpc>
            </a:pPr>
            <a:r>
              <a:rPr lang="en-GB" dirty="0"/>
              <a:t>For each possible input combination there is one possible input output value.</a:t>
            </a:r>
          </a:p>
          <a:p>
            <a:pPr algn="just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75856" y="879562"/>
            <a:ext cx="2592288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Combinational</a:t>
            </a:r>
          </a:p>
          <a:p>
            <a:pPr algn="ctr"/>
            <a:r>
              <a:rPr lang="en-GB" dirty="0" smtClean="0"/>
              <a:t>Circuit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11760" y="1023578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11760" y="1239602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11760" y="1455626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11760" y="2247714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68144" y="1023578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68144" y="1239602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68144" y="1455626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68144" y="2247714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09441" y="145562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 inputs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948861" y="1455626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 outputs</a:t>
            </a:r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843808" y="1635646"/>
            <a:ext cx="0" cy="46805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00192" y="1635646"/>
            <a:ext cx="0" cy="46805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300192" y="2247714"/>
            <a:ext cx="0" cy="50405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834640" y="2751770"/>
            <a:ext cx="346555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834640" y="2247714"/>
            <a:ext cx="0" cy="50405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277332" y="2227395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811805" y="2224854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Multiply 34"/>
          <p:cNvSpPr/>
          <p:nvPr/>
        </p:nvSpPr>
        <p:spPr>
          <a:xfrm>
            <a:off x="4283968" y="2499742"/>
            <a:ext cx="576064" cy="504056"/>
          </a:xfrm>
          <a:prstGeom prst="mathMultiply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5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18" grpId="0"/>
      <p:bldP spid="19" grpId="0"/>
      <p:bldP spid="33" grpId="0" animBg="1"/>
      <p:bldP spid="34" grpId="0" animBg="1"/>
      <p:bldP spid="3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XOR gate combines addition and subtraction into one circuit with common binary adder.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Mode input</a:t>
            </a:r>
            <a:r>
              <a:rPr lang="en-GB" sz="1800" b="1" dirty="0" smtClean="0"/>
              <a:t> M </a:t>
            </a:r>
            <a:r>
              <a:rPr lang="en-GB" sz="1800" dirty="0" smtClean="0"/>
              <a:t>controls the operation.</a:t>
            </a:r>
          </a:p>
          <a:p>
            <a:pPr lvl="1">
              <a:lnSpc>
                <a:spcPct val="150000"/>
              </a:lnSpc>
            </a:pPr>
            <a:r>
              <a:rPr lang="en-GB" sz="1400" b="1" dirty="0" smtClean="0"/>
              <a:t>M = 0 = Addition.</a:t>
            </a:r>
          </a:p>
          <a:p>
            <a:pPr lvl="1">
              <a:lnSpc>
                <a:spcPct val="150000"/>
              </a:lnSpc>
            </a:pPr>
            <a:r>
              <a:rPr lang="en-GB" sz="1400" b="1" dirty="0" smtClean="0"/>
              <a:t>M = 1 = Subtraction.</a:t>
            </a:r>
            <a:r>
              <a:rPr lang="en-GB" sz="1400" dirty="0" smtClean="0"/>
              <a:t> </a:t>
            </a:r>
            <a:endParaRPr lang="en-GB" sz="1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70</a:t>
            </a:fld>
            <a:endParaRPr lang="en-GB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3395998"/>
              </p:ext>
            </p:extLst>
          </p:nvPr>
        </p:nvGraphicFramePr>
        <p:xfrm>
          <a:off x="141104" y="1419622"/>
          <a:ext cx="4531162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" name="Visio" r:id="rId3" imgW="8867518" imgH="4934094" progId="Visio.Drawing.11">
                  <p:embed/>
                </p:oleObj>
              </mc:Choice>
              <mc:Fallback>
                <p:oleObj name="Visio" r:id="rId3" imgW="8867518" imgH="493409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104" y="1419622"/>
                        <a:ext cx="4531162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064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When</a:t>
            </a:r>
            <a:r>
              <a:rPr lang="en-GB" sz="1800" b="1" dirty="0" smtClean="0"/>
              <a:t> M = 0 </a:t>
            </a:r>
            <a:r>
              <a:rPr lang="en-GB" sz="1800" dirty="0" smtClean="0"/>
              <a:t>(Addition).</a:t>
            </a:r>
          </a:p>
          <a:p>
            <a:pPr lvl="1">
              <a:lnSpc>
                <a:spcPct val="150000"/>
              </a:lnSpc>
            </a:pPr>
            <a:r>
              <a:rPr lang="en-GB" sz="1400" b="1" dirty="0" smtClean="0"/>
              <a:t>B </a:t>
            </a:r>
            <a:r>
              <a:rPr lang="en-GB" sz="1400" b="1" dirty="0" smtClean="0">
                <a:latin typeface="+mj-lt"/>
                <a:ea typeface="XITS Math"/>
                <a:cs typeface="XITS Math"/>
              </a:rPr>
              <a:t>⊕ 0 = B.</a:t>
            </a:r>
          </a:p>
          <a:p>
            <a:pPr lvl="1">
              <a:lnSpc>
                <a:spcPct val="150000"/>
              </a:lnSpc>
            </a:pPr>
            <a:r>
              <a:rPr lang="en-GB" sz="1400" b="1" dirty="0" smtClean="0">
                <a:latin typeface="+mj-lt"/>
                <a:ea typeface="XITS Math"/>
                <a:cs typeface="XITS Math"/>
              </a:rPr>
              <a:t>Full adders receive the value of B</a:t>
            </a:r>
          </a:p>
          <a:p>
            <a:pPr lvl="1">
              <a:lnSpc>
                <a:spcPct val="150000"/>
              </a:lnSpc>
            </a:pPr>
            <a:r>
              <a:rPr lang="en-GB" sz="1400" b="1" dirty="0" smtClean="0">
                <a:latin typeface="+mj-lt"/>
                <a:ea typeface="XITS Math"/>
                <a:cs typeface="XITS Math"/>
              </a:rPr>
              <a:t>C</a:t>
            </a:r>
            <a:r>
              <a:rPr lang="en-GB" sz="1400" b="1" baseline="-25000" dirty="0" smtClean="0">
                <a:latin typeface="+mj-lt"/>
                <a:ea typeface="XITS Math"/>
                <a:cs typeface="XITS Math"/>
              </a:rPr>
              <a:t>0</a:t>
            </a:r>
            <a:r>
              <a:rPr lang="en-GB" sz="1400" b="1" dirty="0" smtClean="0">
                <a:latin typeface="+mj-lt"/>
                <a:ea typeface="XITS Math"/>
                <a:cs typeface="XITS Math"/>
              </a:rPr>
              <a:t> = 0.</a:t>
            </a:r>
          </a:p>
          <a:p>
            <a:pPr lvl="1">
              <a:lnSpc>
                <a:spcPct val="150000"/>
              </a:lnSpc>
            </a:pPr>
            <a:r>
              <a:rPr lang="en-GB" sz="1400" b="1" dirty="0" smtClean="0">
                <a:latin typeface="+mj-lt"/>
                <a:ea typeface="XITS Math"/>
                <a:cs typeface="XITS Math"/>
              </a:rPr>
              <a:t>Circuit performs A + B. </a:t>
            </a:r>
          </a:p>
          <a:p>
            <a:pPr>
              <a:lnSpc>
                <a:spcPct val="150000"/>
              </a:lnSpc>
            </a:pPr>
            <a:r>
              <a:rPr lang="en-GB" sz="1800" dirty="0" smtClean="0">
                <a:latin typeface="+mj-lt"/>
                <a:ea typeface="XITS Math"/>
                <a:cs typeface="XITS Math"/>
              </a:rPr>
              <a:t>When</a:t>
            </a:r>
            <a:r>
              <a:rPr lang="en-GB" sz="1800" b="1" dirty="0" smtClean="0">
                <a:latin typeface="+mj-lt"/>
                <a:ea typeface="XITS Math"/>
                <a:cs typeface="XITS Math"/>
              </a:rPr>
              <a:t> M = 1 </a:t>
            </a:r>
            <a:r>
              <a:rPr lang="en-GB" sz="1800" dirty="0" smtClean="0">
                <a:latin typeface="+mj-lt"/>
                <a:ea typeface="XITS Math"/>
                <a:cs typeface="XITS Math"/>
              </a:rPr>
              <a:t>(Subtraction).</a:t>
            </a:r>
          </a:p>
          <a:p>
            <a:pPr lvl="1">
              <a:lnSpc>
                <a:spcPct val="150000"/>
              </a:lnSpc>
            </a:pPr>
            <a:r>
              <a:rPr lang="en-GB" sz="1400" b="1" dirty="0"/>
              <a:t>B </a:t>
            </a:r>
            <a:r>
              <a:rPr lang="en-GB" sz="1400" b="1" dirty="0">
                <a:ea typeface="XITS Math"/>
                <a:cs typeface="XITS Math"/>
              </a:rPr>
              <a:t>⊕ </a:t>
            </a:r>
            <a:r>
              <a:rPr lang="en-GB" sz="1400" b="1" dirty="0" smtClean="0">
                <a:ea typeface="XITS Math"/>
                <a:cs typeface="XITS Math"/>
              </a:rPr>
              <a:t>1 </a:t>
            </a:r>
            <a:r>
              <a:rPr lang="en-GB" sz="1400" b="1" dirty="0">
                <a:ea typeface="XITS Math"/>
                <a:cs typeface="XITS Math"/>
              </a:rPr>
              <a:t>= </a:t>
            </a:r>
            <a:r>
              <a:rPr lang="en-GB" sz="1400" b="1" dirty="0" smtClean="0">
                <a:ea typeface="XITS Math"/>
                <a:cs typeface="XITS Math"/>
              </a:rPr>
              <a:t>B’.</a:t>
            </a:r>
          </a:p>
          <a:p>
            <a:pPr lvl="1">
              <a:lnSpc>
                <a:spcPct val="150000"/>
              </a:lnSpc>
            </a:pPr>
            <a:r>
              <a:rPr lang="en-GB" sz="1400" b="1" dirty="0" smtClean="0">
                <a:ea typeface="XITS Math"/>
                <a:cs typeface="XITS Math"/>
              </a:rPr>
              <a:t>C</a:t>
            </a:r>
            <a:r>
              <a:rPr lang="en-GB" sz="1400" b="1" baseline="-25000" dirty="0" smtClean="0">
                <a:ea typeface="XITS Math"/>
                <a:cs typeface="XITS Math"/>
              </a:rPr>
              <a:t>0</a:t>
            </a:r>
            <a:r>
              <a:rPr lang="en-GB" sz="1400" b="1" dirty="0" smtClean="0">
                <a:ea typeface="XITS Math"/>
                <a:cs typeface="XITS Math"/>
              </a:rPr>
              <a:t> = 1.</a:t>
            </a:r>
          </a:p>
          <a:p>
            <a:pPr lvl="1">
              <a:lnSpc>
                <a:spcPct val="150000"/>
              </a:lnSpc>
            </a:pPr>
            <a:r>
              <a:rPr lang="en-GB" sz="1400" b="1" dirty="0" smtClean="0">
                <a:ea typeface="XITS Math"/>
                <a:cs typeface="XITS Math"/>
              </a:rPr>
              <a:t>Circuit performs A + B’ + 1</a:t>
            </a:r>
            <a:endParaRPr lang="en-GB" sz="1400" b="1" dirty="0">
              <a:ea typeface="XITS Math"/>
              <a:cs typeface="XITS Math"/>
            </a:endParaRPr>
          </a:p>
          <a:p>
            <a:pPr lvl="1">
              <a:lnSpc>
                <a:spcPct val="150000"/>
              </a:lnSpc>
            </a:pPr>
            <a:endParaRPr lang="en-GB" sz="1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71</a:t>
            </a:fld>
            <a:endParaRPr lang="en-GB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7010437"/>
              </p:ext>
            </p:extLst>
          </p:nvPr>
        </p:nvGraphicFramePr>
        <p:xfrm>
          <a:off x="141104" y="1419622"/>
          <a:ext cx="4531162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3" name="Visio" r:id="rId3" imgW="8867518" imgH="4934094" progId="Visio.Drawing.11">
                  <p:embed/>
                </p:oleObj>
              </mc:Choice>
              <mc:Fallback>
                <p:oleObj name="Visio" r:id="rId3" imgW="8867518" imgH="493409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104" y="1419622"/>
                        <a:ext cx="4531162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4249420"/>
            <a:ext cx="4607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XOR with output V is for detecting an overflow.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0030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Overflow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altLang="zh-TW" sz="1800" dirty="0">
              <a:latin typeface="+mj-lt"/>
              <a:ea typeface="XITS Math"/>
              <a:cs typeface="XITS Math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altLang="zh-TW" sz="1800" dirty="0" smtClean="0">
              <a:latin typeface="+mj-lt"/>
              <a:ea typeface="XITS Math"/>
              <a:cs typeface="XITS Math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altLang="zh-TW" sz="1800" dirty="0">
              <a:latin typeface="+mj-lt"/>
              <a:ea typeface="XITS Math"/>
              <a:cs typeface="XITS Math"/>
            </a:endParaRPr>
          </a:p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There is a need for an overflow detection.</a:t>
            </a:r>
          </a:p>
          <a:p>
            <a:pPr algn="just">
              <a:lnSpc>
                <a:spcPct val="150000"/>
              </a:lnSpc>
            </a:pPr>
            <a:r>
              <a:rPr lang="en-US" altLang="zh-TW" sz="1800" dirty="0">
                <a:ea typeface="XITS Math"/>
                <a:cs typeface="XITS Math"/>
              </a:rPr>
              <a:t>The detection of an overflow after addition of two binary numbers depends on whether the number is to be:</a:t>
            </a:r>
          </a:p>
          <a:p>
            <a:pPr lvl="1" algn="just">
              <a:lnSpc>
                <a:spcPct val="150000"/>
              </a:lnSpc>
            </a:pPr>
            <a:r>
              <a:rPr lang="en-US" altLang="zh-TW" sz="1600" dirty="0">
                <a:ea typeface="XITS Math"/>
                <a:cs typeface="XITS Math"/>
              </a:rPr>
              <a:t>Signed </a:t>
            </a:r>
          </a:p>
          <a:p>
            <a:pPr lvl="1" algn="just">
              <a:lnSpc>
                <a:spcPct val="150000"/>
              </a:lnSpc>
            </a:pPr>
            <a:r>
              <a:rPr lang="en-US" altLang="zh-TW" sz="1600" dirty="0">
                <a:ea typeface="XITS Math"/>
                <a:cs typeface="XITS Math"/>
              </a:rPr>
              <a:t>Unsigned</a:t>
            </a:r>
          </a:p>
          <a:p>
            <a:pPr algn="just">
              <a:lnSpc>
                <a:spcPct val="150000"/>
              </a:lnSpc>
            </a:pPr>
            <a:endParaRPr lang="en-US" altLang="zh-TW" sz="1800" dirty="0" smtClean="0">
              <a:latin typeface="+mj-lt"/>
              <a:ea typeface="XITS Math"/>
              <a:cs typeface="XITS Math"/>
            </a:endParaRPr>
          </a:p>
          <a:p>
            <a:pPr algn="just">
              <a:lnSpc>
                <a:spcPct val="150000"/>
              </a:lnSpc>
            </a:pPr>
            <a:endParaRPr lang="en-US" altLang="zh-TW" sz="1800" dirty="0" smtClean="0">
              <a:latin typeface="+mj-lt"/>
              <a:ea typeface="XITS Math"/>
              <a:cs typeface="XITS Math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72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164944"/>
              </p:ext>
            </p:extLst>
          </p:nvPr>
        </p:nvGraphicFramePr>
        <p:xfrm>
          <a:off x="611560" y="1387222"/>
          <a:ext cx="54006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075"/>
                <a:gridCol w="675075"/>
                <a:gridCol w="675075"/>
                <a:gridCol w="337537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n=1</a:t>
                      </a:r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1-bit register</a:t>
                      </a:r>
                      <a:endParaRPr lang="en-GB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</a:t>
                      </a:r>
                      <a:r>
                        <a:rPr lang="en-GB" baseline="0" dirty="0" smtClean="0"/>
                        <a:t>=1</a:t>
                      </a:r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1-bit register</a:t>
                      </a:r>
                      <a:endParaRPr lang="en-GB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n=2</a:t>
                      </a:r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2-bit register</a:t>
                      </a:r>
                      <a:endParaRPr lang="en-GB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793676" y="2158752"/>
            <a:ext cx="288000" cy="288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6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Overflow</a:t>
            </a:r>
            <a:endParaRPr lang="en-US" altLang="zh-TW" dirty="0">
              <a:latin typeface="+mj-lt"/>
              <a:ea typeface="XITS Math"/>
              <a:cs typeface="XITS Math"/>
            </a:endParaRPr>
          </a:p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Signed </a:t>
            </a:r>
          </a:p>
          <a:p>
            <a:pPr lvl="1" algn="just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Left most bit represents the sign bit.</a:t>
            </a:r>
          </a:p>
          <a:p>
            <a:pPr lvl="1" algn="just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Negative numbers are in 2’s complement format.</a:t>
            </a:r>
          </a:p>
          <a:p>
            <a:pPr lvl="1" algn="just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Sign bit treated as part of the number and the end carry does not indicate an overflow. </a:t>
            </a:r>
          </a:p>
          <a:p>
            <a:pPr lvl="1" algn="just">
              <a:lnSpc>
                <a:spcPct val="150000"/>
              </a:lnSpc>
            </a:pPr>
            <a:endParaRPr lang="en-US" altLang="zh-TW" sz="1600" dirty="0" smtClean="0">
              <a:latin typeface="+mj-lt"/>
              <a:ea typeface="XITS Math"/>
              <a:cs typeface="XITS Math"/>
            </a:endParaRPr>
          </a:p>
          <a:p>
            <a:pPr algn="just">
              <a:lnSpc>
                <a:spcPct val="150000"/>
              </a:lnSpc>
            </a:pPr>
            <a:endParaRPr lang="en-US" altLang="zh-TW" sz="1800" dirty="0" smtClean="0">
              <a:latin typeface="+mj-lt"/>
              <a:ea typeface="XITS Math"/>
              <a:cs typeface="XITS Math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24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Overflow</a:t>
            </a:r>
            <a:endParaRPr lang="en-US" altLang="zh-TW" dirty="0">
              <a:latin typeface="+mj-lt"/>
              <a:ea typeface="XITS Math"/>
              <a:cs typeface="XITS Math"/>
            </a:endParaRPr>
          </a:p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Unsigned</a:t>
            </a:r>
          </a:p>
          <a:p>
            <a:pPr lvl="1" algn="just">
              <a:lnSpc>
                <a:spcPct val="150000"/>
              </a:lnSpc>
            </a:pPr>
            <a:r>
              <a:rPr lang="en-US" altLang="zh-TW" sz="1600" dirty="0" smtClean="0">
                <a:latin typeface="+mj-lt"/>
                <a:ea typeface="XITS Math"/>
                <a:cs typeface="XITS Math"/>
              </a:rPr>
              <a:t>When added, overflow is detected from the end carry out of the most significant position.</a:t>
            </a:r>
          </a:p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Overflow cannot occur if positive and negative numbers are added.</a:t>
            </a:r>
          </a:p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Overflow occurs if both numbers are positive or negative.</a:t>
            </a:r>
          </a:p>
          <a:p>
            <a:pPr lvl="1" algn="just">
              <a:lnSpc>
                <a:spcPct val="150000"/>
              </a:lnSpc>
            </a:pPr>
            <a:endParaRPr lang="en-US" altLang="zh-TW" sz="1600" dirty="0" smtClean="0">
              <a:latin typeface="+mj-lt"/>
              <a:ea typeface="XITS Math"/>
              <a:cs typeface="XITS Math"/>
            </a:endParaRPr>
          </a:p>
          <a:p>
            <a:pPr algn="just">
              <a:lnSpc>
                <a:spcPct val="150000"/>
              </a:lnSpc>
            </a:pPr>
            <a:endParaRPr lang="en-US" altLang="zh-TW" sz="1800" dirty="0" smtClean="0">
              <a:latin typeface="+mj-lt"/>
              <a:ea typeface="XITS Math"/>
              <a:cs typeface="XITS Math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22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Overflow</a:t>
            </a:r>
            <a:endParaRPr lang="en-US" altLang="zh-TW" dirty="0">
              <a:latin typeface="+mj-lt"/>
              <a:ea typeface="XITS Math"/>
              <a:cs typeface="XITS Math"/>
            </a:endParaRPr>
          </a:p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Ex: +70 , +80 in 8-bit registers. </a:t>
            </a:r>
          </a:p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8-bit register = 2</a:t>
            </a:r>
            <a:r>
              <a:rPr lang="en-US" altLang="zh-TW" sz="1800" baseline="30000" dirty="0" smtClean="0">
                <a:latin typeface="+mj-lt"/>
                <a:ea typeface="XITS Math"/>
                <a:cs typeface="XITS Math"/>
              </a:rPr>
              <a:t>7</a:t>
            </a: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 = 256. </a:t>
            </a:r>
          </a:p>
          <a:p>
            <a:pPr lvl="1" algn="just">
              <a:lnSpc>
                <a:spcPct val="150000"/>
              </a:lnSpc>
            </a:pPr>
            <a:r>
              <a:rPr lang="en-US" altLang="zh-TW" sz="1600" dirty="0" smtClean="0">
                <a:latin typeface="+mj-lt"/>
                <a:ea typeface="XITS Math"/>
                <a:cs typeface="XITS Math"/>
              </a:rPr>
              <a:t>(-128) to (+127)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 </a:t>
            </a:r>
          </a:p>
          <a:p>
            <a:pPr lvl="1" algn="just">
              <a:lnSpc>
                <a:spcPct val="150000"/>
              </a:lnSpc>
            </a:pPr>
            <a:endParaRPr lang="en-US" altLang="zh-TW" sz="1600" dirty="0" smtClean="0">
              <a:latin typeface="+mj-lt"/>
              <a:ea typeface="XITS Math"/>
              <a:cs typeface="XITS Math"/>
            </a:endParaRPr>
          </a:p>
          <a:p>
            <a:pPr algn="just">
              <a:lnSpc>
                <a:spcPct val="150000"/>
              </a:lnSpc>
            </a:pPr>
            <a:endParaRPr lang="en-US" altLang="zh-TW" sz="1800" dirty="0" smtClean="0">
              <a:latin typeface="+mj-lt"/>
              <a:ea typeface="XITS Math"/>
              <a:cs typeface="XITS Math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75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55710"/>
              </p:ext>
            </p:extLst>
          </p:nvPr>
        </p:nvGraphicFramePr>
        <p:xfrm>
          <a:off x="755575" y="2971398"/>
          <a:ext cx="7260803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073"/>
                <a:gridCol w="708080"/>
                <a:gridCol w="612066"/>
                <a:gridCol w="660073"/>
                <a:gridCol w="660073"/>
                <a:gridCol w="660073"/>
                <a:gridCol w="660073"/>
                <a:gridCol w="660073"/>
                <a:gridCol w="660073"/>
                <a:gridCol w="660073"/>
                <a:gridCol w="66007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+70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+80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+150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12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Overflow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altLang="zh-TW" dirty="0">
              <a:latin typeface="+mj-lt"/>
              <a:ea typeface="XITS Math"/>
              <a:cs typeface="XITS Math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altLang="zh-TW" dirty="0" smtClean="0">
              <a:latin typeface="+mj-lt"/>
              <a:ea typeface="XITS Math"/>
              <a:cs typeface="XITS Math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altLang="zh-TW" dirty="0">
              <a:latin typeface="+mj-lt"/>
              <a:ea typeface="XITS Math"/>
              <a:cs typeface="XITS Math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altLang="zh-TW" sz="1800" dirty="0" smtClean="0">
              <a:latin typeface="+mj-lt"/>
              <a:ea typeface="XITS Math"/>
              <a:cs typeface="XITS Math"/>
            </a:endParaRPr>
          </a:p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8-bit result that should have been positive has a negative sign bit and vice versa. </a:t>
            </a:r>
          </a:p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If carry out of sign bit is taken as the sign bit of the result then the 8-bit answer will be correct.</a:t>
            </a:r>
          </a:p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Since it can not be accommodated within 8-bit register, then there is a overflow. </a:t>
            </a:r>
            <a:endParaRPr lang="en-US" altLang="zh-TW" dirty="0" smtClean="0">
              <a:latin typeface="+mj-lt"/>
              <a:ea typeface="XITS Math"/>
              <a:cs typeface="XITS Math"/>
            </a:endParaRPr>
          </a:p>
          <a:p>
            <a:pPr lvl="1" algn="just">
              <a:lnSpc>
                <a:spcPct val="150000"/>
              </a:lnSpc>
            </a:pPr>
            <a:endParaRPr lang="en-US" altLang="zh-TW" sz="1600" dirty="0" smtClean="0">
              <a:latin typeface="+mj-lt"/>
              <a:ea typeface="XITS Math"/>
              <a:cs typeface="XITS Math"/>
            </a:endParaRPr>
          </a:p>
          <a:p>
            <a:pPr algn="just">
              <a:lnSpc>
                <a:spcPct val="150000"/>
              </a:lnSpc>
            </a:pPr>
            <a:endParaRPr lang="en-US" altLang="zh-TW" sz="1800" dirty="0" smtClean="0">
              <a:latin typeface="+mj-lt"/>
              <a:ea typeface="XITS Math"/>
              <a:cs typeface="XITS Math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76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692945"/>
              </p:ext>
            </p:extLst>
          </p:nvPr>
        </p:nvGraphicFramePr>
        <p:xfrm>
          <a:off x="611560" y="1203598"/>
          <a:ext cx="7260803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073"/>
                <a:gridCol w="708080"/>
                <a:gridCol w="612066"/>
                <a:gridCol w="660073"/>
                <a:gridCol w="660073"/>
                <a:gridCol w="660073"/>
                <a:gridCol w="660073"/>
                <a:gridCol w="660073"/>
                <a:gridCol w="660073"/>
                <a:gridCol w="660073"/>
                <a:gridCol w="66007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+70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+80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+150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6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Overflow can be detected by:</a:t>
            </a:r>
          </a:p>
          <a:p>
            <a:pPr lvl="1" algn="just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Observing the carry into the sign bit.</a:t>
            </a:r>
          </a:p>
          <a:p>
            <a:pPr lvl="1" algn="just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Observing the carry out of the sign bit. </a:t>
            </a:r>
          </a:p>
          <a:p>
            <a:pPr lvl="2" algn="just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If they are not equal, an overflow has occurred.</a:t>
            </a:r>
          </a:p>
          <a:p>
            <a:pPr algn="just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If two carries are applied to an XOR gate overflow is detected.</a:t>
            </a:r>
          </a:p>
          <a:p>
            <a:pPr lvl="2" algn="just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When the output is 1. </a:t>
            </a:r>
          </a:p>
          <a:p>
            <a:pPr lvl="1" algn="just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2’s complement must be computed for this method to work correctly. </a:t>
            </a:r>
          </a:p>
          <a:p>
            <a:pPr lvl="2" algn="just">
              <a:lnSpc>
                <a:spcPct val="150000"/>
              </a:lnSpc>
            </a:pPr>
            <a:r>
              <a:rPr lang="en-US" altLang="zh-TW" dirty="0" smtClean="0">
                <a:latin typeface="+mj-lt"/>
                <a:ea typeface="XITS Math"/>
                <a:cs typeface="XITS Math"/>
              </a:rPr>
              <a:t>This take care of the condition when the maximum negative numbers is complemented.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altLang="zh-TW" sz="1600" dirty="0" smtClean="0">
              <a:latin typeface="+mj-lt"/>
              <a:ea typeface="XITS Math"/>
              <a:cs typeface="XITS Math"/>
            </a:endParaRPr>
          </a:p>
          <a:p>
            <a:pPr algn="just">
              <a:lnSpc>
                <a:spcPct val="150000"/>
              </a:lnSpc>
            </a:pPr>
            <a:endParaRPr lang="en-US" altLang="zh-TW" sz="1800" dirty="0" smtClean="0">
              <a:latin typeface="+mj-lt"/>
              <a:ea typeface="XITS Math"/>
              <a:cs typeface="XITS Math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21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ADDER - SUBTRACTOR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If two binary numbers are unsigned </a:t>
            </a:r>
          </a:p>
          <a:p>
            <a:pPr lvl="1" algn="just">
              <a:lnSpc>
                <a:spcPct val="150000"/>
              </a:lnSpc>
            </a:pPr>
            <a:r>
              <a:rPr lang="en-US" altLang="zh-TW" sz="1600" dirty="0" smtClean="0">
                <a:latin typeface="+mj-lt"/>
                <a:ea typeface="XITS Math"/>
                <a:cs typeface="XITS Math"/>
              </a:rPr>
              <a:t>the C bit detects </a:t>
            </a:r>
          </a:p>
          <a:p>
            <a:pPr lvl="2" algn="just">
              <a:lnSpc>
                <a:spcPct val="150000"/>
              </a:lnSpc>
            </a:pPr>
            <a:r>
              <a:rPr lang="en-US" altLang="zh-TW" sz="1400" dirty="0" smtClean="0">
                <a:latin typeface="+mj-lt"/>
                <a:ea typeface="XITS Math"/>
                <a:cs typeface="XITS Math"/>
              </a:rPr>
              <a:t>a carry after addition or </a:t>
            </a:r>
          </a:p>
          <a:p>
            <a:pPr lvl="2" algn="just">
              <a:lnSpc>
                <a:spcPct val="150000"/>
              </a:lnSpc>
            </a:pPr>
            <a:r>
              <a:rPr lang="en-US" altLang="zh-TW" sz="1400" dirty="0" smtClean="0">
                <a:latin typeface="+mj-lt"/>
                <a:ea typeface="XITS Math"/>
                <a:cs typeface="XITS Math"/>
              </a:rPr>
              <a:t>a borrow after subtraction.</a:t>
            </a:r>
          </a:p>
          <a:p>
            <a:pPr algn="just">
              <a:lnSpc>
                <a:spcPct val="150000"/>
              </a:lnSpc>
            </a:pPr>
            <a:r>
              <a:rPr lang="en-US" altLang="zh-TW" sz="1800" dirty="0" smtClean="0">
                <a:latin typeface="+mj-lt"/>
                <a:ea typeface="XITS Math"/>
                <a:cs typeface="XITS Math"/>
              </a:rPr>
              <a:t>If the numbers are signed, then the V bit detects an overflow. </a:t>
            </a:r>
          </a:p>
          <a:p>
            <a:pPr lvl="1" algn="just">
              <a:lnSpc>
                <a:spcPct val="150000"/>
              </a:lnSpc>
            </a:pPr>
            <a:r>
              <a:rPr lang="en-US" altLang="zh-TW" sz="1600" dirty="0" smtClean="0">
                <a:latin typeface="+mj-lt"/>
                <a:ea typeface="XITS Math"/>
                <a:cs typeface="XITS Math"/>
              </a:rPr>
              <a:t>If V = 0, then no overflow. </a:t>
            </a:r>
          </a:p>
          <a:p>
            <a:pPr lvl="2" algn="just">
              <a:lnSpc>
                <a:spcPct val="150000"/>
              </a:lnSpc>
            </a:pPr>
            <a:r>
              <a:rPr lang="en-US" altLang="zh-TW" sz="1400" dirty="0" smtClean="0">
                <a:latin typeface="+mj-lt"/>
                <a:ea typeface="XITS Math"/>
                <a:cs typeface="XITS Math"/>
              </a:rPr>
              <a:t>The n-bit result is correct. </a:t>
            </a:r>
          </a:p>
          <a:p>
            <a:pPr lvl="1" algn="just">
              <a:lnSpc>
                <a:spcPct val="150000"/>
              </a:lnSpc>
            </a:pPr>
            <a:r>
              <a:rPr lang="en-US" altLang="zh-TW" sz="1600" dirty="0" smtClean="0">
                <a:latin typeface="+mj-lt"/>
                <a:ea typeface="XITS Math"/>
                <a:cs typeface="XITS Math"/>
              </a:rPr>
              <a:t>If V = 1, then result contains n+1 bits only the right most n-bits of the number.</a:t>
            </a:r>
          </a:p>
          <a:p>
            <a:pPr lvl="1" algn="just">
              <a:lnSpc>
                <a:spcPct val="150000"/>
              </a:lnSpc>
            </a:pPr>
            <a:r>
              <a:rPr lang="en-US" altLang="zh-TW" sz="1600" dirty="0" smtClean="0">
                <a:latin typeface="+mj-lt"/>
                <a:ea typeface="XITS Math"/>
                <a:cs typeface="XITS Math"/>
              </a:rPr>
              <a:t>Overflow has occurred. The (n+1)</a:t>
            </a:r>
            <a:r>
              <a:rPr lang="en-US" altLang="zh-TW" sz="1600" dirty="0" err="1" smtClean="0">
                <a:latin typeface="+mj-lt"/>
                <a:ea typeface="XITS Math"/>
                <a:cs typeface="XITS Math"/>
              </a:rPr>
              <a:t>th</a:t>
            </a:r>
            <a:r>
              <a:rPr lang="en-US" altLang="zh-TW" sz="1600" dirty="0" smtClean="0">
                <a:latin typeface="+mj-lt"/>
                <a:ea typeface="XITS Math"/>
                <a:cs typeface="XITS Math"/>
              </a:rPr>
              <a:t> bit is the actual sign and has been shifted out of position.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4.5 decimal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chemeClr val="accent1"/>
                </a:solidFill>
              </a:rPr>
              <a:t>Adder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COMBINATIONAL CIRCUITS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dirty="0"/>
              <a:t>Analysis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Given a circuit, find out its </a:t>
            </a:r>
            <a:r>
              <a:rPr lang="en-US" altLang="en-US" b="1" i="1" dirty="0">
                <a:solidFill>
                  <a:schemeClr val="accent1"/>
                </a:solidFill>
              </a:rPr>
              <a:t>function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Function may be expressed as:</a:t>
            </a:r>
          </a:p>
          <a:p>
            <a:pPr lvl="2">
              <a:lnSpc>
                <a:spcPct val="110000"/>
              </a:lnSpc>
            </a:pPr>
            <a:r>
              <a:rPr lang="en-US" altLang="en-US" dirty="0"/>
              <a:t>Boolean function</a:t>
            </a:r>
          </a:p>
          <a:p>
            <a:pPr lvl="2">
              <a:lnSpc>
                <a:spcPct val="110000"/>
              </a:lnSpc>
            </a:pPr>
            <a:r>
              <a:rPr lang="en-US" altLang="en-US" dirty="0"/>
              <a:t>Truth table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Design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Given a desired function, determine its </a:t>
            </a:r>
            <a:r>
              <a:rPr lang="en-US" altLang="en-US" b="1" i="1" dirty="0">
                <a:solidFill>
                  <a:schemeClr val="accent1"/>
                </a:solidFill>
              </a:rPr>
              <a:t>circuit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Function may be expressed as:</a:t>
            </a:r>
          </a:p>
          <a:p>
            <a:pPr lvl="2">
              <a:lnSpc>
                <a:spcPct val="110000"/>
              </a:lnSpc>
            </a:pPr>
            <a:r>
              <a:rPr lang="en-US" altLang="en-US" dirty="0"/>
              <a:t>Boolean function</a:t>
            </a:r>
          </a:p>
          <a:p>
            <a:pPr lvl="2">
              <a:lnSpc>
                <a:spcPct val="110000"/>
              </a:lnSpc>
            </a:pPr>
            <a:r>
              <a:rPr lang="en-US" altLang="en-US" dirty="0"/>
              <a:t>Truth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5364088" y="1253004"/>
            <a:ext cx="3624292" cy="1116124"/>
            <a:chOff x="2411760" y="879562"/>
            <a:chExt cx="4640274" cy="1512168"/>
          </a:xfrm>
        </p:grpSpPr>
        <p:sp>
          <p:nvSpPr>
            <p:cNvPr id="15" name="Rectangle 14"/>
            <p:cNvSpPr/>
            <p:nvPr/>
          </p:nvSpPr>
          <p:spPr>
            <a:xfrm>
              <a:off x="3275856" y="879562"/>
              <a:ext cx="2592288" cy="151216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411760" y="1275606"/>
              <a:ext cx="864096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411760" y="1491630"/>
              <a:ext cx="864096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411760" y="1707654"/>
              <a:ext cx="864096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868144" y="1275606"/>
              <a:ext cx="864096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868144" y="1707654"/>
              <a:ext cx="864096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732240" y="1123092"/>
              <a:ext cx="319794" cy="708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tx2"/>
                  </a:solidFill>
                </a:rPr>
                <a:t>?</a:t>
              </a:r>
            </a:p>
            <a:p>
              <a:r>
                <a:rPr lang="en-GB" sz="1400" b="1" dirty="0" smtClean="0">
                  <a:solidFill>
                    <a:schemeClr val="tx2"/>
                  </a:solidFill>
                </a:rPr>
                <a:t>?</a:t>
              </a:r>
              <a:endParaRPr lang="en-GB" sz="1400" b="1" dirty="0">
                <a:solidFill>
                  <a:schemeClr val="tx2"/>
                </a:solidFill>
              </a:endParaRPr>
            </a:p>
          </p:txBody>
        </p:sp>
        <p:graphicFrame>
          <p:nvGraphicFramePr>
            <p:cNvPr id="2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4426537"/>
                </p:ext>
              </p:extLst>
            </p:nvPr>
          </p:nvGraphicFramePr>
          <p:xfrm>
            <a:off x="3347864" y="987574"/>
            <a:ext cx="2448272" cy="1251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" name="Visio" r:id="rId3" imgW="3196941" imgH="1858130" progId="Visio.Drawing.11">
                    <p:embed/>
                  </p:oleObj>
                </mc:Choice>
                <mc:Fallback>
                  <p:oleObj name="Visio" r:id="rId3" imgW="3196941" imgH="185813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864" y="987574"/>
                          <a:ext cx="2448272" cy="12513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/>
          <p:cNvGrpSpPr/>
          <p:nvPr/>
        </p:nvGrpSpPr>
        <p:grpSpPr>
          <a:xfrm>
            <a:off x="5364088" y="3435846"/>
            <a:ext cx="3374516" cy="1116124"/>
            <a:chOff x="2411760" y="879562"/>
            <a:chExt cx="4320480" cy="1512168"/>
          </a:xfrm>
        </p:grpSpPr>
        <p:sp>
          <p:nvSpPr>
            <p:cNvPr id="25" name="Rectangle 24"/>
            <p:cNvSpPr/>
            <p:nvPr/>
          </p:nvSpPr>
          <p:spPr>
            <a:xfrm>
              <a:off x="3275856" y="879562"/>
              <a:ext cx="2592288" cy="151216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411760" y="1275606"/>
              <a:ext cx="864096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411760" y="1491630"/>
              <a:ext cx="864096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411760" y="1707654"/>
              <a:ext cx="864096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868144" y="1275606"/>
              <a:ext cx="864096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868144" y="1707654"/>
              <a:ext cx="864096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650173" y="1327232"/>
              <a:ext cx="1843874" cy="625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tx2"/>
                  </a:solidFill>
                </a:rPr>
                <a:t>?</a:t>
              </a:r>
              <a:endParaRPr lang="en-GB" sz="2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45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DECIMAL ADDER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BCD Adder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Consider the arithmetic addition of two decimal digits in BCD and an input carry.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In BCD each input digit does not exceed 9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Output sum cannot be greater than 9 + 9 + 1 = 19.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1 is an input carry.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38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DECIMAL ADDER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Suppose: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Two BCD digits applied to a 4-bit binary adder.</a:t>
            </a:r>
          </a:p>
          <a:p>
            <a:pPr lvl="1">
              <a:lnSpc>
                <a:spcPct val="150000"/>
              </a:lnSpc>
            </a:pPr>
            <a:endParaRPr lang="en-GB" dirty="0"/>
          </a:p>
          <a:p>
            <a:pPr lvl="1">
              <a:lnSpc>
                <a:spcPct val="150000"/>
              </a:lnSpc>
            </a:pPr>
            <a:endParaRPr lang="en-GB" dirty="0" smtClean="0"/>
          </a:p>
          <a:p>
            <a:pPr lvl="1">
              <a:lnSpc>
                <a:spcPct val="150000"/>
              </a:lnSpc>
            </a:pPr>
            <a:endParaRPr lang="en-GB" dirty="0"/>
          </a:p>
          <a:p>
            <a:pPr lvl="1">
              <a:lnSpc>
                <a:spcPct val="150000"/>
              </a:lnSpc>
            </a:pPr>
            <a:endParaRPr lang="en-GB" dirty="0" smtClean="0"/>
          </a:p>
          <a:p>
            <a:pPr lvl="1">
              <a:lnSpc>
                <a:spcPct val="150000"/>
              </a:lnSpc>
            </a:pPr>
            <a:r>
              <a:rPr lang="en-GB" dirty="0" smtClean="0"/>
              <a:t>The output produces a result that ranges from 0 through 19.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81</a:t>
            </a:fld>
            <a:endParaRPr lang="en-GB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55776" y="1923678"/>
            <a:ext cx="2159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2000" b="1" dirty="0">
                <a:latin typeface="+mj-lt"/>
              </a:rPr>
              <a:t>c</a:t>
            </a:r>
            <a:r>
              <a:rPr lang="en-US" altLang="en-US" sz="2000" b="1" baseline="-25000" dirty="0">
                <a:latin typeface="+mj-lt"/>
              </a:rPr>
              <a:t>3</a:t>
            </a:r>
            <a:r>
              <a:rPr lang="en-US" altLang="en-US" sz="2000" b="1" dirty="0">
                <a:latin typeface="+mj-lt"/>
              </a:rPr>
              <a:t>  c</a:t>
            </a:r>
            <a:r>
              <a:rPr lang="en-US" altLang="en-US" sz="2000" b="1" baseline="-25000" dirty="0">
                <a:latin typeface="+mj-lt"/>
              </a:rPr>
              <a:t>2 </a:t>
            </a:r>
            <a:r>
              <a:rPr lang="en-US" altLang="en-US" sz="2000" b="1" dirty="0">
                <a:latin typeface="+mj-lt"/>
              </a:rPr>
              <a:t> c</a:t>
            </a:r>
            <a:r>
              <a:rPr lang="en-US" altLang="en-US" sz="2000" b="1" baseline="-25000" dirty="0">
                <a:latin typeface="+mj-lt"/>
              </a:rPr>
              <a:t>1 </a:t>
            </a:r>
            <a:r>
              <a:rPr lang="en-US" altLang="en-US" sz="2000" b="1" dirty="0">
                <a:latin typeface="+mj-lt"/>
              </a:rPr>
              <a:t>    </a:t>
            </a:r>
            <a:r>
              <a:rPr lang="en-US" altLang="en-US" sz="2000" b="1" dirty="0">
                <a:solidFill>
                  <a:schemeClr val="bg1"/>
                </a:solidFill>
                <a:latin typeface="+mj-lt"/>
              </a:rPr>
              <a:t>.</a:t>
            </a:r>
            <a:endParaRPr lang="en-US" altLang="en-US" sz="2000" b="1" baseline="-25000" dirty="0">
              <a:solidFill>
                <a:schemeClr val="bg1"/>
              </a:solidFill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en-US" altLang="en-US" sz="2000" b="1" dirty="0">
                <a:latin typeface="+mj-lt"/>
              </a:rPr>
              <a:t>+  x</a:t>
            </a:r>
            <a:r>
              <a:rPr lang="en-US" altLang="en-US" sz="2000" b="1" baseline="-25000" dirty="0">
                <a:latin typeface="+mj-lt"/>
              </a:rPr>
              <a:t>3</a:t>
            </a:r>
            <a:r>
              <a:rPr lang="en-US" altLang="en-US" sz="2000" b="1" dirty="0">
                <a:latin typeface="+mj-lt"/>
              </a:rPr>
              <a:t>  x</a:t>
            </a:r>
            <a:r>
              <a:rPr lang="en-US" altLang="en-US" sz="2000" b="1" baseline="-25000" dirty="0">
                <a:latin typeface="+mj-lt"/>
              </a:rPr>
              <a:t>2</a:t>
            </a:r>
            <a:r>
              <a:rPr lang="en-US" altLang="en-US" sz="2000" b="1" dirty="0">
                <a:latin typeface="+mj-lt"/>
              </a:rPr>
              <a:t>  x</a:t>
            </a:r>
            <a:r>
              <a:rPr lang="en-US" altLang="en-US" sz="2000" b="1" baseline="-25000" dirty="0">
                <a:latin typeface="+mj-lt"/>
              </a:rPr>
              <a:t>1</a:t>
            </a:r>
            <a:r>
              <a:rPr lang="en-US" altLang="en-US" sz="2000" b="1" dirty="0">
                <a:latin typeface="+mj-lt"/>
              </a:rPr>
              <a:t>  x</a:t>
            </a:r>
            <a:r>
              <a:rPr lang="en-US" altLang="en-US" sz="2000" b="1" baseline="-25000" dirty="0">
                <a:latin typeface="+mj-lt"/>
              </a:rPr>
              <a:t>0</a:t>
            </a:r>
            <a:endParaRPr lang="en-US" altLang="en-US" sz="2000" b="1" dirty="0"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en-US" altLang="en-US" sz="2000" b="1" dirty="0">
                <a:latin typeface="+mj-lt"/>
              </a:rPr>
              <a:t>+  y</a:t>
            </a:r>
            <a:r>
              <a:rPr lang="en-US" altLang="en-US" sz="2000" b="1" baseline="-25000" dirty="0">
                <a:latin typeface="+mj-lt"/>
              </a:rPr>
              <a:t>3</a:t>
            </a:r>
            <a:r>
              <a:rPr lang="en-US" altLang="en-US" sz="2000" b="1" dirty="0">
                <a:latin typeface="+mj-lt"/>
              </a:rPr>
              <a:t>  y</a:t>
            </a:r>
            <a:r>
              <a:rPr lang="en-US" altLang="en-US" sz="2000" b="1" baseline="-25000" dirty="0">
                <a:latin typeface="+mj-lt"/>
              </a:rPr>
              <a:t>2</a:t>
            </a:r>
            <a:r>
              <a:rPr lang="en-US" altLang="en-US" sz="2000" b="1" dirty="0">
                <a:latin typeface="+mj-lt"/>
              </a:rPr>
              <a:t>  y</a:t>
            </a:r>
            <a:r>
              <a:rPr lang="en-US" altLang="en-US" sz="2000" b="1" baseline="-25000" dirty="0">
                <a:latin typeface="+mj-lt"/>
              </a:rPr>
              <a:t>1</a:t>
            </a:r>
            <a:r>
              <a:rPr lang="en-US" altLang="en-US" sz="2000" b="1" dirty="0">
                <a:latin typeface="+mj-lt"/>
              </a:rPr>
              <a:t>  y</a:t>
            </a:r>
            <a:r>
              <a:rPr lang="en-US" altLang="en-US" sz="2000" b="1" baseline="-25000" dirty="0">
                <a:latin typeface="+mj-lt"/>
              </a:rPr>
              <a:t>0</a:t>
            </a:r>
            <a:endParaRPr lang="en-US" altLang="en-US" sz="2000" b="1" dirty="0"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en-US" altLang="en-US" sz="2000" b="1" dirty="0">
                <a:latin typeface="+mj-lt"/>
                <a:cs typeface="Times New Roman" pitchFamily="18" charset="0"/>
              </a:rPr>
              <a:t>────────</a:t>
            </a:r>
            <a:endParaRPr lang="en-US" altLang="en-US" sz="2000" b="1" dirty="0"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en-US" altLang="en-US" sz="2000" b="1" dirty="0">
                <a:solidFill>
                  <a:schemeClr val="accent1"/>
                </a:solidFill>
                <a:latin typeface="+mj-lt"/>
              </a:rPr>
              <a:t>Cy</a:t>
            </a:r>
            <a:r>
              <a:rPr lang="en-US" altLang="en-US" sz="2000" b="1" dirty="0">
                <a:latin typeface="+mj-lt"/>
              </a:rPr>
              <a:t>   S</a:t>
            </a:r>
            <a:r>
              <a:rPr lang="en-US" altLang="en-US" sz="2000" b="1" baseline="-25000" dirty="0">
                <a:latin typeface="+mj-lt"/>
              </a:rPr>
              <a:t>3</a:t>
            </a:r>
            <a:r>
              <a:rPr lang="en-US" altLang="en-US" sz="2000" b="1" dirty="0">
                <a:latin typeface="+mj-lt"/>
              </a:rPr>
              <a:t>  S</a:t>
            </a:r>
            <a:r>
              <a:rPr lang="en-US" altLang="en-US" sz="2000" b="1" baseline="-25000" dirty="0">
                <a:latin typeface="+mj-lt"/>
              </a:rPr>
              <a:t>2</a:t>
            </a:r>
            <a:r>
              <a:rPr lang="en-US" altLang="en-US" sz="2000" b="1" dirty="0">
                <a:latin typeface="+mj-lt"/>
              </a:rPr>
              <a:t>  S</a:t>
            </a:r>
            <a:r>
              <a:rPr lang="en-US" altLang="en-US" sz="2000" b="1" baseline="-25000" dirty="0">
                <a:latin typeface="+mj-lt"/>
              </a:rPr>
              <a:t>1</a:t>
            </a:r>
            <a:r>
              <a:rPr lang="en-US" altLang="en-US" sz="2000" b="1" dirty="0">
                <a:latin typeface="+mj-lt"/>
              </a:rPr>
              <a:t>  S</a:t>
            </a:r>
            <a:r>
              <a:rPr lang="en-US" altLang="en-US" sz="2000" b="1" baseline="-25000" dirty="0">
                <a:latin typeface="+mj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3341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DECIMAL ADDER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82</a:t>
            </a:fld>
            <a:endParaRPr lang="en-GB"/>
          </a:p>
        </p:txBody>
      </p:sp>
      <p:graphicFrame>
        <p:nvGraphicFramePr>
          <p:cNvPr id="8" name="Group 10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08479"/>
              </p:ext>
            </p:extLst>
          </p:nvPr>
        </p:nvGraphicFramePr>
        <p:xfrm>
          <a:off x="971550" y="771550"/>
          <a:ext cx="4860925" cy="392589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720725"/>
                <a:gridCol w="1079500"/>
                <a:gridCol w="1079500"/>
                <a:gridCol w="541338"/>
                <a:gridCol w="358775"/>
                <a:gridCol w="1081087"/>
              </a:tblGrid>
              <a:tr h="358746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 +Y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x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x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x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y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y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y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y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Sum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Cy</a:t>
                      </a:r>
                      <a:endParaRPr kumimoji="0" lang="en-US" alt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S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S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S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S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298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+ 0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 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298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298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298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298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298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298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298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616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616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616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616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298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Group 9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318817"/>
              </p:ext>
            </p:extLst>
          </p:nvPr>
        </p:nvGraphicFramePr>
        <p:xfrm>
          <a:off x="971550" y="1398613"/>
          <a:ext cx="4860925" cy="296862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079500"/>
                <a:gridCol w="541338"/>
                <a:gridCol w="358775"/>
                <a:gridCol w="1081087"/>
              </a:tblGrid>
              <a:tr h="296862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 + 1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0  0  0  0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0  0  0  1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0  0  0  1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9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494138"/>
              </p:ext>
            </p:extLst>
          </p:nvPr>
        </p:nvGraphicFramePr>
        <p:xfrm>
          <a:off x="971550" y="1655788"/>
          <a:ext cx="4860925" cy="295275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079500"/>
                <a:gridCol w="541338"/>
                <a:gridCol w="358775"/>
                <a:gridCol w="1081087"/>
              </a:tblGrid>
              <a:tr h="295275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 + 2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0  0  0  0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0  0  1  0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 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0  0  1  0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9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186738"/>
              </p:ext>
            </p:extLst>
          </p:nvPr>
        </p:nvGraphicFramePr>
        <p:xfrm>
          <a:off x="971550" y="2193950"/>
          <a:ext cx="4860925" cy="296863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079500"/>
                <a:gridCol w="541338"/>
                <a:gridCol w="358775"/>
                <a:gridCol w="1081087"/>
              </a:tblGrid>
              <a:tr h="29686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 + 9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0  0  0  0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 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10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962106"/>
              </p:ext>
            </p:extLst>
          </p:nvPr>
        </p:nvGraphicFramePr>
        <p:xfrm>
          <a:off x="971550" y="2490813"/>
          <a:ext cx="4860925" cy="296862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079500"/>
                <a:gridCol w="541338"/>
                <a:gridCol w="358775"/>
                <a:gridCol w="1081087"/>
              </a:tblGrid>
              <a:tr h="296862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+ 0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0  0  0  1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0  0  0  0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0  0  0  1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10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66571"/>
              </p:ext>
            </p:extLst>
          </p:nvPr>
        </p:nvGraphicFramePr>
        <p:xfrm>
          <a:off x="971550" y="2771800"/>
          <a:ext cx="4860925" cy="296863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079500"/>
                <a:gridCol w="541338"/>
                <a:gridCol w="358775"/>
                <a:gridCol w="1081087"/>
              </a:tblGrid>
              <a:tr h="29686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+ 1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0  0  0  1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0  0  0  1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 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0  0  1  0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10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72278"/>
              </p:ext>
            </p:extLst>
          </p:nvPr>
        </p:nvGraphicFramePr>
        <p:xfrm>
          <a:off x="971550" y="3313138"/>
          <a:ext cx="4860925" cy="296862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079500"/>
                <a:gridCol w="541338"/>
                <a:gridCol w="358775"/>
                <a:gridCol w="1081087"/>
              </a:tblGrid>
              <a:tr h="296862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+ 8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0  0  0  1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1  0  0  0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 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Group 10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690793"/>
              </p:ext>
            </p:extLst>
          </p:nvPr>
        </p:nvGraphicFramePr>
        <p:xfrm>
          <a:off x="971550" y="3584600"/>
          <a:ext cx="4860925" cy="296863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079500"/>
                <a:gridCol w="541338"/>
                <a:gridCol w="358775"/>
                <a:gridCol w="1081087"/>
              </a:tblGrid>
              <a:tr h="29686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+ 9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0  0  0  1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 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1  0  1  0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10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245172"/>
              </p:ext>
            </p:extLst>
          </p:nvPr>
        </p:nvGraphicFramePr>
        <p:xfrm>
          <a:off x="971550" y="3868763"/>
          <a:ext cx="4860925" cy="296862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079500"/>
                <a:gridCol w="541338"/>
                <a:gridCol w="358775"/>
                <a:gridCol w="1081087"/>
              </a:tblGrid>
              <a:tr h="296862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 + 0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0  0  1  0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0  0  0  0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 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0  0  1  0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Group 10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055736"/>
              </p:ext>
            </p:extLst>
          </p:nvPr>
        </p:nvGraphicFramePr>
        <p:xfrm>
          <a:off x="971550" y="4397400"/>
          <a:ext cx="4860925" cy="296863"/>
        </p:xfrm>
        <a:graphic>
          <a:graphicData uri="http://schemas.openxmlformats.org/drawingml/2006/table">
            <a:tbl>
              <a:tblPr/>
              <a:tblGrid>
                <a:gridCol w="720725"/>
                <a:gridCol w="1079500"/>
                <a:gridCol w="1079500"/>
                <a:gridCol w="541338"/>
                <a:gridCol w="358775"/>
                <a:gridCol w="1081087"/>
              </a:tblGrid>
              <a:tr h="29686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 + 9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1  0  0  1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= 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0  0  1  0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Oval 1021"/>
          <p:cNvSpPr>
            <a:spLocks noChangeArrowheads="1"/>
          </p:cNvSpPr>
          <p:nvPr/>
        </p:nvSpPr>
        <p:spPr bwMode="auto">
          <a:xfrm>
            <a:off x="4751388" y="3611904"/>
            <a:ext cx="1081087" cy="272415"/>
          </a:xfrm>
          <a:prstGeom prst="round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 sz="1600">
              <a:latin typeface="Open Sans (Headings)"/>
            </a:endParaRPr>
          </a:p>
        </p:txBody>
      </p:sp>
      <p:sp>
        <p:nvSpPr>
          <p:cNvPr id="19" name="Line 1022"/>
          <p:cNvSpPr>
            <a:spLocks noChangeShapeType="1"/>
          </p:cNvSpPr>
          <p:nvPr/>
        </p:nvSpPr>
        <p:spPr bwMode="auto">
          <a:xfrm>
            <a:off x="5832475" y="3759225"/>
            <a:ext cx="71913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200">
              <a:latin typeface="+mj-lt"/>
            </a:endParaRPr>
          </a:p>
        </p:txBody>
      </p:sp>
      <p:sp>
        <p:nvSpPr>
          <p:cNvPr id="20" name="Text Box 1023"/>
          <p:cNvSpPr txBox="1">
            <a:spLocks noChangeArrowheads="1"/>
          </p:cNvSpPr>
          <p:nvPr/>
        </p:nvSpPr>
        <p:spPr bwMode="auto">
          <a:xfrm>
            <a:off x="6594475" y="3579838"/>
            <a:ext cx="193833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i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Invalid Code</a:t>
            </a:r>
          </a:p>
        </p:txBody>
      </p:sp>
      <p:sp>
        <p:nvSpPr>
          <p:cNvPr id="21" name="Oval 1024"/>
          <p:cNvSpPr>
            <a:spLocks noChangeArrowheads="1"/>
          </p:cNvSpPr>
          <p:nvPr/>
        </p:nvSpPr>
        <p:spPr bwMode="auto">
          <a:xfrm>
            <a:off x="4392613" y="4415179"/>
            <a:ext cx="1439862" cy="272415"/>
          </a:xfrm>
          <a:prstGeom prst="roundRect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 sz="1600">
              <a:latin typeface="Open Sans (Headings)"/>
            </a:endParaRPr>
          </a:p>
        </p:txBody>
      </p:sp>
      <p:sp>
        <p:nvSpPr>
          <p:cNvPr id="22" name="Line 1025"/>
          <p:cNvSpPr>
            <a:spLocks noChangeShapeType="1"/>
          </p:cNvSpPr>
          <p:nvPr/>
        </p:nvSpPr>
        <p:spPr bwMode="auto">
          <a:xfrm>
            <a:off x="5832475" y="4551388"/>
            <a:ext cx="5397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sz="1200">
              <a:latin typeface="+mj-lt"/>
            </a:endParaRPr>
          </a:p>
        </p:txBody>
      </p:sp>
      <p:sp>
        <p:nvSpPr>
          <p:cNvPr id="23" name="Text Box 1026"/>
          <p:cNvSpPr txBox="1">
            <a:spLocks noChangeArrowheads="1"/>
          </p:cNvSpPr>
          <p:nvPr/>
        </p:nvSpPr>
        <p:spPr bwMode="auto">
          <a:xfrm>
            <a:off x="6372225" y="4387875"/>
            <a:ext cx="25209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600" b="1" i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Wrong BCD Value</a:t>
            </a:r>
          </a:p>
        </p:txBody>
      </p:sp>
      <p:sp>
        <p:nvSpPr>
          <p:cNvPr id="24" name="AutoShape 1027"/>
          <p:cNvSpPr>
            <a:spLocks noChangeArrowheads="1"/>
          </p:cNvSpPr>
          <p:nvPr/>
        </p:nvSpPr>
        <p:spPr bwMode="auto">
          <a:xfrm>
            <a:off x="4211638" y="4860950"/>
            <a:ext cx="1271587" cy="268288"/>
          </a:xfrm>
          <a:prstGeom prst="wedgeRoundRectCallout">
            <a:avLst>
              <a:gd name="adj1" fmla="val -21537"/>
              <a:gd name="adj2" fmla="val -119231"/>
              <a:gd name="adj3" fmla="val 16667"/>
            </a:avLst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200" b="1">
                <a:latin typeface="+mj-lt"/>
                <a:cs typeface="Times New Roman" pitchFamily="18" charset="0"/>
              </a:rPr>
              <a:t>0001    1000</a:t>
            </a:r>
          </a:p>
        </p:txBody>
      </p:sp>
    </p:spTree>
    <p:extLst>
      <p:ext uri="{BB962C8B-B14F-4D97-AF65-F5344CB8AC3E}">
        <p14:creationId xmlns:p14="http://schemas.microsoft.com/office/powerpoint/2010/main" val="94509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DECIMAL ADDER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83</a:t>
            </a:fld>
            <a:endParaRPr lang="en-GB"/>
          </a:p>
        </p:txBody>
      </p:sp>
      <p:graphicFrame>
        <p:nvGraphicFramePr>
          <p:cNvPr id="25" name="Group 5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0990"/>
              </p:ext>
            </p:extLst>
          </p:nvPr>
        </p:nvGraphicFramePr>
        <p:xfrm>
          <a:off x="431800" y="843558"/>
          <a:ext cx="8086725" cy="345317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720725"/>
                <a:gridCol w="1169988"/>
                <a:gridCol w="1169987"/>
                <a:gridCol w="539750"/>
                <a:gridCol w="409575"/>
                <a:gridCol w="1095375"/>
                <a:gridCol w="2279650"/>
                <a:gridCol w="701675"/>
              </a:tblGrid>
              <a:tr h="358714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 +Y</a:t>
                      </a:r>
                      <a:endParaRPr kumimoji="0" lang="en-US" alt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</a:t>
                      </a:r>
                      <a:r>
                        <a:rPr kumimoji="0" lang="en-US" altLang="en-US" sz="14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x</a:t>
                      </a:r>
                      <a:r>
                        <a:rPr kumimoji="0" lang="en-US" altLang="en-US" sz="14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x</a:t>
                      </a:r>
                      <a:r>
                        <a:rPr kumimoji="0" lang="en-US" altLang="en-US" sz="14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x</a:t>
                      </a:r>
                      <a:r>
                        <a:rPr kumimoji="0" lang="en-US" altLang="en-US" sz="14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4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</a:t>
                      </a:r>
                      <a:r>
                        <a:rPr kumimoji="0" lang="en-US" altLang="en-US" sz="14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y</a:t>
                      </a:r>
                      <a:r>
                        <a:rPr kumimoji="0" lang="en-US" altLang="en-US" sz="14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y</a:t>
                      </a:r>
                      <a:r>
                        <a:rPr kumimoji="0" lang="en-US" altLang="en-US" sz="14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y</a:t>
                      </a:r>
                      <a:r>
                        <a:rPr kumimoji="0" lang="en-US" altLang="en-US" sz="14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4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Sum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Cy</a:t>
                      </a:r>
                      <a:endParaRPr kumimoji="0" lang="en-US" altLang="en-US" sz="14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kumimoji="0" lang="en-US" altLang="en-US" sz="14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</a:t>
                      </a:r>
                      <a:r>
                        <a:rPr kumimoji="0" lang="en-US" altLang="en-US" sz="14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</a:t>
                      </a:r>
                      <a:r>
                        <a:rPr kumimoji="0" lang="en-US" altLang="en-US" sz="14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</a:t>
                      </a:r>
                      <a:r>
                        <a:rPr kumimoji="0" lang="en-US" altLang="en-US" sz="14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4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Required BCD Output</a:t>
                      </a:r>
                      <a:endParaRPr kumimoji="0" lang="en-US" alt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Value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7427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7427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+ 0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0  0  0  0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 9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0  0  0  0   1  0  0  1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 9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350778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+ 1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0  0  0  1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 10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1  0  1  0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0  0  0  1   0  0  0  0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 16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7427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+ 2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0  0  1  0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 11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1  0  1  1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0  0  0  1   0  0  0  1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 17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7427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+ 3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0  0  1  1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 12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1  1  0  0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0  0  0  1   0  0  1  0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 18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7427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+ 4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0  1  0  0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 13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1  1  0  1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0  0  0  1   0  0  1  1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 19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7427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+ 5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0  1  0  1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 14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1  1  1  0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0  0  0  1   0  1  0  0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 20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74273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+ 6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0  1  1  0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 15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1  1  1  1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0  0  0  1   0  1  0  1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 21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74591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+ 7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0  1  1  1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 16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0  0  0  0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0  0  0  1   0  1  1  0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 22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274591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+ 8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1  0  0  0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 17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0  0  0  1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0  0  0  1   0  1  1  1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 23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274591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 + 9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 18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0  0  1  0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0  0  0  1   1  0  0  0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 24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sp>
        <p:nvSpPr>
          <p:cNvPr id="26" name="Arc 518"/>
          <p:cNvSpPr>
            <a:spLocks/>
          </p:cNvSpPr>
          <p:nvPr/>
        </p:nvSpPr>
        <p:spPr bwMode="auto">
          <a:xfrm rot="16200000" flipH="1">
            <a:off x="4625281" y="3614490"/>
            <a:ext cx="163317" cy="1711327"/>
          </a:xfrm>
          <a:custGeom>
            <a:avLst/>
            <a:gdLst>
              <a:gd name="T0" fmla="*/ 0 w 21600"/>
              <a:gd name="T1" fmla="*/ 0 h 21600"/>
              <a:gd name="T2" fmla="*/ 900112 w 21600"/>
              <a:gd name="T3" fmla="*/ 1711325 h 21600"/>
              <a:gd name="T4" fmla="*/ 0 w 21600"/>
              <a:gd name="T5" fmla="*/ 17113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7" name="Arc 519"/>
          <p:cNvSpPr>
            <a:spLocks/>
          </p:cNvSpPr>
          <p:nvPr/>
        </p:nvSpPr>
        <p:spPr bwMode="auto">
          <a:xfrm rot="10800000" flipH="1">
            <a:off x="6283325" y="4388495"/>
            <a:ext cx="1889126" cy="163314"/>
          </a:xfrm>
          <a:custGeom>
            <a:avLst/>
            <a:gdLst>
              <a:gd name="T0" fmla="*/ 0 w 21600"/>
              <a:gd name="T1" fmla="*/ 0 h 21600"/>
              <a:gd name="T2" fmla="*/ 1889125 w 21600"/>
              <a:gd name="T3" fmla="*/ 900112 h 21600"/>
              <a:gd name="T4" fmla="*/ 0 w 21600"/>
              <a:gd name="T5" fmla="*/ 9001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28" name="AutoShape 520"/>
          <p:cNvSpPr>
            <a:spLocks noChangeArrowheads="1"/>
          </p:cNvSpPr>
          <p:nvPr/>
        </p:nvSpPr>
        <p:spPr bwMode="auto">
          <a:xfrm>
            <a:off x="5562600" y="4371628"/>
            <a:ext cx="720725" cy="3603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dirty="0">
                <a:latin typeface="+mj-lt"/>
                <a:cs typeface="Times New Roman" pitchFamily="18" charset="0"/>
              </a:rPr>
              <a:t>+ 6</a:t>
            </a:r>
          </a:p>
        </p:txBody>
      </p:sp>
      <p:sp>
        <p:nvSpPr>
          <p:cNvPr id="29" name="Text Box 532"/>
          <p:cNvSpPr txBox="1">
            <a:spLocks noChangeArrowheads="1"/>
          </p:cNvSpPr>
          <p:nvPr/>
        </p:nvSpPr>
        <p:spPr bwMode="auto">
          <a:xfrm>
            <a:off x="8532813" y="1851670"/>
            <a:ext cx="360362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accent1"/>
                </a:solidFill>
                <a:sym typeface="Wingdings" pitchFamily="2" charset="2"/>
              </a:rPr>
              <a:t>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accent1"/>
                </a:solidFill>
                <a:sym typeface="Wingdings" pitchFamily="2" charset="2"/>
              </a:rPr>
              <a:t>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accent1"/>
                </a:solidFill>
                <a:sym typeface="Wingdings" pitchFamily="2" charset="2"/>
              </a:rPr>
              <a:t>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accent1"/>
                </a:solidFill>
                <a:sym typeface="Wingdings" pitchFamily="2" charset="2"/>
              </a:rPr>
              <a:t>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accent1"/>
                </a:solidFill>
                <a:sym typeface="Wingdings" pitchFamily="2" charset="2"/>
              </a:rPr>
              <a:t>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accent1"/>
                </a:solidFill>
                <a:sym typeface="Wingdings" pitchFamily="2" charset="2"/>
              </a:rPr>
              <a:t>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accent1"/>
                </a:solidFill>
                <a:sym typeface="Wingdings" pitchFamily="2" charset="2"/>
              </a:rPr>
              <a:t>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accent1"/>
                </a:solidFill>
                <a:sym typeface="Wingdings" pitchFamily="2" charset="2"/>
              </a:rPr>
              <a:t>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accent1"/>
                </a:solidFill>
                <a:sym typeface="Wingdings" pitchFamily="2" charset="2"/>
              </a:rPr>
              <a:t></a:t>
            </a:r>
          </a:p>
        </p:txBody>
      </p:sp>
    </p:spTree>
    <p:extLst>
      <p:ext uri="{BB962C8B-B14F-4D97-AF65-F5344CB8AC3E}">
        <p14:creationId xmlns:p14="http://schemas.microsoft.com/office/powerpoint/2010/main" val="18161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DECIMAL ADDER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The problem is to find a rule by which the binary sum is to be converted to the correct BCD digit representation of the number in the BCD sum.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5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DECIMAL ADDER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562941"/>
              </p:ext>
            </p:extLst>
          </p:nvPr>
        </p:nvGraphicFramePr>
        <p:xfrm>
          <a:off x="287522" y="842963"/>
          <a:ext cx="8568956" cy="3657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78996"/>
                <a:gridCol w="778996"/>
                <a:gridCol w="778996"/>
                <a:gridCol w="778996"/>
                <a:gridCol w="664438"/>
                <a:gridCol w="893554"/>
                <a:gridCol w="778996"/>
                <a:gridCol w="778996"/>
                <a:gridCol w="778996"/>
                <a:gridCol w="585882"/>
                <a:gridCol w="972110"/>
              </a:tblGrid>
              <a:tr h="180000">
                <a:tc gridSpan="5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Binary  Sum</a:t>
                      </a:r>
                      <a:endParaRPr lang="en-GB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BCD Sum</a:t>
                      </a:r>
                      <a:endParaRPr lang="en-GB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Decimal</a:t>
                      </a:r>
                      <a:endParaRPr lang="en-GB" sz="1400" b="1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Z3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Z2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Z1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Z0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S3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S2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b="1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b="1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</a:t>
                      </a:r>
                      <a:endParaRPr lang="en-GB" sz="1400" b="1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</a:t>
                      </a:r>
                      <a:endParaRPr lang="en-GB" sz="1400" b="1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</a:t>
                      </a:r>
                      <a:endParaRPr lang="en-GB" sz="1400" b="1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b="1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b="1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54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DECIMAL ADDER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129330"/>
              </p:ext>
            </p:extLst>
          </p:nvPr>
        </p:nvGraphicFramePr>
        <p:xfrm>
          <a:off x="287522" y="842963"/>
          <a:ext cx="8568956" cy="3657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78996"/>
                <a:gridCol w="778996"/>
                <a:gridCol w="778996"/>
                <a:gridCol w="778996"/>
                <a:gridCol w="664438"/>
                <a:gridCol w="893554"/>
                <a:gridCol w="778996"/>
                <a:gridCol w="778996"/>
                <a:gridCol w="778996"/>
                <a:gridCol w="585882"/>
                <a:gridCol w="972110"/>
              </a:tblGrid>
              <a:tr h="180000">
                <a:tc gridSpan="5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Binary  Sum</a:t>
                      </a:r>
                      <a:endParaRPr lang="en-GB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BCD Sum</a:t>
                      </a:r>
                      <a:endParaRPr lang="en-GB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Decimal</a:t>
                      </a:r>
                      <a:endParaRPr lang="en-GB" sz="1400" b="1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K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Z3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Z2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Z1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Z0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S3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S2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</a:t>
                      </a:r>
                      <a:endParaRPr lang="en-GB" sz="1400" b="1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</a:t>
                      </a:r>
                      <a:endParaRPr lang="en-GB" sz="1400" b="1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</a:t>
                      </a:r>
                      <a:endParaRPr lang="en-GB" sz="1400" b="1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13</a:t>
                      </a:r>
                      <a:endParaRPr lang="en-GB" sz="1400" b="1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14</a:t>
                      </a:r>
                      <a:endParaRPr lang="en-GB" sz="1400" b="1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</a:t>
                      </a:r>
                      <a:endParaRPr lang="en-GB" sz="1400" b="1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16</a:t>
                      </a:r>
                      <a:endParaRPr lang="en-GB" sz="1400" b="1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</a:t>
                      </a:r>
                      <a:endParaRPr lang="en-GB" sz="1400" b="1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18</a:t>
                      </a:r>
                      <a:endParaRPr lang="en-GB" sz="1400" b="1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</a:t>
                      </a:r>
                      <a:endParaRPr lang="en-GB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05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DECIMAL ADDER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In examining the contents of the table;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When the binary SUM = 1001, the corresponding BCD number is identical.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When the binary SUM &gt;1001, the BCD number is invalid.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The addition of 6 (0110) is required.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Correction is needed when K = 1.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Correction is needed from 1010 – 1111.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Z3 = 1, 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Z2 and Z1 must = 1 to distinguish from 1000 and 1001</a:t>
            </a:r>
          </a:p>
          <a:p>
            <a:pPr lvl="1">
              <a:lnSpc>
                <a:spcPct val="150000"/>
              </a:lnSpc>
            </a:pPr>
            <a:endParaRPr lang="en-GB" dirty="0" smtClean="0"/>
          </a:p>
          <a:p>
            <a:pPr lvl="1"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7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INTRODUCTION TO LOGIC DESIGN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DECIMAL ADDER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88</a:t>
            </a:fld>
            <a:endParaRPr lang="en-GB"/>
          </a:p>
        </p:txBody>
      </p:sp>
      <p:graphicFrame>
        <p:nvGraphicFramePr>
          <p:cNvPr id="10" name="Group 8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8882118"/>
              </p:ext>
            </p:extLst>
          </p:nvPr>
        </p:nvGraphicFramePr>
        <p:xfrm>
          <a:off x="936203" y="842963"/>
          <a:ext cx="1979613" cy="374400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258888"/>
                <a:gridCol w="720725"/>
              </a:tblGrid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Z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Z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Z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Z</a:t>
                      </a:r>
                      <a:r>
                        <a:rPr kumimoji="0" lang="en-US" altLang="en-US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Err</a:t>
                      </a:r>
                      <a:endParaRPr kumimoji="0" lang="en-US" alt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0  0  0  0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.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.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.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.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.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.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1  0  0  1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1  0  1  1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1  1  0  1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1  1  1  0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88000"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1  1  1  1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defRPr sz="2400" b="1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 marL="531813" algn="l">
                        <a:buClr>
                          <a:schemeClr val="accent2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989013" algn="l">
                        <a:buClr>
                          <a:srgbClr val="CC3300"/>
                        </a:buClr>
                        <a:buSzPct val="100000"/>
                        <a:defRPr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52558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20478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5050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9622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34194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876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graphicFrame>
        <p:nvGraphicFramePr>
          <p:cNvPr id="11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5101939"/>
              </p:ext>
            </p:extLst>
          </p:nvPr>
        </p:nvGraphicFramePr>
        <p:xfrm>
          <a:off x="4571999" y="938100"/>
          <a:ext cx="3748609" cy="2929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08"/>
                <a:gridCol w="399209"/>
                <a:gridCol w="611078"/>
                <a:gridCol w="611078"/>
                <a:gridCol w="611078"/>
                <a:gridCol w="611078"/>
                <a:gridCol w="305540"/>
                <a:gridCol w="305540"/>
              </a:tblGrid>
              <a:tr h="236165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Z</a:t>
                      </a:r>
                      <a:r>
                        <a:rPr lang="en-GB" sz="1100" baseline="-25000" dirty="0" smtClean="0"/>
                        <a:t>1</a:t>
                      </a:r>
                      <a:r>
                        <a:rPr lang="en-GB" sz="1100" dirty="0" smtClean="0"/>
                        <a:t>Z</a:t>
                      </a:r>
                      <a:r>
                        <a:rPr lang="en-GB" sz="1100" baseline="-25000" dirty="0" smtClean="0"/>
                        <a:t>0</a:t>
                      </a:r>
                    </a:p>
                    <a:p>
                      <a:pPr algn="l"/>
                      <a:r>
                        <a:rPr lang="en-GB" sz="1100" dirty="0" smtClean="0"/>
                        <a:t>Z</a:t>
                      </a:r>
                      <a:r>
                        <a:rPr lang="en-GB" sz="1100" baseline="-25000" dirty="0" smtClean="0"/>
                        <a:t>3</a:t>
                      </a:r>
                      <a:r>
                        <a:rPr lang="en-GB" sz="1100" dirty="0" smtClean="0"/>
                        <a:t>Z</a:t>
                      </a:r>
                      <a:r>
                        <a:rPr lang="en-GB" sz="1100" baseline="-25000" dirty="0" smtClean="0"/>
                        <a:t>2</a:t>
                      </a:r>
                      <a:endParaRPr lang="en-GB" sz="1100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Z</a:t>
                      </a:r>
                      <a:r>
                        <a:rPr lang="en-GB" sz="1100" baseline="-25000" dirty="0" smtClean="0"/>
                        <a:t>1</a:t>
                      </a:r>
                      <a:endParaRPr lang="en-GB" sz="1100" baseline="-250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0 0</a:t>
                      </a:r>
                      <a:endParaRPr lang="en-GB" sz="11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0 1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1 0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38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01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1100" b="0" i="0" baseline="0" dirty="0" smtClean="0"/>
                        <a:t>Z</a:t>
                      </a:r>
                      <a:r>
                        <a:rPr lang="en-GB" sz="1100" b="0" i="0" baseline="-25000" dirty="0" smtClean="0"/>
                        <a:t>2</a:t>
                      </a:r>
                      <a:endParaRPr lang="en-GB" sz="1000" b="0" i="0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11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Z</a:t>
                      </a:r>
                      <a:r>
                        <a:rPr lang="en-GB" sz="1100" baseline="-25000" dirty="0" smtClean="0"/>
                        <a:t>3</a:t>
                      </a:r>
                      <a:endParaRPr lang="en-GB" sz="1100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273">
                <a:tc vMerge="1">
                  <a:txBody>
                    <a:bodyPr/>
                    <a:lstStyle/>
                    <a:p>
                      <a:pPr algn="r"/>
                      <a:endParaRPr lang="en-GB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100" dirty="0" smtClean="0"/>
                        <a:t>10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endParaRPr lang="en-GB" sz="1000" b="1" i="1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GB" sz="1050" b="1" i="1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65">
                <a:tc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GB" sz="11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GB" sz="1100" b="1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61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i="0" dirty="0" smtClean="0"/>
                        <a:t>Z</a:t>
                      </a:r>
                      <a:r>
                        <a:rPr lang="en-GB" sz="1100" b="0" i="0" baseline="-25000" dirty="0" smtClean="0"/>
                        <a:t>0</a:t>
                      </a:r>
                      <a:endParaRPr lang="en-GB" sz="1100" b="0" i="0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81516" y="2496054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74550" y="2496054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50614" y="2496054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26678" y="2496054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50614" y="2940113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226678" y="2940113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1" name="Oval 20"/>
          <p:cNvSpPr/>
          <p:nvPr/>
        </p:nvSpPr>
        <p:spPr>
          <a:xfrm>
            <a:off x="2451574" y="286783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 rot="10800000">
            <a:off x="5364088" y="2515103"/>
            <a:ext cx="2164763" cy="27787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 rot="10800000">
            <a:off x="6588223" y="2496052"/>
            <a:ext cx="940628" cy="75473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2451574" y="3185914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2451574" y="3477426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2451574" y="3765458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2451574" y="4038250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2451574" y="4338042"/>
            <a:ext cx="216024" cy="21254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5383324" y="3939902"/>
            <a:ext cx="171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Err =  Z</a:t>
            </a:r>
            <a:r>
              <a:rPr lang="en-GB" baseline="-25000" dirty="0" smtClean="0"/>
              <a:t>3</a:t>
            </a:r>
            <a:r>
              <a:rPr lang="en-GB" dirty="0" smtClean="0"/>
              <a:t>Z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6535452" y="3939902"/>
            <a:ext cx="926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 Z</a:t>
            </a:r>
            <a:r>
              <a:rPr lang="en-GB" baseline="-25000" dirty="0" smtClean="0"/>
              <a:t>3</a:t>
            </a:r>
            <a:r>
              <a:rPr lang="en-GB" dirty="0" smtClean="0"/>
              <a:t>Z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4932040" y="436265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Output Carry = </a:t>
            </a:r>
            <a:r>
              <a:rPr lang="en-GB" dirty="0"/>
              <a:t>K </a:t>
            </a:r>
            <a:r>
              <a:rPr lang="en-GB" dirty="0" smtClean="0"/>
              <a:t>+ Z</a:t>
            </a:r>
            <a:r>
              <a:rPr lang="en-GB" baseline="-25000" dirty="0" smtClean="0"/>
              <a:t>3</a:t>
            </a:r>
            <a:r>
              <a:rPr lang="en-GB" dirty="0" smtClean="0"/>
              <a:t>Z</a:t>
            </a:r>
            <a:r>
              <a:rPr lang="en-GB" baseline="-25000" dirty="0" smtClean="0"/>
              <a:t>2</a:t>
            </a:r>
            <a:r>
              <a:rPr lang="en-GB" dirty="0"/>
              <a:t>+ </a:t>
            </a:r>
            <a:r>
              <a:rPr lang="en-GB" dirty="0" smtClean="0"/>
              <a:t>Z</a:t>
            </a:r>
            <a:r>
              <a:rPr lang="en-GB" baseline="-25000" dirty="0" smtClean="0"/>
              <a:t>3</a:t>
            </a:r>
            <a:r>
              <a:rPr lang="en-GB" dirty="0" smtClean="0"/>
              <a:t>Z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7828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When Output carry = 0, 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Nothing is added.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When Output carry = 1, 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add 0110 to the binary sum.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provide an output carry for the next stage.</a:t>
            </a:r>
          </a:p>
          <a:p>
            <a:pPr lvl="1">
              <a:lnSpc>
                <a:spcPct val="150000"/>
              </a:lnSpc>
            </a:pP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DECIMAL ADDER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89</a:t>
            </a:fld>
            <a:endParaRPr lang="en-GB"/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444725"/>
              </p:ext>
            </p:extLst>
          </p:nvPr>
        </p:nvGraphicFramePr>
        <p:xfrm>
          <a:off x="4852945" y="842963"/>
          <a:ext cx="3629109" cy="375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0" name="Visio" r:id="rId3" imgW="7012129" imgH="7247698" progId="Visio.Drawing.11">
                  <p:embed/>
                </p:oleObj>
              </mc:Choice>
              <mc:Fallback>
                <p:oleObj name="Visio" r:id="rId3" imgW="7012129" imgH="7247698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45" y="842963"/>
                        <a:ext cx="3629109" cy="375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97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710434"/>
            <a:ext cx="5904656" cy="589508"/>
          </a:xfrm>
        </p:spPr>
        <p:txBody>
          <a:bodyPr/>
          <a:lstStyle/>
          <a:p>
            <a:r>
              <a:rPr lang="en-GB" dirty="0" smtClean="0"/>
              <a:t>4.2 Analysis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chemeClr val="accent1"/>
                </a:solidFill>
              </a:rPr>
              <a:t>procedure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89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4.6 binary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chemeClr val="accent1"/>
                </a:solidFill>
              </a:rPr>
              <a:t>multiplier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0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MULTIPLIER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Consider; 2-bit number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91</a:t>
            </a:fld>
            <a:endParaRPr lang="en-GB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43697" y="1386347"/>
            <a:ext cx="360362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B</a:t>
            </a:r>
            <a:r>
              <a:rPr lang="en-US" altLang="en-US" sz="1800" b="1" i="0" u="none" spc="50" baseline="-25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1</a:t>
            </a:r>
            <a:endParaRPr lang="en-US" altLang="en-US" sz="1800" b="1" i="0" u="none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483447" y="1386347"/>
            <a:ext cx="360362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B</a:t>
            </a:r>
            <a:r>
              <a:rPr lang="en-US" altLang="en-US" sz="1800" b="1" i="0" u="none" spc="50" baseline="-25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0</a:t>
            </a:r>
            <a:endParaRPr lang="en-US" altLang="en-US" sz="1800" b="1" i="0" u="none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942109" y="1818395"/>
            <a:ext cx="360363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A</a:t>
            </a:r>
            <a:r>
              <a:rPr lang="en-US" altLang="en-US" sz="1800" b="1" i="0" u="none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1</a:t>
            </a:r>
            <a:endParaRPr lang="en-US" altLang="en-US" sz="1800" b="1" i="0" u="none" spc="50" baseline="-25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j-lt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483447" y="1818395"/>
            <a:ext cx="360362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A</a:t>
            </a:r>
            <a:r>
              <a:rPr lang="en-US" altLang="en-US" sz="1800" b="1" i="0" u="none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0</a:t>
            </a:r>
            <a:endParaRPr lang="en-US" altLang="en-US" sz="1800" b="1" i="0" u="none" spc="50" baseline="-25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j-lt"/>
              <a:cs typeface="Times New Roman" pitchFamily="18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1475656" y="2139702"/>
            <a:ext cx="136656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endParaRPr lang="en-GB" sz="1200">
              <a:latin typeface="+mj-lt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655988" y="2267297"/>
            <a:ext cx="539749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altLang="en-US" sz="1800" b="1" i="0" u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A</a:t>
            </a:r>
            <a:r>
              <a:rPr lang="en-US" altLang="en-US" sz="1800" b="1" i="0" u="none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0</a:t>
            </a:r>
            <a:r>
              <a:rPr lang="en-US" altLang="en-US" sz="1800" b="1" i="0" u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B</a:t>
            </a:r>
            <a:r>
              <a:rPr lang="en-US" altLang="en-US" sz="1800" b="1" i="0" u="none" spc="50" baseline="-25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1</a:t>
            </a:r>
            <a:endParaRPr lang="en-US" altLang="en-US" sz="1800" b="1" i="0" u="none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H="1">
            <a:off x="611560" y="2931790"/>
            <a:ext cx="2230661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square" lIns="0" tIns="0" rIns="0" bIns="0">
            <a:spAutoFit/>
          </a:bodyPr>
          <a:lstStyle/>
          <a:p>
            <a:endParaRPr lang="en-GB" sz="1200">
              <a:latin typeface="+mj-lt"/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2357438" y="3042531"/>
            <a:ext cx="360362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i="0" u="none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C0</a:t>
            </a:r>
            <a:endParaRPr lang="en-US" altLang="en-US" sz="1800" i="0" u="none" dirty="0">
              <a:ln w="18415" cmpd="sng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1745681" y="3042531"/>
            <a:ext cx="360362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i="0" u="none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C1</a:t>
            </a:r>
            <a:endParaRPr lang="en-US" altLang="en-US" sz="1800" i="0" u="none" dirty="0">
              <a:ln w="18415" cmpd="sng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1133302" y="3042531"/>
            <a:ext cx="360363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i="0" u="none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C2</a:t>
            </a:r>
            <a:endParaRPr lang="en-US" altLang="en-US" sz="1800" i="0" u="none" dirty="0">
              <a:ln w="18415" cmpd="sng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611561" y="3042531"/>
            <a:ext cx="360363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i="0" u="none" dirty="0" smtClean="0">
                <a:ln w="18415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C3</a:t>
            </a:r>
            <a:endParaRPr lang="en-US" altLang="en-US" sz="1800" i="0" u="none" dirty="0">
              <a:ln w="18415" cmpd="sng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1403947" y="1818394"/>
            <a:ext cx="360363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>
                <a:solidFill>
                  <a:schemeClr val="tx2"/>
                </a:solidFill>
                <a:latin typeface="+mj-lt"/>
                <a:cs typeface="Arial" charset="0"/>
              </a:rPr>
              <a:t>x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2267745" y="2267297"/>
            <a:ext cx="539749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altLang="en-US" sz="1800" b="1" i="0" u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A</a:t>
            </a:r>
            <a:r>
              <a:rPr lang="en-US" altLang="en-US" sz="1800" b="1" i="0" u="none" spc="50" baseline="-25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0</a:t>
            </a:r>
            <a:r>
              <a:rPr lang="en-US" altLang="en-US" sz="1800" b="1" i="0" u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B</a:t>
            </a:r>
            <a:r>
              <a:rPr lang="en-US" altLang="en-US" sz="1800" b="1" i="0" u="none" spc="50" baseline="-250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1043609" y="2610483"/>
            <a:ext cx="539749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altLang="en-US" sz="1800" b="1" i="0" u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A</a:t>
            </a:r>
            <a:r>
              <a:rPr lang="en-US" altLang="en-US" sz="1800" b="1" i="0" u="none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1</a:t>
            </a:r>
            <a:r>
              <a:rPr lang="en-US" altLang="en-US" sz="1800" b="1" i="0" u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B</a:t>
            </a:r>
            <a:r>
              <a:rPr lang="en-US" altLang="en-US" sz="1800" b="1" i="0" u="none" spc="50" baseline="-25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1</a:t>
            </a:r>
            <a:endParaRPr lang="en-US" altLang="en-US" sz="1800" b="1" i="0" u="none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1655988" y="2610483"/>
            <a:ext cx="539749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altLang="en-US" sz="1800" b="1" i="0" u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A</a:t>
            </a:r>
            <a:r>
              <a:rPr lang="en-US" altLang="en-US" sz="1800" b="1" i="0" u="none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1</a:t>
            </a:r>
            <a:r>
              <a:rPr lang="en-US" altLang="en-US" sz="1800" b="1" i="0" u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B</a:t>
            </a:r>
            <a:r>
              <a:rPr lang="en-US" altLang="en-US" sz="1800" b="1" i="0" u="none" spc="50" baseline="-25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0</a:t>
            </a:r>
            <a:endParaRPr lang="en-US" altLang="en-US" sz="1800" b="1" i="0" u="none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611561" y="2610483"/>
            <a:ext cx="360363" cy="2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rgbClr val="003366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None/>
            </a:pPr>
            <a:r>
              <a:rPr lang="en-US" altLang="en-US" sz="1800" b="1" i="0" u="none" dirty="0" smtClean="0">
                <a:solidFill>
                  <a:schemeClr val="tx2"/>
                </a:solidFill>
                <a:latin typeface="+mj-lt"/>
                <a:cs typeface="Arial" charset="0"/>
              </a:rPr>
              <a:t>+</a:t>
            </a:r>
            <a:endParaRPr lang="en-US" altLang="en-US" sz="1800" b="1" i="0" u="none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2915816" y="1510996"/>
            <a:ext cx="75608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652014" y="1361604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Multiplicand </a:t>
            </a:r>
          </a:p>
          <a:p>
            <a:r>
              <a:rPr lang="en-GB" sz="1200" dirty="0" smtClean="0"/>
              <a:t>bits</a:t>
            </a:r>
            <a:endParaRPr lang="en-GB" sz="1200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2915816" y="1929054"/>
            <a:ext cx="75608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652014" y="1779662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Multiplier </a:t>
            </a:r>
          </a:p>
          <a:p>
            <a:r>
              <a:rPr lang="en-GB" sz="1200" dirty="0" smtClean="0"/>
              <a:t>bits</a:t>
            </a:r>
            <a:endParaRPr lang="en-GB" sz="1200" dirty="0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2915816" y="2361102"/>
            <a:ext cx="75608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652014" y="2211710"/>
            <a:ext cx="1637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First partial product </a:t>
            </a:r>
          </a:p>
          <a:p>
            <a:r>
              <a:rPr lang="en-GB" sz="1200" dirty="0" smtClean="0"/>
              <a:t>(AND gate)</a:t>
            </a:r>
            <a:endParaRPr lang="en-GB" sz="1200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2915816" y="2721142"/>
            <a:ext cx="75608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652014" y="2571750"/>
            <a:ext cx="1855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Second partial product </a:t>
            </a:r>
          </a:p>
          <a:p>
            <a:r>
              <a:rPr lang="en-GB" sz="1200" dirty="0" smtClean="0"/>
              <a:t>(AND gate)</a:t>
            </a:r>
            <a:endParaRPr lang="en-GB" sz="1200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2915816" y="3133445"/>
            <a:ext cx="75608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652014" y="2984053"/>
            <a:ext cx="747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</a:t>
            </a:r>
            <a:r>
              <a:rPr lang="en-GB" sz="1200" dirty="0" smtClean="0"/>
              <a:t>roduct</a:t>
            </a:r>
            <a:endParaRPr lang="en-GB" sz="1200" dirty="0"/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278747"/>
              </p:ext>
            </p:extLst>
          </p:nvPr>
        </p:nvGraphicFramePr>
        <p:xfrm>
          <a:off x="5436096" y="699542"/>
          <a:ext cx="2975965" cy="4145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7" name="Visio" r:id="rId3" imgW="3908141" imgH="5447581" progId="Visio.Drawing.11">
                  <p:embed/>
                </p:oleObj>
              </mc:Choice>
              <mc:Fallback>
                <p:oleObj name="Visio" r:id="rId3" imgW="3908141" imgH="544758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36096" y="699542"/>
                        <a:ext cx="2975965" cy="4145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le 65"/>
          <p:cNvSpPr/>
          <p:nvPr/>
        </p:nvSpPr>
        <p:spPr>
          <a:xfrm>
            <a:off x="7092280" y="2139702"/>
            <a:ext cx="1368152" cy="66288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ounded Rectangle 67"/>
          <p:cNvSpPr/>
          <p:nvPr/>
        </p:nvSpPr>
        <p:spPr>
          <a:xfrm>
            <a:off x="5719504" y="2144220"/>
            <a:ext cx="1368152" cy="66288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9" name="Straight Arrow Connector 68"/>
          <p:cNvCxnSpPr>
            <a:stCxn id="66" idx="1"/>
          </p:cNvCxnSpPr>
          <p:nvPr/>
        </p:nvCxnSpPr>
        <p:spPr>
          <a:xfrm flipH="1" flipV="1">
            <a:off x="5220072" y="2361102"/>
            <a:ext cx="1872208" cy="11004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8" idx="1"/>
          </p:cNvCxnSpPr>
          <p:nvPr/>
        </p:nvCxnSpPr>
        <p:spPr>
          <a:xfrm flipH="1">
            <a:off x="5436096" y="2475660"/>
            <a:ext cx="283408" cy="24548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87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3 -0.15026 L 0.00973 -1.39772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-0.10509 L 5E-6 0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16815 L -5.55556E-7 -3.48041E-6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8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1 -0.18544 L 3.61111E-6 2.5054E-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9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15083 L 0.0099 -0.0037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7372 L 0.00069 -0.0037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7315 L 0.00034 -0.00309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7372 L 0.00035 -0.0037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1"/>
      <p:bldP spid="14" grpId="2"/>
      <p:bldP spid="15" grpId="1"/>
      <p:bldP spid="15" grpId="2"/>
      <p:bldP spid="16" grpId="0" animBg="1"/>
      <p:bldP spid="20" grpId="0"/>
      <p:bldP spid="20" grpId="1"/>
      <p:bldP spid="37" grpId="0" animBg="1"/>
      <p:bldP spid="38" grpId="0"/>
      <p:bldP spid="38" grpId="1"/>
      <p:bldP spid="39" grpId="0"/>
      <p:bldP spid="39" grpId="1"/>
      <p:bldP spid="40" grpId="0"/>
      <p:bldP spid="40" grpId="1"/>
      <p:bldP spid="45" grpId="0"/>
      <p:bldP spid="45" grpId="1"/>
      <p:bldP spid="46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55" grpId="0"/>
      <p:bldP spid="57" grpId="0"/>
      <p:bldP spid="59" grpId="0"/>
      <p:bldP spid="61" grpId="0"/>
      <p:bldP spid="63" grpId="0"/>
      <p:bldP spid="66" grpId="0" animBg="1"/>
      <p:bldP spid="6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MULTIPLIER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For more bits;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A bit of multiplier is </a:t>
            </a:r>
            <a:r>
              <a:rPr lang="en-GB" dirty="0" err="1" smtClean="0"/>
              <a:t>ANDed</a:t>
            </a:r>
            <a:r>
              <a:rPr lang="en-GB" dirty="0" smtClean="0"/>
              <a:t> with each bit of multiplicand in as many levels as there are bits.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The binary output of AND gate in each level is added with the partial product of previous level.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For J multiplier bits and K multiplicand bits we need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J x K AND gates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15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4.7 magnitude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chemeClr val="accent1"/>
                </a:solidFill>
              </a:rPr>
              <a:t>Comparator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3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MAGNITUDE COMPARATOR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Compare two numbers (A and B)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3 outputs &lt;, =, &gt;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A &gt; B, A = B, A&lt;B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Consider compare 4-bit number to 4-bit number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A = A</a:t>
            </a:r>
            <a:r>
              <a:rPr lang="en-GB" baseline="-25000" dirty="0" smtClean="0"/>
              <a:t>3</a:t>
            </a:r>
            <a:r>
              <a:rPr lang="en-GB" dirty="0" smtClean="0"/>
              <a:t> A</a:t>
            </a:r>
            <a:r>
              <a:rPr lang="en-GB" baseline="-25000" dirty="0" smtClean="0"/>
              <a:t>2</a:t>
            </a:r>
            <a:r>
              <a:rPr lang="en-GB" dirty="0" smtClean="0"/>
              <a:t> A</a:t>
            </a:r>
            <a:r>
              <a:rPr lang="en-GB" baseline="-25000" dirty="0" smtClean="0"/>
              <a:t>1</a:t>
            </a:r>
            <a:r>
              <a:rPr lang="en-GB" dirty="0" smtClean="0"/>
              <a:t> A</a:t>
            </a:r>
            <a:r>
              <a:rPr lang="en-GB" baseline="-25000" dirty="0" smtClean="0"/>
              <a:t>0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B = B</a:t>
            </a:r>
            <a:r>
              <a:rPr lang="en-GB" baseline="-25000" dirty="0" smtClean="0"/>
              <a:t>3</a:t>
            </a:r>
            <a:r>
              <a:rPr lang="en-GB" dirty="0" smtClean="0"/>
              <a:t> B</a:t>
            </a:r>
            <a:r>
              <a:rPr lang="en-GB" baseline="-25000" dirty="0" smtClean="0"/>
              <a:t>2</a:t>
            </a:r>
            <a:r>
              <a:rPr lang="en-GB" dirty="0" smtClean="0"/>
              <a:t> B</a:t>
            </a:r>
            <a:r>
              <a:rPr lang="en-GB" baseline="-25000" dirty="0" smtClean="0"/>
              <a:t>1</a:t>
            </a:r>
            <a:r>
              <a:rPr lang="en-GB" dirty="0" smtClean="0"/>
              <a:t> B</a:t>
            </a:r>
            <a:r>
              <a:rPr lang="en-GB" baseline="-25000" dirty="0" smtClean="0"/>
              <a:t>0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94</a:t>
            </a:fld>
            <a:endParaRPr lang="en-GB"/>
          </a:p>
        </p:txBody>
      </p:sp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5351016" y="3385344"/>
            <a:ext cx="2339975" cy="720725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 b="1" dirty="0" smtClean="0">
                <a:latin typeface="+mj-lt"/>
                <a:cs typeface="Times New Roman" pitchFamily="18" charset="0"/>
              </a:rPr>
              <a:t>Magnitude Comparator</a:t>
            </a:r>
            <a:endParaRPr lang="en-US" altLang="en-US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Line 48"/>
          <p:cNvSpPr>
            <a:spLocks noChangeShapeType="1"/>
          </p:cNvSpPr>
          <p:nvPr/>
        </p:nvSpPr>
        <p:spPr bwMode="auto">
          <a:xfrm>
            <a:off x="5711379" y="3026569"/>
            <a:ext cx="1588" cy="360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9" name="Line 49"/>
          <p:cNvSpPr>
            <a:spLocks noChangeShapeType="1"/>
          </p:cNvSpPr>
          <p:nvPr/>
        </p:nvSpPr>
        <p:spPr bwMode="auto">
          <a:xfrm>
            <a:off x="5890766" y="3026569"/>
            <a:ext cx="1588" cy="360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10" name="Line 50"/>
          <p:cNvSpPr>
            <a:spLocks noChangeShapeType="1"/>
          </p:cNvSpPr>
          <p:nvPr/>
        </p:nvSpPr>
        <p:spPr bwMode="auto">
          <a:xfrm>
            <a:off x="6070154" y="3026569"/>
            <a:ext cx="1588" cy="360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11" name="Line 51"/>
          <p:cNvSpPr>
            <a:spLocks noChangeShapeType="1"/>
          </p:cNvSpPr>
          <p:nvPr/>
        </p:nvSpPr>
        <p:spPr bwMode="auto">
          <a:xfrm>
            <a:off x="6249541" y="3026569"/>
            <a:ext cx="1588" cy="360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12" name="Line 52"/>
          <p:cNvSpPr>
            <a:spLocks noChangeShapeType="1"/>
          </p:cNvSpPr>
          <p:nvPr/>
        </p:nvSpPr>
        <p:spPr bwMode="auto">
          <a:xfrm>
            <a:off x="7330629" y="3026569"/>
            <a:ext cx="1588" cy="360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13" name="Line 53"/>
          <p:cNvSpPr>
            <a:spLocks noChangeShapeType="1"/>
          </p:cNvSpPr>
          <p:nvPr/>
        </p:nvSpPr>
        <p:spPr bwMode="auto">
          <a:xfrm>
            <a:off x="6787704" y="3026569"/>
            <a:ext cx="1588" cy="360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14" name="Line 54"/>
          <p:cNvSpPr>
            <a:spLocks noChangeShapeType="1"/>
          </p:cNvSpPr>
          <p:nvPr/>
        </p:nvSpPr>
        <p:spPr bwMode="auto">
          <a:xfrm>
            <a:off x="6967091" y="3026569"/>
            <a:ext cx="1588" cy="360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15" name="Line 55"/>
          <p:cNvSpPr>
            <a:spLocks noChangeShapeType="1"/>
          </p:cNvSpPr>
          <p:nvPr/>
        </p:nvSpPr>
        <p:spPr bwMode="auto">
          <a:xfrm>
            <a:off x="7146479" y="3026569"/>
            <a:ext cx="1588" cy="360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16" name="Line 56"/>
          <p:cNvSpPr>
            <a:spLocks noChangeShapeType="1"/>
          </p:cNvSpPr>
          <p:nvPr/>
        </p:nvSpPr>
        <p:spPr bwMode="auto">
          <a:xfrm>
            <a:off x="5938564" y="4106069"/>
            <a:ext cx="1588" cy="36036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17" name="Line 57"/>
          <p:cNvSpPr>
            <a:spLocks noChangeShapeType="1"/>
          </p:cNvSpPr>
          <p:nvPr/>
        </p:nvSpPr>
        <p:spPr bwMode="auto">
          <a:xfrm>
            <a:off x="6514628" y="4106069"/>
            <a:ext cx="1588" cy="36036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19" name="Line 59"/>
          <p:cNvSpPr>
            <a:spLocks noChangeShapeType="1"/>
          </p:cNvSpPr>
          <p:nvPr/>
        </p:nvSpPr>
        <p:spPr bwMode="auto">
          <a:xfrm>
            <a:off x="7092280" y="4106069"/>
            <a:ext cx="1588" cy="36036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22" name="Text Box 62"/>
          <p:cNvSpPr txBox="1">
            <a:spLocks noChangeArrowheads="1"/>
          </p:cNvSpPr>
          <p:nvPr/>
        </p:nvSpPr>
        <p:spPr bwMode="auto">
          <a:xfrm>
            <a:off x="5445441" y="2775744"/>
            <a:ext cx="216058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 smtClean="0">
                <a:latin typeface="+mj-lt"/>
              </a:rPr>
              <a:t>A</a:t>
            </a:r>
            <a:r>
              <a:rPr lang="en-US" altLang="en-US" sz="1600" b="1" baseline="-25000" dirty="0" smtClean="0">
                <a:latin typeface="+mj-lt"/>
              </a:rPr>
              <a:t>3</a:t>
            </a:r>
            <a:r>
              <a:rPr lang="en-US" altLang="en-US" sz="1600" b="1" dirty="0" smtClean="0">
                <a:latin typeface="+mj-lt"/>
              </a:rPr>
              <a:t>A</a:t>
            </a:r>
            <a:r>
              <a:rPr lang="en-US" altLang="en-US" sz="1600" b="1" baseline="-25000" dirty="0" smtClean="0">
                <a:latin typeface="+mj-lt"/>
              </a:rPr>
              <a:t>2</a:t>
            </a:r>
            <a:r>
              <a:rPr lang="en-US" altLang="en-US" sz="1600" b="1" dirty="0" smtClean="0">
                <a:latin typeface="+mj-lt"/>
              </a:rPr>
              <a:t>A</a:t>
            </a:r>
            <a:r>
              <a:rPr lang="en-US" altLang="en-US" sz="1600" b="1" baseline="-25000" dirty="0" smtClean="0">
                <a:latin typeface="+mj-lt"/>
              </a:rPr>
              <a:t>1</a:t>
            </a:r>
            <a:r>
              <a:rPr lang="en-US" altLang="en-US" sz="1600" b="1" dirty="0" smtClean="0">
                <a:latin typeface="+mj-lt"/>
              </a:rPr>
              <a:t>A</a:t>
            </a:r>
            <a:r>
              <a:rPr lang="en-US" altLang="en-US" sz="1600" b="1" baseline="-25000" dirty="0" smtClean="0">
                <a:latin typeface="+mj-lt"/>
              </a:rPr>
              <a:t>0        </a:t>
            </a:r>
            <a:r>
              <a:rPr lang="en-US" altLang="en-US" sz="1600" b="1" dirty="0" smtClean="0">
                <a:latin typeface="+mj-lt"/>
              </a:rPr>
              <a:t>B</a:t>
            </a:r>
            <a:r>
              <a:rPr lang="en-US" altLang="en-US" sz="1600" b="1" baseline="-25000" dirty="0" smtClean="0">
                <a:latin typeface="+mj-lt"/>
              </a:rPr>
              <a:t>3</a:t>
            </a:r>
            <a:r>
              <a:rPr lang="en-US" altLang="en-US" sz="1600" b="1" dirty="0" smtClean="0">
                <a:latin typeface="+mj-lt"/>
              </a:rPr>
              <a:t>B</a:t>
            </a:r>
            <a:r>
              <a:rPr lang="en-US" altLang="en-US" sz="1600" b="1" baseline="-25000" dirty="0" smtClean="0">
                <a:latin typeface="+mj-lt"/>
              </a:rPr>
              <a:t>2</a:t>
            </a:r>
            <a:r>
              <a:rPr lang="en-US" altLang="en-US" sz="1600" b="1" dirty="0" smtClean="0">
                <a:latin typeface="+mj-lt"/>
              </a:rPr>
              <a:t>B</a:t>
            </a:r>
            <a:r>
              <a:rPr lang="en-US" altLang="en-US" sz="1600" b="1" baseline="-25000" dirty="0" smtClean="0">
                <a:latin typeface="+mj-lt"/>
              </a:rPr>
              <a:t>1</a:t>
            </a:r>
            <a:r>
              <a:rPr lang="en-US" altLang="en-US" sz="1600" b="1" dirty="0" smtClean="0">
                <a:latin typeface="+mj-lt"/>
              </a:rPr>
              <a:t>B</a:t>
            </a:r>
            <a:r>
              <a:rPr lang="en-US" altLang="en-US" sz="1600" b="1" baseline="-25000" dirty="0" smtClean="0">
                <a:latin typeface="+mj-lt"/>
              </a:rPr>
              <a:t>0</a:t>
            </a:r>
            <a:endParaRPr lang="en-US" altLang="en-US" sz="1600" b="1" baseline="-25000" dirty="0">
              <a:latin typeface="+mj-lt"/>
            </a:endParaRPr>
          </a:p>
        </p:txBody>
      </p:sp>
      <p:sp>
        <p:nvSpPr>
          <p:cNvPr id="23" name="Text Box 63"/>
          <p:cNvSpPr txBox="1">
            <a:spLocks noChangeArrowheads="1"/>
          </p:cNvSpPr>
          <p:nvPr/>
        </p:nvSpPr>
        <p:spPr bwMode="auto">
          <a:xfrm>
            <a:off x="5651326" y="4466432"/>
            <a:ext cx="17393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600" b="1" dirty="0" smtClean="0">
                <a:latin typeface="+mj-lt"/>
              </a:rPr>
              <a:t>A &gt; B  A = B  A &lt; B</a:t>
            </a:r>
            <a:endParaRPr lang="en-US" altLang="en-US" sz="1600" b="1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894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/>
      <p:bldP spid="2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A = B if: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A</a:t>
            </a:r>
            <a:r>
              <a:rPr lang="en-GB" baseline="-25000" dirty="0" smtClean="0"/>
              <a:t>3</a:t>
            </a:r>
            <a:r>
              <a:rPr lang="en-GB" dirty="0" smtClean="0"/>
              <a:t> = </a:t>
            </a:r>
            <a:r>
              <a:rPr lang="en-GB" dirty="0"/>
              <a:t>B</a:t>
            </a:r>
            <a:r>
              <a:rPr lang="en-GB" baseline="-25000" dirty="0"/>
              <a:t>3 </a:t>
            </a:r>
            <a:r>
              <a:rPr lang="en-GB" b="1" dirty="0" smtClean="0">
                <a:solidFill>
                  <a:schemeClr val="accent2"/>
                </a:solidFill>
              </a:rPr>
              <a:t>AND</a:t>
            </a:r>
            <a:r>
              <a:rPr lang="en-GB" baseline="-25000" dirty="0" smtClean="0"/>
              <a:t> </a:t>
            </a:r>
            <a:r>
              <a:rPr lang="en-GB" dirty="0" smtClean="0"/>
              <a:t>A</a:t>
            </a:r>
            <a:r>
              <a:rPr lang="en-GB" baseline="-25000" dirty="0" smtClean="0"/>
              <a:t>2</a:t>
            </a:r>
            <a:r>
              <a:rPr lang="en-GB" dirty="0" smtClean="0"/>
              <a:t> = </a:t>
            </a:r>
            <a:r>
              <a:rPr lang="en-GB" dirty="0"/>
              <a:t>B</a:t>
            </a:r>
            <a:r>
              <a:rPr lang="en-GB" baseline="-25000" dirty="0"/>
              <a:t>2 </a:t>
            </a:r>
            <a:r>
              <a:rPr lang="en-GB" baseline="-25000" dirty="0" smtClean="0"/>
              <a:t> </a:t>
            </a:r>
            <a:r>
              <a:rPr lang="en-GB" b="1" dirty="0" smtClean="0">
                <a:solidFill>
                  <a:schemeClr val="accent2"/>
                </a:solidFill>
              </a:rPr>
              <a:t>AND</a:t>
            </a:r>
            <a:r>
              <a:rPr lang="en-GB" dirty="0" smtClean="0"/>
              <a:t> A</a:t>
            </a:r>
            <a:r>
              <a:rPr lang="en-GB" baseline="-25000" dirty="0" smtClean="0"/>
              <a:t>1</a:t>
            </a:r>
            <a:r>
              <a:rPr lang="en-GB" dirty="0" smtClean="0"/>
              <a:t> = </a:t>
            </a:r>
            <a:r>
              <a:rPr lang="en-GB" dirty="0"/>
              <a:t>B</a:t>
            </a:r>
            <a:r>
              <a:rPr lang="en-GB" baseline="-25000" dirty="0"/>
              <a:t>1 </a:t>
            </a:r>
            <a:r>
              <a:rPr lang="en-GB" b="1" dirty="0" smtClean="0">
                <a:solidFill>
                  <a:schemeClr val="accent2"/>
                </a:solidFill>
              </a:rPr>
              <a:t>AND</a:t>
            </a:r>
            <a:r>
              <a:rPr lang="en-GB" dirty="0" smtClean="0"/>
              <a:t> A</a:t>
            </a:r>
            <a:r>
              <a:rPr lang="en-GB" baseline="-25000" dirty="0" smtClean="0"/>
              <a:t>0 </a:t>
            </a:r>
            <a:r>
              <a:rPr lang="en-GB" dirty="0" smtClean="0"/>
              <a:t>=</a:t>
            </a:r>
            <a:r>
              <a:rPr lang="en-GB" baseline="-25000" dirty="0" smtClean="0"/>
              <a:t> </a:t>
            </a:r>
            <a:r>
              <a:rPr lang="en-GB" dirty="0" smtClean="0"/>
              <a:t>B</a:t>
            </a:r>
            <a:r>
              <a:rPr lang="en-GB" baseline="-25000" dirty="0" smtClean="0"/>
              <a:t>0</a:t>
            </a:r>
            <a:endParaRPr lang="en-GB" baseline="-25000" dirty="0"/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111164"/>
              </p:ext>
            </p:extLst>
          </p:nvPr>
        </p:nvGraphicFramePr>
        <p:xfrm>
          <a:off x="1043608" y="1914386"/>
          <a:ext cx="4780425" cy="1676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93475"/>
                <a:gridCol w="1593475"/>
                <a:gridCol w="1593475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</a:t>
                      </a:r>
                      <a:r>
                        <a:rPr lang="en-GB" sz="1600" baseline="-25000" dirty="0" smtClean="0"/>
                        <a:t>i</a:t>
                      </a:r>
                      <a:endParaRPr lang="en-GB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</a:t>
                      </a:r>
                      <a:r>
                        <a:rPr lang="en-GB" sz="1600" baseline="-25000" dirty="0" smtClean="0"/>
                        <a:t>i</a:t>
                      </a:r>
                      <a:endParaRPr lang="en-GB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x</a:t>
                      </a:r>
                      <a:r>
                        <a:rPr lang="en-GB" sz="1600" baseline="-25000" dirty="0" smtClean="0"/>
                        <a:t>i (</a:t>
                      </a:r>
                      <a:r>
                        <a:rPr lang="en-GB" sz="1600" baseline="0" dirty="0" smtClean="0"/>
                        <a:t>A = B)</a:t>
                      </a:r>
                      <a:endParaRPr lang="en-GB" sz="1600" baseline="-250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MAGNITUDE COMPARATOR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95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334210" y="2578839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2917393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04031" y="3255947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34210" y="3255947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04031" y="2240285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91680" y="2578839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34210" y="2240285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34210" y="2917393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90394" y="2240285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90394" y="3255947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90394" y="2578839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90394" y="2917393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20" name="Oval 19"/>
          <p:cNvSpPr/>
          <p:nvPr/>
        </p:nvSpPr>
        <p:spPr>
          <a:xfrm>
            <a:off x="5023099" y="2280973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023098" y="3296635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038717" y="3858602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r>
              <a:rPr lang="en-GB" baseline="-25000" dirty="0" smtClean="0"/>
              <a:t>i</a:t>
            </a:r>
            <a:r>
              <a:rPr lang="en-GB" dirty="0" smtClean="0"/>
              <a:t> = A</a:t>
            </a:r>
            <a:r>
              <a:rPr lang="en-GB" baseline="-25000" dirty="0" smtClean="0"/>
              <a:t>i</a:t>
            </a:r>
            <a:r>
              <a:rPr lang="en-GB" dirty="0" smtClean="0"/>
              <a:t>’ . B</a:t>
            </a:r>
            <a:r>
              <a:rPr lang="en-GB" baseline="-25000" dirty="0" smtClean="0"/>
              <a:t>i</a:t>
            </a:r>
            <a:r>
              <a:rPr lang="en-GB" dirty="0" smtClean="0"/>
              <a:t>’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2107201" y="3858602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+ A</a:t>
            </a:r>
            <a:r>
              <a:rPr lang="en-GB" baseline="-25000" dirty="0"/>
              <a:t>i</a:t>
            </a:r>
            <a:r>
              <a:rPr lang="en-GB" dirty="0"/>
              <a:t> . B</a:t>
            </a:r>
            <a:r>
              <a:rPr lang="en-GB" baseline="-25000" dirty="0"/>
              <a:t>i</a:t>
            </a:r>
            <a:r>
              <a:rPr lang="en-GB" dirty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4515" y="4299942"/>
            <a:ext cx="295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 = x</a:t>
            </a:r>
            <a:r>
              <a:rPr lang="en-GB" baseline="-25000" dirty="0" smtClean="0"/>
              <a:t>3</a:t>
            </a:r>
            <a:r>
              <a:rPr lang="en-GB" dirty="0" smtClean="0"/>
              <a:t> . </a:t>
            </a:r>
            <a:r>
              <a:rPr lang="en-GB" dirty="0"/>
              <a:t>x</a:t>
            </a:r>
            <a:r>
              <a:rPr lang="en-GB" baseline="-25000" dirty="0" smtClean="0"/>
              <a:t>2</a:t>
            </a:r>
            <a:r>
              <a:rPr lang="en-GB" dirty="0" smtClean="0"/>
              <a:t> . x</a:t>
            </a:r>
            <a:r>
              <a:rPr lang="en-GB" baseline="-25000" dirty="0" smtClean="0"/>
              <a:t>1</a:t>
            </a:r>
            <a:r>
              <a:rPr lang="en-GB" dirty="0" smtClean="0"/>
              <a:t> . x</a:t>
            </a:r>
            <a:r>
              <a:rPr lang="en-GB" baseline="-25000" dirty="0" smtClean="0"/>
              <a:t>0 </a:t>
            </a:r>
            <a:r>
              <a:rPr lang="en-GB" dirty="0" smtClean="0"/>
              <a:t>= (A = B)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6413077" y="1914386"/>
            <a:ext cx="2047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x</a:t>
            </a:r>
            <a:r>
              <a:rPr lang="en-GB" sz="1600" baseline="-25000" dirty="0" smtClean="0"/>
              <a:t>3</a:t>
            </a:r>
            <a:r>
              <a:rPr lang="en-GB" sz="1600" dirty="0" smtClean="0"/>
              <a:t> = A</a:t>
            </a:r>
            <a:r>
              <a:rPr lang="en-GB" sz="1600" baseline="-25000" dirty="0" smtClean="0"/>
              <a:t>3</a:t>
            </a:r>
            <a:r>
              <a:rPr lang="en-GB" sz="1600" dirty="0" smtClean="0"/>
              <a:t>’ </a:t>
            </a:r>
            <a:r>
              <a:rPr lang="en-GB" sz="1600" dirty="0"/>
              <a:t>. B</a:t>
            </a:r>
            <a:r>
              <a:rPr lang="en-GB" sz="1600" baseline="-25000" dirty="0"/>
              <a:t>3</a:t>
            </a:r>
            <a:r>
              <a:rPr lang="en-GB" sz="1600" dirty="0" smtClean="0"/>
              <a:t>’ + A</a:t>
            </a:r>
            <a:r>
              <a:rPr lang="en-GB" sz="1600" baseline="-25000" dirty="0" smtClean="0"/>
              <a:t>3</a:t>
            </a:r>
            <a:r>
              <a:rPr lang="en-GB" sz="1600" dirty="0" smtClean="0"/>
              <a:t> . B</a:t>
            </a:r>
            <a:r>
              <a:rPr lang="en-GB" sz="1600" baseline="-25000" dirty="0" smtClean="0"/>
              <a:t>3</a:t>
            </a:r>
            <a:endParaRPr lang="en-GB" sz="1600" baseline="-25000" dirty="0"/>
          </a:p>
        </p:txBody>
      </p:sp>
      <p:sp>
        <p:nvSpPr>
          <p:cNvPr id="29" name="Rectangle 28"/>
          <p:cNvSpPr/>
          <p:nvPr/>
        </p:nvSpPr>
        <p:spPr>
          <a:xfrm>
            <a:off x="6413077" y="2346434"/>
            <a:ext cx="2047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x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= A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’ </a:t>
            </a:r>
            <a:r>
              <a:rPr lang="en-GB" sz="1600" dirty="0"/>
              <a:t>. </a:t>
            </a:r>
            <a:r>
              <a:rPr lang="en-GB" sz="1600" dirty="0" smtClean="0"/>
              <a:t>B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’ </a:t>
            </a:r>
            <a:r>
              <a:rPr lang="en-GB" sz="1600" dirty="0"/>
              <a:t>+ </a:t>
            </a:r>
            <a:r>
              <a:rPr lang="en-GB" sz="1600" dirty="0" smtClean="0"/>
              <a:t>A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</a:t>
            </a:r>
            <a:r>
              <a:rPr lang="en-GB" sz="1600" dirty="0"/>
              <a:t>. </a:t>
            </a:r>
            <a:r>
              <a:rPr lang="en-GB" sz="1600" dirty="0" smtClean="0"/>
              <a:t>B</a:t>
            </a:r>
            <a:r>
              <a:rPr lang="en-GB" sz="1600" baseline="-25000" dirty="0" smtClean="0"/>
              <a:t>2</a:t>
            </a:r>
            <a:endParaRPr lang="en-GB" sz="1600" baseline="-25000" dirty="0"/>
          </a:p>
        </p:txBody>
      </p:sp>
      <p:sp>
        <p:nvSpPr>
          <p:cNvPr id="30" name="Rectangle 29"/>
          <p:cNvSpPr/>
          <p:nvPr/>
        </p:nvSpPr>
        <p:spPr>
          <a:xfrm>
            <a:off x="6413077" y="2778482"/>
            <a:ext cx="2047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x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 = A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’ </a:t>
            </a:r>
            <a:r>
              <a:rPr lang="en-GB" sz="1600" dirty="0"/>
              <a:t>. </a:t>
            </a:r>
            <a:r>
              <a:rPr lang="en-GB" sz="1600" dirty="0" smtClean="0"/>
              <a:t>B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’ </a:t>
            </a:r>
            <a:r>
              <a:rPr lang="en-GB" sz="1600" dirty="0"/>
              <a:t>+ </a:t>
            </a:r>
            <a:r>
              <a:rPr lang="en-GB" sz="1600" dirty="0" smtClean="0"/>
              <a:t>A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 </a:t>
            </a:r>
            <a:r>
              <a:rPr lang="en-GB" sz="1600" dirty="0"/>
              <a:t>. </a:t>
            </a:r>
            <a:r>
              <a:rPr lang="en-GB" sz="1600" dirty="0" smtClean="0"/>
              <a:t>B</a:t>
            </a:r>
            <a:r>
              <a:rPr lang="en-GB" sz="1600" baseline="-25000" dirty="0" smtClean="0"/>
              <a:t>1</a:t>
            </a:r>
            <a:endParaRPr lang="en-GB" sz="1600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6413077" y="3219822"/>
            <a:ext cx="2047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x</a:t>
            </a:r>
            <a:r>
              <a:rPr lang="en-GB" sz="1600" baseline="-25000" dirty="0" smtClean="0"/>
              <a:t>0</a:t>
            </a:r>
            <a:r>
              <a:rPr lang="en-GB" sz="1600" dirty="0" smtClean="0"/>
              <a:t> = A</a:t>
            </a:r>
            <a:r>
              <a:rPr lang="en-GB" sz="1600" baseline="-25000" dirty="0" smtClean="0"/>
              <a:t>0</a:t>
            </a:r>
            <a:r>
              <a:rPr lang="en-GB" sz="1600" dirty="0" smtClean="0"/>
              <a:t>’ </a:t>
            </a:r>
            <a:r>
              <a:rPr lang="en-GB" sz="1600" dirty="0"/>
              <a:t>. </a:t>
            </a:r>
            <a:r>
              <a:rPr lang="en-GB" sz="1600" dirty="0" smtClean="0"/>
              <a:t>B</a:t>
            </a:r>
            <a:r>
              <a:rPr lang="en-GB" sz="1600" baseline="-25000" dirty="0" smtClean="0"/>
              <a:t>0</a:t>
            </a:r>
            <a:r>
              <a:rPr lang="en-GB" sz="1600" dirty="0" smtClean="0"/>
              <a:t>’ </a:t>
            </a:r>
            <a:r>
              <a:rPr lang="en-GB" sz="1600" dirty="0"/>
              <a:t>+ </a:t>
            </a:r>
            <a:r>
              <a:rPr lang="en-GB" sz="1600" dirty="0" smtClean="0"/>
              <a:t>A</a:t>
            </a:r>
            <a:r>
              <a:rPr lang="en-GB" sz="1600" baseline="-25000" dirty="0" smtClean="0"/>
              <a:t>0</a:t>
            </a:r>
            <a:r>
              <a:rPr lang="en-GB" sz="1600" dirty="0" smtClean="0"/>
              <a:t> </a:t>
            </a:r>
            <a:r>
              <a:rPr lang="en-GB" sz="1600" dirty="0"/>
              <a:t>. </a:t>
            </a:r>
            <a:r>
              <a:rPr lang="en-GB" sz="1600" dirty="0" smtClean="0"/>
              <a:t>B</a:t>
            </a:r>
            <a:r>
              <a:rPr lang="en-GB" sz="1600" baseline="-25000" dirty="0" smtClean="0"/>
              <a:t>0</a:t>
            </a:r>
            <a:endParaRPr lang="en-GB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107532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  <p:bldP spid="24" grpId="0"/>
      <p:bldP spid="28" grpId="0"/>
      <p:bldP spid="29" grpId="0"/>
      <p:bldP spid="30" grpId="0"/>
      <p:bldP spid="31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MAGNITUDE COMPARATOR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A &gt; B if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A</a:t>
            </a:r>
            <a:r>
              <a:rPr lang="en-GB" baseline="-25000" dirty="0" smtClean="0"/>
              <a:t>i</a:t>
            </a:r>
            <a:r>
              <a:rPr lang="en-GB" dirty="0" smtClean="0"/>
              <a:t> = 1 and B</a:t>
            </a:r>
            <a:r>
              <a:rPr lang="en-GB" baseline="-25000" dirty="0" smtClean="0"/>
              <a:t>i</a:t>
            </a:r>
            <a:r>
              <a:rPr lang="en-GB" dirty="0" smtClean="0"/>
              <a:t> = 0 </a:t>
            </a:r>
            <a:endParaRPr lang="en-GB" baseline="-25000" dirty="0"/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96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718632"/>
              </p:ext>
            </p:extLst>
          </p:nvPr>
        </p:nvGraphicFramePr>
        <p:xfrm>
          <a:off x="1043608" y="1914386"/>
          <a:ext cx="4780425" cy="1676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93475"/>
                <a:gridCol w="1593475"/>
                <a:gridCol w="1593475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</a:t>
                      </a:r>
                      <a:r>
                        <a:rPr lang="en-GB" sz="1600" baseline="-25000" dirty="0" smtClean="0"/>
                        <a:t>i</a:t>
                      </a:r>
                      <a:endParaRPr lang="en-GB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</a:t>
                      </a:r>
                      <a:r>
                        <a:rPr lang="en-GB" sz="1600" baseline="-25000" dirty="0" smtClean="0"/>
                        <a:t>i</a:t>
                      </a:r>
                      <a:endParaRPr lang="en-GB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y</a:t>
                      </a:r>
                      <a:r>
                        <a:rPr lang="en-GB" sz="1600" baseline="-25000" dirty="0" err="1" smtClean="0"/>
                        <a:t>i</a:t>
                      </a:r>
                      <a:r>
                        <a:rPr lang="en-GB" sz="1600" baseline="-25000" dirty="0" smtClean="0"/>
                        <a:t> (</a:t>
                      </a:r>
                      <a:r>
                        <a:rPr lang="en-GB" sz="1600" baseline="0" dirty="0" smtClean="0"/>
                        <a:t>A &gt; B)</a:t>
                      </a:r>
                      <a:endParaRPr lang="en-GB" sz="1600" baseline="-250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75856" y="2578839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65675" y="2917393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78026" y="3255947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75856" y="3255947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78026" y="2240285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65675" y="2578839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75856" y="2240285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75856" y="2917393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60032" y="2240285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60032" y="3255947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60032" y="2578839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60032" y="2917393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21" name="Oval 20"/>
          <p:cNvSpPr/>
          <p:nvPr/>
        </p:nvSpPr>
        <p:spPr>
          <a:xfrm>
            <a:off x="4880180" y="2953119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043608" y="3858602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y</a:t>
            </a:r>
            <a:r>
              <a:rPr lang="en-GB" baseline="-25000" dirty="0" err="1" smtClean="0"/>
              <a:t>i</a:t>
            </a:r>
            <a:r>
              <a:rPr lang="en-GB" dirty="0" smtClean="0"/>
              <a:t> = A</a:t>
            </a:r>
            <a:r>
              <a:rPr lang="en-GB" baseline="-25000" dirty="0" smtClean="0"/>
              <a:t>i</a:t>
            </a:r>
            <a:r>
              <a:rPr lang="en-GB" dirty="0" smtClean="0"/>
              <a:t> . B</a:t>
            </a:r>
            <a:r>
              <a:rPr lang="en-GB" baseline="-25000" dirty="0" smtClean="0"/>
              <a:t>i</a:t>
            </a:r>
            <a:r>
              <a:rPr lang="en-GB" dirty="0" smtClean="0"/>
              <a:t>’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6470149" y="1914386"/>
            <a:ext cx="1205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y</a:t>
            </a:r>
            <a:r>
              <a:rPr lang="en-GB" sz="1600" baseline="-25000" dirty="0" smtClean="0"/>
              <a:t>3</a:t>
            </a:r>
            <a:r>
              <a:rPr lang="en-GB" sz="1600" dirty="0" smtClean="0"/>
              <a:t> = A</a:t>
            </a:r>
            <a:r>
              <a:rPr lang="en-GB" sz="1600" baseline="-25000" dirty="0" smtClean="0"/>
              <a:t>3</a:t>
            </a:r>
            <a:r>
              <a:rPr lang="en-GB" sz="1600" dirty="0" smtClean="0"/>
              <a:t> </a:t>
            </a:r>
            <a:r>
              <a:rPr lang="en-GB" sz="1600" dirty="0"/>
              <a:t>. B</a:t>
            </a:r>
            <a:r>
              <a:rPr lang="en-GB" sz="1600" baseline="-25000" dirty="0"/>
              <a:t>3</a:t>
            </a:r>
            <a:r>
              <a:rPr lang="en-GB" sz="1600" dirty="0"/>
              <a:t>’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70149" y="2346434"/>
            <a:ext cx="1340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y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= </a:t>
            </a:r>
            <a:r>
              <a:rPr lang="en-GB" sz="1600" dirty="0" smtClean="0"/>
              <a:t>x3 </a:t>
            </a:r>
            <a:r>
              <a:rPr lang="en-GB" sz="1600" dirty="0" smtClean="0"/>
              <a:t>. A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</a:t>
            </a:r>
            <a:r>
              <a:rPr lang="en-GB" sz="1600" dirty="0"/>
              <a:t>. </a:t>
            </a:r>
            <a:r>
              <a:rPr lang="en-GB" sz="1600" dirty="0" smtClean="0"/>
              <a:t>B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’</a:t>
            </a:r>
            <a:endParaRPr lang="en-GB" sz="1600" dirty="0"/>
          </a:p>
        </p:txBody>
      </p:sp>
      <p:sp>
        <p:nvSpPr>
          <p:cNvPr id="27" name="Rectangle 26"/>
          <p:cNvSpPr/>
          <p:nvPr/>
        </p:nvSpPr>
        <p:spPr>
          <a:xfrm>
            <a:off x="6470149" y="2778482"/>
            <a:ext cx="16450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y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 = </a:t>
            </a:r>
            <a:r>
              <a:rPr lang="en-GB" sz="1600" dirty="0" smtClean="0"/>
              <a:t>x3 </a:t>
            </a:r>
            <a:r>
              <a:rPr lang="en-GB" sz="1600" dirty="0" smtClean="0"/>
              <a:t>. </a:t>
            </a:r>
            <a:r>
              <a:rPr lang="en-GB" sz="1600" dirty="0" smtClean="0"/>
              <a:t>x2 </a:t>
            </a:r>
            <a:r>
              <a:rPr lang="en-GB" sz="1600" dirty="0" smtClean="0"/>
              <a:t>. A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 </a:t>
            </a:r>
            <a:r>
              <a:rPr lang="en-GB" sz="1600" dirty="0"/>
              <a:t>. </a:t>
            </a:r>
            <a:r>
              <a:rPr lang="en-GB" sz="1600" dirty="0" smtClean="0"/>
              <a:t>B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’</a:t>
            </a:r>
            <a:endParaRPr lang="en-GB" sz="1600" dirty="0"/>
          </a:p>
        </p:txBody>
      </p:sp>
      <p:sp>
        <p:nvSpPr>
          <p:cNvPr id="28" name="Rectangle 27"/>
          <p:cNvSpPr/>
          <p:nvPr/>
        </p:nvSpPr>
        <p:spPr>
          <a:xfrm>
            <a:off x="6470149" y="3219822"/>
            <a:ext cx="1949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y</a:t>
            </a:r>
            <a:r>
              <a:rPr lang="en-GB" sz="1600" baseline="-25000" dirty="0"/>
              <a:t>0</a:t>
            </a:r>
            <a:r>
              <a:rPr lang="en-GB" sz="1600" dirty="0" smtClean="0"/>
              <a:t> = </a:t>
            </a:r>
            <a:r>
              <a:rPr lang="en-GB" sz="1600" dirty="0" smtClean="0"/>
              <a:t>x3 </a:t>
            </a:r>
            <a:r>
              <a:rPr lang="en-GB" sz="1600" dirty="0" smtClean="0"/>
              <a:t>. </a:t>
            </a:r>
            <a:r>
              <a:rPr lang="en-GB" sz="1600" dirty="0" smtClean="0"/>
              <a:t>x2 </a:t>
            </a:r>
            <a:r>
              <a:rPr lang="en-GB" sz="1600" dirty="0" smtClean="0"/>
              <a:t>. </a:t>
            </a:r>
            <a:r>
              <a:rPr lang="en-GB" sz="1600" dirty="0" smtClean="0"/>
              <a:t>x1 </a:t>
            </a:r>
            <a:r>
              <a:rPr lang="en-GB" sz="1600" dirty="0" smtClean="0"/>
              <a:t>. A</a:t>
            </a:r>
            <a:r>
              <a:rPr lang="en-GB" sz="1600" baseline="-25000" dirty="0" smtClean="0"/>
              <a:t>0</a:t>
            </a:r>
            <a:r>
              <a:rPr lang="en-GB" sz="1600" dirty="0" smtClean="0"/>
              <a:t> </a:t>
            </a:r>
            <a:r>
              <a:rPr lang="en-GB" sz="1600" dirty="0"/>
              <a:t>. </a:t>
            </a:r>
            <a:r>
              <a:rPr lang="en-GB" sz="1600" dirty="0" smtClean="0"/>
              <a:t>B</a:t>
            </a:r>
            <a:r>
              <a:rPr lang="en-GB" sz="1600" baseline="-25000" dirty="0" smtClean="0"/>
              <a:t>0</a:t>
            </a:r>
            <a:r>
              <a:rPr lang="en-GB" sz="1600" dirty="0" smtClean="0"/>
              <a:t>’</a:t>
            </a:r>
            <a:endParaRPr lang="en-GB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044515" y="4299942"/>
            <a:ext cx="323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 = y</a:t>
            </a:r>
            <a:r>
              <a:rPr lang="en-GB" baseline="-25000" dirty="0" smtClean="0"/>
              <a:t>3</a:t>
            </a:r>
            <a:r>
              <a:rPr lang="en-GB" dirty="0" smtClean="0"/>
              <a:t> + y</a:t>
            </a:r>
            <a:r>
              <a:rPr lang="en-GB" baseline="-25000" dirty="0" smtClean="0"/>
              <a:t>2</a:t>
            </a:r>
            <a:r>
              <a:rPr lang="en-GB" dirty="0" smtClean="0"/>
              <a:t> + y</a:t>
            </a:r>
            <a:r>
              <a:rPr lang="en-GB" baseline="-25000" dirty="0" smtClean="0"/>
              <a:t>1</a:t>
            </a:r>
            <a:r>
              <a:rPr lang="en-GB" dirty="0" smtClean="0"/>
              <a:t> + x</a:t>
            </a:r>
            <a:r>
              <a:rPr lang="en-GB" baseline="-25000" dirty="0" smtClean="0"/>
              <a:t>0 </a:t>
            </a:r>
            <a:r>
              <a:rPr lang="en-GB" dirty="0" smtClean="0"/>
              <a:t>= (A &gt; B)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79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/>
      <p:bldP spid="25" grpId="0"/>
      <p:bldP spid="26" grpId="0"/>
      <p:bldP spid="27" grpId="0"/>
      <p:bldP spid="28" grpId="0"/>
      <p:bldP spid="2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MAGNITUDE COMPARATOR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A &lt; B if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A</a:t>
            </a:r>
            <a:r>
              <a:rPr lang="en-GB" baseline="-25000" dirty="0" smtClean="0"/>
              <a:t>i</a:t>
            </a:r>
            <a:r>
              <a:rPr lang="en-GB" dirty="0" smtClean="0"/>
              <a:t> = 0 and B</a:t>
            </a:r>
            <a:r>
              <a:rPr lang="en-GB" baseline="-25000" dirty="0" smtClean="0"/>
              <a:t>i</a:t>
            </a:r>
            <a:r>
              <a:rPr lang="en-GB" dirty="0" smtClean="0"/>
              <a:t> = 1 </a:t>
            </a:r>
            <a:endParaRPr lang="en-GB" baseline="-25000" dirty="0"/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97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181318"/>
              </p:ext>
            </p:extLst>
          </p:nvPr>
        </p:nvGraphicFramePr>
        <p:xfrm>
          <a:off x="1043608" y="1914386"/>
          <a:ext cx="4780425" cy="1676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93475"/>
                <a:gridCol w="1593475"/>
                <a:gridCol w="1593475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A</a:t>
                      </a:r>
                      <a:r>
                        <a:rPr lang="en-GB" sz="1600" baseline="-25000" dirty="0" smtClean="0"/>
                        <a:t>i</a:t>
                      </a:r>
                      <a:endParaRPr lang="en-GB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</a:t>
                      </a:r>
                      <a:r>
                        <a:rPr lang="en-GB" sz="1600" baseline="-25000" dirty="0" smtClean="0"/>
                        <a:t>i</a:t>
                      </a:r>
                      <a:endParaRPr lang="en-GB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/>
                        <a:t>z</a:t>
                      </a:r>
                      <a:r>
                        <a:rPr lang="en-GB" sz="1600" baseline="-25000" dirty="0" err="1" smtClean="0"/>
                        <a:t>i</a:t>
                      </a:r>
                      <a:r>
                        <a:rPr lang="en-GB" sz="1600" baseline="-25000" dirty="0" smtClean="0"/>
                        <a:t> (</a:t>
                      </a:r>
                      <a:r>
                        <a:rPr lang="en-GB" sz="1600" baseline="0" dirty="0" smtClean="0"/>
                        <a:t>A &lt; B)</a:t>
                      </a:r>
                      <a:endParaRPr lang="en-GB" sz="1600" baseline="-250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75856" y="2578839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65675" y="2917393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78026" y="3255947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75856" y="3255947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78026" y="2240285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65675" y="2578839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75856" y="2240285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75856" y="2917393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60032" y="2240285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60032" y="3255947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60032" y="2578839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1</a:t>
            </a:r>
            <a:endParaRPr lang="en-GB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60032" y="2917393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0</a:t>
            </a:r>
            <a:endParaRPr lang="en-GB" sz="1600" b="1" dirty="0"/>
          </a:p>
        </p:txBody>
      </p:sp>
      <p:sp>
        <p:nvSpPr>
          <p:cNvPr id="21" name="Oval 20"/>
          <p:cNvSpPr/>
          <p:nvPr/>
        </p:nvSpPr>
        <p:spPr>
          <a:xfrm>
            <a:off x="4880180" y="2624708"/>
            <a:ext cx="261389" cy="2571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043608" y="3858602"/>
            <a:ext cx="128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z</a:t>
            </a:r>
            <a:r>
              <a:rPr lang="en-GB" baseline="-25000" dirty="0" err="1" smtClean="0"/>
              <a:t>i</a:t>
            </a:r>
            <a:r>
              <a:rPr lang="en-GB" dirty="0" smtClean="0"/>
              <a:t> = A</a:t>
            </a:r>
            <a:r>
              <a:rPr lang="en-GB" baseline="-25000" dirty="0" smtClean="0"/>
              <a:t>i</a:t>
            </a:r>
            <a:r>
              <a:rPr lang="en-GB" dirty="0" smtClean="0"/>
              <a:t>’ . B</a:t>
            </a:r>
            <a:r>
              <a:rPr lang="en-GB" baseline="-25000" dirty="0" smtClean="0"/>
              <a:t>i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6462006" y="1914386"/>
            <a:ext cx="1228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z</a:t>
            </a:r>
            <a:r>
              <a:rPr lang="en-GB" sz="1600" baseline="-25000" dirty="0" smtClean="0"/>
              <a:t>3</a:t>
            </a:r>
            <a:r>
              <a:rPr lang="en-GB" sz="1600" dirty="0" smtClean="0"/>
              <a:t> = A</a:t>
            </a:r>
            <a:r>
              <a:rPr lang="en-GB" sz="1600" baseline="-25000" dirty="0" smtClean="0"/>
              <a:t>3</a:t>
            </a:r>
            <a:r>
              <a:rPr lang="en-GB" sz="1600" dirty="0" smtClean="0"/>
              <a:t>’ </a:t>
            </a:r>
            <a:r>
              <a:rPr lang="en-GB" sz="1600" dirty="0"/>
              <a:t>. </a:t>
            </a:r>
            <a:r>
              <a:rPr lang="en-GB" sz="1600" dirty="0" smtClean="0"/>
              <a:t>B</a:t>
            </a:r>
            <a:r>
              <a:rPr lang="en-GB" sz="1600" baseline="-25000" dirty="0" smtClean="0"/>
              <a:t>3</a:t>
            </a:r>
            <a:endParaRPr lang="en-GB" sz="1600" dirty="0"/>
          </a:p>
        </p:txBody>
      </p:sp>
      <p:sp>
        <p:nvSpPr>
          <p:cNvPr id="26" name="Rectangle 25"/>
          <p:cNvSpPr/>
          <p:nvPr/>
        </p:nvSpPr>
        <p:spPr>
          <a:xfrm>
            <a:off x="6462006" y="2346434"/>
            <a:ext cx="1337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z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= </a:t>
            </a:r>
            <a:r>
              <a:rPr lang="en-GB" sz="1600" dirty="0" smtClean="0"/>
              <a:t>x3 </a:t>
            </a:r>
            <a:r>
              <a:rPr lang="en-GB" sz="1600" dirty="0" smtClean="0"/>
              <a:t>. A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’ </a:t>
            </a:r>
            <a:r>
              <a:rPr lang="en-GB" sz="1600" dirty="0"/>
              <a:t>. </a:t>
            </a:r>
            <a:r>
              <a:rPr lang="en-GB" sz="1600" dirty="0" smtClean="0"/>
              <a:t>B</a:t>
            </a:r>
            <a:r>
              <a:rPr lang="en-GB" sz="1600" baseline="-25000" dirty="0" smtClean="0"/>
              <a:t>2</a:t>
            </a:r>
            <a:endParaRPr lang="en-GB" sz="1600" dirty="0"/>
          </a:p>
        </p:txBody>
      </p:sp>
      <p:sp>
        <p:nvSpPr>
          <p:cNvPr id="27" name="Rectangle 26"/>
          <p:cNvSpPr/>
          <p:nvPr/>
        </p:nvSpPr>
        <p:spPr>
          <a:xfrm>
            <a:off x="6462006" y="2778482"/>
            <a:ext cx="16417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z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 = </a:t>
            </a:r>
            <a:r>
              <a:rPr lang="en-GB" sz="1600" dirty="0" smtClean="0"/>
              <a:t>x3 </a:t>
            </a:r>
            <a:r>
              <a:rPr lang="en-GB" sz="1600" dirty="0" smtClean="0"/>
              <a:t>. </a:t>
            </a:r>
            <a:r>
              <a:rPr lang="en-GB" sz="1600" dirty="0" smtClean="0"/>
              <a:t>x2 </a:t>
            </a:r>
            <a:r>
              <a:rPr lang="en-GB" sz="1600" dirty="0" smtClean="0"/>
              <a:t>. A</a:t>
            </a:r>
            <a:r>
              <a:rPr lang="en-GB" sz="1600" baseline="-25000" dirty="0" smtClean="0"/>
              <a:t>1</a:t>
            </a:r>
            <a:r>
              <a:rPr lang="en-GB" sz="1600" dirty="0" smtClean="0"/>
              <a:t>’ </a:t>
            </a:r>
            <a:r>
              <a:rPr lang="en-GB" sz="1600" dirty="0"/>
              <a:t>. </a:t>
            </a:r>
            <a:r>
              <a:rPr lang="en-GB" sz="1600" dirty="0" smtClean="0"/>
              <a:t>B</a:t>
            </a:r>
            <a:r>
              <a:rPr lang="en-GB" sz="1600" baseline="-25000" dirty="0" smtClean="0"/>
              <a:t>1</a:t>
            </a:r>
            <a:endParaRPr lang="en-GB" sz="1600" dirty="0"/>
          </a:p>
        </p:txBody>
      </p:sp>
      <p:sp>
        <p:nvSpPr>
          <p:cNvPr id="28" name="Rectangle 27"/>
          <p:cNvSpPr/>
          <p:nvPr/>
        </p:nvSpPr>
        <p:spPr>
          <a:xfrm>
            <a:off x="6462006" y="3219822"/>
            <a:ext cx="1946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z</a:t>
            </a:r>
            <a:r>
              <a:rPr lang="en-GB" sz="1600" baseline="-25000" dirty="0" smtClean="0"/>
              <a:t>0</a:t>
            </a:r>
            <a:r>
              <a:rPr lang="en-GB" sz="1600" dirty="0" smtClean="0"/>
              <a:t> = </a:t>
            </a:r>
            <a:r>
              <a:rPr lang="en-GB" sz="1600" dirty="0" smtClean="0"/>
              <a:t>x3 </a:t>
            </a:r>
            <a:r>
              <a:rPr lang="en-GB" sz="1600" dirty="0" smtClean="0"/>
              <a:t>. </a:t>
            </a:r>
            <a:r>
              <a:rPr lang="en-GB" sz="1600" dirty="0" smtClean="0"/>
              <a:t>x2 </a:t>
            </a:r>
            <a:r>
              <a:rPr lang="en-GB" sz="1600" dirty="0" smtClean="0"/>
              <a:t>. </a:t>
            </a:r>
            <a:r>
              <a:rPr lang="en-GB" sz="1600" dirty="0" smtClean="0"/>
              <a:t>x1 </a:t>
            </a:r>
            <a:r>
              <a:rPr lang="en-GB" sz="1600" dirty="0" smtClean="0"/>
              <a:t>. A</a:t>
            </a:r>
            <a:r>
              <a:rPr lang="en-GB" sz="1600" baseline="-25000" dirty="0" smtClean="0"/>
              <a:t>0</a:t>
            </a:r>
            <a:r>
              <a:rPr lang="en-GB" sz="1600" dirty="0" smtClean="0"/>
              <a:t>’ </a:t>
            </a:r>
            <a:r>
              <a:rPr lang="en-GB" sz="1600" dirty="0"/>
              <a:t>. </a:t>
            </a:r>
            <a:r>
              <a:rPr lang="en-GB" sz="1600" dirty="0" smtClean="0"/>
              <a:t>B</a:t>
            </a:r>
            <a:r>
              <a:rPr lang="en-GB" sz="1600" baseline="-25000" dirty="0" smtClean="0"/>
              <a:t>0</a:t>
            </a:r>
            <a:endParaRPr lang="en-GB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044515" y="4299942"/>
            <a:ext cx="323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 = z</a:t>
            </a:r>
            <a:r>
              <a:rPr lang="en-GB" baseline="-25000" dirty="0" smtClean="0"/>
              <a:t>3</a:t>
            </a:r>
            <a:r>
              <a:rPr lang="en-GB" dirty="0" smtClean="0"/>
              <a:t> + z</a:t>
            </a:r>
            <a:r>
              <a:rPr lang="en-GB" baseline="-25000" dirty="0" smtClean="0"/>
              <a:t>2</a:t>
            </a:r>
            <a:r>
              <a:rPr lang="en-GB" dirty="0" smtClean="0"/>
              <a:t> + z</a:t>
            </a:r>
            <a:r>
              <a:rPr lang="en-GB" baseline="-25000" dirty="0" smtClean="0"/>
              <a:t>1</a:t>
            </a:r>
            <a:r>
              <a:rPr lang="en-GB" dirty="0" smtClean="0"/>
              <a:t> + z</a:t>
            </a:r>
            <a:r>
              <a:rPr lang="en-GB" baseline="-25000" dirty="0" smtClean="0"/>
              <a:t>0 </a:t>
            </a:r>
            <a:r>
              <a:rPr lang="en-GB" dirty="0" smtClean="0"/>
              <a:t>= (A &lt; B)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24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/>
      <p:bldP spid="25" grpId="0"/>
      <p:bldP spid="26" grpId="0"/>
      <p:bldP spid="27" grpId="0"/>
      <p:bldP spid="28" grpId="0"/>
      <p:bldP spid="2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MAGNITUDE COMPARATOR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5 May,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98</a:t>
            </a:fld>
            <a:endParaRPr lang="en-GB"/>
          </a:p>
        </p:txBody>
      </p:sp>
      <p:graphicFrame>
        <p:nvGraphicFramePr>
          <p:cNvPr id="23" name="Content Placeholder 2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84066896"/>
              </p:ext>
            </p:extLst>
          </p:nvPr>
        </p:nvGraphicFramePr>
        <p:xfrm>
          <a:off x="1748608" y="771550"/>
          <a:ext cx="5646785" cy="3979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9" name="Visio" r:id="rId3" imgW="8975603" imgH="6324241" progId="Visio.Drawing.11">
                  <p:embed/>
                </p:oleObj>
              </mc:Choice>
              <mc:Fallback>
                <p:oleObj name="Visio" r:id="rId3" imgW="8975603" imgH="632424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8608" y="771550"/>
                        <a:ext cx="5646785" cy="3979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25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4.8 decoders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ellow Theme">
  <a:themeElements>
    <a:clrScheme name="Yellow Theme">
      <a:dk1>
        <a:srgbClr val="595959"/>
      </a:dk1>
      <a:lt1>
        <a:sysClr val="window" lastClr="FFFFFF"/>
      </a:lt1>
      <a:dk2>
        <a:srgbClr val="7F7F7F"/>
      </a:dk2>
      <a:lt2>
        <a:srgbClr val="D8D8D8"/>
      </a:lt2>
      <a:accent1>
        <a:srgbClr val="F5CA0A"/>
      </a:accent1>
      <a:accent2>
        <a:srgbClr val="DDB509"/>
      </a:accent2>
      <a:accent3>
        <a:srgbClr val="A5A5A5"/>
      </a:accent3>
      <a:accent4>
        <a:srgbClr val="7F7F7F"/>
      </a:accent4>
      <a:accent5>
        <a:srgbClr val="C4A008"/>
      </a:accent5>
      <a:accent6>
        <a:srgbClr val="F8DA5A"/>
      </a:accent6>
      <a:hlink>
        <a:srgbClr val="7F7F7F"/>
      </a:hlink>
      <a:folHlink>
        <a:srgbClr val="DDB509"/>
      </a:folHlink>
    </a:clrScheme>
    <a:fontScheme name="Yellow Theme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D8814162-AE0F-4359-8CFE-16FDABC400BE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122B4C58C2EAA64F898B1198084C5066" ma:contentTypeVersion="0" ma:contentTypeDescription="Upload an image." ma:contentTypeScope="" ma:versionID="3918eee068e4a2b793d14b9ebbc154b1">
  <xsd:schema xmlns:xsd="http://www.w3.org/2001/XMLSchema" xmlns:xs="http://www.w3.org/2001/XMLSchema" xmlns:p="http://schemas.microsoft.com/office/2006/metadata/properties" xmlns:ns1="http://schemas.microsoft.com/sharepoint/v3" xmlns:ns2="D8814162-AE0F-4359-8CFE-16FDABC400BE" xmlns:ns3="http://schemas.microsoft.com/sharepoint/v3/fields" targetNamespace="http://schemas.microsoft.com/office/2006/metadata/properties" ma:root="true" ma:fieldsID="68774ab70706adc7a240efdde0c84507" ns1:_="" ns2:_="" ns3:_="">
    <xsd:import namespace="http://schemas.microsoft.com/sharepoint/v3"/>
    <xsd:import namespace="D8814162-AE0F-4359-8CFE-16FDABC400BE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14162-AE0F-4359-8CFE-16FDABC400BE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C45CCB-3418-4772-970D-471E029B1A94}"/>
</file>

<file path=customXml/itemProps2.xml><?xml version="1.0" encoding="utf-8"?>
<ds:datastoreItem xmlns:ds="http://schemas.openxmlformats.org/officeDocument/2006/customXml" ds:itemID="{646AAE2F-17C3-4FD6-89D8-495DC946F597}"/>
</file>

<file path=customXml/itemProps3.xml><?xml version="1.0" encoding="utf-8"?>
<ds:datastoreItem xmlns:ds="http://schemas.openxmlformats.org/officeDocument/2006/customXml" ds:itemID="{D324EA35-0D84-4786-834B-42B3BF143A8E}"/>
</file>

<file path=docProps/app.xml><?xml version="1.0" encoding="utf-8"?>
<Properties xmlns="http://schemas.openxmlformats.org/officeDocument/2006/extended-properties" xmlns:vt="http://schemas.openxmlformats.org/officeDocument/2006/docPropsVTypes">
  <Template>Yellow Theme</Template>
  <TotalTime>9350</TotalTime>
  <Words>12063</Words>
  <Application>Microsoft Office PowerPoint</Application>
  <PresentationFormat>On-screen Show (16:9)</PresentationFormat>
  <Paragraphs>5680</Paragraphs>
  <Slides>149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149</vt:i4>
      </vt:variant>
    </vt:vector>
  </HeadingPairs>
  <TitlesOfParts>
    <vt:vector size="160" baseType="lpstr">
      <vt:lpstr>新細明體</vt:lpstr>
      <vt:lpstr>Arial</vt:lpstr>
      <vt:lpstr>Arial Black</vt:lpstr>
      <vt:lpstr>Calibri</vt:lpstr>
      <vt:lpstr>Open Sans</vt:lpstr>
      <vt:lpstr>Open Sans (Headings)</vt:lpstr>
      <vt:lpstr>Times New Roman</vt:lpstr>
      <vt:lpstr>Wingdings</vt:lpstr>
      <vt:lpstr>XITS Math</vt:lpstr>
      <vt:lpstr>Yellow Theme</vt:lpstr>
      <vt:lpstr>Visio</vt:lpstr>
      <vt:lpstr>INTRODUCTION TO LOGIC DESIGN   Chapter 4 Combinational Logic</vt:lpstr>
      <vt:lpstr>OUTLINE OF CHAPTER 4</vt:lpstr>
      <vt:lpstr>4.1 Combinational circuits </vt:lpstr>
      <vt:lpstr>COMBINATIONAL CIRCUITS</vt:lpstr>
      <vt:lpstr>COMBINATIONAL CIRCUITS</vt:lpstr>
      <vt:lpstr>COMBINATIONAL CIRCUITS</vt:lpstr>
      <vt:lpstr>COMBINATIONAL CIRCUITS</vt:lpstr>
      <vt:lpstr>COMBINATIONAL CIRCUITS</vt:lpstr>
      <vt:lpstr>4.2 Analysis procedure</vt:lpstr>
      <vt:lpstr>ANALYSIS PROCEDURE</vt:lpstr>
      <vt:lpstr>ANALYSIS PROCEDURE</vt:lpstr>
      <vt:lpstr>ANALYSIS PROCEDURE</vt:lpstr>
      <vt:lpstr>ANALYSIS PROCEDURE</vt:lpstr>
      <vt:lpstr>ANALYSIS PROCEDURE</vt:lpstr>
      <vt:lpstr>ANALYSIS PROCEDURE</vt:lpstr>
      <vt:lpstr>ANALYSIS PROCEDURE</vt:lpstr>
      <vt:lpstr>ANALYSIS PROCEDURE</vt:lpstr>
      <vt:lpstr>ANALYSIS PROCEDURE</vt:lpstr>
      <vt:lpstr>ANALYSIS PROCEDURE</vt:lpstr>
      <vt:lpstr>ANALYSIS PROCEDURE</vt:lpstr>
      <vt:lpstr>ANALYSIS PROCEDURE</vt:lpstr>
      <vt:lpstr>4.3 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DESIGN PROCEDURE</vt:lpstr>
      <vt:lpstr>4.4 binary adder - Subtractor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BINARY ADDER - SUBTRACTOR </vt:lpstr>
      <vt:lpstr>4.5 decimal Adder</vt:lpstr>
      <vt:lpstr>DECIMAL ADDER</vt:lpstr>
      <vt:lpstr>DECIMAL ADDER</vt:lpstr>
      <vt:lpstr>DECIMAL ADDER</vt:lpstr>
      <vt:lpstr>DECIMAL ADDER</vt:lpstr>
      <vt:lpstr>DECIMAL ADDER</vt:lpstr>
      <vt:lpstr>DECIMAL ADDER</vt:lpstr>
      <vt:lpstr>DECIMAL ADDER</vt:lpstr>
      <vt:lpstr>DECIMAL ADDER</vt:lpstr>
      <vt:lpstr>DECIMAL ADDER</vt:lpstr>
      <vt:lpstr>DECIMAL ADDER</vt:lpstr>
      <vt:lpstr>4.6 binary multiplier</vt:lpstr>
      <vt:lpstr>BINARY MULTIPLIER</vt:lpstr>
      <vt:lpstr>BINARY MULTIPLIER</vt:lpstr>
      <vt:lpstr>4.7 magnitude Comparator</vt:lpstr>
      <vt:lpstr>MAGNITUDE COMPARATOR</vt:lpstr>
      <vt:lpstr>MAGNITUDE COMPARATOR</vt:lpstr>
      <vt:lpstr>MAGNITUDE COMPARATOR</vt:lpstr>
      <vt:lpstr>MAGNITUDE COMPARATOR</vt:lpstr>
      <vt:lpstr>MAGNITUDE COMPARATOR</vt:lpstr>
      <vt:lpstr>4.8 decoders </vt:lpstr>
      <vt:lpstr>DECODERS</vt:lpstr>
      <vt:lpstr>DECODERS</vt:lpstr>
      <vt:lpstr>DECODERS</vt:lpstr>
      <vt:lpstr>DECODERS</vt:lpstr>
      <vt:lpstr>DECODERS</vt:lpstr>
      <vt:lpstr>DECODERS</vt:lpstr>
      <vt:lpstr>DECODERS</vt:lpstr>
      <vt:lpstr>DECODERS</vt:lpstr>
      <vt:lpstr>DECODERS</vt:lpstr>
      <vt:lpstr>DECODERS</vt:lpstr>
      <vt:lpstr>DECODERS</vt:lpstr>
      <vt:lpstr>DECODERS</vt:lpstr>
      <vt:lpstr>DECODERS</vt:lpstr>
      <vt:lpstr>DECODERS</vt:lpstr>
      <vt:lpstr>DECODERS</vt:lpstr>
      <vt:lpstr>4.9 encoders </vt:lpstr>
      <vt:lpstr>ENCODERS</vt:lpstr>
      <vt:lpstr>ENCODERS</vt:lpstr>
      <vt:lpstr>ENCODERS</vt:lpstr>
      <vt:lpstr>ENCODERS</vt:lpstr>
      <vt:lpstr>ENCODERS</vt:lpstr>
      <vt:lpstr>ENCODERS</vt:lpstr>
      <vt:lpstr>ENCODERS</vt:lpstr>
      <vt:lpstr>ENCODERS</vt:lpstr>
      <vt:lpstr>ENCODERS</vt:lpstr>
      <vt:lpstr>ENCODERS</vt:lpstr>
      <vt:lpstr>ENCODERS</vt:lpstr>
      <vt:lpstr>ENCODERS</vt:lpstr>
      <vt:lpstr>ENCODERS</vt:lpstr>
      <vt:lpstr>ENCODERS</vt:lpstr>
      <vt:lpstr>4.10 multiplexers </vt:lpstr>
      <vt:lpstr>MULTIPLEXERS</vt:lpstr>
      <vt:lpstr>MULTIPLEXERS</vt:lpstr>
      <vt:lpstr>MULTIPLEXERS</vt:lpstr>
      <vt:lpstr>MULTIPLEXERS</vt:lpstr>
      <vt:lpstr>MULTIPLEXERS</vt:lpstr>
      <vt:lpstr>MULTIPLEXERS</vt:lpstr>
      <vt:lpstr>MULTIPLEXERS</vt:lpstr>
      <vt:lpstr>MULTIPLEXERS</vt:lpstr>
      <vt:lpstr>MULTIPLEXERS</vt:lpstr>
      <vt:lpstr>MULTIPLEXERS</vt:lpstr>
      <vt:lpstr>MULTIPLEXERS</vt:lpstr>
      <vt:lpstr>MULTIPLEXERS</vt:lpstr>
      <vt:lpstr>DEMULTIPLEXERS</vt:lpstr>
      <vt:lpstr>DEMULTIPLEXER</vt:lpstr>
      <vt:lpstr>MULTIPLEXERS</vt:lpstr>
      <vt:lpstr>MULTIPLEXERS</vt:lpstr>
      <vt:lpstr>MULTIPLEXERS</vt:lpstr>
      <vt:lpstr>MULTIPLEXERS</vt:lpstr>
      <vt:lpstr>MULTIPLEXERS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INTEGRATED  CIRCUIT DESIGN</dc:title>
  <dc:creator>Gurtac</dc:creator>
  <cp:keywords/>
  <dc:description/>
  <cp:lastModifiedBy>SimLab-1</cp:lastModifiedBy>
  <cp:revision>1714</cp:revision>
  <dcterms:created xsi:type="dcterms:W3CDTF">2016-07-20T06:32:50Z</dcterms:created>
  <dcterms:modified xsi:type="dcterms:W3CDTF">2017-05-05T08:23:18Z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0x0101009148F5A04DDD49CBA7127AADA5FB792B00AADE34325A8B49CDA8BB4DB53328F21400122B4C58C2EAA64F898B1198084C5066</vt:lpwstr>
  </property>
</Properties>
</file>