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493" r:id="rId2"/>
    <p:sldId id="492" r:id="rId3"/>
    <p:sldId id="491" r:id="rId4"/>
    <p:sldId id="495" r:id="rId5"/>
    <p:sldId id="499" r:id="rId6"/>
    <p:sldId id="498" r:id="rId7"/>
    <p:sldId id="494" r:id="rId8"/>
    <p:sldId id="500" r:id="rId9"/>
    <p:sldId id="503" r:id="rId10"/>
    <p:sldId id="506" r:id="rId11"/>
    <p:sldId id="504" r:id="rId12"/>
    <p:sldId id="505" r:id="rId13"/>
    <p:sldId id="508" r:id="rId14"/>
    <p:sldId id="507" r:id="rId15"/>
    <p:sldId id="515" r:id="rId16"/>
    <p:sldId id="510" r:id="rId17"/>
    <p:sldId id="512" r:id="rId18"/>
    <p:sldId id="513" r:id="rId19"/>
    <p:sldId id="516" r:id="rId20"/>
    <p:sldId id="517" r:id="rId21"/>
    <p:sldId id="514" r:id="rId22"/>
    <p:sldId id="521" r:id="rId23"/>
    <p:sldId id="522" r:id="rId24"/>
    <p:sldId id="519" r:id="rId25"/>
    <p:sldId id="520" r:id="rId26"/>
    <p:sldId id="523" r:id="rId27"/>
    <p:sldId id="518" r:id="rId28"/>
    <p:sldId id="502" r:id="rId29"/>
    <p:sldId id="524" r:id="rId30"/>
    <p:sldId id="525" r:id="rId31"/>
    <p:sldId id="528" r:id="rId32"/>
    <p:sldId id="527" r:id="rId33"/>
    <p:sldId id="529" r:id="rId34"/>
    <p:sldId id="526" r:id="rId35"/>
    <p:sldId id="530" r:id="rId36"/>
    <p:sldId id="532" r:id="rId37"/>
    <p:sldId id="533" r:id="rId38"/>
    <p:sldId id="534" r:id="rId39"/>
    <p:sldId id="535" r:id="rId40"/>
    <p:sldId id="540" r:id="rId41"/>
    <p:sldId id="537" r:id="rId42"/>
    <p:sldId id="539" r:id="rId43"/>
    <p:sldId id="538" r:id="rId44"/>
    <p:sldId id="541" r:id="rId45"/>
    <p:sldId id="542" r:id="rId46"/>
    <p:sldId id="543" r:id="rId47"/>
    <p:sldId id="544" r:id="rId48"/>
    <p:sldId id="545" r:id="rId49"/>
    <p:sldId id="546" r:id="rId50"/>
    <p:sldId id="365" r:id="rId51"/>
    <p:sldId id="366" r:id="rId52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321" autoAdjust="0"/>
    <p:restoredTop sz="94581" autoAdjust="0"/>
  </p:normalViewPr>
  <p:slideViewPr>
    <p:cSldViewPr>
      <p:cViewPr>
        <p:scale>
          <a:sx n="81" d="100"/>
          <a:sy n="81" d="100"/>
        </p:scale>
        <p:origin x="-147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11BB34-ECE5-45FF-B9CF-37697E44F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8B4ED4-9475-4BBE-AE65-020E074E6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6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B499FC-50BF-4C9D-92D7-5A99D1D1F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03C65-D062-4A87-93BA-36336DA92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6D221-6A07-4205-82AD-222967146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140E9-A36E-4FA4-B33C-2488C7B805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E105B-371B-4EE9-8870-60670283BA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7D988-B43B-4106-A4DF-0A2406842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CE2D4-2B00-44A9-A0E4-783BE1F8D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1B1BBC-52FD-4719-80CB-F28DFECCCB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0CFD4-0AB3-4E21-882C-2FE2EF68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C65DD-DA78-4CE7-B160-887F03218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F0A35A-6BA4-4C2B-9ACC-5622733C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4/3/2017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C9B71F-DF13-495D-890B-96B1D927F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2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762125" cy="4038600"/>
          </a:xfrm>
          <a:prstGeom prst="rect">
            <a:avLst/>
          </a:prstGeom>
          <a:noFill/>
        </p:spPr>
      </p:pic>
      <p:pic>
        <p:nvPicPr>
          <p:cNvPr id="425987" name="Picture 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447800" cy="4038600"/>
          </a:xfrm>
          <a:prstGeom prst="rect">
            <a:avLst/>
          </a:prstGeom>
          <a:noFill/>
        </p:spPr>
      </p:pic>
      <p:pic>
        <p:nvPicPr>
          <p:cNvPr id="425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6019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5989" name="Picture 5"/>
          <p:cNvPicPr>
            <a:picLocks noChangeAspect="1" noChangeArrowheads="1"/>
          </p:cNvPicPr>
          <p:nvPr/>
        </p:nvPicPr>
        <p:blipFill>
          <a:blip r:embed="rId4" cstate="print"/>
          <a:srcRect t="7408" r="8333"/>
          <a:stretch>
            <a:fillRect/>
          </a:stretch>
        </p:blipFill>
        <p:spPr bwMode="auto">
          <a:xfrm>
            <a:off x="0" y="43434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4F2B-8CF8-41E4-A3FF-C744D1ACD38D}" type="slidenum">
              <a:rPr lang="en-US"/>
              <a:pPr/>
              <a:t>10</a:t>
            </a:fld>
            <a:endParaRPr lang="en-US"/>
          </a:p>
        </p:txBody>
      </p:sp>
      <p:pic>
        <p:nvPicPr>
          <p:cNvPr id="441346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400800" cy="3657600"/>
          </a:xfrm>
          <a:prstGeom prst="rect">
            <a:avLst/>
          </a:prstGeom>
          <a:noFill/>
        </p:spPr>
      </p:pic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1524000" y="4876800"/>
            <a:ext cx="5715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6-2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A Simple Use Case with an Actor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8458200" cy="38862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Expand use case diagrams with other actors and use cases</a:t>
            </a:r>
          </a:p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Relationship line: allows each actor to interact with each use case</a:t>
            </a:r>
          </a:p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Automation boundary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Line drawn around the entire set of use cases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Defines interface between actors and computer system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468C-88A1-4A53-AB4C-9831DD43EC6B}" type="slidenum">
              <a:rPr lang="en-US"/>
              <a:pPr/>
              <a:t>11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Automation Boundary and Organization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125D-074F-4741-8676-DCA88E6C7E2D}" type="slidenum">
              <a:rPr lang="en-US"/>
              <a:pPr/>
              <a:t>12</a:t>
            </a:fld>
            <a:endParaRPr lang="en-US"/>
          </a:p>
        </p:txBody>
      </p:sp>
      <p:pic>
        <p:nvPicPr>
          <p:cNvPr id="440322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988050" cy="4411663"/>
          </a:xfrm>
          <a:prstGeom prst="rect">
            <a:avLst/>
          </a:prstGeom>
          <a:noFill/>
        </p:spPr>
      </p:pic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838200" y="5334000"/>
            <a:ext cx="76962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6-3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A Use Case Diagram of the Order-Entry Subsystem for RMO, Showing a System Boundary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A9E-A0A1-47F5-B8C7-D1450E117368}" type="slidenum">
              <a:rPr lang="en-US"/>
              <a:pPr/>
              <a:t>13</a:t>
            </a:fld>
            <a:endParaRPr lang="en-US"/>
          </a:p>
        </p:txBody>
      </p:sp>
      <p:pic>
        <p:nvPicPr>
          <p:cNvPr id="443394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4267200" cy="5181600"/>
          </a:xfrm>
          <a:prstGeom prst="rect">
            <a:avLst/>
          </a:prstGeom>
          <a:noFill/>
        </p:spPr>
      </p:pic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228600" y="5486400"/>
            <a:ext cx="868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6-4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A Use Case Diagram of the Customer Support System (by Subsystem)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114800"/>
          </a:xfrm>
        </p:spPr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«includes» or «uses» relationship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Use case calling services of common subroutine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Common subroutine itself becomes additional use case</a:t>
            </a:r>
          </a:p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Examples: “Validate customer account” and “Look Up Item Availability”  </a:t>
            </a:r>
          </a:p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Notation 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Relationship denoted by connecting line with arrow 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Direction of the arrow indicates major/minor cases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4498-E2A1-4FB5-A9FF-E59363C9C870}" type="slidenum">
              <a:rPr lang="en-US"/>
              <a:pPr/>
              <a:t>14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« Includes » Relationships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569D-6EDF-49FD-A5A7-FB9A9EA5B7B2}" type="slidenum">
              <a:rPr lang="en-US"/>
              <a:pPr/>
              <a:t>15</a:t>
            </a:fld>
            <a:endParaRPr lang="en-US"/>
          </a:p>
        </p:txBody>
      </p:sp>
      <p:pic>
        <p:nvPicPr>
          <p:cNvPr id="450562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248400" cy="5105400"/>
          </a:xfrm>
          <a:prstGeom prst="rect">
            <a:avLst/>
          </a:prstGeom>
          <a:noFill/>
        </p:spPr>
      </p:pic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228600" y="5486400"/>
            <a:ext cx="8686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6-6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An Example of the Order-entry Subsystem With «Includes» Use Cases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5000"/>
              </a:spcBef>
            </a:pPr>
            <a:r>
              <a:rPr lang="en-US">
                <a:cs typeface="Times New Roman" pitchFamily="18" charset="0"/>
              </a:rPr>
              <a:t>Two ways to identify additional use cases </a:t>
            </a:r>
          </a:p>
          <a:p>
            <a:pPr lvl="1">
              <a:spcBef>
                <a:spcPct val="25000"/>
              </a:spcBef>
            </a:pPr>
            <a:r>
              <a:rPr lang="en-US">
                <a:cs typeface="Times New Roman" pitchFamily="18" charset="0"/>
              </a:rPr>
              <a:t>Divide one large use case into two </a:t>
            </a:r>
          </a:p>
          <a:p>
            <a:pPr lvl="1">
              <a:spcBef>
                <a:spcPct val="25000"/>
              </a:spcBef>
            </a:pPr>
            <a:r>
              <a:rPr lang="en-US">
                <a:cs typeface="Times New Roman" pitchFamily="18" charset="0"/>
              </a:rPr>
              <a:t>Define another use case based on a common subroutine  </a:t>
            </a:r>
          </a:p>
          <a:p>
            <a:pPr>
              <a:spcBef>
                <a:spcPct val="25000"/>
              </a:spcBef>
            </a:pPr>
            <a:r>
              <a:rPr lang="en-US">
                <a:cs typeface="Times New Roman" pitchFamily="18" charset="0"/>
              </a:rPr>
              <a:t>Distinguish between temporal and state events </a:t>
            </a:r>
          </a:p>
          <a:p>
            <a:pPr>
              <a:spcBef>
                <a:spcPct val="25000"/>
              </a:spcBef>
            </a:pPr>
            <a:r>
              <a:rPr lang="en-US">
                <a:cs typeface="Times New Roman" pitchFamily="18" charset="0"/>
              </a:rPr>
              <a:t>Iterative process translates business events to use cases </a:t>
            </a:r>
          </a:p>
          <a:p>
            <a:pPr lvl="1">
              <a:spcBef>
                <a:spcPct val="25000"/>
              </a:spcBef>
            </a:pPr>
            <a:r>
              <a:rPr lang="en-US">
                <a:cs typeface="Times New Roman" pitchFamily="18" charset="0"/>
              </a:rPr>
              <a:t>[1] Identify the actors and roles for each use case </a:t>
            </a:r>
          </a:p>
          <a:p>
            <a:pPr lvl="1">
              <a:spcBef>
                <a:spcPct val="25000"/>
              </a:spcBef>
            </a:pPr>
            <a:r>
              <a:rPr lang="en-US">
                <a:cs typeface="Times New Roman" pitchFamily="18" charset="0"/>
              </a:rPr>
              <a:t>[2] Extract system response to business events </a:t>
            </a:r>
          </a:p>
          <a:p>
            <a:pPr>
              <a:spcBef>
                <a:spcPct val="25000"/>
              </a:spcBef>
            </a:pPr>
            <a:r>
              <a:rPr lang="en-US">
                <a:cs typeface="Times New Roman" pitchFamily="18" charset="0"/>
              </a:rPr>
              <a:t>Data of system stabilizes after completion of the goal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507F-D869-4462-AB36-5152CA70C676}" type="slidenum">
              <a:rPr lang="en-US"/>
              <a:pPr/>
              <a:t>16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Developing a Use Case Diagram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3962400"/>
          </a:xfrm>
        </p:spPr>
        <p:txBody>
          <a:bodyPr>
            <a:normAutofit fontScale="92500"/>
          </a:bodyPr>
          <a:lstStyle/>
          <a:p>
            <a:pPr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Use cases have internal complexity</a:t>
            </a:r>
          </a:p>
          <a:p>
            <a:pPr lvl="1"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Sequence of steps to execute business process</a:t>
            </a:r>
          </a:p>
          <a:p>
            <a:pPr lvl="1"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Several variations may exist within single use case</a:t>
            </a:r>
          </a:p>
          <a:p>
            <a:pPr lvl="2"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Valid variation known as scenario</a:t>
            </a:r>
          </a:p>
          <a:p>
            <a:pPr lvl="1"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Example:  “Create new order” varies from phone to Internet order</a:t>
            </a:r>
          </a:p>
          <a:p>
            <a:pPr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Work with variety of diagrams and descriptions for each use case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9F01-1C16-428F-9E7F-CC6DA89F71BF}" type="slidenum">
              <a:rPr lang="en-US"/>
              <a:pPr/>
              <a:t>17</a:t>
            </a:fld>
            <a:endParaRPr lang="en-US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Use Case Detailed Descriptions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305800" cy="3505200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Use case descriptions written at (3) levels of detail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Brief description </a:t>
            </a:r>
          </a:p>
          <a:p>
            <a:pPr lvl="2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Summary statement conjoined to activity diagram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Intermediate description</a:t>
            </a:r>
          </a:p>
          <a:p>
            <a:pPr lvl="2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Expands brief description with internal flow of activities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Fully Developed Description</a:t>
            </a:r>
          </a:p>
          <a:p>
            <a:pPr lvl="2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Expands intermediate description for richer 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D0E-B3A1-4D7B-BC1B-2EA75BA53CFD}" type="slidenum">
              <a:rPr lang="en-US"/>
              <a:pPr/>
              <a:t>18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Use Case Detailed Descriptions (continued)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85B8-7FD3-4BD4-A911-0415E6B6F3A7}" type="slidenum">
              <a:rPr lang="en-US"/>
              <a:pPr/>
              <a:t>19</a:t>
            </a:fld>
            <a:endParaRPr lang="en-US"/>
          </a:p>
        </p:txBody>
      </p:sp>
      <p:pic>
        <p:nvPicPr>
          <p:cNvPr id="451586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086600" cy="2286000"/>
          </a:xfrm>
          <a:prstGeom prst="rect">
            <a:avLst/>
          </a:prstGeom>
          <a:noFill/>
        </p:spPr>
      </p:pic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838200" y="4495800"/>
            <a:ext cx="7696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6-7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Brief Description of Create New Order Use Case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77200" cy="4114800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Detailed Object-Oriented Requirements Definitions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System Processes—A Use Case/Scenario View 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Identifying Inputs and Outputs—The System Sequence Diagram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Identifying Object Behavior—The Statechart Diagram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Integrating Object-Oriented Models </a:t>
            </a:r>
          </a:p>
          <a:p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169D-8F16-4771-A6BC-F68AE195F999}" type="slidenum">
              <a:rPr lang="en-US"/>
              <a:pPr/>
              <a:t>2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Objectives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022-6C59-47B1-81E8-66CF7A97B2AA}" type="slidenum">
              <a:rPr lang="en-US"/>
              <a:pPr/>
              <a:t>20</a:t>
            </a:fld>
            <a:endParaRPr lang="en-US"/>
          </a:p>
        </p:txBody>
      </p:sp>
      <p:pic>
        <p:nvPicPr>
          <p:cNvPr id="452610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553200" cy="5181600"/>
          </a:xfrm>
          <a:prstGeom prst="rect">
            <a:avLst/>
          </a:prstGeom>
          <a:noFill/>
        </p:spPr>
      </p:pic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609600" y="5410200"/>
            <a:ext cx="76962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6-8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Intermediate Description of Telephone Order Scenario for Create New Order Use Case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077200" cy="44196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Fully developed use case description</a:t>
            </a:r>
          </a:p>
          <a:p>
            <a:pPr lvl="1"/>
            <a:r>
              <a:rPr lang="en-US">
                <a:cs typeface="Times New Roman" pitchFamily="18" charset="0"/>
              </a:rPr>
              <a:t>Superset of intermediate and brief descriptions</a:t>
            </a:r>
          </a:p>
          <a:p>
            <a:pPr lvl="1"/>
            <a:r>
              <a:rPr lang="en-US">
                <a:cs typeface="Times New Roman" pitchFamily="18" charset="0"/>
              </a:rPr>
              <a:t>Consists of eleven compartments </a:t>
            </a:r>
          </a:p>
          <a:p>
            <a:pPr lvl="1"/>
            <a:r>
              <a:rPr lang="en-US">
                <a:cs typeface="Times New Roman" pitchFamily="18" charset="0"/>
              </a:rPr>
              <a:t>User, actor, stakeholder, EBP, and conditions identified </a:t>
            </a:r>
          </a:p>
          <a:p>
            <a:r>
              <a:rPr lang="en-US">
                <a:cs typeface="Times New Roman" pitchFamily="18" charset="0"/>
              </a:rPr>
              <a:t>Activity Diagram Description </a:t>
            </a:r>
          </a:p>
          <a:p>
            <a:pPr lvl="1"/>
            <a:r>
              <a:rPr lang="en-US">
                <a:cs typeface="Times New Roman" pitchFamily="18" charset="0"/>
              </a:rPr>
              <a:t>Document the workflows of business processes</a:t>
            </a:r>
          </a:p>
          <a:p>
            <a:pPr lvl="1"/>
            <a:r>
              <a:rPr lang="en-US">
                <a:cs typeface="Times New Roman" pitchFamily="18" charset="0"/>
              </a:rPr>
              <a:t>Document flow of activities for use case scenarios</a:t>
            </a:r>
          </a:p>
          <a:p>
            <a:pPr lvl="1"/>
            <a:r>
              <a:rPr lang="en-US">
                <a:cs typeface="Times New Roman" pitchFamily="18" charset="0"/>
              </a:rPr>
              <a:t>Form basis of system sequence diagrams (SSDs)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9CEC-84FF-4D2A-95EF-92DE2CB8CE72}" type="slidenum">
              <a:rPr lang="en-US"/>
              <a:pPr/>
              <a:t>21</a:t>
            </a:fld>
            <a:endParaRPr lang="en-US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Use Case Detailed Descriptions (continued)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02E7-E6B4-4118-B9D2-D10A11636DF7}" type="slidenum">
              <a:rPr lang="en-US"/>
              <a:pPr/>
              <a:t>22</a:t>
            </a:fld>
            <a:endParaRPr lang="en-US"/>
          </a:p>
        </p:txBody>
      </p:sp>
      <p:pic>
        <p:nvPicPr>
          <p:cNvPr id="456706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553200" cy="5181600"/>
          </a:xfrm>
          <a:prstGeom prst="rect">
            <a:avLst/>
          </a:prstGeom>
          <a:noFill/>
        </p:spPr>
      </p:pic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685800" y="5410200"/>
            <a:ext cx="76962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6-10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Fully Developed Description of Telephone Order Scenario for Create New Order Use Case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866F-D4B7-4388-A20E-E92998DC8E2B}" type="slidenum">
              <a:rPr lang="en-US"/>
              <a:pPr/>
              <a:t>23</a:t>
            </a:fld>
            <a:endParaRPr lang="en-US"/>
          </a:p>
        </p:txBody>
      </p:sp>
      <p:pic>
        <p:nvPicPr>
          <p:cNvPr id="457730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3886200" cy="4953000"/>
          </a:xfrm>
          <a:prstGeom prst="rect">
            <a:avLst/>
          </a:prstGeom>
          <a:noFill/>
        </p:spPr>
      </p:pic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696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6-12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Activity Diagram of the  Telephone Order Scenario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31242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System sequence diagram (SSD)</a:t>
            </a:r>
          </a:p>
          <a:p>
            <a:pPr lvl="1"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Describes flow of information </a:t>
            </a:r>
          </a:p>
          <a:p>
            <a:pPr lvl="1"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Identifies interaction between actors and system</a:t>
            </a:r>
          </a:p>
          <a:p>
            <a:pPr lvl="1"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Message oriented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8B2D-A878-4FD1-9155-76A3BF28D7D7}" type="slidenum">
              <a:rPr lang="en-US"/>
              <a:pPr/>
              <a:t>24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1524000"/>
          </a:xfrm>
        </p:spPr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Identifying Inputs and Outputs—the System Sequence Diagram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924800" cy="3962400"/>
          </a:xfrm>
        </p:spPr>
        <p:txBody>
          <a:bodyPr>
            <a:normAutofit fontScale="92500"/>
          </a:bodyPr>
          <a:lstStyle/>
          <a:p>
            <a:r>
              <a:rPr lang="en-US">
                <a:cs typeface="Times New Roman" pitchFamily="18" charset="0"/>
              </a:rPr>
              <a:t>Actor “interacts” with the system via input/output</a:t>
            </a:r>
          </a:p>
          <a:p>
            <a:r>
              <a:rPr lang="en-US">
                <a:cs typeface="Times New Roman" pitchFamily="18" charset="0"/>
              </a:rPr>
              <a:t>SSDs use object notation</a:t>
            </a:r>
          </a:p>
          <a:p>
            <a:pPr lvl="1"/>
            <a:r>
              <a:rPr lang="en-US">
                <a:cs typeface="Times New Roman" pitchFamily="18" charset="0"/>
              </a:rPr>
              <a:t>Box (rectangle) refers to individual object</a:t>
            </a:r>
          </a:p>
          <a:p>
            <a:pPr lvl="1"/>
            <a:r>
              <a:rPr lang="en-US">
                <a:cs typeface="Times New Roman" pitchFamily="18" charset="0"/>
              </a:rPr>
              <a:t>Name of the object underlined</a:t>
            </a:r>
          </a:p>
          <a:p>
            <a:pPr lvl="1"/>
            <a:r>
              <a:rPr lang="en-US">
                <a:cs typeface="Times New Roman" pitchFamily="18" charset="0"/>
              </a:rPr>
              <a:t>Messages sent/received by objects, not classes   </a:t>
            </a:r>
          </a:p>
          <a:p>
            <a:r>
              <a:rPr lang="en-US">
                <a:cs typeface="Times New Roman" pitchFamily="18" charset="0"/>
              </a:rPr>
              <a:t>Lifeline</a:t>
            </a:r>
          </a:p>
          <a:p>
            <a:pPr lvl="1"/>
            <a:r>
              <a:rPr lang="en-US">
                <a:cs typeface="Times New Roman" pitchFamily="18" charset="0"/>
              </a:rPr>
              <a:t>Extension of object or actor for duration of the SSD</a:t>
            </a:r>
          </a:p>
          <a:p>
            <a:pPr lvl="1"/>
            <a:r>
              <a:rPr lang="en-US">
                <a:cs typeface="Times New Roman" pitchFamily="18" charset="0"/>
              </a:rPr>
              <a:t>Indicates sequence of the messages sent/received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5D4-664B-47BB-B2CE-356B51AC0EC5}" type="slidenum">
              <a:rPr lang="en-US"/>
              <a:pPr/>
              <a:t>25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SSD Notation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0B26-3146-41B0-B37F-3593C04B30A5}" type="slidenum">
              <a:rPr lang="en-US"/>
              <a:pPr/>
              <a:t>26</a:t>
            </a:fld>
            <a:endParaRPr lang="en-US"/>
          </a:p>
        </p:txBody>
      </p:sp>
      <p:pic>
        <p:nvPicPr>
          <p:cNvPr id="458754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781800" cy="5029200"/>
          </a:xfrm>
          <a:prstGeom prst="rect">
            <a:avLst/>
          </a:prstGeom>
          <a:noFill/>
        </p:spPr>
      </p:pic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696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6-14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Sample System Sequence Diagram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>
              <a:latin typeface="Frutiger-Light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Message syntax can take several forms </a:t>
            </a:r>
          </a:p>
          <a:p>
            <a:pPr lvl="1"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Depends on send/return direction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Message semantics: actions (like commands) invoked on destination object  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Complete message notation:*[true/false condition] return-value :=  message-name (parameter-list)</a:t>
            </a:r>
          </a:p>
          <a:p>
            <a:pPr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 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D1C7-28C7-4C68-9E95-CA36A282DE51}" type="slidenum">
              <a:rPr lang="en-US"/>
              <a:pPr/>
              <a:t>27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SSD Notation (continued)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B0DC-0A0F-4814-97E4-4E02F80EE723}" type="slidenum">
              <a:rPr lang="en-US"/>
              <a:pPr/>
              <a:t>28</a:t>
            </a:fld>
            <a:endParaRPr lang="en-US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 </a:t>
            </a:r>
            <a:br>
              <a:rPr lang="en-US">
                <a:cs typeface="Times New Roman" pitchFamily="18" charset="0"/>
              </a:rPr>
            </a:br>
            <a:endParaRPr lang="en-US">
              <a:cs typeface="Times New Roman" pitchFamily="18" charset="0"/>
            </a:endParaRPr>
          </a:p>
        </p:txBody>
      </p:sp>
      <p:pic>
        <p:nvPicPr>
          <p:cNvPr id="437252" name="Picture 4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637213" cy="5486400"/>
          </a:xfrm>
          <a:prstGeom prst="rect">
            <a:avLst/>
          </a:prstGeom>
          <a:noFill/>
        </p:spPr>
      </p:pic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685800" y="5562600"/>
            <a:ext cx="7696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Repeating Message (A) Detailed Notation (B) Alternate Notation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34400" cy="4038600"/>
          </a:xfrm>
        </p:spPr>
        <p:txBody>
          <a:bodyPr>
            <a:normAutofit fontScale="92500"/>
          </a:bodyPr>
          <a:lstStyle/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Begin with detailed description of use case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Fully developed form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Activity diagrams</a:t>
            </a:r>
          </a:p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(4) step process for turning activity diagram into SSD  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[1] Identify the input messages 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[2] Describe messages from external actor to system  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[3] Identify/apply special conditions to input messages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[4] Identify and add the output return messages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7B1-1B9A-4E33-AE88-C2E31B2AF47E}" type="slidenum">
              <a:rPr lang="en-US"/>
              <a:pPr/>
              <a:t>29</a:t>
            </a:fld>
            <a:endParaRPr lang="en-US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Developing a System Sequence Diagram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458200" cy="3810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Refine requirements to threshold  of implementation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Apply OOA to use cases and models   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Translate process descriptions into working algorithms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Observe that analysis-design boundary is fluid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CFC-88C4-4657-8011-5014661D5B1A}" type="slidenum">
              <a:rPr lang="en-US"/>
              <a:pPr/>
              <a:t>3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Overview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156D-4189-4214-9EB0-513B20A570E5}" type="slidenum">
              <a:rPr lang="en-US"/>
              <a:pPr/>
              <a:t>30</a:t>
            </a:fld>
            <a:endParaRPr lang="en-US"/>
          </a:p>
        </p:txBody>
      </p:sp>
      <p:pic>
        <p:nvPicPr>
          <p:cNvPr id="460802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689475" cy="5029200"/>
          </a:xfrm>
          <a:prstGeom prst="rect">
            <a:avLst/>
          </a:prstGeom>
          <a:noFill/>
        </p:spPr>
      </p:pic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1592263" y="5505450"/>
            <a:ext cx="641826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6-16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A Simplified Diagram of the Telephone Order Scenario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>
            <a:normAutofit fontScale="92500"/>
          </a:bodyPr>
          <a:lstStyle/>
          <a:p>
            <a:pPr>
              <a:spcBef>
                <a:spcPct val="35000"/>
              </a:spcBef>
            </a:pPr>
            <a:r>
              <a:rPr lang="en-US">
                <a:cs typeface="Times New Roman" pitchFamily="18" charset="0"/>
              </a:rPr>
              <a:t>Names of messages reflect services performed</a:t>
            </a:r>
          </a:p>
          <a:p>
            <a:pPr>
              <a:spcBef>
                <a:spcPct val="35000"/>
              </a:spcBef>
            </a:pPr>
            <a:r>
              <a:rPr lang="en-US">
                <a:cs typeface="Times New Roman" pitchFamily="18" charset="0"/>
              </a:rPr>
              <a:t>Important principle for identifying data parameters </a:t>
            </a:r>
          </a:p>
          <a:p>
            <a:pPr lvl="1">
              <a:spcBef>
                <a:spcPct val="35000"/>
              </a:spcBef>
            </a:pPr>
            <a:r>
              <a:rPr lang="en-US">
                <a:cs typeface="Times New Roman" pitchFamily="18" charset="0"/>
              </a:rPr>
              <a:t>Base the list on the class diagram</a:t>
            </a:r>
          </a:p>
          <a:p>
            <a:pPr lvl="1">
              <a:spcBef>
                <a:spcPct val="35000"/>
              </a:spcBef>
            </a:pPr>
            <a:r>
              <a:rPr lang="en-US">
                <a:cs typeface="Times New Roman" pitchFamily="18" charset="0"/>
              </a:rPr>
              <a:t>Attributes from the classes listed as parameters   </a:t>
            </a:r>
          </a:p>
          <a:p>
            <a:pPr>
              <a:spcBef>
                <a:spcPct val="35000"/>
              </a:spcBef>
            </a:pPr>
            <a:r>
              <a:rPr lang="en-US">
                <a:cs typeface="Times New Roman" pitchFamily="18" charset="0"/>
              </a:rPr>
              <a:t>Iteratively define input/output parameters around workflows  </a:t>
            </a:r>
          </a:p>
          <a:p>
            <a:pPr>
              <a:spcBef>
                <a:spcPct val="35000"/>
              </a:spcBef>
            </a:pPr>
            <a:r>
              <a:rPr lang="en-US">
                <a:cs typeface="Times New Roman" pitchFamily="18" charset="0"/>
              </a:rPr>
              <a:t>Objective:  discovery and understanding</a:t>
            </a:r>
          </a:p>
          <a:p>
            <a:endParaRPr lang="en-US"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205C-E93B-4121-A172-706683296325}" type="slidenum">
              <a:rPr lang="en-US"/>
              <a:pPr/>
              <a:t>31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Developing a System Sequence Diagram (continued)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E685-5307-4C6D-A3D2-A9FD320E7796}" type="slidenum">
              <a:rPr lang="en-US"/>
              <a:pPr/>
              <a:t>32</a:t>
            </a:fld>
            <a:endParaRPr lang="en-US"/>
          </a:p>
        </p:txBody>
      </p:sp>
      <p:pic>
        <p:nvPicPr>
          <p:cNvPr id="462850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4633913" cy="4637088"/>
          </a:xfrm>
          <a:prstGeom prst="rect">
            <a:avLst/>
          </a:prstGeom>
          <a:noFill/>
        </p:spPr>
      </p:pic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228600" y="5276850"/>
            <a:ext cx="8686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6-17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An SSD of the Simplified Telephone Order Scenario for the Create New Order Use Case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590800"/>
            <a:ext cx="8077200" cy="3352800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A state in a statechart similar to status condition 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Spans many business events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Developed for complex problem domain classes    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Statechart diagram  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Composed of ovals representing status of object 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Arrows represent transitions  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71AA-19EA-4DDE-ACFA-B8E5D538C10C}" type="slidenum">
              <a:rPr lang="en-US"/>
              <a:pPr/>
              <a:t>33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0574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Identifying the Object Behavior</a:t>
            </a:r>
            <a:r>
              <a:rPr lang="en-US">
                <a:cs typeface="Times New Roman" pitchFamily="18" charset="0"/>
                <a:sym typeface="Symbol" pitchFamily="18" charset="2"/>
              </a:rPr>
              <a:t></a:t>
            </a:r>
            <a:r>
              <a:rPr lang="en-US">
                <a:cs typeface="Times New Roman" pitchFamily="18" charset="0"/>
              </a:rPr>
              <a:t>the Statechart Diagram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897-BF1F-4B7D-AD3E-4F59AA5DCCF0}" type="slidenum">
              <a:rPr lang="en-US"/>
              <a:pPr/>
              <a:t>34</a:t>
            </a:fld>
            <a:endParaRPr lang="en-US"/>
          </a:p>
        </p:txBody>
      </p:sp>
      <p:pic>
        <p:nvPicPr>
          <p:cNvPr id="461826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016875" cy="4475163"/>
          </a:xfrm>
          <a:prstGeom prst="rect">
            <a:avLst/>
          </a:prstGeom>
          <a:noFill/>
        </p:spPr>
      </p:pic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2844800" y="5353050"/>
            <a:ext cx="35861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6-19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Simple Statechart for a Printer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3058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Guidelines to help identify states</a:t>
            </a:r>
          </a:p>
          <a:p>
            <a:pPr lvl="1">
              <a:lnSpc>
                <a:spcPct val="90000"/>
              </a:lnSpc>
            </a:pPr>
            <a:r>
              <a:rPr lang="en-US"/>
              <a:t>Check naming convention for status conditions </a:t>
            </a:r>
          </a:p>
          <a:p>
            <a:pPr lvl="1">
              <a:lnSpc>
                <a:spcPct val="90000"/>
              </a:lnSpc>
            </a:pPr>
            <a:r>
              <a:rPr lang="en-US"/>
              <a:t>Simple states reflect simple conditions such as “On” </a:t>
            </a:r>
          </a:p>
          <a:p>
            <a:pPr lvl="1">
              <a:lnSpc>
                <a:spcPct val="90000"/>
              </a:lnSpc>
            </a:pPr>
            <a:r>
              <a:rPr lang="en-US"/>
              <a:t>Complex states labeled with gerunds or verb phrases </a:t>
            </a:r>
          </a:p>
          <a:p>
            <a:pPr lvl="2">
              <a:lnSpc>
                <a:spcPct val="90000"/>
              </a:lnSpc>
            </a:pPr>
            <a:r>
              <a:rPr lang="en-US"/>
              <a:t>Example:  “Being shipped” </a:t>
            </a:r>
          </a:p>
          <a:p>
            <a:pPr lvl="1">
              <a:lnSpc>
                <a:spcPct val="90000"/>
              </a:lnSpc>
            </a:pPr>
            <a:r>
              <a:rPr lang="en-US"/>
              <a:t>Active states usually not labeled with nouns  </a:t>
            </a:r>
          </a:p>
          <a:p>
            <a:pPr lvl="1">
              <a:lnSpc>
                <a:spcPct val="90000"/>
              </a:lnSpc>
            </a:pPr>
            <a:r>
              <a:rPr lang="en-US"/>
              <a:t>Describe only states of being of the object itself</a:t>
            </a:r>
          </a:p>
          <a:p>
            <a:pPr lvl="1">
              <a:lnSpc>
                <a:spcPct val="90000"/>
              </a:lnSpc>
            </a:pPr>
            <a:r>
              <a:rPr lang="en-US"/>
              <a:t>Status conditions reported to management/customers </a:t>
            </a:r>
          </a:p>
          <a:p>
            <a:pPr lvl="2">
              <a:lnSpc>
                <a:spcPct val="90000"/>
              </a:lnSpc>
            </a:pPr>
            <a:r>
              <a:rPr lang="en-US"/>
              <a:t>Example: “Shipped”</a:t>
            </a:r>
            <a:endParaRPr lang="en-US"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DA14-EEAC-49FB-A926-33CE671E5F11}" type="slidenum">
              <a:rPr lang="en-US"/>
              <a:pPr/>
              <a:t>35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Identifying the Object Behavior</a:t>
            </a:r>
            <a:r>
              <a:rPr lang="en-US">
                <a:cs typeface="Times New Roman" pitchFamily="18" charset="0"/>
                <a:sym typeface="Symbol" pitchFamily="18" charset="2"/>
              </a:rPr>
              <a:t></a:t>
            </a:r>
            <a:r>
              <a:rPr lang="en-US">
                <a:cs typeface="Times New Roman" pitchFamily="18" charset="0"/>
              </a:rPr>
              <a:t>the Statechart Diagram (continued)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91000"/>
          </a:xfrm>
        </p:spPr>
        <p:txBody>
          <a:bodyPr>
            <a:normAutofit lnSpcReduction="10000"/>
          </a:bodyPr>
          <a:lstStyle/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Concurrency: condition of being in more than one state at a time</a:t>
            </a:r>
          </a:p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Two modes of representation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Use synchronization bars and concurrent paths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Nest low-level states inside higher-level states</a:t>
            </a:r>
          </a:p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Higher-level states also called composite states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Complex structure of sets of states and transitions 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Represent a higher level of abstraction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5A7-C960-463F-B50D-8522D1C15692}" type="slidenum">
              <a:rPr lang="en-US"/>
              <a:pPr/>
              <a:t>36</a:t>
            </a:fld>
            <a:endParaRPr 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Nested States And Concurrency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94BF-3E45-494A-AE3F-5572B803942D}" type="slidenum">
              <a:rPr lang="en-US"/>
              <a:pPr/>
              <a:t>37</a:t>
            </a:fld>
            <a:endParaRPr lang="en-US"/>
          </a:p>
        </p:txBody>
      </p:sp>
      <p:pic>
        <p:nvPicPr>
          <p:cNvPr id="468994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6400800" cy="4114800"/>
          </a:xfrm>
          <a:prstGeom prst="rect">
            <a:avLst/>
          </a:prstGeom>
          <a:noFill/>
        </p:spPr>
      </p:pic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447800" y="4953000"/>
            <a:ext cx="63246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6-20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Sample Composite States for the Printer Object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17B-5BAA-4002-8D99-2CFBE2891AAD}" type="slidenum">
              <a:rPr lang="en-US"/>
              <a:pPr/>
              <a:t>38</a:t>
            </a:fld>
            <a:endParaRPr lang="en-US"/>
          </a:p>
        </p:txBody>
      </p:sp>
      <p:pic>
        <p:nvPicPr>
          <p:cNvPr id="470018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983413" cy="4591050"/>
          </a:xfrm>
          <a:prstGeom prst="rect">
            <a:avLst/>
          </a:prstGeom>
          <a:noFill/>
        </p:spPr>
      </p:pic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1219200" y="5257800"/>
            <a:ext cx="6477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6-21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Concurrent Paths for the Printer in the On State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>
            <a:normAutofit fontScale="92500"/>
          </a:bodyPr>
          <a:lstStyle/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[1] Select the classes that will require statecharts</a:t>
            </a:r>
          </a:p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[2] List all the status conditions for each group </a:t>
            </a:r>
          </a:p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[3] Specify transitions that cause object to leave the identified state </a:t>
            </a:r>
          </a:p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[4] Sequence state-transition combinations in  correct order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B7F8-53CE-4F1C-A3CF-A879987F0B36}" type="slidenum">
              <a:rPr lang="en-US"/>
              <a:pPr/>
              <a:t>39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Rules for Developing Statecharts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7848600" cy="3886200"/>
          </a:xfrm>
        </p:spPr>
        <p:txBody>
          <a:bodyPr>
            <a:normAutofit fontScale="92500"/>
          </a:bodyPr>
          <a:lstStyle/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System requirements captured with OO models </a:t>
            </a:r>
          </a:p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“Divide and conquer” strategy toward complexity</a:t>
            </a:r>
          </a:p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Two subsets of OO modeling approach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Use case driven extending four specific models  </a:t>
            </a:r>
          </a:p>
          <a:p>
            <a:pPr lvl="2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Use case diagrams, use case descriptions, activity diagrams, system sequence diagrams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Object driven extending statechart diagram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8257-DD25-4B61-91C2-39FC0E9E358E}" type="slidenum">
              <a:rPr lang="en-US"/>
              <a:pPr/>
              <a:t>4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Detailed Object-Oriented Requirements Definitions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276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[5] Identify concurrent paths. 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[6] Look for additional transitions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[7] Expand each transition as appropriate 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[8] Review and test each statechart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9427-9C07-4248-B5FC-556C096349EC}" type="slidenum">
              <a:rPr lang="en-US"/>
              <a:pPr/>
              <a:t>40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Rules for Developing Statecharts</a:t>
            </a:r>
            <a:r>
              <a:rPr lang="en-US"/>
              <a:t> (continued)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Review the domain class diagram </a:t>
            </a:r>
          </a:p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Select classes with status conditions that need to be tracked</a:t>
            </a:r>
          </a:p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Candidates: Order, OrderItem, InventoryItem, Shipment, Customer</a:t>
            </a:r>
          </a:p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Choose Order and OrderItem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Simplicity 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Location in the class hierarchy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BC-18ED-4018-A96B-A4B53A441F59}" type="slidenum">
              <a:rPr lang="en-US"/>
              <a:pPr/>
              <a:t>41</a:t>
            </a:fld>
            <a:endParaRPr 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Developing RMO Statecharts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610600" cy="4114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Identify possible status conditions of interest</a:t>
            </a:r>
          </a:p>
          <a:p>
            <a:pPr lvl="1"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“Ready to be shipped”</a:t>
            </a:r>
          </a:p>
          <a:p>
            <a:pPr lvl="1"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“On back order”</a:t>
            </a:r>
          </a:p>
          <a:p>
            <a:pPr lvl="1"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“Shipped” 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Continue developing statechart according to eight rules  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C46-135F-4FED-A6AF-C0475FABA2EC}" type="slidenum">
              <a:rPr lang="en-US"/>
              <a:pPr/>
              <a:t>42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Developing The Order Item State Chart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2625-7657-450F-A782-FA778751E55B}" type="slidenum">
              <a:rPr lang="en-US"/>
              <a:pPr/>
              <a:t>43</a:t>
            </a:fld>
            <a:endParaRPr lang="en-US"/>
          </a:p>
        </p:txBody>
      </p:sp>
      <p:pic>
        <p:nvPicPr>
          <p:cNvPr id="474114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858000" cy="2667000"/>
          </a:xfrm>
          <a:prstGeom prst="rect">
            <a:avLst/>
          </a:prstGeom>
          <a:noFill/>
        </p:spPr>
      </p:pic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1066800" y="4572000"/>
            <a:ext cx="6781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6-22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States and Exit Transitions for Orderitem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C05-93BE-4ACE-A73D-CD157E2D2BAF}" type="slidenum">
              <a:rPr lang="en-US"/>
              <a:pPr/>
              <a:t>44</a:t>
            </a:fld>
            <a:endParaRPr lang="en-US"/>
          </a:p>
        </p:txBody>
      </p:sp>
      <p:pic>
        <p:nvPicPr>
          <p:cNvPr id="477187" name="Picture 3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6934200" cy="3429000"/>
          </a:xfrm>
          <a:prstGeom prst="rect">
            <a:avLst/>
          </a:prstGeom>
          <a:noFill/>
        </p:spPr>
      </p:pic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2362200" y="4724400"/>
            <a:ext cx="41068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6-24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Final Statechart for Orderitem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>
              <a:latin typeface="Frutiger-Light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>
            <a:normAutofit lnSpcReduction="10000"/>
          </a:bodyPr>
          <a:lstStyle/>
          <a:p>
            <a:r>
              <a:rPr lang="en-US">
                <a:cs typeface="Times New Roman" pitchFamily="18" charset="0"/>
              </a:rPr>
              <a:t>States mirror the life cycle of an order</a:t>
            </a:r>
          </a:p>
          <a:p>
            <a:r>
              <a:rPr lang="en-US">
                <a:cs typeface="Times New Roman" pitchFamily="18" charset="0"/>
              </a:rPr>
              <a:t>Application of rules leads to greater complexity</a:t>
            </a:r>
          </a:p>
          <a:p>
            <a:pPr lvl="1"/>
            <a:r>
              <a:rPr lang="en-US">
                <a:cs typeface="Times New Roman" pitchFamily="18" charset="0"/>
              </a:rPr>
              <a:t>Concurrent states</a:t>
            </a:r>
          </a:p>
          <a:p>
            <a:pPr lvl="1"/>
            <a:r>
              <a:rPr lang="en-US">
                <a:cs typeface="Times New Roman" pitchFamily="18" charset="0"/>
              </a:rPr>
              <a:t>New transitions </a:t>
            </a:r>
          </a:p>
          <a:p>
            <a:r>
              <a:rPr lang="en-US">
                <a:cs typeface="Times New Roman" pitchFamily="18" charset="0"/>
              </a:rPr>
              <a:t>Benefits of developing a statechart for an object</a:t>
            </a:r>
          </a:p>
          <a:p>
            <a:pPr lvl="1"/>
            <a:r>
              <a:rPr lang="en-US">
                <a:cs typeface="Times New Roman" pitchFamily="18" charset="0"/>
              </a:rPr>
              <a:t>Captures and clarifies business rules</a:t>
            </a:r>
          </a:p>
          <a:p>
            <a:pPr lvl="1"/>
            <a:r>
              <a:rPr lang="en-US">
                <a:cs typeface="Times New Roman" pitchFamily="18" charset="0"/>
              </a:rPr>
              <a:t>Gain true understanding of system requirements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F070-C8A1-4258-A159-480654E12473}" type="slidenum">
              <a:rPr lang="en-US"/>
              <a:pPr/>
              <a:t>45</a:t>
            </a:fld>
            <a:endParaRPr lang="en-US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Developing the Order State Chart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493F-99D3-4368-AA35-FC57A16466F0}" type="slidenum">
              <a:rPr lang="en-US"/>
              <a:pPr/>
              <a:t>46</a:t>
            </a:fld>
            <a:endParaRPr lang="en-US"/>
          </a:p>
        </p:txBody>
      </p:sp>
      <p:pic>
        <p:nvPicPr>
          <p:cNvPr id="479234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29600" cy="2819400"/>
          </a:xfrm>
          <a:prstGeom prst="rect">
            <a:avLst/>
          </a:prstGeom>
          <a:noFill/>
        </p:spPr>
      </p:pic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1143000" y="4419600"/>
            <a:ext cx="66294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6-25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States and Exit Transitions for Order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>
              <a:latin typeface="Frutiger-Light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634E-3A73-4419-A844-59BE43339E39}" type="slidenum">
              <a:rPr lang="en-US"/>
              <a:pPr/>
              <a:t>47</a:t>
            </a:fld>
            <a:endParaRPr lang="en-US"/>
          </a:p>
        </p:txBody>
      </p:sp>
      <p:pic>
        <p:nvPicPr>
          <p:cNvPr id="480259" name="Picture 3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53400" cy="5334000"/>
          </a:xfrm>
          <a:prstGeom prst="rect">
            <a:avLst/>
          </a:prstGeom>
          <a:noFill/>
        </p:spPr>
      </p:pic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2362200" y="5410200"/>
            <a:ext cx="410686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6-27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Second-cut Statechart for Order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>
            <a:normAutofit fontScale="92500"/>
          </a:bodyPr>
          <a:lstStyle/>
          <a:p>
            <a:r>
              <a:rPr lang="en-US">
                <a:cs typeface="Times New Roman" pitchFamily="18" charset="0"/>
              </a:rPr>
              <a:t>Primary (or source) models</a:t>
            </a:r>
          </a:p>
          <a:p>
            <a:pPr lvl="1"/>
            <a:r>
              <a:rPr lang="en-US">
                <a:cs typeface="Times New Roman" pitchFamily="18" charset="0"/>
              </a:rPr>
              <a:t>Use case diagram </a:t>
            </a:r>
          </a:p>
          <a:p>
            <a:pPr lvl="1"/>
            <a:r>
              <a:rPr lang="en-US">
                <a:cs typeface="Times New Roman" pitchFamily="18" charset="0"/>
              </a:rPr>
              <a:t>Problem domain class diagram </a:t>
            </a:r>
          </a:p>
          <a:p>
            <a:r>
              <a:rPr lang="en-US">
                <a:cs typeface="Times New Roman" pitchFamily="18" charset="0"/>
              </a:rPr>
              <a:t>CRUD analysis validates model completeness</a:t>
            </a:r>
          </a:p>
          <a:p>
            <a:r>
              <a:rPr lang="en-US">
                <a:cs typeface="Times New Roman" pitchFamily="18" charset="0"/>
              </a:rPr>
              <a:t>Construction of one model depends on another  </a:t>
            </a:r>
          </a:p>
          <a:p>
            <a:r>
              <a:rPr lang="en-US">
                <a:cs typeface="Times New Roman" pitchFamily="18" charset="0"/>
              </a:rPr>
              <a:t>Models capturing processes of new system</a:t>
            </a:r>
          </a:p>
          <a:p>
            <a:pPr lvl="1"/>
            <a:r>
              <a:rPr lang="en-US">
                <a:cs typeface="Times New Roman" pitchFamily="18" charset="0"/>
              </a:rPr>
              <a:t>Use case diagram and models to lower left</a:t>
            </a:r>
          </a:p>
          <a:p>
            <a:r>
              <a:rPr lang="en-US">
                <a:cs typeface="Times New Roman" pitchFamily="18" charset="0"/>
              </a:rPr>
              <a:t>Models capturing information about classes</a:t>
            </a:r>
          </a:p>
          <a:p>
            <a:pPr lvl="1"/>
            <a:r>
              <a:rPr lang="en-US">
                <a:cs typeface="Times New Roman" pitchFamily="18" charset="0"/>
              </a:rPr>
              <a:t>Class diagrams and dependencies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2B40-6CC1-4089-B64A-B6B78E05B990}" type="slidenum">
              <a:rPr lang="en-US"/>
              <a:pPr/>
              <a:t>48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Integrating Object-Oriented Models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037C-C2E2-446B-812E-3106C104BE0B}" type="slidenum">
              <a:rPr lang="en-US"/>
              <a:pPr/>
              <a:t>49</a:t>
            </a:fld>
            <a:endParaRPr lang="en-US"/>
          </a:p>
        </p:txBody>
      </p:sp>
      <p:pic>
        <p:nvPicPr>
          <p:cNvPr id="482306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848600" cy="4191000"/>
          </a:xfrm>
          <a:prstGeom prst="rect">
            <a:avLst/>
          </a:prstGeom>
          <a:noFill/>
        </p:spPr>
      </p:pic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990600" y="5181600"/>
            <a:ext cx="7162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Figure 6-28	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Relationships among OO Requirements Models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867A-C4F5-4F8D-88C1-D6C01E239914}" type="slidenum">
              <a:rPr lang="en-US"/>
              <a:pPr/>
              <a:t>5</a:t>
            </a:fld>
            <a:endParaRPr lang="en-US"/>
          </a:p>
        </p:txBody>
      </p:sp>
      <p:pic>
        <p:nvPicPr>
          <p:cNvPr id="434178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5486400" cy="4800600"/>
          </a:xfrm>
          <a:prstGeom prst="rect">
            <a:avLst/>
          </a:prstGeom>
          <a:noFill/>
        </p:spPr>
      </p:pic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1600200" y="5410200"/>
            <a:ext cx="5715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6-1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Requirements Diagrams With UML Models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8334-4BA9-4362-8FAF-359C58AB56A9}" type="slidenum">
              <a:rPr lang="en-US"/>
              <a:pPr/>
              <a:t>50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533400" y="17526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9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>
                <a:solidFill>
                  <a:srgbClr val="292526"/>
                </a:solidFill>
                <a:cs typeface="Times New Roman" pitchFamily="18" charset="0"/>
              </a:rPr>
              <a:t>OOA family of models documents users’ needs and defines system requirements  </a:t>
            </a:r>
          </a:p>
          <a:p>
            <a:pPr marL="342900" indent="-342900">
              <a:spcBef>
                <a:spcPct val="9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>
                <a:solidFill>
                  <a:srgbClr val="292526"/>
                </a:solidFill>
                <a:cs typeface="Times New Roman" pitchFamily="18" charset="0"/>
              </a:rPr>
              <a:t>Use case detailed models (descriptive or activity)</a:t>
            </a:r>
          </a:p>
          <a:p>
            <a:pPr marL="342900" indent="-342900">
              <a:spcBef>
                <a:spcPct val="9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>
                <a:solidFill>
                  <a:srgbClr val="292526"/>
                </a:solidFill>
                <a:cs typeface="Times New Roman" pitchFamily="18" charset="0"/>
              </a:rPr>
              <a:t>Sequence diagrams (SSDs)</a:t>
            </a:r>
          </a:p>
          <a:p>
            <a:pPr marL="342900" indent="-342900">
              <a:spcBef>
                <a:spcPct val="9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>
                <a:solidFill>
                  <a:srgbClr val="292526"/>
                </a:solidFill>
                <a:cs typeface="Times New Roman" pitchFamily="18" charset="0"/>
              </a:rPr>
              <a:t>Domain model class diagrams</a:t>
            </a:r>
          </a:p>
          <a:p>
            <a:pPr marL="342900" indent="-342900">
              <a:spcBef>
                <a:spcPct val="9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>
                <a:solidFill>
                  <a:srgbClr val="292526"/>
                </a:solidFill>
                <a:cs typeface="Times New Roman" pitchFamily="18" charset="0"/>
              </a:rPr>
              <a:t>Statechart diagrams</a:t>
            </a: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292526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4114800"/>
          </a:xfrm>
        </p:spPr>
        <p:txBody>
          <a:bodyPr/>
          <a:lstStyle/>
          <a:p>
            <a:r>
              <a:rPr lang="en-US">
                <a:solidFill>
                  <a:srgbClr val="292526"/>
                </a:solidFill>
                <a:cs typeface="Times New Roman" pitchFamily="18" charset="0"/>
              </a:rPr>
              <a:t>Use case: single system function responding to an event  </a:t>
            </a:r>
          </a:p>
          <a:p>
            <a:r>
              <a:rPr lang="en-US">
                <a:solidFill>
                  <a:srgbClr val="292526"/>
                </a:solidFill>
                <a:cs typeface="Times New Roman" pitchFamily="18" charset="0"/>
              </a:rPr>
              <a:t>Actors: human users or system interfaces that initiate system response</a:t>
            </a:r>
          </a:p>
          <a:p>
            <a:r>
              <a:rPr lang="en-US">
                <a:solidFill>
                  <a:srgbClr val="292526"/>
                </a:solidFill>
                <a:cs typeface="Times New Roman" pitchFamily="18" charset="0"/>
              </a:rPr>
              <a:t>System function decomposed into workflows</a:t>
            </a:r>
          </a:p>
          <a:p>
            <a:r>
              <a:rPr lang="en-US">
                <a:solidFill>
                  <a:srgbClr val="292526"/>
                </a:solidFill>
                <a:cs typeface="Times New Roman" pitchFamily="18" charset="0"/>
              </a:rPr>
              <a:t>SSDs, domain models, statecharts emulate routines and object interaction</a:t>
            </a:r>
          </a:p>
          <a:p>
            <a:r>
              <a:rPr lang="en-US">
                <a:solidFill>
                  <a:srgbClr val="292526"/>
                </a:solidFill>
                <a:cs typeface="Times New Roman" pitchFamily="18" charset="0"/>
              </a:rPr>
              <a:t>Software engineering terms signal transition into design phase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E27A-D3FA-4CA0-BE3E-22812BB5E2C9}" type="slidenum">
              <a:rPr lang="en-US"/>
              <a:pPr/>
              <a:t>51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(continued)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685800" y="21336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04800" y="18288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292526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382000" cy="4038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Use case diagram: table of contents for business events </a:t>
            </a:r>
          </a:p>
          <a:p>
            <a:r>
              <a:rPr lang="en-US" dirty="0">
                <a:cs typeface="Times New Roman" pitchFamily="18" charset="0"/>
              </a:rPr>
              <a:t>System sequence diagrams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(SSDs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lvl="1"/>
            <a:r>
              <a:rPr lang="en-US" dirty="0">
                <a:cs typeface="Times New Roman" pitchFamily="18" charset="0"/>
              </a:rPr>
              <a:t>Define and order sequence of inputs and outputs </a:t>
            </a:r>
          </a:p>
          <a:p>
            <a:pPr lvl="1"/>
            <a:r>
              <a:rPr lang="en-US" dirty="0">
                <a:cs typeface="Times New Roman" pitchFamily="18" charset="0"/>
              </a:rPr>
              <a:t>Information flows referred to as messages</a:t>
            </a:r>
          </a:p>
          <a:p>
            <a:r>
              <a:rPr lang="en-US" dirty="0">
                <a:cs typeface="Times New Roman" pitchFamily="18" charset="0"/>
              </a:rPr>
              <a:t>Class diagrams </a:t>
            </a:r>
          </a:p>
          <a:p>
            <a:pPr lvl="1"/>
            <a:r>
              <a:rPr lang="en-US" dirty="0">
                <a:cs typeface="Times New Roman" pitchFamily="18" charset="0"/>
              </a:rPr>
              <a:t>Identify real-world “things” </a:t>
            </a:r>
          </a:p>
          <a:p>
            <a:pPr lvl="1"/>
            <a:r>
              <a:rPr lang="en-US" dirty="0">
                <a:cs typeface="Times New Roman" pitchFamily="18" charset="0"/>
              </a:rPr>
              <a:t>Determine the structure of the programming classes </a:t>
            </a:r>
          </a:p>
          <a:p>
            <a:r>
              <a:rPr lang="en-US" dirty="0" err="1">
                <a:cs typeface="Times New Roman" pitchFamily="18" charset="0"/>
              </a:rPr>
              <a:t>Statechart</a:t>
            </a:r>
            <a:r>
              <a:rPr lang="en-US" dirty="0">
                <a:cs typeface="Times New Roman" pitchFamily="18" charset="0"/>
              </a:rPr>
              <a:t> diagram describes collection of object states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5538-A888-4D37-921F-9F8678D7BCAE}" type="slidenum">
              <a:rPr lang="en-US"/>
              <a:pPr/>
              <a:t>6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1676400"/>
          </a:xfrm>
        </p:spPr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Detailed Object-Oriented Requirements Definitions</a:t>
            </a:r>
            <a:r>
              <a:rPr lang="en-US"/>
              <a:t> (continued)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657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Define use cases into two tiers: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Overview level derived </a:t>
            </a:r>
            <a:r>
              <a:rPr lang="en-US" dirty="0">
                <a:cs typeface="Times New Roman" pitchFamily="18" charset="0"/>
              </a:rPr>
              <a:t>from:</a:t>
            </a:r>
          </a:p>
          <a:p>
            <a:pPr lvl="2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Event table and use case diagrams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Detailed level derived </a:t>
            </a:r>
            <a:r>
              <a:rPr lang="en-US" dirty="0">
                <a:cs typeface="Times New Roman" pitchFamily="18" charset="0"/>
              </a:rPr>
              <a:t>from combination of:</a:t>
            </a:r>
          </a:p>
          <a:p>
            <a:pPr lvl="2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Use case description</a:t>
            </a:r>
          </a:p>
          <a:p>
            <a:pPr lvl="2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Activity diagram</a:t>
            </a:r>
          </a:p>
          <a:p>
            <a:pPr lvl="2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Sequence diagram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64A-C697-48E4-8F42-A24D5C14CB57}" type="slidenum">
              <a:rPr lang="en-US"/>
              <a:pPr/>
              <a:t>7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System Processes—A Use Case/Scenario View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Source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Person or thing initiating the business event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Must be external to the system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Actor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Person or thing that touches the system 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Lies outside of automation boundary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Identifying actors at the right level of detail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Assume actors (even non-human types) have hands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Use case is a goal that the actor wants to achieve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EF82-6829-4C39-9905-9C29D699CEA6}" type="slidenum">
              <a:rPr lang="en-US"/>
              <a:pPr/>
              <a:t>8</a:t>
            </a:fld>
            <a:endParaRPr 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Use Cases and Actors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Notation for use case diagrams</a:t>
            </a:r>
          </a:p>
          <a:p>
            <a:pPr lvl="1"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Simple stick figure represents an actor </a:t>
            </a:r>
          </a:p>
          <a:p>
            <a:pPr lvl="1"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Actor’s hands indicate direct system access</a:t>
            </a:r>
          </a:p>
          <a:p>
            <a:pPr lvl="1"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Use case itself symbolized by an oval </a:t>
            </a:r>
          </a:p>
          <a:p>
            <a:pPr lvl="1"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Connecting lines match actors to use cases</a:t>
            </a:r>
          </a:p>
          <a:p>
            <a:pPr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Actors may also be other system interfaces </a:t>
            </a:r>
          </a:p>
          <a:p>
            <a:pPr lvl="1">
              <a:spcBef>
                <a:spcPct val="55000"/>
              </a:spcBef>
            </a:pPr>
            <a:r>
              <a:rPr lang="en-US">
                <a:cs typeface="Times New Roman" pitchFamily="18" charset="0"/>
              </a:rPr>
              <a:t>May be represented with stick figure or rectangle</a:t>
            </a:r>
            <a:r>
              <a:rPr lang="en-US" b="1">
                <a:cs typeface="Times New Roman" pitchFamily="18" charset="0"/>
              </a:rPr>
              <a:t> </a:t>
            </a:r>
            <a:endParaRPr lang="en-US">
              <a:cs typeface="Times New Roman" pitchFamily="18" charset="0"/>
            </a:endParaRP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A5EB-2C0A-492C-9605-FC9DDF576DE4}" type="slidenum">
              <a:rPr lang="en-US"/>
              <a:pPr/>
              <a:t>9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The Use Case Diagram</a:t>
            </a:r>
            <a:br>
              <a:rPr lang="en-US">
                <a:cs typeface="Times New Roman" pitchFamily="18" charset="0"/>
              </a:rPr>
            </a:b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3A4182B5530489CC2976CC62E1276" ma:contentTypeVersion="" ma:contentTypeDescription="Create a new document." ma:contentTypeScope="" ma:versionID="866f50106f7554e010a59502dc762b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5502D0-4B08-452A-B36A-0C12EE81D12D}"/>
</file>

<file path=customXml/itemProps2.xml><?xml version="1.0" encoding="utf-8"?>
<ds:datastoreItem xmlns:ds="http://schemas.openxmlformats.org/officeDocument/2006/customXml" ds:itemID="{DA556701-5C1A-40B5-9E2C-2690B54D71F9}"/>
</file>

<file path=customXml/itemProps3.xml><?xml version="1.0" encoding="utf-8"?>
<ds:datastoreItem xmlns:ds="http://schemas.openxmlformats.org/officeDocument/2006/customXml" ds:itemID="{8704E37B-277F-4047-B6EB-49303E786CE3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13973</TotalTime>
  <Words>1925</Words>
  <Application>Microsoft Office PowerPoint</Application>
  <PresentationFormat>On-screen Show (4:3)</PresentationFormat>
  <Paragraphs>357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PowerPoint Presentation</vt:lpstr>
      <vt:lpstr>Objectives </vt:lpstr>
      <vt:lpstr>Overview </vt:lpstr>
      <vt:lpstr>Detailed Object-Oriented Requirements Definitions </vt:lpstr>
      <vt:lpstr>PowerPoint Presentation</vt:lpstr>
      <vt:lpstr>Detailed Object-Oriented Requirements Definitions (continued)</vt:lpstr>
      <vt:lpstr>System Processes—A Use Case/Scenario View </vt:lpstr>
      <vt:lpstr>Use Cases and Actors </vt:lpstr>
      <vt:lpstr>The Use Case Diagram </vt:lpstr>
      <vt:lpstr>PowerPoint Presentation</vt:lpstr>
      <vt:lpstr>Automation Boundary and Organization </vt:lpstr>
      <vt:lpstr>PowerPoint Presentation</vt:lpstr>
      <vt:lpstr>PowerPoint Presentation</vt:lpstr>
      <vt:lpstr>« Includes » Relationships </vt:lpstr>
      <vt:lpstr>PowerPoint Presentation</vt:lpstr>
      <vt:lpstr>Developing a Use Case Diagram </vt:lpstr>
      <vt:lpstr>Use Case Detailed Descriptions </vt:lpstr>
      <vt:lpstr>Use Case Detailed Descriptions (continued) </vt:lpstr>
      <vt:lpstr>PowerPoint Presentation</vt:lpstr>
      <vt:lpstr>PowerPoint Presentation</vt:lpstr>
      <vt:lpstr>Use Case Detailed Descriptions (continued) </vt:lpstr>
      <vt:lpstr>PowerPoint Presentation</vt:lpstr>
      <vt:lpstr>PowerPoint Presentation</vt:lpstr>
      <vt:lpstr>Identifying Inputs and Outputs—the System Sequence Diagram </vt:lpstr>
      <vt:lpstr>SSD Notation </vt:lpstr>
      <vt:lpstr>PowerPoint Presentation</vt:lpstr>
      <vt:lpstr>SSD Notation (continued)</vt:lpstr>
      <vt:lpstr>  </vt:lpstr>
      <vt:lpstr>Developing a System Sequence Diagram </vt:lpstr>
      <vt:lpstr>PowerPoint Presentation</vt:lpstr>
      <vt:lpstr>Developing a System Sequence Diagram (continued)</vt:lpstr>
      <vt:lpstr>PowerPoint Presentation</vt:lpstr>
      <vt:lpstr>Identifying the Object Behaviorthe Statechart Diagram </vt:lpstr>
      <vt:lpstr>PowerPoint Presentation</vt:lpstr>
      <vt:lpstr>Identifying the Object Behaviorthe Statechart Diagram (continued)</vt:lpstr>
      <vt:lpstr>Nested States And Concurrency </vt:lpstr>
      <vt:lpstr>PowerPoint Presentation</vt:lpstr>
      <vt:lpstr>PowerPoint Presentation</vt:lpstr>
      <vt:lpstr>Rules for Developing Statecharts </vt:lpstr>
      <vt:lpstr>Rules for Developing Statecharts (continued)</vt:lpstr>
      <vt:lpstr>Developing RMO Statecharts </vt:lpstr>
      <vt:lpstr>Developing The Order Item State Chart </vt:lpstr>
      <vt:lpstr>PowerPoint Presentation</vt:lpstr>
      <vt:lpstr>PowerPoint Presentation</vt:lpstr>
      <vt:lpstr>Developing the Order State Chart </vt:lpstr>
      <vt:lpstr>PowerPoint Presentation</vt:lpstr>
      <vt:lpstr>PowerPoint Presentation</vt:lpstr>
      <vt:lpstr>Integrating Object-Oriented Models </vt:lpstr>
      <vt:lpstr>PowerPoint Presentation</vt:lpstr>
      <vt:lpstr>Summary</vt:lpstr>
      <vt:lpstr>Summary (continued)</vt:lpstr>
    </vt:vector>
  </TitlesOfParts>
  <Company>Briacliffe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</dc:title>
  <dc:creator>John Torquato</dc:creator>
  <cp:lastModifiedBy>halide</cp:lastModifiedBy>
  <cp:revision>242</cp:revision>
  <dcterms:created xsi:type="dcterms:W3CDTF">2004-08-05T16:05:47Z</dcterms:created>
  <dcterms:modified xsi:type="dcterms:W3CDTF">2017-04-03T12:26:19Z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0x0101004063A4182B5530489CC2976CC62E1276</vt:lpwstr>
  </property>
</Properties>
</file>