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s/slide255.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33.xml" ContentType="application/vnd.openxmlformats-officedocument.presentationml.slide+xml"/>
  <Override PartName="/ppt/slides/slide132.xml" ContentType="application/vnd.openxmlformats-officedocument.presentationml.slide+xml"/>
  <Override PartName="/ppt/slides/slide131.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56.xml" ContentType="application/vnd.openxmlformats-officedocument.presentationml.slide+xml"/>
  <Override PartName="/ppt/slides/slide155.xml" ContentType="application/vnd.openxmlformats-officedocument.presentationml.slide+xml"/>
  <Override PartName="/ppt/slides/slide154.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22.xml" ContentType="application/vnd.openxmlformats-officedocument.presentationml.slide+xml"/>
  <Override PartName="/ppt/slides/slide121.xml" ContentType="application/vnd.openxmlformats-officedocument.presentationml.slide+xml"/>
  <Override PartName="/ppt/slides/slide120.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11.xml" ContentType="application/vnd.openxmlformats-officedocument.presentationml.slide+xml"/>
  <Override PartName="/ppt/slides/slide110.xml" ContentType="application/vnd.openxmlformats-officedocument.presentationml.slide+xml"/>
  <Override PartName="/ppt/slides/slide109.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22.xml" ContentType="application/vnd.openxmlformats-officedocument.presentationml.slide+xml"/>
  <Override PartName="/ppt/slides/slide221.xml" ContentType="application/vnd.openxmlformats-officedocument.presentationml.slide+xml"/>
  <Override PartName="/ppt/slides/slide220.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45.xml" ContentType="application/vnd.openxmlformats-officedocument.presentationml.slide+xml"/>
  <Override PartName="/ppt/slides/slide244.xml" ContentType="application/vnd.openxmlformats-officedocument.presentationml.slide+xml"/>
  <Override PartName="/ppt/slides/slide243.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11.xml" ContentType="application/vnd.openxmlformats-officedocument.presentationml.slide+xml"/>
  <Override PartName="/ppt/slides/slide210.xml" ContentType="application/vnd.openxmlformats-officedocument.presentationml.slide+xml"/>
  <Override PartName="/ppt/slides/slide209.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78.xml" ContentType="application/vnd.openxmlformats-officedocument.presentationml.slide+xml"/>
  <Override PartName="/ppt/slides/slide177.xml" ContentType="application/vnd.openxmlformats-officedocument.presentationml.slide+xml"/>
  <Override PartName="/ppt/slides/slide176.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0.xml" ContentType="application/vnd.openxmlformats-officedocument.presentationml.slide+xml"/>
  <Override PartName="/ppt/slides/slide199.xml" ContentType="application/vnd.openxmlformats-officedocument.presentationml.slide+xml"/>
  <Override PartName="/ppt/slides/slide198.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286.xml" ContentType="application/vnd.openxmlformats-officedocument.presentationml.slide+xml"/>
  <Override PartName="/ppt/slides/slide285.xml" ContentType="application/vnd.openxmlformats-officedocument.presentationml.slide+xml"/>
  <Override PartName="/ppt/slides/slide284.xml" ContentType="application/vnd.openxmlformats-officedocument.presentationml.slide+xml"/>
  <Override PartName="/ppt/slides/slide283.xml" ContentType="application/vnd.openxmlformats-officedocument.presentationml.slide+xml"/>
  <Override PartName="/ppt/slides/slide282.xml" ContentType="application/vnd.openxmlformats-officedocument.presentationml.slide+xml"/>
  <Override PartName="/ppt/slides/slide281.xml" ContentType="application/vnd.openxmlformats-officedocument.presentationml.slide+xml"/>
  <Override PartName="/ppt/slides/slide280.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6.xml" ContentType="application/vnd.openxmlformats-officedocument.presentationml.slide+xml"/>
  <Override PartName="/ppt/slides/slide295.xml" ContentType="application/vnd.openxmlformats-officedocument.presentationml.slide+xml"/>
  <Override PartName="/ppt/slides/slide294.xml" ContentType="application/vnd.openxmlformats-officedocument.presentationml.slide+xml"/>
  <Override PartName="/ppt/slides/slide293.xml" ContentType="application/vnd.openxmlformats-officedocument.presentationml.slide+xml"/>
  <Override PartName="/ppt/slides/slide292.xml" ContentType="application/vnd.openxmlformats-officedocument.presentationml.slide+xml"/>
  <Override PartName="/ppt/slides/slide291.xml" ContentType="application/vnd.openxmlformats-officedocument.presentationml.slide+xml"/>
  <Override PartName="/ppt/slides/slide290.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25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25.xml" ContentType="application/vnd.openxmlformats-officedocument.presentationml.slide+xml"/>
  <Override PartName="/ppt/slides/slide324.xml" ContentType="application/vnd.openxmlformats-officedocument.presentationml.slide+xml"/>
  <Override PartName="/ppt/slides/slide323.xml" ContentType="application/vnd.openxmlformats-officedocument.presentationml.slide+xml"/>
  <Override PartName="/ppt/slides/slide322.xml" ContentType="application/vnd.openxmlformats-officedocument.presentationml.slide+xml"/>
  <Override PartName="/ppt/slides/slide321.xml" ContentType="application/vnd.openxmlformats-officedocument.presentationml.slide+xml"/>
  <Override PartName="/ppt/slides/slide320.xml" ContentType="application/vnd.openxmlformats-officedocument.presentationml.slide+xml"/>
  <Override PartName="/ppt/slides/slide319.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35.xml" ContentType="application/vnd.openxmlformats-officedocument.presentationml.slide+xml"/>
  <Override PartName="/ppt/slides/slide334.xml" ContentType="application/vnd.openxmlformats-officedocument.presentationml.slide+xml"/>
  <Override PartName="/ppt/slides/slide333.xml" ContentType="application/vnd.openxmlformats-officedocument.presentationml.slide+xml"/>
  <Override PartName="/ppt/slides/slide332.xml" ContentType="application/vnd.openxmlformats-officedocument.presentationml.slide+xml"/>
  <Override PartName="/ppt/slides/slide331.xml" ContentType="application/vnd.openxmlformats-officedocument.presentationml.slide+xml"/>
  <Override PartName="/ppt/slides/slide330.xml" ContentType="application/vnd.openxmlformats-officedocument.presentationml.slide+xml"/>
  <Override PartName="/ppt/slides/slide329.xml" ContentType="application/vnd.openxmlformats-officedocument.presentationml.slide+xml"/>
  <Override PartName="/ppt/slides/slide318.xml" ContentType="application/vnd.openxmlformats-officedocument.presentationml.slide+xml"/>
  <Override PartName="/ppt/slides/slide317.xml" ContentType="application/vnd.openxmlformats-officedocument.presentationml.slide+xml"/>
  <Override PartName="/ppt/slides/slide316.xml" ContentType="application/vnd.openxmlformats-officedocument.presentationml.slide+xml"/>
  <Override PartName="/ppt/slides/slide306.xml" ContentType="application/vnd.openxmlformats-officedocument.presentationml.slide+xml"/>
  <Override PartName="/ppt/slides/slide305.xml" ContentType="application/vnd.openxmlformats-officedocument.presentationml.slide+xml"/>
  <Override PartName="/ppt/slides/slide304.xml" ContentType="application/vnd.openxmlformats-officedocument.presentationml.slide+xml"/>
  <Override PartName="/ppt/slides/slide303.xml" ContentType="application/vnd.openxmlformats-officedocument.presentationml.slide+xml"/>
  <Override PartName="/ppt/slides/slide302.xml" ContentType="application/vnd.openxmlformats-officedocument.presentationml.slide+xml"/>
  <Override PartName="/ppt/slides/slide301.xml" ContentType="application/vnd.openxmlformats-officedocument.presentationml.slide+xml"/>
  <Override PartName="/ppt/slides/slide300.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5.xml" ContentType="application/vnd.openxmlformats-officedocument.presentationml.slide+xml"/>
  <Override PartName="/ppt/slides/slide314.xml" ContentType="application/vnd.openxmlformats-officedocument.presentationml.slide+xml"/>
  <Override PartName="/ppt/slides/slide313.xml" ContentType="application/vnd.openxmlformats-officedocument.presentationml.slide+xml"/>
  <Override PartName="/ppt/slides/slide312.xml" ContentType="application/vnd.openxmlformats-officedocument.presentationml.slide+xml"/>
  <Override PartName="/ppt/slides/slide311.xml" ContentType="application/vnd.openxmlformats-officedocument.presentationml.slide+xml"/>
  <Override PartName="/ppt/slides/slide310.xml" ContentType="application/vnd.openxmlformats-officedocument.presentationml.slide+xml"/>
  <Override PartName="/ppt/slides/slide21.xml" ContentType="application/vnd.openxmlformats-officedocument.presentationml.slide+xml"/>
  <Override PartName="/ppt/slides/slide11.xml" ContentType="application/vnd.openxmlformats-officedocument.presentationml.slide+xml"/>
  <Override PartName="/ppt/slides/slide23.xml" ContentType="application/vnd.openxmlformats-officedocument.presentationml.slide+xml"/>
  <Override PartName="/ppt/slides/slide56.xml" ContentType="application/vnd.openxmlformats-officedocument.presentationml.slide+xml"/>
  <Override PartName="/ppt/slides/slide263.xml" ContentType="application/vnd.openxmlformats-officedocument.presentationml.slide+xml"/>
  <Override PartName="/ppt/slides/slide57.xml" ContentType="application/vnd.openxmlformats-officedocument.presentationml.slide+xml"/>
  <Override PartName="/ppt/slides/slide262.xml" ContentType="application/vnd.openxmlformats-officedocument.presentationml.slide+xml"/>
  <Override PartName="/ppt/slides/slide58.xml" ContentType="application/vnd.openxmlformats-officedocument.presentationml.slide+xml"/>
  <Override PartName="/ppt/slides/slide261.xml" ContentType="application/vnd.openxmlformats-officedocument.presentationml.slide+xml"/>
  <Override PartName="/ppt/slides/slide59.xml" ContentType="application/vnd.openxmlformats-officedocument.presentationml.slide+xml"/>
  <Override PartName="/ppt/slides/slide264.xml" ContentType="application/vnd.openxmlformats-officedocument.presentationml.slide+xml"/>
  <Override PartName="/ppt/slides/slide55.xml" ContentType="application/vnd.openxmlformats-officedocument.presentationml.slide+xml"/>
  <Override PartName="/ppt/slides/slide22.xml" ContentType="application/vnd.openxmlformats-officedocument.presentationml.slide+xml"/>
  <Override PartName="/ppt/slides/slide51.xml" ContentType="application/vnd.openxmlformats-officedocument.presentationml.slide+xml"/>
  <Override PartName="/ppt/slides/slide268.xml" ContentType="application/vnd.openxmlformats-officedocument.presentationml.slide+xml"/>
  <Override PartName="/ppt/slides/slide52.xml" ContentType="application/vnd.openxmlformats-officedocument.presentationml.slide+xml"/>
  <Override PartName="/ppt/slides/slide267.xml" ContentType="application/vnd.openxmlformats-officedocument.presentationml.slide+xml"/>
  <Override PartName="/ppt/slides/slide53.xml" ContentType="application/vnd.openxmlformats-officedocument.presentationml.slide+xml"/>
  <Override PartName="/ppt/slides/slide266.xml" ContentType="application/vnd.openxmlformats-officedocument.presentationml.slide+xml"/>
  <Override PartName="/ppt/slides/slide54.xml" ContentType="application/vnd.openxmlformats-officedocument.presentationml.slide+xml"/>
  <Override PartName="/ppt/slides/slide260.xml" ContentType="application/vnd.openxmlformats-officedocument.presentationml.slide+xml"/>
  <Override PartName="/ppt/slides/slide259.xml" ContentType="application/vnd.openxmlformats-officedocument.presentationml.slide+xml"/>
  <Override PartName="/ppt/slides/slide258.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0.xml" ContentType="application/vnd.openxmlformats-officedocument.presentationml.slide+xml"/>
  <Override PartName="/ppt/slides/slide257.xml" ContentType="application/vnd.openxmlformats-officedocument.presentationml.slide+xml"/>
  <Override PartName="/ppt/slides/slide61.xml" ContentType="application/vnd.openxmlformats-officedocument.presentationml.slide+xml"/>
  <Override PartName="/ppt/slides/slide256.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269.xml" ContentType="application/vnd.openxmlformats-officedocument.presentationml.slide+xml"/>
  <Override PartName="/ppt/slides/slide265.xml" ContentType="application/vnd.openxmlformats-officedocument.presentationml.slide+xml"/>
  <Override PartName="/ppt/slides/slide5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271.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279.xml" ContentType="application/vnd.openxmlformats-officedocument.presentationml.slide+xml"/>
  <Override PartName="/ppt/slides/slide276.xml" ContentType="application/vnd.openxmlformats-officedocument.presentationml.slide+xml"/>
  <Override PartName="/ppt/slides/slide270.xml" ContentType="application/vnd.openxmlformats-officedocument.presentationml.slide+xml"/>
  <Override PartName="/ppt/slides/slide44.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8.xml" ContentType="application/vnd.openxmlformats-officedocument.presentationml.slide+xml"/>
  <Override PartName="/ppt/slides/slide45.xml" ContentType="application/vnd.openxmlformats-officedocument.presentationml.slide+xml"/>
  <Override PartName="/ppt/slides/slide277.xml" ContentType="application/vnd.openxmlformats-officedocument.presentationml.slide+xml"/>
  <Override PartName="/ppt/notesSlides/notesSlide47.xml" ContentType="application/vnd.openxmlformats-officedocument.presentationml.notesSlide+xml"/>
  <Override PartName="/ppt/notesSlides/notesSlide36.xml" ContentType="application/vnd.openxmlformats-officedocument.presentationml.notesSlide+xml"/>
  <Override PartName="/ppt/notesSlides/notesSlide33.xml" ContentType="application/vnd.openxmlformats-officedocument.presentationml.notesSlide+xml"/>
  <Override PartName="/ppt/notesSlides/notesSlide49.xml" ContentType="application/vnd.openxmlformats-officedocument.presentationml.notesSlide+xml"/>
  <Override PartName="/ppt/notesSlides/notesSlide32.xml" ContentType="application/vnd.openxmlformats-officedocument.presentationml.notesSlide+xml"/>
  <Override PartName="/ppt/notesSlides/notesSlide50.xml" ContentType="application/vnd.openxmlformats-officedocument.presentationml.notesSlide+xml"/>
  <Override PartName="/ppt/slideMasters/slideMaster1.xml" ContentType="application/vnd.openxmlformats-officedocument.presentationml.slideMaster+xml"/>
  <Override PartName="/ppt/notesSlides/notesSlide48.xml" ContentType="application/vnd.openxmlformats-officedocument.presentationml.notesSlide+xml"/>
  <Override PartName="/ppt/notesSlides/notesSlide43.xml" ContentType="application/vnd.openxmlformats-officedocument.presentationml.notesSlide+xml"/>
  <Override PartName="/ppt/notesSlides/notesSlide45.xml" ContentType="application/vnd.openxmlformats-officedocument.presentationml.notesSlide+xml"/>
  <Override PartName="/ppt/notesSlides/notesSlide31.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5.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34.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6.xml" ContentType="application/vnd.openxmlformats-officedocument.presentationml.notesSlide+xml"/>
  <Override PartName="/ppt/notesSlides/notesSlide3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7"/>
  </p:notesMasterIdLst>
  <p:sldIdLst>
    <p:sldId id="337" r:id="rId2"/>
    <p:sldId id="339" r:id="rId3"/>
    <p:sldId id="340" r:id="rId4"/>
    <p:sldId id="341" r:id="rId5"/>
    <p:sldId id="342" r:id="rId6"/>
    <p:sldId id="343" r:id="rId7"/>
    <p:sldId id="344" r:id="rId8"/>
    <p:sldId id="345" r:id="rId9"/>
    <p:sldId id="346" r:id="rId10"/>
    <p:sldId id="347" r:id="rId11"/>
    <p:sldId id="348" r:id="rId12"/>
    <p:sldId id="258" r:id="rId13"/>
    <p:sldId id="259" r:id="rId14"/>
    <p:sldId id="260" r:id="rId15"/>
    <p:sldId id="261" r:id="rId16"/>
    <p:sldId id="262" r:id="rId17"/>
    <p:sldId id="263" r:id="rId18"/>
    <p:sldId id="264" r:id="rId19"/>
    <p:sldId id="265" r:id="rId20"/>
    <p:sldId id="266" r:id="rId21"/>
    <p:sldId id="267" r:id="rId22"/>
    <p:sldId id="269" r:id="rId23"/>
    <p:sldId id="270" r:id="rId24"/>
    <p:sldId id="271" r:id="rId25"/>
    <p:sldId id="272" r:id="rId26"/>
    <p:sldId id="276"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52" r:id="rId79"/>
    <p:sldId id="353" r:id="rId80"/>
    <p:sldId id="354" r:id="rId81"/>
    <p:sldId id="355" r:id="rId82"/>
    <p:sldId id="356" r:id="rId83"/>
    <p:sldId id="357" r:id="rId84"/>
    <p:sldId id="358" r:id="rId85"/>
    <p:sldId id="359" r:id="rId86"/>
    <p:sldId id="360" r:id="rId87"/>
    <p:sldId id="362" r:id="rId88"/>
    <p:sldId id="363" r:id="rId89"/>
    <p:sldId id="367" r:id="rId90"/>
    <p:sldId id="368" r:id="rId91"/>
    <p:sldId id="369" r:id="rId92"/>
    <p:sldId id="374" r:id="rId93"/>
    <p:sldId id="375" r:id="rId94"/>
    <p:sldId id="379" r:id="rId95"/>
    <p:sldId id="380" r:id="rId96"/>
    <p:sldId id="381" r:id="rId97"/>
    <p:sldId id="382" r:id="rId98"/>
    <p:sldId id="383" r:id="rId99"/>
    <p:sldId id="384" r:id="rId100"/>
    <p:sldId id="385" r:id="rId101"/>
    <p:sldId id="386" r:id="rId102"/>
    <p:sldId id="387" r:id="rId103"/>
    <p:sldId id="388" r:id="rId104"/>
    <p:sldId id="389" r:id="rId105"/>
    <p:sldId id="390" r:id="rId106"/>
    <p:sldId id="391" r:id="rId107"/>
    <p:sldId id="392" r:id="rId108"/>
    <p:sldId id="393" r:id="rId109"/>
    <p:sldId id="394" r:id="rId110"/>
    <p:sldId id="395" r:id="rId111"/>
    <p:sldId id="396" r:id="rId112"/>
    <p:sldId id="397" r:id="rId113"/>
    <p:sldId id="398" r:id="rId114"/>
    <p:sldId id="399" r:id="rId115"/>
    <p:sldId id="400" r:id="rId116"/>
    <p:sldId id="401" r:id="rId117"/>
    <p:sldId id="404" r:id="rId118"/>
    <p:sldId id="405" r:id="rId119"/>
    <p:sldId id="406" r:id="rId120"/>
    <p:sldId id="407" r:id="rId121"/>
    <p:sldId id="408" r:id="rId122"/>
    <p:sldId id="409" r:id="rId123"/>
    <p:sldId id="410" r:id="rId124"/>
    <p:sldId id="411" r:id="rId125"/>
    <p:sldId id="412" r:id="rId126"/>
    <p:sldId id="413" r:id="rId127"/>
    <p:sldId id="414" r:id="rId128"/>
    <p:sldId id="415" r:id="rId129"/>
    <p:sldId id="416" r:id="rId130"/>
    <p:sldId id="417" r:id="rId131"/>
    <p:sldId id="418" r:id="rId132"/>
    <p:sldId id="419" r:id="rId133"/>
    <p:sldId id="420" r:id="rId134"/>
    <p:sldId id="421" r:id="rId135"/>
    <p:sldId id="422" r:id="rId136"/>
    <p:sldId id="423" r:id="rId137"/>
    <p:sldId id="424" r:id="rId138"/>
    <p:sldId id="426" r:id="rId139"/>
    <p:sldId id="427" r:id="rId140"/>
    <p:sldId id="428" r:id="rId141"/>
    <p:sldId id="429" r:id="rId142"/>
    <p:sldId id="430" r:id="rId143"/>
    <p:sldId id="431" r:id="rId144"/>
    <p:sldId id="432" r:id="rId145"/>
    <p:sldId id="433" r:id="rId146"/>
    <p:sldId id="434" r:id="rId147"/>
    <p:sldId id="435" r:id="rId148"/>
    <p:sldId id="436" r:id="rId149"/>
    <p:sldId id="437" r:id="rId150"/>
    <p:sldId id="438" r:id="rId151"/>
    <p:sldId id="439" r:id="rId152"/>
    <p:sldId id="440" r:id="rId153"/>
    <p:sldId id="441" r:id="rId154"/>
    <p:sldId id="442" r:id="rId155"/>
    <p:sldId id="443" r:id="rId156"/>
    <p:sldId id="444" r:id="rId157"/>
    <p:sldId id="445" r:id="rId158"/>
    <p:sldId id="446" r:id="rId159"/>
    <p:sldId id="447" r:id="rId160"/>
    <p:sldId id="448" r:id="rId161"/>
    <p:sldId id="449" r:id="rId162"/>
    <p:sldId id="450" r:id="rId163"/>
    <p:sldId id="452" r:id="rId164"/>
    <p:sldId id="455" r:id="rId165"/>
    <p:sldId id="460" r:id="rId166"/>
    <p:sldId id="461" r:id="rId167"/>
    <p:sldId id="462" r:id="rId168"/>
    <p:sldId id="463" r:id="rId169"/>
    <p:sldId id="464" r:id="rId170"/>
    <p:sldId id="459" r:id="rId171"/>
    <p:sldId id="458" r:id="rId172"/>
    <p:sldId id="470" r:id="rId173"/>
    <p:sldId id="471" r:id="rId174"/>
    <p:sldId id="472" r:id="rId175"/>
    <p:sldId id="473" r:id="rId176"/>
    <p:sldId id="474" r:id="rId177"/>
    <p:sldId id="475" r:id="rId178"/>
    <p:sldId id="476" r:id="rId179"/>
    <p:sldId id="477" r:id="rId180"/>
    <p:sldId id="478" r:id="rId181"/>
    <p:sldId id="479" r:id="rId182"/>
    <p:sldId id="480" r:id="rId183"/>
    <p:sldId id="481" r:id="rId184"/>
    <p:sldId id="482" r:id="rId185"/>
    <p:sldId id="483" r:id="rId186"/>
    <p:sldId id="484" r:id="rId187"/>
    <p:sldId id="485" r:id="rId188"/>
    <p:sldId id="486" r:id="rId189"/>
    <p:sldId id="487" r:id="rId190"/>
    <p:sldId id="488" r:id="rId191"/>
    <p:sldId id="489" r:id="rId192"/>
    <p:sldId id="490" r:id="rId193"/>
    <p:sldId id="491" r:id="rId194"/>
    <p:sldId id="492" r:id="rId195"/>
    <p:sldId id="493" r:id="rId196"/>
    <p:sldId id="494" r:id="rId197"/>
    <p:sldId id="495" r:id="rId198"/>
    <p:sldId id="496" r:id="rId199"/>
    <p:sldId id="497" r:id="rId200"/>
    <p:sldId id="498" r:id="rId201"/>
    <p:sldId id="499" r:id="rId202"/>
    <p:sldId id="500" r:id="rId203"/>
    <p:sldId id="502" r:id="rId204"/>
    <p:sldId id="503" r:id="rId205"/>
    <p:sldId id="521" r:id="rId206"/>
    <p:sldId id="520" r:id="rId207"/>
    <p:sldId id="519" r:id="rId208"/>
    <p:sldId id="518" r:id="rId209"/>
    <p:sldId id="517" r:id="rId210"/>
    <p:sldId id="516" r:id="rId211"/>
    <p:sldId id="515" r:id="rId212"/>
    <p:sldId id="514" r:id="rId213"/>
    <p:sldId id="525" r:id="rId214"/>
    <p:sldId id="526" r:id="rId215"/>
    <p:sldId id="527" r:id="rId216"/>
    <p:sldId id="529" r:id="rId217"/>
    <p:sldId id="530" r:id="rId218"/>
    <p:sldId id="531" r:id="rId219"/>
    <p:sldId id="532" r:id="rId220"/>
    <p:sldId id="533" r:id="rId221"/>
    <p:sldId id="534" r:id="rId222"/>
    <p:sldId id="535" r:id="rId223"/>
    <p:sldId id="539" r:id="rId224"/>
    <p:sldId id="540" r:id="rId225"/>
    <p:sldId id="541" r:id="rId226"/>
    <p:sldId id="542" r:id="rId227"/>
    <p:sldId id="543" r:id="rId228"/>
    <p:sldId id="544" r:id="rId229"/>
    <p:sldId id="546" r:id="rId230"/>
    <p:sldId id="547" r:id="rId231"/>
    <p:sldId id="549" r:id="rId232"/>
    <p:sldId id="550" r:id="rId233"/>
    <p:sldId id="555" r:id="rId234"/>
    <p:sldId id="556" r:id="rId235"/>
    <p:sldId id="557" r:id="rId236"/>
    <p:sldId id="558" r:id="rId237"/>
    <p:sldId id="559" r:id="rId238"/>
    <p:sldId id="560" r:id="rId239"/>
    <p:sldId id="561" r:id="rId240"/>
    <p:sldId id="562" r:id="rId241"/>
    <p:sldId id="563" r:id="rId242"/>
    <p:sldId id="564" r:id="rId243"/>
    <p:sldId id="565" r:id="rId244"/>
    <p:sldId id="566" r:id="rId245"/>
    <p:sldId id="567" r:id="rId246"/>
    <p:sldId id="568" r:id="rId247"/>
    <p:sldId id="574" r:id="rId248"/>
    <p:sldId id="577" r:id="rId249"/>
    <p:sldId id="578" r:id="rId250"/>
    <p:sldId id="579" r:id="rId251"/>
    <p:sldId id="580" r:id="rId252"/>
    <p:sldId id="554" r:id="rId253"/>
    <p:sldId id="586" r:id="rId254"/>
    <p:sldId id="587" r:id="rId255"/>
    <p:sldId id="588" r:id="rId256"/>
    <p:sldId id="589" r:id="rId257"/>
    <p:sldId id="590" r:id="rId258"/>
    <p:sldId id="591" r:id="rId259"/>
    <p:sldId id="593" r:id="rId260"/>
    <p:sldId id="594" r:id="rId261"/>
    <p:sldId id="595" r:id="rId262"/>
    <p:sldId id="596" r:id="rId263"/>
    <p:sldId id="597" r:id="rId264"/>
    <p:sldId id="598" r:id="rId265"/>
    <p:sldId id="599" r:id="rId266"/>
    <p:sldId id="600" r:id="rId267"/>
    <p:sldId id="601" r:id="rId268"/>
    <p:sldId id="602" r:id="rId269"/>
    <p:sldId id="605" r:id="rId270"/>
    <p:sldId id="606" r:id="rId271"/>
    <p:sldId id="607" r:id="rId272"/>
    <p:sldId id="608" r:id="rId273"/>
    <p:sldId id="610" r:id="rId274"/>
    <p:sldId id="613" r:id="rId275"/>
    <p:sldId id="615" r:id="rId276"/>
    <p:sldId id="618" r:id="rId277"/>
    <p:sldId id="638" r:id="rId278"/>
    <p:sldId id="644" r:id="rId279"/>
    <p:sldId id="645" r:id="rId280"/>
    <p:sldId id="646" r:id="rId281"/>
    <p:sldId id="647" r:id="rId282"/>
    <p:sldId id="648" r:id="rId283"/>
    <p:sldId id="649" r:id="rId284"/>
    <p:sldId id="650" r:id="rId285"/>
    <p:sldId id="652" r:id="rId286"/>
    <p:sldId id="653" r:id="rId287"/>
    <p:sldId id="654" r:id="rId288"/>
    <p:sldId id="655" r:id="rId289"/>
    <p:sldId id="656" r:id="rId290"/>
    <p:sldId id="657" r:id="rId291"/>
    <p:sldId id="658" r:id="rId292"/>
    <p:sldId id="659" r:id="rId293"/>
    <p:sldId id="660" r:id="rId294"/>
    <p:sldId id="661" r:id="rId295"/>
    <p:sldId id="662" r:id="rId296"/>
    <p:sldId id="663" r:id="rId297"/>
    <p:sldId id="664" r:id="rId298"/>
    <p:sldId id="711" r:id="rId299"/>
    <p:sldId id="712" r:id="rId300"/>
    <p:sldId id="713" r:id="rId301"/>
    <p:sldId id="714" r:id="rId302"/>
    <p:sldId id="715" r:id="rId303"/>
    <p:sldId id="717" r:id="rId304"/>
    <p:sldId id="719" r:id="rId305"/>
    <p:sldId id="720" r:id="rId306"/>
    <p:sldId id="721" r:id="rId307"/>
    <p:sldId id="744" r:id="rId308"/>
    <p:sldId id="745" r:id="rId309"/>
    <p:sldId id="746" r:id="rId310"/>
    <p:sldId id="747" r:id="rId311"/>
    <p:sldId id="748" r:id="rId312"/>
    <p:sldId id="749" r:id="rId313"/>
    <p:sldId id="750" r:id="rId314"/>
    <p:sldId id="751" r:id="rId315"/>
    <p:sldId id="752" r:id="rId316"/>
    <p:sldId id="753" r:id="rId317"/>
    <p:sldId id="754" r:id="rId318"/>
    <p:sldId id="755" r:id="rId319"/>
    <p:sldId id="756" r:id="rId320"/>
    <p:sldId id="757" r:id="rId321"/>
    <p:sldId id="758" r:id="rId322"/>
    <p:sldId id="759" r:id="rId323"/>
    <p:sldId id="760" r:id="rId324"/>
    <p:sldId id="761" r:id="rId325"/>
    <p:sldId id="762" r:id="rId326"/>
    <p:sldId id="763" r:id="rId327"/>
    <p:sldId id="764" r:id="rId328"/>
    <p:sldId id="765" r:id="rId329"/>
    <p:sldId id="766" r:id="rId330"/>
    <p:sldId id="768" r:id="rId331"/>
    <p:sldId id="769" r:id="rId332"/>
    <p:sldId id="770" r:id="rId333"/>
    <p:sldId id="771" r:id="rId334"/>
    <p:sldId id="773" r:id="rId335"/>
    <p:sldId id="774" r:id="rId3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6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notesMaster" Target="notesMasters/notesMaster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presProps" Target="presProp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viewProps" Target="viewProps.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theme" Target="theme/theme1.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tableStyles" Target="tableStyles.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customXml" Target="../customXml/item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customXml" Target="../customXml/item2.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173" Type="http://schemas.openxmlformats.org/officeDocument/2006/relationships/slide" Target="slides/slide172.xml"/><Relationship Id="rId229" Type="http://schemas.openxmlformats.org/officeDocument/2006/relationships/slide" Target="slides/slide2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AD1BCB-7748-4782-90BC-26B6DD3DC98E}" type="datetimeFigureOut">
              <a:rPr lang="en-US" smtClean="0"/>
              <a:pPr/>
              <a:t>9/23/2026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289F9F-D167-464A-A7D8-97F508BDBF9F}" type="slidenum">
              <a:rPr lang="en-US" smtClean="0"/>
              <a:pPr/>
              <a:t>‹#›</a:t>
            </a:fld>
            <a:endParaRPr lang="en-US"/>
          </a:p>
        </p:txBody>
      </p:sp>
    </p:spTree>
    <p:extLst>
      <p:ext uri="{BB962C8B-B14F-4D97-AF65-F5344CB8AC3E}">
        <p14:creationId xmlns:p14="http://schemas.microsoft.com/office/powerpoint/2010/main" val="4241230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1" u="sng" dirty="0" smtClean="0"/>
          </a:p>
        </p:txBody>
      </p:sp>
      <p:sp>
        <p:nvSpPr>
          <p:cNvPr id="4" name="Slide Number Placeholder 3"/>
          <p:cNvSpPr>
            <a:spLocks noGrp="1"/>
          </p:cNvSpPr>
          <p:nvPr>
            <p:ph type="sldNum" sz="quarter" idx="10"/>
          </p:nvPr>
        </p:nvSpPr>
        <p:spPr/>
        <p:txBody>
          <a:bodyPr/>
          <a:lstStyle/>
          <a:p>
            <a:fld id="{B299A1F9-4BB7-4536-8C01-5234BA45121A}" type="slidenum">
              <a:rPr lang="en-GB" smtClean="0"/>
              <a:pPr/>
              <a:t>1</a:t>
            </a:fld>
            <a:endParaRPr lang="en-GB"/>
          </a:p>
        </p:txBody>
      </p:sp>
    </p:spTree>
    <p:extLst>
      <p:ext uri="{BB962C8B-B14F-4D97-AF65-F5344CB8AC3E}">
        <p14:creationId xmlns:p14="http://schemas.microsoft.com/office/powerpoint/2010/main" val="214001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A squared-off log or a large, oblong piece of timber, metal, or stone used especially as a horizontal support in construction</a:t>
            </a:r>
            <a:endParaRPr lang="en-GB" sz="3600" dirty="0"/>
          </a:p>
        </p:txBody>
      </p:sp>
      <p:sp>
        <p:nvSpPr>
          <p:cNvPr id="4" name="Slide Number Placeholder 3"/>
          <p:cNvSpPr>
            <a:spLocks noGrp="1"/>
          </p:cNvSpPr>
          <p:nvPr>
            <p:ph type="sldNum" sz="quarter" idx="10"/>
          </p:nvPr>
        </p:nvSpPr>
        <p:spPr/>
        <p:txBody>
          <a:bodyPr/>
          <a:lstStyle/>
          <a:p>
            <a:fld id="{B299A1F9-4BB7-4536-8C01-5234BA45121A}" type="slidenum">
              <a:rPr lang="en-GB" smtClean="0"/>
              <a:pPr/>
              <a:t>2</a:t>
            </a:fld>
            <a:endParaRPr lang="en-GB"/>
          </a:p>
        </p:txBody>
      </p:sp>
    </p:spTree>
    <p:extLst>
      <p:ext uri="{BB962C8B-B14F-4D97-AF65-F5344CB8AC3E}">
        <p14:creationId xmlns:p14="http://schemas.microsoft.com/office/powerpoint/2010/main" val="43858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ts val="0"/>
              </a:spcAft>
              <a:buClrTx/>
              <a:buSzTx/>
              <a:buFontTx/>
              <a:buNone/>
              <a:tabLst/>
              <a:defRPr/>
            </a:pPr>
            <a:endParaRPr lang="en-GB" sz="1200" b="1" u="sng" dirty="0" smtClean="0"/>
          </a:p>
          <a:p>
            <a:pPr fontAlgn="base"/>
            <a:endParaRPr lang="en-GB" dirty="0"/>
          </a:p>
        </p:txBody>
      </p:sp>
      <p:sp>
        <p:nvSpPr>
          <p:cNvPr id="4" name="Slide Number Placeholder 3"/>
          <p:cNvSpPr>
            <a:spLocks noGrp="1"/>
          </p:cNvSpPr>
          <p:nvPr>
            <p:ph type="sldNum" sz="quarter" idx="10"/>
          </p:nvPr>
        </p:nvSpPr>
        <p:spPr/>
        <p:txBody>
          <a:bodyPr/>
          <a:lstStyle/>
          <a:p>
            <a:fld id="{B299A1F9-4BB7-4536-8C01-5234BA45121A}" type="slidenum">
              <a:rPr lang="en-GB" smtClean="0"/>
              <a:pPr/>
              <a:t>3</a:t>
            </a:fld>
            <a:endParaRPr lang="en-GB"/>
          </a:p>
        </p:txBody>
      </p:sp>
    </p:spTree>
    <p:extLst>
      <p:ext uri="{BB962C8B-B14F-4D97-AF65-F5344CB8AC3E}">
        <p14:creationId xmlns:p14="http://schemas.microsoft.com/office/powerpoint/2010/main" val="363884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endParaRPr lang="en-GB" dirty="0"/>
          </a:p>
        </p:txBody>
      </p:sp>
      <p:sp>
        <p:nvSpPr>
          <p:cNvPr id="4" name="Slide Number Placeholder 3"/>
          <p:cNvSpPr>
            <a:spLocks noGrp="1"/>
          </p:cNvSpPr>
          <p:nvPr>
            <p:ph type="sldNum" sz="quarter" idx="10"/>
          </p:nvPr>
        </p:nvSpPr>
        <p:spPr/>
        <p:txBody>
          <a:bodyPr/>
          <a:lstStyle/>
          <a:p>
            <a:fld id="{B299A1F9-4BB7-4536-8C01-5234BA45121A}" type="slidenum">
              <a:rPr lang="en-GB" smtClean="0"/>
              <a:pPr/>
              <a:t>5</a:t>
            </a:fld>
            <a:endParaRPr lang="en-GB"/>
          </a:p>
        </p:txBody>
      </p:sp>
    </p:spTree>
    <p:extLst>
      <p:ext uri="{BB962C8B-B14F-4D97-AF65-F5344CB8AC3E}">
        <p14:creationId xmlns:p14="http://schemas.microsoft.com/office/powerpoint/2010/main" val="939027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99A1F9-4BB7-4536-8C01-5234BA45121A}" type="slidenum">
              <a:rPr lang="en-GB" smtClean="0"/>
              <a:pPr/>
              <a:t>9</a:t>
            </a:fld>
            <a:endParaRPr lang="en-GB"/>
          </a:p>
        </p:txBody>
      </p:sp>
    </p:spTree>
    <p:extLst>
      <p:ext uri="{BB962C8B-B14F-4D97-AF65-F5344CB8AC3E}">
        <p14:creationId xmlns:p14="http://schemas.microsoft.com/office/powerpoint/2010/main" val="4022527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99A1F9-4BB7-4536-8C01-5234BA45121A}" type="slidenum">
              <a:rPr lang="en-GB" smtClean="0"/>
              <a:pPr/>
              <a:t>11</a:t>
            </a:fld>
            <a:endParaRPr lang="en-GB"/>
          </a:p>
        </p:txBody>
      </p:sp>
    </p:spTree>
    <p:extLst>
      <p:ext uri="{BB962C8B-B14F-4D97-AF65-F5344CB8AC3E}">
        <p14:creationId xmlns:p14="http://schemas.microsoft.com/office/powerpoint/2010/main" val="3777239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By</a:t>
            </a:r>
          </a:p>
          <a:p>
            <a:r>
              <a:rPr lang="en-GB" dirty="0" smtClean="0">
                <a:latin typeface="Bauhaus 93" pitchFamily="82" charset="0"/>
              </a:rPr>
              <a:t>Ihemadu Chukwubueze</a:t>
            </a:r>
          </a:p>
          <a:p>
            <a:r>
              <a:rPr lang="en-GB" dirty="0" smtClean="0">
                <a:latin typeface="Bauhaus 93" pitchFamily="82" charset="0"/>
              </a:rPr>
              <a:t>125465</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54</a:t>
            </a:fld>
            <a:endParaRPr lang="en-GB" dirty="0"/>
          </a:p>
        </p:txBody>
      </p:sp>
    </p:spTree>
    <p:extLst>
      <p:ext uri="{BB962C8B-B14F-4D97-AF65-F5344CB8AC3E}">
        <p14:creationId xmlns:p14="http://schemas.microsoft.com/office/powerpoint/2010/main" val="3650105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INTRODUCTION</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55</a:t>
            </a:fld>
            <a:endParaRPr lang="en-GB" dirty="0"/>
          </a:p>
        </p:txBody>
      </p:sp>
    </p:spTree>
    <p:extLst>
      <p:ext uri="{BB962C8B-B14F-4D97-AF65-F5344CB8AC3E}">
        <p14:creationId xmlns:p14="http://schemas.microsoft.com/office/powerpoint/2010/main" val="1176160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INTRODUCTION</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56</a:t>
            </a:fld>
            <a:endParaRPr lang="en-GB" dirty="0"/>
          </a:p>
        </p:txBody>
      </p:sp>
    </p:spTree>
    <p:extLst>
      <p:ext uri="{BB962C8B-B14F-4D97-AF65-F5344CB8AC3E}">
        <p14:creationId xmlns:p14="http://schemas.microsoft.com/office/powerpoint/2010/main" val="2456283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INTRODUCTION</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57</a:t>
            </a:fld>
            <a:endParaRPr lang="en-GB" dirty="0"/>
          </a:p>
        </p:txBody>
      </p:sp>
    </p:spTree>
    <p:extLst>
      <p:ext uri="{BB962C8B-B14F-4D97-AF65-F5344CB8AC3E}">
        <p14:creationId xmlns:p14="http://schemas.microsoft.com/office/powerpoint/2010/main" val="3546769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INTRODUCTION</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58</a:t>
            </a:fld>
            <a:endParaRPr lang="en-GB" dirty="0"/>
          </a:p>
        </p:txBody>
      </p:sp>
    </p:spTree>
    <p:extLst>
      <p:ext uri="{BB962C8B-B14F-4D97-AF65-F5344CB8AC3E}">
        <p14:creationId xmlns:p14="http://schemas.microsoft.com/office/powerpoint/2010/main" val="4292276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59</a:t>
            </a:fld>
            <a:endParaRPr lang="en-GB" dirty="0"/>
          </a:p>
        </p:txBody>
      </p:sp>
    </p:spTree>
    <p:extLst>
      <p:ext uri="{BB962C8B-B14F-4D97-AF65-F5344CB8AC3E}">
        <p14:creationId xmlns:p14="http://schemas.microsoft.com/office/powerpoint/2010/main" val="1404957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INTRODUCTION</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60</a:t>
            </a:fld>
            <a:endParaRPr lang="en-GB" dirty="0"/>
          </a:p>
        </p:txBody>
      </p:sp>
    </p:spTree>
    <p:extLst>
      <p:ext uri="{BB962C8B-B14F-4D97-AF65-F5344CB8AC3E}">
        <p14:creationId xmlns:p14="http://schemas.microsoft.com/office/powerpoint/2010/main" val="2316869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61</a:t>
            </a:fld>
            <a:endParaRPr lang="en-GB" dirty="0"/>
          </a:p>
        </p:txBody>
      </p:sp>
    </p:spTree>
    <p:extLst>
      <p:ext uri="{BB962C8B-B14F-4D97-AF65-F5344CB8AC3E}">
        <p14:creationId xmlns:p14="http://schemas.microsoft.com/office/powerpoint/2010/main" val="994594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62</a:t>
            </a:fld>
            <a:endParaRPr lang="en-GB" dirty="0"/>
          </a:p>
        </p:txBody>
      </p:sp>
    </p:spTree>
    <p:extLst>
      <p:ext uri="{BB962C8B-B14F-4D97-AF65-F5344CB8AC3E}">
        <p14:creationId xmlns:p14="http://schemas.microsoft.com/office/powerpoint/2010/main" val="297631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63</a:t>
            </a:fld>
            <a:endParaRPr lang="en-GB" dirty="0"/>
          </a:p>
        </p:txBody>
      </p:sp>
    </p:spTree>
    <p:extLst>
      <p:ext uri="{BB962C8B-B14F-4D97-AF65-F5344CB8AC3E}">
        <p14:creationId xmlns:p14="http://schemas.microsoft.com/office/powerpoint/2010/main" val="2776538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64</a:t>
            </a:fld>
            <a:endParaRPr lang="en-GB" dirty="0"/>
          </a:p>
        </p:txBody>
      </p:sp>
    </p:spTree>
    <p:extLst>
      <p:ext uri="{BB962C8B-B14F-4D97-AF65-F5344CB8AC3E}">
        <p14:creationId xmlns:p14="http://schemas.microsoft.com/office/powerpoint/2010/main" val="2048881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65</a:t>
            </a:fld>
            <a:endParaRPr lang="en-GB" dirty="0"/>
          </a:p>
        </p:txBody>
      </p:sp>
    </p:spTree>
    <p:extLst>
      <p:ext uri="{BB962C8B-B14F-4D97-AF65-F5344CB8AC3E}">
        <p14:creationId xmlns:p14="http://schemas.microsoft.com/office/powerpoint/2010/main" val="846573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66</a:t>
            </a:fld>
            <a:endParaRPr lang="en-GB" dirty="0"/>
          </a:p>
        </p:txBody>
      </p:sp>
    </p:spTree>
    <p:extLst>
      <p:ext uri="{BB962C8B-B14F-4D97-AF65-F5344CB8AC3E}">
        <p14:creationId xmlns:p14="http://schemas.microsoft.com/office/powerpoint/2010/main" val="3469108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67</a:t>
            </a:fld>
            <a:endParaRPr lang="en-GB" dirty="0"/>
          </a:p>
        </p:txBody>
      </p:sp>
    </p:spTree>
    <p:extLst>
      <p:ext uri="{BB962C8B-B14F-4D97-AF65-F5344CB8AC3E}">
        <p14:creationId xmlns:p14="http://schemas.microsoft.com/office/powerpoint/2010/main" val="11156643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68</a:t>
            </a:fld>
            <a:endParaRPr lang="en-GB" dirty="0"/>
          </a:p>
        </p:txBody>
      </p:sp>
    </p:spTree>
    <p:extLst>
      <p:ext uri="{BB962C8B-B14F-4D97-AF65-F5344CB8AC3E}">
        <p14:creationId xmlns:p14="http://schemas.microsoft.com/office/powerpoint/2010/main" val="163454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69</a:t>
            </a:fld>
            <a:endParaRPr lang="en-GB" dirty="0"/>
          </a:p>
        </p:txBody>
      </p:sp>
    </p:spTree>
    <p:extLst>
      <p:ext uri="{BB962C8B-B14F-4D97-AF65-F5344CB8AC3E}">
        <p14:creationId xmlns:p14="http://schemas.microsoft.com/office/powerpoint/2010/main" val="105929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70</a:t>
            </a:fld>
            <a:endParaRPr lang="en-GB" dirty="0"/>
          </a:p>
        </p:txBody>
      </p:sp>
    </p:spTree>
    <p:extLst>
      <p:ext uri="{BB962C8B-B14F-4D97-AF65-F5344CB8AC3E}">
        <p14:creationId xmlns:p14="http://schemas.microsoft.com/office/powerpoint/2010/main" val="2563186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Bauhaus 93" pitchFamily="82" charset="0"/>
              </a:rPr>
              <a:t>This</a:t>
            </a:r>
            <a:r>
              <a:rPr lang="en-GB" baseline="0" dirty="0" smtClean="0">
                <a:latin typeface="Bauhaus 93" pitchFamily="82" charset="0"/>
              </a:rPr>
              <a:t> is an example of shell arches, it can be considered as a barrel arch.</a:t>
            </a:r>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71</a:t>
            </a:fld>
            <a:endParaRPr lang="en-GB" dirty="0"/>
          </a:p>
        </p:txBody>
      </p:sp>
    </p:spTree>
    <p:extLst>
      <p:ext uri="{BB962C8B-B14F-4D97-AF65-F5344CB8AC3E}">
        <p14:creationId xmlns:p14="http://schemas.microsoft.com/office/powerpoint/2010/main" val="3655998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72</a:t>
            </a:fld>
            <a:endParaRPr lang="en-GB" dirty="0"/>
          </a:p>
        </p:txBody>
      </p:sp>
    </p:spTree>
    <p:extLst>
      <p:ext uri="{BB962C8B-B14F-4D97-AF65-F5344CB8AC3E}">
        <p14:creationId xmlns:p14="http://schemas.microsoft.com/office/powerpoint/2010/main" val="3609369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73</a:t>
            </a:fld>
            <a:endParaRPr lang="en-GB" dirty="0"/>
          </a:p>
        </p:txBody>
      </p:sp>
    </p:spTree>
    <p:extLst>
      <p:ext uri="{BB962C8B-B14F-4D97-AF65-F5344CB8AC3E}">
        <p14:creationId xmlns:p14="http://schemas.microsoft.com/office/powerpoint/2010/main" val="98101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74</a:t>
            </a:fld>
            <a:endParaRPr lang="en-GB" dirty="0"/>
          </a:p>
        </p:txBody>
      </p:sp>
    </p:spTree>
    <p:extLst>
      <p:ext uri="{BB962C8B-B14F-4D97-AF65-F5344CB8AC3E}">
        <p14:creationId xmlns:p14="http://schemas.microsoft.com/office/powerpoint/2010/main" val="693492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75</a:t>
            </a:fld>
            <a:endParaRPr lang="en-GB" dirty="0"/>
          </a:p>
        </p:txBody>
      </p:sp>
    </p:spTree>
    <p:extLst>
      <p:ext uri="{BB962C8B-B14F-4D97-AF65-F5344CB8AC3E}">
        <p14:creationId xmlns:p14="http://schemas.microsoft.com/office/powerpoint/2010/main" val="2499823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76</a:t>
            </a:fld>
            <a:endParaRPr lang="en-GB" dirty="0"/>
          </a:p>
        </p:txBody>
      </p:sp>
    </p:spTree>
    <p:extLst>
      <p:ext uri="{BB962C8B-B14F-4D97-AF65-F5344CB8AC3E}">
        <p14:creationId xmlns:p14="http://schemas.microsoft.com/office/powerpoint/2010/main" val="19461848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latin typeface="Bauhaus 93" pitchFamily="82" charset="0"/>
            </a:endParaRPr>
          </a:p>
        </p:txBody>
      </p:sp>
      <p:sp>
        <p:nvSpPr>
          <p:cNvPr id="4" name="Slide Number Placeholder 3"/>
          <p:cNvSpPr>
            <a:spLocks noGrp="1"/>
          </p:cNvSpPr>
          <p:nvPr>
            <p:ph type="sldNum" sz="quarter" idx="10"/>
          </p:nvPr>
        </p:nvSpPr>
        <p:spPr/>
        <p:txBody>
          <a:bodyPr/>
          <a:lstStyle/>
          <a:p>
            <a:fld id="{D860EC12-2419-4D6E-ACE9-91A3ADAF7171}" type="slidenum">
              <a:rPr lang="en-GB" smtClean="0"/>
              <a:pPr/>
              <a:t>77</a:t>
            </a:fld>
            <a:endParaRPr lang="en-GB" dirty="0"/>
          </a:p>
        </p:txBody>
      </p:sp>
    </p:spTree>
    <p:extLst>
      <p:ext uri="{BB962C8B-B14F-4D97-AF65-F5344CB8AC3E}">
        <p14:creationId xmlns:p14="http://schemas.microsoft.com/office/powerpoint/2010/main" val="2499626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213</a:t>
            </a:fld>
            <a:endParaRPr lang="en-US"/>
          </a:p>
        </p:txBody>
      </p:sp>
    </p:spTree>
    <p:extLst>
      <p:ext uri="{BB962C8B-B14F-4D97-AF65-F5344CB8AC3E}">
        <p14:creationId xmlns:p14="http://schemas.microsoft.com/office/powerpoint/2010/main" val="1133905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214</a:t>
            </a:fld>
            <a:endParaRPr lang="en-US"/>
          </a:p>
        </p:txBody>
      </p:sp>
    </p:spTree>
    <p:extLst>
      <p:ext uri="{BB962C8B-B14F-4D97-AF65-F5344CB8AC3E}">
        <p14:creationId xmlns:p14="http://schemas.microsoft.com/office/powerpoint/2010/main" val="3491637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215</a:t>
            </a:fld>
            <a:endParaRPr lang="en-US"/>
          </a:p>
        </p:txBody>
      </p:sp>
    </p:spTree>
    <p:extLst>
      <p:ext uri="{BB962C8B-B14F-4D97-AF65-F5344CB8AC3E}">
        <p14:creationId xmlns:p14="http://schemas.microsoft.com/office/powerpoint/2010/main" val="25688786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216</a:t>
            </a:fld>
            <a:endParaRPr lang="en-US"/>
          </a:p>
        </p:txBody>
      </p:sp>
    </p:spTree>
    <p:extLst>
      <p:ext uri="{BB962C8B-B14F-4D97-AF65-F5344CB8AC3E}">
        <p14:creationId xmlns:p14="http://schemas.microsoft.com/office/powerpoint/2010/main" val="2560268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217</a:t>
            </a:fld>
            <a:endParaRPr lang="en-US"/>
          </a:p>
        </p:txBody>
      </p:sp>
    </p:spTree>
    <p:extLst>
      <p:ext uri="{BB962C8B-B14F-4D97-AF65-F5344CB8AC3E}">
        <p14:creationId xmlns:p14="http://schemas.microsoft.com/office/powerpoint/2010/main" val="415086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218</a:t>
            </a:fld>
            <a:endParaRPr lang="en-US"/>
          </a:p>
        </p:txBody>
      </p:sp>
    </p:spTree>
    <p:extLst>
      <p:ext uri="{BB962C8B-B14F-4D97-AF65-F5344CB8AC3E}">
        <p14:creationId xmlns:p14="http://schemas.microsoft.com/office/powerpoint/2010/main" val="201046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219</a:t>
            </a:fld>
            <a:endParaRPr lang="en-US"/>
          </a:p>
        </p:txBody>
      </p:sp>
    </p:spTree>
    <p:extLst>
      <p:ext uri="{BB962C8B-B14F-4D97-AF65-F5344CB8AC3E}">
        <p14:creationId xmlns:p14="http://schemas.microsoft.com/office/powerpoint/2010/main" val="1808944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220</a:t>
            </a:fld>
            <a:endParaRPr lang="en-US"/>
          </a:p>
        </p:txBody>
      </p:sp>
    </p:spTree>
    <p:extLst>
      <p:ext uri="{BB962C8B-B14F-4D97-AF65-F5344CB8AC3E}">
        <p14:creationId xmlns:p14="http://schemas.microsoft.com/office/powerpoint/2010/main" val="19298238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1FA031-AF6D-4F1E-BB76-B27F18C18E45}" type="slidenum">
              <a:rPr lang="en-US" smtClean="0"/>
              <a:pPr/>
              <a:t>221</a:t>
            </a:fld>
            <a:endParaRPr lang="en-US"/>
          </a:p>
        </p:txBody>
      </p:sp>
    </p:spTree>
    <p:extLst>
      <p:ext uri="{BB962C8B-B14F-4D97-AF65-F5344CB8AC3E}">
        <p14:creationId xmlns:p14="http://schemas.microsoft.com/office/powerpoint/2010/main" val="40251827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222</a:t>
            </a:fld>
            <a:endParaRPr lang="en-US"/>
          </a:p>
        </p:txBody>
      </p:sp>
    </p:spTree>
    <p:extLst>
      <p:ext uri="{BB962C8B-B14F-4D97-AF65-F5344CB8AC3E}">
        <p14:creationId xmlns:p14="http://schemas.microsoft.com/office/powerpoint/2010/main" val="29766882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223</a:t>
            </a:fld>
            <a:endParaRPr lang="en-US"/>
          </a:p>
        </p:txBody>
      </p:sp>
    </p:spTree>
    <p:extLst>
      <p:ext uri="{BB962C8B-B14F-4D97-AF65-F5344CB8AC3E}">
        <p14:creationId xmlns:p14="http://schemas.microsoft.com/office/powerpoint/2010/main" val="1349048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224</a:t>
            </a:fld>
            <a:endParaRPr lang="en-US"/>
          </a:p>
        </p:txBody>
      </p:sp>
    </p:spTree>
    <p:extLst>
      <p:ext uri="{BB962C8B-B14F-4D97-AF65-F5344CB8AC3E}">
        <p14:creationId xmlns:p14="http://schemas.microsoft.com/office/powerpoint/2010/main" val="1141365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225</a:t>
            </a:fld>
            <a:endParaRPr lang="en-US"/>
          </a:p>
        </p:txBody>
      </p:sp>
    </p:spTree>
    <p:extLst>
      <p:ext uri="{BB962C8B-B14F-4D97-AF65-F5344CB8AC3E}">
        <p14:creationId xmlns:p14="http://schemas.microsoft.com/office/powerpoint/2010/main" val="37950526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226</a:t>
            </a:fld>
            <a:endParaRPr lang="en-US"/>
          </a:p>
        </p:txBody>
      </p:sp>
    </p:spTree>
    <p:extLst>
      <p:ext uri="{BB962C8B-B14F-4D97-AF65-F5344CB8AC3E}">
        <p14:creationId xmlns:p14="http://schemas.microsoft.com/office/powerpoint/2010/main" val="1417785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227</a:t>
            </a:fld>
            <a:endParaRPr lang="en-US"/>
          </a:p>
        </p:txBody>
      </p:sp>
    </p:spTree>
    <p:extLst>
      <p:ext uri="{BB962C8B-B14F-4D97-AF65-F5344CB8AC3E}">
        <p14:creationId xmlns:p14="http://schemas.microsoft.com/office/powerpoint/2010/main" val="20424189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228</a:t>
            </a:fld>
            <a:endParaRPr lang="en-US"/>
          </a:p>
        </p:txBody>
      </p:sp>
    </p:spTree>
    <p:extLst>
      <p:ext uri="{BB962C8B-B14F-4D97-AF65-F5344CB8AC3E}">
        <p14:creationId xmlns:p14="http://schemas.microsoft.com/office/powerpoint/2010/main" val="21465500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229</a:t>
            </a:fld>
            <a:endParaRPr lang="en-US"/>
          </a:p>
        </p:txBody>
      </p:sp>
    </p:spTree>
    <p:extLst>
      <p:ext uri="{BB962C8B-B14F-4D97-AF65-F5344CB8AC3E}">
        <p14:creationId xmlns:p14="http://schemas.microsoft.com/office/powerpoint/2010/main" val="23766712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230</a:t>
            </a:fld>
            <a:endParaRPr lang="en-US"/>
          </a:p>
        </p:txBody>
      </p:sp>
    </p:spTree>
    <p:extLst>
      <p:ext uri="{BB962C8B-B14F-4D97-AF65-F5344CB8AC3E}">
        <p14:creationId xmlns:p14="http://schemas.microsoft.com/office/powerpoint/2010/main" val="37157618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1FA031-AF6D-4F1E-BB76-B27F18C18E45}" type="slidenum">
              <a:rPr lang="en-US" smtClean="0"/>
              <a:pPr/>
              <a:t>231</a:t>
            </a:fld>
            <a:endParaRPr lang="en-US"/>
          </a:p>
        </p:txBody>
      </p:sp>
    </p:spTree>
    <p:extLst>
      <p:ext uri="{BB962C8B-B14F-4D97-AF65-F5344CB8AC3E}">
        <p14:creationId xmlns:p14="http://schemas.microsoft.com/office/powerpoint/2010/main" val="31108849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01FA031-AF6D-4F1E-BB76-B27F18C18E45}" type="slidenum">
              <a:rPr lang="en-US" smtClean="0"/>
              <a:pPr/>
              <a:t>232</a:t>
            </a:fld>
            <a:endParaRPr lang="en-US"/>
          </a:p>
        </p:txBody>
      </p:sp>
    </p:spTree>
    <p:extLst>
      <p:ext uri="{BB962C8B-B14F-4D97-AF65-F5344CB8AC3E}">
        <p14:creationId xmlns:p14="http://schemas.microsoft.com/office/powerpoint/2010/main" val="1861734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877099-3AA0-4E82-9982-72B942C74A4C}"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77099-3AA0-4E82-9982-72B942C74A4C}"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877099-3AA0-4E82-9982-72B942C74A4C}"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877099-3AA0-4E82-9982-72B942C74A4C}"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877099-3AA0-4E82-9982-72B942C74A4C}"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877099-3AA0-4E82-9982-72B942C74A4C}"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77099-3AA0-4E82-9982-72B942C74A4C}"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77099-3AA0-4E82-9982-72B942C74A4C}"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77099-3AA0-4E82-9982-72B942C74A4C}"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77099-3AA0-4E82-9982-72B942C74A4C}"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77099-3AA0-4E82-9982-72B942C74A4C}"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E64126-285C-44FC-A088-CB2DDD7814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877099-3AA0-4E82-9982-72B942C74A4C}"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E64126-285C-44FC-A088-CB2DDD7814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9.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3.jpeg"/><Relationship Id="rId7" Type="http://schemas.openxmlformats.org/officeDocument/2006/relationships/image" Target="../media/image46.jpeg"/><Relationship Id="rId2" Type="http://schemas.openxmlformats.org/officeDocument/2006/relationships/image" Target="../media/image42.jpe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5.jpeg"/><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ketchum.org/milopix/milo06-468x800.jpg"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www.ketchum.org/milopix/milo05-493x800.jp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5.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www.ketchum.org/milopix/milo05-493x800.jp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07.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11.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14.gi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82.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5" Type="http://schemas.openxmlformats.org/officeDocument/2006/relationships/image" Target="../media/image129.emf"/><Relationship Id="rId4" Type="http://schemas.openxmlformats.org/officeDocument/2006/relationships/image" Target="../media/image128.emf"/></Relationships>
</file>

<file path=ppt/slides/_rels/slide8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85.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slideLayout" Target="../slideLayouts/slideLayout2.xml"/><Relationship Id="rId4" Type="http://schemas.openxmlformats.org/officeDocument/2006/relationships/image" Target="../media/image135.emf"/></Relationships>
</file>

<file path=ppt/slides/_rels/slide8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png"/><Relationship Id="rId1" Type="http://schemas.openxmlformats.org/officeDocument/2006/relationships/slideLayout" Target="../slideLayouts/slideLayout2.xml"/><Relationship Id="rId4" Type="http://schemas.openxmlformats.org/officeDocument/2006/relationships/image" Target="../media/image138.jpeg"/></Relationships>
</file>

<file path=ppt/slides/_rels/slide87.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hyperlink" Target="http://en.wikipedia.org/wiki/File:Lansettb%C3%A5ge.png" TargetMode="External"/><Relationship Id="rId3" Type="http://schemas.openxmlformats.org/officeDocument/2006/relationships/image" Target="../media/image146.png"/><Relationship Id="rId7" Type="http://schemas.openxmlformats.org/officeDocument/2006/relationships/image" Target="../media/image148.png"/><Relationship Id="rId2" Type="http://schemas.openxmlformats.org/officeDocument/2006/relationships/hyperlink" Target="http://en.wikipedia.org/wiki/File:Treledsb%C3%A5ge.png" TargetMode="External"/><Relationship Id="rId1" Type="http://schemas.openxmlformats.org/officeDocument/2006/relationships/slideLayout" Target="../slideLayouts/slideLayout3.xml"/><Relationship Id="rId6" Type="http://schemas.openxmlformats.org/officeDocument/2006/relationships/hyperlink" Target="http://en.wikipedia.org/wiki/File:Segmentb%C3%A5ge.png" TargetMode="External"/><Relationship Id="rId11" Type="http://schemas.openxmlformats.org/officeDocument/2006/relationships/image" Target="../media/image150.png"/><Relationship Id="rId5" Type="http://schemas.openxmlformats.org/officeDocument/2006/relationships/image" Target="../media/image147.png"/><Relationship Id="rId10" Type="http://schemas.openxmlformats.org/officeDocument/2006/relationships/hyperlink" Target="http://en.wikipedia.org/wiki/File:Korgb%C3%A5ge.png" TargetMode="External"/><Relationship Id="rId4" Type="http://schemas.openxmlformats.org/officeDocument/2006/relationships/hyperlink" Target="http://en.wikipedia.org/wiki/File:Rundb%C3%A5ge.png" TargetMode="External"/><Relationship Id="rId9" Type="http://schemas.openxmlformats.org/officeDocument/2006/relationships/image" Target="../media/image149.png"/></Relationships>
</file>

<file path=ppt/slides/_rels/slide9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image" Target="../media/image154.jpeg"/><Relationship Id="rId2" Type="http://schemas.openxmlformats.org/officeDocument/2006/relationships/hyperlink" Target="http://upload.wikimedia.org/wikipedia/commons/5/5a/Arch.of.constantine.threequarter.view.arp.jpg" TargetMode="External"/><Relationship Id="rId1" Type="http://schemas.openxmlformats.org/officeDocument/2006/relationships/slideLayout" Target="../slideLayouts/slideLayout6.xml"/><Relationship Id="rId6" Type="http://schemas.openxmlformats.org/officeDocument/2006/relationships/hyperlink" Target="http://upload.wikimedia.org/wikipedia/commons/b/b8/Arc_de_triomphe_frontsimple.jpg" TargetMode="External"/><Relationship Id="rId5" Type="http://schemas.openxmlformats.org/officeDocument/2006/relationships/image" Target="../media/image153.jpeg"/><Relationship Id="rId4" Type="http://schemas.openxmlformats.org/officeDocument/2006/relationships/hyperlink" Target="http://upload.wikimedia.org/wikipedia/commons/2/24/Igreja,_Mosteiro_Alcoba%C3%A7a.jpg"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3.xml"/><Relationship Id="rId4" Type="http://schemas.openxmlformats.org/officeDocument/2006/relationships/image" Target="../media/image160.jpeg"/></Relationships>
</file>

<file path=ppt/slides/_rels/slide100.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2.xml"/><Relationship Id="rId4" Type="http://schemas.openxmlformats.org/officeDocument/2006/relationships/image" Target="../media/image163.jpeg"/></Relationships>
</file>

<file path=ppt/slides/_rels/slide10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jpeg"/><Relationship Id="rId1" Type="http://schemas.openxmlformats.org/officeDocument/2006/relationships/slideLayout" Target="../slideLayouts/slideLayout6.xml"/><Relationship Id="rId5" Type="http://schemas.openxmlformats.org/officeDocument/2006/relationships/image" Target="../media/image167.jpeg"/><Relationship Id="rId4" Type="http://schemas.openxmlformats.org/officeDocument/2006/relationships/image" Target="../media/image166.jpeg"/></Relationships>
</file>

<file path=ppt/slides/_rels/slide102.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6.xml"/><Relationship Id="rId4" Type="http://schemas.openxmlformats.org/officeDocument/2006/relationships/image" Target="../media/image170.jpeg"/></Relationships>
</file>

<file path=ppt/slides/_rels/slide10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2.xml"/><Relationship Id="rId4" Type="http://schemas.openxmlformats.org/officeDocument/2006/relationships/image" Target="../media/image175.jpeg"/></Relationships>
</file>

<file path=ppt/slides/_rels/slide10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eg"/><Relationship Id="rId1" Type="http://schemas.openxmlformats.org/officeDocument/2006/relationships/slideLayout" Target="../slideLayouts/slideLayout2.xml"/><Relationship Id="rId4" Type="http://schemas.openxmlformats.org/officeDocument/2006/relationships/image" Target="../media/image178.jpeg"/></Relationships>
</file>

<file path=ppt/slides/_rels/slide106.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hyperlink" Target="http://www.archdaily.com/?attachment_id=280551" TargetMode="External"/><Relationship Id="rId1" Type="http://schemas.openxmlformats.org/officeDocument/2006/relationships/slideLayout" Target="../slideLayouts/slideLayout6.xml"/><Relationship Id="rId4" Type="http://schemas.openxmlformats.org/officeDocument/2006/relationships/image" Target="../media/image187.jpeg"/></Relationships>
</file>

<file path=ppt/slides/_rels/slide11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hyperlink" Target="http://www.archdaily.com/?attachment_id=280554" TargetMode="Externa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hyperlink" Target="http://www.archdaily.com/?attachment_id=280549" TargetMode="Externa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hyperlink" Target="http://www.archdaily.com/?attachment_id=280555" TargetMode="Externa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hyperlink" Target="http://www.archdaily.com/?attachment_id=280560" TargetMode="Externa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196.png"/></Relationships>
</file>

<file path=ppt/slides/_rels/slide120.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3.jpeg"/><Relationship Id="rId1" Type="http://schemas.openxmlformats.org/officeDocument/2006/relationships/slideLayout" Target="../slideLayouts/slideLayout1.xml"/><Relationship Id="rId5" Type="http://schemas.openxmlformats.org/officeDocument/2006/relationships/image" Target="../media/image200.png"/><Relationship Id="rId4" Type="http://schemas.openxmlformats.org/officeDocument/2006/relationships/image" Target="../media/image199.png"/></Relationships>
</file>

<file path=ppt/slides/_rels/slide12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193.jpeg"/><Relationship Id="rId1" Type="http://schemas.openxmlformats.org/officeDocument/2006/relationships/slideLayout" Target="../slideLayouts/slideLayout1.xml"/><Relationship Id="rId5" Type="http://schemas.openxmlformats.org/officeDocument/2006/relationships/image" Target="../media/image204.png"/><Relationship Id="rId4" Type="http://schemas.openxmlformats.org/officeDocument/2006/relationships/image" Target="../media/image203.png"/></Relationships>
</file>

<file path=ppt/slides/_rels/slide125.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193.jpeg"/><Relationship Id="rId1" Type="http://schemas.openxmlformats.org/officeDocument/2006/relationships/slideLayout" Target="../slideLayouts/slideLayout1.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12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10.emf"/></Relationships>
</file>

<file path=ppt/slides/_rels/slide12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217.jpeg"/><Relationship Id="rId7" Type="http://schemas.openxmlformats.org/officeDocument/2006/relationships/image" Target="../media/image221.emf"/><Relationship Id="rId2" Type="http://schemas.openxmlformats.org/officeDocument/2006/relationships/image" Target="../media/image193.jpeg"/><Relationship Id="rId1" Type="http://schemas.openxmlformats.org/officeDocument/2006/relationships/slideLayout" Target="../slideLayouts/slideLayout1.xml"/><Relationship Id="rId6" Type="http://schemas.openxmlformats.org/officeDocument/2006/relationships/image" Target="../media/image220.emf"/><Relationship Id="rId5" Type="http://schemas.openxmlformats.org/officeDocument/2006/relationships/image" Target="../media/image219.jpeg"/><Relationship Id="rId4" Type="http://schemas.openxmlformats.org/officeDocument/2006/relationships/image" Target="../media/image218.jpeg"/></Relationships>
</file>

<file path=ppt/slides/_rels/slide139.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193.jpeg"/><Relationship Id="rId1" Type="http://schemas.openxmlformats.org/officeDocument/2006/relationships/slideLayout" Target="../slideLayouts/slideLayout1.xml"/><Relationship Id="rId6" Type="http://schemas.openxmlformats.org/officeDocument/2006/relationships/image" Target="../media/image225.emf"/><Relationship Id="rId5" Type="http://schemas.openxmlformats.org/officeDocument/2006/relationships/image" Target="../media/image224.png"/><Relationship Id="rId4" Type="http://schemas.openxmlformats.org/officeDocument/2006/relationships/image" Target="../media/image223.png"/></Relationships>
</file>

<file path=ppt/slides/_rels/slide140.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193.jpeg"/><Relationship Id="rId1" Type="http://schemas.openxmlformats.org/officeDocument/2006/relationships/slideLayout" Target="../slideLayouts/slideLayout1.xml"/><Relationship Id="rId5" Type="http://schemas.openxmlformats.org/officeDocument/2006/relationships/image" Target="../media/image229.emf"/><Relationship Id="rId4" Type="http://schemas.openxmlformats.org/officeDocument/2006/relationships/image" Target="../media/image228.png"/></Relationships>
</file>

<file path=ppt/slides/_rels/slide14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193.jpeg"/><Relationship Id="rId1" Type="http://schemas.openxmlformats.org/officeDocument/2006/relationships/slideLayout" Target="../slideLayouts/slideLayout1.xml"/><Relationship Id="rId5" Type="http://schemas.openxmlformats.org/officeDocument/2006/relationships/image" Target="../media/image231.emf"/><Relationship Id="rId4" Type="http://schemas.openxmlformats.org/officeDocument/2006/relationships/image" Target="../media/image230.png"/></Relationships>
</file>

<file path=ppt/slides/_rels/slide144.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33.png"/></Relationships>
</file>

<file path=ppt/slides/_rels/slide146.xml.rels><?xml version="1.0" encoding="UTF-8" standalone="yes"?>
<Relationships xmlns="http://schemas.openxmlformats.org/package/2006/relationships"><Relationship Id="rId3" Type="http://schemas.openxmlformats.org/officeDocument/2006/relationships/image" Target="../media/image234.emf"/><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image" Target="../media/image193.jpeg"/><Relationship Id="rId1" Type="http://schemas.openxmlformats.org/officeDocument/2006/relationships/slideLayout" Target="../slideLayouts/slideLayout1.xml"/><Relationship Id="rId5" Type="http://schemas.openxmlformats.org/officeDocument/2006/relationships/image" Target="../media/image238.jpeg"/><Relationship Id="rId4" Type="http://schemas.openxmlformats.org/officeDocument/2006/relationships/image" Target="../media/image237.jpeg"/></Relationships>
</file>

<file path=ppt/slides/_rels/slide150.xml.rels><?xml version="1.0" encoding="UTF-8" standalone="yes"?>
<Relationships xmlns="http://schemas.openxmlformats.org/package/2006/relationships"><Relationship Id="rId3" Type="http://schemas.openxmlformats.org/officeDocument/2006/relationships/image" Target="../media/image239.emf"/><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46.emf"/></Relationships>
</file>

<file path=ppt/slides/_rels/slide158.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48.emf"/></Relationships>
</file>

<file path=ppt/slides/_rels/slide159.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50.emf"/></Relationships>
</file>

<file path=ppt/slides/_rels/slide160.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52.emf"/></Relationships>
</file>

<file path=ppt/slides/_rels/slide161.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54.emf"/></Relationships>
</file>

<file path=ppt/slides/_rels/slide162.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56.emf"/></Relationships>
</file>

<file path=ppt/slides/_rels/slide163.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193.jpeg"/><Relationship Id="rId1" Type="http://schemas.openxmlformats.org/officeDocument/2006/relationships/slideLayout" Target="../slideLayouts/slideLayout1.xml"/><Relationship Id="rId4" Type="http://schemas.openxmlformats.org/officeDocument/2006/relationships/image" Target="../media/image259.emf"/></Relationships>
</file>

<file path=ppt/slides/_rels/slide165.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0.jpeg"/><Relationship Id="rId1" Type="http://schemas.openxmlformats.org/officeDocument/2006/relationships/slideLayout" Target="../slideLayouts/slideLayout7.xml"/><Relationship Id="rId4" Type="http://schemas.openxmlformats.org/officeDocument/2006/relationships/image" Target="../media/image262.jpeg"/></Relationships>
</file>

<file path=ppt/slides/_rels/slide166.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7.xml"/><Relationship Id="rId5" Type="http://schemas.openxmlformats.org/officeDocument/2006/relationships/image" Target="../media/image266.jpeg"/><Relationship Id="rId4" Type="http://schemas.openxmlformats.org/officeDocument/2006/relationships/image" Target="../media/image265.jpeg"/></Relationships>
</file>

<file path=ppt/slides/_rels/slide167.xml.rels><?xml version="1.0" encoding="UTF-8" standalone="yes"?>
<Relationships xmlns="http://schemas.openxmlformats.org/package/2006/relationships"><Relationship Id="rId3" Type="http://schemas.openxmlformats.org/officeDocument/2006/relationships/image" Target="../media/image268.jpeg"/><Relationship Id="rId2" Type="http://schemas.openxmlformats.org/officeDocument/2006/relationships/image" Target="../media/image267.jpeg"/><Relationship Id="rId1" Type="http://schemas.openxmlformats.org/officeDocument/2006/relationships/slideLayout" Target="../slideLayouts/slideLayout7.xml"/><Relationship Id="rId4" Type="http://schemas.openxmlformats.org/officeDocument/2006/relationships/image" Target="../media/image269.jpeg"/></Relationships>
</file>

<file path=ppt/slides/_rels/slide168.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image" Target="../media/image270.jpeg"/><Relationship Id="rId1" Type="http://schemas.openxmlformats.org/officeDocument/2006/relationships/slideLayout" Target="../slideLayouts/slideLayout7.xml"/><Relationship Id="rId4" Type="http://schemas.openxmlformats.org/officeDocument/2006/relationships/image" Target="../media/image272.jpeg"/></Relationships>
</file>

<file path=ppt/slides/_rels/slide169.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image" Target="../media/image273.jpeg"/><Relationship Id="rId1" Type="http://schemas.openxmlformats.org/officeDocument/2006/relationships/slideLayout" Target="../slideLayouts/slideLayout7.xml"/><Relationship Id="rId6" Type="http://schemas.openxmlformats.org/officeDocument/2006/relationships/image" Target="../media/image277.jpeg"/><Relationship Id="rId5" Type="http://schemas.openxmlformats.org/officeDocument/2006/relationships/image" Target="../media/image276.jpeg"/><Relationship Id="rId4" Type="http://schemas.openxmlformats.org/officeDocument/2006/relationships/image" Target="../media/image275.jpeg"/></Relationships>
</file>

<file path=ppt/slides/_rels/slide170.xml.rels><?xml version="1.0" encoding="UTF-8" standalone="yes"?>
<Relationships xmlns="http://schemas.openxmlformats.org/package/2006/relationships"><Relationship Id="rId3" Type="http://schemas.openxmlformats.org/officeDocument/2006/relationships/image" Target="../media/image279.gif"/><Relationship Id="rId2" Type="http://schemas.openxmlformats.org/officeDocument/2006/relationships/image" Target="../media/image278.jpeg"/><Relationship Id="rId1" Type="http://schemas.openxmlformats.org/officeDocument/2006/relationships/slideLayout" Target="../slideLayouts/slideLayout7.xml"/><Relationship Id="rId5" Type="http://schemas.openxmlformats.org/officeDocument/2006/relationships/image" Target="../media/image281.jpeg"/><Relationship Id="rId4" Type="http://schemas.openxmlformats.org/officeDocument/2006/relationships/image" Target="../media/image280.jpeg"/></Relationships>
</file>

<file path=ppt/slides/_rels/slide171.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jpeg"/><Relationship Id="rId1" Type="http://schemas.openxmlformats.org/officeDocument/2006/relationships/slideLayout" Target="../slideLayouts/slideLayout7.xml"/><Relationship Id="rId4" Type="http://schemas.openxmlformats.org/officeDocument/2006/relationships/image" Target="../media/image284.jpeg"/></Relationships>
</file>

<file path=ppt/slides/_rels/slide172.xml.rels><?xml version="1.0" encoding="UTF-8" standalone="yes"?>
<Relationships xmlns="http://schemas.openxmlformats.org/package/2006/relationships"><Relationship Id="rId3" Type="http://schemas.openxmlformats.org/officeDocument/2006/relationships/image" Target="../media/image286.jpeg"/><Relationship Id="rId2" Type="http://schemas.openxmlformats.org/officeDocument/2006/relationships/image" Target="../media/image285.jpe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image" Target="../media/image287.jpeg"/><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289.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image" Target="../media/image290.jpeg"/><Relationship Id="rId1" Type="http://schemas.openxmlformats.org/officeDocument/2006/relationships/slideLayout" Target="../slideLayouts/slideLayout5.xml"/><Relationship Id="rId4" Type="http://schemas.openxmlformats.org/officeDocument/2006/relationships/image" Target="../media/image292.jpeg"/></Relationships>
</file>

<file path=ppt/slides/_rels/slide181.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image" Target="../media/image293.jpeg"/><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3" Type="http://schemas.openxmlformats.org/officeDocument/2006/relationships/image" Target="../media/image296.jpeg"/><Relationship Id="rId2" Type="http://schemas.openxmlformats.org/officeDocument/2006/relationships/image" Target="../media/image295.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image" Target="../media/image297.jpeg"/><Relationship Id="rId1" Type="http://schemas.openxmlformats.org/officeDocument/2006/relationships/slideLayout" Target="../slideLayouts/slideLayout2.xml"/><Relationship Id="rId4" Type="http://schemas.openxmlformats.org/officeDocument/2006/relationships/image" Target="../media/image299.jpeg"/></Relationships>
</file>

<file path=ppt/slides/_rels/slide184.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303.jpeg"/><Relationship Id="rId2" Type="http://schemas.openxmlformats.org/officeDocument/2006/relationships/image" Target="../media/image302.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305.jpeg"/><Relationship Id="rId2" Type="http://schemas.openxmlformats.org/officeDocument/2006/relationships/image" Target="../media/image304.jpeg"/><Relationship Id="rId1" Type="http://schemas.openxmlformats.org/officeDocument/2006/relationships/slideLayout" Target="../slideLayouts/slideLayout2.xml"/><Relationship Id="rId4" Type="http://schemas.openxmlformats.org/officeDocument/2006/relationships/image" Target="../media/image306.jpeg"/></Relationships>
</file>

<file path=ppt/slides/_rels/slide187.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07.jpeg"/><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jpeg"/><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4.xml"/><Relationship Id="rId4" Type="http://schemas.openxmlformats.org/officeDocument/2006/relationships/image" Target="../media/image313.jpeg"/></Relationships>
</file>

<file path=ppt/slides/_rels/slide190.xml.rels><?xml version="1.0" encoding="UTF-8" standalone="yes"?>
<Relationships xmlns="http://schemas.openxmlformats.org/package/2006/relationships"><Relationship Id="rId3" Type="http://schemas.openxmlformats.org/officeDocument/2006/relationships/image" Target="../media/image315.jpeg"/><Relationship Id="rId2" Type="http://schemas.openxmlformats.org/officeDocument/2006/relationships/image" Target="../media/image314.png"/><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4.xml"/><Relationship Id="rId4" Type="http://schemas.openxmlformats.org/officeDocument/2006/relationships/image" Target="../media/image318.jpeg"/></Relationships>
</file>

<file path=ppt/slides/_rels/slide19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319.png"/><Relationship Id="rId1" Type="http://schemas.openxmlformats.org/officeDocument/2006/relationships/slideLayout" Target="../slideLayouts/slideLayout2.xml"/><Relationship Id="rId6" Type="http://schemas.openxmlformats.org/officeDocument/2006/relationships/image" Target="../media/image321.png"/><Relationship Id="rId5" Type="http://schemas.microsoft.com/office/2007/relationships/hdphoto" Target="../media/hdphoto5.wdp"/><Relationship Id="rId4" Type="http://schemas.openxmlformats.org/officeDocument/2006/relationships/image" Target="../media/image320.png"/></Relationships>
</file>

<file path=ppt/slides/_rels/slide193.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22.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323.png"/></Relationships>
</file>

<file path=ppt/slides/_rels/slide194.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24.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325.png"/></Relationships>
</file>

<file path=ppt/slides/_rels/slide19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26.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327.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329.jpeg"/><Relationship Id="rId2" Type="http://schemas.openxmlformats.org/officeDocument/2006/relationships/image" Target="../media/image328.gif"/><Relationship Id="rId1" Type="http://schemas.openxmlformats.org/officeDocument/2006/relationships/slideLayout" Target="../slideLayouts/slideLayout8.xml"/></Relationships>
</file>

<file path=ppt/slides/_rels/slide19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30.png"/><Relationship Id="rId1" Type="http://schemas.openxmlformats.org/officeDocument/2006/relationships/slideLayout" Target="../slideLayouts/slideLayout8.xml"/></Relationships>
</file>

<file path=ppt/slides/_rels/slide199.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24.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333.jpeg"/><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hyperlink" Target="https://sites.google.com/site/torrefira/structural-system/load%20paths%202.png?attredirects=0" TargetMode="External"/><Relationship Id="rId1" Type="http://schemas.openxmlformats.org/officeDocument/2006/relationships/slideLayout" Target="../slideLayouts/slideLayout1.xml"/><Relationship Id="rId6" Type="http://schemas.openxmlformats.org/officeDocument/2006/relationships/image" Target="../media/image336.jpeg"/><Relationship Id="rId5" Type="http://schemas.openxmlformats.org/officeDocument/2006/relationships/image" Target="../media/image335.png"/><Relationship Id="rId4" Type="http://schemas.openxmlformats.org/officeDocument/2006/relationships/hyperlink" Target="https://sites.google.com/site/torrefira/structural-system/load%20paths.png?attredirects=0"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sites.google.com/site/torrefira/structural-system/load%20paths%202.png?attredirects=0" TargetMode="External"/><Relationship Id="rId7" Type="http://schemas.openxmlformats.org/officeDocument/2006/relationships/image" Target="../media/image338.png"/><Relationship Id="rId2" Type="http://schemas.openxmlformats.org/officeDocument/2006/relationships/image" Target="../media/image337.jpeg"/><Relationship Id="rId1" Type="http://schemas.openxmlformats.org/officeDocument/2006/relationships/slideLayout" Target="../slideLayouts/slideLayout1.xml"/><Relationship Id="rId6" Type="http://schemas.openxmlformats.org/officeDocument/2006/relationships/image" Target="../media/image335.png"/><Relationship Id="rId5" Type="http://schemas.openxmlformats.org/officeDocument/2006/relationships/hyperlink" Target="https://sites.google.com/site/torrefira/structural-system/load%20paths.png?attredirects=0" TargetMode="External"/><Relationship Id="rId4" Type="http://schemas.openxmlformats.org/officeDocument/2006/relationships/image" Target="../media/image334.png"/></Relationships>
</file>

<file path=ppt/slides/_rels/slide208.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hyperlink" Target="https://sites.google.com/site/torrefira/structural-system/load%20paths%202.png?attredirects=0" TargetMode="External"/><Relationship Id="rId1" Type="http://schemas.openxmlformats.org/officeDocument/2006/relationships/slideLayout" Target="../slideLayouts/slideLayout1.xml"/><Relationship Id="rId6" Type="http://schemas.openxmlformats.org/officeDocument/2006/relationships/image" Target="../media/image339.png"/><Relationship Id="rId5" Type="http://schemas.openxmlformats.org/officeDocument/2006/relationships/image" Target="../media/image335.png"/><Relationship Id="rId4" Type="http://schemas.openxmlformats.org/officeDocument/2006/relationships/hyperlink" Target="https://sites.google.com/site/torrefira/structural-system/load%20paths.png?attredirects=0" TargetMode="External"/></Relationships>
</file>

<file path=ppt/slides/_rels/slide209.xml.rels><?xml version="1.0" encoding="UTF-8" standalone="yes"?>
<Relationships xmlns="http://schemas.openxmlformats.org/package/2006/relationships"><Relationship Id="rId3" Type="http://schemas.openxmlformats.org/officeDocument/2006/relationships/hyperlink" Target="https://sites.google.com/site/torrefira/structural-system/load%20paths%202.png?attredirects=0" TargetMode="External"/><Relationship Id="rId2" Type="http://schemas.openxmlformats.org/officeDocument/2006/relationships/image" Target="../media/image333.jpeg"/><Relationship Id="rId1" Type="http://schemas.openxmlformats.org/officeDocument/2006/relationships/slideLayout" Target="../slideLayouts/slideLayout1.xml"/><Relationship Id="rId6" Type="http://schemas.openxmlformats.org/officeDocument/2006/relationships/image" Target="../media/image335.png"/><Relationship Id="rId5" Type="http://schemas.openxmlformats.org/officeDocument/2006/relationships/hyperlink" Target="https://sites.google.com/site/torrefira/structural-system/load%20paths.png?attredirects=0" TargetMode="External"/><Relationship Id="rId4" Type="http://schemas.openxmlformats.org/officeDocument/2006/relationships/image" Target="../media/image334.png"/></Relationships>
</file>

<file path=ppt/slides/_rels/slide210.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hyperlink" Target="https://sites.google.com/site/torrefira/structural-system/load%20paths%202.png?attredirects=0" TargetMode="External"/><Relationship Id="rId1" Type="http://schemas.openxmlformats.org/officeDocument/2006/relationships/slideLayout" Target="../slideLayouts/slideLayout1.xml"/><Relationship Id="rId6" Type="http://schemas.openxmlformats.org/officeDocument/2006/relationships/image" Target="../media/image340.png"/><Relationship Id="rId5" Type="http://schemas.openxmlformats.org/officeDocument/2006/relationships/image" Target="../media/image335.png"/><Relationship Id="rId4" Type="http://schemas.openxmlformats.org/officeDocument/2006/relationships/hyperlink" Target="https://sites.google.com/site/torrefira/structural-system/load%20paths.png?attredirects=0"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hyperlink" Target="https://sites.google.com/site/torrefira/structural-system/load%20paths%202.png?attredirects=0" TargetMode="External"/><Relationship Id="rId1" Type="http://schemas.openxmlformats.org/officeDocument/2006/relationships/slideLayout" Target="../slideLayouts/slideLayout1.xml"/><Relationship Id="rId6" Type="http://schemas.openxmlformats.org/officeDocument/2006/relationships/image" Target="../media/image341.png"/><Relationship Id="rId5" Type="http://schemas.openxmlformats.org/officeDocument/2006/relationships/image" Target="../media/image335.png"/><Relationship Id="rId4" Type="http://schemas.openxmlformats.org/officeDocument/2006/relationships/hyperlink" Target="https://sites.google.com/site/torrefira/structural-system/load%20paths.png?attredirects=0"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hyperlink" Target="https://sites.google.com/site/torrefira/structural-system/load%20paths%202.png?attredirects=0" TargetMode="External"/><Relationship Id="rId1" Type="http://schemas.openxmlformats.org/officeDocument/2006/relationships/slideLayout" Target="../slideLayouts/slideLayout1.xml"/><Relationship Id="rId6" Type="http://schemas.openxmlformats.org/officeDocument/2006/relationships/image" Target="../media/image342.png"/><Relationship Id="rId5" Type="http://schemas.openxmlformats.org/officeDocument/2006/relationships/image" Target="../media/image335.png"/><Relationship Id="rId4" Type="http://schemas.openxmlformats.org/officeDocument/2006/relationships/hyperlink" Target="https://sites.google.com/site/torrefira/structural-system/load%20paths.png?attredirects=0" TargetMode="External"/></Relationships>
</file>

<file path=ppt/slides/_rels/slide213.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45.jpeg"/><Relationship Id="rId4" Type="http://schemas.openxmlformats.org/officeDocument/2006/relationships/image" Target="../media/image344.png"/></Relationships>
</file>

<file path=ppt/slides/_rels/slide214.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47.gif"/><Relationship Id="rId4" Type="http://schemas.openxmlformats.org/officeDocument/2006/relationships/hyperlink" Target="http://pneumaticstructuralsystems.files.wordpress.com/2010/10/plan2.gif"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www.google.com/imgres?imgurl=http://universityshelldekalb.com/wp-content/uploads/2009/10/tires.png&amp;imgrefurl=http://universityshelldekalb.com/?tag=tire-sale&amp;usg=__w-tQSpyZUK_-9TxuiuA67Kfhyp4=&amp;h=399&amp;w=345&amp;sz=209&amp;hl=en&amp;start=1&amp;itbs=1&amp;tbnid=aSnSLid7sWAsHM:&amp;tbnh=124&amp;tbnw=107&amp;prev=/images?q=tires&amp;hl=en&amp;sa=G&amp;gbv=2&amp;tbs=isch:1" TargetMode="External"/><Relationship Id="rId3" Type="http://schemas.openxmlformats.org/officeDocument/2006/relationships/image" Target="../media/image343.jpeg"/><Relationship Id="rId7" Type="http://schemas.openxmlformats.org/officeDocument/2006/relationships/image" Target="../media/image351.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50.jpeg"/><Relationship Id="rId5" Type="http://schemas.openxmlformats.org/officeDocument/2006/relationships/image" Target="../media/image349.jpeg"/><Relationship Id="rId10" Type="http://schemas.openxmlformats.org/officeDocument/2006/relationships/image" Target="../media/image353.jpeg"/><Relationship Id="rId4" Type="http://schemas.openxmlformats.org/officeDocument/2006/relationships/image" Target="../media/image348.jpeg"/><Relationship Id="rId9" Type="http://schemas.openxmlformats.org/officeDocument/2006/relationships/image" Target="../media/image352.jpeg"/></Relationships>
</file>

<file path=ppt/slides/_rels/slide216.xml.rels><?xml version="1.0" encoding="UTF-8" standalone="yes"?>
<Relationships xmlns="http://schemas.openxmlformats.org/package/2006/relationships"><Relationship Id="rId8" Type="http://schemas.openxmlformats.org/officeDocument/2006/relationships/image" Target="../media/image358.jpeg"/><Relationship Id="rId3" Type="http://schemas.openxmlformats.org/officeDocument/2006/relationships/image" Target="../media/image343.jpeg"/><Relationship Id="rId7" Type="http://schemas.openxmlformats.org/officeDocument/2006/relationships/image" Target="../media/image357.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56.jpeg"/><Relationship Id="rId5" Type="http://schemas.openxmlformats.org/officeDocument/2006/relationships/image" Target="../media/image355.jpeg"/><Relationship Id="rId4" Type="http://schemas.openxmlformats.org/officeDocument/2006/relationships/image" Target="../media/image354.jpeg"/></Relationships>
</file>

<file path=ppt/slides/_rels/slide217.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60.jpeg"/><Relationship Id="rId4" Type="http://schemas.openxmlformats.org/officeDocument/2006/relationships/image" Target="../media/image359.jpeg"/></Relationships>
</file>

<file path=ppt/slides/_rels/slide218.xml.rels><?xml version="1.0" encoding="UTF-8" standalone="yes"?>
<Relationships xmlns="http://schemas.openxmlformats.org/package/2006/relationships"><Relationship Id="rId3" Type="http://schemas.openxmlformats.org/officeDocument/2006/relationships/image" Target="../media/image343.jpeg"/><Relationship Id="rId7" Type="http://schemas.openxmlformats.org/officeDocument/2006/relationships/image" Target="../media/image362.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www.archdaily.com/123014/sports-canopy-gs-ca/16171_georgemain/" TargetMode="External"/><Relationship Id="rId5" Type="http://schemas.openxmlformats.org/officeDocument/2006/relationships/image" Target="../media/image361.jpeg"/><Relationship Id="rId4" Type="http://schemas.openxmlformats.org/officeDocument/2006/relationships/hyperlink" Target="http://www.archdaily.com/123014/sports-canopy-gs-ca/16171_4_george3/"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65.jpeg"/><Relationship Id="rId5" Type="http://schemas.openxmlformats.org/officeDocument/2006/relationships/image" Target="../media/image364.jpeg"/><Relationship Id="rId4" Type="http://schemas.openxmlformats.org/officeDocument/2006/relationships/image" Target="../media/image363.jpeg"/></Relationships>
</file>

<file path=ppt/slides/_rels/slide220.xml.rels><?xml version="1.0" encoding="UTF-8" standalone="yes"?>
<Relationships xmlns="http://schemas.openxmlformats.org/package/2006/relationships"><Relationship Id="rId3" Type="http://schemas.openxmlformats.org/officeDocument/2006/relationships/image" Target="../media/image343.jpeg"/><Relationship Id="rId7" Type="http://schemas.openxmlformats.org/officeDocument/2006/relationships/image" Target="../media/image356.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68.jpeg"/><Relationship Id="rId5" Type="http://schemas.openxmlformats.org/officeDocument/2006/relationships/image" Target="../media/image367.jpeg"/><Relationship Id="rId4" Type="http://schemas.openxmlformats.org/officeDocument/2006/relationships/image" Target="../media/image366.jpeg"/></Relationships>
</file>

<file path=ppt/slides/_rels/slide221.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70.jpeg"/><Relationship Id="rId4" Type="http://schemas.openxmlformats.org/officeDocument/2006/relationships/image" Target="../media/image369.jpeg"/></Relationships>
</file>

<file path=ppt/slides/_rels/slide224.xml.rels><?xml version="1.0" encoding="UTF-8" standalone="yes"?>
<Relationships xmlns="http://schemas.openxmlformats.org/package/2006/relationships"><Relationship Id="rId3" Type="http://schemas.openxmlformats.org/officeDocument/2006/relationships/image" Target="../media/image37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image" Target="../media/image37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37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74.jpeg"/><Relationship Id="rId4" Type="http://schemas.openxmlformats.org/officeDocument/2006/relationships/image" Target="../media/image373.jpeg"/></Relationships>
</file>

<file path=ppt/slides/_rels/slide228.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76.jpeg"/><Relationship Id="rId4" Type="http://schemas.openxmlformats.org/officeDocument/2006/relationships/image" Target="../media/image375.jpeg"/></Relationships>
</file>

<file path=ppt/slides/_rels/slide229.xml.rels><?xml version="1.0" encoding="UTF-8" standalone="yes"?>
<Relationships xmlns="http://schemas.openxmlformats.org/package/2006/relationships"><Relationship Id="rId3" Type="http://schemas.openxmlformats.org/officeDocument/2006/relationships/image" Target="../media/image343.jpeg"/><Relationship Id="rId7" Type="http://schemas.openxmlformats.org/officeDocument/2006/relationships/image" Target="../media/image362.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hyperlink" Target="http://www.archdaily.com/123014/sports-canopy-gs-ca/16171_georgemain/" TargetMode="External"/><Relationship Id="rId5" Type="http://schemas.openxmlformats.org/officeDocument/2006/relationships/image" Target="../media/image361.jpeg"/><Relationship Id="rId4" Type="http://schemas.openxmlformats.org/officeDocument/2006/relationships/hyperlink" Target="http://www.archdaily.com/123014/sports-canopy-gs-ca/16171_4_george3/" TargetMode="External"/></Relationships>
</file>

<file path=ppt/slides/_rels/slide230.xml.rels><?xml version="1.0" encoding="UTF-8" standalone="yes"?>
<Relationships xmlns="http://schemas.openxmlformats.org/package/2006/relationships"><Relationship Id="rId8" Type="http://schemas.openxmlformats.org/officeDocument/2006/relationships/hyperlink" Target="http://www.archdaily.com/tag/gs-ca/" TargetMode="External"/><Relationship Id="rId3" Type="http://schemas.openxmlformats.org/officeDocument/2006/relationships/image" Target="../media/image343.jpeg"/><Relationship Id="rId7" Type="http://schemas.openxmlformats.org/officeDocument/2006/relationships/image" Target="../media/image378.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www.archdaily.com/123014/sports-canopy-gs-ca/16171_2_george1/" TargetMode="External"/><Relationship Id="rId5" Type="http://schemas.openxmlformats.org/officeDocument/2006/relationships/image" Target="../media/image377.jpeg"/><Relationship Id="rId4" Type="http://schemas.openxmlformats.org/officeDocument/2006/relationships/hyperlink" Target="http://www.archdaily.com/123014/sports-canopy-gs-ca/16171_3_george2/" TargetMode="External"/><Relationship Id="rId9" Type="http://schemas.openxmlformats.org/officeDocument/2006/relationships/hyperlink" Target="http://www.archdaily.com/tag/national-tennis-center/" TargetMode="External"/></Relationships>
</file>

<file path=ppt/slides/_rels/slide231.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79.jpeg"/></Relationships>
</file>

<file path=ppt/slides/_rels/slide232.xml.rels><?xml version="1.0" encoding="UTF-8" standalone="yes"?>
<Relationships xmlns="http://schemas.openxmlformats.org/package/2006/relationships"><Relationship Id="rId3" Type="http://schemas.openxmlformats.org/officeDocument/2006/relationships/image" Target="../media/image343.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381.jpeg"/><Relationship Id="rId4" Type="http://schemas.openxmlformats.org/officeDocument/2006/relationships/image" Target="../media/image380.jpeg"/></Relationships>
</file>

<file path=ppt/slides/_rels/slide233.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384.jpe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2" Type="http://schemas.openxmlformats.org/officeDocument/2006/relationships/image" Target="../media/image385.jpe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2" Type="http://schemas.openxmlformats.org/officeDocument/2006/relationships/image" Target="../media/image388.pn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image" Target="../media/image389.pn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png"/><Relationship Id="rId1" Type="http://schemas.openxmlformats.org/officeDocument/2006/relationships/slideLayout" Target="../slideLayouts/slideLayout7.xml"/><Relationship Id="rId4" Type="http://schemas.openxmlformats.org/officeDocument/2006/relationships/image" Target="../media/image393.png"/></Relationships>
</file>

<file path=ppt/slides/_rels/slide243.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image" Target="../media/image394.png"/><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image" Target="../media/image396.png"/><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399.png"/><Relationship Id="rId1" Type="http://schemas.openxmlformats.org/officeDocument/2006/relationships/slideLayout" Target="../slideLayouts/slideLayout7.xml"/><Relationship Id="rId4" Type="http://schemas.openxmlformats.org/officeDocument/2006/relationships/image" Target="../media/image401.png"/></Relationships>
</file>

<file path=ppt/slides/_rels/slide247.xml.rels><?xml version="1.0" encoding="UTF-8" standalone="yes"?>
<Relationships xmlns="http://schemas.openxmlformats.org/package/2006/relationships"><Relationship Id="rId2" Type="http://schemas.openxmlformats.org/officeDocument/2006/relationships/image" Target="../media/image402.pn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403.pn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3" Type="http://schemas.openxmlformats.org/officeDocument/2006/relationships/image" Target="../media/image406.png"/><Relationship Id="rId2" Type="http://schemas.openxmlformats.org/officeDocument/2006/relationships/image" Target="../media/image405.pn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hyperlink" Target="http://en.wikipedia.org/wiki/Contemporary_English_Version" TargetMode="External"/><Relationship Id="rId7" Type="http://schemas.openxmlformats.org/officeDocument/2006/relationships/image" Target="../media/image412.png"/><Relationship Id="rId2" Type="http://schemas.openxmlformats.org/officeDocument/2006/relationships/hyperlink" Target="http://en.wikipedia.org/wiki/Textile" TargetMode="External"/><Relationship Id="rId1" Type="http://schemas.openxmlformats.org/officeDocument/2006/relationships/slideLayout" Target="../slideLayouts/slideLayout4.xml"/><Relationship Id="rId6" Type="http://schemas.openxmlformats.org/officeDocument/2006/relationships/image" Target="../media/image411.png"/><Relationship Id="rId5" Type="http://schemas.openxmlformats.org/officeDocument/2006/relationships/image" Target="../media/image410.png"/><Relationship Id="rId4" Type="http://schemas.openxmlformats.org/officeDocument/2006/relationships/image" Target="../media/image409.png"/></Relationships>
</file>

<file path=ppt/slides/_rels/slide254.xml.rels><?xml version="1.0" encoding="UTF-8" standalone="yes"?>
<Relationships xmlns="http://schemas.openxmlformats.org/package/2006/relationships"><Relationship Id="rId2" Type="http://schemas.openxmlformats.org/officeDocument/2006/relationships/image" Target="../media/image413.png"/><Relationship Id="rId1" Type="http://schemas.openxmlformats.org/officeDocument/2006/relationships/slideLayout" Target="../slideLayouts/slideLayout4.xml"/></Relationships>
</file>

<file path=ppt/slides/_rels/slide255.xml.rels><?xml version="1.0" encoding="UTF-8" standalone="yes"?>
<Relationships xmlns="http://schemas.openxmlformats.org/package/2006/relationships"><Relationship Id="rId3" Type="http://schemas.openxmlformats.org/officeDocument/2006/relationships/image" Target="../media/image415.png"/><Relationship Id="rId2" Type="http://schemas.openxmlformats.org/officeDocument/2006/relationships/image" Target="../media/image414.png"/><Relationship Id="rId1" Type="http://schemas.openxmlformats.org/officeDocument/2006/relationships/slideLayout" Target="../slideLayouts/slideLayout4.xml"/><Relationship Id="rId4" Type="http://schemas.openxmlformats.org/officeDocument/2006/relationships/image" Target="../media/image416.png"/></Relationships>
</file>

<file path=ppt/slides/_rels/slide256.xml.rels><?xml version="1.0" encoding="UTF-8" standalone="yes"?>
<Relationships xmlns="http://schemas.openxmlformats.org/package/2006/relationships"><Relationship Id="rId2" Type="http://schemas.openxmlformats.org/officeDocument/2006/relationships/image" Target="../media/image417.png"/><Relationship Id="rId1" Type="http://schemas.openxmlformats.org/officeDocument/2006/relationships/slideLayout" Target="../slideLayouts/slideLayout4.xml"/></Relationships>
</file>

<file path=ppt/slides/_rels/slide257.xml.rels><?xml version="1.0" encoding="UTF-8" standalone="yes"?>
<Relationships xmlns="http://schemas.openxmlformats.org/package/2006/relationships"><Relationship Id="rId2" Type="http://schemas.openxmlformats.org/officeDocument/2006/relationships/image" Target="../media/image418.png"/><Relationship Id="rId1" Type="http://schemas.openxmlformats.org/officeDocument/2006/relationships/slideLayout" Target="../slideLayouts/slideLayout4.xml"/></Relationships>
</file>

<file path=ppt/slides/_rels/slide258.xml.rels><?xml version="1.0" encoding="UTF-8" standalone="yes"?>
<Relationships xmlns="http://schemas.openxmlformats.org/package/2006/relationships"><Relationship Id="rId2" Type="http://schemas.openxmlformats.org/officeDocument/2006/relationships/image" Target="../media/image419.png"/><Relationship Id="rId1" Type="http://schemas.openxmlformats.org/officeDocument/2006/relationships/slideLayout" Target="../slideLayouts/slideLayout4.xml"/></Relationships>
</file>

<file path=ppt/slides/_rels/slide259.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4.xml"/></Relationships>
</file>

<file path=ppt/slides/_rels/slide260.xml.rels><?xml version="1.0" encoding="UTF-8" standalone="yes"?>
<Relationships xmlns="http://schemas.openxmlformats.org/package/2006/relationships"><Relationship Id="rId2" Type="http://schemas.openxmlformats.org/officeDocument/2006/relationships/image" Target="../media/image421.png"/><Relationship Id="rId1" Type="http://schemas.openxmlformats.org/officeDocument/2006/relationships/slideLayout" Target="../slideLayouts/slideLayout4.xml"/></Relationships>
</file>

<file path=ppt/slides/_rels/slide261.xml.rels><?xml version="1.0" encoding="UTF-8" standalone="yes"?>
<Relationships xmlns="http://schemas.openxmlformats.org/package/2006/relationships"><Relationship Id="rId2" Type="http://schemas.openxmlformats.org/officeDocument/2006/relationships/image" Target="../media/image422.png"/><Relationship Id="rId1" Type="http://schemas.openxmlformats.org/officeDocument/2006/relationships/slideLayout" Target="../slideLayouts/slideLayout4.xml"/></Relationships>
</file>

<file path=ppt/slides/_rels/slide262.xml.rels><?xml version="1.0" encoding="UTF-8" standalone="yes"?>
<Relationships xmlns="http://schemas.openxmlformats.org/package/2006/relationships"><Relationship Id="rId2" Type="http://schemas.openxmlformats.org/officeDocument/2006/relationships/image" Target="../media/image423.png"/><Relationship Id="rId1" Type="http://schemas.openxmlformats.org/officeDocument/2006/relationships/slideLayout" Target="../slideLayouts/slideLayout4.xml"/></Relationships>
</file>

<file path=ppt/slides/_rels/slide263.xml.rels><?xml version="1.0" encoding="UTF-8" standalone="yes"?>
<Relationships xmlns="http://schemas.openxmlformats.org/package/2006/relationships"><Relationship Id="rId2" Type="http://schemas.openxmlformats.org/officeDocument/2006/relationships/image" Target="../media/image424.png"/><Relationship Id="rId1" Type="http://schemas.openxmlformats.org/officeDocument/2006/relationships/slideLayout" Target="../slideLayouts/slideLayout4.xml"/></Relationships>
</file>

<file path=ppt/slides/_rels/slide264.xml.rels><?xml version="1.0" encoding="UTF-8" standalone="yes"?>
<Relationships xmlns="http://schemas.openxmlformats.org/package/2006/relationships"><Relationship Id="rId3" Type="http://schemas.openxmlformats.org/officeDocument/2006/relationships/image" Target="../media/image426.png"/><Relationship Id="rId2" Type="http://schemas.openxmlformats.org/officeDocument/2006/relationships/image" Target="../media/image425.png"/><Relationship Id="rId1" Type="http://schemas.openxmlformats.org/officeDocument/2006/relationships/slideLayout" Target="../slideLayouts/slideLayout8.xml"/></Relationships>
</file>

<file path=ppt/slides/_rels/slide265.xml.rels><?xml version="1.0" encoding="UTF-8" standalone="yes"?>
<Relationships xmlns="http://schemas.openxmlformats.org/package/2006/relationships"><Relationship Id="rId2" Type="http://schemas.openxmlformats.org/officeDocument/2006/relationships/image" Target="../media/image427.png"/><Relationship Id="rId1" Type="http://schemas.openxmlformats.org/officeDocument/2006/relationships/slideLayout" Target="../slideLayouts/slideLayout8.xml"/></Relationships>
</file>

<file path=ppt/slides/_rels/slide266.xml.rels><?xml version="1.0" encoding="UTF-8" standalone="yes"?>
<Relationships xmlns="http://schemas.openxmlformats.org/package/2006/relationships"><Relationship Id="rId2" Type="http://schemas.openxmlformats.org/officeDocument/2006/relationships/image" Target="../media/image428.png"/><Relationship Id="rId1" Type="http://schemas.openxmlformats.org/officeDocument/2006/relationships/slideLayout" Target="../slideLayouts/slideLayout8.xml"/></Relationships>
</file>

<file path=ppt/slides/_rels/slide267.xml.rels><?xml version="1.0" encoding="UTF-8" standalone="yes"?>
<Relationships xmlns="http://schemas.openxmlformats.org/package/2006/relationships"><Relationship Id="rId2" Type="http://schemas.openxmlformats.org/officeDocument/2006/relationships/image" Target="../media/image429.png"/><Relationship Id="rId1" Type="http://schemas.openxmlformats.org/officeDocument/2006/relationships/slideLayout" Target="../slideLayouts/slideLayout8.xml"/></Relationships>
</file>

<file path=ppt/slides/_rels/slide268.xml.rels><?xml version="1.0" encoding="UTF-8" standalone="yes"?>
<Relationships xmlns="http://schemas.openxmlformats.org/package/2006/relationships"><Relationship Id="rId2" Type="http://schemas.openxmlformats.org/officeDocument/2006/relationships/image" Target="../media/image430.emf"/><Relationship Id="rId1" Type="http://schemas.openxmlformats.org/officeDocument/2006/relationships/slideLayout" Target="../slideLayouts/slideLayout8.xml"/></Relationships>
</file>

<file path=ppt/slides/_rels/slide269.xml.rels><?xml version="1.0" encoding="UTF-8" standalone="yes"?>
<Relationships xmlns="http://schemas.openxmlformats.org/package/2006/relationships"><Relationship Id="rId2" Type="http://schemas.openxmlformats.org/officeDocument/2006/relationships/image" Target="../media/image431.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432.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image" Target="../media/image433.png"/><Relationship Id="rId1" Type="http://schemas.openxmlformats.org/officeDocument/2006/relationships/slideLayout" Target="../slideLayouts/slideLayout2.xml"/><Relationship Id="rId4" Type="http://schemas.openxmlformats.org/officeDocument/2006/relationships/image" Target="../media/image435.png"/></Relationships>
</file>

<file path=ppt/slides/_rels/slide272.xml.rels><?xml version="1.0" encoding="UTF-8" standalone="yes"?>
<Relationships xmlns="http://schemas.openxmlformats.org/package/2006/relationships"><Relationship Id="rId3" Type="http://schemas.openxmlformats.org/officeDocument/2006/relationships/image" Target="../media/image437.png"/><Relationship Id="rId2" Type="http://schemas.openxmlformats.org/officeDocument/2006/relationships/image" Target="../media/image436.jpeg"/><Relationship Id="rId1" Type="http://schemas.openxmlformats.org/officeDocument/2006/relationships/slideLayout" Target="../slideLayouts/slideLayout8.xml"/></Relationships>
</file>

<file path=ppt/slides/_rels/slide273.xml.rels><?xml version="1.0" encoding="UTF-8" standalone="yes"?>
<Relationships xmlns="http://schemas.openxmlformats.org/package/2006/relationships"><Relationship Id="rId2" Type="http://schemas.openxmlformats.org/officeDocument/2006/relationships/image" Target="../media/image438.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39.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441.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443.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hyperlink" Target="http://en.wikipedia.org/wiki/Tension_(physics)" TargetMode="External"/><Relationship Id="rId2" Type="http://schemas.openxmlformats.org/officeDocument/2006/relationships/hyperlink" Target="http://en.wikipedia.org/wiki/Construction" TargetMode="External"/><Relationship Id="rId1" Type="http://schemas.openxmlformats.org/officeDocument/2006/relationships/slideLayout" Target="../slideLayouts/slideLayout4.xml"/><Relationship Id="rId6" Type="http://schemas.openxmlformats.org/officeDocument/2006/relationships/image" Target="../media/image444.jpeg"/><Relationship Id="rId5" Type="http://schemas.openxmlformats.org/officeDocument/2006/relationships/hyperlink" Target="http://en.wikipedia.org/wiki/Bending" TargetMode="External"/><Relationship Id="rId4" Type="http://schemas.openxmlformats.org/officeDocument/2006/relationships/hyperlink" Target="http://en.wikipedia.org/wiki/Compression_(physical)" TargetMode="External"/></Relationships>
</file>

<file path=ppt/slides/_rels/slide278.xml.rels><?xml version="1.0" encoding="UTF-8" standalone="yes"?>
<Relationships xmlns="http://schemas.openxmlformats.org/package/2006/relationships"><Relationship Id="rId2" Type="http://schemas.openxmlformats.org/officeDocument/2006/relationships/image" Target="../media/image445.jpeg"/><Relationship Id="rId1" Type="http://schemas.openxmlformats.org/officeDocument/2006/relationships/slideLayout" Target="../slideLayouts/slideLayout4.xml"/></Relationships>
</file>

<file path=ppt/slides/_rels/slide279.xml.rels><?xml version="1.0" encoding="UTF-8" standalone="yes"?>
<Relationships xmlns="http://schemas.openxmlformats.org/package/2006/relationships"><Relationship Id="rId2" Type="http://schemas.openxmlformats.org/officeDocument/2006/relationships/image" Target="../media/image446.jpeg"/><Relationship Id="rId1" Type="http://schemas.openxmlformats.org/officeDocument/2006/relationships/slideLayout" Target="../slideLayouts/slideLayout4.xml"/></Relationships>
</file>

<file path=ppt/slides/_rels/slide280.xml.rels><?xml version="1.0" encoding="UTF-8" standalone="yes"?>
<Relationships xmlns="http://schemas.openxmlformats.org/package/2006/relationships"><Relationship Id="rId2" Type="http://schemas.openxmlformats.org/officeDocument/2006/relationships/image" Target="../media/image447.jpeg"/><Relationship Id="rId1" Type="http://schemas.openxmlformats.org/officeDocument/2006/relationships/slideLayout" Target="../slideLayouts/slideLayout4.xml"/></Relationships>
</file>

<file path=ppt/slides/_rels/slide281.xml.rels><?xml version="1.0" encoding="UTF-8" standalone="yes"?>
<Relationships xmlns="http://schemas.openxmlformats.org/package/2006/relationships"><Relationship Id="rId3" Type="http://schemas.openxmlformats.org/officeDocument/2006/relationships/image" Target="../media/image449.jpeg"/><Relationship Id="rId2" Type="http://schemas.openxmlformats.org/officeDocument/2006/relationships/image" Target="../media/image448.jpeg"/><Relationship Id="rId1" Type="http://schemas.openxmlformats.org/officeDocument/2006/relationships/slideLayout" Target="../slideLayouts/slideLayout4.xml"/></Relationships>
</file>

<file path=ppt/slides/_rels/slide282.xml.rels><?xml version="1.0" encoding="UTF-8" standalone="yes"?>
<Relationships xmlns="http://schemas.openxmlformats.org/package/2006/relationships"><Relationship Id="rId2" Type="http://schemas.openxmlformats.org/officeDocument/2006/relationships/image" Target="../media/image450.jpeg"/><Relationship Id="rId1" Type="http://schemas.openxmlformats.org/officeDocument/2006/relationships/slideLayout" Target="../slideLayouts/slideLayout4.xml"/></Relationships>
</file>

<file path=ppt/slides/_rels/slide283.xml.rels><?xml version="1.0" encoding="UTF-8" standalone="yes"?>
<Relationships xmlns="http://schemas.openxmlformats.org/package/2006/relationships"><Relationship Id="rId2" Type="http://schemas.openxmlformats.org/officeDocument/2006/relationships/image" Target="../media/image451.jpeg"/><Relationship Id="rId1" Type="http://schemas.openxmlformats.org/officeDocument/2006/relationships/slideLayout" Target="../slideLayouts/slideLayout4.xml"/></Relationships>
</file>

<file path=ppt/slides/_rels/slide284.xml.rels><?xml version="1.0" encoding="UTF-8" standalone="yes"?>
<Relationships xmlns="http://schemas.openxmlformats.org/package/2006/relationships"><Relationship Id="rId2" Type="http://schemas.openxmlformats.org/officeDocument/2006/relationships/image" Target="../media/image452.jpeg"/><Relationship Id="rId1" Type="http://schemas.openxmlformats.org/officeDocument/2006/relationships/slideLayout" Target="../slideLayouts/slideLayout4.xml"/></Relationships>
</file>

<file path=ppt/slides/_rels/slide285.xml.rels><?xml version="1.0" encoding="UTF-8" standalone="yes"?>
<Relationships xmlns="http://schemas.openxmlformats.org/package/2006/relationships"><Relationship Id="rId2" Type="http://schemas.openxmlformats.org/officeDocument/2006/relationships/image" Target="../media/image453.jpeg"/><Relationship Id="rId1" Type="http://schemas.openxmlformats.org/officeDocument/2006/relationships/slideLayout" Target="../slideLayouts/slideLayout3.xml"/></Relationships>
</file>

<file path=ppt/slides/_rels/slide286.xml.rels><?xml version="1.0" encoding="UTF-8" standalone="yes"?>
<Relationships xmlns="http://schemas.openxmlformats.org/package/2006/relationships"><Relationship Id="rId3" Type="http://schemas.openxmlformats.org/officeDocument/2006/relationships/image" Target="../media/image455.jpeg"/><Relationship Id="rId2" Type="http://schemas.openxmlformats.org/officeDocument/2006/relationships/image" Target="../media/image454.jpeg"/><Relationship Id="rId1" Type="http://schemas.openxmlformats.org/officeDocument/2006/relationships/slideLayout" Target="../slideLayouts/slideLayout3.xml"/></Relationships>
</file>

<file path=ppt/slides/_rels/slide287.xml.rels><?xml version="1.0" encoding="UTF-8" standalone="yes"?>
<Relationships xmlns="http://schemas.openxmlformats.org/package/2006/relationships"><Relationship Id="rId3" Type="http://schemas.openxmlformats.org/officeDocument/2006/relationships/image" Target="../media/image457.gif"/><Relationship Id="rId2" Type="http://schemas.openxmlformats.org/officeDocument/2006/relationships/image" Target="../media/image456.jpeg"/><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2" Type="http://schemas.openxmlformats.org/officeDocument/2006/relationships/image" Target="../media/image458.jpeg"/><Relationship Id="rId1" Type="http://schemas.openxmlformats.org/officeDocument/2006/relationships/slideLayout" Target="../slideLayouts/slideLayout6.xml"/></Relationships>
</file>

<file path=ppt/slides/_rels/slide289.xml.rels><?xml version="1.0" encoding="UTF-8" standalone="yes"?>
<Relationships xmlns="http://schemas.openxmlformats.org/package/2006/relationships"><Relationship Id="rId3" Type="http://schemas.openxmlformats.org/officeDocument/2006/relationships/image" Target="../media/image460.jpeg"/><Relationship Id="rId2" Type="http://schemas.openxmlformats.org/officeDocument/2006/relationships/image" Target="../media/image459.jpeg"/><Relationship Id="rId1" Type="http://schemas.openxmlformats.org/officeDocument/2006/relationships/slideLayout" Target="../slideLayouts/slideLayout3.xml"/><Relationship Id="rId4" Type="http://schemas.openxmlformats.org/officeDocument/2006/relationships/image" Target="../media/image461.jpeg"/></Relationships>
</file>

<file path=ppt/slides/_rels/slide290.xml.rels><?xml version="1.0" encoding="UTF-8" standalone="yes"?>
<Relationships xmlns="http://schemas.openxmlformats.org/package/2006/relationships"><Relationship Id="rId3" Type="http://schemas.openxmlformats.org/officeDocument/2006/relationships/image" Target="../media/image463.jpeg"/><Relationship Id="rId2" Type="http://schemas.openxmlformats.org/officeDocument/2006/relationships/image" Target="../media/image462.jpeg"/><Relationship Id="rId1" Type="http://schemas.openxmlformats.org/officeDocument/2006/relationships/slideLayout" Target="../slideLayouts/slideLayout3.xml"/><Relationship Id="rId6" Type="http://schemas.openxmlformats.org/officeDocument/2006/relationships/image" Target="../media/image466.jpeg"/><Relationship Id="rId5" Type="http://schemas.openxmlformats.org/officeDocument/2006/relationships/image" Target="../media/image465.jpeg"/><Relationship Id="rId4" Type="http://schemas.openxmlformats.org/officeDocument/2006/relationships/image" Target="../media/image464.jpeg"/></Relationships>
</file>

<file path=ppt/slides/_rels/slide291.xml.rels><?xml version="1.0" encoding="UTF-8" standalone="yes"?>
<Relationships xmlns="http://schemas.openxmlformats.org/package/2006/relationships"><Relationship Id="rId3" Type="http://schemas.openxmlformats.org/officeDocument/2006/relationships/image" Target="../media/image468.jpeg"/><Relationship Id="rId2" Type="http://schemas.openxmlformats.org/officeDocument/2006/relationships/image" Target="../media/image467.jpeg"/><Relationship Id="rId1" Type="http://schemas.openxmlformats.org/officeDocument/2006/relationships/slideLayout" Target="../slideLayouts/slideLayout3.xml"/><Relationship Id="rId6" Type="http://schemas.openxmlformats.org/officeDocument/2006/relationships/image" Target="../media/image471.jpeg"/><Relationship Id="rId5" Type="http://schemas.openxmlformats.org/officeDocument/2006/relationships/image" Target="../media/image470.jpeg"/><Relationship Id="rId4" Type="http://schemas.openxmlformats.org/officeDocument/2006/relationships/image" Target="../media/image469.jpeg"/></Relationships>
</file>

<file path=ppt/slides/_rels/slide292.xml.rels><?xml version="1.0" encoding="UTF-8" standalone="yes"?>
<Relationships xmlns="http://schemas.openxmlformats.org/package/2006/relationships"><Relationship Id="rId3" Type="http://schemas.openxmlformats.org/officeDocument/2006/relationships/image" Target="../media/image473.jpeg"/><Relationship Id="rId2" Type="http://schemas.openxmlformats.org/officeDocument/2006/relationships/image" Target="../media/image472.jpeg"/><Relationship Id="rId1" Type="http://schemas.openxmlformats.org/officeDocument/2006/relationships/slideLayout" Target="../slideLayouts/slideLayout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4.xml.rels><?xml version="1.0" encoding="UTF-8" standalone="yes"?>
<Relationships xmlns="http://schemas.openxmlformats.org/package/2006/relationships"><Relationship Id="rId3" Type="http://schemas.openxmlformats.org/officeDocument/2006/relationships/hyperlink" Target="//en.wikipedia.org/wiki/File:RedSquare_SaintBasile_(pixinn.net).jpg" TargetMode="External"/><Relationship Id="rId2" Type="http://schemas.openxmlformats.org/officeDocument/2006/relationships/image" Target="../media/image474.jpeg"/><Relationship Id="rId1" Type="http://schemas.openxmlformats.org/officeDocument/2006/relationships/slideLayout" Target="../slideLayouts/slideLayout3.xml"/><Relationship Id="rId6" Type="http://schemas.openxmlformats.org/officeDocument/2006/relationships/image" Target="../media/image477.jpeg"/><Relationship Id="rId5" Type="http://schemas.openxmlformats.org/officeDocument/2006/relationships/image" Target="../media/image476.jpeg"/><Relationship Id="rId4" Type="http://schemas.openxmlformats.org/officeDocument/2006/relationships/image" Target="../media/image475.jpeg"/></Relationships>
</file>

<file path=ppt/slides/_rels/slide295.xml.rels><?xml version="1.0" encoding="UTF-8" standalone="yes"?>
<Relationships xmlns="http://schemas.openxmlformats.org/package/2006/relationships"><Relationship Id="rId3" Type="http://schemas.openxmlformats.org/officeDocument/2006/relationships/image" Target="../media/image478.png"/><Relationship Id="rId7" Type="http://schemas.openxmlformats.org/officeDocument/2006/relationships/image" Target="../media/image480.jpeg"/><Relationship Id="rId2" Type="http://schemas.openxmlformats.org/officeDocument/2006/relationships/hyperlink" Target="//upload.wikimedia.org/wikipedia/commons/b/b2/Haengekuppel.png" TargetMode="External"/><Relationship Id="rId1" Type="http://schemas.openxmlformats.org/officeDocument/2006/relationships/slideLayout" Target="../slideLayouts/slideLayout3.xml"/><Relationship Id="rId6" Type="http://schemas.openxmlformats.org/officeDocument/2006/relationships/hyperlink" Target="http://en.wikipedia.org/wiki/File:Louisiana_superdome_2004.jpg" TargetMode="External"/><Relationship Id="rId5" Type="http://schemas.openxmlformats.org/officeDocument/2006/relationships/image" Target="../media/image479.jpeg"/><Relationship Id="rId4" Type="http://schemas.openxmlformats.org/officeDocument/2006/relationships/hyperlink" Target="http://en.wikipedia.org/wiki/File:Chiesa_di_santa_croce,_cappella_dei_pazzi,_cupola_1.JPG" TargetMode="External"/></Relationships>
</file>

<file path=ppt/slides/_rels/slide296.xml.rels><?xml version="1.0" encoding="UTF-8" standalone="yes"?>
<Relationships xmlns="http://schemas.openxmlformats.org/package/2006/relationships"><Relationship Id="rId2" Type="http://schemas.openxmlformats.org/officeDocument/2006/relationships/image" Target="../media/image481.jpeg"/><Relationship Id="rId1" Type="http://schemas.openxmlformats.org/officeDocument/2006/relationships/slideLayout" Target="../slideLayouts/slideLayout3.xml"/></Relationships>
</file>

<file path=ppt/slides/_rels/slide297.xml.rels><?xml version="1.0" encoding="UTF-8" standalone="yes"?>
<Relationships xmlns="http://schemas.openxmlformats.org/package/2006/relationships"><Relationship Id="rId3" Type="http://schemas.openxmlformats.org/officeDocument/2006/relationships/image" Target="../media/image483.jpeg"/><Relationship Id="rId2" Type="http://schemas.openxmlformats.org/officeDocument/2006/relationships/image" Target="../media/image482.jpeg"/><Relationship Id="rId1" Type="http://schemas.openxmlformats.org/officeDocument/2006/relationships/slideLayout" Target="../slideLayouts/slideLayout3.xml"/></Relationships>
</file>

<file path=ppt/slides/_rels/slide298.xml.rels><?xml version="1.0" encoding="UTF-8" standalone="yes"?>
<Relationships xmlns="http://schemas.openxmlformats.org/package/2006/relationships"><Relationship Id="rId2" Type="http://schemas.openxmlformats.org/officeDocument/2006/relationships/image" Target="../media/image484.pn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485.jpe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486.pn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487.pn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2" Type="http://schemas.openxmlformats.org/officeDocument/2006/relationships/image" Target="../media/image488.png"/><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2" Type="http://schemas.openxmlformats.org/officeDocument/2006/relationships/image" Target="../media/image489.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490.jpe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492.png"/><Relationship Id="rId2" Type="http://schemas.openxmlformats.org/officeDocument/2006/relationships/image" Target="../media/image491.png"/><Relationship Id="rId1" Type="http://schemas.openxmlformats.org/officeDocument/2006/relationships/slideLayout" Target="../slideLayouts/slideLayout2.xml"/><Relationship Id="rId4" Type="http://schemas.openxmlformats.org/officeDocument/2006/relationships/image" Target="../media/image493.png"/></Relationships>
</file>

<file path=ppt/slides/_rels/slide306.xml.rels><?xml version="1.0" encoding="UTF-8" standalone="yes"?>
<Relationships xmlns="http://schemas.openxmlformats.org/package/2006/relationships"><Relationship Id="rId2" Type="http://schemas.openxmlformats.org/officeDocument/2006/relationships/image" Target="../media/image494.jpe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image" Target="../media/image290.jpeg"/><Relationship Id="rId1" Type="http://schemas.openxmlformats.org/officeDocument/2006/relationships/slideLayout" Target="../slideLayouts/slideLayout5.xml"/><Relationship Id="rId4" Type="http://schemas.openxmlformats.org/officeDocument/2006/relationships/image" Target="../media/image292.jpeg"/></Relationships>
</file>

<file path=ppt/slides/_rels/slide308.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image" Target="../media/image293.jpeg"/><Relationship Id="rId1" Type="http://schemas.openxmlformats.org/officeDocument/2006/relationships/slideLayout" Target="../slideLayouts/slideLayout5.xml"/></Relationships>
</file>

<file path=ppt/slides/_rels/slide309.xml.rels><?xml version="1.0" encoding="UTF-8" standalone="yes"?>
<Relationships xmlns="http://schemas.openxmlformats.org/package/2006/relationships"><Relationship Id="rId3" Type="http://schemas.openxmlformats.org/officeDocument/2006/relationships/image" Target="../media/image296.jpeg"/><Relationship Id="rId2" Type="http://schemas.openxmlformats.org/officeDocument/2006/relationships/image" Target="../media/image295.jpe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image" Target="../media/image297.jpeg"/><Relationship Id="rId1" Type="http://schemas.openxmlformats.org/officeDocument/2006/relationships/slideLayout" Target="../slideLayouts/slideLayout2.xml"/><Relationship Id="rId4" Type="http://schemas.openxmlformats.org/officeDocument/2006/relationships/image" Target="../media/image299.jpeg"/></Relationships>
</file>

<file path=ppt/slides/_rels/slide311.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303.jpeg"/><Relationship Id="rId2" Type="http://schemas.openxmlformats.org/officeDocument/2006/relationships/image" Target="../media/image302.jpe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3" Type="http://schemas.openxmlformats.org/officeDocument/2006/relationships/image" Target="../media/image305.jpeg"/><Relationship Id="rId2" Type="http://schemas.openxmlformats.org/officeDocument/2006/relationships/image" Target="../media/image304.jpeg"/><Relationship Id="rId1" Type="http://schemas.openxmlformats.org/officeDocument/2006/relationships/slideLayout" Target="../slideLayouts/slideLayout2.xml"/><Relationship Id="rId4" Type="http://schemas.openxmlformats.org/officeDocument/2006/relationships/image" Target="../media/image306.jpeg"/></Relationships>
</file>

<file path=ppt/slides/_rels/slide314.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07.jpeg"/><Relationship Id="rId1" Type="http://schemas.openxmlformats.org/officeDocument/2006/relationships/slideLayout" Target="../slideLayouts/slideLayout4.xml"/></Relationships>
</file>

<file path=ppt/slides/_rels/slide315.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9.jpeg"/><Relationship Id="rId1" Type="http://schemas.openxmlformats.org/officeDocument/2006/relationships/slideLayout" Target="../slideLayouts/slideLayout4.xml"/></Relationships>
</file>

<file path=ppt/slides/_rels/slide316.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4.xml"/><Relationship Id="rId4" Type="http://schemas.openxmlformats.org/officeDocument/2006/relationships/image" Target="../media/image313.jpeg"/></Relationships>
</file>

<file path=ppt/slides/_rels/slide317.xml.rels><?xml version="1.0" encoding="UTF-8" standalone="yes"?>
<Relationships xmlns="http://schemas.openxmlformats.org/package/2006/relationships"><Relationship Id="rId3" Type="http://schemas.openxmlformats.org/officeDocument/2006/relationships/image" Target="../media/image315.jpeg"/><Relationship Id="rId2" Type="http://schemas.openxmlformats.org/officeDocument/2006/relationships/image" Target="../media/image314.png"/><Relationship Id="rId1" Type="http://schemas.openxmlformats.org/officeDocument/2006/relationships/slideLayout" Target="../slideLayouts/slideLayout4.xml"/></Relationships>
</file>

<file path=ppt/slides/_rels/slide318.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4.xml"/><Relationship Id="rId4" Type="http://schemas.openxmlformats.org/officeDocument/2006/relationships/image" Target="../media/image318.jpeg"/></Relationships>
</file>

<file path=ppt/slides/_rels/slide31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6.wdp"/><Relationship Id="rId2" Type="http://schemas.openxmlformats.org/officeDocument/2006/relationships/image" Target="../media/image319.png"/><Relationship Id="rId1" Type="http://schemas.openxmlformats.org/officeDocument/2006/relationships/slideLayout" Target="../slideLayouts/slideLayout2.xml"/><Relationship Id="rId6" Type="http://schemas.openxmlformats.org/officeDocument/2006/relationships/image" Target="../media/image321.png"/><Relationship Id="rId5" Type="http://schemas.microsoft.com/office/2007/relationships/hdphoto" Target="../media/hdphoto5.wdp"/><Relationship Id="rId4" Type="http://schemas.openxmlformats.org/officeDocument/2006/relationships/image" Target="../media/image320.png"/></Relationships>
</file>

<file path=ppt/slides/_rels/slide3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22.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323.png"/></Relationships>
</file>

<file path=ppt/slides/_rels/slide32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24.png"/><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325.png"/></Relationships>
</file>

<file path=ppt/slides/_rels/slide32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26.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327.png"/></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329.jpeg"/><Relationship Id="rId2" Type="http://schemas.openxmlformats.org/officeDocument/2006/relationships/image" Target="../media/image328.gif"/><Relationship Id="rId1" Type="http://schemas.openxmlformats.org/officeDocument/2006/relationships/slideLayout" Target="../slideLayouts/slideLayout8.xml"/></Relationships>
</file>

<file path=ppt/slides/_rels/slide32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30.png"/><Relationship Id="rId1" Type="http://schemas.openxmlformats.org/officeDocument/2006/relationships/slideLayout" Target="../slideLayouts/slideLayout8.xml"/></Relationships>
</file>

<file path=ppt/slides/_rels/slide326.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24.pn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95.pn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3" Type="http://schemas.openxmlformats.org/officeDocument/2006/relationships/hyperlink" Target="http://en.wikipedia.org/wiki/Dubai" TargetMode="External"/><Relationship Id="rId2" Type="http://schemas.openxmlformats.org/officeDocument/2006/relationships/image" Target="../media/image496.png"/><Relationship Id="rId1" Type="http://schemas.openxmlformats.org/officeDocument/2006/relationships/slideLayout" Target="../slideLayouts/slideLayout2.xml"/><Relationship Id="rId4" Type="http://schemas.openxmlformats.org/officeDocument/2006/relationships/hyperlink" Target="http://en.wikipedia.org/wiki/Burj_Al_Arab" TargetMode="External"/></Relationships>
</file>

<file path=ppt/slides/_rels/slide335.xml.rels><?xml version="1.0" encoding="UTF-8" standalone="yes"?>
<Relationships xmlns="http://schemas.openxmlformats.org/package/2006/relationships"><Relationship Id="rId3" Type="http://schemas.openxmlformats.org/officeDocument/2006/relationships/image" Target="../media/image498.jpeg"/><Relationship Id="rId2" Type="http://schemas.openxmlformats.org/officeDocument/2006/relationships/image" Target="../media/image49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lstStyle/>
          <a:p>
            <a:r>
              <a:rPr lang="en-GB" b="1" i="1" u="sng" dirty="0" smtClean="0"/>
              <a:t>TYPES OF BEAM STRUCTURES AND THEIR USES</a:t>
            </a:r>
            <a:endParaRPr lang="en-GB" b="1" i="1" u="sng" dirty="0"/>
          </a:p>
        </p:txBody>
      </p:sp>
      <p:sp>
        <p:nvSpPr>
          <p:cNvPr id="3" name="Subtitle 2"/>
          <p:cNvSpPr>
            <a:spLocks noGrp="1"/>
          </p:cNvSpPr>
          <p:nvPr>
            <p:ph type="subTitle" idx="1"/>
          </p:nvPr>
        </p:nvSpPr>
        <p:spPr>
          <a:xfrm>
            <a:off x="1115616" y="1844824"/>
            <a:ext cx="7272808" cy="3024336"/>
          </a:xfrm>
        </p:spPr>
        <p:txBody>
          <a:bodyPr/>
          <a:lstStyle/>
          <a:p>
            <a:endParaRPr lang="en-GB" dirty="0"/>
          </a:p>
        </p:txBody>
      </p:sp>
      <p:pic>
        <p:nvPicPr>
          <p:cNvPr id="1026" name="Picture 2" descr="C:\Users\tochukwu\Downloads\Capture.PNG"/>
          <p:cNvPicPr>
            <a:picLocks noChangeAspect="1" noChangeArrowheads="1"/>
          </p:cNvPicPr>
          <p:nvPr/>
        </p:nvPicPr>
        <p:blipFill>
          <a:blip r:embed="rId3" cstate="print"/>
          <a:srcRect/>
          <a:stretch>
            <a:fillRect/>
          </a:stretch>
        </p:blipFill>
        <p:spPr bwMode="auto">
          <a:xfrm>
            <a:off x="4355976" y="1844824"/>
            <a:ext cx="4005316" cy="3024336"/>
          </a:xfrm>
          <a:prstGeom prst="rect">
            <a:avLst/>
          </a:prstGeom>
          <a:noFill/>
        </p:spPr>
      </p:pic>
      <p:sp>
        <p:nvSpPr>
          <p:cNvPr id="5" name="Rectangle 4"/>
          <p:cNvSpPr/>
          <p:nvPr/>
        </p:nvSpPr>
        <p:spPr>
          <a:xfrm>
            <a:off x="2339752" y="5949280"/>
            <a:ext cx="4572000" cy="400110"/>
          </a:xfrm>
          <a:prstGeom prst="rect">
            <a:avLst/>
          </a:prstGeom>
        </p:spPr>
        <p:txBody>
          <a:bodyPr>
            <a:spAutoFit/>
          </a:bodyPr>
          <a:lstStyle/>
          <a:p>
            <a:pPr algn="ctr"/>
            <a:r>
              <a:rPr lang="en-GB" sz="2000" b="1" i="1" dirty="0" smtClean="0"/>
              <a:t>   </a:t>
            </a:r>
            <a:endParaRPr lang="en-GB" sz="2000" b="1" i="1" dirty="0"/>
          </a:p>
        </p:txBody>
      </p:sp>
      <p:pic>
        <p:nvPicPr>
          <p:cNvPr id="1027" name="Picture 3" descr="C:\Users\tochukwu\Downloads\beam-sections.png"/>
          <p:cNvPicPr>
            <a:picLocks noChangeAspect="1" noChangeArrowheads="1"/>
          </p:cNvPicPr>
          <p:nvPr/>
        </p:nvPicPr>
        <p:blipFill>
          <a:blip r:embed="rId4" cstate="print"/>
          <a:srcRect/>
          <a:stretch>
            <a:fillRect/>
          </a:stretch>
        </p:blipFill>
        <p:spPr bwMode="auto">
          <a:xfrm>
            <a:off x="1115616" y="1844823"/>
            <a:ext cx="3312368" cy="3024337"/>
          </a:xfrm>
          <a:prstGeom prst="rect">
            <a:avLst/>
          </a:prstGeom>
          <a:noFill/>
        </p:spPr>
      </p:pic>
      <p:sp>
        <p:nvSpPr>
          <p:cNvPr id="7" name="Rectangle 6"/>
          <p:cNvSpPr/>
          <p:nvPr/>
        </p:nvSpPr>
        <p:spPr>
          <a:xfrm>
            <a:off x="2843808" y="4941168"/>
            <a:ext cx="253596" cy="461665"/>
          </a:xfrm>
          <a:prstGeom prst="rect">
            <a:avLst/>
          </a:prstGeom>
        </p:spPr>
        <p:txBody>
          <a:bodyPr wrap="none">
            <a:spAutoFit/>
          </a:bodyPr>
          <a:lstStyle/>
          <a:p>
            <a:r>
              <a:rPr lang="en-GB" sz="2400" b="1" dirty="0" smtClean="0"/>
              <a:t> </a:t>
            </a:r>
            <a:endParaRPr lang="en-GB" sz="2400" dirty="0"/>
          </a:p>
        </p:txBody>
      </p:sp>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39000" cy="1143000"/>
          </a:xfrm>
        </p:spPr>
        <p:txBody>
          <a:bodyPr/>
          <a:lstStyle/>
          <a:p>
            <a:pPr algn="ctr"/>
            <a:r>
              <a:rPr lang="en-GB" dirty="0" smtClean="0">
                <a:solidFill>
                  <a:schemeClr val="tx2">
                    <a:lumMod val="50000"/>
                  </a:schemeClr>
                </a:solidFill>
              </a:rPr>
              <a:t>introduction</a:t>
            </a:r>
            <a:endParaRPr lang="en-GB" dirty="0">
              <a:solidFill>
                <a:schemeClr val="tx2">
                  <a:lumMod val="50000"/>
                </a:schemeClr>
              </a:solidFill>
            </a:endParaRPr>
          </a:p>
        </p:txBody>
      </p:sp>
      <p:sp>
        <p:nvSpPr>
          <p:cNvPr id="8" name="Rectangle 7"/>
          <p:cNvSpPr/>
          <p:nvPr/>
        </p:nvSpPr>
        <p:spPr>
          <a:xfrm>
            <a:off x="2483768" y="4365104"/>
            <a:ext cx="4104456" cy="830997"/>
          </a:xfrm>
          <a:prstGeom prst="rect">
            <a:avLst/>
          </a:prstGeom>
        </p:spPr>
        <p:txBody>
          <a:bodyPr wrap="square">
            <a:spAutoFit/>
          </a:bodyPr>
          <a:lstStyle/>
          <a:p>
            <a:r>
              <a:rPr lang="en-GB" sz="4800" b="1" dirty="0" smtClean="0">
                <a:solidFill>
                  <a:schemeClr val="tx2">
                    <a:lumMod val="50000"/>
                  </a:schemeClr>
                </a:solidFill>
                <a:latin typeface="Calibri" pitchFamily="34" charset="0"/>
                <a:cs typeface="Calibri" pitchFamily="34" charset="0"/>
              </a:rPr>
              <a:t> </a:t>
            </a:r>
            <a:r>
              <a:rPr lang="en-GB" sz="4800" b="1" dirty="0" smtClean="0">
                <a:solidFill>
                  <a:schemeClr val="tx2">
                    <a:lumMod val="50000"/>
                  </a:schemeClr>
                </a:solidFill>
                <a:latin typeface="+mj-lt"/>
                <a:cs typeface="Calibri" pitchFamily="34" charset="0"/>
              </a:rPr>
              <a:t>DEFINITION</a:t>
            </a:r>
            <a:endParaRPr lang="en-GB" sz="4800" b="1" dirty="0">
              <a:solidFill>
                <a:schemeClr val="tx2">
                  <a:lumMod val="50000"/>
                </a:schemeClr>
              </a:solidFill>
              <a:latin typeface="+mj-lt"/>
              <a:cs typeface="Calibri" pitchFamily="34" charset="0"/>
            </a:endParaRPr>
          </a:p>
        </p:txBody>
      </p:sp>
      <p:sp>
        <p:nvSpPr>
          <p:cNvPr id="9" name="Rectangle 8"/>
          <p:cNvSpPr/>
          <p:nvPr/>
        </p:nvSpPr>
        <p:spPr>
          <a:xfrm>
            <a:off x="467544" y="5229200"/>
            <a:ext cx="7560840" cy="677108"/>
          </a:xfrm>
          <a:prstGeom prst="rect">
            <a:avLst/>
          </a:prstGeom>
        </p:spPr>
        <p:txBody>
          <a:bodyPr wrap="square">
            <a:spAutoFit/>
          </a:bodyPr>
          <a:lstStyle/>
          <a:p>
            <a:r>
              <a:rPr lang="en-GB" sz="1900" b="1" dirty="0"/>
              <a:t>A squared-off log or a large, oblong piece of timber, metal, or stone used especially as a horizontal support in construction</a:t>
            </a:r>
          </a:p>
        </p:txBody>
      </p:sp>
      <p:sp>
        <p:nvSpPr>
          <p:cNvPr id="10" name="Rectangle 9"/>
          <p:cNvSpPr/>
          <p:nvPr/>
        </p:nvSpPr>
        <p:spPr>
          <a:xfrm>
            <a:off x="395536" y="1305342"/>
            <a:ext cx="7416824" cy="3016210"/>
          </a:xfrm>
          <a:prstGeom prst="rect">
            <a:avLst/>
          </a:prstGeom>
        </p:spPr>
        <p:txBody>
          <a:bodyPr wrap="square">
            <a:spAutoFit/>
          </a:bodyPr>
          <a:lstStyle/>
          <a:p>
            <a:r>
              <a:rPr lang="en-GB" sz="1900" b="1" dirty="0"/>
              <a:t>A beam is a </a:t>
            </a:r>
            <a:r>
              <a:rPr lang="en-GB" sz="2000" b="1" dirty="0"/>
              <a:t>structural </a:t>
            </a:r>
            <a:r>
              <a:rPr lang="en-GB" sz="2000" b="1" dirty="0" smtClean="0"/>
              <a:t>element</a:t>
            </a:r>
            <a:r>
              <a:rPr lang="en-GB" sz="2000" b="1" dirty="0"/>
              <a:t> </a:t>
            </a:r>
            <a:r>
              <a:rPr lang="en-GB" sz="1900" b="1" dirty="0"/>
              <a:t>that is capable of withstanding </a:t>
            </a:r>
            <a:r>
              <a:rPr lang="en-GB" sz="1900" b="1" dirty="0" smtClean="0"/>
              <a:t>load</a:t>
            </a:r>
            <a:r>
              <a:rPr lang="en-GB" sz="1900" b="1" dirty="0"/>
              <a:t> </a:t>
            </a:r>
            <a:r>
              <a:rPr lang="en-GB" sz="1900" b="1" dirty="0" smtClean="0"/>
              <a:t>primarily </a:t>
            </a:r>
            <a:r>
              <a:rPr lang="en-GB" sz="1900" b="1" dirty="0"/>
              <a:t>by resisting bending. The bending force induced into the material of the beam as a result of the external loads, own weight, </a:t>
            </a:r>
            <a:r>
              <a:rPr lang="en-GB" sz="1900" b="1" dirty="0" smtClean="0"/>
              <a:t>span</a:t>
            </a:r>
            <a:r>
              <a:rPr lang="en-GB" sz="1900" b="1" dirty="0"/>
              <a:t> </a:t>
            </a:r>
            <a:r>
              <a:rPr lang="en-GB" sz="1900" b="1" dirty="0" smtClean="0"/>
              <a:t>and </a:t>
            </a:r>
            <a:r>
              <a:rPr lang="en-GB" sz="1900" b="1" dirty="0"/>
              <a:t>external reactions to these loads is called a bending moment.</a:t>
            </a:r>
          </a:p>
          <a:p>
            <a:r>
              <a:rPr lang="en-GB" sz="1900" b="1" dirty="0"/>
              <a:t>Beams are traditionally descriptions of building or civil engineering structural elements, but smaller structures such as truck or automobile frames, machine frames, and other mechanical or structural systems contain beam structures that are designed and analyzed in a similar fashion</a:t>
            </a:r>
          </a:p>
        </p:txBody>
      </p:sp>
    </p:spTree>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2">
                    <a:lumMod val="50000"/>
                  </a:schemeClr>
                </a:solidFill>
              </a:rPr>
              <a:t>TYPES OF BEAM</a:t>
            </a:r>
            <a:endParaRPr lang="en-GB" dirty="0">
              <a:solidFill>
                <a:schemeClr val="tx2">
                  <a:lumMod val="50000"/>
                </a:schemeClr>
              </a:solidFill>
            </a:endParaRPr>
          </a:p>
        </p:txBody>
      </p:sp>
      <p:pic>
        <p:nvPicPr>
          <p:cNvPr id="4" name="Content Placeholder 3" descr="images.jpg"/>
          <p:cNvPicPr>
            <a:picLocks noGrp="1" noChangeAspect="1"/>
          </p:cNvPicPr>
          <p:nvPr>
            <p:ph idx="1"/>
          </p:nvPr>
        </p:nvPicPr>
        <p:blipFill>
          <a:blip r:embed="rId3" cstate="print"/>
          <a:stretch>
            <a:fillRect/>
          </a:stretch>
        </p:blipFill>
        <p:spPr>
          <a:xfrm>
            <a:off x="6444208" y="3861048"/>
            <a:ext cx="1524000" cy="2619375"/>
          </a:xfrm>
        </p:spPr>
      </p:pic>
      <p:pic>
        <p:nvPicPr>
          <p:cNvPr id="5" name="Picture 4" descr="images (1).jpg"/>
          <p:cNvPicPr>
            <a:picLocks noChangeAspect="1"/>
          </p:cNvPicPr>
          <p:nvPr/>
        </p:nvPicPr>
        <p:blipFill>
          <a:blip r:embed="rId4" cstate="print"/>
          <a:stretch>
            <a:fillRect/>
          </a:stretch>
        </p:blipFill>
        <p:spPr>
          <a:xfrm>
            <a:off x="2483768" y="2564904"/>
            <a:ext cx="3304778" cy="1719411"/>
          </a:xfrm>
          <a:prstGeom prst="rect">
            <a:avLst/>
          </a:prstGeom>
        </p:spPr>
      </p:pic>
      <p:pic>
        <p:nvPicPr>
          <p:cNvPr id="6" name="Picture 5" descr="images (2).jpg"/>
          <p:cNvPicPr>
            <a:picLocks noChangeAspect="1"/>
          </p:cNvPicPr>
          <p:nvPr/>
        </p:nvPicPr>
        <p:blipFill>
          <a:blip r:embed="rId5" cstate="print"/>
          <a:stretch>
            <a:fillRect/>
          </a:stretch>
        </p:blipFill>
        <p:spPr>
          <a:xfrm>
            <a:off x="323528" y="4293096"/>
            <a:ext cx="2476500" cy="1838325"/>
          </a:xfrm>
          <a:prstGeom prst="rect">
            <a:avLst/>
          </a:prstGeom>
        </p:spPr>
      </p:pic>
      <p:sp>
        <p:nvSpPr>
          <p:cNvPr id="7" name="Rectangle 6"/>
          <p:cNvSpPr/>
          <p:nvPr/>
        </p:nvSpPr>
        <p:spPr>
          <a:xfrm>
            <a:off x="179512" y="1412776"/>
            <a:ext cx="7992888" cy="3570208"/>
          </a:xfrm>
          <a:prstGeom prst="rect">
            <a:avLst/>
          </a:prstGeom>
        </p:spPr>
        <p:txBody>
          <a:bodyPr wrap="square">
            <a:spAutoFit/>
          </a:bodyPr>
          <a:lstStyle/>
          <a:p>
            <a:pPr fontAlgn="base"/>
            <a:r>
              <a:rPr lang="en-GB" sz="2800" b="1" u="sng" dirty="0"/>
              <a:t>Steel </a:t>
            </a:r>
            <a:r>
              <a:rPr lang="en-GB" sz="2800" b="1" u="sng" dirty="0" smtClean="0"/>
              <a:t>Beams</a:t>
            </a:r>
            <a:endParaRPr lang="en-GB" sz="2800" b="1" u="sng" dirty="0"/>
          </a:p>
          <a:p>
            <a:pPr fontAlgn="base"/>
            <a:r>
              <a:rPr lang="en-GB" sz="2400" b="1" dirty="0"/>
              <a:t>The best known type of construction beam is the I-beam, so named because of its shape when viewed from the side, reminiscent of the capital letter "I." I-beams are usually used in commercial construction, in everything from skyscrapers to stadiums, but can also be used in residential construction.</a:t>
            </a:r>
          </a:p>
          <a:p>
            <a:r>
              <a:rPr lang="en-GB" b="1" dirty="0"/>
              <a:t/>
            </a:r>
            <a:br>
              <a:rPr lang="en-GB" b="1" dirty="0"/>
            </a:br>
            <a:r>
              <a:rPr lang="en-GB" b="1" dirty="0"/>
              <a:t/>
            </a:r>
            <a:br>
              <a:rPr lang="en-GB" b="1" dirty="0"/>
            </a:br>
            <a:endParaRPr lang="en-GB" b="1" dirty="0"/>
          </a:p>
        </p:txBody>
      </p:sp>
      <p:pic>
        <p:nvPicPr>
          <p:cNvPr id="8" name="Picture 7" descr="images (3).jpg"/>
          <p:cNvPicPr>
            <a:picLocks noChangeAspect="1"/>
          </p:cNvPicPr>
          <p:nvPr/>
        </p:nvPicPr>
        <p:blipFill>
          <a:blip r:embed="rId6" cstate="print"/>
          <a:stretch>
            <a:fillRect/>
          </a:stretch>
        </p:blipFill>
        <p:spPr>
          <a:xfrm>
            <a:off x="3203848" y="4221088"/>
            <a:ext cx="2736304" cy="2047875"/>
          </a:xfrm>
          <a:prstGeom prst="rect">
            <a:avLst/>
          </a:prstGeom>
        </p:spPr>
      </p:pic>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7239000" cy="6123080"/>
          </a:xfrm>
        </p:spPr>
        <p:txBody>
          <a:bodyPr/>
          <a:lstStyle/>
          <a:p>
            <a:pPr>
              <a:buNone/>
            </a:pPr>
            <a:r>
              <a:rPr lang="en-GB" sz="2500" b="1" u="sng" dirty="0" smtClean="0"/>
              <a:t>Rein-Forced concrete beams</a:t>
            </a:r>
          </a:p>
          <a:p>
            <a:pPr>
              <a:buNone/>
            </a:pPr>
            <a:endParaRPr lang="en-GB" dirty="0"/>
          </a:p>
        </p:txBody>
      </p:sp>
      <p:sp>
        <p:nvSpPr>
          <p:cNvPr id="4" name="Rectangle 3"/>
          <p:cNvSpPr/>
          <p:nvPr/>
        </p:nvSpPr>
        <p:spPr>
          <a:xfrm>
            <a:off x="467544" y="980728"/>
            <a:ext cx="7272808" cy="1569660"/>
          </a:xfrm>
          <a:prstGeom prst="rect">
            <a:avLst/>
          </a:prstGeom>
        </p:spPr>
        <p:txBody>
          <a:bodyPr wrap="square">
            <a:spAutoFit/>
          </a:bodyPr>
          <a:lstStyle/>
          <a:p>
            <a:r>
              <a:rPr lang="en-GB" sz="2400" dirty="0" smtClean="0"/>
              <a:t>A structural member of reinforced concrete placed horizontally to carry loads over openings.The methods of production are:</a:t>
            </a:r>
            <a:r>
              <a:rPr lang="en-GB" sz="2400" b="1" i="1" u="sng" dirty="0" smtClean="0"/>
              <a:t>CAST</a:t>
            </a:r>
            <a:r>
              <a:rPr lang="en-GB" sz="2400" dirty="0" smtClean="0"/>
              <a:t>,</a:t>
            </a:r>
            <a:r>
              <a:rPr lang="en-GB" sz="2400" b="1" i="1" u="sng" dirty="0" smtClean="0"/>
              <a:t>PRECAST </a:t>
            </a:r>
            <a:r>
              <a:rPr lang="en-GB" sz="2400" dirty="0" smtClean="0"/>
              <a:t>or a combination of the two.</a:t>
            </a:r>
            <a:endParaRPr lang="en-GB" sz="2400" b="1" i="1" u="sng" dirty="0"/>
          </a:p>
        </p:txBody>
      </p:sp>
      <p:pic>
        <p:nvPicPr>
          <p:cNvPr id="3074" name="Picture 2"/>
          <p:cNvPicPr>
            <a:picLocks noChangeAspect="1" noChangeArrowheads="1"/>
          </p:cNvPicPr>
          <p:nvPr/>
        </p:nvPicPr>
        <p:blipFill>
          <a:blip r:embed="rId2" cstate="print"/>
          <a:srcRect/>
          <a:stretch>
            <a:fillRect/>
          </a:stretch>
        </p:blipFill>
        <p:spPr bwMode="auto">
          <a:xfrm>
            <a:off x="395536" y="2492896"/>
            <a:ext cx="2286000" cy="4032448"/>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a:stretch>
            <a:fillRect/>
          </a:stretch>
        </p:blipFill>
        <p:spPr bwMode="auto">
          <a:xfrm>
            <a:off x="3059832" y="2564904"/>
            <a:ext cx="4766171" cy="1944216"/>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cstate="print"/>
          <a:srcRect/>
          <a:stretch>
            <a:fillRect/>
          </a:stretch>
        </p:blipFill>
        <p:spPr bwMode="auto">
          <a:xfrm>
            <a:off x="3059832" y="4725144"/>
            <a:ext cx="4752528" cy="1806968"/>
          </a:xfrm>
          <a:prstGeom prst="rect">
            <a:avLst/>
          </a:prstGeom>
          <a:noFill/>
          <a:ln w="9525">
            <a:noFill/>
            <a:miter lim="800000"/>
            <a:headEnd/>
            <a:tailEnd/>
          </a:ln>
          <a:effectLst/>
        </p:spPr>
      </p:pic>
    </p:spTree>
  </p:cSld>
  <p:clrMapOvr>
    <a:masterClrMapping/>
  </p:clrMapOvr>
  <p:transition>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7239000" cy="3600400"/>
          </a:xfrm>
        </p:spPr>
        <p:txBody>
          <a:bodyPr>
            <a:normAutofit fontScale="92500" lnSpcReduction="20000"/>
          </a:bodyPr>
          <a:lstStyle/>
          <a:p>
            <a:pPr fontAlgn="base">
              <a:buNone/>
            </a:pPr>
            <a:r>
              <a:rPr lang="en-GB" sz="3200" b="1" u="sng" dirty="0" smtClean="0"/>
              <a:t>Cantilever Beams</a:t>
            </a:r>
          </a:p>
          <a:p>
            <a:pPr fontAlgn="base">
              <a:buNone/>
            </a:pPr>
            <a:r>
              <a:rPr lang="en-GB" dirty="0" smtClean="0"/>
              <a:t>   Cantilever beams are used in bay windows, bridges and balconies. They manage to redistribute the weight from whatever structure they are holding up to the main structural beams in the house or building to which they are connected.</a:t>
            </a:r>
            <a:br>
              <a:rPr lang="en-GB" dirty="0" smtClean="0"/>
            </a:br>
            <a:r>
              <a:rPr lang="en-GB" dirty="0" smtClean="0"/>
              <a:t/>
            </a:r>
            <a:br>
              <a:rPr lang="en-GB" dirty="0" smtClean="0"/>
            </a:br>
            <a:endParaRPr lang="en-GB" dirty="0"/>
          </a:p>
        </p:txBody>
      </p:sp>
      <p:pic>
        <p:nvPicPr>
          <p:cNvPr id="4" name="Picture 3" descr="images (10).jpg"/>
          <p:cNvPicPr>
            <a:picLocks noChangeAspect="1"/>
          </p:cNvPicPr>
          <p:nvPr/>
        </p:nvPicPr>
        <p:blipFill>
          <a:blip r:embed="rId3" cstate="print"/>
          <a:stretch>
            <a:fillRect/>
          </a:stretch>
        </p:blipFill>
        <p:spPr>
          <a:xfrm>
            <a:off x="755576" y="3212976"/>
            <a:ext cx="3048000" cy="1447800"/>
          </a:xfrm>
          <a:prstGeom prst="rect">
            <a:avLst/>
          </a:prstGeom>
        </p:spPr>
      </p:pic>
      <p:pic>
        <p:nvPicPr>
          <p:cNvPr id="5" name="Picture 4" descr="images (13).jpg"/>
          <p:cNvPicPr>
            <a:picLocks noChangeAspect="1"/>
          </p:cNvPicPr>
          <p:nvPr/>
        </p:nvPicPr>
        <p:blipFill>
          <a:blip r:embed="rId4" cstate="print"/>
          <a:stretch>
            <a:fillRect/>
          </a:stretch>
        </p:blipFill>
        <p:spPr>
          <a:xfrm>
            <a:off x="4427984" y="2996952"/>
            <a:ext cx="3312368" cy="2171700"/>
          </a:xfrm>
          <a:prstGeom prst="rect">
            <a:avLst/>
          </a:prstGeom>
        </p:spPr>
      </p:pic>
      <p:pic>
        <p:nvPicPr>
          <p:cNvPr id="6" name="Picture 5" descr="images (11).jpg"/>
          <p:cNvPicPr>
            <a:picLocks noChangeAspect="1"/>
          </p:cNvPicPr>
          <p:nvPr/>
        </p:nvPicPr>
        <p:blipFill>
          <a:blip r:embed="rId5" cstate="print"/>
          <a:stretch>
            <a:fillRect/>
          </a:stretch>
        </p:blipFill>
        <p:spPr>
          <a:xfrm>
            <a:off x="1475656" y="4797152"/>
            <a:ext cx="2781300" cy="1647825"/>
          </a:xfrm>
          <a:prstGeom prst="rect">
            <a:avLst/>
          </a:prstGeom>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7239000" cy="4104456"/>
          </a:xfrm>
        </p:spPr>
        <p:txBody>
          <a:bodyPr>
            <a:normAutofit fontScale="92500" lnSpcReduction="10000"/>
          </a:bodyPr>
          <a:lstStyle/>
          <a:p>
            <a:pPr fontAlgn="base">
              <a:buNone/>
            </a:pPr>
            <a:r>
              <a:rPr lang="en-GB" sz="3200" b="1" u="sng" dirty="0" smtClean="0"/>
              <a:t>Box Beams</a:t>
            </a:r>
          </a:p>
          <a:p>
            <a:pPr fontAlgn="base">
              <a:buNone/>
            </a:pPr>
            <a:r>
              <a:rPr lang="en-GB" dirty="0" smtClean="0"/>
              <a:t>   Box beams are made by taking a piece of plywood and nailing and/or gluing it to pieces of 50mm-by-100mm or 50mm-by-150mm lumber, in essence created a long box-like structure</a:t>
            </a:r>
          </a:p>
          <a:p>
            <a:pPr>
              <a:buNone/>
            </a:pPr>
            <a:r>
              <a:rPr lang="en-GB" dirty="0" smtClean="0"/>
              <a:t/>
            </a:r>
            <a:br>
              <a:rPr lang="en-GB" dirty="0" smtClean="0"/>
            </a:br>
            <a:r>
              <a:rPr lang="en-GB" dirty="0" smtClean="0"/>
              <a:t/>
            </a:r>
            <a:br>
              <a:rPr lang="en-GB" dirty="0" smtClean="0"/>
            </a:br>
            <a:endParaRPr lang="en-GB" dirty="0"/>
          </a:p>
        </p:txBody>
      </p:sp>
      <p:pic>
        <p:nvPicPr>
          <p:cNvPr id="4" name="Picture 3" descr="images (14).jpg"/>
          <p:cNvPicPr>
            <a:picLocks noChangeAspect="1"/>
          </p:cNvPicPr>
          <p:nvPr/>
        </p:nvPicPr>
        <p:blipFill>
          <a:blip r:embed="rId2" cstate="print"/>
          <a:stretch>
            <a:fillRect/>
          </a:stretch>
        </p:blipFill>
        <p:spPr>
          <a:xfrm>
            <a:off x="539552" y="2492896"/>
            <a:ext cx="3528392" cy="2304256"/>
          </a:xfrm>
          <a:prstGeom prst="rect">
            <a:avLst/>
          </a:prstGeom>
        </p:spPr>
      </p:pic>
      <p:pic>
        <p:nvPicPr>
          <p:cNvPr id="5" name="Picture 4" descr="images (15).jpg"/>
          <p:cNvPicPr>
            <a:picLocks noChangeAspect="1"/>
          </p:cNvPicPr>
          <p:nvPr/>
        </p:nvPicPr>
        <p:blipFill>
          <a:blip r:embed="rId3" cstate="print"/>
          <a:stretch>
            <a:fillRect/>
          </a:stretch>
        </p:blipFill>
        <p:spPr>
          <a:xfrm>
            <a:off x="4499992" y="2636912"/>
            <a:ext cx="3240360" cy="2016224"/>
          </a:xfrm>
          <a:prstGeom prst="rect">
            <a:avLst/>
          </a:prstGeom>
        </p:spPr>
      </p:pic>
      <p:pic>
        <p:nvPicPr>
          <p:cNvPr id="6" name="Picture 5" descr="images (16).jpg"/>
          <p:cNvPicPr>
            <a:picLocks noChangeAspect="1"/>
          </p:cNvPicPr>
          <p:nvPr/>
        </p:nvPicPr>
        <p:blipFill>
          <a:blip r:embed="rId4" cstate="print"/>
          <a:stretch>
            <a:fillRect/>
          </a:stretch>
        </p:blipFill>
        <p:spPr>
          <a:xfrm>
            <a:off x="1691680" y="4797152"/>
            <a:ext cx="5040560" cy="1800200"/>
          </a:xfrm>
          <a:prstGeom prst="rect">
            <a:avLst/>
          </a:prstGeom>
        </p:spPr>
      </p:pic>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7239000" cy="1143000"/>
          </a:xfrm>
        </p:spPr>
        <p:txBody>
          <a:bodyPr/>
          <a:lstStyle/>
          <a:p>
            <a:r>
              <a:rPr lang="en-GB" u="sng" dirty="0" smtClean="0">
                <a:solidFill>
                  <a:schemeClr val="tx2">
                    <a:lumMod val="75000"/>
                  </a:schemeClr>
                </a:solidFill>
              </a:rPr>
              <a:t>FUNCTION</a:t>
            </a:r>
            <a:r>
              <a:rPr lang="en-GB" dirty="0" smtClean="0">
                <a:solidFill>
                  <a:schemeClr val="tx2">
                    <a:lumMod val="75000"/>
                  </a:schemeClr>
                </a:solidFill>
              </a:rPr>
              <a:t>:</a:t>
            </a:r>
            <a:endParaRPr lang="en-GB" dirty="0">
              <a:solidFill>
                <a:schemeClr val="tx2">
                  <a:lumMod val="75000"/>
                </a:schemeClr>
              </a:solidFill>
            </a:endParaRPr>
          </a:p>
        </p:txBody>
      </p:sp>
      <p:sp>
        <p:nvSpPr>
          <p:cNvPr id="3" name="Content Placeholder 2"/>
          <p:cNvSpPr>
            <a:spLocks noGrp="1"/>
          </p:cNvSpPr>
          <p:nvPr>
            <p:ph idx="1"/>
          </p:nvPr>
        </p:nvSpPr>
        <p:spPr>
          <a:xfrm>
            <a:off x="395536" y="2420888"/>
            <a:ext cx="7239000" cy="1728192"/>
          </a:xfrm>
        </p:spPr>
        <p:txBody>
          <a:bodyPr>
            <a:normAutofit fontScale="70000" lnSpcReduction="20000"/>
          </a:bodyPr>
          <a:lstStyle/>
          <a:p>
            <a:pPr>
              <a:buNone/>
            </a:pPr>
            <a:r>
              <a:rPr lang="en-GB" sz="4600" b="1" u="sng" dirty="0" smtClean="0">
                <a:solidFill>
                  <a:schemeClr val="tx2">
                    <a:lumMod val="75000"/>
                  </a:schemeClr>
                </a:solidFill>
                <a:latin typeface="+mj-lt"/>
                <a:cs typeface="Calibri" pitchFamily="34" charset="0"/>
              </a:rPr>
              <a:t>USES:</a:t>
            </a:r>
          </a:p>
          <a:p>
            <a:pPr>
              <a:buNone/>
            </a:pPr>
            <a:r>
              <a:rPr lang="en-GB" sz="3800" dirty="0" smtClean="0">
                <a:latin typeface="+mj-lt"/>
                <a:cs typeface="Calibri" pitchFamily="34" charset="0"/>
              </a:rPr>
              <a:t>1</a:t>
            </a:r>
            <a:r>
              <a:rPr lang="en-GB" sz="2300" dirty="0" smtClean="0">
                <a:latin typeface="+mj-lt"/>
                <a:cs typeface="Calibri" pitchFamily="34" charset="0"/>
              </a:rPr>
              <a:t>.</a:t>
            </a:r>
            <a:r>
              <a:rPr lang="en-GB" sz="2300" dirty="0" smtClean="0"/>
              <a:t> </a:t>
            </a:r>
            <a:r>
              <a:rPr lang="en-GB" b="1" dirty="0" smtClean="0"/>
              <a:t>I-beams are usually used in commercial construction, in everything from skyscrapers to stadiums, but can also be used in residential construction.</a:t>
            </a:r>
            <a:r>
              <a:rPr lang="en-GB" sz="2300" dirty="0" smtClean="0"/>
              <a:t/>
            </a:r>
            <a:br>
              <a:rPr lang="en-GB" sz="2300" dirty="0" smtClean="0"/>
            </a:br>
            <a:endParaRPr lang="en-GB" sz="2300" dirty="0">
              <a:latin typeface="+mj-lt"/>
              <a:cs typeface="Calibri" pitchFamily="34" charset="0"/>
            </a:endParaRPr>
          </a:p>
        </p:txBody>
      </p:sp>
      <p:sp>
        <p:nvSpPr>
          <p:cNvPr id="4" name="Rectangle 3"/>
          <p:cNvSpPr/>
          <p:nvPr/>
        </p:nvSpPr>
        <p:spPr>
          <a:xfrm>
            <a:off x="467544" y="1124744"/>
            <a:ext cx="7272808" cy="1877437"/>
          </a:xfrm>
          <a:prstGeom prst="rect">
            <a:avLst/>
          </a:prstGeom>
        </p:spPr>
        <p:txBody>
          <a:bodyPr wrap="square">
            <a:spAutoFit/>
          </a:bodyPr>
          <a:lstStyle/>
          <a:p>
            <a:r>
              <a:rPr lang="en-GB" sz="2000" b="1" dirty="0" smtClean="0"/>
              <a:t>To </a:t>
            </a:r>
            <a:r>
              <a:rPr lang="en-GB" sz="2000" b="1" dirty="0"/>
              <a:t>help support the building. also to build up the building bigger or taller depending on the size of the </a:t>
            </a:r>
            <a:r>
              <a:rPr lang="en-GB" sz="2000" b="1" dirty="0" smtClean="0"/>
              <a:t>beam.</a:t>
            </a:r>
            <a:r>
              <a:rPr lang="en-GB" sz="2000" b="1" dirty="0"/>
              <a:t> They provide support for floors and ceilings, and come in a variety of forms</a:t>
            </a:r>
            <a:r>
              <a:rPr lang="en-GB" sz="2800" dirty="0"/>
              <a:t/>
            </a:r>
            <a:br>
              <a:rPr lang="en-GB" sz="2800" dirty="0"/>
            </a:br>
            <a:r>
              <a:rPr lang="en-GB" sz="2800" dirty="0"/>
              <a:t/>
            </a:r>
            <a:br>
              <a:rPr lang="en-GB" sz="2800" dirty="0"/>
            </a:br>
            <a:endParaRPr lang="en-GB" sz="2800" dirty="0"/>
          </a:p>
        </p:txBody>
      </p:sp>
      <p:sp>
        <p:nvSpPr>
          <p:cNvPr id="5" name="Rectangle 4"/>
          <p:cNvSpPr/>
          <p:nvPr/>
        </p:nvSpPr>
        <p:spPr>
          <a:xfrm>
            <a:off x="395536" y="4077072"/>
            <a:ext cx="7056784" cy="1415772"/>
          </a:xfrm>
          <a:prstGeom prst="rect">
            <a:avLst/>
          </a:prstGeom>
        </p:spPr>
        <p:txBody>
          <a:bodyPr wrap="square">
            <a:spAutoFit/>
          </a:bodyPr>
          <a:lstStyle/>
          <a:p>
            <a:r>
              <a:rPr lang="en-GB" sz="2800" b="1" dirty="0" smtClean="0"/>
              <a:t>2</a:t>
            </a:r>
            <a:r>
              <a:rPr lang="en-GB" dirty="0" smtClean="0"/>
              <a:t>.</a:t>
            </a:r>
            <a:r>
              <a:rPr lang="en-GB" sz="2000" b="1" dirty="0" smtClean="0"/>
              <a:t>redistribute </a:t>
            </a:r>
            <a:r>
              <a:rPr lang="en-GB" sz="2000" b="1" dirty="0"/>
              <a:t>the weight from whatever structure they are holding up to the main structural beams in the house or building to which they are connected</a:t>
            </a:r>
            <a:r>
              <a:rPr lang="en-GB" b="1" dirty="0"/>
              <a:t>.</a:t>
            </a:r>
            <a:r>
              <a:rPr lang="en-GB" dirty="0"/>
              <a:t/>
            </a:r>
            <a:br>
              <a:rPr lang="en-GB" dirty="0"/>
            </a:br>
            <a:endParaRPr lang="en-GB" dirty="0"/>
          </a:p>
        </p:txBody>
      </p:sp>
      <p:sp>
        <p:nvSpPr>
          <p:cNvPr id="6" name="Rectangle 5"/>
          <p:cNvSpPr/>
          <p:nvPr/>
        </p:nvSpPr>
        <p:spPr>
          <a:xfrm>
            <a:off x="395536" y="5517232"/>
            <a:ext cx="6768752" cy="1138773"/>
          </a:xfrm>
          <a:prstGeom prst="rect">
            <a:avLst/>
          </a:prstGeom>
        </p:spPr>
        <p:txBody>
          <a:bodyPr wrap="square">
            <a:spAutoFit/>
          </a:bodyPr>
          <a:lstStyle/>
          <a:p>
            <a:r>
              <a:rPr lang="en-GB" sz="2800" b="1" dirty="0" smtClean="0"/>
              <a:t>3.</a:t>
            </a:r>
            <a:r>
              <a:rPr lang="en-GB" sz="2000" b="1" dirty="0" smtClean="0"/>
              <a:t>In</a:t>
            </a:r>
            <a:r>
              <a:rPr lang="en-GB" sz="2000" b="1" dirty="0"/>
              <a:t> residential architecture, cantilever design is often used for creating balconies and other extensions above ground </a:t>
            </a:r>
            <a:r>
              <a:rPr lang="en-GB" sz="2000" b="1" dirty="0" smtClean="0"/>
              <a:t>level</a:t>
            </a:r>
            <a:endParaRPr lang="en-GB" sz="2000" b="1" dirty="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7239000" cy="6123080"/>
          </a:xfrm>
        </p:spPr>
        <p:txBody>
          <a:bodyPr/>
          <a:lstStyle/>
          <a:p>
            <a:pPr>
              <a:buNone/>
            </a:pPr>
            <a:r>
              <a:rPr lang="en-GB" sz="2000" b="1" dirty="0" smtClean="0"/>
              <a:t>4.Used as major support trusses in building, to ensure that a structure will be physically sound.</a:t>
            </a:r>
          </a:p>
          <a:p>
            <a:pPr>
              <a:buNone/>
            </a:pPr>
            <a:endParaRPr lang="en-GB" dirty="0" smtClean="0"/>
          </a:p>
          <a:p>
            <a:pPr>
              <a:buNone/>
            </a:pPr>
            <a:r>
              <a:rPr lang="en-GB" sz="3600" b="1" u="sng" dirty="0" smtClean="0">
                <a:solidFill>
                  <a:schemeClr val="tx2">
                    <a:lumMod val="75000"/>
                  </a:schemeClr>
                </a:solidFill>
                <a:latin typeface="+mj-lt"/>
              </a:rPr>
              <a:t>MATERIALS</a:t>
            </a:r>
          </a:p>
          <a:p>
            <a:pPr>
              <a:buNone/>
            </a:pPr>
            <a:r>
              <a:rPr lang="en-GB" b="1" dirty="0" smtClean="0"/>
              <a:t>● STEEL</a:t>
            </a:r>
          </a:p>
          <a:p>
            <a:pPr>
              <a:buNone/>
            </a:pPr>
            <a:r>
              <a:rPr lang="en-GB" b="1" dirty="0" smtClean="0"/>
              <a:t>●TIMBER</a:t>
            </a:r>
          </a:p>
          <a:p>
            <a:pPr>
              <a:buNone/>
            </a:pPr>
            <a:r>
              <a:rPr lang="en-GB" b="1" dirty="0" smtClean="0"/>
              <a:t>●REINFORCE-CONCRETE</a:t>
            </a:r>
          </a:p>
          <a:p>
            <a:pPr>
              <a:buNone/>
            </a:pPr>
            <a:r>
              <a:rPr lang="en-GB" b="1" dirty="0" smtClean="0"/>
              <a:t>●PRECAST CONCRETE </a:t>
            </a:r>
          </a:p>
          <a:p>
            <a:pPr>
              <a:buNone/>
            </a:pPr>
            <a:endParaRPr lang="en-GB"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239000" cy="1143000"/>
          </a:xfrm>
        </p:spPr>
        <p:txBody>
          <a:bodyPr/>
          <a:lstStyle/>
          <a:p>
            <a:r>
              <a:rPr lang="en-GB" dirty="0" smtClean="0">
                <a:solidFill>
                  <a:schemeClr val="tx1"/>
                </a:solidFill>
              </a:rPr>
              <a:t>ADVANTAGES</a:t>
            </a:r>
            <a:endParaRPr lang="en-GB" dirty="0">
              <a:solidFill>
                <a:schemeClr val="tx1"/>
              </a:solidFill>
            </a:endParaRPr>
          </a:p>
        </p:txBody>
      </p:sp>
      <p:sp>
        <p:nvSpPr>
          <p:cNvPr id="3" name="Content Placeholder 2"/>
          <p:cNvSpPr>
            <a:spLocks noGrp="1"/>
          </p:cNvSpPr>
          <p:nvPr>
            <p:ph idx="1"/>
          </p:nvPr>
        </p:nvSpPr>
        <p:spPr>
          <a:xfrm>
            <a:off x="323528" y="1412776"/>
            <a:ext cx="7239000" cy="2304256"/>
          </a:xfrm>
        </p:spPr>
        <p:txBody>
          <a:bodyPr>
            <a:normAutofit/>
          </a:bodyPr>
          <a:lstStyle/>
          <a:p>
            <a:pPr>
              <a:buNone/>
            </a:pPr>
            <a:r>
              <a:rPr lang="en-GB" sz="2000" b="1" dirty="0" smtClean="0"/>
              <a:t>  ● Advantage of box beams is that they are less expensive than beams constructed solely of metal.</a:t>
            </a:r>
            <a:r>
              <a:rPr lang="en-GB" b="1" dirty="0" smtClean="0"/>
              <a:t/>
            </a:r>
            <a:br>
              <a:rPr lang="en-GB" b="1" dirty="0" smtClean="0"/>
            </a:br>
            <a:r>
              <a:rPr lang="en-GB" b="1" dirty="0" smtClean="0"/>
              <a:t/>
            </a:r>
            <a:br>
              <a:rPr lang="en-GB" b="1" dirty="0" smtClean="0"/>
            </a:br>
            <a:endParaRPr lang="en-GB" b="1" dirty="0"/>
          </a:p>
        </p:txBody>
      </p:sp>
      <p:sp>
        <p:nvSpPr>
          <p:cNvPr id="4" name="Rectangle 3"/>
          <p:cNvSpPr/>
          <p:nvPr/>
        </p:nvSpPr>
        <p:spPr>
          <a:xfrm>
            <a:off x="539552" y="2132856"/>
            <a:ext cx="6912768" cy="1015663"/>
          </a:xfrm>
          <a:prstGeom prst="rect">
            <a:avLst/>
          </a:prstGeom>
        </p:spPr>
        <p:txBody>
          <a:bodyPr wrap="square">
            <a:spAutoFit/>
          </a:bodyPr>
          <a:lstStyle/>
          <a:p>
            <a:r>
              <a:rPr lang="en-GB" sz="2000" b="1" dirty="0" smtClean="0"/>
              <a:t>●</a:t>
            </a:r>
            <a:r>
              <a:rPr lang="en-GB" sz="2000" b="1" dirty="0"/>
              <a:t> </a:t>
            </a:r>
            <a:r>
              <a:rPr lang="en-GB" sz="2000" b="1" dirty="0" smtClean="0"/>
              <a:t>In box beam offers </a:t>
            </a:r>
            <a:r>
              <a:rPr lang="en-GB" sz="2000" b="1" dirty="0"/>
              <a:t>better resistance to </a:t>
            </a:r>
            <a:r>
              <a:rPr lang="en-GB" sz="2000" b="1" dirty="0" smtClean="0"/>
              <a:t>torsion</a:t>
            </a:r>
          </a:p>
          <a:p>
            <a:endParaRPr lang="en-GB" sz="2000" b="1" dirty="0"/>
          </a:p>
          <a:p>
            <a:r>
              <a:rPr lang="en-GB" sz="2000" b="1" dirty="0" smtClean="0"/>
              <a:t>●Beams(</a:t>
            </a:r>
            <a:r>
              <a:rPr lang="en-GB" sz="2000" b="1" dirty="0" err="1" smtClean="0"/>
              <a:t>concrete,steel,etc</a:t>
            </a:r>
            <a:r>
              <a:rPr lang="en-GB" sz="2000" b="1" dirty="0" smtClean="0"/>
              <a:t>) </a:t>
            </a:r>
            <a:r>
              <a:rPr lang="en-GB" sz="2000" b="1" dirty="0"/>
              <a:t>can withstand very heavy loads. </a:t>
            </a:r>
            <a:endParaRPr lang="en-GB" sz="2000" b="1" dirty="0" smtClean="0"/>
          </a:p>
        </p:txBody>
      </p:sp>
      <p:sp>
        <p:nvSpPr>
          <p:cNvPr id="5" name="Rectangle 4"/>
          <p:cNvSpPr/>
          <p:nvPr/>
        </p:nvSpPr>
        <p:spPr>
          <a:xfrm>
            <a:off x="539552" y="3356993"/>
            <a:ext cx="7560840" cy="3139321"/>
          </a:xfrm>
          <a:prstGeom prst="rect">
            <a:avLst/>
          </a:prstGeom>
        </p:spPr>
        <p:txBody>
          <a:bodyPr wrap="square">
            <a:spAutoFit/>
          </a:bodyPr>
          <a:lstStyle/>
          <a:p>
            <a:pPr fontAlgn="base"/>
            <a:endParaRPr lang="en-GB" sz="2000" b="1" u="sng" dirty="0"/>
          </a:p>
          <a:p>
            <a:pPr fontAlgn="base"/>
            <a:r>
              <a:rPr lang="en-GB" sz="2000" b="1" dirty="0" smtClean="0"/>
              <a:t>●Because the weight of the structure is supported by posts that are spaced relatively far apart, post and beam construction allows for large expanses of glass. Consequently, post and beam houses often feature large windows. Furthermore, post and beam houses usually feature high vaulted ceilings, creating a large, room living space.</a:t>
            </a:r>
            <a:endParaRPr lang="en-GB" sz="2000" b="1" dirty="0"/>
          </a:p>
          <a:p>
            <a:r>
              <a:rPr lang="en-GB" sz="2600" dirty="0"/>
              <a:t/>
            </a:r>
            <a:br>
              <a:rPr lang="en-GB" sz="2600" dirty="0"/>
            </a:br>
            <a:r>
              <a:rPr lang="en-GB" sz="2600" dirty="0"/>
              <a:t/>
            </a:r>
            <a:br>
              <a:rPr lang="en-GB" sz="2600" dirty="0"/>
            </a:br>
            <a:endParaRPr lang="en-GB" sz="2600"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7239000" cy="1143000"/>
          </a:xfrm>
        </p:spPr>
        <p:txBody>
          <a:bodyPr/>
          <a:lstStyle/>
          <a:p>
            <a:r>
              <a:rPr lang="en-GB" dirty="0" smtClean="0">
                <a:solidFill>
                  <a:schemeClr val="tx2">
                    <a:lumMod val="50000"/>
                  </a:schemeClr>
                </a:solidFill>
              </a:rPr>
              <a:t>disadvantages</a:t>
            </a:r>
            <a:endParaRPr lang="en-GB" dirty="0">
              <a:solidFill>
                <a:schemeClr val="tx2">
                  <a:lumMod val="50000"/>
                </a:schemeClr>
              </a:solidFill>
            </a:endParaRPr>
          </a:p>
        </p:txBody>
      </p:sp>
      <p:sp>
        <p:nvSpPr>
          <p:cNvPr id="3" name="Content Placeholder 2"/>
          <p:cNvSpPr>
            <a:spLocks noGrp="1"/>
          </p:cNvSpPr>
          <p:nvPr>
            <p:ph idx="1"/>
          </p:nvPr>
        </p:nvSpPr>
        <p:spPr>
          <a:xfrm>
            <a:off x="395536" y="1340768"/>
            <a:ext cx="7239000" cy="5926440"/>
          </a:xfrm>
        </p:spPr>
        <p:txBody>
          <a:bodyPr>
            <a:normAutofit fontScale="62500" lnSpcReduction="20000"/>
          </a:bodyPr>
          <a:lstStyle/>
          <a:p>
            <a:pPr>
              <a:buNone/>
            </a:pPr>
            <a:r>
              <a:rPr lang="en-GB" dirty="0" smtClean="0"/>
              <a:t>  ●</a:t>
            </a:r>
            <a:r>
              <a:rPr lang="en-GB" b="1" dirty="0" smtClean="0"/>
              <a:t>Termites and similar kinds of wood-eating insects can quickly and severely damage a wood house.</a:t>
            </a:r>
          </a:p>
          <a:p>
            <a:pPr>
              <a:buNone/>
            </a:pPr>
            <a:endParaRPr lang="en-GB" b="1" dirty="0" smtClean="0"/>
          </a:p>
          <a:p>
            <a:pPr>
              <a:buNone/>
            </a:pPr>
            <a:r>
              <a:rPr lang="en-GB" b="1" dirty="0" smtClean="0"/>
              <a:t>  ●Uncontrolled moisture in basements and crawl-spaces will promote wet rot and dry rot, two related fungal decays.</a:t>
            </a:r>
          </a:p>
          <a:p>
            <a:pPr>
              <a:buNone/>
            </a:pPr>
            <a:r>
              <a:rPr lang="en-GB" b="1" dirty="0" smtClean="0"/>
              <a:t>  ●Steel construction costs more.</a:t>
            </a:r>
          </a:p>
          <a:p>
            <a:pPr>
              <a:buNone/>
            </a:pPr>
            <a:endParaRPr lang="en-GB" b="1" dirty="0" smtClean="0"/>
          </a:p>
          <a:p>
            <a:pPr>
              <a:buNone/>
            </a:pPr>
            <a:r>
              <a:rPr lang="en-GB" b="1" dirty="0" smtClean="0"/>
              <a:t>  ●You will need a deputy inspector at the job site whenever on-site welding takes place. You will need to book him in advance, and the site may effectively shut down until he becomes available.</a:t>
            </a:r>
          </a:p>
          <a:p>
            <a:pPr>
              <a:buNone/>
            </a:pPr>
            <a:endParaRPr lang="en-GB" b="1" dirty="0" smtClean="0"/>
          </a:p>
          <a:p>
            <a:pPr>
              <a:buNone/>
            </a:pPr>
            <a:r>
              <a:rPr lang="en-GB" b="1" dirty="0" smtClean="0"/>
              <a:t>  ●Lifting precast concrete members into place usually requires large cranes; these also add to the cost of construction</a:t>
            </a:r>
          </a:p>
          <a:p>
            <a:pPr>
              <a:buNone/>
            </a:pPr>
            <a:r>
              <a:rPr lang="en-GB" b="1" dirty="0" smtClean="0"/>
              <a:t>  ●Concrete is naturally very strong </a:t>
            </a:r>
            <a:r>
              <a:rPr lang="en-GB" b="1" dirty="0" err="1" smtClean="0"/>
              <a:t>againt</a:t>
            </a:r>
            <a:r>
              <a:rPr lang="en-GB" b="1" dirty="0" smtClean="0"/>
              <a:t> compression but not so strong in tension.</a:t>
            </a:r>
          </a:p>
          <a:p>
            <a:pPr>
              <a:buNone/>
            </a:pPr>
            <a:r>
              <a:rPr lang="en-GB" dirty="0" smtClean="0"/>
              <a:t/>
            </a:r>
            <a:br>
              <a:rPr lang="en-GB" dirty="0" smtClean="0"/>
            </a:br>
            <a:r>
              <a:rPr lang="en-GB" dirty="0" smtClean="0"/>
              <a:t/>
            </a:r>
            <a:br>
              <a:rPr lang="en-GB" dirty="0" smtClean="0"/>
            </a:br>
            <a:r>
              <a:rPr lang="en-GB" dirty="0" smtClean="0"/>
              <a:t/>
            </a:r>
            <a:br>
              <a:rPr lang="en-GB" dirty="0" smtClean="0"/>
            </a:br>
            <a:endParaRPr lang="en-GB"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2">
                    <a:lumMod val="50000"/>
                  </a:schemeClr>
                </a:solidFill>
              </a:rPr>
              <a:t>Case study</a:t>
            </a:r>
            <a:endParaRPr lang="en-GB" dirty="0">
              <a:solidFill>
                <a:schemeClr val="tx2">
                  <a:lumMod val="50000"/>
                </a:schemeClr>
              </a:solidFill>
            </a:endParaRPr>
          </a:p>
        </p:txBody>
      </p:sp>
      <p:pic>
        <p:nvPicPr>
          <p:cNvPr id="4098" name="Picture 2"/>
          <p:cNvPicPr>
            <a:picLocks noGrp="1" noChangeAspect="1" noChangeArrowheads="1"/>
          </p:cNvPicPr>
          <p:nvPr>
            <p:ph idx="1"/>
          </p:nvPr>
        </p:nvPicPr>
        <p:blipFill>
          <a:blip r:embed="rId3" cstate="print"/>
          <a:srcRect/>
          <a:stretch>
            <a:fillRect/>
          </a:stretch>
        </p:blipFill>
        <p:spPr bwMode="auto">
          <a:xfrm>
            <a:off x="827584" y="1556792"/>
            <a:ext cx="2038986" cy="4846638"/>
          </a:xfrm>
          <a:prstGeom prst="rect">
            <a:avLst/>
          </a:prstGeom>
          <a:noFill/>
          <a:ln w="9525">
            <a:noFill/>
            <a:miter lim="800000"/>
            <a:headEnd/>
            <a:tailEnd/>
          </a:ln>
          <a:effectLst/>
        </p:spPr>
      </p:pic>
      <p:sp>
        <p:nvSpPr>
          <p:cNvPr id="9" name="Right Arrow 8"/>
          <p:cNvSpPr/>
          <p:nvPr/>
        </p:nvSpPr>
        <p:spPr>
          <a:xfrm>
            <a:off x="2843808" y="5373216"/>
            <a:ext cx="50405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3347864" y="4549676"/>
            <a:ext cx="1224136" cy="2062103"/>
          </a:xfrm>
          <a:prstGeom prst="rect">
            <a:avLst/>
          </a:prstGeom>
        </p:spPr>
        <p:txBody>
          <a:bodyPr wrap="square">
            <a:spAutoFit/>
          </a:bodyPr>
          <a:lstStyle/>
          <a:p>
            <a:r>
              <a:rPr lang="en-GB" sz="1600" dirty="0" smtClean="0"/>
              <a:t>The two towers of Bologna</a:t>
            </a:r>
          </a:p>
          <a:p>
            <a:r>
              <a:rPr lang="en-GB" sz="1600" dirty="0" smtClean="0"/>
              <a:t>In</a:t>
            </a:r>
            <a:r>
              <a:rPr lang="en-GB" sz="1600" baseline="0" dirty="0" smtClean="0"/>
              <a:t> the 12</a:t>
            </a:r>
            <a:r>
              <a:rPr lang="en-GB" sz="1600" baseline="30000" dirty="0" smtClean="0"/>
              <a:t>th</a:t>
            </a:r>
            <a:r>
              <a:rPr lang="en-GB" sz="1600" baseline="0" dirty="0" smtClean="0"/>
              <a:t> century. reached 97.2m </a:t>
            </a:r>
          </a:p>
          <a:p>
            <a:r>
              <a:rPr lang="en-GB" sz="1600" baseline="0" dirty="0" smtClean="0"/>
              <a:t>In height</a:t>
            </a:r>
            <a:endParaRPr lang="en-GB" sz="1600" dirty="0"/>
          </a:p>
        </p:txBody>
      </p:sp>
      <p:pic>
        <p:nvPicPr>
          <p:cNvPr id="12" name="Picture 11" descr="article-new_ehow_images_a08_ar_64_problems-steel-beams-800x800.jpg"/>
          <p:cNvPicPr>
            <a:picLocks noChangeAspect="1"/>
          </p:cNvPicPr>
          <p:nvPr/>
        </p:nvPicPr>
        <p:blipFill>
          <a:blip r:embed="rId4" cstate="print"/>
          <a:stretch>
            <a:fillRect/>
          </a:stretch>
        </p:blipFill>
        <p:spPr>
          <a:xfrm>
            <a:off x="5724128" y="0"/>
            <a:ext cx="2304256" cy="3212976"/>
          </a:xfrm>
          <a:prstGeom prst="rect">
            <a:avLst/>
          </a:prstGeom>
        </p:spPr>
      </p:pic>
      <p:pic>
        <p:nvPicPr>
          <p:cNvPr id="13" name="Picture 12" descr="steel_post_and_beam.jpg"/>
          <p:cNvPicPr>
            <a:picLocks noChangeAspect="1"/>
          </p:cNvPicPr>
          <p:nvPr/>
        </p:nvPicPr>
        <p:blipFill>
          <a:blip r:embed="rId5" cstate="print"/>
          <a:stretch>
            <a:fillRect/>
          </a:stretch>
        </p:blipFill>
        <p:spPr>
          <a:xfrm>
            <a:off x="4427984" y="3356992"/>
            <a:ext cx="3744416" cy="3048000"/>
          </a:xfrm>
          <a:prstGeom prst="rect">
            <a:avLst/>
          </a:prstGeom>
        </p:spPr>
      </p:pic>
      <p:pic>
        <p:nvPicPr>
          <p:cNvPr id="14" name="Picture 13" descr="steel1_250x188.jpg"/>
          <p:cNvPicPr>
            <a:picLocks noChangeAspect="1"/>
          </p:cNvPicPr>
          <p:nvPr/>
        </p:nvPicPr>
        <p:blipFill>
          <a:blip r:embed="rId6" cstate="print"/>
          <a:stretch>
            <a:fillRect/>
          </a:stretch>
        </p:blipFill>
        <p:spPr>
          <a:xfrm>
            <a:off x="3275856" y="188640"/>
            <a:ext cx="2381250" cy="1790700"/>
          </a:xfrm>
          <a:prstGeom prst="rect">
            <a:avLst/>
          </a:prstGeom>
        </p:spPr>
      </p:pic>
      <p:sp>
        <p:nvSpPr>
          <p:cNvPr id="17" name="Down Arrow 16"/>
          <p:cNvSpPr/>
          <p:nvPr/>
        </p:nvSpPr>
        <p:spPr>
          <a:xfrm>
            <a:off x="4355976" y="1988840"/>
            <a:ext cx="2880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3347864" y="2492896"/>
            <a:ext cx="2592288" cy="646331"/>
          </a:xfrm>
          <a:prstGeom prst="rect">
            <a:avLst/>
          </a:prstGeom>
        </p:spPr>
        <p:txBody>
          <a:bodyPr wrap="square">
            <a:spAutoFit/>
          </a:bodyPr>
          <a:lstStyle/>
          <a:p>
            <a:r>
              <a:rPr lang="en-GB" dirty="0" smtClean="0"/>
              <a:t>Ronald </a:t>
            </a:r>
            <a:r>
              <a:rPr lang="en-GB" dirty="0" err="1" smtClean="0"/>
              <a:t>reagan</a:t>
            </a:r>
            <a:r>
              <a:rPr lang="en-GB" dirty="0" smtClean="0"/>
              <a:t> </a:t>
            </a:r>
            <a:r>
              <a:rPr lang="en-GB" dirty="0" err="1" smtClean="0"/>
              <a:t>ucla</a:t>
            </a:r>
            <a:r>
              <a:rPr lang="en-GB" dirty="0" smtClean="0"/>
              <a:t> medical </a:t>
            </a:r>
            <a:r>
              <a:rPr lang="en-GB" dirty="0" err="1" smtClean="0"/>
              <a:t>center</a:t>
            </a:r>
            <a:endParaRPr lang="en-GB"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268760"/>
            <a:ext cx="8229600" cy="1143000"/>
          </a:xfrm>
        </p:spPr>
        <p:txBody>
          <a:bodyPr>
            <a:normAutofit/>
          </a:bodyPr>
          <a:lstStyle/>
          <a:p>
            <a:r>
              <a:rPr lang="en-GB" sz="2800" dirty="0" smtClean="0"/>
              <a:t>THE       ORIGINA         OF</a:t>
            </a:r>
            <a:br>
              <a:rPr lang="en-GB" sz="2800" dirty="0" smtClean="0"/>
            </a:br>
            <a:r>
              <a:rPr lang="en-GB" sz="2800" dirty="0" smtClean="0"/>
              <a:t>TENSILE ARCHITECTURE</a:t>
            </a:r>
            <a:endParaRPr lang="en-GB" sz="2800" dirty="0"/>
          </a:p>
        </p:txBody>
      </p:sp>
      <p:sp>
        <p:nvSpPr>
          <p:cNvPr id="3" name="Content Placeholder 2"/>
          <p:cNvSpPr>
            <a:spLocks noGrp="1"/>
          </p:cNvSpPr>
          <p:nvPr>
            <p:ph idx="1"/>
          </p:nvPr>
        </p:nvSpPr>
        <p:spPr>
          <a:xfrm>
            <a:off x="539552" y="2564904"/>
            <a:ext cx="4834880" cy="4565104"/>
          </a:xfrm>
        </p:spPr>
        <p:txBody>
          <a:bodyPr>
            <a:normAutofit/>
          </a:bodyPr>
          <a:lstStyle/>
          <a:p>
            <a:pPr marL="0" indent="0" algn="just">
              <a:buNone/>
            </a:pPr>
            <a:r>
              <a:rPr lang="en-GB" sz="1800" dirty="0" smtClean="0">
                <a:latin typeface="+mj-lt"/>
                <a:ea typeface="Adobe Fan Heiti Std B" pitchFamily="34" charset="-128"/>
              </a:rPr>
              <a:t>Amongst the very first man-made artefacts were the simple shelters used by hunter gathers more than a hundred thousand years ago. Like their other tools, these shelters were made from the by-products of their hunting activities. The remains of these simple shelters, skin-clad building with bone or timber frames, and more sophisticated buildings grouped into organised settlement , have been found at archaeological sites all over the word. More recent vernacular architecture of nomadic peoples also makes use of tensile structures. </a:t>
            </a:r>
            <a:endParaRPr lang="en-GB" sz="1800" dirty="0">
              <a:latin typeface="+mj-lt"/>
              <a:ea typeface="Adobe Fan Heiti Std B" pitchFamily="34" charset="-128"/>
            </a:endParaRPr>
          </a:p>
        </p:txBody>
      </p:sp>
      <p:pic>
        <p:nvPicPr>
          <p:cNvPr id="5122" name="Picture 2" descr="I:\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628800"/>
            <a:ext cx="2985252"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255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19256" cy="3024337"/>
          </a:xfrm>
        </p:spPr>
        <p:txBody>
          <a:bodyPr>
            <a:noAutofit/>
          </a:bodyPr>
          <a:lstStyle/>
          <a:p>
            <a:pPr marL="0" indent="0" algn="just">
              <a:lnSpc>
                <a:spcPct val="170000"/>
              </a:lnSpc>
              <a:buNone/>
            </a:pPr>
            <a:r>
              <a:rPr lang="en-GB" sz="1200" dirty="0">
                <a:latin typeface="+mj-lt"/>
                <a:ea typeface="Adobe Fan Heiti Std B" pitchFamily="34" charset="-128"/>
              </a:rPr>
              <a:t>The North American teepee utilised bison skins as a covering for a conical framed structure, in fact a single cell of space frame.  Though simple in form these buildings  were sophisticated in their environmental modification and development characteristics, providing  easily portable  buildings suitable to a number of function  and able to accommodate relatively wide extremes in weather conditions.  In harsh climate are many types of tent , North Africa and parts of Asia with complex detailed differences in form and construction that related to social , cultural and economic practices. </a:t>
            </a:r>
          </a:p>
          <a:p>
            <a:pPr marL="0" indent="0" algn="just">
              <a:lnSpc>
                <a:spcPct val="170000"/>
              </a:lnSpc>
              <a:buNone/>
            </a:pPr>
            <a:r>
              <a:rPr lang="en-GB" sz="1200" dirty="0">
                <a:latin typeface="+mj-lt"/>
                <a:ea typeface="Adobe Fan Heiti Std B" pitchFamily="34" charset="-128"/>
              </a:rPr>
              <a:t>More than five thousands years ago Mediterranean mariners had devised a method for harnessing the wind to propel their boats. The sailing ship utilises all the structural principles of tensile architecture pneumatic form in the sails tensile elements in the rigging and compressive support in the masts. The requirement for a strong, light weight structure in heavier-than-air flying machines also resulted in the exploitation of tensile systems.</a:t>
            </a:r>
            <a:endParaRPr lang="en-GB" sz="1200" dirty="0">
              <a:latin typeface="+mj-lt"/>
            </a:endParaRPr>
          </a:p>
        </p:txBody>
      </p:sp>
      <p:pic>
        <p:nvPicPr>
          <p:cNvPr id="4" name="Picture 3" descr="I:\LOGO0601000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776" y="3645024"/>
            <a:ext cx="4343400" cy="2541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97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GB" sz="2400" dirty="0" smtClean="0"/>
              <a:t>THE   FIRST MANIFESTATION</a:t>
            </a:r>
            <a:br>
              <a:rPr lang="en-GB" sz="2400" dirty="0" smtClean="0"/>
            </a:br>
            <a:r>
              <a:rPr lang="en-GB" sz="2400" dirty="0" smtClean="0"/>
              <a:t>OF TENSILE ARCHITECTURE</a:t>
            </a:r>
            <a:endParaRPr lang="en-GB" sz="2400" dirty="0"/>
          </a:p>
        </p:txBody>
      </p:sp>
      <p:sp>
        <p:nvSpPr>
          <p:cNvPr id="3" name="Content Placeholder 2"/>
          <p:cNvSpPr>
            <a:spLocks noGrp="1"/>
          </p:cNvSpPr>
          <p:nvPr>
            <p:ph idx="1"/>
          </p:nvPr>
        </p:nvSpPr>
        <p:spPr>
          <a:xfrm>
            <a:off x="395536" y="1484783"/>
            <a:ext cx="5112568" cy="4968552"/>
          </a:xfrm>
        </p:spPr>
        <p:txBody>
          <a:bodyPr>
            <a:normAutofit lnSpcReduction="10000"/>
          </a:bodyPr>
          <a:lstStyle/>
          <a:p>
            <a:pPr algn="just"/>
            <a:r>
              <a:rPr lang="en-GB" sz="1600" dirty="0" smtClean="0"/>
              <a:t>The Roman velarium was a fabric covering</a:t>
            </a:r>
          </a:p>
          <a:p>
            <a:pPr marL="0" indent="0" algn="just">
              <a:buNone/>
            </a:pPr>
            <a:r>
              <a:rPr lang="en-GB" sz="1600" dirty="0" smtClean="0"/>
              <a:t>     suspended from masts over auditorium </a:t>
            </a:r>
          </a:p>
          <a:p>
            <a:pPr marL="0" indent="0" algn="just">
              <a:buNone/>
            </a:pPr>
            <a:r>
              <a:rPr lang="en-GB" sz="1600" dirty="0" smtClean="0"/>
              <a:t>     such as the Colosseum in Rome.</a:t>
            </a:r>
          </a:p>
          <a:p>
            <a:pPr algn="just"/>
            <a:r>
              <a:rPr lang="en-GB" sz="1600" dirty="0" smtClean="0"/>
              <a:t>Office of the English Monarch, in 1520</a:t>
            </a:r>
          </a:p>
          <a:p>
            <a:pPr algn="just"/>
            <a:r>
              <a:rPr lang="en-GB" sz="1600" dirty="0"/>
              <a:t>“Toldos</a:t>
            </a:r>
            <a:r>
              <a:rPr lang="en-GB" sz="1600" dirty="0" smtClean="0"/>
              <a:t>” The </a:t>
            </a:r>
            <a:r>
              <a:rPr lang="en-GB" sz="1600" dirty="0"/>
              <a:t>narrow Streets of the </a:t>
            </a:r>
            <a:r>
              <a:rPr lang="en-GB" sz="1600" dirty="0" smtClean="0"/>
              <a:t>Spanish</a:t>
            </a:r>
          </a:p>
          <a:p>
            <a:pPr marL="0" indent="0" algn="just">
              <a:buNone/>
            </a:pPr>
            <a:r>
              <a:rPr lang="en-GB" sz="1600" dirty="0" smtClean="0"/>
              <a:t>      city </a:t>
            </a:r>
            <a:r>
              <a:rPr lang="en-GB" sz="1600" dirty="0"/>
              <a:t>Seville</a:t>
            </a:r>
          </a:p>
          <a:p>
            <a:pPr algn="just"/>
            <a:endParaRPr lang="en-GB" sz="2000" dirty="0" smtClean="0"/>
          </a:p>
          <a:p>
            <a:pPr marL="0" indent="0" algn="just">
              <a:buNone/>
            </a:pPr>
            <a:r>
              <a:rPr lang="en-GB" sz="1600" dirty="0"/>
              <a:t> </a:t>
            </a:r>
            <a:r>
              <a:rPr lang="en-GB" sz="1600" dirty="0" smtClean="0"/>
              <a:t>     All these structures undoubtedly used skills</a:t>
            </a:r>
          </a:p>
          <a:p>
            <a:pPr marL="0" indent="0" algn="just">
              <a:buNone/>
            </a:pPr>
            <a:r>
              <a:rPr lang="en-GB" sz="1600" dirty="0" smtClean="0"/>
              <a:t>      and materials acquired from shipbuilding</a:t>
            </a:r>
          </a:p>
          <a:p>
            <a:pPr marL="0" indent="0" algn="just">
              <a:buNone/>
            </a:pPr>
            <a:r>
              <a:rPr lang="en-GB" sz="1600" dirty="0" smtClean="0"/>
              <a:t>      in their construction:</a:t>
            </a:r>
          </a:p>
          <a:p>
            <a:pPr marL="0" indent="0" algn="just">
              <a:buNone/>
            </a:pPr>
            <a:r>
              <a:rPr lang="en-GB" sz="1600" dirty="0" smtClean="0"/>
              <a:t>      Rope and canvas, and structural </a:t>
            </a:r>
          </a:p>
          <a:p>
            <a:pPr marL="0" indent="0" algn="just">
              <a:buNone/>
            </a:pPr>
            <a:r>
              <a:rPr lang="en-GB" sz="1600" dirty="0" smtClean="0"/>
              <a:t>      techniques developed for raising </a:t>
            </a:r>
          </a:p>
          <a:p>
            <a:pPr marL="0" indent="0" algn="just">
              <a:buNone/>
            </a:pPr>
            <a:r>
              <a:rPr lang="en-GB" sz="1600" dirty="0" smtClean="0"/>
              <a:t>      large, though relatively lightweight, objects</a:t>
            </a:r>
          </a:p>
          <a:p>
            <a:pPr marL="0" indent="0" algn="just">
              <a:buNone/>
            </a:pPr>
            <a:r>
              <a:rPr lang="en-GB" sz="1600" dirty="0" smtClean="0"/>
              <a:t>      quickly and efficiently. </a:t>
            </a:r>
          </a:p>
          <a:p>
            <a:pPr marL="0" indent="0" algn="just">
              <a:buNone/>
            </a:pPr>
            <a:endParaRPr lang="en-GB" sz="1600" dirty="0" smtClean="0"/>
          </a:p>
          <a:p>
            <a:pPr marL="0" indent="0" algn="just">
              <a:buNone/>
            </a:pPr>
            <a:r>
              <a:rPr lang="en-GB" sz="1600" dirty="0" smtClean="0"/>
              <a:t>      Early tents used a simple umbrella shape </a:t>
            </a:r>
          </a:p>
          <a:p>
            <a:pPr marL="0" indent="0" algn="just">
              <a:buNone/>
            </a:pPr>
            <a:r>
              <a:rPr lang="en-GB" sz="1600" dirty="0" smtClean="0"/>
              <a:t>      like Henry            VIII’s banqueting house.</a:t>
            </a:r>
          </a:p>
        </p:txBody>
      </p:sp>
      <p:pic>
        <p:nvPicPr>
          <p:cNvPr id="4" name="Picture 2" descr="I:\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548680"/>
            <a:ext cx="3770012" cy="5615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763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USE OF TENT STRUCTURE?</a:t>
            </a:r>
            <a:endParaRPr lang="en-GB" dirty="0"/>
          </a:p>
        </p:txBody>
      </p:sp>
      <p:sp>
        <p:nvSpPr>
          <p:cNvPr id="3" name="Content Placeholder 2"/>
          <p:cNvSpPr>
            <a:spLocks noGrp="1"/>
          </p:cNvSpPr>
          <p:nvPr>
            <p:ph idx="1"/>
          </p:nvPr>
        </p:nvSpPr>
        <p:spPr>
          <a:xfrm>
            <a:off x="467544" y="2215405"/>
            <a:ext cx="8229600" cy="4525963"/>
          </a:xfrm>
        </p:spPr>
        <p:txBody>
          <a:bodyPr>
            <a:normAutofit fontScale="85000" lnSpcReduction="10000"/>
          </a:bodyPr>
          <a:lstStyle/>
          <a:p>
            <a:pPr marL="0" indent="0" algn="just">
              <a:buNone/>
            </a:pPr>
            <a:r>
              <a:rPr lang="en-GB" dirty="0"/>
              <a:t>Fabric structures have been used in many permanent buildings for almost 30 years. Some of these applications are </a:t>
            </a:r>
            <a:r>
              <a:rPr lang="en-GB" dirty="0" smtClean="0"/>
              <a:t>significant for </a:t>
            </a:r>
            <a:r>
              <a:rPr lang="en-GB" dirty="0"/>
              <a:t>their size or importance. Their form is a critical aspect of their efficiency. </a:t>
            </a:r>
            <a:endParaRPr lang="en-GB" dirty="0" smtClean="0"/>
          </a:p>
          <a:p>
            <a:pPr marL="0" indent="0" algn="just">
              <a:buNone/>
            </a:pPr>
            <a:endParaRPr lang="en-GB" dirty="0"/>
          </a:p>
          <a:p>
            <a:pPr marL="0" indent="0" algn="just">
              <a:buNone/>
            </a:pPr>
            <a:endParaRPr lang="en-GB" dirty="0" smtClean="0"/>
          </a:p>
          <a:p>
            <a:pPr marL="0" indent="0" algn="just">
              <a:buNone/>
            </a:pPr>
            <a:r>
              <a:rPr lang="en-GB" dirty="0" smtClean="0"/>
              <a:t>The </a:t>
            </a:r>
            <a:r>
              <a:rPr lang="en-GB" dirty="0"/>
              <a:t>reasons for selecting a fabric </a:t>
            </a:r>
            <a:r>
              <a:rPr lang="en-GB" dirty="0" smtClean="0"/>
              <a:t>structure often </a:t>
            </a:r>
            <a:r>
              <a:rPr lang="en-GB" dirty="0"/>
              <a:t>include their </a:t>
            </a:r>
            <a:r>
              <a:rPr lang="en-GB" dirty="0">
                <a:solidFill>
                  <a:srgbClr val="FF0000"/>
                </a:solidFill>
              </a:rPr>
              <a:t>speed of erection</a:t>
            </a:r>
            <a:r>
              <a:rPr lang="en-GB" dirty="0"/>
              <a:t>, </a:t>
            </a:r>
            <a:r>
              <a:rPr lang="en-GB" dirty="0">
                <a:solidFill>
                  <a:srgbClr val="FF0000"/>
                </a:solidFill>
              </a:rPr>
              <a:t>use of daylight</a:t>
            </a:r>
            <a:r>
              <a:rPr lang="en-GB" dirty="0"/>
              <a:t>, </a:t>
            </a:r>
            <a:r>
              <a:rPr lang="en-GB" dirty="0">
                <a:solidFill>
                  <a:srgbClr val="FF0000"/>
                </a:solidFill>
              </a:rPr>
              <a:t>reflection of heat from the sun</a:t>
            </a:r>
            <a:r>
              <a:rPr lang="en-GB" dirty="0"/>
              <a:t>, </a:t>
            </a:r>
            <a:r>
              <a:rPr lang="en-GB" dirty="0">
                <a:solidFill>
                  <a:srgbClr val="FF0000"/>
                </a:solidFill>
              </a:rPr>
              <a:t>dispersal of interior sound</a:t>
            </a:r>
            <a:r>
              <a:rPr lang="en-GB" dirty="0"/>
              <a:t>, </a:t>
            </a:r>
            <a:r>
              <a:rPr lang="en-GB" dirty="0">
                <a:solidFill>
                  <a:srgbClr val="FF0000"/>
                </a:solidFill>
              </a:rPr>
              <a:t>the beauty of </a:t>
            </a:r>
            <a:r>
              <a:rPr lang="en-GB" dirty="0" smtClean="0">
                <a:solidFill>
                  <a:srgbClr val="FF0000"/>
                </a:solidFill>
              </a:rPr>
              <a:t>the interior </a:t>
            </a:r>
            <a:r>
              <a:rPr lang="en-GB" dirty="0">
                <a:solidFill>
                  <a:srgbClr val="FF0000"/>
                </a:solidFill>
              </a:rPr>
              <a:t>space</a:t>
            </a:r>
            <a:r>
              <a:rPr lang="en-GB" dirty="0"/>
              <a:t>, and the </a:t>
            </a:r>
            <a:r>
              <a:rPr lang="en-GB" dirty="0">
                <a:solidFill>
                  <a:srgbClr val="FF0000"/>
                </a:solidFill>
              </a:rPr>
              <a:t>excitement of the exterior </a:t>
            </a:r>
            <a:r>
              <a:rPr lang="en-GB" dirty="0" smtClean="0">
                <a:solidFill>
                  <a:srgbClr val="FF0000"/>
                </a:solidFill>
              </a:rPr>
              <a:t>sculpture</a:t>
            </a:r>
            <a:r>
              <a:rPr lang="en-GB" dirty="0" smtClean="0"/>
              <a:t>. </a:t>
            </a:r>
            <a:endParaRPr lang="en-GB" dirty="0"/>
          </a:p>
        </p:txBody>
      </p:sp>
    </p:spTree>
    <p:extLst>
      <p:ext uri="{BB962C8B-B14F-4D97-AF65-F5344CB8AC3E}">
        <p14:creationId xmlns:p14="http://schemas.microsoft.com/office/powerpoint/2010/main" val="4204673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SIMPLE FORM OF TENT</a:t>
            </a:r>
            <a:endParaRPr lang="en-GB" dirty="0"/>
          </a:p>
        </p:txBody>
      </p:sp>
      <p:pic>
        <p:nvPicPr>
          <p:cNvPr id="4" name="Picture 4" descr="C:\Users\Bahar\Desktop\arch541\Untitled.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98510" y="1692783"/>
            <a:ext cx="3568429" cy="25188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Bahar\Desktop\arch54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700808"/>
            <a:ext cx="4112095" cy="25202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27584" y="4707721"/>
            <a:ext cx="3438128" cy="1169551"/>
          </a:xfrm>
          <a:prstGeom prst="rect">
            <a:avLst/>
          </a:prstGeom>
        </p:spPr>
        <p:txBody>
          <a:bodyPr wrap="square">
            <a:spAutoFit/>
          </a:bodyPr>
          <a:lstStyle/>
          <a:p>
            <a:pPr algn="just"/>
            <a:r>
              <a:rPr lang="en-GB" sz="1400" dirty="0"/>
              <a:t>Fig. </a:t>
            </a:r>
            <a:r>
              <a:rPr lang="en-GB" sz="1400" dirty="0" smtClean="0"/>
              <a:t>1. </a:t>
            </a:r>
            <a:r>
              <a:rPr lang="en-GB" sz="1400" dirty="0"/>
              <a:t>The alternate principal form, using polar coordinates, is the radial tent. In this form the ring lines represent the fabric which rests in radial cables. The edges could be catenaries.</a:t>
            </a:r>
          </a:p>
        </p:txBody>
      </p:sp>
      <p:sp>
        <p:nvSpPr>
          <p:cNvPr id="7" name="Rectangle 6"/>
          <p:cNvSpPr/>
          <p:nvPr/>
        </p:nvSpPr>
        <p:spPr>
          <a:xfrm>
            <a:off x="4979301" y="4509119"/>
            <a:ext cx="3528392" cy="1169551"/>
          </a:xfrm>
          <a:prstGeom prst="rect">
            <a:avLst/>
          </a:prstGeom>
        </p:spPr>
        <p:txBody>
          <a:bodyPr wrap="square">
            <a:spAutoFit/>
          </a:bodyPr>
          <a:lstStyle/>
          <a:p>
            <a:pPr algn="just"/>
            <a:r>
              <a:rPr lang="en-GB" sz="1400" dirty="0"/>
              <a:t>Fig. 2. A minimum of four supports is required to generate a </a:t>
            </a:r>
            <a:r>
              <a:rPr lang="en-GB" sz="1400" dirty="0" smtClean="0"/>
              <a:t>tensile structure </a:t>
            </a:r>
            <a:r>
              <a:rPr lang="en-GB" sz="1400" dirty="0"/>
              <a:t>surface. Using an orthogonal grid this four-point-structure is</a:t>
            </a:r>
          </a:p>
          <a:p>
            <a:pPr algn="just"/>
            <a:r>
              <a:rPr lang="en-GB" sz="1400" dirty="0"/>
              <a:t>the basic form. Cables are along the edges only.</a:t>
            </a:r>
          </a:p>
        </p:txBody>
      </p:sp>
      <p:sp>
        <p:nvSpPr>
          <p:cNvPr id="8" name="Rectangle 7"/>
          <p:cNvSpPr/>
          <p:nvPr/>
        </p:nvSpPr>
        <p:spPr>
          <a:xfrm>
            <a:off x="812173" y="4211796"/>
            <a:ext cx="2751715" cy="369332"/>
          </a:xfrm>
          <a:prstGeom prst="rect">
            <a:avLst/>
          </a:prstGeom>
        </p:spPr>
        <p:txBody>
          <a:bodyPr wrap="none">
            <a:spAutoFit/>
          </a:bodyPr>
          <a:lstStyle/>
          <a:p>
            <a:r>
              <a:rPr lang="en-GB" b="1" dirty="0"/>
              <a:t>Point-supported structures</a:t>
            </a:r>
            <a:endParaRPr lang="en-GB" dirty="0"/>
          </a:p>
        </p:txBody>
      </p:sp>
    </p:spTree>
    <p:extLst>
      <p:ext uri="{BB962C8B-B14F-4D97-AF65-F5344CB8AC3E}">
        <p14:creationId xmlns:p14="http://schemas.microsoft.com/office/powerpoint/2010/main" val="11984634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5665" y="880120"/>
            <a:ext cx="6922140" cy="820688"/>
          </a:xfrm>
        </p:spPr>
        <p:txBody>
          <a:bodyPr>
            <a:noAutofit/>
          </a:bodyPr>
          <a:lstStyle/>
          <a:p>
            <a:pPr marL="0" indent="0" algn="just">
              <a:buNone/>
            </a:pPr>
            <a:r>
              <a:rPr lang="en-GB" sz="1400" dirty="0"/>
              <a:t>Fig. </a:t>
            </a:r>
            <a:r>
              <a:rPr lang="en-GB" sz="1400" dirty="0" smtClean="0"/>
              <a:t>3. </a:t>
            </a:r>
            <a:r>
              <a:rPr lang="en-GB" sz="1400" dirty="0"/>
              <a:t>This diagram of one of the 24 units of the Riyadh </a:t>
            </a:r>
            <a:r>
              <a:rPr lang="en-GB" sz="1400" dirty="0" smtClean="0"/>
              <a:t>Stadium roof </a:t>
            </a:r>
            <a:r>
              <a:rPr lang="en-GB" sz="1400" dirty="0"/>
              <a:t>shows all the components. Structurally the fabric surface </a:t>
            </a:r>
            <a:r>
              <a:rPr lang="en-GB" sz="1400" dirty="0" smtClean="0"/>
              <a:t>functions are </a:t>
            </a:r>
            <a:r>
              <a:rPr lang="en-GB" sz="1400" dirty="0"/>
              <a:t>repeated by cables to allow erection, replacement, and redundancy.</a:t>
            </a:r>
          </a:p>
        </p:txBody>
      </p:sp>
      <p:pic>
        <p:nvPicPr>
          <p:cNvPr id="4" name="Picture 3" descr="C:\Users\Bahar\Desktop\arch54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5664" y="1916832"/>
            <a:ext cx="6922140" cy="4451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013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548681"/>
            <a:ext cx="8208912" cy="648072"/>
          </a:xfrm>
        </p:spPr>
        <p:txBody>
          <a:bodyPr>
            <a:normAutofit/>
          </a:bodyPr>
          <a:lstStyle/>
          <a:p>
            <a:r>
              <a:rPr lang="en-GB" sz="2400" b="1" dirty="0"/>
              <a:t>A-frame supported structures</a:t>
            </a:r>
            <a:endParaRPr lang="en-GB" sz="2400" dirty="0"/>
          </a:p>
        </p:txBody>
      </p:sp>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3645024"/>
            <a:ext cx="4392488" cy="2236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139951" y="1899409"/>
            <a:ext cx="4176465" cy="1169551"/>
          </a:xfrm>
          <a:prstGeom prst="rect">
            <a:avLst/>
          </a:prstGeom>
        </p:spPr>
        <p:txBody>
          <a:bodyPr wrap="square">
            <a:spAutoFit/>
          </a:bodyPr>
          <a:lstStyle/>
          <a:p>
            <a:pPr algn="just"/>
            <a:r>
              <a:rPr lang="en-GB" sz="1400" dirty="0"/>
              <a:t>Fig. 4</a:t>
            </a:r>
            <a:r>
              <a:rPr lang="en-GB" sz="1400" dirty="0" smtClean="0"/>
              <a:t>. </a:t>
            </a:r>
            <a:r>
              <a:rPr lang="en-GB" sz="1400" dirty="0"/>
              <a:t>The Mitchell Performing Arts </a:t>
            </a:r>
            <a:r>
              <a:rPr lang="en-GB" sz="1400" dirty="0" smtClean="0"/>
              <a:t>Centre </a:t>
            </a:r>
            <a:r>
              <a:rPr lang="en-GB" sz="1400" dirty="0"/>
              <a:t>near Houston, </a:t>
            </a:r>
            <a:r>
              <a:rPr lang="en-GB" sz="1400" dirty="0" smtClean="0"/>
              <a:t>Texas. Three </a:t>
            </a:r>
            <a:r>
              <a:rPr lang="en-GB" sz="1400" dirty="0"/>
              <a:t>tent units are supported by A-frames. Trussed struts under </a:t>
            </a:r>
            <a:r>
              <a:rPr lang="en-GB" sz="1400" dirty="0" smtClean="0"/>
              <a:t>the roof </a:t>
            </a:r>
            <a:r>
              <a:rPr lang="en-GB" sz="1400" dirty="0"/>
              <a:t>balance the horizontal forces. The 2600 m2 covers 3000 seats.</a:t>
            </a:r>
          </a:p>
        </p:txBody>
      </p:sp>
      <p:pic>
        <p:nvPicPr>
          <p:cNvPr id="1026" name="Picture 2" descr="C:\Users\Bahar\Desktop\arch541\1-s2_0-S0141029698000224-gr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8978" y="1631503"/>
            <a:ext cx="2774950" cy="194151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ahar\Desktop\arch54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8978" y="3789040"/>
            <a:ext cx="488067" cy="4755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Bahar\Desktop\arch54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7044" y="4490967"/>
            <a:ext cx="1422787" cy="13863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Bahar\Desktop\arch54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6093" y="1196752"/>
            <a:ext cx="309563" cy="30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526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8229600" cy="1143000"/>
          </a:xfrm>
        </p:spPr>
        <p:txBody>
          <a:bodyPr/>
          <a:lstStyle/>
          <a:p>
            <a:r>
              <a:rPr lang="en-GB" b="1" dirty="0"/>
              <a:t>Arch-supported structures</a:t>
            </a:r>
            <a:endParaRPr lang="en-GB" dirty="0"/>
          </a:p>
        </p:txBody>
      </p:sp>
      <p:pic>
        <p:nvPicPr>
          <p:cNvPr id="8194" name="Picture 2" descr="C:\Users\Bahar\Desktop\arch541\52-wimbledon-roof.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628800"/>
            <a:ext cx="3203349" cy="2138015"/>
          </a:xfrm>
          <a:prstGeom prst="rect">
            <a:avLst/>
          </a:prstGeom>
          <a:noFill/>
          <a:effectLst>
            <a:outerShdw blurRad="165100" dist="50800" dir="4860000" sx="105000" sy="105000" algn="ctr" rotWithShape="0">
              <a:srgbClr val="000000">
                <a:alpha val="76000"/>
              </a:srgbClr>
            </a:outerShdw>
          </a:effectLst>
          <a:extLst>
            <a:ext uri="{909E8E84-426E-40DD-AFC4-6F175D3DCCD1}">
              <a14:hiddenFill xmlns:a14="http://schemas.microsoft.com/office/drawing/2010/main">
                <a:solidFill>
                  <a:srgbClr val="FFFFFF"/>
                </a:solidFill>
              </a14:hiddenFill>
            </a:ext>
          </a:extLst>
        </p:spPr>
      </p:pic>
      <p:pic>
        <p:nvPicPr>
          <p:cNvPr id="8195" name="Picture 3" descr="C:\Users\Bahar\Desktop\arch54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628800"/>
            <a:ext cx="2790056" cy="2092542"/>
          </a:xfrm>
          <a:prstGeom prst="rect">
            <a:avLst/>
          </a:prstGeom>
          <a:noFill/>
          <a:effectLst>
            <a:outerShdw blurRad="190500" dist="127000" dir="6900000" algn="ctr" rotWithShape="0">
              <a:srgbClr val="000000">
                <a:alpha val="80000"/>
              </a:srgbClr>
            </a:outerShdw>
          </a:effectLst>
          <a:extLst>
            <a:ext uri="{909E8E84-426E-40DD-AFC4-6F175D3DCCD1}">
              <a14:hiddenFill xmlns:a14="http://schemas.microsoft.com/office/drawing/2010/main">
                <a:solidFill>
                  <a:srgbClr val="FFFFFF"/>
                </a:solidFill>
              </a14:hiddenFill>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5266" y="4005064"/>
            <a:ext cx="3235136" cy="2062183"/>
          </a:xfrm>
          <a:prstGeom prst="rect">
            <a:avLst/>
          </a:prstGeom>
          <a:noFill/>
          <a:ln>
            <a:noFill/>
          </a:ln>
          <a:effectLst>
            <a:outerShdw blurRad="114300" dist="50800" dir="4680000" sx="106000" sy="106000" algn="ctr" rotWithShape="0">
              <a:schemeClr val="bg2">
                <a:alpha val="86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716017" y="4205158"/>
            <a:ext cx="2934072" cy="1600438"/>
          </a:xfrm>
          <a:prstGeom prst="rect">
            <a:avLst/>
          </a:prstGeom>
        </p:spPr>
        <p:txBody>
          <a:bodyPr wrap="square">
            <a:spAutoFit/>
          </a:bodyPr>
          <a:lstStyle/>
          <a:p>
            <a:pPr algn="just"/>
            <a:r>
              <a:rPr lang="en-GB" sz="1400" dirty="0"/>
              <a:t>Fig. </a:t>
            </a:r>
            <a:r>
              <a:rPr lang="en-GB" sz="1400" dirty="0" smtClean="0"/>
              <a:t>5. </a:t>
            </a:r>
            <a:r>
              <a:rPr lang="en-GB" sz="1400" dirty="0"/>
              <a:t>The Wimbledon Indoor Tennis Facility. The </a:t>
            </a:r>
            <a:r>
              <a:rPr lang="en-GB" sz="1400" dirty="0" smtClean="0"/>
              <a:t>PVC-coated polyester </a:t>
            </a:r>
            <a:r>
              <a:rPr lang="en-GB" sz="1400" dirty="0"/>
              <a:t>fabric membrane hangs from precast concrete cross </a:t>
            </a:r>
            <a:r>
              <a:rPr lang="en-GB" sz="1400" dirty="0" smtClean="0"/>
              <a:t>arches. Opaque </a:t>
            </a:r>
            <a:r>
              <a:rPr lang="en-GB" sz="1400" dirty="0"/>
              <a:t>fabric infill panels close the space between fabric roof </a:t>
            </a:r>
            <a:r>
              <a:rPr lang="en-GB" sz="1400" dirty="0" smtClean="0"/>
              <a:t>and rigid </a:t>
            </a:r>
            <a:r>
              <a:rPr lang="en-GB" sz="1400" dirty="0"/>
              <a:t>side walls</a:t>
            </a:r>
            <a:r>
              <a:rPr lang="en-GB" sz="1200" dirty="0"/>
              <a:t>.</a:t>
            </a:r>
          </a:p>
        </p:txBody>
      </p:sp>
    </p:spTree>
    <p:extLst>
      <p:ext uri="{BB962C8B-B14F-4D97-AF65-F5344CB8AC3E}">
        <p14:creationId xmlns:p14="http://schemas.microsoft.com/office/powerpoint/2010/main" val="1746411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268760"/>
            <a:ext cx="3816424" cy="5328592"/>
          </a:xfrm>
        </p:spPr>
        <p:txBody>
          <a:bodyPr>
            <a:noAutofit/>
          </a:bodyPr>
          <a:lstStyle/>
          <a:p>
            <a:pPr algn="just">
              <a:lnSpc>
                <a:spcPct val="150000"/>
              </a:lnSpc>
            </a:pPr>
            <a:r>
              <a:rPr lang="en-GB" sz="1600" dirty="0" smtClean="0">
                <a:solidFill>
                  <a:schemeClr val="tx1"/>
                </a:solidFill>
                <a:latin typeface="Adobe Fan Heiti Std B" pitchFamily="34" charset="-128"/>
                <a:ea typeface="Adobe Fan Heiti Std B" pitchFamily="34" charset="-128"/>
              </a:rPr>
              <a:t/>
            </a:r>
            <a:br>
              <a:rPr lang="en-GB" sz="1600" dirty="0" smtClean="0">
                <a:solidFill>
                  <a:schemeClr val="tx1"/>
                </a:solidFill>
                <a:latin typeface="Adobe Fan Heiti Std B" pitchFamily="34" charset="-128"/>
                <a:ea typeface="Adobe Fan Heiti Std B" pitchFamily="34" charset="-128"/>
              </a:rPr>
            </a:b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ea typeface="Adobe Fan Heiti Std B" pitchFamily="34" charset="-128"/>
              </a:rPr>
              <a:t/>
            </a:r>
            <a:b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ea typeface="Adobe Fan Heiti Std B" pitchFamily="34" charset="-128"/>
              </a:rPr>
            </a:b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Adobe Fan Heiti Std B" pitchFamily="34" charset="-128"/>
              </a:rPr>
              <a:t/>
            </a:r>
            <a:b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Adobe Fan Heiti Std B" pitchFamily="34" charset="-128"/>
              </a:rPr>
            </a:b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C</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ompleted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in 1994, is an important public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building space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enclosed by a fabric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structure.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demonstrates the use of fabric tensile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architecture on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a large scale. Extreme light weight, daylight, energy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savings, internal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sound absorption, and speed of construction are among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its positive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features. Beyond that, it is a beautiful space to be in and </a:t>
            </a:r>
            <a:r>
              <a:rPr lang="en-GB" sz="1600" b="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a dramatic </a:t>
            </a:r>
            <a:r>
              <a:rPr lang="en-GB" sz="1600" b="0"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Adobe Fan Heiti Std B" pitchFamily="34" charset="-128"/>
              </a:rPr>
              <a:t>building to look at</a:t>
            </a:r>
            <a:r>
              <a:rPr lang="en-GB" sz="1600" dirty="0">
                <a:solidFill>
                  <a:schemeClr val="tx1"/>
                </a:solidFill>
                <a:latin typeface="Adobe Fan Heiti Std B" pitchFamily="34" charset="-128"/>
                <a:ea typeface="Adobe Fan Heiti Std B" pitchFamily="34" charset="-128"/>
              </a:rPr>
              <a:t>.</a:t>
            </a:r>
          </a:p>
        </p:txBody>
      </p:sp>
      <p:pic>
        <p:nvPicPr>
          <p:cNvPr id="1026" name="Picture 2" descr="C:\Users\Bahar\Desktop\arch541\Aerial-shot-of-Jeppesen-Terminal-at-Denver-International-Airport-300x300.jpg"/>
          <p:cNvPicPr>
            <a:picLocks noGrp="1" noChangeAspect="1" noChangeArrowheads="1"/>
          </p:cNvPicPr>
          <p:nvPr>
            <p:ph idx="1"/>
          </p:nvPr>
        </p:nvPicPr>
        <p:blipFill>
          <a:blip r:embed="rId2" cstate="print">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4283968" y="620688"/>
            <a:ext cx="4536504" cy="4536504"/>
          </a:xfrm>
          <a:prstGeom prst="rect">
            <a:avLst/>
          </a:prstGeom>
          <a:noFill/>
          <a:effectLst>
            <a:outerShdw blurRad="279400" dir="3660000" sx="108000" sy="108000" algn="ctr" rotWithShape="0">
              <a:srgbClr val="000000">
                <a:alpha val="85000"/>
              </a:srgbClr>
            </a:outerShdw>
            <a:reflection endPos="37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95536" y="531837"/>
            <a:ext cx="5040560" cy="1384995"/>
          </a:xfrm>
          <a:prstGeom prst="rect">
            <a:avLst/>
          </a:prstGeom>
        </p:spPr>
        <p:txBody>
          <a:bodyPr wrap="square">
            <a:spAutoFit/>
          </a:bodyPr>
          <a:lstStyle/>
          <a:p>
            <a:pPr algn="just"/>
            <a:r>
              <a:rPr lang="en-GB" sz="2800" dirty="0">
                <a:latin typeface="Adobe Fan Heiti Std B" pitchFamily="34" charset="-128"/>
                <a:ea typeface="Adobe Fan Heiti Std B" pitchFamily="34" charset="-128"/>
              </a:rPr>
              <a:t>The </a:t>
            </a:r>
            <a:r>
              <a:rPr lang="en-GB" sz="2800" dirty="0" smtClean="0">
                <a:latin typeface="Adobe Fan Heiti Std B" pitchFamily="34" charset="-128"/>
                <a:ea typeface="Adobe Fan Heiti Std B" pitchFamily="34" charset="-128"/>
              </a:rPr>
              <a:t>terminal building</a:t>
            </a:r>
          </a:p>
          <a:p>
            <a:pPr algn="just"/>
            <a:r>
              <a:rPr lang="en-GB" sz="2800" dirty="0" smtClean="0">
                <a:latin typeface="Adobe Fan Heiti Std B" pitchFamily="34" charset="-128"/>
                <a:ea typeface="Adobe Fan Heiti Std B" pitchFamily="34" charset="-128"/>
              </a:rPr>
              <a:t>of the      new  Denver </a:t>
            </a:r>
          </a:p>
          <a:p>
            <a:pPr algn="just"/>
            <a:r>
              <a:rPr lang="en-GB" sz="2800" dirty="0" smtClean="0">
                <a:latin typeface="Adobe Fan Heiti Std B" pitchFamily="34" charset="-128"/>
                <a:ea typeface="Adobe Fan Heiti Std B" pitchFamily="34" charset="-128"/>
              </a:rPr>
              <a:t>International  Airport</a:t>
            </a:r>
            <a:endParaRPr lang="en-GB" sz="2800" dirty="0"/>
          </a:p>
        </p:txBody>
      </p:sp>
    </p:spTree>
    <p:extLst>
      <p:ext uri="{BB962C8B-B14F-4D97-AF65-F5344CB8AC3E}">
        <p14:creationId xmlns:p14="http://schemas.microsoft.com/office/powerpoint/2010/main" val="2967236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536" y="1052736"/>
            <a:ext cx="4258816" cy="1872208"/>
          </a:xfrm>
        </p:spPr>
        <p:txBody>
          <a:bodyPr>
            <a:normAutofit lnSpcReduction="10000"/>
          </a:bodyPr>
          <a:lstStyle/>
          <a:p>
            <a:pPr marL="0" indent="0" algn="just">
              <a:buNone/>
            </a:pPr>
            <a:r>
              <a:rPr lang="en-GB" sz="1400" dirty="0"/>
              <a:t>Fig. </a:t>
            </a:r>
            <a:r>
              <a:rPr lang="en-GB" sz="1400" dirty="0" smtClean="0"/>
              <a:t>6. </a:t>
            </a:r>
            <a:r>
              <a:rPr lang="en-GB" sz="1400" dirty="0"/>
              <a:t>The section through the Denver terminal shows ridge </a:t>
            </a:r>
            <a:r>
              <a:rPr lang="en-GB" sz="1400" dirty="0" smtClean="0"/>
              <a:t>cables carrying </a:t>
            </a:r>
            <a:r>
              <a:rPr lang="en-GB" sz="1400" dirty="0"/>
              <a:t>downward loads and valley cables resisting upward loads</a:t>
            </a:r>
            <a:r>
              <a:rPr lang="en-GB" sz="1400" dirty="0" smtClean="0"/>
              <a:t>.</a:t>
            </a:r>
          </a:p>
          <a:p>
            <a:pPr marL="0" indent="0" algn="just">
              <a:buNone/>
            </a:pPr>
            <a:endParaRPr lang="en-GB" sz="1400" dirty="0"/>
          </a:p>
          <a:p>
            <a:pPr marL="0" indent="0" algn="just">
              <a:buNone/>
            </a:pPr>
            <a:endParaRPr lang="en-GB" sz="1400" dirty="0"/>
          </a:p>
          <a:p>
            <a:pPr marL="0" indent="0" algn="just">
              <a:buNone/>
            </a:pPr>
            <a:r>
              <a:rPr lang="en-GB" sz="1400" dirty="0"/>
              <a:t>Note the high and low modules of the fabric roof. Diagonals in </a:t>
            </a:r>
            <a:r>
              <a:rPr lang="en-GB" sz="1400" dirty="0" smtClean="0"/>
              <a:t>the support </a:t>
            </a:r>
            <a:r>
              <a:rPr lang="en-GB" sz="1400" dirty="0"/>
              <a:t>framing assist in closing the path of horizontal forces</a:t>
            </a:r>
            <a:r>
              <a:rPr lang="en-GB" sz="1200" dirty="0"/>
              <a:t>.</a:t>
            </a:r>
          </a:p>
        </p:txBody>
      </p:sp>
      <p:pic>
        <p:nvPicPr>
          <p:cNvPr id="3074" name="Picture 2" descr="C:\Users\Bahar\Desktop\arch541\Untitled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004915"/>
            <a:ext cx="4342816" cy="2088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Bahar\Desktop\arch541\Untitled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4376" y="1052736"/>
            <a:ext cx="3589337" cy="22177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76056" y="4149080"/>
            <a:ext cx="3672408" cy="1384995"/>
          </a:xfrm>
          <a:prstGeom prst="rect">
            <a:avLst/>
          </a:prstGeom>
        </p:spPr>
        <p:txBody>
          <a:bodyPr wrap="square">
            <a:spAutoFit/>
          </a:bodyPr>
          <a:lstStyle/>
          <a:p>
            <a:pPr algn="just"/>
            <a:r>
              <a:rPr lang="en-GB" sz="1400" dirty="0"/>
              <a:t>Fig. </a:t>
            </a:r>
            <a:r>
              <a:rPr lang="en-GB" sz="1400" dirty="0" smtClean="0"/>
              <a:t>7. </a:t>
            </a:r>
            <a:r>
              <a:rPr lang="en-GB" sz="1400" dirty="0"/>
              <a:t>The membrane shape of the Denver roof (half model </a:t>
            </a:r>
            <a:r>
              <a:rPr lang="en-GB" sz="1400" dirty="0" smtClean="0"/>
              <a:t>shown) is </a:t>
            </a:r>
            <a:r>
              <a:rPr lang="en-GB" sz="1400" dirty="0"/>
              <a:t>generated with the form-finding program developed by Horst </a:t>
            </a:r>
            <a:r>
              <a:rPr lang="en-GB" sz="1400" dirty="0" smtClean="0"/>
              <a:t>Berger Partners</a:t>
            </a:r>
            <a:r>
              <a:rPr lang="en-GB" sz="1400" dirty="0"/>
              <a:t>. A given set of supports and a specific pattern of </a:t>
            </a:r>
            <a:r>
              <a:rPr lang="en-GB" sz="1400" dirty="0" smtClean="0"/>
              <a:t>surface stresses </a:t>
            </a:r>
            <a:r>
              <a:rPr lang="en-GB" sz="1400" dirty="0"/>
              <a:t>yields one unique shape.</a:t>
            </a:r>
          </a:p>
        </p:txBody>
      </p:sp>
    </p:spTree>
    <p:extLst>
      <p:ext uri="{BB962C8B-B14F-4D97-AF65-F5344CB8AC3E}">
        <p14:creationId xmlns:p14="http://schemas.microsoft.com/office/powerpoint/2010/main" val="282218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8229600" cy="1143000"/>
          </a:xfrm>
        </p:spPr>
        <p:txBody>
          <a:bodyPr>
            <a:normAutofit/>
          </a:bodyPr>
          <a:lstStyle/>
          <a:p>
            <a:r>
              <a:rPr lang="en-GB" dirty="0" smtClean="0"/>
              <a:t>Bodo Rash</a:t>
            </a:r>
            <a:br>
              <a:rPr lang="en-GB" dirty="0" smtClean="0"/>
            </a:br>
            <a:r>
              <a:rPr lang="en-GB" sz="2000" dirty="0" smtClean="0"/>
              <a:t>Architectural Umbrellas</a:t>
            </a:r>
            <a:endParaRPr lang="en-GB" sz="2000" dirty="0"/>
          </a:p>
        </p:txBody>
      </p:sp>
      <p:pic>
        <p:nvPicPr>
          <p:cNvPr id="4" name="Picture 3" descr="C:\Users\Bahar\Desktop\arch54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7867" y="1318687"/>
            <a:ext cx="3774133" cy="2326337"/>
          </a:xfrm>
          <a:prstGeom prst="rect">
            <a:avLst/>
          </a:prstGeom>
          <a:noFill/>
          <a:effectLst>
            <a:outerShdw blurRad="279400" dist="228600" dir="4320000" algn="ctr" rotWithShape="0">
              <a:srgbClr val="000000">
                <a:alpha val="86000"/>
              </a:srgbClr>
            </a:outerShdw>
          </a:effectLst>
          <a:scene3d>
            <a:camera prst="orthographicFront"/>
            <a:lightRig rig="threePt" dir="t"/>
          </a:scene3d>
          <a:sp3d prstMaterial="dkEdge">
            <a:bevelB prst="relaxedInset"/>
          </a:sp3d>
          <a:extLst>
            <a:ext uri="{909E8E84-426E-40DD-AFC4-6F175D3DCCD1}">
              <a14:hiddenFill xmlns:a14="http://schemas.microsoft.com/office/drawing/2010/main">
                <a:solidFill>
                  <a:srgbClr val="FFFFFF"/>
                </a:solidFill>
              </a14:hiddenFill>
            </a:ext>
          </a:extLst>
        </p:spPr>
      </p:pic>
      <p:pic>
        <p:nvPicPr>
          <p:cNvPr id="5" name="Picture 2" descr="C:\Users\Bahar\Desktop\arch54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811120"/>
            <a:ext cx="3742909" cy="2422115"/>
          </a:xfrm>
          <a:prstGeom prst="rect">
            <a:avLst/>
          </a:prstGeom>
          <a:noFill/>
          <a:effectLst>
            <a:outerShdw blurRad="228600" dist="127000" dir="5820000" sx="108000" sy="108000" algn="ctr" rotWithShape="0">
              <a:srgbClr val="000000">
                <a:alpha val="85000"/>
              </a:srgbClr>
            </a:outerShdw>
          </a:effectLst>
          <a:extLst>
            <a:ext uri="{909E8E84-426E-40DD-AFC4-6F175D3DCCD1}">
              <a14:hiddenFill xmlns:a14="http://schemas.microsoft.com/office/drawing/2010/main">
                <a:solidFill>
                  <a:srgbClr val="FFFFFF"/>
                </a:solidFill>
              </a14:hiddenFill>
            </a:ext>
          </a:extLst>
        </p:spPr>
      </p:pic>
      <p:pic>
        <p:nvPicPr>
          <p:cNvPr id="2050" name="Picture 2" descr="C:\Users\Bahar\Desktop\arch541\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357476"/>
            <a:ext cx="3742909" cy="3287548"/>
          </a:xfrm>
          <a:prstGeom prst="rect">
            <a:avLst/>
          </a:prstGeom>
          <a:noFill/>
          <a:effectLst>
            <a:outerShdw blurRad="406400" dist="203200" dir="7860000" algn="ctr" rotWithShape="0">
              <a:srgbClr val="000000">
                <a:alpha val="84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Bahar\Desktop\arch541\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7365" y="3811120"/>
            <a:ext cx="3642627" cy="2482283"/>
          </a:xfrm>
          <a:prstGeom prst="rect">
            <a:avLst/>
          </a:prstGeom>
          <a:noFill/>
          <a:effectLst>
            <a:outerShdw blurRad="165100" dist="152400" dir="3960000" algn="ctr" rotWithShape="0">
              <a:srgbClr val="000000">
                <a:alpha val="56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9952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Teachers 'Stand, Bath Rugby Football Club</a:t>
            </a:r>
            <a:endParaRPr lang="en-GB" sz="2800" dirty="0"/>
          </a:p>
        </p:txBody>
      </p:sp>
      <p:pic>
        <p:nvPicPr>
          <p:cNvPr id="3074" name="Picture 2" descr="C:\Users\Bahar\Desktop\arch541\18.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4244156" y="1800125"/>
            <a:ext cx="4432300" cy="4221163"/>
          </a:xfrm>
          <a:prstGeom prst="rect">
            <a:avLst/>
          </a:prstGeom>
          <a:noFill/>
          <a:effectLst>
            <a:outerShdw blurRad="165100" dist="457200" dir="10380000" algn="ctr" rotWithShape="0">
              <a:srgbClr val="000000">
                <a:alpha val="34000"/>
              </a:srgbClr>
            </a:outerShdw>
          </a:effectLst>
          <a:extLst>
            <a:ext uri="{909E8E84-426E-40DD-AFC4-6F175D3DCCD1}">
              <a14:hiddenFill xmlns:a14="http://schemas.microsoft.com/office/drawing/2010/main">
                <a:solidFill>
                  <a:srgbClr val="FFFFFF"/>
                </a:solidFill>
              </a14:hiddenFill>
            </a:ext>
          </a:extLst>
        </p:spPr>
      </p:pic>
      <p:pic>
        <p:nvPicPr>
          <p:cNvPr id="3075" name="Picture 3" descr="C:\Users\Bahar\Desktop\arch541\17.jp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467544" y="1781587"/>
            <a:ext cx="3459163" cy="4221163"/>
          </a:xfrm>
          <a:prstGeom prst="rect">
            <a:avLst/>
          </a:prstGeom>
          <a:noFill/>
          <a:effectLst>
            <a:outerShdw blurRad="50800" dist="711200" dir="6240000" sx="58000" sy="58000" algn="ctr" rotWithShape="0">
              <a:srgbClr val="000000">
                <a:alpha val="66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154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Rooftop recreation centre</a:t>
            </a:r>
            <a:br>
              <a:rPr lang="en-GB" dirty="0" smtClean="0"/>
            </a:br>
            <a:r>
              <a:rPr lang="en-GB" sz="2400" dirty="0" smtClean="0"/>
              <a:t>Riyadh, Saudi Arabia</a:t>
            </a:r>
            <a:endParaRPr lang="en-GB" sz="2400" dirty="0"/>
          </a:p>
        </p:txBody>
      </p:sp>
      <p:pic>
        <p:nvPicPr>
          <p:cNvPr id="4098" name="Picture 2" descr="C:\Users\Bahar\Desktop\arch541\2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215736" y="1602119"/>
            <a:ext cx="6712527" cy="4522124"/>
          </a:xfrm>
          <a:prstGeom prst="rect">
            <a:avLst/>
          </a:prstGeom>
          <a:noFill/>
          <a:effectLst>
            <a:outerShdw blurRad="127000" dist="762000" dir="1860000" sx="71000" sy="71000" algn="ctr" rotWithShape="0">
              <a:srgbClr val="000000">
                <a:alpha val="57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777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715" y="0"/>
            <a:ext cx="3826768" cy="1066130"/>
          </a:xfrm>
        </p:spPr>
        <p:txBody>
          <a:bodyPr>
            <a:normAutofit/>
          </a:bodyPr>
          <a:lstStyle/>
          <a:p>
            <a:r>
              <a:rPr lang="en-GB" sz="2800" dirty="0" smtClean="0"/>
              <a:t>Light Masts</a:t>
            </a:r>
            <a:br>
              <a:rPr lang="en-GB" sz="2800" dirty="0" smtClean="0"/>
            </a:br>
            <a:r>
              <a:rPr lang="en-GB" sz="2000" dirty="0" err="1" smtClean="0"/>
              <a:t>Esch,Luxemburg</a:t>
            </a:r>
            <a:endParaRPr lang="en-GB" sz="2800" dirty="0"/>
          </a:p>
        </p:txBody>
      </p:sp>
      <p:pic>
        <p:nvPicPr>
          <p:cNvPr id="5122" name="Picture 2" descr="C:\Users\Bahar\Desktop\arch541\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3500462"/>
            <a:ext cx="2016224" cy="302488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Bahar\Desktop\arch541\2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1052736"/>
            <a:ext cx="3816425" cy="267356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Bahar\Desktop\arch541\2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3861048"/>
            <a:ext cx="3860134" cy="2637500"/>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C:\Users\Bahar\Desktop\arch541\21.jp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2627784" y="3499014"/>
            <a:ext cx="1988056" cy="308472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Bahar\Desktop\arch541\2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27784" y="324522"/>
            <a:ext cx="2016224" cy="3032470"/>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descr="C:\Users\Bahar\Desktop\arch541\2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9200" y="332656"/>
            <a:ext cx="2016224" cy="3007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0920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Rectangle 4"/>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838200" y="6477000"/>
            <a:ext cx="77724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685800" y="1225689"/>
            <a:ext cx="8153400" cy="2862322"/>
          </a:xfrm>
          <a:prstGeom prst="rect">
            <a:avLst/>
          </a:prstGeom>
        </p:spPr>
        <p:txBody>
          <a:bodyPr wrap="square">
            <a:spAutoFit/>
          </a:bodyPr>
          <a:lstStyle/>
          <a:p>
            <a:pPr algn="just">
              <a:buFontTx/>
              <a:buChar char="-"/>
            </a:pPr>
            <a:r>
              <a:rPr lang="en-US" dirty="0" smtClean="0">
                <a:solidFill>
                  <a:schemeClr val="bg1"/>
                </a:solidFill>
                <a:latin typeface="Century Gothic" pitchFamily="34" charset="0"/>
              </a:rPr>
              <a:t>An exposed structure facade indicates that a building's structural framework is not covered.</a:t>
            </a:r>
          </a:p>
          <a:p>
            <a:pPr algn="just">
              <a:buFontTx/>
              <a:buChar char="-"/>
            </a:pPr>
            <a:endParaRPr lang="en-US" dirty="0" smtClean="0">
              <a:solidFill>
                <a:schemeClr val="bg1"/>
              </a:solidFill>
              <a:latin typeface="Century Gothic" pitchFamily="34" charset="0"/>
            </a:endParaRPr>
          </a:p>
          <a:p>
            <a:pPr algn="just">
              <a:buFontTx/>
              <a:buChar char="-"/>
            </a:pPr>
            <a:r>
              <a:rPr lang="en-US" dirty="0" smtClean="0">
                <a:solidFill>
                  <a:schemeClr val="bg1"/>
                </a:solidFill>
                <a:latin typeface="Century Gothic" pitchFamily="34" charset="0"/>
              </a:rPr>
              <a:t>A facade in which the structural framework is left uncovered or merely painted.</a:t>
            </a:r>
          </a:p>
          <a:p>
            <a:pPr algn="just">
              <a:buFontTx/>
              <a:buChar char="-"/>
            </a:pPr>
            <a:endParaRPr lang="en-US" dirty="0" smtClean="0">
              <a:solidFill>
                <a:schemeClr val="bg1"/>
              </a:solidFill>
              <a:latin typeface="Century Gothic" pitchFamily="34" charset="0"/>
            </a:endParaRPr>
          </a:p>
          <a:p>
            <a:pPr algn="just">
              <a:buFontTx/>
              <a:buChar char="-"/>
            </a:pPr>
            <a:r>
              <a:rPr lang="en-US" dirty="0" smtClean="0">
                <a:solidFill>
                  <a:schemeClr val="bg1"/>
                </a:solidFill>
                <a:latin typeface="Century Gothic" pitchFamily="34" charset="0"/>
              </a:rPr>
              <a:t>The aesthetic appeal of exposed structures, in which the structure becomes the architecture, can result in very expressive buildings that pose challenges to designers.</a:t>
            </a:r>
          </a:p>
          <a:p>
            <a:pPr algn="just"/>
            <a:endParaRPr lang="en-US" dirty="0" smtClean="0">
              <a:solidFill>
                <a:schemeClr val="bg1"/>
              </a:solidFill>
              <a:latin typeface="Century Gothic" pitchFamily="34" charset="0"/>
            </a:endParaRPr>
          </a:p>
        </p:txBody>
      </p:sp>
      <p:sp>
        <p:nvSpPr>
          <p:cNvPr id="9" name="TextBox 8"/>
          <p:cNvSpPr txBox="1"/>
          <p:nvPr/>
        </p:nvSpPr>
        <p:spPr>
          <a:xfrm>
            <a:off x="609600" y="457200"/>
            <a:ext cx="9220200" cy="461665"/>
          </a:xfrm>
          <a:prstGeom prst="rect">
            <a:avLst/>
          </a:prstGeom>
          <a:noFill/>
        </p:spPr>
        <p:txBody>
          <a:bodyPr wrap="square" rtlCol="0">
            <a:spAutoFit/>
          </a:bodyPr>
          <a:lstStyle/>
          <a:p>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What is Exposed Structure ?                                  </a:t>
            </a:r>
            <a:endPar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pic>
        <p:nvPicPr>
          <p:cNvPr id="1026" name="Picture 2" descr="C:\Users\Nazila\Desktop\xbracing small.JPG"/>
          <p:cNvPicPr>
            <a:picLocks noChangeAspect="1" noChangeArrowheads="1"/>
          </p:cNvPicPr>
          <p:nvPr/>
        </p:nvPicPr>
        <p:blipFill>
          <a:blip r:embed="rId2" cstate="print"/>
          <a:srcRect t="21019" r="637"/>
          <a:stretch>
            <a:fillRect/>
          </a:stretch>
        </p:blipFill>
        <p:spPr bwMode="auto">
          <a:xfrm>
            <a:off x="838200" y="3962400"/>
            <a:ext cx="2252816" cy="2387600"/>
          </a:xfrm>
          <a:prstGeom prst="rect">
            <a:avLst/>
          </a:prstGeom>
          <a:ln>
            <a:noFill/>
          </a:ln>
          <a:effectLst>
            <a:softEdge rad="112500"/>
          </a:effectLst>
        </p:spPr>
      </p:pic>
      <p:pic>
        <p:nvPicPr>
          <p:cNvPr id="1027" name="Picture 3" descr="C:\Users\Nazila\Desktop\3.7.32.jpg"/>
          <p:cNvPicPr>
            <a:picLocks noChangeAspect="1" noChangeArrowheads="1"/>
          </p:cNvPicPr>
          <p:nvPr/>
        </p:nvPicPr>
        <p:blipFill>
          <a:blip r:embed="rId3" cstate="print"/>
          <a:srcRect b="22007"/>
          <a:stretch>
            <a:fillRect/>
          </a:stretch>
        </p:blipFill>
        <p:spPr bwMode="auto">
          <a:xfrm>
            <a:off x="3583538" y="3962400"/>
            <a:ext cx="2360062" cy="2362200"/>
          </a:xfrm>
          <a:prstGeom prst="rect">
            <a:avLst/>
          </a:prstGeom>
          <a:ln>
            <a:noFill/>
          </a:ln>
          <a:effectLst>
            <a:softEdge rad="112500"/>
          </a:effectLst>
        </p:spPr>
      </p:pic>
      <p:pic>
        <p:nvPicPr>
          <p:cNvPr id="1028" name="Picture 4" descr="C:\Users\Nazila\Desktop\Pompidou center.JPG"/>
          <p:cNvPicPr>
            <a:picLocks noChangeAspect="1" noChangeArrowheads="1"/>
          </p:cNvPicPr>
          <p:nvPr/>
        </p:nvPicPr>
        <p:blipFill>
          <a:blip r:embed="rId4" cstate="print"/>
          <a:srcRect t="19600"/>
          <a:stretch>
            <a:fillRect/>
          </a:stretch>
        </p:blipFill>
        <p:spPr bwMode="auto">
          <a:xfrm>
            <a:off x="6334125" y="3962400"/>
            <a:ext cx="2352675" cy="2362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zila\Desktop\dzn_Centre-Pompidou-Metz-by-162.jpg"/>
          <p:cNvPicPr>
            <a:picLocks noChangeAspect="1" noChangeArrowheads="1"/>
          </p:cNvPicPr>
          <p:nvPr/>
        </p:nvPicPr>
        <p:blipFill>
          <a:blip r:embed="rId2" cstate="print"/>
          <a:srcRect/>
          <a:stretch>
            <a:fillRect/>
          </a:stretch>
        </p:blipFill>
        <p:spPr bwMode="auto">
          <a:xfrm>
            <a:off x="609600" y="533400"/>
            <a:ext cx="5791200" cy="579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8" name="Straight Connector 7"/>
          <p:cNvCxnSpPr/>
          <p:nvPr/>
        </p:nvCxnSpPr>
        <p:spPr>
          <a:xfrm>
            <a:off x="381000" y="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TextBox 9"/>
          <p:cNvSpPr txBox="1"/>
          <p:nvPr/>
        </p:nvSpPr>
        <p:spPr>
          <a:xfrm>
            <a:off x="5867400" y="2838271"/>
            <a:ext cx="3810000" cy="1569660"/>
          </a:xfrm>
          <a:prstGeom prst="rect">
            <a:avLst/>
          </a:prstGeom>
          <a:noFill/>
        </p:spPr>
        <p:txBody>
          <a:bodyPr wrap="square" rtlCol="0">
            <a:spAutoFit/>
          </a:bodyPr>
          <a:lstStyle/>
          <a:p>
            <a:pPr algn="ctr"/>
            <a:r>
              <a:rPr lang="en-US" dirty="0"/>
              <a:t> </a:t>
            </a: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Centre Pompidou</a:t>
            </a:r>
          </a:p>
          <a:p>
            <a:pPr algn="ctr"/>
            <a:r>
              <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rPr>
              <a:t> </a:t>
            </a: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in </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 </a:t>
            </a:r>
            <a:r>
              <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rPr>
              <a:t>France</a:t>
            </a:r>
            <a:r>
              <a:rPr lang="en-US" sz="2400" b="1" dirty="0">
                <a:solidFill>
                  <a:schemeClr val="accent6">
                    <a:lumMod val="75000"/>
                  </a:schemeClr>
                </a:solidFill>
                <a:effectLst>
                  <a:outerShdw blurRad="38100" dist="38100" dir="2700000" algn="tl">
                    <a:srgbClr val="000000">
                      <a:alpha val="43137"/>
                    </a:srgbClr>
                  </a:outerShdw>
                </a:effectLst>
              </a:rPr>
              <a:t> </a:t>
            </a:r>
            <a:endParaRPr lang="en-US" sz="2400" b="1" dirty="0" smtClean="0">
              <a:solidFill>
                <a:schemeClr val="accent6">
                  <a:lumMod val="75000"/>
                </a:schemeClr>
              </a:solidFill>
              <a:effectLst>
                <a:outerShdw blurRad="38100" dist="38100" dir="2700000" algn="tl">
                  <a:srgbClr val="000000">
                    <a:alpha val="43137"/>
                  </a:srgbClr>
                </a:outerShdw>
              </a:effectLst>
            </a:endParaRP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2010</a:t>
            </a:r>
            <a:endPar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p:nvSpPr>
        <p:spPr>
          <a:xfrm>
            <a:off x="6705600" y="533400"/>
            <a:ext cx="2286000" cy="5632311"/>
          </a:xfrm>
          <a:prstGeom prst="rect">
            <a:avLst/>
          </a:prstGeom>
        </p:spPr>
        <p:txBody>
          <a:bodyPr wrap="square">
            <a:spAutoFit/>
          </a:bodyPr>
          <a:lstStyle/>
          <a:p>
            <a:pPr algn="just"/>
            <a:r>
              <a:rPr lang="en-US" dirty="0" smtClean="0">
                <a:solidFill>
                  <a:schemeClr val="bg1"/>
                </a:solidFill>
                <a:latin typeface="Century Gothic" pitchFamily="34" charset="0"/>
              </a:rPr>
              <a:t>The Centre Pompidou-Metz was completed in May of 2010, designed by the offices of Shigeru Ban Architects Europe and Jean de Gastines Architects. </a:t>
            </a:r>
          </a:p>
          <a:p>
            <a:pPr algn="just"/>
            <a:r>
              <a:rPr lang="en-US" dirty="0" smtClean="0">
                <a:solidFill>
                  <a:schemeClr val="bg1"/>
                </a:solidFill>
                <a:latin typeface="Century Gothic" pitchFamily="34" charset="0"/>
              </a:rPr>
              <a:t>A museum of contemporary art in Metz, Architects programmed for three large exhibition and gallery spaces, auditorium, theatre and a central forum.</a:t>
            </a:r>
            <a:endParaRPr lang="en-US" dirty="0">
              <a:solidFill>
                <a:schemeClr val="bg1"/>
              </a:solidFill>
              <a:latin typeface="Century Gothic" pitchFamily="34" charset="0"/>
            </a:endParaRPr>
          </a:p>
        </p:txBody>
      </p:sp>
      <p:pic>
        <p:nvPicPr>
          <p:cNvPr id="1026" name="Picture 2" descr="C:\Users\Nazila\Desktop\12.jpg"/>
          <p:cNvPicPr>
            <a:picLocks noChangeAspect="1" noChangeArrowheads="1"/>
          </p:cNvPicPr>
          <p:nvPr/>
        </p:nvPicPr>
        <p:blipFill>
          <a:blip r:embed="rId2" cstate="print"/>
          <a:srcRect l="8108" r="15455"/>
          <a:stretch>
            <a:fillRect/>
          </a:stretch>
        </p:blipFill>
        <p:spPr bwMode="auto">
          <a:xfrm>
            <a:off x="609600" y="533400"/>
            <a:ext cx="5791200" cy="5791200"/>
          </a:xfrm>
          <a:prstGeom prst="rect">
            <a:avLst/>
          </a:prstGeom>
          <a:noFill/>
        </p:spPr>
      </p:pic>
      <p:cxnSp>
        <p:nvCxnSpPr>
          <p:cNvPr id="13" name="Straight Connector 12"/>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28600" y="5334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6200" y="63246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9600" y="15240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400800" y="15240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6629400" y="838200"/>
            <a:ext cx="2438400" cy="4801314"/>
          </a:xfrm>
          <a:prstGeom prst="rect">
            <a:avLst/>
          </a:prstGeom>
        </p:spPr>
        <p:txBody>
          <a:bodyPr wrap="square">
            <a:spAutoFit/>
          </a:bodyPr>
          <a:lstStyle/>
          <a:p>
            <a:pPr algn="just"/>
            <a:r>
              <a:rPr lang="en-US" dirty="0" smtClean="0">
                <a:solidFill>
                  <a:schemeClr val="bg1"/>
                </a:solidFill>
                <a:latin typeface="Century Gothic" pitchFamily="34" charset="0"/>
              </a:rPr>
              <a:t>The specific focus of both the investigation and the model was the primary timber Glulam roof canopy and the central steel truss spire. Both act interdependently as gravity and lateral superstructure, and meet the foundation piles both directly and</a:t>
            </a:r>
          </a:p>
          <a:p>
            <a:pPr algn="just"/>
            <a:r>
              <a:rPr lang="en-US" dirty="0" smtClean="0">
                <a:solidFill>
                  <a:schemeClr val="bg1"/>
                </a:solidFill>
                <a:latin typeface="Century Gothic" pitchFamily="34" charset="0"/>
              </a:rPr>
              <a:t>indirectly through a concrete slab.</a:t>
            </a:r>
            <a:endParaRPr lang="en-US" dirty="0">
              <a:solidFill>
                <a:schemeClr val="bg1"/>
              </a:solidFill>
              <a:latin typeface="Century Gothic" pitchFamily="34" charset="0"/>
            </a:endParaRPr>
          </a:p>
        </p:txBody>
      </p:sp>
      <p:pic>
        <p:nvPicPr>
          <p:cNvPr id="2050" name="Picture 2" descr="C:\Users\Nazila\Desktop\ax 1 - Copy.jpg"/>
          <p:cNvPicPr>
            <a:picLocks noChangeAspect="1" noChangeArrowheads="1"/>
          </p:cNvPicPr>
          <p:nvPr/>
        </p:nvPicPr>
        <p:blipFill>
          <a:blip r:embed="rId2" cstate="print"/>
          <a:srcRect/>
          <a:stretch>
            <a:fillRect/>
          </a:stretch>
        </p:blipFill>
        <p:spPr bwMode="auto">
          <a:xfrm>
            <a:off x="609600" y="533400"/>
            <a:ext cx="3872157" cy="2762250"/>
          </a:xfrm>
          <a:prstGeom prst="rect">
            <a:avLst/>
          </a:prstGeom>
          <a:noFill/>
          <a:effectLst>
            <a:outerShdw blurRad="50800" dist="38100" dir="13500000" algn="br" rotWithShape="0">
              <a:prstClr val="black">
                <a:alpha val="40000"/>
              </a:prstClr>
            </a:outerShdw>
          </a:effectLst>
        </p:spPr>
      </p:pic>
      <p:pic>
        <p:nvPicPr>
          <p:cNvPr id="2051" name="Picture 3" descr="C:\Users\Nazila\Desktop\ax 1.jpg"/>
          <p:cNvPicPr>
            <a:picLocks noChangeAspect="1" noChangeArrowheads="1"/>
          </p:cNvPicPr>
          <p:nvPr/>
        </p:nvPicPr>
        <p:blipFill>
          <a:blip r:embed="rId3" cstate="print"/>
          <a:srcRect/>
          <a:stretch>
            <a:fillRect/>
          </a:stretch>
        </p:blipFill>
        <p:spPr bwMode="auto">
          <a:xfrm>
            <a:off x="2895601" y="3297315"/>
            <a:ext cx="3505200" cy="3028765"/>
          </a:xfrm>
          <a:prstGeom prst="rect">
            <a:avLst/>
          </a:prstGeom>
          <a:noFill/>
          <a:effectLst>
            <a:outerShdw blurRad="50800" dist="38100" dir="16200000" rotWithShape="0">
              <a:prstClr val="black">
                <a:alpha val="40000"/>
              </a:prstClr>
            </a:outerShdw>
          </a:effectLst>
        </p:spPr>
      </p:pic>
      <p:cxnSp>
        <p:nvCxnSpPr>
          <p:cNvPr id="14" name="Straight Connector 13"/>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3077" name="Picture 5" descr="C:\Users\Nazila\Desktop\ax 5.jpg"/>
          <p:cNvPicPr>
            <a:picLocks noChangeAspect="1" noChangeArrowheads="1"/>
          </p:cNvPicPr>
          <p:nvPr/>
        </p:nvPicPr>
        <p:blipFill>
          <a:blip r:embed="rId2" cstate="print"/>
          <a:srcRect/>
          <a:stretch>
            <a:fillRect/>
          </a:stretch>
        </p:blipFill>
        <p:spPr bwMode="auto">
          <a:xfrm>
            <a:off x="609600" y="533401"/>
            <a:ext cx="2895600" cy="2895600"/>
          </a:xfrm>
          <a:prstGeom prst="rect">
            <a:avLst/>
          </a:prstGeom>
          <a:noFill/>
          <a:effectLst>
            <a:outerShdw blurRad="50800" dist="38100" dir="18900000" algn="bl" rotWithShape="0">
              <a:prstClr val="black">
                <a:alpha val="40000"/>
              </a:prstClr>
            </a:outerShdw>
          </a:effectLst>
        </p:spPr>
      </p:pic>
      <p:sp>
        <p:nvSpPr>
          <p:cNvPr id="15" name="Rectangle 14"/>
          <p:cNvSpPr/>
          <p:nvPr/>
        </p:nvSpPr>
        <p:spPr>
          <a:xfrm>
            <a:off x="6629400" y="1219200"/>
            <a:ext cx="2438400" cy="4524315"/>
          </a:xfrm>
          <a:prstGeom prst="rect">
            <a:avLst/>
          </a:prstGeom>
        </p:spPr>
        <p:txBody>
          <a:bodyPr wrap="square">
            <a:spAutoFit/>
          </a:bodyPr>
          <a:lstStyle/>
          <a:p>
            <a:pPr algn="just"/>
            <a:r>
              <a:rPr lang="en-US" dirty="0" smtClean="0">
                <a:solidFill>
                  <a:schemeClr val="bg1"/>
                </a:solidFill>
                <a:latin typeface="Century Gothic" pitchFamily="34" charset="0"/>
              </a:rPr>
              <a:t>The roof canopy structure is laterally braced both by a hexagonal 77-meter truss spire and at four unique conditions at which the hexagonally gridded canopy, essentially acting as a timber space-frame system</a:t>
            </a:r>
            <a:r>
              <a:rPr lang="en-US" dirty="0" smtClean="0">
                <a:solidFill>
                  <a:schemeClr val="bg1"/>
                </a:solidFill>
              </a:rPr>
              <a:t>, </a:t>
            </a:r>
            <a:r>
              <a:rPr lang="en-US" dirty="0" smtClean="0">
                <a:solidFill>
                  <a:schemeClr val="bg1"/>
                </a:solidFill>
                <a:latin typeface="Century Gothic" pitchFamily="34" charset="0"/>
              </a:rPr>
              <a:t>deforms to become piers that meet four pile caps in the foundation.</a:t>
            </a:r>
            <a:endParaRPr lang="en-US" dirty="0">
              <a:solidFill>
                <a:schemeClr val="bg1"/>
              </a:solidFill>
              <a:latin typeface="Century Gothic" pitchFamily="34" charset="0"/>
            </a:endParaRPr>
          </a:p>
        </p:txBody>
      </p:sp>
      <p:pic>
        <p:nvPicPr>
          <p:cNvPr id="3078" name="Picture 6" descr="C:\Users\Nazila\Desktop\dzn_Centre-Pompidou-Metz-by-Shigeru-Ban-and-Jean-de-Gastines-5.jpg"/>
          <p:cNvPicPr>
            <a:picLocks noChangeAspect="1" noChangeArrowheads="1"/>
          </p:cNvPicPr>
          <p:nvPr/>
        </p:nvPicPr>
        <p:blipFill>
          <a:blip r:embed="rId3" cstate="print"/>
          <a:srcRect/>
          <a:stretch>
            <a:fillRect/>
          </a:stretch>
        </p:blipFill>
        <p:spPr bwMode="auto">
          <a:xfrm>
            <a:off x="2133600" y="3467100"/>
            <a:ext cx="4286250" cy="2857500"/>
          </a:xfrm>
          <a:prstGeom prst="rect">
            <a:avLst/>
          </a:prstGeom>
          <a:noFill/>
          <a:effectLst>
            <a:outerShdw blurRad="50800" dist="38100" dir="18900000" algn="bl" rotWithShape="0">
              <a:prstClr val="black">
                <a:alpha val="40000"/>
              </a:prstClr>
            </a:outerShdw>
          </a:effectLst>
        </p:spPr>
      </p:pic>
      <p:cxnSp>
        <p:nvCxnSpPr>
          <p:cNvPr id="17" name="Straight Connector 1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Nazila\Desktop\Exposed structure\11.jpg"/>
          <p:cNvPicPr>
            <a:picLocks noChangeAspect="1" noChangeArrowheads="1"/>
          </p:cNvPicPr>
          <p:nvPr/>
        </p:nvPicPr>
        <p:blipFill>
          <a:blip r:embed="rId2" cstate="print"/>
          <a:srcRect/>
          <a:stretch>
            <a:fillRect/>
          </a:stretch>
        </p:blipFill>
        <p:spPr bwMode="auto">
          <a:xfrm>
            <a:off x="1493520" y="1371600"/>
            <a:ext cx="5897880" cy="4114800"/>
          </a:xfrm>
          <a:prstGeom prst="rect">
            <a:avLst/>
          </a:prstGeom>
          <a:noFill/>
        </p:spPr>
      </p:pic>
      <p:sp>
        <p:nvSpPr>
          <p:cNvPr id="5" name="Rectangle 4"/>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6" name="Straight Connector 5"/>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2" name="Picture 2" descr="C:\Users\Nazila\Desktop\ax 3.jpg"/>
          <p:cNvPicPr>
            <a:picLocks noChangeAspect="1" noChangeArrowheads="1"/>
          </p:cNvPicPr>
          <p:nvPr/>
        </p:nvPicPr>
        <p:blipFill>
          <a:blip r:embed="rId2" cstate="print"/>
          <a:srcRect/>
          <a:stretch>
            <a:fillRect/>
          </a:stretch>
        </p:blipFill>
        <p:spPr bwMode="auto">
          <a:xfrm>
            <a:off x="609600" y="533400"/>
            <a:ext cx="3276600" cy="2895601"/>
          </a:xfrm>
          <a:prstGeom prst="rect">
            <a:avLst/>
          </a:prstGeom>
          <a:noFill/>
          <a:effectLst>
            <a:outerShdw blurRad="50800" dist="38100" dir="13500000" algn="br" rotWithShape="0">
              <a:prstClr val="black">
                <a:alpha val="40000"/>
              </a:prstClr>
            </a:outerShdw>
          </a:effectLst>
        </p:spPr>
      </p:pic>
      <p:pic>
        <p:nvPicPr>
          <p:cNvPr id="13" name="Picture 4" descr="c:\Users\Nazila\AppData\Roaming\Microsoft\Windows\Recent\ax2.lnk"/>
          <p:cNvPicPr>
            <a:picLocks noChangeAspect="1" noChangeArrowheads="1"/>
          </p:cNvPicPr>
          <p:nvPr/>
        </p:nvPicPr>
        <p:blipFill>
          <a:blip r:embed="rId3" cstate="print"/>
          <a:srcRect l="20223"/>
          <a:stretch>
            <a:fillRect/>
          </a:stretch>
        </p:blipFill>
        <p:spPr bwMode="auto">
          <a:xfrm>
            <a:off x="609600" y="3657600"/>
            <a:ext cx="3276600" cy="2705100"/>
          </a:xfrm>
          <a:prstGeom prst="rect">
            <a:avLst/>
          </a:prstGeom>
          <a:noFill/>
          <a:effectLst>
            <a:outerShdw blurRad="50800" dist="38100" dir="8100000" algn="tr" rotWithShape="0">
              <a:prstClr val="black">
                <a:alpha val="40000"/>
              </a:prstClr>
            </a:outerShdw>
          </a:effectLst>
        </p:spPr>
      </p:pic>
      <p:sp>
        <p:nvSpPr>
          <p:cNvPr id="14" name="Rectangle 13"/>
          <p:cNvSpPr/>
          <p:nvPr/>
        </p:nvSpPr>
        <p:spPr>
          <a:xfrm>
            <a:off x="4267200" y="1676400"/>
            <a:ext cx="3312125" cy="369332"/>
          </a:xfrm>
          <a:prstGeom prst="rect">
            <a:avLst/>
          </a:prstGeom>
        </p:spPr>
        <p:txBody>
          <a:bodyPr wrap="non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Steel-to-Timber Connection </a:t>
            </a:r>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sp>
        <p:nvSpPr>
          <p:cNvPr id="16" name="Rectangle 15"/>
          <p:cNvSpPr/>
          <p:nvPr/>
        </p:nvSpPr>
        <p:spPr>
          <a:xfrm>
            <a:off x="4267200" y="4419600"/>
            <a:ext cx="5105400" cy="369332"/>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Inserting Connection plates</a:t>
            </a:r>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pic>
        <p:nvPicPr>
          <p:cNvPr id="2050" name="Picture 2" descr="C:\Users\Nazila\Desktop\Exposed structure\dzn_Centre-Pompidou-Metz-by-Shigeru-Ban-and-Jean-de-Gastines-11.jpg"/>
          <p:cNvPicPr>
            <a:picLocks noChangeAspect="1" noChangeArrowheads="1"/>
          </p:cNvPicPr>
          <p:nvPr/>
        </p:nvPicPr>
        <p:blipFill>
          <a:blip r:embed="rId4" cstate="print"/>
          <a:srcRect/>
          <a:stretch>
            <a:fillRect/>
          </a:stretch>
        </p:blipFill>
        <p:spPr bwMode="auto">
          <a:xfrm>
            <a:off x="4419600" y="2286000"/>
            <a:ext cx="2895600" cy="19304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122" name="Picture 2" descr="C:\Users\Nazila\Desktop\ax 7.jpg"/>
          <p:cNvPicPr>
            <a:picLocks noChangeAspect="1" noChangeArrowheads="1"/>
          </p:cNvPicPr>
          <p:nvPr/>
        </p:nvPicPr>
        <p:blipFill>
          <a:blip r:embed="rId2" cstate="print"/>
          <a:srcRect l="6968" t="12667" r="5012"/>
          <a:stretch>
            <a:fillRect/>
          </a:stretch>
        </p:blipFill>
        <p:spPr bwMode="auto">
          <a:xfrm>
            <a:off x="609600" y="533400"/>
            <a:ext cx="2971800" cy="2133600"/>
          </a:xfrm>
          <a:prstGeom prst="rect">
            <a:avLst/>
          </a:prstGeom>
          <a:noFill/>
          <a:effectLst>
            <a:outerShdw blurRad="50800" dist="38100" dir="13500000" algn="br" rotWithShape="0">
              <a:prstClr val="black">
                <a:alpha val="40000"/>
              </a:prstClr>
            </a:outerShdw>
          </a:effectLst>
        </p:spPr>
      </p:pic>
      <p:pic>
        <p:nvPicPr>
          <p:cNvPr id="5123" name="Picture 3" descr="C:\Users\Nazila\Desktop\ax 7 - Copy.jpg"/>
          <p:cNvPicPr>
            <a:picLocks noChangeAspect="1" noChangeArrowheads="1"/>
          </p:cNvPicPr>
          <p:nvPr/>
        </p:nvPicPr>
        <p:blipFill>
          <a:blip r:embed="rId3" cstate="print"/>
          <a:srcRect/>
          <a:stretch>
            <a:fillRect/>
          </a:stretch>
        </p:blipFill>
        <p:spPr bwMode="auto">
          <a:xfrm>
            <a:off x="609600" y="4191000"/>
            <a:ext cx="2952245" cy="2133599"/>
          </a:xfrm>
          <a:prstGeom prst="rect">
            <a:avLst/>
          </a:prstGeom>
          <a:noFill/>
          <a:effectLst>
            <a:outerShdw blurRad="50800" dist="38100" dir="8100000" algn="tr" rotWithShape="0">
              <a:prstClr val="black">
                <a:alpha val="40000"/>
              </a:prstClr>
            </a:outerShdw>
          </a:effectLst>
        </p:spPr>
      </p:pic>
      <p:pic>
        <p:nvPicPr>
          <p:cNvPr id="5125" name="Picture 5" descr="C:\Users\Nazila\Desktop\ax 8 - Copy.jpg"/>
          <p:cNvPicPr>
            <a:picLocks noChangeAspect="1" noChangeArrowheads="1"/>
          </p:cNvPicPr>
          <p:nvPr/>
        </p:nvPicPr>
        <p:blipFill>
          <a:blip r:embed="rId4" cstate="print"/>
          <a:srcRect l="60417" t="34000" r="9583" b="24000"/>
          <a:stretch>
            <a:fillRect/>
          </a:stretch>
        </p:blipFill>
        <p:spPr bwMode="auto">
          <a:xfrm>
            <a:off x="3592286" y="971550"/>
            <a:ext cx="2808514" cy="2457450"/>
          </a:xfrm>
          <a:prstGeom prst="rect">
            <a:avLst/>
          </a:prstGeom>
          <a:noFill/>
          <a:effectLst>
            <a:outerShdw blurRad="50800" dist="38100" dir="13500000" algn="br" rotWithShape="0">
              <a:prstClr val="black">
                <a:alpha val="40000"/>
              </a:prstClr>
            </a:outerShdw>
          </a:effectLst>
        </p:spPr>
      </p:pic>
      <p:pic>
        <p:nvPicPr>
          <p:cNvPr id="5126" name="Picture 6" descr="C:\Users\Nazila\Desktop\ax 8.jpg"/>
          <p:cNvPicPr>
            <a:picLocks noChangeAspect="1" noChangeArrowheads="1"/>
          </p:cNvPicPr>
          <p:nvPr/>
        </p:nvPicPr>
        <p:blipFill>
          <a:blip r:embed="rId4" cstate="print"/>
          <a:srcRect l="20039" t="38875" r="51211" b="25125"/>
          <a:stretch>
            <a:fillRect/>
          </a:stretch>
        </p:blipFill>
        <p:spPr bwMode="auto">
          <a:xfrm>
            <a:off x="3581401" y="3505199"/>
            <a:ext cx="2819399" cy="2451653"/>
          </a:xfrm>
          <a:prstGeom prst="rect">
            <a:avLst/>
          </a:prstGeom>
          <a:noFill/>
          <a:effectLst>
            <a:outerShdw blurRad="50800" dist="38100" dir="8100000" algn="tr" rotWithShape="0">
              <a:prstClr val="black">
                <a:alpha val="40000"/>
              </a:prstClr>
            </a:outerShdw>
          </a:effectLst>
        </p:spPr>
      </p:pic>
      <p:sp>
        <p:nvSpPr>
          <p:cNvPr id="17" name="Rectangle 16"/>
          <p:cNvSpPr/>
          <p:nvPr/>
        </p:nvSpPr>
        <p:spPr>
          <a:xfrm>
            <a:off x="7162800" y="3124200"/>
            <a:ext cx="2743200" cy="646331"/>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Doweled Pin Connection</a:t>
            </a:r>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sp>
        <p:nvSpPr>
          <p:cNvPr id="18" name="Right Brace 17"/>
          <p:cNvSpPr/>
          <p:nvPr/>
        </p:nvSpPr>
        <p:spPr>
          <a:xfrm>
            <a:off x="6629400" y="2209800"/>
            <a:ext cx="381000" cy="2514600"/>
          </a:xfrm>
          <a:prstGeom prst="rightBrac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ectangle 18"/>
          <p:cNvSpPr/>
          <p:nvPr/>
        </p:nvSpPr>
        <p:spPr>
          <a:xfrm>
            <a:off x="700589" y="3124200"/>
            <a:ext cx="3109411" cy="646331"/>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Connection Detail and Structural Diagram</a:t>
            </a:r>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cxnSp>
        <p:nvCxnSpPr>
          <p:cNvPr id="21" name="Straight Arrow Connector 20"/>
          <p:cNvCxnSpPr/>
          <p:nvPr/>
        </p:nvCxnSpPr>
        <p:spPr>
          <a:xfrm flipV="1">
            <a:off x="2209800" y="2286000"/>
            <a:ext cx="0" cy="838200"/>
          </a:xfrm>
          <a:prstGeom prst="straightConnector1">
            <a:avLst/>
          </a:prstGeom>
          <a:ln w="28575">
            <a:solidFill>
              <a:schemeClr val="accent6">
                <a:lumMod val="75000"/>
              </a:schemeClr>
            </a:solidFill>
            <a:tailEnd type="arrow"/>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590800" y="3733800"/>
            <a:ext cx="0" cy="762000"/>
          </a:xfrm>
          <a:prstGeom prst="straightConnector1">
            <a:avLst/>
          </a:prstGeom>
          <a:ln w="28575">
            <a:solidFill>
              <a:schemeClr val="accent6">
                <a:lumMod val="75000"/>
              </a:schemeClr>
            </a:solidFill>
            <a:tailEnd type="arrow"/>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6629400" y="663000"/>
            <a:ext cx="2438400" cy="5509200"/>
          </a:xfrm>
          <a:prstGeom prst="rect">
            <a:avLst/>
          </a:prstGeom>
        </p:spPr>
        <p:txBody>
          <a:bodyPr wrap="square">
            <a:spAutoFit/>
          </a:bodyPr>
          <a:lstStyle/>
          <a:p>
            <a:pPr algn="just"/>
            <a:r>
              <a:rPr lang="en-US" sz="1600" dirty="0" smtClean="0">
                <a:solidFill>
                  <a:schemeClr val="bg1"/>
                </a:solidFill>
                <a:latin typeface="Century Gothic" pitchFamily="34" charset="0"/>
              </a:rPr>
              <a:t>The moisture-resistant membrane of fiberglass and Teflon is stretched over the lattice structure and secured along the edge of the canopy, at the spire, and within each pier. The combination of the hexagon lattice framework made from laminated timber, and clean white tensile membrane is beautiful. Interior lights are transmitted through the membrane roof at night, emphasizing the laminated timber silhouette. </a:t>
            </a:r>
            <a:endParaRPr lang="en-US" sz="1600" dirty="0">
              <a:solidFill>
                <a:schemeClr val="bg1"/>
              </a:solidFill>
              <a:latin typeface="Century Gothic" pitchFamily="34" charset="0"/>
            </a:endParaRPr>
          </a:p>
        </p:txBody>
      </p:sp>
      <p:pic>
        <p:nvPicPr>
          <p:cNvPr id="4098" name="Picture 2" descr="C:\Users\Nazila\Desktop\nw0729f_lrg.jpg"/>
          <p:cNvPicPr>
            <a:picLocks noChangeAspect="1" noChangeArrowheads="1"/>
          </p:cNvPicPr>
          <p:nvPr/>
        </p:nvPicPr>
        <p:blipFill>
          <a:blip r:embed="rId2" cstate="print"/>
          <a:srcRect/>
          <a:stretch>
            <a:fillRect/>
          </a:stretch>
        </p:blipFill>
        <p:spPr bwMode="auto">
          <a:xfrm>
            <a:off x="609600" y="533400"/>
            <a:ext cx="3200400" cy="2133600"/>
          </a:xfrm>
          <a:prstGeom prst="rect">
            <a:avLst/>
          </a:prstGeom>
          <a:noFill/>
          <a:effectLst>
            <a:outerShdw blurRad="50800" dist="38100" dir="13500000" algn="br" rotWithShape="0">
              <a:prstClr val="black">
                <a:alpha val="40000"/>
              </a:prstClr>
            </a:outerShdw>
          </a:effectLst>
        </p:spPr>
      </p:pic>
      <p:pic>
        <p:nvPicPr>
          <p:cNvPr id="4099" name="Picture 3" descr="C:\Users\Nazila\Desktop\2.jpg"/>
          <p:cNvPicPr>
            <a:picLocks noChangeAspect="1" noChangeArrowheads="1"/>
          </p:cNvPicPr>
          <p:nvPr/>
        </p:nvPicPr>
        <p:blipFill>
          <a:blip r:embed="rId3" cstate="print"/>
          <a:srcRect l="7744" t="31333" r="6103"/>
          <a:stretch>
            <a:fillRect/>
          </a:stretch>
        </p:blipFill>
        <p:spPr bwMode="auto">
          <a:xfrm>
            <a:off x="609600" y="4343400"/>
            <a:ext cx="3231472" cy="1981200"/>
          </a:xfrm>
          <a:prstGeom prst="rect">
            <a:avLst/>
          </a:prstGeom>
          <a:noFill/>
          <a:effectLst>
            <a:outerShdw blurRad="50800" dist="38100" dir="8100000" algn="tr" rotWithShape="0">
              <a:prstClr val="black">
                <a:alpha val="40000"/>
              </a:prstClr>
            </a:outerShdw>
          </a:effectLst>
        </p:spPr>
      </p:pic>
      <p:pic>
        <p:nvPicPr>
          <p:cNvPr id="4100" name="Picture 4" descr="C:\Users\Nazila\Desktop\pompidou-metz-reuters-RTR2DP62.jpg"/>
          <p:cNvPicPr>
            <a:picLocks noChangeAspect="1" noChangeArrowheads="1"/>
          </p:cNvPicPr>
          <p:nvPr/>
        </p:nvPicPr>
        <p:blipFill>
          <a:blip r:embed="rId4" cstate="print"/>
          <a:srcRect/>
          <a:stretch>
            <a:fillRect/>
          </a:stretch>
        </p:blipFill>
        <p:spPr bwMode="auto">
          <a:xfrm>
            <a:off x="3274675" y="2438401"/>
            <a:ext cx="3088743" cy="2057399"/>
          </a:xfrm>
          <a:prstGeom prst="rect">
            <a:avLst/>
          </a:prstGeom>
          <a:noFill/>
          <a:effectLst>
            <a:outerShdw blurRad="50800" dist="38100" dir="10800000" algn="r" rotWithShape="0">
              <a:prstClr val="black">
                <a:alpha val="40000"/>
              </a:prstClr>
            </a:outerShdw>
          </a:effectLst>
        </p:spPr>
      </p:pic>
      <p:sp>
        <p:nvSpPr>
          <p:cNvPr id="15" name="Rectangle 14"/>
          <p:cNvSpPr/>
          <p:nvPr/>
        </p:nvSpPr>
        <p:spPr>
          <a:xfrm>
            <a:off x="675350" y="3200400"/>
            <a:ext cx="2525050" cy="400110"/>
          </a:xfrm>
          <a:prstGeom prst="rect">
            <a:avLst/>
          </a:prstGeom>
        </p:spPr>
        <p:txBody>
          <a:bodyPr wrap="none">
            <a:spAutoFit/>
          </a:bodyPr>
          <a:lstStyle/>
          <a:p>
            <a:pPr algn="just"/>
            <a:r>
              <a:rPr lang="en-US" sz="2000" b="1" dirty="0" smtClean="0">
                <a:solidFill>
                  <a:schemeClr val="bg1"/>
                </a:solidFill>
                <a:effectLst>
                  <a:outerShdw blurRad="38100" dist="38100" dir="2700000" algn="tl">
                    <a:srgbClr val="000000">
                      <a:alpha val="43137"/>
                    </a:srgbClr>
                  </a:outerShdw>
                </a:effectLst>
                <a:latin typeface="Century Gothic" pitchFamily="34" charset="0"/>
              </a:rPr>
              <a:t>Tensile Membrane:</a:t>
            </a:r>
          </a:p>
        </p:txBody>
      </p:sp>
      <p:cxnSp>
        <p:nvCxnSpPr>
          <p:cNvPr id="16" name="Straight Connector 15"/>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9" name="Straight Connector 18"/>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27" name="Picture 26" descr="4452482871_33b11ef2e2_z.jpg"/>
          <p:cNvPicPr/>
          <p:nvPr/>
        </p:nvPicPr>
        <p:blipFill>
          <a:blip r:embed="rId2" cstate="print"/>
          <a:srcRect t="18421"/>
          <a:stretch>
            <a:fillRect/>
          </a:stretch>
        </p:blipFill>
        <p:spPr>
          <a:xfrm>
            <a:off x="609600" y="533400"/>
            <a:ext cx="5791200" cy="556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8" name="TextBox 27"/>
          <p:cNvSpPr txBox="1"/>
          <p:nvPr/>
        </p:nvSpPr>
        <p:spPr>
          <a:xfrm>
            <a:off x="6172200" y="2794337"/>
            <a:ext cx="3200400" cy="1569660"/>
          </a:xfrm>
          <a:prstGeom prst="rect">
            <a:avLst/>
          </a:prstGeom>
          <a:noFill/>
        </p:spPr>
        <p:txBody>
          <a:bodyPr wrap="square" rtlCol="0">
            <a:spAutoFit/>
          </a:bodyPr>
          <a:lstStyle/>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Seagram Building   in</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 New York</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1958</a:t>
            </a:r>
            <a:endPar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1" name="Picture 10" descr="seagram.png"/>
          <p:cNvPicPr/>
          <p:nvPr/>
        </p:nvPicPr>
        <p:blipFill>
          <a:blip r:embed="rId2" cstate="print"/>
          <a:stretch>
            <a:fillRect/>
          </a:stretch>
        </p:blipFill>
        <p:spPr>
          <a:xfrm>
            <a:off x="609600" y="555812"/>
            <a:ext cx="5791200" cy="5768788"/>
          </a:xfrm>
          <a:prstGeom prst="rect">
            <a:avLst/>
          </a:prstGeom>
          <a:effectLst>
            <a:outerShdw blurRad="50800" dist="38100" dir="18900000" algn="bl" rotWithShape="0">
              <a:prstClr val="black">
                <a:alpha val="40000"/>
              </a:prstClr>
            </a:outerShdw>
          </a:effectLst>
        </p:spPr>
      </p:pic>
      <p:sp>
        <p:nvSpPr>
          <p:cNvPr id="12" name="Rectangle 11"/>
          <p:cNvSpPr/>
          <p:nvPr/>
        </p:nvSpPr>
        <p:spPr>
          <a:xfrm>
            <a:off x="6629400" y="1066086"/>
            <a:ext cx="2362200" cy="4801314"/>
          </a:xfrm>
          <a:prstGeom prst="rect">
            <a:avLst/>
          </a:prstGeom>
        </p:spPr>
        <p:txBody>
          <a:bodyPr wrap="square">
            <a:spAutoFit/>
          </a:bodyPr>
          <a:lstStyle/>
          <a:p>
            <a:pPr algn="just"/>
            <a:r>
              <a:rPr lang="en-US" dirty="0" smtClean="0">
                <a:solidFill>
                  <a:schemeClr val="bg1"/>
                </a:solidFill>
                <a:latin typeface="Century Gothic" pitchFamily="34" charset="0"/>
              </a:rPr>
              <a:t>The Seagram Building in New York City is often cited as a pinnacle of corporate. Formally, Mies van der Rohe designed the Seagram Building as a glass box surrounded by vertical steel members. </a:t>
            </a:r>
          </a:p>
          <a:p>
            <a:pPr algn="just"/>
            <a:r>
              <a:rPr lang="en-US" dirty="0" smtClean="0">
                <a:solidFill>
                  <a:schemeClr val="bg1"/>
                </a:solidFill>
                <a:latin typeface="Century Gothic" pitchFamily="34" charset="0"/>
              </a:rPr>
              <a:t>Structural system of the building is steel grid frame and the façade system is bronze curtain wall.</a:t>
            </a:r>
            <a:endParaRPr lang="en-US" dirty="0">
              <a:solidFill>
                <a:schemeClr val="bg1"/>
              </a:solidFill>
              <a:latin typeface="Century Gothic" pitchFamily="34" charset="0"/>
            </a:endParaRPr>
          </a:p>
        </p:txBody>
      </p:sp>
      <p:cxnSp>
        <p:nvCxnSpPr>
          <p:cNvPr id="13" name="Straight Connector 12"/>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1" name="Picture 10" descr="3332976369_d90e9131e1_z.jpg"/>
          <p:cNvPicPr/>
          <p:nvPr/>
        </p:nvPicPr>
        <p:blipFill>
          <a:blip r:embed="rId2" cstate="print"/>
          <a:stretch>
            <a:fillRect/>
          </a:stretch>
        </p:blipFill>
        <p:spPr>
          <a:xfrm>
            <a:off x="609600" y="533400"/>
            <a:ext cx="2971800" cy="3429000"/>
          </a:xfrm>
          <a:prstGeom prst="rect">
            <a:avLst/>
          </a:prstGeom>
        </p:spPr>
      </p:pic>
      <p:pic>
        <p:nvPicPr>
          <p:cNvPr id="12" name="Picture 11" descr="C:\Architecture\Ali baba\P399bw.jpg"/>
          <p:cNvPicPr/>
          <p:nvPr/>
        </p:nvPicPr>
        <p:blipFill>
          <a:blip r:embed="rId3" cstate="print"/>
          <a:srcRect b="1587"/>
          <a:stretch>
            <a:fillRect/>
          </a:stretch>
        </p:blipFill>
        <p:spPr bwMode="auto">
          <a:xfrm>
            <a:off x="3581400" y="3048000"/>
            <a:ext cx="2819508" cy="3276240"/>
          </a:xfrm>
          <a:prstGeom prst="rect">
            <a:avLst/>
          </a:prstGeom>
          <a:noFill/>
          <a:effectLst>
            <a:outerShdw blurRad="50800" dist="38100" dir="8100000" algn="tr" rotWithShape="0">
              <a:prstClr val="black">
                <a:alpha val="40000"/>
              </a:prstClr>
            </a:outerShdw>
          </a:effectLst>
        </p:spPr>
      </p:pic>
      <p:sp>
        <p:nvSpPr>
          <p:cNvPr id="14" name="Rectangle 13"/>
          <p:cNvSpPr/>
          <p:nvPr/>
        </p:nvSpPr>
        <p:spPr>
          <a:xfrm>
            <a:off x="6629400" y="1640681"/>
            <a:ext cx="2362200" cy="3693319"/>
          </a:xfrm>
          <a:prstGeom prst="rect">
            <a:avLst/>
          </a:prstGeom>
        </p:spPr>
        <p:txBody>
          <a:bodyPr wrap="square">
            <a:spAutoFit/>
          </a:bodyPr>
          <a:lstStyle/>
          <a:p>
            <a:pPr algn="just">
              <a:buNone/>
            </a:pPr>
            <a:r>
              <a:rPr lang="en-US" dirty="0" smtClean="0">
                <a:solidFill>
                  <a:schemeClr val="bg1"/>
                </a:solidFill>
                <a:latin typeface="Century Gothic" pitchFamily="34" charset="0"/>
              </a:rPr>
              <a:t>vertical I-profile elements seems to hold up the building  Even at the corners, where Mies pulls back the skin to allow the columns to peek out, the columns seen in the façade are not the actual columns holding the structure up.</a:t>
            </a:r>
            <a:endParaRPr lang="en-US" dirty="0">
              <a:solidFill>
                <a:schemeClr val="bg1"/>
              </a:solidFill>
              <a:latin typeface="Century Gothic" pitchFamily="34" charset="0"/>
            </a:endParaRPr>
          </a:p>
        </p:txBody>
      </p:sp>
      <p:cxnSp>
        <p:nvCxnSpPr>
          <p:cNvPr id="15" name="Straight Connector 14"/>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6629400" y="2139077"/>
            <a:ext cx="2209800" cy="2585323"/>
          </a:xfrm>
          <a:prstGeom prst="rect">
            <a:avLst/>
          </a:prstGeom>
        </p:spPr>
        <p:txBody>
          <a:bodyPr wrap="square">
            <a:spAutoFit/>
          </a:bodyPr>
          <a:lstStyle/>
          <a:p>
            <a:pPr algn="just"/>
            <a:r>
              <a:rPr lang="en-US" dirty="0" smtClean="0">
                <a:solidFill>
                  <a:schemeClr val="bg1"/>
                </a:solidFill>
                <a:latin typeface="Century Gothic" pitchFamily="34" charset="0"/>
              </a:rPr>
              <a:t>The metal bronze skin that is seen in the facade is nonstructural but is used to express the idea of the structural frame that is underneath.</a:t>
            </a:r>
            <a:endParaRPr lang="en-US" dirty="0">
              <a:solidFill>
                <a:schemeClr val="bg1"/>
              </a:solidFill>
              <a:latin typeface="Century Gothic" pitchFamily="34" charset="0"/>
            </a:endParaRPr>
          </a:p>
        </p:txBody>
      </p:sp>
      <p:pic>
        <p:nvPicPr>
          <p:cNvPr id="12" name="Picture 11" descr="8.jpg"/>
          <p:cNvPicPr/>
          <p:nvPr/>
        </p:nvPicPr>
        <p:blipFill>
          <a:blip r:embed="rId2" cstate="print"/>
          <a:srcRect l="9424" t="4580" r="13035" b="23127"/>
          <a:stretch>
            <a:fillRect/>
          </a:stretch>
        </p:blipFill>
        <p:spPr>
          <a:xfrm>
            <a:off x="609600" y="533400"/>
            <a:ext cx="2971800" cy="3200400"/>
          </a:xfrm>
          <a:prstGeom prst="rect">
            <a:avLst/>
          </a:prstGeom>
          <a:effectLst>
            <a:outerShdw blurRad="50800" dist="38100" dir="2700000" algn="tl" rotWithShape="0">
              <a:prstClr val="black">
                <a:alpha val="40000"/>
              </a:prstClr>
            </a:outerShdw>
          </a:effectLst>
        </p:spPr>
      </p:pic>
      <p:pic>
        <p:nvPicPr>
          <p:cNvPr id="7170" name="Picture 2" descr="C:\Users\Nazila\Desktop\Picture 087.jpg"/>
          <p:cNvPicPr>
            <a:picLocks noChangeAspect="1" noChangeArrowheads="1"/>
          </p:cNvPicPr>
          <p:nvPr/>
        </p:nvPicPr>
        <p:blipFill>
          <a:blip r:embed="rId3" cstate="print"/>
          <a:srcRect/>
          <a:stretch>
            <a:fillRect/>
          </a:stretch>
        </p:blipFill>
        <p:spPr bwMode="auto">
          <a:xfrm>
            <a:off x="3581400" y="2887133"/>
            <a:ext cx="2819400" cy="3454400"/>
          </a:xfrm>
          <a:prstGeom prst="rect">
            <a:avLst/>
          </a:prstGeom>
          <a:noFill/>
          <a:effectLst>
            <a:outerShdw blurRad="50800" dist="38100" dir="13500000" algn="br" rotWithShape="0">
              <a:prstClr val="black">
                <a:alpha val="40000"/>
              </a:prstClr>
            </a:outerShdw>
          </a:effectLst>
        </p:spPr>
      </p:pic>
      <p:cxnSp>
        <p:nvCxnSpPr>
          <p:cNvPr id="15" name="Straight Arrow Connector 14"/>
          <p:cNvCxnSpPr/>
          <p:nvPr/>
        </p:nvCxnSpPr>
        <p:spPr>
          <a:xfrm flipH="1">
            <a:off x="2819400" y="4876800"/>
            <a:ext cx="2133600" cy="0"/>
          </a:xfrm>
          <a:prstGeom prst="straightConnector1">
            <a:avLst/>
          </a:prstGeom>
          <a:ln w="28575">
            <a:solidFill>
              <a:schemeClr val="accent6">
                <a:lumMod val="75000"/>
              </a:schemeClr>
            </a:solidFill>
            <a:tailEnd type="arrow"/>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57200" y="4495800"/>
            <a:ext cx="3048000" cy="369332"/>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I-Beam  in  the façade </a:t>
            </a:r>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cxnSp>
        <p:nvCxnSpPr>
          <p:cNvPr id="17" name="Straight Connector 1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194" name="Picture 2" descr="C:\Architecture\Ali baba\DSCN2540.jpg"/>
          <p:cNvPicPr>
            <a:picLocks noChangeAspect="1" noChangeArrowheads="1"/>
          </p:cNvPicPr>
          <p:nvPr/>
        </p:nvPicPr>
        <p:blipFill>
          <a:blip r:embed="rId2" cstate="print"/>
          <a:srcRect b="22973"/>
          <a:stretch>
            <a:fillRect/>
          </a:stretch>
        </p:blipFill>
        <p:spPr bwMode="auto">
          <a:xfrm>
            <a:off x="609600" y="533400"/>
            <a:ext cx="3886200" cy="3886200"/>
          </a:xfrm>
          <a:prstGeom prst="rect">
            <a:avLst/>
          </a:prstGeom>
          <a:noFill/>
        </p:spPr>
      </p:pic>
      <p:pic>
        <p:nvPicPr>
          <p:cNvPr id="14" name="Picture 2" descr="C:\Architecture\Ali baba\earlymodernmiesdetail.gif"/>
          <p:cNvPicPr>
            <a:picLocks noChangeAspect="1" noChangeArrowheads="1"/>
          </p:cNvPicPr>
          <p:nvPr/>
        </p:nvPicPr>
        <p:blipFill>
          <a:blip r:embed="rId3" cstate="print"/>
          <a:srcRect l="16119" t="17910" r="24776"/>
          <a:stretch>
            <a:fillRect/>
          </a:stretch>
        </p:blipFill>
        <p:spPr bwMode="auto">
          <a:xfrm>
            <a:off x="4572000" y="2514600"/>
            <a:ext cx="3962401" cy="39624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0244" name="Picture 4" descr="C:\Users\Nazila\Desktop\1316029056-exterior-corner-01-mike-sinclair-1000x800.jpg"/>
          <p:cNvPicPr>
            <a:picLocks noChangeAspect="1" noChangeArrowheads="1"/>
          </p:cNvPicPr>
          <p:nvPr/>
        </p:nvPicPr>
        <p:blipFill>
          <a:blip r:embed="rId2" cstate="print"/>
          <a:srcRect l="14286" r="10390" b="5844"/>
          <a:stretch>
            <a:fillRect/>
          </a:stretch>
        </p:blipFill>
        <p:spPr bwMode="auto">
          <a:xfrm>
            <a:off x="609600" y="533400"/>
            <a:ext cx="5791200" cy="579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Rectangle 15"/>
          <p:cNvSpPr/>
          <p:nvPr/>
        </p:nvSpPr>
        <p:spPr>
          <a:xfrm>
            <a:off x="6400800" y="2762071"/>
            <a:ext cx="2895600" cy="1569660"/>
          </a:xfrm>
          <a:prstGeom prst="rect">
            <a:avLst/>
          </a:prstGeom>
        </p:spPr>
        <p:txBody>
          <a:bodyPr wrap="square">
            <a:spAutoFit/>
          </a:bodyPr>
          <a:lstStyle/>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Zahner Factory Expansion in  Kansas City</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2011</a:t>
            </a:r>
            <a:endPar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838200"/>
            <a:ext cx="2514600" cy="3693319"/>
          </a:xfrm>
          <a:prstGeom prst="rect">
            <a:avLst/>
          </a:prstGeom>
        </p:spPr>
        <p:txBody>
          <a:bodyPr wrap="square">
            <a:spAutoFit/>
          </a:bodyPr>
          <a:lstStyle/>
          <a:p>
            <a:r>
              <a:rPr lang="en-US" dirty="0" smtClean="0">
                <a:solidFill>
                  <a:schemeClr val="bg1"/>
                </a:solidFill>
                <a:latin typeface="Century Gothic" pitchFamily="34" charset="0"/>
              </a:rPr>
              <a:t>In this building with an undulating skin of aluminum fins, Crawford Architects may have created one of the  coolest façades .</a:t>
            </a:r>
          </a:p>
          <a:p>
            <a:r>
              <a:rPr lang="en-US" dirty="0" smtClean="0">
                <a:solidFill>
                  <a:schemeClr val="bg1"/>
                </a:solidFill>
                <a:latin typeface="Century Gothic" pitchFamily="34" charset="0"/>
              </a:rPr>
              <a:t>Architect ended up creating  a curtain wall of glass and aluminum pins which is nicknamed the Cloud Wall.</a:t>
            </a:r>
            <a:endParaRPr lang="en-US" dirty="0">
              <a:solidFill>
                <a:schemeClr val="bg1"/>
              </a:solidFill>
              <a:latin typeface="Century Gothic" pitchFamily="34" charset="0"/>
            </a:endParaRPr>
          </a:p>
        </p:txBody>
      </p:sp>
      <p:pic>
        <p:nvPicPr>
          <p:cNvPr id="11266" name="Picture 2" descr="C:\Users\Nazila\Desktop\ax 11.jpg"/>
          <p:cNvPicPr>
            <a:picLocks noChangeAspect="1" noChangeArrowheads="1"/>
          </p:cNvPicPr>
          <p:nvPr/>
        </p:nvPicPr>
        <p:blipFill>
          <a:blip r:embed="rId2" cstate="print"/>
          <a:srcRect/>
          <a:stretch>
            <a:fillRect/>
          </a:stretch>
        </p:blipFill>
        <p:spPr bwMode="auto">
          <a:xfrm>
            <a:off x="609600" y="533399"/>
            <a:ext cx="5181600" cy="2832003"/>
          </a:xfrm>
          <a:prstGeom prst="rect">
            <a:avLst/>
          </a:prstGeom>
          <a:noFill/>
        </p:spPr>
      </p:pic>
      <p:pic>
        <p:nvPicPr>
          <p:cNvPr id="11267" name="Picture 3" descr="C:\Users\Nazila\Desktop\ax 12.jpg"/>
          <p:cNvPicPr>
            <a:picLocks noChangeAspect="1" noChangeArrowheads="1"/>
          </p:cNvPicPr>
          <p:nvPr/>
        </p:nvPicPr>
        <p:blipFill>
          <a:blip r:embed="rId3" cstate="print"/>
          <a:srcRect/>
          <a:stretch>
            <a:fillRect/>
          </a:stretch>
        </p:blipFill>
        <p:spPr bwMode="auto">
          <a:xfrm>
            <a:off x="990600" y="3431907"/>
            <a:ext cx="5410200" cy="2892693"/>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0" name="Straight Connector 9"/>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 name="Straight Connector 11"/>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629400" y="1958876"/>
            <a:ext cx="2438400" cy="2308324"/>
          </a:xfrm>
          <a:prstGeom prst="rect">
            <a:avLst/>
          </a:prstGeom>
        </p:spPr>
        <p:txBody>
          <a:bodyPr wrap="square">
            <a:spAutoFit/>
          </a:bodyPr>
          <a:lstStyle/>
          <a:p>
            <a:pPr algn="just"/>
            <a:r>
              <a:rPr lang="en-US" dirty="0" smtClean="0">
                <a:solidFill>
                  <a:schemeClr val="bg1"/>
                </a:solidFill>
                <a:latin typeface="Century Gothic" pitchFamily="34" charset="0"/>
              </a:rPr>
              <a:t>By encircling the building with undulating vertical-steel columns, Jones created a horizontal rippling effect to emulate sand in the wind.</a:t>
            </a:r>
            <a:endParaRPr lang="en-US" dirty="0">
              <a:solidFill>
                <a:schemeClr val="bg1"/>
              </a:solidFill>
              <a:latin typeface="Century Gothic" pitchFamily="34" charset="0"/>
            </a:endParaRPr>
          </a:p>
        </p:txBody>
      </p:sp>
      <p:pic>
        <p:nvPicPr>
          <p:cNvPr id="12290" name="Picture 2" descr="C:\Users\Nazila\Desktop\ax 10.jpg"/>
          <p:cNvPicPr>
            <a:picLocks noChangeAspect="1" noChangeArrowheads="1"/>
          </p:cNvPicPr>
          <p:nvPr/>
        </p:nvPicPr>
        <p:blipFill>
          <a:blip r:embed="rId2" cstate="print"/>
          <a:srcRect/>
          <a:stretch>
            <a:fillRect/>
          </a:stretch>
        </p:blipFill>
        <p:spPr bwMode="auto">
          <a:xfrm>
            <a:off x="609600" y="533400"/>
            <a:ext cx="3848100" cy="2895599"/>
          </a:xfrm>
          <a:prstGeom prst="rect">
            <a:avLst/>
          </a:prstGeom>
          <a:noFill/>
          <a:effectLst>
            <a:outerShdw blurRad="50800" dist="38100" dir="2700000" algn="tl" rotWithShape="0">
              <a:prstClr val="black">
                <a:alpha val="40000"/>
              </a:prstClr>
            </a:outerShdw>
          </a:effectLst>
        </p:spPr>
      </p:pic>
      <p:pic>
        <p:nvPicPr>
          <p:cNvPr id="12291" name="Picture 3" descr="C:\Users\Nazila\Desktop\Zahner-Factory-1.jpg"/>
          <p:cNvPicPr>
            <a:picLocks noChangeAspect="1" noChangeArrowheads="1"/>
          </p:cNvPicPr>
          <p:nvPr/>
        </p:nvPicPr>
        <p:blipFill>
          <a:blip r:embed="rId3" cstate="print"/>
          <a:srcRect/>
          <a:stretch>
            <a:fillRect/>
          </a:stretch>
        </p:blipFill>
        <p:spPr bwMode="auto">
          <a:xfrm>
            <a:off x="2819400" y="3429000"/>
            <a:ext cx="3608387" cy="2886710"/>
          </a:xfrm>
          <a:prstGeom prst="rect">
            <a:avLst/>
          </a:prstGeom>
          <a:noFill/>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3314" name="Picture 2" descr="C:\Users\Nazila\Desktop\ax 17.jpg"/>
          <p:cNvPicPr>
            <a:picLocks noChangeAspect="1" noChangeArrowheads="1"/>
          </p:cNvPicPr>
          <p:nvPr/>
        </p:nvPicPr>
        <p:blipFill>
          <a:blip r:embed="rId2" cstate="print"/>
          <a:srcRect r="16060"/>
          <a:stretch>
            <a:fillRect/>
          </a:stretch>
        </p:blipFill>
        <p:spPr bwMode="auto">
          <a:xfrm>
            <a:off x="609600" y="533400"/>
            <a:ext cx="3505200" cy="2971800"/>
          </a:xfrm>
          <a:prstGeom prst="rect">
            <a:avLst/>
          </a:prstGeom>
          <a:noFill/>
        </p:spPr>
      </p:pic>
      <p:pic>
        <p:nvPicPr>
          <p:cNvPr id="13316" name="Picture 4" descr="C:\Users\Nazila\Desktop\ax 18.jpg"/>
          <p:cNvPicPr>
            <a:picLocks noChangeAspect="1" noChangeArrowheads="1"/>
          </p:cNvPicPr>
          <p:nvPr/>
        </p:nvPicPr>
        <p:blipFill>
          <a:blip r:embed="rId3" cstate="print"/>
          <a:srcRect/>
          <a:stretch>
            <a:fillRect/>
          </a:stretch>
        </p:blipFill>
        <p:spPr bwMode="auto">
          <a:xfrm>
            <a:off x="2667001" y="3505200"/>
            <a:ext cx="3733800" cy="2819400"/>
          </a:xfrm>
          <a:prstGeom prst="rect">
            <a:avLst/>
          </a:prstGeom>
          <a:noFill/>
        </p:spPr>
      </p:pic>
      <p:sp>
        <p:nvSpPr>
          <p:cNvPr id="16" name="Rectangle 15"/>
          <p:cNvSpPr/>
          <p:nvPr/>
        </p:nvSpPr>
        <p:spPr>
          <a:xfrm>
            <a:off x="6629400" y="1143000"/>
            <a:ext cx="2362200" cy="4247317"/>
          </a:xfrm>
          <a:prstGeom prst="rect">
            <a:avLst/>
          </a:prstGeom>
        </p:spPr>
        <p:txBody>
          <a:bodyPr wrap="square">
            <a:spAutoFit/>
          </a:bodyPr>
          <a:lstStyle/>
          <a:p>
            <a:pPr algn="just"/>
            <a:r>
              <a:rPr lang="en-US" dirty="0" smtClean="0">
                <a:solidFill>
                  <a:schemeClr val="bg1"/>
                </a:solidFill>
                <a:latin typeface="Century Gothic" pitchFamily="34" charset="0"/>
              </a:rPr>
              <a:t>In this case the skin is left absent both exposing and expressing the structural skeleton beneath. Placement of the fins is every 24 inches glass panel system in-between producing a structural curtain wall set on a cast-in-place concrete base.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6200" y="63246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9600" y="152400"/>
            <a:ext cx="0" cy="6858000"/>
          </a:xfrm>
          <a:prstGeom prst="line">
            <a:avLst/>
          </a:prstGeom>
          <a:ln>
            <a:solidFill>
              <a:srgbClr val="0070C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33400" y="533400"/>
            <a:ext cx="662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400800" y="228600"/>
            <a:ext cx="0" cy="66294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2187476"/>
            <a:ext cx="2286000" cy="2308324"/>
          </a:xfrm>
          <a:prstGeom prst="rect">
            <a:avLst/>
          </a:prstGeom>
        </p:spPr>
        <p:txBody>
          <a:bodyPr wrap="square">
            <a:spAutoFit/>
          </a:bodyPr>
          <a:lstStyle/>
          <a:p>
            <a:pPr algn="just"/>
            <a:r>
              <a:rPr lang="en-US" dirty="0" smtClean="0">
                <a:solidFill>
                  <a:schemeClr val="bg1"/>
                </a:solidFill>
                <a:latin typeface="Century Gothic" pitchFamily="34" charset="0"/>
              </a:rPr>
              <a:t>The glass panel system provides transparency between the shop’s activities and the surrounding neighborhood.</a:t>
            </a:r>
            <a:endParaRPr lang="en-US" dirty="0">
              <a:solidFill>
                <a:schemeClr val="bg1"/>
              </a:solidFill>
              <a:latin typeface="Century Gothic" pitchFamily="34" charset="0"/>
            </a:endParaRPr>
          </a:p>
        </p:txBody>
      </p:sp>
      <p:pic>
        <p:nvPicPr>
          <p:cNvPr id="14338" name="Picture 2" descr="C:\Users\Nazila\Desktop\Zahner_-_Photo_by_Mike_Sinclair-452x429.jpg"/>
          <p:cNvPicPr>
            <a:picLocks noChangeAspect="1" noChangeArrowheads="1"/>
          </p:cNvPicPr>
          <p:nvPr/>
        </p:nvPicPr>
        <p:blipFill>
          <a:blip r:embed="rId2" cstate="print"/>
          <a:srcRect t="16209" b="12874"/>
          <a:stretch>
            <a:fillRect/>
          </a:stretch>
        </p:blipFill>
        <p:spPr bwMode="auto">
          <a:xfrm>
            <a:off x="609600" y="533400"/>
            <a:ext cx="4302034" cy="2895600"/>
          </a:xfrm>
          <a:prstGeom prst="rect">
            <a:avLst/>
          </a:prstGeom>
          <a:noFill/>
          <a:effectLst>
            <a:outerShdw blurRad="50800" dist="38100" dir="2700000" algn="tl" rotWithShape="0">
              <a:prstClr val="black">
                <a:alpha val="40000"/>
              </a:prstClr>
            </a:outerShdw>
          </a:effectLst>
        </p:spPr>
      </p:pic>
      <p:pic>
        <p:nvPicPr>
          <p:cNvPr id="14339" name="Picture 3" descr="C:\Users\Nazila\Desktop\ax 13.jpg"/>
          <p:cNvPicPr>
            <a:picLocks noChangeAspect="1" noChangeArrowheads="1"/>
          </p:cNvPicPr>
          <p:nvPr/>
        </p:nvPicPr>
        <p:blipFill>
          <a:blip r:embed="rId3" cstate="print"/>
          <a:srcRect/>
          <a:stretch>
            <a:fillRect/>
          </a:stretch>
        </p:blipFill>
        <p:spPr bwMode="auto">
          <a:xfrm>
            <a:off x="2049670" y="3505200"/>
            <a:ext cx="4344780" cy="2801774"/>
          </a:xfrm>
          <a:prstGeom prst="rect">
            <a:avLst/>
          </a:prstGeom>
          <a:noFill/>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400799" y="2685871"/>
            <a:ext cx="2819401" cy="1569660"/>
          </a:xfrm>
          <a:prstGeom prst="rect">
            <a:avLst/>
          </a:prstGeom>
        </p:spPr>
        <p:txBody>
          <a:bodyPr wrap="square">
            <a:spAutoFit/>
          </a:bodyPr>
          <a:lstStyle/>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Centre Georges Pompidou  in Paris</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1971-1977</a:t>
            </a:r>
            <a:endParaRPr lang="en-US" sz="2400" b="1" dirty="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pic>
        <p:nvPicPr>
          <p:cNvPr id="15362" name="Picture 2" descr="C:\Users\Nazila\Desktop\1276224585-conservapedia.jpg"/>
          <p:cNvPicPr>
            <a:picLocks noChangeAspect="1" noChangeArrowheads="1"/>
          </p:cNvPicPr>
          <p:nvPr/>
        </p:nvPicPr>
        <p:blipFill>
          <a:blip r:embed="rId2" cstate="print"/>
          <a:srcRect r="10000"/>
          <a:stretch>
            <a:fillRect/>
          </a:stretch>
        </p:blipFill>
        <p:spPr bwMode="auto">
          <a:xfrm>
            <a:off x="609600" y="774700"/>
            <a:ext cx="5715000" cy="4940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2083475"/>
            <a:ext cx="2362200" cy="2031325"/>
          </a:xfrm>
          <a:prstGeom prst="rect">
            <a:avLst/>
          </a:prstGeom>
        </p:spPr>
        <p:txBody>
          <a:bodyPr wrap="square">
            <a:spAutoFit/>
          </a:bodyPr>
          <a:lstStyle/>
          <a:p>
            <a:pPr algn="just"/>
            <a:r>
              <a:rPr lang="en-US" dirty="0" smtClean="0">
                <a:solidFill>
                  <a:schemeClr val="bg1"/>
                </a:solidFill>
                <a:latin typeface="Century Gothic" pitchFamily="34" charset="0"/>
              </a:rPr>
              <a:t>The aim was to construct a cultural center in Paris that would attract visitors and be a monumental aspect of the city.</a:t>
            </a:r>
            <a:endParaRPr lang="en-US" dirty="0">
              <a:solidFill>
                <a:schemeClr val="bg1"/>
              </a:solidFill>
              <a:latin typeface="Century Gothic" pitchFamily="34" charset="0"/>
            </a:endParaRPr>
          </a:p>
        </p:txBody>
      </p:sp>
      <p:pic>
        <p:nvPicPr>
          <p:cNvPr id="17410" name="Picture 2" descr="C:\Users\Nazila\Desktop\pompidou_centre2964.JPG"/>
          <p:cNvPicPr>
            <a:picLocks noChangeAspect="1" noChangeArrowheads="1"/>
          </p:cNvPicPr>
          <p:nvPr/>
        </p:nvPicPr>
        <p:blipFill>
          <a:blip r:embed="rId2" cstate="print"/>
          <a:srcRect r="16550"/>
          <a:stretch>
            <a:fillRect/>
          </a:stretch>
        </p:blipFill>
        <p:spPr bwMode="auto">
          <a:xfrm>
            <a:off x="609600" y="533400"/>
            <a:ext cx="5791200" cy="57912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664488"/>
            <a:ext cx="2362200" cy="5355312"/>
          </a:xfrm>
          <a:prstGeom prst="rect">
            <a:avLst/>
          </a:prstGeom>
        </p:spPr>
        <p:txBody>
          <a:bodyPr wrap="square">
            <a:spAutoFit/>
          </a:bodyPr>
          <a:lstStyle/>
          <a:p>
            <a:pPr algn="just"/>
            <a:r>
              <a:rPr lang="en-US" dirty="0" smtClean="0">
                <a:solidFill>
                  <a:schemeClr val="bg1"/>
                </a:solidFill>
                <a:latin typeface="Century Gothic" pitchFamily="34" charset="0"/>
              </a:rPr>
              <a:t>The most obvious concept  was exposing all of the infrastructure of the building. The skeleton itself absorbs the building from its exterior, showing all of the different mechanical and structure systems not only so that they could be understood but also to maximize the interior space without interruptions.</a:t>
            </a:r>
            <a:endParaRPr lang="en-US" dirty="0">
              <a:solidFill>
                <a:schemeClr val="bg1"/>
              </a:solidFill>
              <a:latin typeface="Century Gothic" pitchFamily="34" charset="0"/>
            </a:endParaRPr>
          </a:p>
        </p:txBody>
      </p:sp>
      <p:pic>
        <p:nvPicPr>
          <p:cNvPr id="19459" name="Picture 3" descr="C:\Users\Nazila\Desktop\99_0131_1_W.jpg"/>
          <p:cNvPicPr>
            <a:picLocks noChangeAspect="1" noChangeArrowheads="1"/>
          </p:cNvPicPr>
          <p:nvPr/>
        </p:nvPicPr>
        <p:blipFill>
          <a:blip r:embed="rId2" cstate="print"/>
          <a:srcRect t="8702" b="7176"/>
          <a:stretch>
            <a:fillRect/>
          </a:stretch>
        </p:blipFill>
        <p:spPr bwMode="auto">
          <a:xfrm>
            <a:off x="609600" y="533399"/>
            <a:ext cx="5791200" cy="2833515"/>
          </a:xfrm>
          <a:prstGeom prst="rect">
            <a:avLst/>
          </a:prstGeom>
          <a:noFill/>
          <a:effectLst>
            <a:outerShdw blurRad="50800" dist="38100" dir="5400000" algn="t" rotWithShape="0">
              <a:prstClr val="black">
                <a:alpha val="40000"/>
              </a:prstClr>
            </a:outerShdw>
          </a:effectLst>
        </p:spPr>
      </p:pic>
      <p:pic>
        <p:nvPicPr>
          <p:cNvPr id="19460" name="Picture 4" descr="C:\Users\Nazila\Desktop\99_0130_1_W.jpg"/>
          <p:cNvPicPr>
            <a:picLocks noChangeAspect="1" noChangeArrowheads="1"/>
          </p:cNvPicPr>
          <p:nvPr/>
        </p:nvPicPr>
        <p:blipFill>
          <a:blip r:embed="rId3" cstate="print"/>
          <a:srcRect l="10007" r="4500"/>
          <a:stretch>
            <a:fillRect/>
          </a:stretch>
        </p:blipFill>
        <p:spPr bwMode="auto">
          <a:xfrm>
            <a:off x="609600" y="3886200"/>
            <a:ext cx="5791200" cy="2412324"/>
          </a:xfrm>
          <a:prstGeom prst="rect">
            <a:avLst/>
          </a:prstGeom>
          <a:noFill/>
          <a:effectLst>
            <a:outerShdw blurRad="50800" dist="38100" dir="16200000" rotWithShape="0">
              <a:prstClr val="black">
                <a:alpha val="40000"/>
              </a:prst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553200" y="685800"/>
            <a:ext cx="2514600" cy="5078313"/>
          </a:xfrm>
          <a:prstGeom prst="rect">
            <a:avLst/>
          </a:prstGeom>
        </p:spPr>
        <p:txBody>
          <a:bodyPr wrap="square">
            <a:spAutoFit/>
          </a:bodyPr>
          <a:lstStyle/>
          <a:p>
            <a:pPr algn="just"/>
            <a:r>
              <a:rPr lang="en-US" dirty="0" smtClean="0">
                <a:solidFill>
                  <a:schemeClr val="bg1"/>
                </a:solidFill>
                <a:latin typeface="Century Gothic" pitchFamily="34" charset="0"/>
              </a:rPr>
              <a:t>The structural system provided for a braced</a:t>
            </a:r>
          </a:p>
          <a:p>
            <a:pPr algn="just"/>
            <a:r>
              <a:rPr lang="en-US" dirty="0" smtClean="0">
                <a:solidFill>
                  <a:schemeClr val="bg1"/>
                </a:solidFill>
                <a:latin typeface="Century Gothic" pitchFamily="34" charset="0"/>
              </a:rPr>
              <a:t>and exposed steel superstructure with</a:t>
            </a:r>
          </a:p>
          <a:p>
            <a:pPr algn="just"/>
            <a:r>
              <a:rPr lang="en-US" dirty="0" smtClean="0">
                <a:solidFill>
                  <a:schemeClr val="bg1"/>
                </a:solidFill>
                <a:latin typeface="Century Gothic" pitchFamily="34" charset="0"/>
              </a:rPr>
              <a:t>reinforced concrete floors. External services</a:t>
            </a:r>
          </a:p>
          <a:p>
            <a:pPr algn="just"/>
            <a:r>
              <a:rPr lang="en-US" dirty="0" smtClean="0">
                <a:solidFill>
                  <a:schemeClr val="bg1"/>
                </a:solidFill>
                <a:latin typeface="Century Gothic" pitchFamily="34" charset="0"/>
              </a:rPr>
              <a:t>give scale and detail to the façades, while</a:t>
            </a:r>
          </a:p>
          <a:p>
            <a:pPr algn="just"/>
            <a:r>
              <a:rPr lang="en-US" dirty="0" smtClean="0">
                <a:solidFill>
                  <a:schemeClr val="bg1"/>
                </a:solidFill>
                <a:latin typeface="Century Gothic" pitchFamily="34" charset="0"/>
              </a:rPr>
              <a:t>celebration of movement and access is provided by lifts and escalators. </a:t>
            </a:r>
          </a:p>
          <a:p>
            <a:pPr algn="just"/>
            <a:r>
              <a:rPr lang="en-US" dirty="0" smtClean="0">
                <a:solidFill>
                  <a:schemeClr val="bg1"/>
                </a:solidFill>
                <a:latin typeface="Century Gothic" pitchFamily="34" charset="0"/>
              </a:rPr>
              <a:t>The result</a:t>
            </a:r>
          </a:p>
          <a:p>
            <a:pPr algn="just"/>
            <a:r>
              <a:rPr lang="en-US" dirty="0" smtClean="0">
                <a:solidFill>
                  <a:schemeClr val="bg1"/>
                </a:solidFill>
                <a:latin typeface="Century Gothic" pitchFamily="34" charset="0"/>
              </a:rPr>
              <a:t>is a highly expressive.</a:t>
            </a:r>
          </a:p>
        </p:txBody>
      </p:sp>
      <p:pic>
        <p:nvPicPr>
          <p:cNvPr id="18434" name="Picture 2" descr="C:\Users\Nazila\Desktop\5729817462_110c4fcfd1.jpg"/>
          <p:cNvPicPr>
            <a:picLocks noChangeAspect="1" noChangeArrowheads="1"/>
          </p:cNvPicPr>
          <p:nvPr/>
        </p:nvPicPr>
        <p:blipFill>
          <a:blip r:embed="rId2" cstate="print"/>
          <a:srcRect/>
          <a:stretch>
            <a:fillRect/>
          </a:stretch>
        </p:blipFill>
        <p:spPr bwMode="auto">
          <a:xfrm>
            <a:off x="609599" y="533400"/>
            <a:ext cx="4343401" cy="3048000"/>
          </a:xfrm>
          <a:prstGeom prst="rect">
            <a:avLst/>
          </a:prstGeom>
          <a:noFill/>
          <a:effectLst>
            <a:outerShdw blurRad="50800" dist="38100" dir="2700000" algn="tl" rotWithShape="0">
              <a:prstClr val="black">
                <a:alpha val="40000"/>
              </a:prstClr>
            </a:outerShdw>
          </a:effectLst>
        </p:spPr>
      </p:pic>
      <p:pic>
        <p:nvPicPr>
          <p:cNvPr id="18435" name="Picture 3" descr="C:\Users\Nazila\Desktop\ax 21.jpg"/>
          <p:cNvPicPr>
            <a:picLocks noChangeAspect="1" noChangeArrowheads="1"/>
          </p:cNvPicPr>
          <p:nvPr/>
        </p:nvPicPr>
        <p:blipFill>
          <a:blip r:embed="rId3" cstate="print"/>
          <a:srcRect/>
          <a:stretch>
            <a:fillRect/>
          </a:stretch>
        </p:blipFill>
        <p:spPr bwMode="auto">
          <a:xfrm>
            <a:off x="2514600" y="3581400"/>
            <a:ext cx="3895725" cy="2743200"/>
          </a:xfrm>
          <a:prstGeom prst="rect">
            <a:avLst/>
          </a:prstGeom>
          <a:noFill/>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553200" y="663000"/>
            <a:ext cx="2590800" cy="5509200"/>
          </a:xfrm>
          <a:prstGeom prst="rect">
            <a:avLst/>
          </a:prstGeom>
        </p:spPr>
        <p:txBody>
          <a:bodyPr wrap="square">
            <a:spAutoFit/>
          </a:bodyPr>
          <a:lstStyle/>
          <a:p>
            <a:pPr algn="just"/>
            <a:r>
              <a:rPr lang="en-US" sz="1600" dirty="0" smtClean="0">
                <a:solidFill>
                  <a:schemeClr val="bg1"/>
                </a:solidFill>
                <a:latin typeface="Century Gothic" pitchFamily="34" charset="0"/>
              </a:rPr>
              <a:t>The different systems on the exterior of the building are painted different colors to show their different roles. The structure and largest ventilation components were painted white, stairs and elevator structures (silver gray), ventilation (blue), plumbing and fire control piping (green), the electrical elements are (yellow and orange), and the elevator motor rooms and shafts, or the elements that allow for movement throughout the building, are painted red.</a:t>
            </a:r>
            <a:endParaRPr lang="en-US" sz="1600" dirty="0">
              <a:solidFill>
                <a:schemeClr val="bg1"/>
              </a:solidFill>
              <a:latin typeface="Century Gothic" pitchFamily="34" charset="0"/>
            </a:endParaRPr>
          </a:p>
        </p:txBody>
      </p:sp>
      <p:pic>
        <p:nvPicPr>
          <p:cNvPr id="16386" name="Picture 2" descr="C:\Users\Nazila\Desktop\ax 19.jpg"/>
          <p:cNvPicPr>
            <a:picLocks noChangeAspect="1" noChangeArrowheads="1"/>
          </p:cNvPicPr>
          <p:nvPr/>
        </p:nvPicPr>
        <p:blipFill>
          <a:blip r:embed="rId2" cstate="print"/>
          <a:srcRect/>
          <a:stretch>
            <a:fillRect/>
          </a:stretch>
        </p:blipFill>
        <p:spPr bwMode="auto">
          <a:xfrm>
            <a:off x="609601" y="533401"/>
            <a:ext cx="4123795" cy="2895599"/>
          </a:xfrm>
          <a:prstGeom prst="rect">
            <a:avLst/>
          </a:prstGeom>
          <a:noFill/>
          <a:effectLst>
            <a:outerShdw blurRad="50800" dist="38100" dir="2700000" algn="tl" rotWithShape="0">
              <a:prstClr val="black">
                <a:alpha val="40000"/>
              </a:prstClr>
            </a:outerShdw>
          </a:effectLst>
        </p:spPr>
      </p:pic>
      <p:pic>
        <p:nvPicPr>
          <p:cNvPr id="16387" name="Picture 3" descr="C:\Users\Nazila\Desktop\ax 20.jpg"/>
          <p:cNvPicPr>
            <a:picLocks noChangeAspect="1" noChangeArrowheads="1"/>
          </p:cNvPicPr>
          <p:nvPr/>
        </p:nvPicPr>
        <p:blipFill>
          <a:blip r:embed="rId3" cstate="print"/>
          <a:srcRect/>
          <a:stretch>
            <a:fillRect/>
          </a:stretch>
        </p:blipFill>
        <p:spPr bwMode="auto">
          <a:xfrm>
            <a:off x="2012950" y="3429000"/>
            <a:ext cx="4387850" cy="2884945"/>
          </a:xfrm>
          <a:prstGeom prst="rect">
            <a:avLst/>
          </a:prstGeom>
          <a:noFill/>
          <a:effectLst>
            <a:outerShdw blurRad="50800" dist="38100" dir="13500000" algn="br" rotWithShape="0">
              <a:prstClr val="black">
                <a:alpha val="40000"/>
              </a:prstClr>
            </a:outerShdw>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Nazila\Desktop\Exposed structure\99_0140_2_mp.jpg"/>
          <p:cNvPicPr>
            <a:picLocks noChangeAspect="1" noChangeArrowheads="1"/>
          </p:cNvPicPr>
          <p:nvPr/>
        </p:nvPicPr>
        <p:blipFill>
          <a:blip r:embed="rId2" cstate="print"/>
          <a:srcRect r="26146"/>
          <a:stretch>
            <a:fillRect/>
          </a:stretch>
        </p:blipFill>
        <p:spPr bwMode="auto">
          <a:xfrm>
            <a:off x="1143000" y="1490164"/>
            <a:ext cx="7162800" cy="3843836"/>
          </a:xfrm>
          <a:prstGeom prst="rect">
            <a:avLst/>
          </a:prstGeom>
          <a:noFill/>
          <a:effectLst>
            <a:outerShdw blurRad="50800" dist="38100" dir="8100000" algn="tr" rotWithShape="0">
              <a:prstClr val="black">
                <a:alpha val="40000"/>
              </a:prstClr>
            </a:outerShdw>
          </a:effectLst>
        </p:spPr>
      </p:pic>
      <p:sp>
        <p:nvSpPr>
          <p:cNvPr id="5" name="Rectangle 4"/>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6" name="Straight Connector 5"/>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p:cNvSpPr/>
          <p:nvPr/>
        </p:nvSpPr>
        <p:spPr>
          <a:xfrm>
            <a:off x="6400799" y="2709208"/>
            <a:ext cx="2819401" cy="1938992"/>
          </a:xfrm>
          <a:prstGeom prst="rect">
            <a:avLst/>
          </a:prstGeom>
        </p:spPr>
        <p:txBody>
          <a:bodyPr wrap="square">
            <a:spAutoFit/>
          </a:bodyPr>
          <a:lstStyle/>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Miroiterie Flon</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Lausanne, Switzerland</a:t>
            </a:r>
          </a:p>
          <a:p>
            <a:pPr algn="ctr"/>
            <a:r>
              <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rPr>
              <a:t>2007</a:t>
            </a:r>
          </a:p>
          <a:p>
            <a:pPr algn="ctr"/>
            <a:endParaRPr lang="en-US" sz="2400" b="1" dirty="0" smtClean="0">
              <a:solidFill>
                <a:schemeClr val="accent6">
                  <a:lumMod val="75000"/>
                </a:schemeClr>
              </a:solidFill>
              <a:effectLst>
                <a:outerShdw blurRad="38100" dist="38100" dir="2700000" algn="tl">
                  <a:srgbClr val="000000">
                    <a:alpha val="43137"/>
                  </a:srgbClr>
                </a:outerShdw>
              </a:effectLst>
              <a:latin typeface="Century Gothic" pitchFamily="34" charset="0"/>
            </a:endParaRPr>
          </a:p>
        </p:txBody>
      </p:sp>
      <p:pic>
        <p:nvPicPr>
          <p:cNvPr id="21506" name="Picture 2" descr="C:\Users\Nazila\Desktop\membrane-cables-tensile-structures-for-facade-58335-1680309.jpg"/>
          <p:cNvPicPr>
            <a:picLocks noChangeAspect="1" noChangeArrowheads="1"/>
          </p:cNvPicPr>
          <p:nvPr/>
        </p:nvPicPr>
        <p:blipFill>
          <a:blip r:embed="rId2" cstate="print"/>
          <a:srcRect r="10192"/>
          <a:stretch>
            <a:fillRect/>
          </a:stretch>
        </p:blipFill>
        <p:spPr bwMode="auto">
          <a:xfrm>
            <a:off x="609600" y="990600"/>
            <a:ext cx="5778501" cy="487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1612880"/>
            <a:ext cx="2362200" cy="3416320"/>
          </a:xfrm>
          <a:prstGeom prst="rect">
            <a:avLst/>
          </a:prstGeom>
        </p:spPr>
        <p:txBody>
          <a:bodyPr wrap="square">
            <a:spAutoFit/>
          </a:bodyPr>
          <a:lstStyle/>
          <a:p>
            <a:pPr algn="just"/>
            <a:r>
              <a:rPr lang="en-US" dirty="0" smtClean="0">
                <a:solidFill>
                  <a:schemeClr val="bg1"/>
                </a:solidFill>
                <a:latin typeface="Century Gothic" pitchFamily="34" charset="0"/>
              </a:rPr>
              <a:t>The building with its unique designed triangular cushion facade is intended to host high level commercial shops. The facade is build up from a 4-layer cushion with three air chambers and two different internal pressures.</a:t>
            </a:r>
            <a:endParaRPr lang="en-US" dirty="0">
              <a:solidFill>
                <a:schemeClr val="bg1"/>
              </a:solidFill>
              <a:latin typeface="Century Gothic" pitchFamily="34" charset="0"/>
            </a:endParaRPr>
          </a:p>
        </p:txBody>
      </p:sp>
      <p:pic>
        <p:nvPicPr>
          <p:cNvPr id="22531" name="Picture 3" descr="C:\Users\Nazila\Desktop\3343007469_85488f4469.jpg"/>
          <p:cNvPicPr>
            <a:picLocks noChangeAspect="1" noChangeArrowheads="1"/>
          </p:cNvPicPr>
          <p:nvPr/>
        </p:nvPicPr>
        <p:blipFill>
          <a:blip r:embed="rId2" cstate="print"/>
          <a:srcRect b="15217"/>
          <a:stretch>
            <a:fillRect/>
          </a:stretch>
        </p:blipFill>
        <p:spPr bwMode="auto">
          <a:xfrm>
            <a:off x="609600" y="533400"/>
            <a:ext cx="2355495" cy="2971800"/>
          </a:xfrm>
          <a:prstGeom prst="rect">
            <a:avLst/>
          </a:prstGeom>
          <a:noFill/>
        </p:spPr>
      </p:pic>
      <p:pic>
        <p:nvPicPr>
          <p:cNvPr id="22532" name="Picture 4" descr="C:\Users\Nazila\Desktop\ax 22.jpg"/>
          <p:cNvPicPr>
            <a:picLocks noChangeAspect="1" noChangeArrowheads="1"/>
          </p:cNvPicPr>
          <p:nvPr/>
        </p:nvPicPr>
        <p:blipFill>
          <a:blip r:embed="rId3" cstate="print"/>
          <a:srcRect/>
          <a:stretch>
            <a:fillRect/>
          </a:stretch>
        </p:blipFill>
        <p:spPr bwMode="auto">
          <a:xfrm>
            <a:off x="2597083" y="3505200"/>
            <a:ext cx="3779905" cy="2815583"/>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6200"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5" name="Straight Connector 4"/>
          <p:cNvCxnSpPr/>
          <p:nvPr/>
        </p:nvCxnSpPr>
        <p:spPr>
          <a:xfrm>
            <a:off x="381000" y="0"/>
            <a:ext cx="0" cy="6858000"/>
          </a:xfrm>
          <a:prstGeom prst="line">
            <a:avLst/>
          </a:prstGeom>
          <a:ln>
            <a:solidFill>
              <a:srgbClr val="0070C0"/>
            </a:solidFill>
          </a:ln>
          <a:effectLst>
            <a:outerShdw blurRad="50800" dist="38100" dir="10800000" algn="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0"/>
            <a:ext cx="45719" cy="6858000"/>
          </a:xfrm>
          <a:prstGeom prst="rect">
            <a:avLst/>
          </a:prstGeom>
          <a:solidFill>
            <a:schemeClr val="bg1"/>
          </a:solid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7" name="Straight Connector 6"/>
          <p:cNvCxnSpPr/>
          <p:nvPr/>
        </p:nvCxnSpPr>
        <p:spPr>
          <a:xfrm>
            <a:off x="6553200" y="381000"/>
            <a:ext cx="0" cy="6324600"/>
          </a:xfrm>
          <a:prstGeom prst="line">
            <a:avLst/>
          </a:prstGeom>
          <a:ln w="28575">
            <a:solidFill>
              <a:schemeClr val="accent6">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248400" y="6477000"/>
            <a:ext cx="2362200" cy="0"/>
          </a:xfrm>
          <a:prstGeom prst="line">
            <a:avLst/>
          </a:prstGeom>
          <a:ln w="28575">
            <a:solidFill>
              <a:schemeClr val="accent6">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629400" y="228600"/>
            <a:ext cx="2667000" cy="1200329"/>
          </a:xfrm>
          <a:prstGeom prst="rect">
            <a:avLst/>
          </a:prstGeom>
        </p:spPr>
        <p:txBody>
          <a:bodyPr wrap="square">
            <a:spAutoFit/>
          </a:bodyPr>
          <a:lstStyle/>
          <a:p>
            <a:r>
              <a:rPr lang="en-US" b="1" dirty="0" smtClean="0">
                <a:solidFill>
                  <a:schemeClr val="bg1"/>
                </a:solidFill>
                <a:effectLst>
                  <a:outerShdw blurRad="38100" dist="38100" dir="2700000" algn="tl">
                    <a:srgbClr val="000000">
                      <a:alpha val="43137"/>
                    </a:srgbClr>
                  </a:outerShdw>
                </a:effectLst>
                <a:latin typeface="Century Gothic" pitchFamily="34" charset="0"/>
              </a:rPr>
              <a:t>Membrane-cable tensile structure (for facades):</a:t>
            </a:r>
          </a:p>
          <a:p>
            <a:endParaRPr lang="en-US" b="1" dirty="0">
              <a:solidFill>
                <a:schemeClr val="bg1"/>
              </a:solidFill>
              <a:effectLst>
                <a:outerShdw blurRad="38100" dist="38100" dir="2700000" algn="tl">
                  <a:srgbClr val="000000">
                    <a:alpha val="43137"/>
                  </a:srgbClr>
                </a:outerShdw>
              </a:effectLst>
              <a:latin typeface="Century Gothic" pitchFamily="34" charset="0"/>
            </a:endParaRPr>
          </a:p>
        </p:txBody>
      </p:sp>
      <p:pic>
        <p:nvPicPr>
          <p:cNvPr id="23554" name="Picture 2" descr="C:\Users\Nazila\Desktop\hightex-miroiterie-04.jpg"/>
          <p:cNvPicPr>
            <a:picLocks noChangeAspect="1" noChangeArrowheads="1"/>
          </p:cNvPicPr>
          <p:nvPr/>
        </p:nvPicPr>
        <p:blipFill>
          <a:blip r:embed="rId2" cstate="print"/>
          <a:srcRect/>
          <a:stretch>
            <a:fillRect/>
          </a:stretch>
        </p:blipFill>
        <p:spPr bwMode="auto">
          <a:xfrm>
            <a:off x="609600" y="533400"/>
            <a:ext cx="4506854" cy="2990850"/>
          </a:xfrm>
          <a:prstGeom prst="rect">
            <a:avLst/>
          </a:prstGeom>
          <a:noFill/>
        </p:spPr>
      </p:pic>
      <p:pic>
        <p:nvPicPr>
          <p:cNvPr id="23555" name="Picture 3" descr="C:\Users\Nazila\Desktop\ax 23.jpg"/>
          <p:cNvPicPr>
            <a:picLocks noChangeAspect="1" noChangeArrowheads="1"/>
          </p:cNvPicPr>
          <p:nvPr/>
        </p:nvPicPr>
        <p:blipFill>
          <a:blip r:embed="rId3" cstate="print"/>
          <a:srcRect/>
          <a:stretch>
            <a:fillRect/>
          </a:stretch>
        </p:blipFill>
        <p:spPr bwMode="auto">
          <a:xfrm>
            <a:off x="2209800" y="3526486"/>
            <a:ext cx="4200525" cy="2798114"/>
          </a:xfrm>
          <a:prstGeom prst="rect">
            <a:avLst/>
          </a:prstGeom>
          <a:noFill/>
        </p:spPr>
      </p:pic>
      <p:sp>
        <p:nvSpPr>
          <p:cNvPr id="16" name="Rectangle 15"/>
          <p:cNvSpPr/>
          <p:nvPr/>
        </p:nvSpPr>
        <p:spPr>
          <a:xfrm>
            <a:off x="6629400" y="1219200"/>
            <a:ext cx="2514600" cy="5078313"/>
          </a:xfrm>
          <a:prstGeom prst="rect">
            <a:avLst/>
          </a:prstGeom>
        </p:spPr>
        <p:txBody>
          <a:bodyPr wrap="square">
            <a:spAutoFit/>
          </a:bodyPr>
          <a:lstStyle/>
          <a:p>
            <a:pPr algn="just"/>
            <a:r>
              <a:rPr lang="en-US" dirty="0" smtClean="0">
                <a:solidFill>
                  <a:schemeClr val="bg1"/>
                </a:solidFill>
                <a:latin typeface="Century Gothic" pitchFamily="34" charset="0"/>
              </a:rPr>
              <a:t>The outer layer is made from PTFE-coated glass fabric, the three inner layers from ETFE due to light requirements. The triangular cushions will be illuminated from the inside during night time.</a:t>
            </a:r>
            <a:br>
              <a:rPr lang="en-US" dirty="0" smtClean="0">
                <a:solidFill>
                  <a:schemeClr val="bg1"/>
                </a:solidFill>
                <a:latin typeface="Century Gothic" pitchFamily="34" charset="0"/>
              </a:rPr>
            </a:br>
            <a:r>
              <a:rPr lang="en-US" dirty="0" smtClean="0">
                <a:solidFill>
                  <a:schemeClr val="bg1"/>
                </a:solidFill>
                <a:latin typeface="Century Gothic" pitchFamily="34" charset="0"/>
              </a:rPr>
              <a:t>Another application is  creating tensile structures and fabric architecture in tensioned membranes such as PTFE, PVC, and ETFE .</a:t>
            </a:r>
            <a:endParaRPr lang="en-US" dirty="0">
              <a:solidFill>
                <a:schemeClr val="bg1"/>
              </a:solidFill>
              <a:latin typeface="Century Gothic"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pic>
        <p:nvPicPr>
          <p:cNvPr id="1026" name="Picture 2" descr="C:\Users\Decomwiz\Desktop\image6_rpg.jpg"/>
          <p:cNvPicPr>
            <a:picLocks noChangeAspect="1" noChangeArrowheads="1"/>
          </p:cNvPicPr>
          <p:nvPr/>
        </p:nvPicPr>
        <p:blipFill>
          <a:blip r:embed="rId3" cstate="print"/>
          <a:srcRect/>
          <a:stretch>
            <a:fillRect/>
          </a:stretch>
        </p:blipFill>
        <p:spPr bwMode="auto">
          <a:xfrm>
            <a:off x="2267745" y="188641"/>
            <a:ext cx="6696744" cy="6552728"/>
          </a:xfrm>
          <a:prstGeom prst="rect">
            <a:avLst/>
          </a:prstGeom>
          <a:noFill/>
        </p:spPr>
      </p:pic>
      <p:sp>
        <p:nvSpPr>
          <p:cNvPr id="5" name="Rectangle 4"/>
          <p:cNvSpPr/>
          <p:nvPr/>
        </p:nvSpPr>
        <p:spPr>
          <a:xfrm>
            <a:off x="971600" y="2636912"/>
            <a:ext cx="7598555" cy="707886"/>
          </a:xfrm>
          <a:prstGeom prst="rect">
            <a:avLst/>
          </a:prstGeom>
        </p:spPr>
        <p:txBody>
          <a:bodyPr wrap="none">
            <a:spAutoFit/>
          </a:bodyPr>
          <a:lstStyle/>
          <a:p>
            <a:r>
              <a:rPr lang="en-GB" sz="4000" dirty="0" smtClean="0">
                <a:latin typeface="Bauhaus 93" pitchFamily="82" charset="0"/>
              </a:rPr>
              <a:t>RELEVANCE OF SHELL STRUCTURES</a:t>
            </a:r>
            <a:endParaRPr lang="en-GB" sz="4000" dirty="0">
              <a:latin typeface="Bauhaus 93" pitchFamily="82" charset="0"/>
            </a:endParaRPr>
          </a:p>
        </p:txBody>
      </p:sp>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1268760"/>
            <a:ext cx="6408712" cy="7109639"/>
          </a:xfrm>
          <a:prstGeom prst="rect">
            <a:avLst/>
          </a:prstGeom>
        </p:spPr>
        <p:txBody>
          <a:bodyPr wrap="square">
            <a:spAutoFit/>
          </a:bodyPr>
          <a:lstStyle/>
          <a:p>
            <a:r>
              <a:rPr lang="en-GB" sz="2400" b="1" dirty="0" smtClean="0">
                <a:latin typeface="Berlin Sans FB" pitchFamily="34" charset="0"/>
              </a:rPr>
              <a:t>DEFINITION</a:t>
            </a:r>
          </a:p>
          <a:p>
            <a:r>
              <a:rPr lang="en-GB" dirty="0" smtClean="0">
                <a:latin typeface="Berlin Sans FB" pitchFamily="34" charset="0"/>
              </a:rPr>
              <a:t>	Shell structures are light weight constructions using shell elements. These elements are typically curved and are assembled to large structures. Typical applications are fuselages of aeroplanes, boat hulls and roof structures in some buildings.</a:t>
            </a:r>
          </a:p>
          <a:p>
            <a:r>
              <a:rPr lang="en-GB" dirty="0" smtClean="0">
                <a:latin typeface="Berlin Sans FB" pitchFamily="34" charset="0"/>
              </a:rPr>
              <a:t>	In other words they are structures that keep their shape and support loads, even without a frame, or solid mass material inside. These structures use a thin, carefully shaped, outer layer of material, to provide their strength and rigidity. The shape of a shell structure spreads forces throughout the whole structure, which means every part of the structure supports only a small part of the load, giving it its strength. </a:t>
            </a:r>
          </a:p>
          <a:p>
            <a:r>
              <a:rPr lang="en-GB" dirty="0">
                <a:latin typeface="Berlin Sans FB" pitchFamily="34" charset="0"/>
              </a:rPr>
              <a:t>	</a:t>
            </a:r>
            <a:r>
              <a:rPr lang="en-GB" dirty="0" smtClean="0">
                <a:latin typeface="Berlin Sans FB" pitchFamily="34" charset="0"/>
              </a:rPr>
              <a:t>A thin shell is defined as a shell with a thickness which is small compared to its other dimensions and in which deformations are not large compared to thickness. A primary difference</a:t>
            </a:r>
            <a:r>
              <a:rPr lang="en-GB" dirty="0">
                <a:latin typeface="Berlin Sans FB" pitchFamily="34" charset="0"/>
              </a:rPr>
              <a:t> </a:t>
            </a:r>
            <a:r>
              <a:rPr lang="en-GB" dirty="0" smtClean="0">
                <a:latin typeface="Berlin Sans FB" pitchFamily="34" charset="0"/>
              </a:rPr>
              <a:t>between a shell structure</a:t>
            </a:r>
            <a:r>
              <a:rPr lang="en-GB" dirty="0">
                <a:latin typeface="Berlin Sans FB" pitchFamily="34" charset="0"/>
              </a:rPr>
              <a:t> </a:t>
            </a:r>
            <a:r>
              <a:rPr lang="en-GB" dirty="0" smtClean="0">
                <a:latin typeface="Berlin Sans FB" pitchFamily="34" charset="0"/>
              </a:rPr>
              <a:t>and a plate structure</a:t>
            </a:r>
            <a:r>
              <a:rPr lang="en-GB" dirty="0">
                <a:latin typeface="Berlin Sans FB" pitchFamily="34" charset="0"/>
              </a:rPr>
              <a:t> </a:t>
            </a:r>
            <a:r>
              <a:rPr lang="en-GB" dirty="0" smtClean="0">
                <a:latin typeface="Berlin Sans FB" pitchFamily="34" charset="0"/>
              </a:rPr>
              <a:t>is that, in the unstressed state, the shell structure</a:t>
            </a:r>
            <a:r>
              <a:rPr lang="en-GB" dirty="0">
                <a:latin typeface="Berlin Sans FB" pitchFamily="34" charset="0"/>
              </a:rPr>
              <a:t> </a:t>
            </a:r>
            <a:r>
              <a:rPr lang="en-GB" dirty="0" smtClean="0">
                <a:latin typeface="Berlin Sans FB" pitchFamily="34" charset="0"/>
              </a:rPr>
              <a:t>has curvature as opposed to plates structures which are flat.</a:t>
            </a:r>
          </a:p>
          <a:p>
            <a:endParaRPr lang="en-GB" dirty="0" smtClean="0">
              <a:latin typeface="Berlin Sans FB" pitchFamily="34" charset="0"/>
            </a:endParaRPr>
          </a:p>
          <a:p>
            <a:endParaRPr lang="en-GB" dirty="0" smtClean="0">
              <a:latin typeface="Berlin Sans FB" pitchFamily="34" charset="0"/>
            </a:endParaRPr>
          </a:p>
          <a:p>
            <a:endParaRPr lang="en-GB" dirty="0" smtClean="0">
              <a:latin typeface="Berlin Sans FB" pitchFamily="34" charset="0"/>
            </a:endParaRPr>
          </a:p>
          <a:p>
            <a:r>
              <a:rPr lang="en-GB" dirty="0" smtClean="0">
                <a:latin typeface="Berlin Sans FB" pitchFamily="34" charset="0"/>
              </a:rPr>
              <a:t> </a:t>
            </a:r>
          </a:p>
          <a:p>
            <a:endParaRPr lang="en-GB" dirty="0" smtClean="0">
              <a:latin typeface="Berlin Sans FB" pitchFamily="34" charset="0"/>
            </a:endParaRPr>
          </a:p>
          <a:p>
            <a:endParaRPr lang="en-GB" dirty="0" smtClean="0">
              <a:latin typeface="Berlin Sans FB" pitchFamily="34" charset="0"/>
            </a:endParaRPr>
          </a:p>
          <a:p>
            <a:endParaRPr lang="en-GB" dirty="0">
              <a:latin typeface="Berlin Sans FB" pitchFamily="34" charset="0"/>
            </a:endParaRPr>
          </a:p>
        </p:txBody>
      </p:sp>
      <p:sp>
        <p:nvSpPr>
          <p:cNvPr id="8" name="Rectangle 7"/>
          <p:cNvSpPr/>
          <p:nvPr/>
        </p:nvSpPr>
        <p:spPr>
          <a:xfrm>
            <a:off x="2915816" y="620688"/>
            <a:ext cx="3079689" cy="584775"/>
          </a:xfrm>
          <a:prstGeom prst="rect">
            <a:avLst/>
          </a:prstGeom>
        </p:spPr>
        <p:txBody>
          <a:bodyPr wrap="none">
            <a:spAutoFit/>
          </a:bodyPr>
          <a:lstStyle/>
          <a:p>
            <a:r>
              <a:rPr lang="en-GB" sz="3200" dirty="0" smtClean="0">
                <a:latin typeface="Bauhaus 93" pitchFamily="82" charset="0"/>
              </a:rPr>
              <a:t>INTRODUCTION</a:t>
            </a:r>
            <a:endParaRPr lang="en-GB" sz="3200" dirty="0">
              <a:latin typeface="Bauhaus 93" pitchFamily="82" charset="0"/>
            </a:endParaRPr>
          </a:p>
        </p:txBody>
      </p:sp>
      <p:pic>
        <p:nvPicPr>
          <p:cNvPr id="45058" name="Picture 2" descr="http://static.dezeen.com/uploads/2008/12/shell-by-artechnic-architects-squ-shell009.jpg"/>
          <p:cNvPicPr>
            <a:picLocks noChangeAspect="1" noChangeArrowheads="1"/>
          </p:cNvPicPr>
          <p:nvPr/>
        </p:nvPicPr>
        <p:blipFill>
          <a:blip r:embed="rId3" cstate="print"/>
          <a:srcRect/>
          <a:stretch>
            <a:fillRect/>
          </a:stretch>
        </p:blipFill>
        <p:spPr bwMode="auto">
          <a:xfrm>
            <a:off x="6588224" y="2564904"/>
            <a:ext cx="2414042" cy="2414042"/>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15816" y="620688"/>
            <a:ext cx="3079689" cy="584775"/>
          </a:xfrm>
          <a:prstGeom prst="rect">
            <a:avLst/>
          </a:prstGeom>
        </p:spPr>
        <p:txBody>
          <a:bodyPr wrap="none">
            <a:spAutoFit/>
          </a:bodyPr>
          <a:lstStyle/>
          <a:p>
            <a:r>
              <a:rPr lang="en-GB" sz="3200" dirty="0" smtClean="0">
                <a:latin typeface="Bauhaus 93" pitchFamily="82" charset="0"/>
              </a:rPr>
              <a:t>INTRODUCTION</a:t>
            </a:r>
            <a:endParaRPr lang="en-GB" sz="3200" dirty="0">
              <a:latin typeface="Bauhaus 93" pitchFamily="82" charset="0"/>
            </a:endParaRPr>
          </a:p>
        </p:txBody>
      </p:sp>
      <p:sp>
        <p:nvSpPr>
          <p:cNvPr id="5" name="Rectangle 4"/>
          <p:cNvSpPr/>
          <p:nvPr/>
        </p:nvSpPr>
        <p:spPr>
          <a:xfrm>
            <a:off x="611560" y="1196752"/>
            <a:ext cx="7632848" cy="5078313"/>
          </a:xfrm>
          <a:prstGeom prst="rect">
            <a:avLst/>
          </a:prstGeom>
        </p:spPr>
        <p:txBody>
          <a:bodyPr wrap="square">
            <a:spAutoFit/>
          </a:bodyPr>
          <a:lstStyle/>
          <a:p>
            <a:pPr algn="ctr"/>
            <a:endParaRPr lang="en-GB" dirty="0" smtClean="0">
              <a:latin typeface="Berlin Sans FB" pitchFamily="34" charset="0"/>
            </a:endParaRPr>
          </a:p>
          <a:p>
            <a:pPr algn="ctr"/>
            <a:r>
              <a:rPr lang="en-GB" dirty="0" smtClean="0">
                <a:latin typeface="Berlin Sans FB" pitchFamily="34" charset="0"/>
              </a:rPr>
              <a:t>ADVANTAGES</a:t>
            </a:r>
            <a:r>
              <a:rPr lang="en-GB" dirty="0" smtClean="0"/>
              <a:t>:</a:t>
            </a:r>
          </a:p>
          <a:p>
            <a:r>
              <a:rPr lang="en-GB" dirty="0" smtClean="0">
                <a:latin typeface="Berlin Sans FB" pitchFamily="34" charset="0"/>
              </a:rPr>
              <a:t>Attraction of elegant simplicity of curved shell forms that utilize the natural strength and stiffness of shell form with great economy in the use of material.</a:t>
            </a:r>
          </a:p>
          <a:p>
            <a:r>
              <a:rPr lang="en-GB" dirty="0" smtClean="0">
                <a:latin typeface="Berlin Sans FB" pitchFamily="34" charset="0"/>
              </a:rPr>
              <a:t>Continuity and Curvature- The essential ingredients of a shell structure</a:t>
            </a:r>
          </a:p>
          <a:p>
            <a:pPr algn="ctr"/>
            <a:endParaRPr lang="en-GB" dirty="0" smtClean="0">
              <a:latin typeface="Berlin Sans FB" pitchFamily="34" charset="0"/>
            </a:endParaRPr>
          </a:p>
          <a:p>
            <a:pPr algn="ctr"/>
            <a:r>
              <a:rPr lang="en-GB" dirty="0" smtClean="0">
                <a:latin typeface="Berlin Sans FB" pitchFamily="34" charset="0"/>
              </a:rPr>
              <a:t>DISADVANTAGES:</a:t>
            </a:r>
          </a:p>
          <a:p>
            <a:r>
              <a:rPr lang="en-GB" dirty="0" smtClean="0">
                <a:latin typeface="Berlin Sans FB" pitchFamily="34" charset="0"/>
              </a:rPr>
              <a:t>More expensive than a part framed structure, cost of labour , the construction of </a:t>
            </a:r>
            <a:r>
              <a:rPr lang="en-GB" dirty="0" err="1" smtClean="0">
                <a:latin typeface="Berlin Sans FB" pitchFamily="34" charset="0"/>
              </a:rPr>
              <a:t>centering</a:t>
            </a:r>
            <a:r>
              <a:rPr lang="en-GB" dirty="0" smtClean="0">
                <a:latin typeface="Berlin Sans FB" pitchFamily="34" charset="0"/>
              </a:rPr>
              <a:t> of shell is very high.</a:t>
            </a:r>
          </a:p>
          <a:p>
            <a:r>
              <a:rPr lang="en-GB" dirty="0" smtClean="0">
                <a:latin typeface="Berlin Sans FB" pitchFamily="34" charset="0"/>
              </a:rPr>
              <a:t> While rigidity and strength are in many cases desirable attributes of shell structures, there are some important difficulties that can occur precisely on account of unavoidable rigidity.</a:t>
            </a:r>
          </a:p>
          <a:p>
            <a:pPr algn="ctr"/>
            <a:endParaRPr lang="en-GB" dirty="0" smtClean="0">
              <a:latin typeface="Berlin Sans FB" pitchFamily="34" charset="0"/>
            </a:endParaRPr>
          </a:p>
          <a:p>
            <a:pPr algn="ctr"/>
            <a:r>
              <a:rPr lang="en-GB" dirty="0" smtClean="0">
                <a:latin typeface="Berlin Sans FB" pitchFamily="34" charset="0"/>
              </a:rPr>
              <a:t>Materials:</a:t>
            </a:r>
          </a:p>
          <a:p>
            <a:r>
              <a:rPr lang="en-GB" dirty="0" smtClean="0">
                <a:latin typeface="Berlin Sans FB" pitchFamily="34" charset="0"/>
              </a:rPr>
              <a:t>Most suited: Reinforced concrete, highly plastic with small section, reinforcement bars to follow curvature of shells.</a:t>
            </a:r>
          </a:p>
          <a:p>
            <a:r>
              <a:rPr lang="en-GB" dirty="0" smtClean="0">
                <a:latin typeface="Berlin Sans FB" pitchFamily="34" charset="0"/>
              </a:rPr>
              <a:t> </a:t>
            </a:r>
          </a:p>
          <a:p>
            <a:r>
              <a:rPr lang="en-GB" dirty="0" smtClean="0">
                <a:latin typeface="Berlin Sans FB" pitchFamily="34" charset="0"/>
              </a:rPr>
              <a:t> </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3568" y="1268760"/>
            <a:ext cx="8136904" cy="2031325"/>
          </a:xfrm>
          <a:prstGeom prst="rect">
            <a:avLst/>
          </a:prstGeom>
        </p:spPr>
        <p:txBody>
          <a:bodyPr wrap="square">
            <a:spAutoFit/>
          </a:bodyPr>
          <a:lstStyle/>
          <a:p>
            <a:endParaRPr lang="en-GB" dirty="0" smtClean="0">
              <a:latin typeface="Berlin Sans FB" pitchFamily="34" charset="0"/>
            </a:endParaRPr>
          </a:p>
          <a:p>
            <a:endParaRPr lang="en-GB" dirty="0" smtClean="0">
              <a:latin typeface="Berlin Sans FB" pitchFamily="34" charset="0"/>
            </a:endParaRPr>
          </a:p>
          <a:p>
            <a:endParaRPr lang="en-GB" dirty="0" smtClean="0">
              <a:latin typeface="Berlin Sans FB" pitchFamily="34" charset="0"/>
            </a:endParaRPr>
          </a:p>
          <a:p>
            <a:r>
              <a:rPr lang="en-GB" dirty="0" smtClean="0">
                <a:latin typeface="Berlin Sans FB" pitchFamily="34" charset="0"/>
              </a:rPr>
              <a:t> </a:t>
            </a:r>
          </a:p>
          <a:p>
            <a:endParaRPr lang="en-GB" dirty="0" smtClean="0">
              <a:latin typeface="Berlin Sans FB" pitchFamily="34" charset="0"/>
            </a:endParaRPr>
          </a:p>
          <a:p>
            <a:endParaRPr lang="en-GB" dirty="0" smtClean="0">
              <a:latin typeface="Berlin Sans FB" pitchFamily="34" charset="0"/>
            </a:endParaRPr>
          </a:p>
          <a:p>
            <a:endParaRPr lang="en-GB" dirty="0">
              <a:latin typeface="Berlin Sans FB" pitchFamily="34" charset="0"/>
            </a:endParaRPr>
          </a:p>
        </p:txBody>
      </p:sp>
      <p:sp>
        <p:nvSpPr>
          <p:cNvPr id="8" name="Rectangle 7"/>
          <p:cNvSpPr/>
          <p:nvPr/>
        </p:nvSpPr>
        <p:spPr>
          <a:xfrm>
            <a:off x="1763688" y="620688"/>
            <a:ext cx="5155579" cy="584775"/>
          </a:xfrm>
          <a:prstGeom prst="rect">
            <a:avLst/>
          </a:prstGeom>
        </p:spPr>
        <p:txBody>
          <a:bodyPr wrap="none">
            <a:spAutoFit/>
          </a:bodyPr>
          <a:lstStyle/>
          <a:p>
            <a:r>
              <a:rPr lang="en-GB" sz="3200" dirty="0" smtClean="0">
                <a:latin typeface="Bauhaus 93" pitchFamily="82" charset="0"/>
              </a:rPr>
              <a:t>TYPES OF SHELL STRUCTURES</a:t>
            </a:r>
            <a:endParaRPr lang="en-GB" sz="3200" dirty="0">
              <a:latin typeface="Bauhaus 93" pitchFamily="82" charset="0"/>
            </a:endParaRPr>
          </a:p>
        </p:txBody>
      </p:sp>
      <p:sp>
        <p:nvSpPr>
          <p:cNvPr id="4" name="Rectangle 3"/>
          <p:cNvSpPr/>
          <p:nvPr/>
        </p:nvSpPr>
        <p:spPr>
          <a:xfrm>
            <a:off x="3347864" y="1484784"/>
            <a:ext cx="4572000" cy="3970318"/>
          </a:xfrm>
          <a:prstGeom prst="rect">
            <a:avLst/>
          </a:prstGeom>
        </p:spPr>
        <p:txBody>
          <a:bodyPr>
            <a:spAutoFit/>
          </a:bodyPr>
          <a:lstStyle/>
          <a:p>
            <a:endParaRPr lang="en-GB" dirty="0"/>
          </a:p>
          <a:p>
            <a:pPr>
              <a:buFont typeface="Wingdings" pitchFamily="2" charset="2"/>
              <a:buChar char="q"/>
            </a:pPr>
            <a:r>
              <a:rPr lang="en-GB" dirty="0">
                <a:latin typeface="Berlin Sans FB" pitchFamily="34" charset="0"/>
              </a:rPr>
              <a:t>Folded plate</a:t>
            </a:r>
          </a:p>
          <a:p>
            <a:pPr>
              <a:buFont typeface="Wingdings" pitchFamily="2" charset="2"/>
              <a:buChar char="q"/>
            </a:pPr>
            <a:endParaRPr lang="en-GB" dirty="0">
              <a:latin typeface="Berlin Sans FB" pitchFamily="34" charset="0"/>
            </a:endParaRPr>
          </a:p>
          <a:p>
            <a:pPr>
              <a:buFont typeface="Wingdings" pitchFamily="2" charset="2"/>
              <a:buChar char="q"/>
            </a:pPr>
            <a:r>
              <a:rPr lang="en-GB" dirty="0">
                <a:latin typeface="Berlin Sans FB" pitchFamily="34" charset="0"/>
              </a:rPr>
              <a:t>Barrel vaults</a:t>
            </a:r>
          </a:p>
          <a:p>
            <a:pPr>
              <a:buFont typeface="Wingdings" pitchFamily="2" charset="2"/>
              <a:buChar char="q"/>
            </a:pPr>
            <a:endParaRPr lang="en-GB" dirty="0">
              <a:latin typeface="Berlin Sans FB" pitchFamily="34" charset="0"/>
            </a:endParaRPr>
          </a:p>
          <a:p>
            <a:pPr>
              <a:buFont typeface="Wingdings" pitchFamily="2" charset="2"/>
              <a:buChar char="q"/>
            </a:pPr>
            <a:r>
              <a:rPr lang="en-GB" dirty="0">
                <a:latin typeface="Berlin Sans FB" pitchFamily="34" charset="0"/>
              </a:rPr>
              <a:t>Short shells</a:t>
            </a:r>
          </a:p>
          <a:p>
            <a:pPr>
              <a:buFont typeface="Wingdings" pitchFamily="2" charset="2"/>
              <a:buChar char="q"/>
            </a:pPr>
            <a:endParaRPr lang="en-GB" dirty="0">
              <a:latin typeface="Berlin Sans FB" pitchFamily="34" charset="0"/>
            </a:endParaRPr>
          </a:p>
          <a:p>
            <a:pPr>
              <a:buFont typeface="Wingdings" pitchFamily="2" charset="2"/>
              <a:buChar char="q"/>
            </a:pPr>
            <a:r>
              <a:rPr lang="en-GB" dirty="0" smtClean="0">
                <a:latin typeface="Berlin Sans FB" pitchFamily="34" charset="0"/>
              </a:rPr>
              <a:t>Domes</a:t>
            </a:r>
            <a:endParaRPr lang="en-GB" dirty="0">
              <a:latin typeface="Berlin Sans FB" pitchFamily="34" charset="0"/>
            </a:endParaRPr>
          </a:p>
          <a:p>
            <a:endParaRPr lang="en-GB" dirty="0">
              <a:latin typeface="Berlin Sans FB" pitchFamily="34" charset="0"/>
            </a:endParaRPr>
          </a:p>
          <a:p>
            <a:pPr>
              <a:buFont typeface="Wingdings" pitchFamily="2" charset="2"/>
              <a:buChar char="q"/>
            </a:pPr>
            <a:r>
              <a:rPr lang="en-GB" dirty="0">
                <a:latin typeface="Berlin Sans FB" pitchFamily="34" charset="0"/>
              </a:rPr>
              <a:t>Intersection </a:t>
            </a:r>
            <a:r>
              <a:rPr lang="en-GB" dirty="0" smtClean="0">
                <a:latin typeface="Berlin Sans FB" pitchFamily="34" charset="0"/>
              </a:rPr>
              <a:t>shells</a:t>
            </a:r>
            <a:endParaRPr lang="en-GB" dirty="0">
              <a:latin typeface="Berlin Sans FB" pitchFamily="34" charset="0"/>
            </a:endParaRPr>
          </a:p>
          <a:p>
            <a:endParaRPr lang="en-GB" dirty="0">
              <a:latin typeface="Berlin Sans FB" pitchFamily="34" charset="0"/>
            </a:endParaRPr>
          </a:p>
          <a:p>
            <a:pPr>
              <a:buFont typeface="Wingdings" pitchFamily="2" charset="2"/>
              <a:buChar char="q"/>
            </a:pPr>
            <a:r>
              <a:rPr lang="en-GB" dirty="0">
                <a:latin typeface="Berlin Sans FB" pitchFamily="34" charset="0"/>
              </a:rPr>
              <a:t>Warped </a:t>
            </a:r>
            <a:r>
              <a:rPr lang="en-GB" dirty="0" smtClean="0">
                <a:latin typeface="Berlin Sans FB" pitchFamily="34" charset="0"/>
              </a:rPr>
              <a:t>surfaces</a:t>
            </a:r>
            <a:endParaRPr lang="en-GB" dirty="0">
              <a:latin typeface="Berlin Sans FB" pitchFamily="34" charset="0"/>
            </a:endParaRPr>
          </a:p>
          <a:p>
            <a:endParaRPr lang="en-GB" dirty="0">
              <a:latin typeface="Berlin Sans FB" pitchFamily="34" charset="0"/>
            </a:endParaRPr>
          </a:p>
          <a:p>
            <a:pPr>
              <a:buFont typeface="Wingdings" pitchFamily="2" charset="2"/>
              <a:buChar char="q"/>
            </a:pPr>
            <a:r>
              <a:rPr lang="en-GB" dirty="0">
                <a:latin typeface="Berlin Sans FB" pitchFamily="34" charset="0"/>
              </a:rPr>
              <a:t>Shell </a:t>
            </a:r>
            <a:r>
              <a:rPr lang="en-GB" dirty="0" smtClean="0">
                <a:latin typeface="Berlin Sans FB" pitchFamily="34" charset="0"/>
              </a:rPr>
              <a:t>arches</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3568" y="1268760"/>
            <a:ext cx="8136904" cy="2031325"/>
          </a:xfrm>
          <a:prstGeom prst="rect">
            <a:avLst/>
          </a:prstGeom>
        </p:spPr>
        <p:txBody>
          <a:bodyPr wrap="square">
            <a:spAutoFit/>
          </a:bodyPr>
          <a:lstStyle/>
          <a:p>
            <a:endParaRPr lang="en-GB" dirty="0" smtClean="0">
              <a:latin typeface="Berlin Sans FB" pitchFamily="34" charset="0"/>
            </a:endParaRPr>
          </a:p>
          <a:p>
            <a:endParaRPr lang="en-GB" dirty="0" smtClean="0">
              <a:latin typeface="Berlin Sans FB" pitchFamily="34" charset="0"/>
            </a:endParaRPr>
          </a:p>
          <a:p>
            <a:endParaRPr lang="en-GB" dirty="0" smtClean="0">
              <a:latin typeface="Berlin Sans FB" pitchFamily="34" charset="0"/>
            </a:endParaRPr>
          </a:p>
          <a:p>
            <a:r>
              <a:rPr lang="en-GB" dirty="0" smtClean="0">
                <a:latin typeface="Berlin Sans FB" pitchFamily="34" charset="0"/>
              </a:rPr>
              <a:t> </a:t>
            </a:r>
          </a:p>
          <a:p>
            <a:endParaRPr lang="en-GB" dirty="0" smtClean="0">
              <a:latin typeface="Berlin Sans FB" pitchFamily="34" charset="0"/>
            </a:endParaRPr>
          </a:p>
          <a:p>
            <a:endParaRPr lang="en-GB" dirty="0" smtClean="0">
              <a:latin typeface="Berlin Sans FB" pitchFamily="34" charset="0"/>
            </a:endParaRPr>
          </a:p>
          <a:p>
            <a:endParaRPr lang="en-GB" dirty="0">
              <a:latin typeface="Berlin Sans FB" pitchFamily="34" charset="0"/>
            </a:endParaRPr>
          </a:p>
        </p:txBody>
      </p:sp>
      <p:sp>
        <p:nvSpPr>
          <p:cNvPr id="8" name="Rectangle 7"/>
          <p:cNvSpPr/>
          <p:nvPr/>
        </p:nvSpPr>
        <p:spPr>
          <a:xfrm>
            <a:off x="2771800" y="620688"/>
            <a:ext cx="2919389" cy="584775"/>
          </a:xfrm>
          <a:prstGeom prst="rect">
            <a:avLst/>
          </a:prstGeom>
        </p:spPr>
        <p:txBody>
          <a:bodyPr wrap="none">
            <a:spAutoFit/>
          </a:bodyPr>
          <a:lstStyle/>
          <a:p>
            <a:r>
              <a:rPr lang="en-GB" sz="3200" dirty="0" smtClean="0">
                <a:latin typeface="Bauhaus 93" pitchFamily="82" charset="0"/>
              </a:rPr>
              <a:t>FOLDED PLATES</a:t>
            </a:r>
            <a:endParaRPr lang="en-GB" sz="3200" dirty="0">
              <a:latin typeface="Bauhaus 93" pitchFamily="82" charset="0"/>
            </a:endParaRPr>
          </a:p>
        </p:txBody>
      </p:sp>
      <p:sp>
        <p:nvSpPr>
          <p:cNvPr id="7" name="Rectangle 6"/>
          <p:cNvSpPr/>
          <p:nvPr/>
        </p:nvSpPr>
        <p:spPr>
          <a:xfrm>
            <a:off x="755576" y="1196752"/>
            <a:ext cx="7776864" cy="2585323"/>
          </a:xfrm>
          <a:prstGeom prst="rect">
            <a:avLst/>
          </a:prstGeom>
        </p:spPr>
        <p:txBody>
          <a:bodyPr wrap="square">
            <a:spAutoFit/>
          </a:bodyPr>
          <a:lstStyle/>
          <a:p>
            <a:r>
              <a:rPr lang="en-GB" dirty="0">
                <a:latin typeface="Berlin Sans FB" pitchFamily="34" charset="0"/>
              </a:rPr>
              <a:t>The distinguishing feature of the folded plate is </a:t>
            </a:r>
            <a:r>
              <a:rPr lang="en-GB" dirty="0" smtClean="0">
                <a:latin typeface="Berlin Sans FB" pitchFamily="34" charset="0"/>
              </a:rPr>
              <a:t>the ease </a:t>
            </a:r>
            <a:r>
              <a:rPr lang="en-GB" dirty="0">
                <a:latin typeface="Berlin Sans FB" pitchFamily="34" charset="0"/>
              </a:rPr>
              <a:t>in forming plane surfaces. Therefore, they </a:t>
            </a:r>
            <a:r>
              <a:rPr lang="en-GB" dirty="0" smtClean="0">
                <a:latin typeface="Berlin Sans FB" pitchFamily="34" charset="0"/>
              </a:rPr>
              <a:t>are more </a:t>
            </a:r>
            <a:r>
              <a:rPr lang="en-GB" dirty="0">
                <a:latin typeface="Berlin Sans FB" pitchFamily="34" charset="0"/>
              </a:rPr>
              <a:t>adaptable to smaller areas than </a:t>
            </a:r>
            <a:r>
              <a:rPr lang="en-GB" dirty="0" smtClean="0">
                <a:latin typeface="Berlin Sans FB" pitchFamily="34" charset="0"/>
              </a:rPr>
              <a:t>curved surfaces </a:t>
            </a:r>
            <a:r>
              <a:rPr lang="en-GB" dirty="0">
                <a:latin typeface="Berlin Sans FB" pitchFamily="34" charset="0"/>
              </a:rPr>
              <a:t>which require multiple use of forms </a:t>
            </a:r>
            <a:r>
              <a:rPr lang="en-GB" dirty="0" smtClean="0">
                <a:latin typeface="Berlin Sans FB" pitchFamily="34" charset="0"/>
              </a:rPr>
              <a:t>for maximum </a:t>
            </a:r>
            <a:r>
              <a:rPr lang="en-GB" dirty="0">
                <a:latin typeface="Berlin Sans FB" pitchFamily="34" charset="0"/>
              </a:rPr>
              <a:t>economy. A folded plate may be </a:t>
            </a:r>
            <a:r>
              <a:rPr lang="en-GB" dirty="0" smtClean="0">
                <a:latin typeface="Berlin Sans FB" pitchFamily="34" charset="0"/>
              </a:rPr>
              <a:t>formed for </a:t>
            </a:r>
            <a:r>
              <a:rPr lang="en-GB" dirty="0">
                <a:latin typeface="Berlin Sans FB" pitchFamily="34" charset="0"/>
              </a:rPr>
              <a:t>about the same cost as a horizontal slab and </a:t>
            </a:r>
            <a:r>
              <a:rPr lang="en-GB" dirty="0" smtClean="0">
                <a:latin typeface="Berlin Sans FB" pitchFamily="34" charset="0"/>
              </a:rPr>
              <a:t>has much </a:t>
            </a:r>
            <a:r>
              <a:rPr lang="en-GB" dirty="0">
                <a:latin typeface="Berlin Sans FB" pitchFamily="34" charset="0"/>
              </a:rPr>
              <a:t>less steel and concrete for the same spans</a:t>
            </a:r>
            <a:r>
              <a:rPr lang="en-GB" dirty="0" smtClean="0">
                <a:latin typeface="Berlin Sans FB" pitchFamily="34" charset="0"/>
              </a:rPr>
              <a:t>. Folded </a:t>
            </a:r>
            <a:r>
              <a:rPr lang="en-GB" dirty="0">
                <a:latin typeface="Berlin Sans FB" pitchFamily="34" charset="0"/>
              </a:rPr>
              <a:t>plates are not adapted to as wide </a:t>
            </a:r>
            <a:r>
              <a:rPr lang="en-GB" dirty="0" smtClean="0">
                <a:latin typeface="Berlin Sans FB" pitchFamily="34" charset="0"/>
              </a:rPr>
              <a:t>bay spacing </a:t>
            </a:r>
            <a:r>
              <a:rPr lang="en-GB" dirty="0">
                <a:latin typeface="Berlin Sans FB" pitchFamily="34" charset="0"/>
              </a:rPr>
              <a:t>as barrel vaults. For widths of plate </a:t>
            </a:r>
            <a:r>
              <a:rPr lang="en-GB" dirty="0" smtClean="0">
                <a:latin typeface="Berlin Sans FB" pitchFamily="34" charset="0"/>
              </a:rPr>
              <a:t>over say</a:t>
            </a:r>
            <a:r>
              <a:rPr lang="en-GB" dirty="0">
                <a:latin typeface="Berlin Sans FB" pitchFamily="34" charset="0"/>
              </a:rPr>
              <a:t>, </a:t>
            </a:r>
            <a:r>
              <a:rPr lang="en-GB" dirty="0" smtClean="0">
                <a:latin typeface="Berlin Sans FB" pitchFamily="34" charset="0"/>
              </a:rPr>
              <a:t>3.6 meters, </a:t>
            </a:r>
            <a:r>
              <a:rPr lang="en-GB" dirty="0">
                <a:latin typeface="Berlin Sans FB" pitchFamily="34" charset="0"/>
              </a:rPr>
              <a:t>the thickness of the folded plate </a:t>
            </a:r>
            <a:r>
              <a:rPr lang="en-GB" dirty="0" smtClean="0">
                <a:latin typeface="Berlin Sans FB" pitchFamily="34" charset="0"/>
              </a:rPr>
              <a:t>must be </a:t>
            </a:r>
            <a:r>
              <a:rPr lang="en-GB" dirty="0">
                <a:latin typeface="Berlin Sans FB" pitchFamily="34" charset="0"/>
              </a:rPr>
              <a:t>thicker than for a barrel vault. Some </a:t>
            </a:r>
            <a:r>
              <a:rPr lang="en-GB" dirty="0" smtClean="0">
                <a:latin typeface="Berlin Sans FB" pitchFamily="34" charset="0"/>
              </a:rPr>
              <a:t>advantages may </a:t>
            </a:r>
            <a:r>
              <a:rPr lang="en-GB" dirty="0">
                <a:latin typeface="Berlin Sans FB" pitchFamily="34" charset="0"/>
              </a:rPr>
              <a:t>be gained by increasing the thickness of the slab just at the valleys so it will act as a </a:t>
            </a:r>
            <a:r>
              <a:rPr lang="en-GB" dirty="0" smtClean="0">
                <a:latin typeface="Berlin Sans FB" pitchFamily="34" charset="0"/>
              </a:rPr>
              <a:t>hunched </a:t>
            </a:r>
            <a:r>
              <a:rPr lang="en-GB" dirty="0">
                <a:latin typeface="Berlin Sans FB" pitchFamily="34" charset="0"/>
              </a:rPr>
              <a:t>beam and as an I section plate girder.</a:t>
            </a:r>
          </a:p>
        </p:txBody>
      </p:sp>
      <p:pic>
        <p:nvPicPr>
          <p:cNvPr id="3076" name="Picture 4" descr="http://htmlimg1.scribdassets.com/1r0gbcm2f4mo2sa/images/2-708c788e3a.jpg"/>
          <p:cNvPicPr>
            <a:picLocks noChangeAspect="1" noChangeArrowheads="1"/>
          </p:cNvPicPr>
          <p:nvPr/>
        </p:nvPicPr>
        <p:blipFill>
          <a:blip r:embed="rId3" cstate="print"/>
          <a:srcRect/>
          <a:stretch>
            <a:fillRect/>
          </a:stretch>
        </p:blipFill>
        <p:spPr bwMode="auto">
          <a:xfrm>
            <a:off x="2843808" y="4149080"/>
            <a:ext cx="3895725" cy="253365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3568" y="1268760"/>
            <a:ext cx="8136904" cy="2031325"/>
          </a:xfrm>
          <a:prstGeom prst="rect">
            <a:avLst/>
          </a:prstGeom>
        </p:spPr>
        <p:txBody>
          <a:bodyPr wrap="square">
            <a:spAutoFit/>
          </a:bodyPr>
          <a:lstStyle/>
          <a:p>
            <a:endParaRPr lang="en-GB" dirty="0" smtClean="0">
              <a:latin typeface="Berlin Sans FB" pitchFamily="34" charset="0"/>
            </a:endParaRPr>
          </a:p>
          <a:p>
            <a:endParaRPr lang="en-GB" dirty="0" smtClean="0">
              <a:latin typeface="Berlin Sans FB" pitchFamily="34" charset="0"/>
            </a:endParaRPr>
          </a:p>
          <a:p>
            <a:endParaRPr lang="en-GB" dirty="0" smtClean="0">
              <a:latin typeface="Berlin Sans FB" pitchFamily="34" charset="0"/>
            </a:endParaRPr>
          </a:p>
          <a:p>
            <a:r>
              <a:rPr lang="en-GB" dirty="0" smtClean="0">
                <a:latin typeface="Berlin Sans FB" pitchFamily="34" charset="0"/>
              </a:rPr>
              <a:t> </a:t>
            </a:r>
          </a:p>
          <a:p>
            <a:endParaRPr lang="en-GB" dirty="0" smtClean="0">
              <a:latin typeface="Berlin Sans FB" pitchFamily="34" charset="0"/>
            </a:endParaRPr>
          </a:p>
          <a:p>
            <a:endParaRPr lang="en-GB" dirty="0" smtClean="0">
              <a:latin typeface="Berlin Sans FB" pitchFamily="34" charset="0"/>
            </a:endParaRPr>
          </a:p>
          <a:p>
            <a:endParaRPr lang="en-GB" dirty="0">
              <a:latin typeface="Berlin Sans FB" pitchFamily="34" charset="0"/>
            </a:endParaRPr>
          </a:p>
        </p:txBody>
      </p:sp>
      <p:sp>
        <p:nvSpPr>
          <p:cNvPr id="8" name="Rectangle 7"/>
          <p:cNvSpPr/>
          <p:nvPr/>
        </p:nvSpPr>
        <p:spPr>
          <a:xfrm>
            <a:off x="2771800" y="620688"/>
            <a:ext cx="2919389" cy="584775"/>
          </a:xfrm>
          <a:prstGeom prst="rect">
            <a:avLst/>
          </a:prstGeom>
        </p:spPr>
        <p:txBody>
          <a:bodyPr wrap="none">
            <a:spAutoFit/>
          </a:bodyPr>
          <a:lstStyle/>
          <a:p>
            <a:r>
              <a:rPr lang="en-GB" sz="3200" dirty="0" smtClean="0">
                <a:latin typeface="Bauhaus 93" pitchFamily="82" charset="0"/>
              </a:rPr>
              <a:t>FOLDED PLATES</a:t>
            </a:r>
            <a:endParaRPr lang="en-GB" sz="3200" dirty="0">
              <a:latin typeface="Bauhaus 93" pitchFamily="82" charset="0"/>
            </a:endParaRPr>
          </a:p>
        </p:txBody>
      </p:sp>
      <p:pic>
        <p:nvPicPr>
          <p:cNvPr id="22532" name="Picture 4" descr="http://www.ketchum.org/milopix/milo06-468x800.jpg"/>
          <p:cNvPicPr>
            <a:picLocks noChangeAspect="1" noChangeArrowheads="1"/>
          </p:cNvPicPr>
          <p:nvPr/>
        </p:nvPicPr>
        <p:blipFill>
          <a:blip r:embed="rId3" cstate="print"/>
          <a:srcRect/>
          <a:stretch>
            <a:fillRect/>
          </a:stretch>
        </p:blipFill>
        <p:spPr bwMode="auto">
          <a:xfrm>
            <a:off x="2555776" y="1412776"/>
            <a:ext cx="6389094" cy="3737620"/>
          </a:xfrm>
          <a:prstGeom prst="rect">
            <a:avLst/>
          </a:prstGeom>
          <a:noFill/>
        </p:spPr>
      </p:pic>
      <p:sp>
        <p:nvSpPr>
          <p:cNvPr id="11" name="Rectangle 10"/>
          <p:cNvSpPr/>
          <p:nvPr/>
        </p:nvSpPr>
        <p:spPr>
          <a:xfrm>
            <a:off x="4499992" y="5445224"/>
            <a:ext cx="2195736" cy="646331"/>
          </a:xfrm>
          <a:prstGeom prst="rect">
            <a:avLst/>
          </a:prstGeom>
          <a:ln>
            <a:solidFill>
              <a:schemeClr val="tx1"/>
            </a:solidFill>
          </a:ln>
        </p:spPr>
        <p:txBody>
          <a:bodyPr wrap="square">
            <a:spAutoFit/>
          </a:bodyPr>
          <a:lstStyle/>
          <a:p>
            <a:pPr algn="ctr"/>
            <a:r>
              <a:rPr lang="en-GB" dirty="0">
                <a:latin typeface="Berlin Sans FB" pitchFamily="34" charset="0"/>
                <a:hlinkClick r:id="rId4"/>
              </a:rPr>
              <a:t>Folded plate for gymnasium</a:t>
            </a:r>
            <a:endParaRPr lang="en-GB" dirty="0">
              <a:latin typeface="Berlin Sans FB" pitchFamily="34" charset="0"/>
            </a:endParaRPr>
          </a:p>
        </p:txBody>
      </p:sp>
      <p:sp>
        <p:nvSpPr>
          <p:cNvPr id="12" name="Rectangle 11"/>
          <p:cNvSpPr/>
          <p:nvPr/>
        </p:nvSpPr>
        <p:spPr>
          <a:xfrm>
            <a:off x="107504" y="1628800"/>
            <a:ext cx="2520280" cy="2862322"/>
          </a:xfrm>
          <a:prstGeom prst="rect">
            <a:avLst/>
          </a:prstGeom>
        </p:spPr>
        <p:txBody>
          <a:bodyPr wrap="square">
            <a:spAutoFit/>
          </a:bodyPr>
          <a:lstStyle/>
          <a:p>
            <a:r>
              <a:rPr lang="en-GB" dirty="0">
                <a:latin typeface="Berlin Sans FB" pitchFamily="34" charset="0"/>
              </a:rPr>
              <a:t>The folded plates are the typical two-element construction. North light is achieved in this roof structure by truss elements cast in the plates. The edge plates are small because they are supported by columns.</a:t>
            </a:r>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71800" y="620688"/>
            <a:ext cx="2810385" cy="584775"/>
          </a:xfrm>
          <a:prstGeom prst="rect">
            <a:avLst/>
          </a:prstGeom>
        </p:spPr>
        <p:txBody>
          <a:bodyPr wrap="none">
            <a:spAutoFit/>
          </a:bodyPr>
          <a:lstStyle/>
          <a:p>
            <a:r>
              <a:rPr lang="en-GB" sz="3200" dirty="0" smtClean="0">
                <a:latin typeface="Bauhaus 93" pitchFamily="82" charset="0"/>
              </a:rPr>
              <a:t>BARREL VAULTS</a:t>
            </a:r>
            <a:endParaRPr lang="en-GB" sz="3200" dirty="0">
              <a:latin typeface="Bauhaus 93" pitchFamily="82" charset="0"/>
            </a:endParaRPr>
          </a:p>
        </p:txBody>
      </p:sp>
      <p:sp>
        <p:nvSpPr>
          <p:cNvPr id="7" name="Rectangle 6"/>
          <p:cNvSpPr/>
          <p:nvPr/>
        </p:nvSpPr>
        <p:spPr>
          <a:xfrm>
            <a:off x="755576" y="1196752"/>
            <a:ext cx="7776864" cy="3970318"/>
          </a:xfrm>
          <a:prstGeom prst="rect">
            <a:avLst/>
          </a:prstGeom>
        </p:spPr>
        <p:txBody>
          <a:bodyPr wrap="square">
            <a:spAutoFit/>
          </a:bodyPr>
          <a:lstStyle/>
          <a:p>
            <a:r>
              <a:rPr lang="en-GB" dirty="0">
                <a:latin typeface="Berlin Sans FB" pitchFamily="34" charset="0"/>
              </a:rPr>
              <a:t>Barrel vaults are perhaps the most useful of the shell structures because they can span </a:t>
            </a:r>
            <a:r>
              <a:rPr lang="en-GB" dirty="0" smtClean="0">
                <a:latin typeface="Berlin Sans FB" pitchFamily="34" charset="0"/>
              </a:rPr>
              <a:t>up to 45 meters with a minimum </a:t>
            </a:r>
            <a:r>
              <a:rPr lang="en-GB" dirty="0">
                <a:latin typeface="Berlin Sans FB" pitchFamily="34" charset="0"/>
              </a:rPr>
              <a:t>of material. They are very efficient structures because </a:t>
            </a:r>
            <a:r>
              <a:rPr lang="en-GB" dirty="0" smtClean="0">
                <a:latin typeface="Berlin Sans FB" pitchFamily="34" charset="0"/>
              </a:rPr>
              <a:t>they </a:t>
            </a:r>
            <a:r>
              <a:rPr lang="en-GB" dirty="0">
                <a:latin typeface="Berlin Sans FB" pitchFamily="34" charset="0"/>
              </a:rPr>
              <a:t>use the arch form to reduce stresses </a:t>
            </a:r>
            <a:r>
              <a:rPr lang="en-GB" dirty="0" smtClean="0">
                <a:latin typeface="Berlin Sans FB" pitchFamily="34" charset="0"/>
              </a:rPr>
              <a:t>and thicknesses </a:t>
            </a:r>
            <a:r>
              <a:rPr lang="en-GB" dirty="0">
                <a:latin typeface="Berlin Sans FB" pitchFamily="34" charset="0"/>
              </a:rPr>
              <a:t>in the transverse direction. Barrel vaults are essentially deep concrete beams with very thin </a:t>
            </a:r>
            <a:r>
              <a:rPr lang="en-GB" dirty="0" smtClean="0">
                <a:latin typeface="Berlin Sans FB" pitchFamily="34" charset="0"/>
              </a:rPr>
              <a:t>web members </a:t>
            </a:r>
            <a:r>
              <a:rPr lang="en-GB" dirty="0">
                <a:latin typeface="Berlin Sans FB" pitchFamily="34" charset="0"/>
              </a:rPr>
              <a:t>and may be designed as such by the ordinary methods of reinforced concrete. The curve of the </a:t>
            </a:r>
            <a:r>
              <a:rPr lang="en-GB" dirty="0" smtClean="0">
                <a:latin typeface="Berlin Sans FB" pitchFamily="34" charset="0"/>
              </a:rPr>
              <a:t>cross section </a:t>
            </a:r>
            <a:r>
              <a:rPr lang="en-GB" dirty="0">
                <a:latin typeface="Berlin Sans FB" pitchFamily="34" charset="0"/>
              </a:rPr>
              <a:t>of the barrel is usually a circle. However, any other form maybe used, such as the ellipse, a parabola, or </a:t>
            </a:r>
            <a:r>
              <a:rPr lang="en-GB" dirty="0" smtClean="0">
                <a:latin typeface="Berlin Sans FB" pitchFamily="34" charset="0"/>
              </a:rPr>
              <a:t>a funicular </a:t>
            </a:r>
            <a:r>
              <a:rPr lang="en-GB" dirty="0">
                <a:latin typeface="Berlin Sans FB" pitchFamily="34" charset="0"/>
              </a:rPr>
              <a:t>curve which fits the thrust line of the applied load. Each curve has its particular structural and </a:t>
            </a:r>
            <a:r>
              <a:rPr lang="en-GB" dirty="0" smtClean="0">
                <a:latin typeface="Berlin Sans FB" pitchFamily="34" charset="0"/>
              </a:rPr>
              <a:t>aesthetic qualities. A </a:t>
            </a:r>
            <a:r>
              <a:rPr lang="en-GB" dirty="0">
                <a:latin typeface="Berlin Sans FB" pitchFamily="34" charset="0"/>
              </a:rPr>
              <a:t>number of terms have been developed to describe cylindrical shells. If the span is large in comparison to </a:t>
            </a:r>
            <a:r>
              <a:rPr lang="en-GB" dirty="0" smtClean="0">
                <a:latin typeface="Berlin Sans FB" pitchFamily="34" charset="0"/>
              </a:rPr>
              <a:t>the width</a:t>
            </a:r>
            <a:r>
              <a:rPr lang="en-GB" dirty="0">
                <a:latin typeface="Berlin Sans FB" pitchFamily="34" charset="0"/>
              </a:rPr>
              <a:t>, the form is called a long shell. If the length is short, it is called a short shell. An arbitrary ratio for </a:t>
            </a:r>
            <a:r>
              <a:rPr lang="en-GB" dirty="0" smtClean="0">
                <a:latin typeface="Berlin Sans FB" pitchFamily="34" charset="0"/>
              </a:rPr>
              <a:t>long shells </a:t>
            </a:r>
            <a:r>
              <a:rPr lang="en-GB" dirty="0">
                <a:latin typeface="Berlin Sans FB" pitchFamily="34" charset="0"/>
              </a:rPr>
              <a:t>is a span/radius ratio of 5. A short shell has a span/radius ration less than 1 and shells between these </a:t>
            </a:r>
            <a:r>
              <a:rPr lang="en-GB" dirty="0" smtClean="0">
                <a:latin typeface="Berlin Sans FB" pitchFamily="34" charset="0"/>
              </a:rPr>
              <a:t>limits are </a:t>
            </a:r>
            <a:r>
              <a:rPr lang="en-GB" dirty="0">
                <a:latin typeface="Berlin Sans FB" pitchFamily="34" charset="0"/>
              </a:rPr>
              <a:t>called intermediate shells.</a:t>
            </a:r>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71800" y="620688"/>
            <a:ext cx="2810385" cy="584775"/>
          </a:xfrm>
          <a:prstGeom prst="rect">
            <a:avLst/>
          </a:prstGeom>
        </p:spPr>
        <p:txBody>
          <a:bodyPr wrap="none">
            <a:spAutoFit/>
          </a:bodyPr>
          <a:lstStyle/>
          <a:p>
            <a:r>
              <a:rPr lang="en-GB" sz="3200" dirty="0" smtClean="0">
                <a:latin typeface="Bauhaus 93" pitchFamily="82" charset="0"/>
              </a:rPr>
              <a:t>BARREL VAULTS</a:t>
            </a:r>
            <a:endParaRPr lang="en-GB" sz="3200" dirty="0">
              <a:latin typeface="Bauhaus 93" pitchFamily="82" charset="0"/>
            </a:endParaRPr>
          </a:p>
        </p:txBody>
      </p:sp>
      <p:pic>
        <p:nvPicPr>
          <p:cNvPr id="27650" name="Picture 2" descr="http://www.ketchum.org/milopix/milo05-493x800.jpg"/>
          <p:cNvPicPr>
            <a:picLocks noChangeAspect="1" noChangeArrowheads="1"/>
          </p:cNvPicPr>
          <p:nvPr/>
        </p:nvPicPr>
        <p:blipFill>
          <a:blip r:embed="rId3" cstate="print"/>
          <a:srcRect/>
          <a:stretch>
            <a:fillRect/>
          </a:stretch>
        </p:blipFill>
        <p:spPr bwMode="auto">
          <a:xfrm>
            <a:off x="2978330" y="1556792"/>
            <a:ext cx="5984119" cy="3687713"/>
          </a:xfrm>
          <a:prstGeom prst="rect">
            <a:avLst/>
          </a:prstGeom>
          <a:noFill/>
        </p:spPr>
      </p:pic>
      <p:sp>
        <p:nvSpPr>
          <p:cNvPr id="5" name="Rectangle 4"/>
          <p:cNvSpPr/>
          <p:nvPr/>
        </p:nvSpPr>
        <p:spPr>
          <a:xfrm>
            <a:off x="107504" y="1196752"/>
            <a:ext cx="2736304" cy="4247317"/>
          </a:xfrm>
          <a:prstGeom prst="rect">
            <a:avLst/>
          </a:prstGeom>
        </p:spPr>
        <p:txBody>
          <a:bodyPr wrap="square">
            <a:spAutoFit/>
          </a:bodyPr>
          <a:lstStyle/>
          <a:p>
            <a:r>
              <a:rPr lang="en-GB" dirty="0">
                <a:latin typeface="Berlin Sans FB" pitchFamily="34" charset="0"/>
              </a:rPr>
              <a:t>This structure has a clear span of </a:t>
            </a:r>
            <a:r>
              <a:rPr lang="en-GB" dirty="0" smtClean="0">
                <a:latin typeface="Berlin Sans FB" pitchFamily="34" charset="0"/>
              </a:rPr>
              <a:t>12 meters with </a:t>
            </a:r>
            <a:r>
              <a:rPr lang="en-GB" dirty="0">
                <a:latin typeface="Berlin Sans FB" pitchFamily="34" charset="0"/>
              </a:rPr>
              <a:t>large windows for north light on work surfaces. The upturned shell at the entrance is supported at the middle by columns so it does not have to span the entire </a:t>
            </a:r>
            <a:r>
              <a:rPr lang="en-GB" dirty="0" smtClean="0">
                <a:latin typeface="Berlin Sans FB" pitchFamily="34" charset="0"/>
              </a:rPr>
              <a:t>12 meters, </a:t>
            </a:r>
            <a:r>
              <a:rPr lang="en-GB" dirty="0">
                <a:latin typeface="Berlin Sans FB" pitchFamily="34" charset="0"/>
              </a:rPr>
              <a:t>and can be made smaller. The projections of the shell beyond the walls do not have any roofing to show that the thickness of the shell is small.</a:t>
            </a:r>
          </a:p>
        </p:txBody>
      </p:sp>
      <p:sp>
        <p:nvSpPr>
          <p:cNvPr id="6" name="Rectangle 5"/>
          <p:cNvSpPr/>
          <p:nvPr/>
        </p:nvSpPr>
        <p:spPr>
          <a:xfrm>
            <a:off x="4499992" y="5589240"/>
            <a:ext cx="2195736" cy="646331"/>
          </a:xfrm>
          <a:prstGeom prst="rect">
            <a:avLst/>
          </a:prstGeom>
          <a:ln>
            <a:solidFill>
              <a:schemeClr val="tx1"/>
            </a:solidFill>
          </a:ln>
        </p:spPr>
        <p:txBody>
          <a:bodyPr wrap="square">
            <a:spAutoFit/>
          </a:bodyPr>
          <a:lstStyle/>
          <a:p>
            <a:pPr algn="ctr"/>
            <a:r>
              <a:rPr lang="en-GB" dirty="0">
                <a:latin typeface="Berlin Sans FB" pitchFamily="34" charset="0"/>
                <a:hlinkClick r:id="rId4"/>
              </a:rPr>
              <a:t>Barrel shell for small office</a:t>
            </a:r>
            <a:r>
              <a:rPr lang="en-GB" dirty="0"/>
              <a:t> </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71800" y="620688"/>
            <a:ext cx="2542684" cy="584775"/>
          </a:xfrm>
          <a:prstGeom prst="rect">
            <a:avLst/>
          </a:prstGeom>
        </p:spPr>
        <p:txBody>
          <a:bodyPr wrap="none">
            <a:spAutoFit/>
          </a:bodyPr>
          <a:lstStyle/>
          <a:p>
            <a:r>
              <a:rPr lang="en-GB" sz="3200" dirty="0" smtClean="0">
                <a:latin typeface="Bauhaus 93" pitchFamily="82" charset="0"/>
              </a:rPr>
              <a:t>SHORT SHELLS</a:t>
            </a:r>
          </a:p>
        </p:txBody>
      </p:sp>
      <p:sp>
        <p:nvSpPr>
          <p:cNvPr id="29697" name="Rectangle 1"/>
          <p:cNvSpPr>
            <a:spLocks noChangeArrowheads="1"/>
          </p:cNvSpPr>
          <p:nvPr/>
        </p:nvSpPr>
        <p:spPr bwMode="auto">
          <a:xfrm>
            <a:off x="467544" y="1268760"/>
            <a:ext cx="410445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en-US" sz="116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Berlin Sans FB" pitchFamily="34" charset="0"/>
                <a:cs typeface="Times New Roman" pitchFamily="18" charset="0"/>
              </a:rPr>
              <a:t>The elements of a short shell are the barrel, which is relatively short compared to radius, the element at the base of the cylinder to pick up the arch loads, and the arches or rigid frame to pick up the entire ensemble. In this case it is a rigid frame arch. The size of the arch could have been reduced by horizontal ties at the springing. There may be multiple spans.</a:t>
            </a:r>
            <a:endParaRPr kumimoji="0" lang="en-US" sz="18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Berlin Sans FB" pitchFamily="34" charset="0"/>
                <a:cs typeface="Times New Roman" pitchFamily="18" charset="0"/>
              </a:rPr>
              <a:t>The short shell carries loads in two ways: (1) As an arch carrying load to the lower elements. and (2) As a curved beam to the arches. The thickness of the shell can be quite thin due to these properties.</a:t>
            </a:r>
          </a:p>
        </p:txBody>
      </p:sp>
      <p:pic>
        <p:nvPicPr>
          <p:cNvPr id="29698" name="Picture 2" descr="http://www.ketchum.org/-milo/f-short.gif"/>
          <p:cNvPicPr>
            <a:picLocks noChangeAspect="1" noChangeArrowheads="1"/>
          </p:cNvPicPr>
          <p:nvPr/>
        </p:nvPicPr>
        <p:blipFill>
          <a:blip r:embed="rId3" cstate="print"/>
          <a:srcRect/>
          <a:stretch>
            <a:fillRect/>
          </a:stretch>
        </p:blipFill>
        <p:spPr bwMode="auto">
          <a:xfrm>
            <a:off x="4860032" y="2132856"/>
            <a:ext cx="3333750" cy="18478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71800" y="620688"/>
            <a:ext cx="2542684" cy="584775"/>
          </a:xfrm>
          <a:prstGeom prst="rect">
            <a:avLst/>
          </a:prstGeom>
        </p:spPr>
        <p:txBody>
          <a:bodyPr wrap="none">
            <a:spAutoFit/>
          </a:bodyPr>
          <a:lstStyle/>
          <a:p>
            <a:r>
              <a:rPr lang="en-GB" sz="3200" dirty="0" smtClean="0">
                <a:latin typeface="Bauhaus 93" pitchFamily="82" charset="0"/>
              </a:rPr>
              <a:t>SHORT SHELLS</a:t>
            </a:r>
          </a:p>
        </p:txBody>
      </p:sp>
      <p:pic>
        <p:nvPicPr>
          <p:cNvPr id="31746" name="Picture 2" descr="http://www.ketchum.org/-milo/csshell-1.jpg"/>
          <p:cNvPicPr>
            <a:picLocks noChangeAspect="1" noChangeArrowheads="1"/>
          </p:cNvPicPr>
          <p:nvPr/>
        </p:nvPicPr>
        <p:blipFill>
          <a:blip r:embed="rId3" cstate="print"/>
          <a:srcRect/>
          <a:stretch>
            <a:fillRect/>
          </a:stretch>
        </p:blipFill>
        <p:spPr bwMode="auto">
          <a:xfrm>
            <a:off x="4067944" y="2060848"/>
            <a:ext cx="4657725" cy="2219326"/>
          </a:xfrm>
          <a:prstGeom prst="rect">
            <a:avLst/>
          </a:prstGeom>
          <a:noFill/>
        </p:spPr>
      </p:pic>
      <p:sp>
        <p:nvSpPr>
          <p:cNvPr id="6" name="Rectangle 5"/>
          <p:cNvSpPr/>
          <p:nvPr/>
        </p:nvSpPr>
        <p:spPr>
          <a:xfrm>
            <a:off x="107504" y="1340768"/>
            <a:ext cx="4104456" cy="3693319"/>
          </a:xfrm>
          <a:prstGeom prst="rect">
            <a:avLst/>
          </a:prstGeom>
        </p:spPr>
        <p:txBody>
          <a:bodyPr wrap="square">
            <a:spAutoFit/>
          </a:bodyPr>
          <a:lstStyle/>
          <a:p>
            <a:r>
              <a:rPr lang="en-GB" dirty="0">
                <a:latin typeface="Berlin Sans FB" pitchFamily="34" charset="0"/>
              </a:rPr>
              <a:t>Candela built hundreds of thousands of square feet of this basic design of a short shell, mostly for open air markets. Note that the ties to take the thrusts form the arches are above the shell and exposed, thus making a tie free open space. Our architects might not like this kind of solution but Candela had complete control of all phases of design and construction. Some examples had skylights between adjacent arches, so that there was natural light for the interior.</a:t>
            </a:r>
          </a:p>
        </p:txBody>
      </p:sp>
      <p:sp>
        <p:nvSpPr>
          <p:cNvPr id="7" name="Rectangle 6"/>
          <p:cNvSpPr/>
          <p:nvPr/>
        </p:nvSpPr>
        <p:spPr>
          <a:xfrm>
            <a:off x="5076056" y="5301208"/>
            <a:ext cx="2195736" cy="369332"/>
          </a:xfrm>
          <a:prstGeom prst="rect">
            <a:avLst/>
          </a:prstGeom>
          <a:ln>
            <a:solidFill>
              <a:schemeClr val="tx1"/>
            </a:solidFill>
          </a:ln>
        </p:spPr>
        <p:txBody>
          <a:bodyPr wrap="square">
            <a:spAutoFit/>
          </a:bodyPr>
          <a:lstStyle/>
          <a:p>
            <a:pPr algn="ctr"/>
            <a:r>
              <a:rPr lang="en-GB" dirty="0" smtClean="0">
                <a:solidFill>
                  <a:schemeClr val="accent1"/>
                </a:solidFill>
                <a:latin typeface="Berlin Sans FB" pitchFamily="34" charset="0"/>
              </a:rPr>
              <a:t>Open air market</a:t>
            </a:r>
            <a:endParaRPr lang="en-GB" dirty="0">
              <a:solidFill>
                <a:schemeClr val="accent1"/>
              </a:solidFill>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19872" y="620688"/>
            <a:ext cx="1494320" cy="584775"/>
          </a:xfrm>
          <a:prstGeom prst="rect">
            <a:avLst/>
          </a:prstGeom>
        </p:spPr>
        <p:txBody>
          <a:bodyPr wrap="none">
            <a:spAutoFit/>
          </a:bodyPr>
          <a:lstStyle/>
          <a:p>
            <a:r>
              <a:rPr lang="en-GB" sz="3200" dirty="0" smtClean="0">
                <a:latin typeface="Bauhaus 93" pitchFamily="82" charset="0"/>
              </a:rPr>
              <a:t>DOMES</a:t>
            </a:r>
          </a:p>
        </p:txBody>
      </p:sp>
      <p:sp>
        <p:nvSpPr>
          <p:cNvPr id="9" name="Rectangle 8"/>
          <p:cNvSpPr/>
          <p:nvPr/>
        </p:nvSpPr>
        <p:spPr>
          <a:xfrm>
            <a:off x="971600" y="1412776"/>
            <a:ext cx="7344816" cy="3139321"/>
          </a:xfrm>
          <a:prstGeom prst="rect">
            <a:avLst/>
          </a:prstGeom>
        </p:spPr>
        <p:txBody>
          <a:bodyPr wrap="square">
            <a:spAutoFit/>
          </a:bodyPr>
          <a:lstStyle/>
          <a:p>
            <a:r>
              <a:rPr lang="en-GB" dirty="0">
                <a:latin typeface="Berlin Sans FB" pitchFamily="34" charset="0"/>
              </a:rPr>
              <a:t>A dome is a space structure covering a more or less square or circular area. The best known example is the dome of revolution, and it is one of the earliest of the shell structures. Excellent examples are still in existence that were built </a:t>
            </a:r>
            <a:r>
              <a:rPr lang="en-GB" dirty="0" smtClean="0">
                <a:latin typeface="Berlin Sans FB" pitchFamily="34" charset="0"/>
              </a:rPr>
              <a:t>in Roman </a:t>
            </a:r>
            <a:r>
              <a:rPr lang="en-GB" dirty="0">
                <a:latin typeface="Berlin Sans FB" pitchFamily="34" charset="0"/>
              </a:rPr>
              <a:t>times. They are formed by a surface generated by a curve of any form revolving about a vertical line. This </a:t>
            </a:r>
            <a:r>
              <a:rPr lang="en-GB" dirty="0" smtClean="0">
                <a:latin typeface="Berlin Sans FB" pitchFamily="34" charset="0"/>
              </a:rPr>
              <a:t>surface has </a:t>
            </a:r>
            <a:r>
              <a:rPr lang="en-GB" dirty="0">
                <a:latin typeface="Berlin Sans FB" pitchFamily="34" charset="0"/>
              </a:rPr>
              <a:t>double curvature and the resulting structure is much stiffer and stronger than a single curved surface, such as </a:t>
            </a:r>
            <a:r>
              <a:rPr lang="en-GB" dirty="0" smtClean="0">
                <a:latin typeface="Berlin Sans FB" pitchFamily="34" charset="0"/>
              </a:rPr>
              <a:t>a cylindrical </a:t>
            </a:r>
            <a:r>
              <a:rPr lang="en-GB" dirty="0">
                <a:latin typeface="Berlin Sans FB" pitchFamily="34" charset="0"/>
              </a:rPr>
              <a:t>shell. The simples dome of revolution is a portion of a sphere. However, other curves are also satisfactory, </a:t>
            </a:r>
            <a:r>
              <a:rPr lang="en-GB" dirty="0" smtClean="0">
                <a:latin typeface="Berlin Sans FB" pitchFamily="34" charset="0"/>
              </a:rPr>
              <a:t>such as </a:t>
            </a:r>
            <a:r>
              <a:rPr lang="en-GB" dirty="0">
                <a:latin typeface="Berlin Sans FB" pitchFamily="34" charset="0"/>
              </a:rPr>
              <a:t>the ellipse, the parabola, other conic sections, or random curves.</a:t>
            </a:r>
          </a:p>
          <a:p>
            <a:r>
              <a:rPr lang="en-GB" b="1" dirty="0"/>
              <a:t> </a:t>
            </a:r>
            <a:endParaRPr lang="en-GB" dirty="0"/>
          </a:p>
        </p:txBody>
      </p:sp>
      <p:pic>
        <p:nvPicPr>
          <p:cNvPr id="26626" name="Picture 2" descr="http://www.domeanddirt.com/images/4vDiagram.gif"/>
          <p:cNvPicPr>
            <a:picLocks noChangeAspect="1" noChangeArrowheads="1"/>
          </p:cNvPicPr>
          <p:nvPr/>
        </p:nvPicPr>
        <p:blipFill>
          <a:blip r:embed="rId3" cstate="print"/>
          <a:srcRect/>
          <a:stretch>
            <a:fillRect/>
          </a:stretch>
        </p:blipFill>
        <p:spPr bwMode="auto">
          <a:xfrm>
            <a:off x="2699792" y="4096830"/>
            <a:ext cx="3473971" cy="276117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19872" y="620688"/>
            <a:ext cx="1494320" cy="584775"/>
          </a:xfrm>
          <a:prstGeom prst="rect">
            <a:avLst/>
          </a:prstGeom>
        </p:spPr>
        <p:txBody>
          <a:bodyPr wrap="none">
            <a:spAutoFit/>
          </a:bodyPr>
          <a:lstStyle/>
          <a:p>
            <a:r>
              <a:rPr lang="en-GB" sz="3200" dirty="0" smtClean="0">
                <a:latin typeface="Bauhaus 93" pitchFamily="82" charset="0"/>
              </a:rPr>
              <a:t>DOMES</a:t>
            </a:r>
          </a:p>
        </p:txBody>
      </p:sp>
      <p:pic>
        <p:nvPicPr>
          <p:cNvPr id="33794" name="Picture 2" descr="http://www.ketchum.org/milopix/milo07-496x800.jpg"/>
          <p:cNvPicPr>
            <a:picLocks noChangeAspect="1" noChangeArrowheads="1"/>
          </p:cNvPicPr>
          <p:nvPr/>
        </p:nvPicPr>
        <p:blipFill>
          <a:blip r:embed="rId3" cstate="print"/>
          <a:srcRect/>
          <a:stretch>
            <a:fillRect/>
          </a:stretch>
        </p:blipFill>
        <p:spPr bwMode="auto">
          <a:xfrm>
            <a:off x="2915816" y="1556792"/>
            <a:ext cx="6110155" cy="3788297"/>
          </a:xfrm>
          <a:prstGeom prst="rect">
            <a:avLst/>
          </a:prstGeom>
          <a:noFill/>
        </p:spPr>
      </p:pic>
      <p:sp>
        <p:nvSpPr>
          <p:cNvPr id="5" name="Rectangle 4"/>
          <p:cNvSpPr/>
          <p:nvPr/>
        </p:nvSpPr>
        <p:spPr>
          <a:xfrm>
            <a:off x="107504" y="1268760"/>
            <a:ext cx="2736304" cy="4801314"/>
          </a:xfrm>
          <a:prstGeom prst="rect">
            <a:avLst/>
          </a:prstGeom>
        </p:spPr>
        <p:txBody>
          <a:bodyPr wrap="square">
            <a:spAutoFit/>
          </a:bodyPr>
          <a:lstStyle/>
          <a:p>
            <a:r>
              <a:rPr lang="en-GB" dirty="0">
                <a:latin typeface="Berlin Sans FB" pitchFamily="34" charset="0"/>
              </a:rPr>
              <a:t>These translation domes are each about </a:t>
            </a:r>
            <a:r>
              <a:rPr lang="en-GB" dirty="0" smtClean="0">
                <a:latin typeface="Berlin Sans FB" pitchFamily="34" charset="0"/>
              </a:rPr>
              <a:t>12 meters square</a:t>
            </a:r>
            <a:r>
              <a:rPr lang="en-GB" dirty="0">
                <a:latin typeface="Berlin Sans FB" pitchFamily="34" charset="0"/>
              </a:rPr>
              <a:t>. and </a:t>
            </a:r>
            <a:r>
              <a:rPr lang="en-GB" dirty="0" smtClean="0">
                <a:latin typeface="Berlin Sans FB" pitchFamily="34" charset="0"/>
              </a:rPr>
              <a:t>there are four </a:t>
            </a:r>
            <a:r>
              <a:rPr lang="en-GB" dirty="0">
                <a:latin typeface="Berlin Sans FB" pitchFamily="34" charset="0"/>
              </a:rPr>
              <a:t>elements in one direction and nine in the other. There are no interior ties at the springing of the domes and thrusts are carried by diagonal braces at the exterior. Movable forms were used and units were four elements wide. Each element was formed by four bowstring trusses which could be reused for a typical bowstring industrial building.</a:t>
            </a:r>
          </a:p>
        </p:txBody>
      </p:sp>
      <p:sp>
        <p:nvSpPr>
          <p:cNvPr id="10" name="Rectangle 9"/>
          <p:cNvSpPr/>
          <p:nvPr/>
        </p:nvSpPr>
        <p:spPr>
          <a:xfrm>
            <a:off x="4932040" y="5589240"/>
            <a:ext cx="2195736" cy="646331"/>
          </a:xfrm>
          <a:prstGeom prst="rect">
            <a:avLst/>
          </a:prstGeom>
          <a:ln>
            <a:solidFill>
              <a:schemeClr val="tx1"/>
            </a:solidFill>
          </a:ln>
        </p:spPr>
        <p:txBody>
          <a:bodyPr wrap="square">
            <a:spAutoFit/>
          </a:bodyPr>
          <a:lstStyle/>
          <a:p>
            <a:pPr algn="ctr"/>
            <a:r>
              <a:rPr lang="en-GB" dirty="0">
                <a:latin typeface="Berlin Sans FB" pitchFamily="34" charset="0"/>
                <a:hlinkClick r:id="rId4"/>
              </a:rPr>
              <a:t>Barrel shell for small office</a:t>
            </a:r>
            <a:r>
              <a:rPr lang="en-GB" dirty="0"/>
              <a:t> </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39752" y="620688"/>
            <a:ext cx="3961341" cy="584775"/>
          </a:xfrm>
          <a:prstGeom prst="rect">
            <a:avLst/>
          </a:prstGeom>
        </p:spPr>
        <p:txBody>
          <a:bodyPr wrap="none">
            <a:spAutoFit/>
          </a:bodyPr>
          <a:lstStyle/>
          <a:p>
            <a:r>
              <a:rPr lang="en-GB" sz="3200" dirty="0" smtClean="0">
                <a:latin typeface="Bauhaus 93" pitchFamily="82" charset="0"/>
              </a:rPr>
              <a:t>INTERSECTION SHELLS</a:t>
            </a:r>
          </a:p>
        </p:txBody>
      </p:sp>
      <p:sp>
        <p:nvSpPr>
          <p:cNvPr id="6" name="Rectangle 5"/>
          <p:cNvSpPr/>
          <p:nvPr/>
        </p:nvSpPr>
        <p:spPr>
          <a:xfrm>
            <a:off x="179512" y="3789040"/>
            <a:ext cx="6264696" cy="2862322"/>
          </a:xfrm>
          <a:prstGeom prst="rect">
            <a:avLst/>
          </a:prstGeom>
        </p:spPr>
        <p:txBody>
          <a:bodyPr wrap="square">
            <a:spAutoFit/>
          </a:bodyPr>
          <a:lstStyle/>
          <a:p>
            <a:r>
              <a:rPr lang="en-GB" dirty="0">
                <a:latin typeface="Berlin Sans FB" pitchFamily="34" charset="0"/>
              </a:rPr>
              <a:t>	</a:t>
            </a:r>
            <a:r>
              <a:rPr lang="en-GB" dirty="0" smtClean="0">
                <a:latin typeface="Berlin Sans FB" pitchFamily="34" charset="0"/>
              </a:rPr>
              <a:t>The </a:t>
            </a:r>
            <a:r>
              <a:rPr lang="en-GB" dirty="0">
                <a:latin typeface="Berlin Sans FB" pitchFamily="34" charset="0"/>
              </a:rPr>
              <a:t>structural efficiency of the intersection shell depends on the angle of the intersection of the surfaces. If the angle </a:t>
            </a:r>
            <a:r>
              <a:rPr lang="en-GB" dirty="0" smtClean="0">
                <a:latin typeface="Berlin Sans FB" pitchFamily="34" charset="0"/>
              </a:rPr>
              <a:t>is small </a:t>
            </a:r>
            <a:r>
              <a:rPr lang="en-GB" dirty="0">
                <a:latin typeface="Berlin Sans FB" pitchFamily="34" charset="0"/>
              </a:rPr>
              <a:t>(called here for descriptive purposes, sharp), then a natural rib is formed by the adjacent elements of the </a:t>
            </a:r>
            <a:r>
              <a:rPr lang="en-GB" dirty="0" smtClean="0">
                <a:latin typeface="Berlin Sans FB" pitchFamily="34" charset="0"/>
              </a:rPr>
              <a:t>basic shells </a:t>
            </a:r>
            <a:r>
              <a:rPr lang="en-GB" dirty="0">
                <a:latin typeface="Berlin Sans FB" pitchFamily="34" charset="0"/>
              </a:rPr>
              <a:t>which is much stiffer than the adjacent shells on each side. An </a:t>
            </a:r>
            <a:r>
              <a:rPr lang="en-GB" dirty="0" smtClean="0">
                <a:latin typeface="Berlin Sans FB" pitchFamily="34" charset="0"/>
              </a:rPr>
              <a:t>intersection </a:t>
            </a:r>
            <a:r>
              <a:rPr lang="en-GB" dirty="0">
                <a:latin typeface="Berlin Sans FB" pitchFamily="34" charset="0"/>
              </a:rPr>
              <a:t>for which the angle is very large is </a:t>
            </a:r>
            <a:r>
              <a:rPr lang="en-GB" dirty="0" smtClean="0">
                <a:latin typeface="Berlin Sans FB" pitchFamily="34" charset="0"/>
              </a:rPr>
              <a:t>called here </a:t>
            </a:r>
            <a:r>
              <a:rPr lang="en-GB" dirty="0">
                <a:latin typeface="Berlin Sans FB" pitchFamily="34" charset="0"/>
              </a:rPr>
              <a:t>a shallow intersection. An intersection of 90 degrees is the optimum value because it gives a stiff rib. On </a:t>
            </a:r>
            <a:r>
              <a:rPr lang="en-GB" dirty="0" smtClean="0">
                <a:latin typeface="Berlin Sans FB" pitchFamily="34" charset="0"/>
              </a:rPr>
              <a:t>large structures </a:t>
            </a:r>
            <a:r>
              <a:rPr lang="en-GB" dirty="0">
                <a:latin typeface="Berlin Sans FB" pitchFamily="34" charset="0"/>
              </a:rPr>
              <a:t>with shallow intersections, massive ribs may be necessary which are very evident and detract from the </a:t>
            </a:r>
            <a:r>
              <a:rPr lang="en-GB" dirty="0" smtClean="0">
                <a:latin typeface="Berlin Sans FB" pitchFamily="34" charset="0"/>
              </a:rPr>
              <a:t>light appearance</a:t>
            </a:r>
            <a:r>
              <a:rPr lang="en-GB" dirty="0">
                <a:latin typeface="Berlin Sans FB" pitchFamily="34" charset="0"/>
              </a:rPr>
              <a:t>.</a:t>
            </a:r>
          </a:p>
        </p:txBody>
      </p:sp>
      <p:sp>
        <p:nvSpPr>
          <p:cNvPr id="7" name="Rectangle 6"/>
          <p:cNvSpPr/>
          <p:nvPr/>
        </p:nvSpPr>
        <p:spPr>
          <a:xfrm>
            <a:off x="179512" y="1340768"/>
            <a:ext cx="6624736" cy="2585323"/>
          </a:xfrm>
          <a:prstGeom prst="rect">
            <a:avLst/>
          </a:prstGeom>
        </p:spPr>
        <p:txBody>
          <a:bodyPr wrap="square">
            <a:spAutoFit/>
          </a:bodyPr>
          <a:lstStyle/>
          <a:p>
            <a:r>
              <a:rPr lang="en-GB" dirty="0" smtClean="0">
                <a:latin typeface="Berlin Sans FB" pitchFamily="34" charset="0"/>
              </a:rPr>
              <a:t>	The </a:t>
            </a:r>
            <a:r>
              <a:rPr lang="en-GB" dirty="0">
                <a:latin typeface="Berlin Sans FB" pitchFamily="34" charset="0"/>
              </a:rPr>
              <a:t>previous shells have all been basic types: the folded plate, the cylindrical barrel shell, the dome of revolution, and the folded plate domes. The next category is made up by combining portions of the previous types arranged to form more stable combinations than the individual elements alone. The most appropriate name is "intersection shell" because the surfaces that produce the shell appear to meet at an intersection. Any of the basic types may be used in this manner but the barrel shell is the most familiar and useful.</a:t>
            </a:r>
          </a:p>
        </p:txBody>
      </p:sp>
      <p:pic>
        <p:nvPicPr>
          <p:cNvPr id="22530" name="Picture 2" descr="http://www.ketchum.org/ShellTandF/pix/084b.gif"/>
          <p:cNvPicPr>
            <a:picLocks noChangeAspect="1" noChangeArrowheads="1"/>
          </p:cNvPicPr>
          <p:nvPr/>
        </p:nvPicPr>
        <p:blipFill>
          <a:blip r:embed="rId3" cstate="print"/>
          <a:srcRect/>
          <a:stretch>
            <a:fillRect/>
          </a:stretch>
        </p:blipFill>
        <p:spPr bwMode="auto">
          <a:xfrm>
            <a:off x="5940152" y="2852936"/>
            <a:ext cx="3338736" cy="220913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339752" y="620688"/>
            <a:ext cx="3961341" cy="584775"/>
          </a:xfrm>
          <a:prstGeom prst="rect">
            <a:avLst/>
          </a:prstGeom>
        </p:spPr>
        <p:txBody>
          <a:bodyPr wrap="none">
            <a:spAutoFit/>
          </a:bodyPr>
          <a:lstStyle/>
          <a:p>
            <a:r>
              <a:rPr lang="en-GB" sz="3200" dirty="0" smtClean="0">
                <a:latin typeface="Bauhaus 93" pitchFamily="82" charset="0"/>
              </a:rPr>
              <a:t>INTERSECTION SHELLS</a:t>
            </a:r>
          </a:p>
        </p:txBody>
      </p:sp>
      <p:pic>
        <p:nvPicPr>
          <p:cNvPr id="62466" name="Picture 2" descr="http://4.bp.blogspot.com/_X9uQOPu_oJU/TGmqBH0E0VI/AAAAAAAALjs/k64xCyJV1EI/s1600/SC-candela-2.jpg"/>
          <p:cNvPicPr>
            <a:picLocks noChangeAspect="1" noChangeArrowheads="1"/>
          </p:cNvPicPr>
          <p:nvPr/>
        </p:nvPicPr>
        <p:blipFill>
          <a:blip r:embed="rId3" cstate="print"/>
          <a:srcRect/>
          <a:stretch>
            <a:fillRect/>
          </a:stretch>
        </p:blipFill>
        <p:spPr bwMode="auto">
          <a:xfrm>
            <a:off x="3419872" y="1340768"/>
            <a:ext cx="5283242" cy="3963789"/>
          </a:xfrm>
          <a:prstGeom prst="rect">
            <a:avLst/>
          </a:prstGeom>
          <a:noFill/>
        </p:spPr>
      </p:pic>
      <p:sp>
        <p:nvSpPr>
          <p:cNvPr id="12" name="Rectangle 11"/>
          <p:cNvSpPr/>
          <p:nvPr/>
        </p:nvSpPr>
        <p:spPr>
          <a:xfrm>
            <a:off x="3923928" y="5517232"/>
            <a:ext cx="4572000" cy="646331"/>
          </a:xfrm>
          <a:prstGeom prst="rect">
            <a:avLst/>
          </a:prstGeom>
        </p:spPr>
        <p:txBody>
          <a:bodyPr>
            <a:spAutoFit/>
          </a:bodyPr>
          <a:lstStyle/>
          <a:p>
            <a:pPr algn="ctr"/>
            <a:r>
              <a:rPr lang="en-GB" dirty="0" err="1" smtClean="0">
                <a:solidFill>
                  <a:schemeClr val="accent1">
                    <a:lumMod val="75000"/>
                  </a:schemeClr>
                </a:solidFill>
                <a:latin typeface="Berlin Sans FB" pitchFamily="34" charset="0"/>
              </a:rPr>
              <a:t>Félix</a:t>
            </a:r>
            <a:r>
              <a:rPr lang="en-GB" dirty="0" smtClean="0">
                <a:solidFill>
                  <a:schemeClr val="accent1">
                    <a:lumMod val="75000"/>
                  </a:schemeClr>
                </a:solidFill>
                <a:latin typeface="Berlin Sans FB" pitchFamily="34" charset="0"/>
              </a:rPr>
              <a:t> Candela. Restaurant Los </a:t>
            </a:r>
            <a:r>
              <a:rPr lang="en-GB" dirty="0" err="1" smtClean="0">
                <a:solidFill>
                  <a:schemeClr val="accent1">
                    <a:lumMod val="75000"/>
                  </a:schemeClr>
                </a:solidFill>
                <a:latin typeface="Berlin Sans FB" pitchFamily="34" charset="0"/>
              </a:rPr>
              <a:t>Manantiales</a:t>
            </a:r>
            <a:r>
              <a:rPr lang="en-GB" dirty="0" smtClean="0">
                <a:solidFill>
                  <a:schemeClr val="accent1">
                    <a:lumMod val="75000"/>
                  </a:schemeClr>
                </a:solidFill>
                <a:latin typeface="Berlin Sans FB" pitchFamily="34" charset="0"/>
              </a:rPr>
              <a:t>, 1958, </a:t>
            </a:r>
            <a:r>
              <a:rPr lang="en-GB" dirty="0" err="1" smtClean="0">
                <a:solidFill>
                  <a:schemeClr val="accent1">
                    <a:lumMod val="75000"/>
                  </a:schemeClr>
                </a:solidFill>
                <a:latin typeface="Berlin Sans FB" pitchFamily="34" charset="0"/>
              </a:rPr>
              <a:t>Xochimilco</a:t>
            </a:r>
            <a:endParaRPr lang="en-GB" dirty="0">
              <a:solidFill>
                <a:schemeClr val="accent1">
                  <a:lumMod val="75000"/>
                </a:schemeClr>
              </a:solidFill>
              <a:latin typeface="Berlin Sans FB" pitchFamily="34" charset="0"/>
            </a:endParaRPr>
          </a:p>
        </p:txBody>
      </p:sp>
      <p:sp>
        <p:nvSpPr>
          <p:cNvPr id="13" name="Rectangle 12"/>
          <p:cNvSpPr/>
          <p:nvPr/>
        </p:nvSpPr>
        <p:spPr>
          <a:xfrm>
            <a:off x="323528" y="1844824"/>
            <a:ext cx="2880320" cy="2031325"/>
          </a:xfrm>
          <a:prstGeom prst="rect">
            <a:avLst/>
          </a:prstGeom>
        </p:spPr>
        <p:txBody>
          <a:bodyPr wrap="square">
            <a:spAutoFit/>
          </a:bodyPr>
          <a:lstStyle/>
          <a:p>
            <a:r>
              <a:rPr lang="en-GB" dirty="0" smtClean="0">
                <a:latin typeface="Berlin Sans FB" pitchFamily="34" charset="0"/>
              </a:rPr>
              <a:t>A good example is this structure by Engineer Felix Candela, this structures features repeating arches that resembles a giant clam shell, all the arches intersect at a point.</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aqua-velvet.com/blog/images/2011/08_august/19_concrete1.jpg"/>
          <p:cNvPicPr>
            <a:picLocks noChangeAspect="1" noChangeArrowheads="1"/>
          </p:cNvPicPr>
          <p:nvPr/>
        </p:nvPicPr>
        <p:blipFill>
          <a:blip r:embed="rId3" cstate="print"/>
          <a:srcRect/>
          <a:stretch>
            <a:fillRect/>
          </a:stretch>
        </p:blipFill>
        <p:spPr bwMode="auto">
          <a:xfrm>
            <a:off x="5796136" y="2348880"/>
            <a:ext cx="3226623" cy="3004687"/>
          </a:xfrm>
          <a:prstGeom prst="rect">
            <a:avLst/>
          </a:prstGeom>
          <a:noFill/>
        </p:spPr>
      </p:pic>
      <p:sp>
        <p:nvSpPr>
          <p:cNvPr id="8" name="Rectangle 7"/>
          <p:cNvSpPr/>
          <p:nvPr/>
        </p:nvSpPr>
        <p:spPr>
          <a:xfrm>
            <a:off x="2699792" y="620688"/>
            <a:ext cx="3611886" cy="584775"/>
          </a:xfrm>
          <a:prstGeom prst="rect">
            <a:avLst/>
          </a:prstGeom>
        </p:spPr>
        <p:txBody>
          <a:bodyPr wrap="none">
            <a:spAutoFit/>
          </a:bodyPr>
          <a:lstStyle/>
          <a:p>
            <a:r>
              <a:rPr lang="en-GB" sz="3200" dirty="0" smtClean="0">
                <a:latin typeface="Bauhaus 93" pitchFamily="82" charset="0"/>
              </a:rPr>
              <a:t>WARPED SURFACES</a:t>
            </a:r>
          </a:p>
        </p:txBody>
      </p:sp>
      <p:sp>
        <p:nvSpPr>
          <p:cNvPr id="3" name="Rectangle 2"/>
          <p:cNvSpPr/>
          <p:nvPr/>
        </p:nvSpPr>
        <p:spPr>
          <a:xfrm>
            <a:off x="323528" y="1124744"/>
            <a:ext cx="5616624" cy="5616623"/>
          </a:xfrm>
          <a:prstGeom prst="rect">
            <a:avLst/>
          </a:prstGeom>
        </p:spPr>
        <p:txBody>
          <a:bodyPr wrap="square">
            <a:spAutoFit/>
          </a:bodyPr>
          <a:lstStyle/>
          <a:p>
            <a:r>
              <a:rPr lang="en-GB" dirty="0" smtClean="0">
                <a:latin typeface="Berlin Sans FB" pitchFamily="34" charset="0"/>
              </a:rPr>
              <a:t>Warped surfaces have a great advantage for shell structures because they may be formed from straight form boards even though they are surfaces of double curvature. There are two types which are most useful: the </a:t>
            </a:r>
            <a:r>
              <a:rPr lang="en-GB" dirty="0" err="1" smtClean="0">
                <a:latin typeface="Berlin Sans FB" pitchFamily="34" charset="0"/>
              </a:rPr>
              <a:t>conoid</a:t>
            </a:r>
            <a:r>
              <a:rPr lang="en-GB" dirty="0" smtClean="0">
                <a:latin typeface="Berlin Sans FB" pitchFamily="34" charset="0"/>
              </a:rPr>
              <a:t>, which, as its name suggests, is a portion of a cone, and the hyperbolic </a:t>
            </a:r>
            <a:r>
              <a:rPr lang="en-GB" dirty="0" err="1" smtClean="0">
                <a:latin typeface="Berlin Sans FB" pitchFamily="34" charset="0"/>
              </a:rPr>
              <a:t>paraboloid</a:t>
            </a:r>
            <a:r>
              <a:rPr lang="en-GB" dirty="0" smtClean="0">
                <a:latin typeface="Berlin Sans FB" pitchFamily="34" charset="0"/>
              </a:rPr>
              <a:t>, a name for a particular mathematical surface. This type of shell structure can be built to what appears to be the ultimate in lightness of construction, minimum reinforcing and ease of moving forms. Stresses in the hyperbolic </a:t>
            </a:r>
            <a:r>
              <a:rPr lang="en-GB" dirty="0" err="1" smtClean="0">
                <a:latin typeface="Berlin Sans FB" pitchFamily="34" charset="0"/>
              </a:rPr>
              <a:t>paraboloid</a:t>
            </a:r>
            <a:r>
              <a:rPr lang="en-GB" dirty="0" smtClean="0">
                <a:latin typeface="Berlin Sans FB" pitchFamily="34" charset="0"/>
              </a:rPr>
              <a:t> shell are almost entirely membrane (direct tension and compression), and all forces are delivered as shear parallel to the stiffening ribs. The shell thickness in structures built by Candela in Mexico, is on and one-half inches except for slight extra thickness at the intersection of the surfaces. This dimension is based on a cover of one centimetre on each side of two layers of bars and not an any structural requirement for strength. In this country, using No. 3 bars, (3/8 inch diameter), and a cover of ¾ inches, a minimum thickness of 2 ¼ inches is required.</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699792" y="620688"/>
            <a:ext cx="3611886" cy="584775"/>
          </a:xfrm>
          <a:prstGeom prst="rect">
            <a:avLst/>
          </a:prstGeom>
        </p:spPr>
        <p:txBody>
          <a:bodyPr wrap="none">
            <a:spAutoFit/>
          </a:bodyPr>
          <a:lstStyle/>
          <a:p>
            <a:r>
              <a:rPr lang="en-GB" sz="3200" dirty="0" smtClean="0">
                <a:latin typeface="Bauhaus 93" pitchFamily="82" charset="0"/>
              </a:rPr>
              <a:t>WARPED SURFACES</a:t>
            </a:r>
          </a:p>
        </p:txBody>
      </p:sp>
      <p:pic>
        <p:nvPicPr>
          <p:cNvPr id="64514" name="Picture 2" descr="http://www.ketchum.org/milopix/milo04-466x800.jpg"/>
          <p:cNvPicPr>
            <a:picLocks noChangeAspect="1" noChangeArrowheads="1"/>
          </p:cNvPicPr>
          <p:nvPr/>
        </p:nvPicPr>
        <p:blipFill>
          <a:blip r:embed="rId3" cstate="print"/>
          <a:srcRect/>
          <a:stretch>
            <a:fillRect/>
          </a:stretch>
        </p:blipFill>
        <p:spPr bwMode="auto">
          <a:xfrm>
            <a:off x="2843808" y="1412776"/>
            <a:ext cx="6179840" cy="3599758"/>
          </a:xfrm>
          <a:prstGeom prst="rect">
            <a:avLst/>
          </a:prstGeom>
          <a:noFill/>
        </p:spPr>
      </p:pic>
      <p:sp>
        <p:nvSpPr>
          <p:cNvPr id="6" name="Rectangle 5"/>
          <p:cNvSpPr/>
          <p:nvPr/>
        </p:nvSpPr>
        <p:spPr>
          <a:xfrm>
            <a:off x="0" y="1340768"/>
            <a:ext cx="2843808" cy="3693319"/>
          </a:xfrm>
          <a:prstGeom prst="rect">
            <a:avLst/>
          </a:prstGeom>
        </p:spPr>
        <p:txBody>
          <a:bodyPr wrap="square">
            <a:spAutoFit/>
          </a:bodyPr>
          <a:lstStyle/>
          <a:p>
            <a:r>
              <a:rPr lang="en-GB" dirty="0" smtClean="0">
                <a:latin typeface="Berlin Sans FB" pitchFamily="34" charset="0"/>
              </a:rPr>
              <a:t>This roof in this construction picture is supported on steel tripod elements. In plan, the structure is not square but has eight sides, so the length of the top rib is roughly the same length as the sloping side ribs. This is to avoid the box like roof of a square roof plan. The structural ribs, however, are on square plan. The roof thickness is 75 mm, except for the ribs.</a:t>
            </a:r>
            <a:endParaRPr lang="en-GB" dirty="0">
              <a:latin typeface="Berlin Sans FB" pitchFamily="34" charset="0"/>
            </a:endParaRPr>
          </a:p>
        </p:txBody>
      </p:sp>
      <p:sp>
        <p:nvSpPr>
          <p:cNvPr id="7" name="Rectangle 6"/>
          <p:cNvSpPr/>
          <p:nvPr/>
        </p:nvSpPr>
        <p:spPr>
          <a:xfrm>
            <a:off x="3923928" y="5517232"/>
            <a:ext cx="4572000" cy="646331"/>
          </a:xfrm>
          <a:prstGeom prst="rect">
            <a:avLst/>
          </a:prstGeom>
        </p:spPr>
        <p:txBody>
          <a:bodyPr>
            <a:spAutoFit/>
          </a:bodyPr>
          <a:lstStyle/>
          <a:p>
            <a:pPr algn="ctr"/>
            <a:r>
              <a:rPr lang="en-GB" dirty="0" smtClean="0">
                <a:solidFill>
                  <a:schemeClr val="accent1">
                    <a:lumMod val="75000"/>
                  </a:schemeClr>
                </a:solidFill>
                <a:latin typeface="Berlin Sans FB" pitchFamily="34" charset="0"/>
              </a:rPr>
              <a:t>Hyperbolic </a:t>
            </a:r>
            <a:r>
              <a:rPr lang="en-GB" dirty="0" err="1" smtClean="0">
                <a:solidFill>
                  <a:schemeClr val="accent1">
                    <a:lumMod val="75000"/>
                  </a:schemeClr>
                </a:solidFill>
                <a:latin typeface="Berlin Sans FB" pitchFamily="34" charset="0"/>
              </a:rPr>
              <a:t>paraboloid</a:t>
            </a:r>
            <a:r>
              <a:rPr lang="en-GB" dirty="0" smtClean="0">
                <a:solidFill>
                  <a:schemeClr val="accent1">
                    <a:lumMod val="75000"/>
                  </a:schemeClr>
                </a:solidFill>
                <a:latin typeface="Berlin Sans FB" pitchFamily="34" charset="0"/>
              </a:rPr>
              <a:t> roof for entertainment </a:t>
            </a:r>
            <a:r>
              <a:rPr lang="en-GB" dirty="0" err="1" smtClean="0">
                <a:solidFill>
                  <a:schemeClr val="accent1">
                    <a:lumMod val="75000"/>
                  </a:schemeClr>
                </a:solidFill>
                <a:latin typeface="Berlin Sans FB" pitchFamily="34" charset="0"/>
              </a:rPr>
              <a:t>center</a:t>
            </a:r>
            <a:endParaRPr lang="en-GB" dirty="0">
              <a:solidFill>
                <a:schemeClr val="accent1">
                  <a:lumMod val="75000"/>
                </a:schemeClr>
              </a:solidFill>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03848" y="620688"/>
            <a:ext cx="2601994" cy="584775"/>
          </a:xfrm>
          <a:prstGeom prst="rect">
            <a:avLst/>
          </a:prstGeom>
        </p:spPr>
        <p:txBody>
          <a:bodyPr wrap="none">
            <a:spAutoFit/>
          </a:bodyPr>
          <a:lstStyle/>
          <a:p>
            <a:r>
              <a:rPr lang="en-GB" sz="3200" dirty="0" smtClean="0">
                <a:latin typeface="Bauhaus 93" pitchFamily="82" charset="0"/>
              </a:rPr>
              <a:t>SHELL ARCHES</a:t>
            </a:r>
          </a:p>
        </p:txBody>
      </p:sp>
      <p:sp>
        <p:nvSpPr>
          <p:cNvPr id="3" name="Rectangle 2"/>
          <p:cNvSpPr/>
          <p:nvPr/>
        </p:nvSpPr>
        <p:spPr>
          <a:xfrm>
            <a:off x="755576" y="1196752"/>
            <a:ext cx="8118648" cy="1754326"/>
          </a:xfrm>
          <a:prstGeom prst="rect">
            <a:avLst/>
          </a:prstGeom>
        </p:spPr>
        <p:txBody>
          <a:bodyPr wrap="square">
            <a:spAutoFit/>
          </a:bodyPr>
          <a:lstStyle/>
          <a:p>
            <a:r>
              <a:rPr lang="en-GB" dirty="0" smtClean="0">
                <a:latin typeface="Berlin Sans FB" pitchFamily="34" charset="0"/>
              </a:rPr>
              <a:t>Shell arches are somewhat in the same category as short shells in that the shell action is subservient to the arch action. All the thicknesses can be made quite small if an arch is used because the stresses will be principally compression. The curve of the arch has to be generally a funicular form, that is, it should fit the thrust line of the applied loads. Shells are not very efficient structures if the bending moments are high, as in the folded plate rigid frame</a:t>
            </a:r>
            <a:endParaRPr lang="en-GB" dirty="0">
              <a:latin typeface="Berlin Sans FB" pitchFamily="34" charset="0"/>
            </a:endParaRPr>
          </a:p>
        </p:txBody>
      </p:sp>
      <p:pic>
        <p:nvPicPr>
          <p:cNvPr id="18434" name="Picture 2" descr="Folded Plate Arch"/>
          <p:cNvPicPr>
            <a:picLocks noChangeAspect="1" noChangeArrowheads="1"/>
          </p:cNvPicPr>
          <p:nvPr/>
        </p:nvPicPr>
        <p:blipFill>
          <a:blip r:embed="rId3" cstate="print"/>
          <a:srcRect/>
          <a:stretch>
            <a:fillRect/>
          </a:stretch>
        </p:blipFill>
        <p:spPr bwMode="auto">
          <a:xfrm>
            <a:off x="1835696" y="2852936"/>
            <a:ext cx="5715000" cy="363855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03848" y="620688"/>
            <a:ext cx="2601994" cy="584775"/>
          </a:xfrm>
          <a:prstGeom prst="rect">
            <a:avLst/>
          </a:prstGeom>
        </p:spPr>
        <p:txBody>
          <a:bodyPr wrap="none">
            <a:spAutoFit/>
          </a:bodyPr>
          <a:lstStyle/>
          <a:p>
            <a:r>
              <a:rPr lang="en-GB" sz="3200" dirty="0" smtClean="0">
                <a:latin typeface="Bauhaus 93" pitchFamily="82" charset="0"/>
              </a:rPr>
              <a:t>SHELL ARCHES</a:t>
            </a:r>
          </a:p>
        </p:txBody>
      </p:sp>
      <p:pic>
        <p:nvPicPr>
          <p:cNvPr id="66562" name="Picture 2" descr="Book Planter"/>
          <p:cNvPicPr>
            <a:picLocks noChangeAspect="1" noChangeArrowheads="1"/>
          </p:cNvPicPr>
          <p:nvPr/>
        </p:nvPicPr>
        <p:blipFill>
          <a:blip r:embed="rId3" cstate="print"/>
          <a:srcRect/>
          <a:stretch>
            <a:fillRect/>
          </a:stretch>
        </p:blipFill>
        <p:spPr bwMode="auto">
          <a:xfrm>
            <a:off x="3347864" y="1628800"/>
            <a:ext cx="4762500" cy="3238500"/>
          </a:xfrm>
          <a:prstGeom prst="rect">
            <a:avLst/>
          </a:prstGeom>
          <a:noFill/>
        </p:spPr>
      </p:pic>
      <p:sp>
        <p:nvSpPr>
          <p:cNvPr id="6" name="Rectangle 5"/>
          <p:cNvSpPr/>
          <p:nvPr/>
        </p:nvSpPr>
        <p:spPr>
          <a:xfrm>
            <a:off x="3563888" y="5301208"/>
            <a:ext cx="4538422" cy="369332"/>
          </a:xfrm>
          <a:prstGeom prst="rect">
            <a:avLst/>
          </a:prstGeom>
        </p:spPr>
        <p:txBody>
          <a:bodyPr wrap="none">
            <a:spAutoFit/>
          </a:bodyPr>
          <a:lstStyle/>
          <a:p>
            <a:r>
              <a:rPr lang="en-GB" dirty="0" smtClean="0"/>
              <a:t>Precious Shell Museum in Dalian, China</a:t>
            </a:r>
            <a:endParaRPr lang="en-GB" dirty="0"/>
          </a:p>
        </p:txBody>
      </p:sp>
      <p:sp>
        <p:nvSpPr>
          <p:cNvPr id="7" name="Rectangle 6"/>
          <p:cNvSpPr/>
          <p:nvPr/>
        </p:nvSpPr>
        <p:spPr>
          <a:xfrm>
            <a:off x="323528" y="2132856"/>
            <a:ext cx="2520280" cy="1200329"/>
          </a:xfrm>
          <a:prstGeom prst="rect">
            <a:avLst/>
          </a:prstGeom>
        </p:spPr>
        <p:txBody>
          <a:bodyPr wrap="square">
            <a:spAutoFit/>
          </a:bodyPr>
          <a:lstStyle/>
          <a:p>
            <a:r>
              <a:rPr lang="en-GB" dirty="0" smtClean="0">
                <a:latin typeface="Berlin Sans FB" pitchFamily="34" charset="0"/>
              </a:rPr>
              <a:t>This is an example of shell arches, it can be considered as a barrel arch.</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3" name="Rectangle 2"/>
          <p:cNvSpPr/>
          <p:nvPr/>
        </p:nvSpPr>
        <p:spPr>
          <a:xfrm>
            <a:off x="251520" y="1412776"/>
            <a:ext cx="8677472" cy="2585323"/>
          </a:xfrm>
          <a:prstGeom prst="rect">
            <a:avLst/>
          </a:prstGeom>
        </p:spPr>
        <p:txBody>
          <a:bodyPr wrap="square">
            <a:spAutoFit/>
          </a:bodyPr>
          <a:lstStyle/>
          <a:p>
            <a:r>
              <a:rPr lang="en-GB" dirty="0" smtClean="0"/>
              <a:t>The importance of shell structures worldwide has been evident and need not much introduction. Their efficient load carrying capabilities have rendered their use widespread in a variety of engineering applications.</a:t>
            </a:r>
          </a:p>
          <a:p>
            <a:r>
              <a:rPr lang="en-GB" dirty="0" smtClean="0"/>
              <a:t>The continuous development of new structural materials leads to ever increasingly complex structural designs that require careful analysis.</a:t>
            </a:r>
          </a:p>
          <a:p>
            <a:r>
              <a:rPr lang="en-GB" dirty="0" smtClean="0"/>
              <a:t>Attraction of elegant simplicity of curved shell forms that utilize the natural</a:t>
            </a:r>
          </a:p>
          <a:p>
            <a:r>
              <a:rPr lang="en-GB" dirty="0" smtClean="0"/>
              <a:t>strength and stiffness of shell form with great economy in the use of material.</a:t>
            </a:r>
          </a:p>
          <a:p>
            <a:r>
              <a:rPr lang="en-GB" b="1" dirty="0" smtClean="0"/>
              <a:t>Continuity and Curvature- </a:t>
            </a:r>
            <a:r>
              <a:rPr lang="en-GB" dirty="0" smtClean="0"/>
              <a:t>The essential ingredients of a shell structure.</a:t>
            </a:r>
          </a:p>
          <a:p>
            <a:endParaRPr lang="en-GB" dirty="0"/>
          </a:p>
        </p:txBody>
      </p:sp>
      <p:pic>
        <p:nvPicPr>
          <p:cNvPr id="2052" name="Picture 4" descr="http://block.arch.ethz.ch/sites/research_group/files/img/projects/project_38_149.png"/>
          <p:cNvPicPr>
            <a:picLocks noChangeAspect="1" noChangeArrowheads="1"/>
          </p:cNvPicPr>
          <p:nvPr/>
        </p:nvPicPr>
        <p:blipFill>
          <a:blip r:embed="rId3" cstate="print"/>
          <a:srcRect/>
          <a:stretch>
            <a:fillRect/>
          </a:stretch>
        </p:blipFill>
        <p:spPr bwMode="auto">
          <a:xfrm>
            <a:off x="1835696" y="3861048"/>
            <a:ext cx="5695950" cy="283845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12" name="Rectangle 11"/>
          <p:cNvSpPr/>
          <p:nvPr/>
        </p:nvSpPr>
        <p:spPr>
          <a:xfrm>
            <a:off x="1763688" y="1124744"/>
            <a:ext cx="6840760" cy="369332"/>
          </a:xfrm>
          <a:prstGeom prst="rect">
            <a:avLst/>
          </a:prstGeom>
        </p:spPr>
        <p:txBody>
          <a:bodyPr wrap="square">
            <a:spAutoFit/>
          </a:bodyPr>
          <a:lstStyle/>
          <a:p>
            <a:r>
              <a:rPr lang="en-GB" dirty="0" smtClean="0">
                <a:latin typeface="Berlin Sans FB" pitchFamily="34" charset="0"/>
              </a:rPr>
              <a:t>INTERESTING POSSIBILITIES FOR SHELL STRUCTURES</a:t>
            </a:r>
            <a:endParaRPr lang="en-GB" dirty="0">
              <a:latin typeface="Berlin Sans FB" pitchFamily="34" charset="0"/>
            </a:endParaRPr>
          </a:p>
        </p:txBody>
      </p:sp>
      <p:sp>
        <p:nvSpPr>
          <p:cNvPr id="13" name="Rectangle 12"/>
          <p:cNvSpPr/>
          <p:nvPr/>
        </p:nvSpPr>
        <p:spPr>
          <a:xfrm>
            <a:off x="287016" y="1556792"/>
            <a:ext cx="8856984" cy="4524315"/>
          </a:xfrm>
          <a:prstGeom prst="rect">
            <a:avLst/>
          </a:prstGeom>
        </p:spPr>
        <p:txBody>
          <a:bodyPr wrap="square">
            <a:spAutoFit/>
          </a:bodyPr>
          <a:lstStyle/>
          <a:p>
            <a:r>
              <a:rPr lang="en-GB" dirty="0" smtClean="0">
                <a:latin typeface="Berlin Sans FB" pitchFamily="34" charset="0"/>
              </a:rPr>
              <a:t>There are several types of shell structures that offer advantages in terms of utility and cost and perhaps in aesthetics.</a:t>
            </a:r>
          </a:p>
          <a:p>
            <a:r>
              <a:rPr lang="en-GB" dirty="0" smtClean="0">
                <a:latin typeface="Berlin Sans FB" pitchFamily="34" charset="0"/>
              </a:rPr>
              <a:t>LONG SPAN DOMES</a:t>
            </a:r>
          </a:p>
          <a:p>
            <a:r>
              <a:rPr lang="en-GB" dirty="0" smtClean="0">
                <a:latin typeface="Berlin Sans FB" pitchFamily="34" charset="0"/>
              </a:rPr>
              <a:t>Constructions of spherical domes by using inflated membranes as forms has proven to be a viable solution to many problems. The largest shells constructed are now less than 300 feet in diameter. Some uses, such as sports facilities demand greater spans, perhaps as much as 1000 feet. The design and construction of such a shell is a challenge, and using inflatable forms and a uniform depth may not be possible. For very large spans, a grid constructed with pans is necessary so that the dome will be stiff enough and still weigh less than a uniform depth.</a:t>
            </a:r>
          </a:p>
          <a:p>
            <a:r>
              <a:rPr lang="en-GB" dirty="0" smtClean="0">
                <a:latin typeface="Berlin Sans FB" pitchFamily="34" charset="0"/>
              </a:rPr>
              <a:t>The construction of this structure will require the greatest ingenuity. One method will be to construct the dome by a form on a track that moves around the inside of the dome, placing concrete at a short horizontal and vertical section, and then moving around to place the next section. After each circle is completed, then the rig would be raised, and the ring above placed. The grid could be formed by using </a:t>
            </a:r>
            <a:r>
              <a:rPr lang="en-GB" dirty="0" err="1" smtClean="0">
                <a:latin typeface="Berlin Sans FB" pitchFamily="34" charset="0"/>
              </a:rPr>
              <a:t>semirigid</a:t>
            </a:r>
            <a:r>
              <a:rPr lang="en-GB" dirty="0" smtClean="0">
                <a:latin typeface="Berlin Sans FB" pitchFamily="34" charset="0"/>
              </a:rPr>
              <a:t> insulation thus ensuring acoustical treatment</a:t>
            </a:r>
          </a:p>
        </p:txBody>
      </p:sp>
    </p:spTree>
  </p:cSld>
  <p:clrMapOvr>
    <a:masterClrMapping/>
  </p:clrMapOvr>
  <p:transition>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12" name="Rectangle 11"/>
          <p:cNvSpPr/>
          <p:nvPr/>
        </p:nvSpPr>
        <p:spPr>
          <a:xfrm>
            <a:off x="1763688" y="1124744"/>
            <a:ext cx="6840760" cy="369332"/>
          </a:xfrm>
          <a:prstGeom prst="rect">
            <a:avLst/>
          </a:prstGeom>
        </p:spPr>
        <p:txBody>
          <a:bodyPr wrap="square">
            <a:spAutoFit/>
          </a:bodyPr>
          <a:lstStyle/>
          <a:p>
            <a:r>
              <a:rPr lang="en-GB" dirty="0" smtClean="0">
                <a:latin typeface="Berlin Sans FB" pitchFamily="34" charset="0"/>
              </a:rPr>
              <a:t>INTERESTING POSSIBILITIES FOR SHELL STRUCTURES</a:t>
            </a:r>
            <a:endParaRPr lang="en-GB" dirty="0">
              <a:latin typeface="Berlin Sans FB" pitchFamily="34" charset="0"/>
            </a:endParaRPr>
          </a:p>
        </p:txBody>
      </p:sp>
      <p:sp>
        <p:nvSpPr>
          <p:cNvPr id="5" name="Rectangle 4"/>
          <p:cNvSpPr/>
          <p:nvPr/>
        </p:nvSpPr>
        <p:spPr>
          <a:xfrm>
            <a:off x="611560" y="1484784"/>
            <a:ext cx="8352928" cy="2862322"/>
          </a:xfrm>
          <a:prstGeom prst="rect">
            <a:avLst/>
          </a:prstGeom>
        </p:spPr>
        <p:txBody>
          <a:bodyPr wrap="square">
            <a:spAutoFit/>
          </a:bodyPr>
          <a:lstStyle/>
          <a:p>
            <a:r>
              <a:rPr lang="en-GB" dirty="0" smtClean="0">
                <a:latin typeface="Berlin Sans FB" pitchFamily="34" charset="0"/>
              </a:rPr>
              <a:t>VAULTS</a:t>
            </a:r>
          </a:p>
          <a:p>
            <a:r>
              <a:rPr lang="en-GB" dirty="0" smtClean="0">
                <a:latin typeface="Berlin Sans FB" pitchFamily="34" charset="0"/>
              </a:rPr>
              <a:t>A vault may be defined as a single barrel shell, supported on its side by walls or columns. The virtue of the vault is that half of the load on the shell is carried by the walls, and the other half is carried to the ends and at that point the usual arch and tie are required. The thickness of a shell can be much less that for a normal arch of the same span because the shell carries loads as a space structure.</a:t>
            </a:r>
          </a:p>
          <a:p>
            <a:r>
              <a:rPr lang="en-GB" dirty="0" smtClean="0">
                <a:latin typeface="Berlin Sans FB" pitchFamily="34" charset="0"/>
              </a:rPr>
              <a:t>This structural system can be used, for example, for sports facilities with widths up to 300 feet and lengths to 500 feet. These spans will require a ribbed structure created by pans or insulating blocks of foam set on the forms. Again ingenuity will be required for maximum economy.</a:t>
            </a:r>
          </a:p>
        </p:txBody>
      </p:sp>
    </p:spTree>
  </p:cSld>
  <p:clrMapOvr>
    <a:masterClrMapping/>
  </p:clrMapOvr>
  <p:transition>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12" name="Rectangle 11"/>
          <p:cNvSpPr/>
          <p:nvPr/>
        </p:nvSpPr>
        <p:spPr>
          <a:xfrm>
            <a:off x="1763688" y="1124744"/>
            <a:ext cx="6840760" cy="369332"/>
          </a:xfrm>
          <a:prstGeom prst="rect">
            <a:avLst/>
          </a:prstGeom>
        </p:spPr>
        <p:txBody>
          <a:bodyPr wrap="square">
            <a:spAutoFit/>
          </a:bodyPr>
          <a:lstStyle/>
          <a:p>
            <a:r>
              <a:rPr lang="en-GB" dirty="0" smtClean="0">
                <a:latin typeface="Berlin Sans FB" pitchFamily="34" charset="0"/>
              </a:rPr>
              <a:t>INTERESTING POSSIBILITIES FOR SHELL STRUCTURES</a:t>
            </a:r>
            <a:endParaRPr lang="en-GB" dirty="0">
              <a:latin typeface="Berlin Sans FB" pitchFamily="34" charset="0"/>
            </a:endParaRPr>
          </a:p>
        </p:txBody>
      </p:sp>
      <p:sp>
        <p:nvSpPr>
          <p:cNvPr id="6" name="Rectangle 5"/>
          <p:cNvSpPr/>
          <p:nvPr/>
        </p:nvSpPr>
        <p:spPr>
          <a:xfrm>
            <a:off x="323528" y="1628800"/>
            <a:ext cx="8496944" cy="3139321"/>
          </a:xfrm>
          <a:prstGeom prst="rect">
            <a:avLst/>
          </a:prstGeom>
        </p:spPr>
        <p:txBody>
          <a:bodyPr wrap="square">
            <a:spAutoFit/>
          </a:bodyPr>
          <a:lstStyle/>
          <a:p>
            <a:r>
              <a:rPr lang="en-GB" dirty="0" smtClean="0">
                <a:latin typeface="Berlin Sans FB" pitchFamily="34" charset="0"/>
              </a:rPr>
              <a:t>FOLDED PLATE</a:t>
            </a:r>
          </a:p>
          <a:p>
            <a:r>
              <a:rPr lang="en-GB" dirty="0" smtClean="0">
                <a:latin typeface="Berlin Sans FB" pitchFamily="34" charset="0"/>
              </a:rPr>
              <a:t>The usual folded plate structure, has been constructed with two or three element folded plates, with slopes of slightly less than 45 degrees, and tied at the ends by frames and horizontal ties. A much more interesting system is to use plates with much less slope and use vertical columns for end support rather than the usual ties. The spans of the slab elements can be of relatively long, (25 to 30 feet), if the slabs are </a:t>
            </a:r>
            <a:r>
              <a:rPr lang="en-GB" dirty="0" err="1" smtClean="0">
                <a:latin typeface="Berlin Sans FB" pitchFamily="34" charset="0"/>
              </a:rPr>
              <a:t>haunched</a:t>
            </a:r>
            <a:r>
              <a:rPr lang="en-GB" dirty="0" smtClean="0">
                <a:latin typeface="Berlin Sans FB" pitchFamily="34" charset="0"/>
              </a:rPr>
              <a:t>. The optimum distance valley to valley would then be, say, 50 ft., and the span of the folded plates, 50 ft. with a height of 5 ft. The slope of the slabs is the a ratio of 1 to 5. The concrete would be much easier to place than The usual steep slope, thus leading to better economy. In my opinion the shape would be more </a:t>
            </a:r>
            <a:r>
              <a:rPr lang="en-GB" dirty="0" err="1" smtClean="0">
                <a:latin typeface="Berlin Sans FB" pitchFamily="34" charset="0"/>
              </a:rPr>
              <a:t>esthetically</a:t>
            </a:r>
            <a:r>
              <a:rPr lang="en-GB" dirty="0" smtClean="0">
                <a:latin typeface="Berlin Sans FB" pitchFamily="34" charset="0"/>
              </a:rPr>
              <a:t> interesting, leading to a de-emphasis of the repetitious nature of some folded plate structures.</a:t>
            </a:r>
            <a:endParaRPr lang="en-GB" dirty="0">
              <a:latin typeface="Berlin Sans FB" pitchFamily="34" charset="0"/>
            </a:endParaRPr>
          </a:p>
        </p:txBody>
      </p:sp>
      <p:pic>
        <p:nvPicPr>
          <p:cNvPr id="56322" name="Picture 2" descr="Sketch"/>
          <p:cNvPicPr>
            <a:picLocks noChangeAspect="1" noChangeArrowheads="1"/>
          </p:cNvPicPr>
          <p:nvPr/>
        </p:nvPicPr>
        <p:blipFill>
          <a:blip r:embed="rId3" cstate="print"/>
          <a:srcRect/>
          <a:stretch>
            <a:fillRect/>
          </a:stretch>
        </p:blipFill>
        <p:spPr bwMode="auto">
          <a:xfrm>
            <a:off x="2195736" y="5013176"/>
            <a:ext cx="4562475" cy="1323975"/>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12" name="Rectangle 11"/>
          <p:cNvSpPr/>
          <p:nvPr/>
        </p:nvSpPr>
        <p:spPr>
          <a:xfrm>
            <a:off x="1763688" y="1124744"/>
            <a:ext cx="6840760" cy="369332"/>
          </a:xfrm>
          <a:prstGeom prst="rect">
            <a:avLst/>
          </a:prstGeom>
        </p:spPr>
        <p:txBody>
          <a:bodyPr wrap="square">
            <a:spAutoFit/>
          </a:bodyPr>
          <a:lstStyle/>
          <a:p>
            <a:r>
              <a:rPr lang="en-GB" dirty="0" smtClean="0">
                <a:latin typeface="Berlin Sans FB" pitchFamily="34" charset="0"/>
              </a:rPr>
              <a:t>INTERESTING POSSIBILITIES FOR SHELL STRUCTURES</a:t>
            </a:r>
            <a:endParaRPr lang="en-GB" dirty="0">
              <a:latin typeface="Berlin Sans FB" pitchFamily="34" charset="0"/>
            </a:endParaRPr>
          </a:p>
        </p:txBody>
      </p:sp>
      <p:sp>
        <p:nvSpPr>
          <p:cNvPr id="7" name="Rectangle 6"/>
          <p:cNvSpPr/>
          <p:nvPr/>
        </p:nvSpPr>
        <p:spPr>
          <a:xfrm>
            <a:off x="539552" y="1628800"/>
            <a:ext cx="8352928" cy="1477328"/>
          </a:xfrm>
          <a:prstGeom prst="rect">
            <a:avLst/>
          </a:prstGeom>
        </p:spPr>
        <p:txBody>
          <a:bodyPr wrap="square">
            <a:spAutoFit/>
          </a:bodyPr>
          <a:lstStyle/>
          <a:p>
            <a:r>
              <a:rPr lang="en-GB" b="1" dirty="0" smtClean="0">
                <a:latin typeface="Berlin Sans FB" pitchFamily="34" charset="0"/>
              </a:rPr>
              <a:t>FUNICULAR SHELLS</a:t>
            </a:r>
          </a:p>
          <a:p>
            <a:r>
              <a:rPr lang="en-GB" dirty="0" smtClean="0">
                <a:latin typeface="Berlin Sans FB" pitchFamily="34" charset="0"/>
              </a:rPr>
              <a:t>A dome of any size or shape can be designed for any plan by using the differential equation of a bubble. Finite differences are used to solve the equations. The photo shows a stick model of a tear drop shaped dome. The construction of this model was possible because the dimensions were generated by the program.</a:t>
            </a:r>
            <a:endParaRPr lang="en-GB" dirty="0">
              <a:latin typeface="Berlin Sans FB" pitchFamily="34" charset="0"/>
            </a:endParaRPr>
          </a:p>
        </p:txBody>
      </p:sp>
      <p:pic>
        <p:nvPicPr>
          <p:cNvPr id="60418" name="Picture 2" descr="Tear drop dome"/>
          <p:cNvPicPr>
            <a:picLocks noChangeAspect="1" noChangeArrowheads="1"/>
          </p:cNvPicPr>
          <p:nvPr/>
        </p:nvPicPr>
        <p:blipFill>
          <a:blip r:embed="rId3" cstate="print"/>
          <a:srcRect/>
          <a:stretch>
            <a:fillRect/>
          </a:stretch>
        </p:blipFill>
        <p:spPr bwMode="auto">
          <a:xfrm>
            <a:off x="2915816" y="3645024"/>
            <a:ext cx="3248769" cy="229791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56" y="620688"/>
            <a:ext cx="6123792" cy="584775"/>
          </a:xfrm>
          <a:prstGeom prst="rect">
            <a:avLst/>
          </a:prstGeom>
        </p:spPr>
        <p:txBody>
          <a:bodyPr wrap="none">
            <a:spAutoFit/>
          </a:bodyPr>
          <a:lstStyle/>
          <a:p>
            <a:r>
              <a:rPr lang="en-GB" sz="3200" dirty="0" smtClean="0">
                <a:latin typeface="Bauhaus 93" pitchFamily="82" charset="0"/>
              </a:rPr>
              <a:t>RELEVANCE OF SHELL STRUCTURES</a:t>
            </a:r>
          </a:p>
        </p:txBody>
      </p:sp>
      <p:sp>
        <p:nvSpPr>
          <p:cNvPr id="12" name="Rectangle 11"/>
          <p:cNvSpPr/>
          <p:nvPr/>
        </p:nvSpPr>
        <p:spPr>
          <a:xfrm>
            <a:off x="1763688" y="1124744"/>
            <a:ext cx="6840760" cy="369332"/>
          </a:xfrm>
          <a:prstGeom prst="rect">
            <a:avLst/>
          </a:prstGeom>
        </p:spPr>
        <p:txBody>
          <a:bodyPr wrap="square">
            <a:spAutoFit/>
          </a:bodyPr>
          <a:lstStyle/>
          <a:p>
            <a:r>
              <a:rPr lang="en-GB" dirty="0" smtClean="0">
                <a:latin typeface="Berlin Sans FB" pitchFamily="34" charset="0"/>
              </a:rPr>
              <a:t>INTERESTING POSSIBILITIES FOR SHELL STRUCTURES</a:t>
            </a:r>
            <a:endParaRPr lang="en-GB" dirty="0">
              <a:latin typeface="Berlin Sans FB" pitchFamily="34" charset="0"/>
            </a:endParaRPr>
          </a:p>
        </p:txBody>
      </p:sp>
      <p:sp>
        <p:nvSpPr>
          <p:cNvPr id="9" name="Rectangle 8"/>
          <p:cNvSpPr/>
          <p:nvPr/>
        </p:nvSpPr>
        <p:spPr>
          <a:xfrm>
            <a:off x="611560" y="1628800"/>
            <a:ext cx="1834156" cy="369332"/>
          </a:xfrm>
          <a:prstGeom prst="rect">
            <a:avLst/>
          </a:prstGeom>
        </p:spPr>
        <p:txBody>
          <a:bodyPr wrap="none">
            <a:spAutoFit/>
          </a:bodyPr>
          <a:lstStyle/>
          <a:p>
            <a:r>
              <a:rPr lang="en-GB" b="1" dirty="0" smtClean="0">
                <a:latin typeface="Berlin Sans FB" pitchFamily="34" charset="0"/>
              </a:rPr>
              <a:t>SHELL ARCHES</a:t>
            </a:r>
            <a:endParaRPr lang="en-GB" b="1" dirty="0">
              <a:latin typeface="Berlin Sans FB" pitchFamily="34" charset="0"/>
            </a:endParaRPr>
          </a:p>
        </p:txBody>
      </p:sp>
      <p:sp>
        <p:nvSpPr>
          <p:cNvPr id="10" name="Rectangle 9"/>
          <p:cNvSpPr/>
          <p:nvPr/>
        </p:nvSpPr>
        <p:spPr>
          <a:xfrm>
            <a:off x="611560" y="1988841"/>
            <a:ext cx="8208912" cy="1477328"/>
          </a:xfrm>
          <a:prstGeom prst="rect">
            <a:avLst/>
          </a:prstGeom>
        </p:spPr>
        <p:txBody>
          <a:bodyPr wrap="square">
            <a:spAutoFit/>
          </a:bodyPr>
          <a:lstStyle/>
          <a:p>
            <a:r>
              <a:rPr lang="en-GB" dirty="0" smtClean="0">
                <a:latin typeface="Berlin Sans FB" pitchFamily="34" charset="0"/>
              </a:rPr>
              <a:t>A shell arch has a longitudinal cross section of a barrel shell or a folded plate, but is a circular arch or other shape in profile. This arch is suitable for extremely long spans, say to 1000 feet, and is one of the most efficient structural systems possible. To put it another way, there will be less concrete in the roof than in the floor system, and the reinforcing will be minimum.</a:t>
            </a:r>
            <a:endParaRPr lang="en-GB" dirty="0">
              <a:latin typeface="Berlin Sans FB" pitchFamily="34" charset="0"/>
            </a:endParaRPr>
          </a:p>
        </p:txBody>
      </p:sp>
      <p:sp>
        <p:nvSpPr>
          <p:cNvPr id="11" name="Rectangle 10"/>
          <p:cNvSpPr/>
          <p:nvPr/>
        </p:nvSpPr>
        <p:spPr>
          <a:xfrm>
            <a:off x="683568" y="3501008"/>
            <a:ext cx="8136904" cy="2308324"/>
          </a:xfrm>
          <a:prstGeom prst="rect">
            <a:avLst/>
          </a:prstGeom>
        </p:spPr>
        <p:txBody>
          <a:bodyPr wrap="square">
            <a:spAutoFit/>
          </a:bodyPr>
          <a:lstStyle/>
          <a:p>
            <a:r>
              <a:rPr lang="en-GB" dirty="0" smtClean="0">
                <a:latin typeface="Berlin Sans FB" pitchFamily="34" charset="0"/>
              </a:rPr>
              <a:t>The most interesting aspect of the design is the selection of the forming system. The usual method would be to use a curved form moving on a track that would form two or three units, and then </a:t>
            </a:r>
            <a:r>
              <a:rPr lang="en-GB" dirty="0" err="1" smtClean="0">
                <a:latin typeface="Berlin Sans FB" pitchFamily="34" charset="0"/>
              </a:rPr>
              <a:t>decenter</a:t>
            </a:r>
            <a:r>
              <a:rPr lang="en-GB" dirty="0" smtClean="0">
                <a:latin typeface="Berlin Sans FB" pitchFamily="34" charset="0"/>
              </a:rPr>
              <a:t>, move to the next set of shells, </a:t>
            </a:r>
            <a:r>
              <a:rPr lang="en-GB" dirty="0" err="1" smtClean="0">
                <a:latin typeface="Berlin Sans FB" pitchFamily="34" charset="0"/>
              </a:rPr>
              <a:t>recenter</a:t>
            </a:r>
            <a:r>
              <a:rPr lang="en-GB" dirty="0" smtClean="0">
                <a:latin typeface="Berlin Sans FB" pitchFamily="34" charset="0"/>
              </a:rPr>
              <a:t> and cast the next unit. The </a:t>
            </a:r>
            <a:r>
              <a:rPr lang="en-GB" dirty="0" err="1" smtClean="0">
                <a:latin typeface="Berlin Sans FB" pitchFamily="34" charset="0"/>
              </a:rPr>
              <a:t>decentering</a:t>
            </a:r>
            <a:r>
              <a:rPr lang="en-GB" dirty="0" smtClean="0">
                <a:latin typeface="Berlin Sans FB" pitchFamily="34" charset="0"/>
              </a:rPr>
              <a:t> of such a large structure for would be a real chore and would require expensive manual or hydraulic jacks. My idea is to form the final curves with air inflated bags, then the bags could be deflated to move to the next placement, and the massive forms would not need to be </a:t>
            </a:r>
            <a:r>
              <a:rPr lang="en-GB" dirty="0" err="1" smtClean="0">
                <a:latin typeface="Berlin Sans FB" pitchFamily="34" charset="0"/>
              </a:rPr>
              <a:t>decentered</a:t>
            </a:r>
            <a:r>
              <a:rPr lang="en-GB" dirty="0" smtClean="0">
                <a:latin typeface="Berlin Sans FB" pitchFamily="34" charset="0"/>
              </a:rPr>
              <a:t>. This type of structure deserves further study.</a:t>
            </a:r>
            <a:endParaRPr lang="en-GB" dirty="0">
              <a:latin typeface="Berlin Sans FB" pitchFamily="34" charset="0"/>
            </a:endParaRPr>
          </a:p>
        </p:txBody>
      </p:sp>
    </p:spTree>
  </p:cSld>
  <p:clrMapOvr>
    <a:masterClrMapping/>
  </p:clrMapOvr>
  <p:transition>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b="1" dirty="0"/>
              <a:t>Symbolism and </a:t>
            </a:r>
            <a:r>
              <a:rPr lang="en-US" sz="2700" b="1" dirty="0" err="1"/>
              <a:t>Utzon's</a:t>
            </a:r>
            <a:r>
              <a:rPr lang="en-US" sz="2700" b="1" dirty="0"/>
              <a:t> Sydney opera house</a:t>
            </a:r>
            <a:r>
              <a:rPr lang="en-US" b="1" dirty="0"/>
              <a:t/>
            </a:r>
            <a:br>
              <a:rPr lang="en-US" b="1" dirty="0"/>
            </a:br>
            <a:endParaRPr lang="en-US" dirty="0"/>
          </a:p>
        </p:txBody>
      </p:sp>
      <p:sp>
        <p:nvSpPr>
          <p:cNvPr id="3" name="Content Placeholder 2"/>
          <p:cNvSpPr>
            <a:spLocks noGrp="1"/>
          </p:cNvSpPr>
          <p:nvPr>
            <p:ph idx="1"/>
          </p:nvPr>
        </p:nvSpPr>
        <p:spPr>
          <a:xfrm>
            <a:off x="457200" y="1600201"/>
            <a:ext cx="8229600" cy="1219200"/>
          </a:xfrm>
        </p:spPr>
        <p:txBody>
          <a:bodyPr>
            <a:normAutofit/>
          </a:bodyPr>
          <a:lstStyle/>
          <a:p>
            <a:r>
              <a:rPr lang="en-US" sz="1800" dirty="0"/>
              <a:t>Symbolism is the greatest tool that an architect has at his disposal to influences the minds and souls of the public. Whether it is abstract or literal, it will always cause an emotive response from the users either consciously or subconsciously.</a:t>
            </a:r>
          </a:p>
        </p:txBody>
      </p:sp>
      <p:pic>
        <p:nvPicPr>
          <p:cNvPr id="1026" name="Picture 2" descr="F:\New folder (4)\sydne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3048000"/>
            <a:ext cx="47625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36442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83563" cy="1143000"/>
          </a:xfrm>
        </p:spPr>
        <p:txBody>
          <a:bodyPr/>
          <a:lstStyle/>
          <a:p>
            <a:r>
              <a:rPr lang="en-US" sz="3200" dirty="0" smtClean="0"/>
              <a:t>Global Importance</a:t>
            </a:r>
            <a:endParaRPr lang="en-US" sz="3200" dirty="0"/>
          </a:p>
        </p:txBody>
      </p:sp>
      <p:sp>
        <p:nvSpPr>
          <p:cNvPr id="3" name="Content Placeholder 2"/>
          <p:cNvSpPr>
            <a:spLocks noGrp="1"/>
          </p:cNvSpPr>
          <p:nvPr>
            <p:ph idx="1"/>
          </p:nvPr>
        </p:nvSpPr>
        <p:spPr>
          <a:xfrm>
            <a:off x="457200" y="1447800"/>
            <a:ext cx="6659563" cy="1143000"/>
          </a:xfrm>
        </p:spPr>
        <p:txBody>
          <a:bodyPr/>
          <a:lstStyle/>
          <a:p>
            <a:r>
              <a:rPr lang="en-US" sz="2000" dirty="0" smtClean="0"/>
              <a:t>The </a:t>
            </a:r>
            <a:r>
              <a:rPr lang="en-US" sz="2000" dirty="0"/>
              <a:t>S</a:t>
            </a:r>
            <a:r>
              <a:rPr lang="en-US" sz="2000" dirty="0" smtClean="0"/>
              <a:t>ydney opera house is globally important because of all the performances they have.</a:t>
            </a:r>
            <a:endParaRPr lang="en-US" sz="2000" dirty="0"/>
          </a:p>
        </p:txBody>
      </p:sp>
      <p:pic>
        <p:nvPicPr>
          <p:cNvPr id="16386" name="Picture 2" descr="C:\Users\mojtaba\Desktop\New folder (4)\sydneyoperahou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2362200"/>
            <a:ext cx="5805349" cy="435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1848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New folder (4)\Sydney_Opera_House_-_construction_-_phase_2_19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2979965"/>
            <a:ext cx="4343400" cy="387803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a:xfrm>
            <a:off x="457200" y="1600201"/>
            <a:ext cx="8229600" cy="1905000"/>
          </a:xfrm>
        </p:spPr>
        <p:txBody>
          <a:bodyPr>
            <a:normAutofit/>
          </a:bodyPr>
          <a:lstStyle/>
          <a:p>
            <a:r>
              <a:rPr lang="en-US" sz="1800" dirty="0" smtClean="0"/>
              <a:t>The Sydney Opera house was opened in 1973.</a:t>
            </a:r>
          </a:p>
          <a:p>
            <a:r>
              <a:rPr lang="en-US" sz="1800" dirty="0" smtClean="0"/>
              <a:t>The creator was a Danish architect named </a:t>
            </a:r>
            <a:r>
              <a:rPr lang="en-US" sz="1800" dirty="0" err="1" smtClean="0"/>
              <a:t>Jorn</a:t>
            </a:r>
            <a:r>
              <a:rPr lang="en-US" sz="1800" dirty="0" smtClean="0"/>
              <a:t> </a:t>
            </a:r>
            <a:r>
              <a:rPr lang="en-US" sz="1800" dirty="0" err="1" smtClean="0"/>
              <a:t>Utzon</a:t>
            </a:r>
            <a:r>
              <a:rPr lang="en-US" sz="1800" dirty="0" smtClean="0"/>
              <a:t>.</a:t>
            </a:r>
          </a:p>
          <a:p>
            <a:r>
              <a:rPr lang="en-US" sz="1800" dirty="0" smtClean="0"/>
              <a:t>The opera House was originally supposed to house two theatres, one seating more people, and one small seating less people.</a:t>
            </a:r>
            <a:endParaRPr lang="en-US" sz="1800" dirty="0"/>
          </a:p>
        </p:txBody>
      </p:sp>
      <p:sp>
        <p:nvSpPr>
          <p:cNvPr id="9" name="Title 1"/>
          <p:cNvSpPr>
            <a:spLocks noGrp="1"/>
          </p:cNvSpPr>
          <p:nvPr>
            <p:ph type="title"/>
          </p:nvPr>
        </p:nvSpPr>
        <p:spPr>
          <a:xfrm>
            <a:off x="533400" y="381000"/>
            <a:ext cx="8183563" cy="1143000"/>
          </a:xfrm>
        </p:spPr>
        <p:txBody>
          <a:bodyPr/>
          <a:lstStyle/>
          <a:p>
            <a:r>
              <a:rPr lang="en-US" sz="2800" dirty="0" smtClean="0"/>
              <a:t>The History of the Sydney Opera House</a:t>
            </a:r>
            <a:endParaRPr lang="en-US" sz="2800" dirty="0"/>
          </a:p>
        </p:txBody>
      </p:sp>
    </p:spTree>
    <p:extLst>
      <p:ext uri="{BB962C8B-B14F-4D97-AF65-F5344CB8AC3E}">
        <p14:creationId xmlns:p14="http://schemas.microsoft.com/office/powerpoint/2010/main" val="29431178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F:\New folder (4)\utzon-sydney-pritzker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0562" y="838199"/>
            <a:ext cx="3016564" cy="3373155"/>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C:\Users\mojtaba\Desktop\New folder (4)\Captu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2" y="4321628"/>
            <a:ext cx="4728394" cy="2427836"/>
          </a:xfrm>
          <a:prstGeom prst="rect">
            <a:avLst/>
          </a:prstGeom>
          <a:noFill/>
          <a:extLst>
            <a:ext uri="{909E8E84-426E-40DD-AFC4-6F175D3DCCD1}">
              <a14:hiddenFill xmlns:a14="http://schemas.microsoft.com/office/drawing/2010/main">
                <a:solidFill>
                  <a:srgbClr val="FFFFFF"/>
                </a:solidFill>
              </a14:hiddenFill>
            </a:ext>
          </a:extLst>
        </p:spPr>
      </p:pic>
      <p:pic>
        <p:nvPicPr>
          <p:cNvPr id="18435" name="Picture 3" descr="C:\Users\mojtaba\Desktop\New folder (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8400" y="827313"/>
            <a:ext cx="3494088" cy="3373155"/>
          </a:xfrm>
          <a:prstGeom prst="rect">
            <a:avLst/>
          </a:prstGeom>
          <a:noFill/>
          <a:extLst>
            <a:ext uri="{909E8E84-426E-40DD-AFC4-6F175D3DCCD1}">
              <a14:hiddenFill xmlns:a14="http://schemas.microsoft.com/office/drawing/2010/main">
                <a:solidFill>
                  <a:srgbClr val="FFFFFF"/>
                </a:solidFill>
              </a14:hiddenFill>
            </a:ext>
          </a:extLst>
        </p:spPr>
      </p:pic>
      <p:pic>
        <p:nvPicPr>
          <p:cNvPr id="18437" name="Picture 5" descr="C:\Users\mojtaba\Desktop\New folder (4)\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0047" y="4321629"/>
            <a:ext cx="2357079" cy="2427835"/>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C:\Users\mojtaba\Desktop\New folder (4)\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75660" y="4321629"/>
            <a:ext cx="1714387" cy="2427835"/>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a:spLocks noGrp="1"/>
          </p:cNvSpPr>
          <p:nvPr>
            <p:ph type="title"/>
          </p:nvPr>
        </p:nvSpPr>
        <p:spPr>
          <a:xfrm>
            <a:off x="152400" y="0"/>
            <a:ext cx="5680453" cy="914400"/>
          </a:xfrm>
        </p:spPr>
        <p:txBody>
          <a:bodyPr/>
          <a:lstStyle/>
          <a:p>
            <a:r>
              <a:rPr lang="en-US" sz="2800" dirty="0" smtClean="0">
                <a:latin typeface="+mn-lt"/>
              </a:rPr>
              <a:t>Vaulted Roof </a:t>
            </a:r>
            <a:endParaRPr lang="en-US" sz="2800" dirty="0">
              <a:latin typeface="+mn-lt"/>
            </a:endParaRPr>
          </a:p>
        </p:txBody>
      </p:sp>
      <p:sp>
        <p:nvSpPr>
          <p:cNvPr id="2" name="Rectangle 1"/>
          <p:cNvSpPr/>
          <p:nvPr/>
        </p:nvSpPr>
        <p:spPr>
          <a:xfrm>
            <a:off x="152402" y="859969"/>
            <a:ext cx="2285997" cy="3293209"/>
          </a:xfrm>
          <a:prstGeom prst="rect">
            <a:avLst/>
          </a:prstGeom>
        </p:spPr>
        <p:txBody>
          <a:bodyPr wrap="square">
            <a:spAutoFit/>
          </a:bodyPr>
          <a:lstStyle/>
          <a:p>
            <a:r>
              <a:rPr lang="en-US" sz="1600" dirty="0" err="1"/>
              <a:t>Ove</a:t>
            </a:r>
            <a:r>
              <a:rPr lang="en-US" sz="1600" dirty="0"/>
              <a:t> Arup and </a:t>
            </a:r>
            <a:r>
              <a:rPr lang="en-US" sz="1600" dirty="0" smtClean="0"/>
              <a:t>Partners explored </a:t>
            </a:r>
            <a:r>
              <a:rPr lang="en-US" sz="1600" dirty="0"/>
              <a:t>a range </a:t>
            </a:r>
            <a:r>
              <a:rPr lang="en-US" sz="1600" dirty="0" smtClean="0"/>
              <a:t>of constructions starting with </a:t>
            </a:r>
            <a:r>
              <a:rPr lang="en-US" sz="1600" dirty="0" err="1"/>
              <a:t>Utzon’s</a:t>
            </a:r>
            <a:r>
              <a:rPr lang="en-US" sz="1600" dirty="0"/>
              <a:t> suggestion for a single skin reinforced concrete shell with stiffening ribs. The engineer also investigated many types of construction before settling on the final precast ribbed vault with </a:t>
            </a:r>
            <a:r>
              <a:rPr lang="en-US" sz="1600" dirty="0" err="1"/>
              <a:t>insitu</a:t>
            </a:r>
            <a:r>
              <a:rPr lang="en-US" sz="1600" dirty="0"/>
              <a:t> </a:t>
            </a:r>
            <a:r>
              <a:rPr lang="en-US" sz="1600" dirty="0" smtClean="0"/>
              <a:t>solution.</a:t>
            </a:r>
            <a:endParaRPr lang="en-US" sz="1600" dirty="0"/>
          </a:p>
        </p:txBody>
      </p:sp>
    </p:spTree>
    <p:extLst>
      <p:ext uri="{BB962C8B-B14F-4D97-AF65-F5344CB8AC3E}">
        <p14:creationId xmlns:p14="http://schemas.microsoft.com/office/powerpoint/2010/main" val="142634603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Additive Architecture - Elements</a:t>
            </a:r>
            <a:endParaRPr lang="en-US" sz="3200"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3323326"/>
            <a:ext cx="6292474" cy="3153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6372" y="3352800"/>
            <a:ext cx="27432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1447801"/>
            <a:ext cx="8610600" cy="1754326"/>
          </a:xfrm>
          <a:prstGeom prst="rect">
            <a:avLst/>
          </a:prstGeom>
        </p:spPr>
        <p:txBody>
          <a:bodyPr wrap="square">
            <a:spAutoFit/>
          </a:bodyPr>
          <a:lstStyle/>
          <a:p>
            <a:pPr algn="just"/>
            <a:r>
              <a:rPr lang="en-US" sz="1800" dirty="0" smtClean="0"/>
              <a:t>“</a:t>
            </a:r>
            <a:r>
              <a:rPr lang="en-US" sz="1800" dirty="0"/>
              <a:t>The exteriors of the building stand </a:t>
            </a:r>
            <a:r>
              <a:rPr lang="en-US" sz="1800" dirty="0" smtClean="0"/>
              <a:t>as an expression </a:t>
            </a:r>
            <a:r>
              <a:rPr lang="en-US" sz="1800" dirty="0"/>
              <a:t>for something basic </a:t>
            </a:r>
            <a:r>
              <a:rPr lang="en-US" sz="1800" dirty="0" smtClean="0"/>
              <a:t>in the </a:t>
            </a:r>
            <a:r>
              <a:rPr lang="en-US" sz="1800" dirty="0"/>
              <a:t>concept - the idea of dividing </a:t>
            </a:r>
            <a:r>
              <a:rPr lang="en-US" sz="1800" dirty="0" smtClean="0"/>
              <a:t>the various </a:t>
            </a:r>
            <a:r>
              <a:rPr lang="en-US" sz="1800" dirty="0"/>
              <a:t>parts up </a:t>
            </a:r>
            <a:r>
              <a:rPr lang="en-US" sz="1800" dirty="0" smtClean="0"/>
              <a:t>into equal components, which </a:t>
            </a:r>
            <a:r>
              <a:rPr lang="en-US" sz="1800" dirty="0"/>
              <a:t>can be </a:t>
            </a:r>
            <a:r>
              <a:rPr lang="en-US" sz="1800" dirty="0" smtClean="0"/>
              <a:t>produced industrially and afterwards </a:t>
            </a:r>
            <a:r>
              <a:rPr lang="en-US" sz="1800" dirty="0"/>
              <a:t>put together to form </a:t>
            </a:r>
            <a:r>
              <a:rPr lang="en-US" sz="1800" dirty="0" smtClean="0"/>
              <a:t>a structure </a:t>
            </a:r>
            <a:r>
              <a:rPr lang="en-US" sz="1800" dirty="0"/>
              <a:t>of the desired form</a:t>
            </a:r>
            <a:r>
              <a:rPr lang="en-US" sz="1800" dirty="0" smtClean="0"/>
              <a:t>.</a:t>
            </a:r>
          </a:p>
          <a:p>
            <a:pPr algn="just"/>
            <a:r>
              <a:rPr lang="en-US" sz="1800" dirty="0"/>
              <a:t>Referring to spherical geometry</a:t>
            </a:r>
            <a:r>
              <a:rPr lang="en-US" sz="1800" dirty="0" smtClean="0"/>
              <a:t>: “</a:t>
            </a:r>
            <a:r>
              <a:rPr lang="en-US" sz="1800" dirty="0"/>
              <a:t>Now the shells could be </a:t>
            </a:r>
            <a:r>
              <a:rPr lang="en-US" sz="1800" dirty="0" smtClean="0"/>
              <a:t>sub-divided into </a:t>
            </a:r>
            <a:r>
              <a:rPr lang="en-US" sz="1800" dirty="0"/>
              <a:t>ribs, </a:t>
            </a:r>
            <a:r>
              <a:rPr lang="en-US" sz="1800" dirty="0" smtClean="0"/>
              <a:t>which again </a:t>
            </a:r>
            <a:r>
              <a:rPr lang="en-US" sz="1800" dirty="0"/>
              <a:t>could be </a:t>
            </a:r>
            <a:r>
              <a:rPr lang="en-US" sz="1800" dirty="0" smtClean="0"/>
              <a:t>divided into </a:t>
            </a:r>
            <a:r>
              <a:rPr lang="en-US" sz="1800" dirty="0"/>
              <a:t>smaller elements, which could </a:t>
            </a:r>
            <a:r>
              <a:rPr lang="en-US" sz="1800" dirty="0" smtClean="0"/>
              <a:t>be cast </a:t>
            </a:r>
            <a:r>
              <a:rPr lang="en-US" sz="1800" dirty="0"/>
              <a:t>within </a:t>
            </a:r>
            <a:r>
              <a:rPr lang="en-US" sz="1800" dirty="0" smtClean="0"/>
              <a:t>formwork representing the largest </a:t>
            </a:r>
            <a:r>
              <a:rPr lang="en-US" sz="1800" dirty="0"/>
              <a:t>rib-entity.”</a:t>
            </a:r>
          </a:p>
        </p:txBody>
      </p:sp>
    </p:spTree>
    <p:extLst>
      <p:ext uri="{BB962C8B-B14F-4D97-AF65-F5344CB8AC3E}">
        <p14:creationId xmlns:p14="http://schemas.microsoft.com/office/powerpoint/2010/main" val="12189288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
            <a:ext cx="7162800" cy="1104900"/>
          </a:xfrm>
        </p:spPr>
        <p:txBody>
          <a:bodyPr/>
          <a:lstStyle/>
          <a:p>
            <a:r>
              <a:rPr lang="en-US" dirty="0" smtClean="0"/>
              <a:t>Vaulted Roof </a:t>
            </a:r>
            <a:endParaRPr lang="en-US" dirty="0"/>
          </a:p>
        </p:txBody>
      </p:sp>
      <p:pic>
        <p:nvPicPr>
          <p:cNvPr id="4098" name="Picture 2" descr="F:\New folder (4)\Sydney 2 0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282" y="3694406"/>
            <a:ext cx="4550848" cy="30791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F:\New folder (4)\soh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219200"/>
            <a:ext cx="4575730" cy="2362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76800" y="1524000"/>
            <a:ext cx="4114800" cy="3139321"/>
          </a:xfrm>
          <a:prstGeom prst="rect">
            <a:avLst/>
          </a:prstGeom>
        </p:spPr>
        <p:txBody>
          <a:bodyPr wrap="square">
            <a:spAutoFit/>
          </a:bodyPr>
          <a:lstStyle/>
          <a:p>
            <a:pPr algn="just"/>
            <a:r>
              <a:rPr lang="en-US" sz="1800" dirty="0">
                <a:solidFill>
                  <a:schemeClr val="accent4">
                    <a:lumMod val="20000"/>
                    <a:lumOff val="80000"/>
                  </a:schemeClr>
                </a:solidFill>
              </a:rPr>
              <a:t>The vaulted roof shells with their glistening </a:t>
            </a:r>
            <a:r>
              <a:rPr lang="en-US" sz="1800" dirty="0" smtClean="0">
                <a:solidFill>
                  <a:schemeClr val="accent4">
                    <a:lumMod val="20000"/>
                    <a:lumOff val="80000"/>
                  </a:schemeClr>
                </a:solidFill>
              </a:rPr>
              <a:t>white tiled </a:t>
            </a:r>
            <a:r>
              <a:rPr lang="en-US" sz="1800" dirty="0">
                <a:solidFill>
                  <a:schemeClr val="accent4">
                    <a:lumMod val="20000"/>
                    <a:lumOff val="80000"/>
                  </a:schemeClr>
                </a:solidFill>
              </a:rPr>
              <a:t>skin set amidst the grand waterscape </a:t>
            </a:r>
            <a:r>
              <a:rPr lang="en-US" sz="1800" dirty="0" smtClean="0">
                <a:solidFill>
                  <a:schemeClr val="accent4">
                    <a:lumMod val="20000"/>
                    <a:lumOff val="80000"/>
                  </a:schemeClr>
                </a:solidFill>
              </a:rPr>
              <a:t>setting of </a:t>
            </a:r>
            <a:r>
              <a:rPr lang="en-US" sz="1800" dirty="0">
                <a:solidFill>
                  <a:schemeClr val="accent4">
                    <a:lumMod val="20000"/>
                    <a:lumOff val="80000"/>
                  </a:schemeClr>
                </a:solidFill>
              </a:rPr>
              <a:t>Sydney </a:t>
            </a:r>
            <a:r>
              <a:rPr lang="en-US" sz="1800" dirty="0" err="1">
                <a:solidFill>
                  <a:schemeClr val="accent4">
                    <a:lumMod val="20000"/>
                    <a:lumOff val="80000"/>
                  </a:schemeClr>
                </a:solidFill>
              </a:rPr>
              <a:t>Harbour</a:t>
            </a:r>
            <a:r>
              <a:rPr lang="en-US" sz="1800" dirty="0">
                <a:solidFill>
                  <a:schemeClr val="accent4">
                    <a:lumMod val="20000"/>
                    <a:lumOff val="80000"/>
                  </a:schemeClr>
                </a:solidFill>
              </a:rPr>
              <a:t> are an exceptional </a:t>
            </a:r>
            <a:r>
              <a:rPr lang="en-US" sz="1800" dirty="0" smtClean="0">
                <a:solidFill>
                  <a:schemeClr val="accent4">
                    <a:lumMod val="20000"/>
                    <a:lumOff val="80000"/>
                  </a:schemeClr>
                </a:solidFill>
              </a:rPr>
              <a:t>architectural element</a:t>
            </a:r>
            <a:r>
              <a:rPr lang="en-US" sz="1800" dirty="0">
                <a:solidFill>
                  <a:schemeClr val="accent4">
                    <a:lumMod val="20000"/>
                    <a:lumOff val="80000"/>
                  </a:schemeClr>
                </a:solidFill>
              </a:rPr>
              <a:t>. </a:t>
            </a:r>
            <a:r>
              <a:rPr lang="en-US" sz="1800" dirty="0" err="1">
                <a:solidFill>
                  <a:schemeClr val="accent4">
                    <a:lumMod val="20000"/>
                    <a:lumOff val="80000"/>
                  </a:schemeClr>
                </a:solidFill>
              </a:rPr>
              <a:t>Utzon</a:t>
            </a:r>
            <a:r>
              <a:rPr lang="en-US" sz="1800" dirty="0">
                <a:solidFill>
                  <a:schemeClr val="accent4">
                    <a:lumMod val="20000"/>
                    <a:lumOff val="80000"/>
                  </a:schemeClr>
                </a:solidFill>
              </a:rPr>
              <a:t> originally conceived them as </a:t>
            </a:r>
            <a:r>
              <a:rPr lang="en-US" sz="1800" dirty="0" smtClean="0">
                <a:solidFill>
                  <a:schemeClr val="accent4">
                    <a:lumMod val="20000"/>
                    <a:lumOff val="80000"/>
                  </a:schemeClr>
                </a:solidFill>
              </a:rPr>
              <a:t>‘single layer,</a:t>
            </a:r>
            <a:r>
              <a:rPr lang="en-US" sz="1800" dirty="0">
                <a:solidFill>
                  <a:schemeClr val="accent4">
                    <a:lumMod val="20000"/>
                    <a:lumOff val="80000"/>
                  </a:schemeClr>
                </a:solidFill>
              </a:rPr>
              <a:t> </a:t>
            </a:r>
            <a:r>
              <a:rPr lang="en-US" sz="1800" dirty="0" smtClean="0">
                <a:solidFill>
                  <a:schemeClr val="accent4">
                    <a:lumMod val="20000"/>
                    <a:lumOff val="80000"/>
                  </a:schemeClr>
                </a:solidFill>
              </a:rPr>
              <a:t>rib-reinforced </a:t>
            </a:r>
            <a:r>
              <a:rPr lang="en-US" sz="1800" dirty="0">
                <a:solidFill>
                  <a:schemeClr val="accent4">
                    <a:lumMod val="20000"/>
                    <a:lumOff val="80000"/>
                  </a:schemeClr>
                </a:solidFill>
              </a:rPr>
              <a:t>parabolic shells’ but they had to </a:t>
            </a:r>
            <a:r>
              <a:rPr lang="en-US" sz="1800" dirty="0" smtClean="0">
                <a:solidFill>
                  <a:schemeClr val="accent4">
                    <a:lumMod val="20000"/>
                    <a:lumOff val="80000"/>
                  </a:schemeClr>
                </a:solidFill>
              </a:rPr>
              <a:t>be refit need </a:t>
            </a:r>
            <a:r>
              <a:rPr lang="en-US" sz="1800" dirty="0">
                <a:solidFill>
                  <a:schemeClr val="accent4">
                    <a:lumMod val="20000"/>
                    <a:lumOff val="80000"/>
                  </a:schemeClr>
                </a:solidFill>
              </a:rPr>
              <a:t>during the design, </a:t>
            </a:r>
            <a:r>
              <a:rPr lang="en-US" sz="1800" dirty="0" smtClean="0">
                <a:solidFill>
                  <a:schemeClr val="accent4">
                    <a:lumMod val="20000"/>
                    <a:lumOff val="80000"/>
                  </a:schemeClr>
                </a:solidFill>
              </a:rPr>
              <a:t>engineering and </a:t>
            </a:r>
            <a:r>
              <a:rPr lang="en-US" sz="1800" dirty="0">
                <a:solidFill>
                  <a:schemeClr val="accent4">
                    <a:lumMod val="20000"/>
                    <a:lumOff val="80000"/>
                  </a:schemeClr>
                </a:solidFill>
              </a:rPr>
              <a:t>construction</a:t>
            </a:r>
          </a:p>
          <a:p>
            <a:pPr algn="just"/>
            <a:r>
              <a:rPr lang="en-US" sz="1800" dirty="0">
                <a:solidFill>
                  <a:schemeClr val="accent4">
                    <a:lumMod val="20000"/>
                    <a:lumOff val="80000"/>
                  </a:schemeClr>
                </a:solidFill>
              </a:rPr>
              <a:t>process. The eventual design solution turned the </a:t>
            </a:r>
            <a:r>
              <a:rPr lang="en-US" sz="1800" dirty="0" smtClean="0">
                <a:solidFill>
                  <a:schemeClr val="accent4">
                    <a:lumMod val="20000"/>
                    <a:lumOff val="80000"/>
                  </a:schemeClr>
                </a:solidFill>
              </a:rPr>
              <a:t>shells into </a:t>
            </a:r>
            <a:r>
              <a:rPr lang="en-US" sz="1800" dirty="0">
                <a:solidFill>
                  <a:schemeClr val="accent4">
                    <a:lumMod val="20000"/>
                    <a:lumOff val="80000"/>
                  </a:schemeClr>
                </a:solidFill>
              </a:rPr>
              <a:t>‘arched vaults’ (Weston 2002: 130–132).</a:t>
            </a: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5216" y="4694504"/>
            <a:ext cx="2118984" cy="2079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9464" y="4716276"/>
            <a:ext cx="2129818" cy="20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24847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488363" cy="1066800"/>
          </a:xfrm>
        </p:spPr>
        <p:txBody>
          <a:bodyPr/>
          <a:lstStyle/>
          <a:p>
            <a:r>
              <a:rPr lang="en-US" sz="3200" dirty="0" smtClean="0"/>
              <a:t>Structural Expression </a:t>
            </a:r>
            <a:endParaRPr lang="en-US" dirty="0"/>
          </a:p>
        </p:txBody>
      </p:sp>
      <p:pic>
        <p:nvPicPr>
          <p:cNvPr id="5" name="Picture 3" descr="C:\Users\mojtaba\Desktop\New folder (4)\Sydney-Opera-House-0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582017"/>
            <a:ext cx="4267200" cy="5154685"/>
          </a:xfrm>
          <a:prstGeom prst="rect">
            <a:avLst/>
          </a:prstGeom>
          <a:noFill/>
          <a:extLst>
            <a:ext uri="{909E8E84-426E-40DD-AFC4-6F175D3DCCD1}">
              <a14:hiddenFill xmlns:a14="http://schemas.microsoft.com/office/drawing/2010/main">
                <a:solidFill>
                  <a:srgbClr val="FFFFFF"/>
                </a:solidFill>
              </a14:hiddenFill>
            </a:ext>
          </a:extLst>
        </p:spPr>
      </p:pic>
      <p:pic>
        <p:nvPicPr>
          <p:cNvPr id="17411" name="Picture 3" descr="C:\Users\mojtaba\Desktop\New folder (4)\800px-Tourists_and_Sydney_Opera_Hosu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928" y="3962399"/>
            <a:ext cx="4164707" cy="27743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13928" y="1582017"/>
            <a:ext cx="4164707" cy="2308324"/>
          </a:xfrm>
          <a:prstGeom prst="rect">
            <a:avLst/>
          </a:prstGeom>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just"/>
            <a:r>
              <a:rPr lang="en-US" sz="1800" dirty="0" smtClean="0"/>
              <a:t>The </a:t>
            </a:r>
            <a:r>
              <a:rPr lang="en-US" sz="1800" dirty="0"/>
              <a:t>Architecture with the ribs is </a:t>
            </a:r>
            <a:r>
              <a:rPr lang="en-US" sz="1800" dirty="0" smtClean="0"/>
              <a:t>much more expressive </a:t>
            </a:r>
            <a:r>
              <a:rPr lang="en-US" sz="1800" dirty="0"/>
              <a:t>than if the shells </a:t>
            </a:r>
            <a:r>
              <a:rPr lang="en-US" sz="1800" dirty="0" smtClean="0"/>
              <a:t>had been </a:t>
            </a:r>
            <a:r>
              <a:rPr lang="en-US" sz="1800" dirty="0"/>
              <a:t>cast </a:t>
            </a:r>
            <a:r>
              <a:rPr lang="en-US" sz="1800" dirty="0" smtClean="0"/>
              <a:t>in situ</a:t>
            </a:r>
            <a:r>
              <a:rPr lang="en-US" sz="1800" dirty="0"/>
              <a:t>, with the resulting </a:t>
            </a:r>
            <a:r>
              <a:rPr lang="en-US" sz="1800" dirty="0" smtClean="0"/>
              <a:t>flat constructed surfaces.</a:t>
            </a:r>
          </a:p>
          <a:p>
            <a:pPr algn="just"/>
            <a:r>
              <a:rPr lang="en-US" sz="1800" dirty="0" smtClean="0"/>
              <a:t> “</a:t>
            </a:r>
            <a:r>
              <a:rPr lang="en-US" sz="1800" dirty="0"/>
              <a:t>The top surface of the shells is </a:t>
            </a:r>
            <a:r>
              <a:rPr lang="en-US" sz="1800" dirty="0" smtClean="0"/>
              <a:t>covered with a weatherproof </a:t>
            </a:r>
            <a:r>
              <a:rPr lang="en-US" sz="1800" dirty="0"/>
              <a:t>membrane, a </a:t>
            </a:r>
            <a:r>
              <a:rPr lang="en-US" sz="1800" dirty="0" smtClean="0"/>
              <a:t>series of precast panels </a:t>
            </a:r>
            <a:r>
              <a:rPr lang="en-US" sz="1800" dirty="0"/>
              <a:t>matching the </a:t>
            </a:r>
            <a:r>
              <a:rPr lang="en-US" sz="1800" dirty="0" smtClean="0"/>
              <a:t>rib segments </a:t>
            </a:r>
            <a:r>
              <a:rPr lang="en-US" sz="1800" dirty="0"/>
              <a:t>and </a:t>
            </a:r>
            <a:r>
              <a:rPr lang="en-US" sz="1800" dirty="0" smtClean="0"/>
              <a:t>covered with white glazed </a:t>
            </a:r>
            <a:r>
              <a:rPr lang="en-US" sz="1800" dirty="0"/>
              <a:t>tiles</a:t>
            </a:r>
            <a:r>
              <a:rPr lang="en-US" sz="1800" dirty="0" smtClean="0"/>
              <a:t>.”</a:t>
            </a:r>
            <a:endParaRPr lang="en-US" sz="1800" dirty="0"/>
          </a:p>
        </p:txBody>
      </p:sp>
      <p:pic>
        <p:nvPicPr>
          <p:cNvPr id="5122" name="Picture 2" descr="C:\Users\mojtaba\Desktop\New folder (4)\Sydney 2 0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922998"/>
            <a:ext cx="4267200" cy="2845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79172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183563" cy="1143000"/>
          </a:xfrm>
        </p:spPr>
        <p:txBody>
          <a:bodyPr/>
          <a:lstStyle/>
          <a:p>
            <a:r>
              <a:rPr lang="en-US" sz="3200" dirty="0"/>
              <a:t>Structural </a:t>
            </a:r>
            <a:r>
              <a:rPr lang="en-US" sz="3200" dirty="0" smtClean="0"/>
              <a:t>expression</a:t>
            </a:r>
            <a:endParaRPr lang="en-US" sz="3200" dirty="0"/>
          </a:p>
        </p:txBody>
      </p:sp>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3429000"/>
            <a:ext cx="2362200" cy="232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429000"/>
            <a:ext cx="2357438" cy="2312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34290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0" y="1752600"/>
            <a:ext cx="7391400" cy="923330"/>
          </a:xfrm>
          <a:prstGeom prst="rect">
            <a:avLst/>
          </a:prstGeom>
        </p:spPr>
        <p:txBody>
          <a:bodyPr wrap="square">
            <a:spAutoFit/>
          </a:bodyPr>
          <a:lstStyle/>
          <a:p>
            <a:pPr algn="just"/>
            <a:r>
              <a:rPr lang="en-US" sz="1800" dirty="0"/>
              <a:t>By sub-dividing of the tile surface </a:t>
            </a:r>
            <a:r>
              <a:rPr lang="en-US" sz="1800" dirty="0" smtClean="0"/>
              <a:t>into glossy </a:t>
            </a:r>
            <a:r>
              <a:rPr lang="en-US" sz="1800" dirty="0"/>
              <a:t>tile lids, with matte tiles at </a:t>
            </a:r>
            <a:r>
              <a:rPr lang="en-US" sz="1800" dirty="0" smtClean="0"/>
              <a:t>the edges</a:t>
            </a:r>
            <a:r>
              <a:rPr lang="en-US" sz="1800" dirty="0"/>
              <a:t>. I achieved my aim, to have </a:t>
            </a:r>
            <a:r>
              <a:rPr lang="en-US" sz="1800" dirty="0" smtClean="0"/>
              <a:t>the structure </a:t>
            </a:r>
            <a:r>
              <a:rPr lang="en-US" sz="1800" dirty="0"/>
              <a:t>expressing the </a:t>
            </a:r>
            <a:r>
              <a:rPr lang="en-US" sz="1800" dirty="0" smtClean="0"/>
              <a:t>architecture and vice-versa</a:t>
            </a:r>
            <a:r>
              <a:rPr lang="en-US" sz="1800" dirty="0"/>
              <a:t>. You find a </a:t>
            </a:r>
            <a:r>
              <a:rPr lang="en-US" sz="1800" dirty="0" smtClean="0"/>
              <a:t>similar situation </a:t>
            </a:r>
            <a:r>
              <a:rPr lang="en-US" sz="1800" dirty="0"/>
              <a:t>in Gothic cathedrals.”</a:t>
            </a:r>
          </a:p>
        </p:txBody>
      </p:sp>
    </p:spTree>
    <p:extLst>
      <p:ext uri="{BB962C8B-B14F-4D97-AF65-F5344CB8AC3E}">
        <p14:creationId xmlns:p14="http://schemas.microsoft.com/office/powerpoint/2010/main" val="363017860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Outside and </a:t>
            </a:r>
            <a:r>
              <a:rPr lang="en-US" sz="3200" b="1" dirty="0" smtClean="0"/>
              <a:t>inside</a:t>
            </a:r>
            <a:endParaRPr lang="en-US" sz="32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996" y="3505201"/>
            <a:ext cx="5236029" cy="2433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0" y="1436914"/>
            <a:ext cx="6248400" cy="1569660"/>
          </a:xfrm>
          <a:prstGeom prst="rect">
            <a:avLst/>
          </a:prstGeom>
        </p:spPr>
        <p:txBody>
          <a:bodyPr wrap="square">
            <a:spAutoFit/>
          </a:bodyPr>
          <a:lstStyle/>
          <a:p>
            <a:r>
              <a:rPr lang="en-US" sz="1600" b="1" dirty="0" smtClean="0"/>
              <a:t>“</a:t>
            </a:r>
            <a:r>
              <a:rPr lang="en-US" sz="1600" b="1" dirty="0"/>
              <a:t>Each rehearsal room is treated in </a:t>
            </a:r>
            <a:r>
              <a:rPr lang="en-US" sz="1600" b="1" dirty="0" smtClean="0"/>
              <a:t>the same </a:t>
            </a:r>
            <a:r>
              <a:rPr lang="en-US" sz="1600" b="1" dirty="0"/>
              <a:t>way as the hall, that is, we </a:t>
            </a:r>
            <a:r>
              <a:rPr lang="en-US" sz="1600" b="1" dirty="0" smtClean="0"/>
              <a:t>have the </a:t>
            </a:r>
            <a:r>
              <a:rPr lang="en-US" sz="1600" b="1" dirty="0"/>
              <a:t>structure withholding the </a:t>
            </a:r>
            <a:r>
              <a:rPr lang="en-US" sz="1600" b="1" dirty="0" smtClean="0"/>
              <a:t>outside elements </a:t>
            </a:r>
            <a:r>
              <a:rPr lang="en-US" sz="1600" b="1" dirty="0"/>
              <a:t>and inside </a:t>
            </a:r>
            <a:r>
              <a:rPr lang="en-US" sz="1600" b="1" dirty="0" smtClean="0"/>
              <a:t>we have a complete </a:t>
            </a:r>
            <a:r>
              <a:rPr lang="en-US" sz="1600" b="1" dirty="0"/>
              <a:t>box to retain the </a:t>
            </a:r>
            <a:r>
              <a:rPr lang="en-US" sz="1600" b="1" dirty="0" smtClean="0"/>
              <a:t>sounds produced </a:t>
            </a:r>
            <a:r>
              <a:rPr lang="en-US" sz="1600" b="1" dirty="0"/>
              <a:t>internally</a:t>
            </a:r>
            <a:r>
              <a:rPr lang="en-US" sz="1600" b="1" dirty="0" smtClean="0"/>
              <a:t>.”</a:t>
            </a:r>
          </a:p>
          <a:p>
            <a:r>
              <a:rPr lang="en-US" sz="1600" b="1" dirty="0"/>
              <a:t>“The walls will show the concrete as it</a:t>
            </a:r>
          </a:p>
          <a:p>
            <a:r>
              <a:rPr lang="en-US" sz="1600" b="1" dirty="0"/>
              <a:t>was constructed, contrasting with </a:t>
            </a:r>
            <a:r>
              <a:rPr lang="en-US" sz="1600" b="1" dirty="0" smtClean="0"/>
              <a:t>the </a:t>
            </a:r>
            <a:r>
              <a:rPr lang="en-US" sz="1600" b="1" dirty="0" err="1" smtClean="0"/>
              <a:t>moulded</a:t>
            </a:r>
            <a:r>
              <a:rPr lang="en-US" sz="1600" b="1" dirty="0" smtClean="0"/>
              <a:t> </a:t>
            </a:r>
            <a:r>
              <a:rPr lang="en-US" sz="1600" b="1" dirty="0"/>
              <a:t>plywood panels </a:t>
            </a:r>
            <a:r>
              <a:rPr lang="en-US" sz="1600" b="1" dirty="0" smtClean="0"/>
              <a:t>which form the components </a:t>
            </a:r>
            <a:r>
              <a:rPr lang="en-US" sz="1600" b="1" dirty="0"/>
              <a:t>of the furniture </a:t>
            </a:r>
            <a:r>
              <a:rPr lang="en-US" sz="1600" b="1" dirty="0" smtClean="0"/>
              <a:t>and fixings</a:t>
            </a:r>
            <a:r>
              <a:rPr lang="en-US" sz="1600" b="1" dirty="0"/>
              <a:t>.”</a:t>
            </a:r>
            <a:endParaRPr lang="en-US" sz="1600" dirty="0"/>
          </a:p>
        </p:txBody>
      </p:sp>
      <p:pic>
        <p:nvPicPr>
          <p:cNvPr id="3075" name="Picture 3" descr="C:\Users\mojtaba\Desktop\New folder (4)\800px-Sydney_Opera_House_Concert_Theat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3715" y="3505200"/>
            <a:ext cx="3245164" cy="243387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mojtaba\Desktop\New folder (4)\800px-AUS_NSW_Opera_House_DSC0511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6911403" y="3771789"/>
            <a:ext cx="2444759" cy="1889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14909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San </a:t>
            </a:r>
            <a:r>
              <a:rPr lang="en-US" sz="2400" b="1" dirty="0" err="1"/>
              <a:t>Josemaría</a:t>
            </a:r>
            <a:r>
              <a:rPr lang="en-US" sz="2400" b="1" dirty="0"/>
              <a:t> </a:t>
            </a:r>
            <a:r>
              <a:rPr lang="en-US" sz="2400" b="1" dirty="0" err="1"/>
              <a:t>Escrivá</a:t>
            </a:r>
            <a:r>
              <a:rPr lang="en-US" sz="2400" b="1" dirty="0"/>
              <a:t> </a:t>
            </a:r>
            <a:r>
              <a:rPr lang="en-US" sz="2400" b="1" dirty="0" smtClean="0"/>
              <a:t>Church</a:t>
            </a:r>
            <a:br>
              <a:rPr lang="en-US" sz="2400" b="1" dirty="0" smtClean="0"/>
            </a:br>
            <a:r>
              <a:rPr lang="en-US" sz="2400" dirty="0"/>
              <a:t>Alvaro Obregon, Mexico</a:t>
            </a:r>
            <a:endParaRPr lang="en-US" sz="2400" b="1" dirty="0"/>
          </a:p>
        </p:txBody>
      </p:sp>
      <p:sp>
        <p:nvSpPr>
          <p:cNvPr id="3" name="Content Placeholder 2"/>
          <p:cNvSpPr>
            <a:spLocks noGrp="1"/>
          </p:cNvSpPr>
          <p:nvPr>
            <p:ph idx="1"/>
          </p:nvPr>
        </p:nvSpPr>
        <p:spPr/>
        <p:txBody>
          <a:bodyPr/>
          <a:lstStyle/>
          <a:p>
            <a:endParaRPr lang="en-US"/>
          </a:p>
        </p:txBody>
      </p:sp>
      <p:pic>
        <p:nvPicPr>
          <p:cNvPr id="1026" name="Picture 2" descr="C:\Users\mojtaba\Desktop\New folder (4)\light church\Modern-Church-Design-in-Mexico-600x3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9102" y="1600200"/>
            <a:ext cx="7218947"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22010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087"/>
            <a:ext cx="8183563" cy="838200"/>
          </a:xfrm>
        </p:spPr>
        <p:txBody>
          <a:bodyPr/>
          <a:lstStyle/>
          <a:p>
            <a:r>
              <a:rPr lang="en-US" sz="3200" b="1" dirty="0"/>
              <a:t>San </a:t>
            </a:r>
            <a:r>
              <a:rPr lang="en-US" sz="3200" b="1" dirty="0" err="1"/>
              <a:t>Josemaría</a:t>
            </a:r>
            <a:r>
              <a:rPr lang="en-US" sz="3200" b="1" dirty="0"/>
              <a:t> </a:t>
            </a:r>
            <a:r>
              <a:rPr lang="en-US" sz="3200" b="1" dirty="0" err="1"/>
              <a:t>Escrivá</a:t>
            </a:r>
            <a:r>
              <a:rPr lang="en-US" sz="3200" b="1" dirty="0"/>
              <a:t> </a:t>
            </a:r>
            <a:r>
              <a:rPr lang="en-US" sz="3200" b="1" dirty="0" smtClean="0"/>
              <a:t>Church</a:t>
            </a:r>
            <a:endParaRPr lang="en-US" dirty="0"/>
          </a:p>
        </p:txBody>
      </p:sp>
      <p:sp>
        <p:nvSpPr>
          <p:cNvPr id="6" name="Content Placeholder 5"/>
          <p:cNvSpPr>
            <a:spLocks noGrp="1"/>
          </p:cNvSpPr>
          <p:nvPr>
            <p:ph idx="1"/>
          </p:nvPr>
        </p:nvSpPr>
        <p:spPr>
          <a:xfrm>
            <a:off x="1600200" y="4876800"/>
            <a:ext cx="7391400" cy="1981200"/>
          </a:xfrm>
        </p:spPr>
        <p:txBody>
          <a:bodyPr/>
          <a:lstStyle/>
          <a:p>
            <a:pPr algn="justLow"/>
            <a:r>
              <a:rPr lang="en-US" sz="1800" dirty="0"/>
              <a:t>The Church and Santa Fe training Center, dedicated to </a:t>
            </a:r>
            <a:r>
              <a:rPr lang="en-US" sz="1800" dirty="0" err="1"/>
              <a:t>Josémaria</a:t>
            </a:r>
            <a:r>
              <a:rPr lang="en-US" sz="1800" dirty="0"/>
              <a:t> </a:t>
            </a:r>
            <a:r>
              <a:rPr lang="en-US" sz="1800" dirty="0" err="1"/>
              <a:t>Escrivá</a:t>
            </a:r>
            <a:r>
              <a:rPr lang="en-US" sz="1800" dirty="0"/>
              <a:t> </a:t>
            </a:r>
            <a:r>
              <a:rPr lang="en-US" sz="1800" dirty="0" err="1"/>
              <a:t>Balaguer</a:t>
            </a:r>
            <a:r>
              <a:rPr lang="en-US" sz="1800" dirty="0"/>
              <a:t>, is located on the west side of Mexico City in an urban context of recently completed projects. The completion of this project results in an urban space that is recovered, literally conformed by trash creating a representation of social and cultural values that have become a city landmark.</a:t>
            </a:r>
          </a:p>
        </p:txBody>
      </p:sp>
      <p:pic>
        <p:nvPicPr>
          <p:cNvPr id="2050" name="Picture 2" descr="C:\Users\mojtaba\Desktop\New folder (4)\light church\St.-Mary’s-Cathedral-San-Josemaria-Escriva-Church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914400"/>
            <a:ext cx="3044825" cy="390362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mojtaba\Desktop\New folder (4)\light church\walls-of-Modern-Church-Design-in-Mexico-600x3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914401"/>
            <a:ext cx="5486400" cy="3903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15772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610600" cy="1219200"/>
          </a:xfrm>
        </p:spPr>
        <p:txBody>
          <a:bodyPr/>
          <a:lstStyle/>
          <a:p>
            <a:pPr algn="just"/>
            <a:r>
              <a:rPr lang="en-US" sz="1600" dirty="0"/>
              <a:t>The structure of the temple, it was solved by steel columns with two non orthogonal directions, formed by four plates forming a box which has a similar behavior in all directions which benefits in earthquake load and wind </a:t>
            </a:r>
            <a:r>
              <a:rPr lang="en-US" sz="1600" dirty="0" smtClean="0"/>
              <a:t>load The </a:t>
            </a:r>
            <a:r>
              <a:rPr lang="en-US" sz="1600" dirty="0"/>
              <a:t>basement structure was solved with retaining walls of reinforced concrete.</a:t>
            </a:r>
          </a:p>
        </p:txBody>
      </p:sp>
      <p:pic>
        <p:nvPicPr>
          <p:cNvPr id="6146" name="Picture 2" descr="C:\Users\mojtaba\Desktop\New folder (4)\light church\walls-of-Modern-Church-Design-in-Mexico-600x3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915204"/>
            <a:ext cx="6402519" cy="425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57960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 y="152400"/>
            <a:ext cx="8686800" cy="2514600"/>
          </a:xfrm>
        </p:spPr>
        <p:txBody>
          <a:bodyPr/>
          <a:lstStyle/>
          <a:p>
            <a:pPr algn="just"/>
            <a:r>
              <a:rPr lang="en-US" sz="1600" dirty="0"/>
              <a:t>The entire design comes from the shape of the main building, (the church) formed by two curved walls that never reach . The origin of these “endless” walls, is the traditional symbol the fish from the first </a:t>
            </a:r>
            <a:r>
              <a:rPr lang="en-US" sz="1600" dirty="0" smtClean="0"/>
              <a:t>Christians </a:t>
            </a:r>
            <a:r>
              <a:rPr lang="en-US" sz="1600" dirty="0"/>
              <a:t>–an </a:t>
            </a:r>
            <a:r>
              <a:rPr lang="en-US" sz="1600" dirty="0" smtClean="0"/>
              <a:t>ellipse- </a:t>
            </a:r>
            <a:r>
              <a:rPr lang="en-US" sz="1600" dirty="0"/>
              <a:t>on the floor plan and develop to the top to become parallel -but still with out reaching- and take the shape of a cross bar, and while this two walls are shaping them selves to end </a:t>
            </a:r>
            <a:r>
              <a:rPr lang="en-US" sz="1600" dirty="0" smtClean="0"/>
              <a:t>perfectly </a:t>
            </a:r>
            <a:r>
              <a:rPr lang="en-US" sz="1600" dirty="0"/>
              <a:t>parallel with each other, their development force them to twist from the floor plan shape of the fish, to the ceiling shape of the cross bar, revealing a third symbol: The </a:t>
            </a:r>
            <a:r>
              <a:rPr lang="en-US" sz="1600" dirty="0" smtClean="0"/>
              <a:t>infinite. </a:t>
            </a:r>
            <a:r>
              <a:rPr lang="en-US" sz="1600" dirty="0"/>
              <a:t>All this leaving an interior height of 17mts.</a:t>
            </a:r>
          </a:p>
        </p:txBody>
      </p:sp>
      <p:pic>
        <p:nvPicPr>
          <p:cNvPr id="8195" name="Picture 3" descr="C:\Users\mojtaba\Desktop\New folder (4)\light church\IMAG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2667000"/>
            <a:ext cx="5029200" cy="3777720"/>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mojtaba\Desktop\New folder (4)\light church\sd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180" y="2667000"/>
            <a:ext cx="2916896" cy="377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62596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458200" cy="1981200"/>
          </a:xfrm>
        </p:spPr>
        <p:txBody>
          <a:bodyPr/>
          <a:lstStyle/>
          <a:p>
            <a:pPr algn="just"/>
            <a:r>
              <a:rPr lang="en-US" sz="1600" dirty="0"/>
              <a:t>The cover system for the exterior design with zinc, a material which has the benefit of its lightness, durability and flexibility also helps sound insulation for the interior design acoustics so that the absorption is concentrated in the rear and a line in the highest part to avoid echoes of reflections. The sides of the altar was left reflecting to project sound towards the audience, the speakers were placed on the different sound sources for both the eye and ear to the speaker to lead us, connecting the visual with the source.</a:t>
            </a:r>
          </a:p>
        </p:txBody>
      </p:sp>
      <p:sp>
        <p:nvSpPr>
          <p:cNvPr id="6" name="Title 1"/>
          <p:cNvSpPr>
            <a:spLocks noGrp="1"/>
          </p:cNvSpPr>
          <p:nvPr>
            <p:ph type="title"/>
          </p:nvPr>
        </p:nvSpPr>
        <p:spPr>
          <a:xfrm>
            <a:off x="533400" y="304800"/>
            <a:ext cx="8183563" cy="762000"/>
          </a:xfrm>
        </p:spPr>
        <p:txBody>
          <a:bodyPr/>
          <a:lstStyle/>
          <a:p>
            <a:r>
              <a:rPr lang="en-US" dirty="0" smtClean="0"/>
              <a:t>Cover System </a:t>
            </a:r>
            <a:endParaRPr lang="en-US" dirty="0"/>
          </a:p>
        </p:txBody>
      </p:sp>
      <p:pic>
        <p:nvPicPr>
          <p:cNvPr id="7173" name="Picture 5" descr="C:\Users\mojtaba\Desktop\New folder (4)\light church\Captur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3112354"/>
            <a:ext cx="2286001" cy="337705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mojtaba\Desktop\New folder (4)\light church\IMAG3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3112354"/>
            <a:ext cx="4495800" cy="337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24546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6800"/>
            <a:ext cx="4038600" cy="904875"/>
          </a:xfrm>
        </p:spPr>
        <p:txBody>
          <a:bodyPr>
            <a:normAutofit fontScale="90000"/>
          </a:bodyPr>
          <a:lstStyle/>
          <a:p>
            <a:r>
              <a:rPr lang="en-US" sz="2900" dirty="0">
                <a:solidFill>
                  <a:schemeClr val="accent1">
                    <a:lumMod val="50000"/>
                  </a:schemeClr>
                </a:solidFill>
                <a:latin typeface="Calibri"/>
                <a:ea typeface="Calibri"/>
                <a:cs typeface="Arial"/>
              </a:rPr>
              <a:t>ARCH AND </a:t>
            </a:r>
            <a:r>
              <a:rPr lang="en-US" sz="2900" dirty="0" smtClean="0">
                <a:solidFill>
                  <a:schemeClr val="accent1">
                    <a:lumMod val="50000"/>
                  </a:schemeClr>
                </a:solidFill>
                <a:latin typeface="Calibri"/>
                <a:ea typeface="Calibri"/>
                <a:cs typeface="Arial"/>
              </a:rPr>
              <a:t>KEYSTONE :</a:t>
            </a:r>
            <a:r>
              <a:rPr lang="tr-TR" sz="1300" dirty="0">
                <a:solidFill>
                  <a:schemeClr val="accent2">
                    <a:lumMod val="75000"/>
                  </a:schemeClr>
                </a:solidFill>
              </a:rPr>
              <a:t/>
            </a:r>
            <a:br>
              <a:rPr lang="tr-TR" sz="1300" dirty="0">
                <a:solidFill>
                  <a:schemeClr val="accent2">
                    <a:lumMod val="75000"/>
                  </a:schemeClr>
                </a:solidFill>
              </a:rPr>
            </a:br>
            <a:endParaRPr lang="tr-TR" dirty="0"/>
          </a:p>
        </p:txBody>
      </p:sp>
      <p:sp>
        <p:nvSpPr>
          <p:cNvPr id="3" name="Text Placeholder 2"/>
          <p:cNvSpPr>
            <a:spLocks noGrp="1"/>
          </p:cNvSpPr>
          <p:nvPr>
            <p:ph type="body" idx="1"/>
          </p:nvPr>
        </p:nvSpPr>
        <p:spPr>
          <a:xfrm>
            <a:off x="609600" y="1676400"/>
            <a:ext cx="7772400" cy="1520413"/>
          </a:xfrm>
        </p:spPr>
        <p:txBody>
          <a:bodyPr>
            <a:noAutofit/>
          </a:bodyPr>
          <a:lstStyle/>
          <a:p>
            <a:pPr>
              <a:lnSpc>
                <a:spcPct val="170000"/>
              </a:lnSpc>
            </a:pPr>
            <a:r>
              <a:rPr lang="en-US" sz="1800" dirty="0">
                <a:solidFill>
                  <a:schemeClr val="accent4">
                    <a:lumMod val="75000"/>
                  </a:schemeClr>
                </a:solidFill>
                <a:latin typeface="+mj-lt"/>
                <a:ea typeface="+mj-ea"/>
                <a:cs typeface="+mj-cs"/>
              </a:rPr>
              <a:t>An arch is a very strong and useful structure. A true arch is a curved structure. It can span large openings. It can be built into a wall or from its own base. It is made from wedge shaped pieces </a:t>
            </a:r>
            <a:r>
              <a:rPr lang="en-US" sz="1800" dirty="0" smtClean="0">
                <a:solidFill>
                  <a:schemeClr val="accent4">
                    <a:lumMod val="75000"/>
                  </a:schemeClr>
                </a:solidFill>
                <a:latin typeface="+mj-lt"/>
                <a:ea typeface="+mj-ea"/>
                <a:cs typeface="+mj-cs"/>
              </a:rPr>
              <a:t>that </a:t>
            </a:r>
            <a:r>
              <a:rPr lang="en-US" sz="1800" dirty="0">
                <a:solidFill>
                  <a:schemeClr val="accent4">
                    <a:lumMod val="75000"/>
                  </a:schemeClr>
                </a:solidFill>
                <a:latin typeface="+mj-lt"/>
                <a:ea typeface="+mj-ea"/>
                <a:cs typeface="+mj-cs"/>
              </a:rPr>
              <a:t>lean against each other. The middle piece, or keystone, holds all the pieces in place; it is usually larger than the other wedge shapes. </a:t>
            </a:r>
            <a:r>
              <a:rPr lang="tr-TR" sz="1800" dirty="0">
                <a:solidFill>
                  <a:schemeClr val="accent4">
                    <a:lumMod val="75000"/>
                  </a:schemeClr>
                </a:solidFill>
                <a:latin typeface="+mj-lt"/>
                <a:ea typeface="+mj-ea"/>
                <a:cs typeface="+mj-cs"/>
              </a:rPr>
              <a:t/>
            </a:r>
            <a:br>
              <a:rPr lang="tr-TR" sz="1800" dirty="0">
                <a:solidFill>
                  <a:schemeClr val="accent4">
                    <a:lumMod val="75000"/>
                  </a:schemeClr>
                </a:solidFill>
                <a:latin typeface="+mj-lt"/>
                <a:ea typeface="+mj-ea"/>
                <a:cs typeface="+mj-cs"/>
              </a:rPr>
            </a:br>
            <a:endParaRPr lang="tr-TR" sz="1800" dirty="0">
              <a:solidFill>
                <a:schemeClr val="accent4">
                  <a:lumMod val="75000"/>
                </a:schemeClr>
              </a:solidFill>
              <a:latin typeface="+mj-lt"/>
              <a:ea typeface="+mj-ea"/>
              <a:cs typeface="+mj-cs"/>
            </a:endParaRPr>
          </a:p>
        </p:txBody>
      </p:sp>
      <p:pic>
        <p:nvPicPr>
          <p:cNvPr id="4" name="Picture 3" descr="http://wpcontent.answcdn.com/wikipedia/commons/thumb/a/a0/Treledsb%C3%A5ge.png/120px-Treledsb%C3%A5ge.png">
            <a:hlinkClick r:id="rId2"/>
          </p:cNvPr>
          <p:cNvPicPr/>
          <p:nvPr/>
        </p:nvPicPr>
        <p:blipFill>
          <a:blip r:embed="rId3" cstate="print"/>
          <a:srcRect/>
          <a:stretch>
            <a:fillRect/>
          </a:stretch>
        </p:blipFill>
        <p:spPr bwMode="auto">
          <a:xfrm>
            <a:off x="1066800" y="4724400"/>
            <a:ext cx="1143000" cy="609600"/>
          </a:xfrm>
          <a:prstGeom prst="rect">
            <a:avLst/>
          </a:prstGeom>
          <a:noFill/>
          <a:ln w="9525">
            <a:noFill/>
            <a:miter lim="800000"/>
            <a:headEnd/>
            <a:tailEnd/>
          </a:ln>
        </p:spPr>
      </p:pic>
      <p:sp>
        <p:nvSpPr>
          <p:cNvPr id="5" name="Rectangle 4"/>
          <p:cNvSpPr/>
          <p:nvPr/>
        </p:nvSpPr>
        <p:spPr>
          <a:xfrm>
            <a:off x="989725" y="5500300"/>
            <a:ext cx="1297150" cy="276999"/>
          </a:xfrm>
          <a:prstGeom prst="rect">
            <a:avLst/>
          </a:prstGeom>
        </p:spPr>
        <p:txBody>
          <a:bodyPr wrap="none">
            <a:spAutoFit/>
          </a:bodyPr>
          <a:lstStyle/>
          <a:p>
            <a:r>
              <a:rPr lang="en-US" sz="1200" dirty="0"/>
              <a:t>Triangular arch</a:t>
            </a:r>
          </a:p>
        </p:txBody>
      </p:sp>
      <p:pic>
        <p:nvPicPr>
          <p:cNvPr id="6" name="Picture 5" descr="http://wpcontent.answcdn.com/wikipedia/commons/thumb/4/4a/Rundb%C3%A5ge.png/115px-Rundb%C3%A5ge.png">
            <a:hlinkClick r:id="rId4"/>
          </p:cNvPr>
          <p:cNvPicPr/>
          <p:nvPr/>
        </p:nvPicPr>
        <p:blipFill>
          <a:blip r:embed="rId5" cstate="print"/>
          <a:srcRect/>
          <a:stretch>
            <a:fillRect/>
          </a:stretch>
        </p:blipFill>
        <p:spPr bwMode="auto">
          <a:xfrm>
            <a:off x="2409825" y="4372654"/>
            <a:ext cx="1095375" cy="1143000"/>
          </a:xfrm>
          <a:prstGeom prst="rect">
            <a:avLst/>
          </a:prstGeom>
          <a:noFill/>
          <a:ln w="9525">
            <a:noFill/>
            <a:miter lim="800000"/>
            <a:headEnd/>
            <a:tailEnd/>
          </a:ln>
        </p:spPr>
      </p:pic>
      <p:sp>
        <p:nvSpPr>
          <p:cNvPr id="8" name="Rectangle 7"/>
          <p:cNvSpPr/>
          <p:nvPr/>
        </p:nvSpPr>
        <p:spPr>
          <a:xfrm>
            <a:off x="2519891" y="5486400"/>
            <a:ext cx="1061509" cy="276999"/>
          </a:xfrm>
          <a:prstGeom prst="rect">
            <a:avLst/>
          </a:prstGeom>
        </p:spPr>
        <p:txBody>
          <a:bodyPr wrap="none">
            <a:spAutoFit/>
          </a:bodyPr>
          <a:lstStyle/>
          <a:p>
            <a:r>
              <a:rPr lang="en-US" sz="1200" dirty="0" smtClean="0"/>
              <a:t>Round </a:t>
            </a:r>
            <a:r>
              <a:rPr lang="en-US" sz="1200" dirty="0"/>
              <a:t>arch</a:t>
            </a:r>
          </a:p>
        </p:txBody>
      </p:sp>
      <p:pic>
        <p:nvPicPr>
          <p:cNvPr id="9" name="Picture 8" descr="http://wpcontent.answcdn.com/wikipedia/commons/thumb/b/b1/Segmentb%C3%A5ge.png/108px-Segmentb%C3%A5ge.png">
            <a:hlinkClick r:id="rId6"/>
          </p:cNvPr>
          <p:cNvPicPr/>
          <p:nvPr/>
        </p:nvPicPr>
        <p:blipFill>
          <a:blip r:embed="rId7" cstate="print"/>
          <a:srcRect/>
          <a:stretch>
            <a:fillRect/>
          </a:stretch>
        </p:blipFill>
        <p:spPr bwMode="auto">
          <a:xfrm>
            <a:off x="3886200" y="4357300"/>
            <a:ext cx="1028700" cy="1143000"/>
          </a:xfrm>
          <a:prstGeom prst="rect">
            <a:avLst/>
          </a:prstGeom>
          <a:noFill/>
          <a:ln w="9525">
            <a:noFill/>
            <a:miter lim="800000"/>
            <a:headEnd/>
            <a:tailEnd/>
          </a:ln>
        </p:spPr>
      </p:pic>
      <p:sp>
        <p:nvSpPr>
          <p:cNvPr id="11" name="Rectangle 10"/>
          <p:cNvSpPr/>
          <p:nvPr/>
        </p:nvSpPr>
        <p:spPr>
          <a:xfrm>
            <a:off x="3733800" y="5477301"/>
            <a:ext cx="1425390" cy="276999"/>
          </a:xfrm>
          <a:prstGeom prst="rect">
            <a:avLst/>
          </a:prstGeom>
        </p:spPr>
        <p:txBody>
          <a:bodyPr wrap="none">
            <a:spAutoFit/>
          </a:bodyPr>
          <a:lstStyle/>
          <a:p>
            <a:r>
              <a:rPr lang="en-US" sz="1200" dirty="0"/>
              <a:t>Segmental arch </a:t>
            </a:r>
          </a:p>
        </p:txBody>
      </p:sp>
      <p:pic>
        <p:nvPicPr>
          <p:cNvPr id="12" name="Picture 11" descr="http://wpcontent.answcdn.com/wikipedia/commons/thumb/0/0e/Lansettb%C3%A5ge.png/71px-Lansettb%C3%A5ge.png">
            <a:hlinkClick r:id="rId8"/>
          </p:cNvPr>
          <p:cNvPicPr/>
          <p:nvPr/>
        </p:nvPicPr>
        <p:blipFill>
          <a:blip r:embed="rId9" cstate="print"/>
          <a:srcRect/>
          <a:stretch>
            <a:fillRect/>
          </a:stretch>
        </p:blipFill>
        <p:spPr bwMode="auto">
          <a:xfrm>
            <a:off x="5343525" y="4334301"/>
            <a:ext cx="676275" cy="1143000"/>
          </a:xfrm>
          <a:prstGeom prst="rect">
            <a:avLst/>
          </a:prstGeom>
          <a:noFill/>
          <a:ln w="9525">
            <a:noFill/>
            <a:miter lim="800000"/>
            <a:headEnd/>
            <a:tailEnd/>
          </a:ln>
        </p:spPr>
      </p:pic>
      <p:sp>
        <p:nvSpPr>
          <p:cNvPr id="13" name="Rectangle 12"/>
          <p:cNvSpPr/>
          <p:nvPr/>
        </p:nvSpPr>
        <p:spPr>
          <a:xfrm>
            <a:off x="5108344" y="5486400"/>
            <a:ext cx="1140056" cy="276999"/>
          </a:xfrm>
          <a:prstGeom prst="rect">
            <a:avLst/>
          </a:prstGeom>
        </p:spPr>
        <p:txBody>
          <a:bodyPr wrap="none">
            <a:spAutoFit/>
          </a:bodyPr>
          <a:lstStyle/>
          <a:p>
            <a:r>
              <a:rPr lang="en-US" sz="1200" dirty="0" smtClean="0"/>
              <a:t>Lancet </a:t>
            </a:r>
            <a:r>
              <a:rPr lang="en-US" sz="1200" dirty="0"/>
              <a:t>arch </a:t>
            </a:r>
          </a:p>
        </p:txBody>
      </p:sp>
      <p:pic>
        <p:nvPicPr>
          <p:cNvPr id="14" name="Picture 13" descr="http://wpcontent.answcdn.com/wikipedia/commons/thumb/4/45/Korgb%C3%A5ge.png/120px-Korgb%C3%A5ge.png">
            <a:hlinkClick r:id="rId10"/>
          </p:cNvPr>
          <p:cNvPicPr/>
          <p:nvPr/>
        </p:nvPicPr>
        <p:blipFill>
          <a:blip r:embed="rId11" cstate="print"/>
          <a:srcRect/>
          <a:stretch>
            <a:fillRect/>
          </a:stretch>
        </p:blipFill>
        <p:spPr bwMode="auto">
          <a:xfrm>
            <a:off x="6631316" y="4372654"/>
            <a:ext cx="1143000" cy="1095375"/>
          </a:xfrm>
          <a:prstGeom prst="rect">
            <a:avLst/>
          </a:prstGeom>
          <a:noFill/>
          <a:ln w="9525">
            <a:noFill/>
            <a:miter lim="800000"/>
            <a:headEnd/>
            <a:tailEnd/>
          </a:ln>
        </p:spPr>
      </p:pic>
      <p:sp>
        <p:nvSpPr>
          <p:cNvPr id="15" name="Rectangle 14"/>
          <p:cNvSpPr/>
          <p:nvPr/>
        </p:nvSpPr>
        <p:spPr>
          <a:xfrm>
            <a:off x="6338637" y="5500299"/>
            <a:ext cx="1728358" cy="276999"/>
          </a:xfrm>
          <a:prstGeom prst="rect">
            <a:avLst/>
          </a:prstGeom>
        </p:spPr>
        <p:txBody>
          <a:bodyPr wrap="none">
            <a:spAutoFit/>
          </a:bodyPr>
          <a:lstStyle/>
          <a:p>
            <a:r>
              <a:rPr lang="en-US" sz="1200" dirty="0"/>
              <a:t>Three-centered arch</a:t>
            </a:r>
          </a:p>
        </p:txBody>
      </p:sp>
    </p:spTree>
    <p:extLst>
      <p:ext uri="{BB962C8B-B14F-4D97-AF65-F5344CB8AC3E}">
        <p14:creationId xmlns:p14="http://schemas.microsoft.com/office/powerpoint/2010/main" val="129371083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64" y="1524000"/>
            <a:ext cx="6637468" cy="1362075"/>
          </a:xfrm>
        </p:spPr>
        <p:txBody>
          <a:bodyPr>
            <a:normAutofit/>
          </a:bodyPr>
          <a:lstStyle/>
          <a:p>
            <a:r>
              <a:rPr lang="en-US" sz="1800" dirty="0">
                <a:solidFill>
                  <a:schemeClr val="accent4">
                    <a:lumMod val="75000"/>
                  </a:schemeClr>
                </a:solidFill>
              </a:rPr>
              <a:t>The keystone is the last piece to be put into the structure. A curved support or scaffold, which is in place during the construction of the arch, is removed once the keystone is in place; the sturdy arch then stands on its own.</a:t>
            </a:r>
            <a:endParaRPr lang="tr-TR" sz="1800" dirty="0"/>
          </a:p>
        </p:txBody>
      </p:sp>
      <p:pic>
        <p:nvPicPr>
          <p:cNvPr id="4" name="Picture 3" descr="http://wpcontent.answcdn.com/wikipedia/commons/thumb/e/e4/Arch_illustration.svg/220px-Arch_illustration.svg.png"/>
          <p:cNvPicPr/>
          <p:nvPr/>
        </p:nvPicPr>
        <p:blipFill>
          <a:blip r:embed="rId2" cstate="print"/>
          <a:srcRect/>
          <a:stretch>
            <a:fillRect/>
          </a:stretch>
        </p:blipFill>
        <p:spPr bwMode="auto">
          <a:xfrm>
            <a:off x="1066800" y="3124200"/>
            <a:ext cx="3048000" cy="2970437"/>
          </a:xfrm>
          <a:prstGeom prst="rect">
            <a:avLst/>
          </a:prstGeom>
          <a:noFill/>
          <a:ln w="9525">
            <a:noFill/>
            <a:miter lim="800000"/>
            <a:headEnd/>
            <a:tailEnd/>
          </a:ln>
        </p:spPr>
      </p:pic>
      <p:sp>
        <p:nvSpPr>
          <p:cNvPr id="5" name="Rectangle 4"/>
          <p:cNvSpPr/>
          <p:nvPr/>
        </p:nvSpPr>
        <p:spPr>
          <a:xfrm>
            <a:off x="4419600" y="4343400"/>
            <a:ext cx="2362200" cy="1615827"/>
          </a:xfrm>
          <a:prstGeom prst="rect">
            <a:avLst/>
          </a:prstGeom>
        </p:spPr>
        <p:txBody>
          <a:bodyPr wrap="square">
            <a:spAutoFit/>
          </a:bodyPr>
          <a:lstStyle/>
          <a:p>
            <a:r>
              <a:rPr lang="en-US" sz="1100" dirty="0">
                <a:solidFill>
                  <a:schemeClr val="accent1">
                    <a:lumMod val="75000"/>
                  </a:schemeClr>
                </a:solidFill>
              </a:rPr>
              <a:t>A masonry arch</a:t>
            </a:r>
            <a:br>
              <a:rPr lang="en-US" sz="1100" dirty="0">
                <a:solidFill>
                  <a:schemeClr val="accent1">
                    <a:lumMod val="75000"/>
                  </a:schemeClr>
                </a:solidFill>
              </a:rPr>
            </a:br>
            <a:r>
              <a:rPr lang="en-US" sz="1100" dirty="0">
                <a:solidFill>
                  <a:schemeClr val="accent1">
                    <a:lumMod val="75000"/>
                  </a:schemeClr>
                </a:solidFill>
              </a:rPr>
              <a:t>1. Keystone </a:t>
            </a:r>
            <a:endParaRPr lang="en-US" sz="1100" dirty="0" smtClean="0">
              <a:solidFill>
                <a:schemeClr val="accent1">
                  <a:lumMod val="75000"/>
                </a:schemeClr>
              </a:solidFill>
            </a:endParaRPr>
          </a:p>
          <a:p>
            <a:r>
              <a:rPr lang="en-US" sz="1100" dirty="0" smtClean="0">
                <a:solidFill>
                  <a:schemeClr val="accent1">
                    <a:lumMod val="75000"/>
                  </a:schemeClr>
                </a:solidFill>
              </a:rPr>
              <a:t>2</a:t>
            </a:r>
            <a:r>
              <a:rPr lang="en-US" sz="1100" dirty="0">
                <a:solidFill>
                  <a:schemeClr val="accent1">
                    <a:lumMod val="75000"/>
                  </a:schemeClr>
                </a:solidFill>
              </a:rPr>
              <a:t>. Voussoir </a:t>
            </a:r>
            <a:endParaRPr lang="en-US" sz="1100" dirty="0" smtClean="0">
              <a:solidFill>
                <a:schemeClr val="accent1">
                  <a:lumMod val="75000"/>
                </a:schemeClr>
              </a:solidFill>
            </a:endParaRPr>
          </a:p>
          <a:p>
            <a:r>
              <a:rPr lang="en-US" sz="1100" dirty="0" smtClean="0">
                <a:solidFill>
                  <a:schemeClr val="accent1">
                    <a:lumMod val="75000"/>
                  </a:schemeClr>
                </a:solidFill>
              </a:rPr>
              <a:t>3</a:t>
            </a:r>
            <a:r>
              <a:rPr lang="en-US" sz="1100" dirty="0">
                <a:solidFill>
                  <a:schemeClr val="accent1">
                    <a:lumMod val="75000"/>
                  </a:schemeClr>
                </a:solidFill>
              </a:rPr>
              <a:t>. Extrados </a:t>
            </a:r>
            <a:endParaRPr lang="en-US" sz="1100" dirty="0" smtClean="0">
              <a:solidFill>
                <a:schemeClr val="accent1">
                  <a:lumMod val="75000"/>
                </a:schemeClr>
              </a:solidFill>
            </a:endParaRPr>
          </a:p>
          <a:p>
            <a:r>
              <a:rPr lang="en-US" sz="1100" dirty="0" smtClean="0">
                <a:solidFill>
                  <a:schemeClr val="accent1">
                    <a:lumMod val="75000"/>
                  </a:schemeClr>
                </a:solidFill>
              </a:rPr>
              <a:t>4</a:t>
            </a:r>
            <a:r>
              <a:rPr lang="en-US" sz="1100" dirty="0">
                <a:solidFill>
                  <a:schemeClr val="accent1">
                    <a:lumMod val="75000"/>
                  </a:schemeClr>
                </a:solidFill>
              </a:rPr>
              <a:t>. Impost </a:t>
            </a:r>
            <a:endParaRPr lang="en-US" sz="1100" dirty="0" smtClean="0">
              <a:solidFill>
                <a:schemeClr val="accent1">
                  <a:lumMod val="75000"/>
                </a:schemeClr>
              </a:solidFill>
            </a:endParaRPr>
          </a:p>
          <a:p>
            <a:r>
              <a:rPr lang="en-US" sz="1100" dirty="0" smtClean="0">
                <a:solidFill>
                  <a:schemeClr val="accent1">
                    <a:lumMod val="75000"/>
                  </a:schemeClr>
                </a:solidFill>
              </a:rPr>
              <a:t>5</a:t>
            </a:r>
            <a:r>
              <a:rPr lang="en-US" sz="1100" dirty="0">
                <a:solidFill>
                  <a:schemeClr val="accent1">
                    <a:lumMod val="75000"/>
                  </a:schemeClr>
                </a:solidFill>
              </a:rPr>
              <a:t>. </a:t>
            </a:r>
            <a:r>
              <a:rPr lang="en-US" sz="1100" dirty="0" smtClean="0">
                <a:solidFill>
                  <a:schemeClr val="accent1">
                    <a:lumMod val="75000"/>
                  </a:schemeClr>
                </a:solidFill>
              </a:rPr>
              <a:t>Intrados</a:t>
            </a:r>
          </a:p>
          <a:p>
            <a:r>
              <a:rPr lang="en-US" sz="1100" dirty="0" smtClean="0">
                <a:solidFill>
                  <a:schemeClr val="accent1">
                    <a:lumMod val="75000"/>
                  </a:schemeClr>
                </a:solidFill>
              </a:rPr>
              <a:t> </a:t>
            </a:r>
            <a:r>
              <a:rPr lang="en-US" sz="1100" dirty="0">
                <a:solidFill>
                  <a:schemeClr val="accent1">
                    <a:lumMod val="75000"/>
                  </a:schemeClr>
                </a:solidFill>
              </a:rPr>
              <a:t>6. Rise </a:t>
            </a:r>
            <a:endParaRPr lang="en-US" sz="1100" dirty="0" smtClean="0">
              <a:solidFill>
                <a:schemeClr val="accent1">
                  <a:lumMod val="75000"/>
                </a:schemeClr>
              </a:solidFill>
            </a:endParaRPr>
          </a:p>
          <a:p>
            <a:r>
              <a:rPr lang="en-US" sz="1100" dirty="0" smtClean="0">
                <a:solidFill>
                  <a:schemeClr val="accent1">
                    <a:lumMod val="75000"/>
                  </a:schemeClr>
                </a:solidFill>
              </a:rPr>
              <a:t>7</a:t>
            </a:r>
            <a:r>
              <a:rPr lang="en-US" sz="1100" dirty="0">
                <a:solidFill>
                  <a:schemeClr val="accent1">
                    <a:lumMod val="75000"/>
                  </a:schemeClr>
                </a:solidFill>
              </a:rPr>
              <a:t>. Clear </a:t>
            </a:r>
            <a:r>
              <a:rPr lang="en-US" sz="1100" dirty="0" smtClean="0">
                <a:solidFill>
                  <a:schemeClr val="accent1">
                    <a:lumMod val="75000"/>
                  </a:schemeClr>
                </a:solidFill>
              </a:rPr>
              <a:t>span</a:t>
            </a:r>
          </a:p>
          <a:p>
            <a:r>
              <a:rPr lang="en-US" sz="1100" dirty="0" smtClean="0">
                <a:solidFill>
                  <a:schemeClr val="accent1">
                    <a:lumMod val="75000"/>
                  </a:schemeClr>
                </a:solidFill>
              </a:rPr>
              <a:t> </a:t>
            </a:r>
            <a:r>
              <a:rPr lang="en-US" sz="1100" dirty="0">
                <a:solidFill>
                  <a:schemeClr val="accent1">
                    <a:lumMod val="75000"/>
                  </a:schemeClr>
                </a:solidFill>
              </a:rPr>
              <a:t>8. Abutment</a:t>
            </a:r>
          </a:p>
        </p:txBody>
      </p:sp>
    </p:spTree>
    <p:extLst>
      <p:ext uri="{BB962C8B-B14F-4D97-AF65-F5344CB8AC3E}">
        <p14:creationId xmlns:p14="http://schemas.microsoft.com/office/powerpoint/2010/main" val="150487927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le:Arch.of.constantine.threequarter.view.arp.jpg">
            <a:hlinkClick r:id="rId2"/>
          </p:cNvPr>
          <p:cNvPicPr/>
          <p:nvPr/>
        </p:nvPicPr>
        <p:blipFill>
          <a:blip r:embed="rId3" cstate="print"/>
          <a:srcRect/>
          <a:stretch>
            <a:fillRect/>
          </a:stretch>
        </p:blipFill>
        <p:spPr bwMode="auto">
          <a:xfrm>
            <a:off x="1295400" y="1143000"/>
            <a:ext cx="2760980" cy="2019300"/>
          </a:xfrm>
          <a:prstGeom prst="rect">
            <a:avLst/>
          </a:prstGeom>
          <a:noFill/>
          <a:ln w="9525">
            <a:noFill/>
            <a:miter lim="800000"/>
            <a:headEnd/>
            <a:tailEnd/>
          </a:ln>
        </p:spPr>
      </p:pic>
      <p:sp>
        <p:nvSpPr>
          <p:cNvPr id="5" name="Title 1"/>
          <p:cNvSpPr txBox="1">
            <a:spLocks/>
          </p:cNvSpPr>
          <p:nvPr/>
        </p:nvSpPr>
        <p:spPr>
          <a:xfrm>
            <a:off x="1371600" y="2971800"/>
            <a:ext cx="3124200" cy="838200"/>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smtClean="0">
                <a:solidFill>
                  <a:schemeClr val="accent4">
                    <a:lumMod val="75000"/>
                  </a:schemeClr>
                </a:solidFill>
              </a:rPr>
              <a:t>Arch of Constantine ,Rome, Italy</a:t>
            </a:r>
            <a:r>
              <a:rPr lang="en-US" sz="1800" dirty="0" smtClean="0"/>
              <a:t/>
            </a:r>
            <a:br>
              <a:rPr lang="en-US" sz="1800" dirty="0" smtClean="0"/>
            </a:br>
            <a:endParaRPr lang="en-US" sz="1800" dirty="0">
              <a:solidFill>
                <a:schemeClr val="tx1">
                  <a:lumMod val="75000"/>
                  <a:lumOff val="25000"/>
                </a:schemeClr>
              </a:solidFill>
              <a:latin typeface="+mn-lt"/>
              <a:ea typeface="+mn-ea"/>
              <a:cs typeface="+mn-cs"/>
            </a:endParaRPr>
          </a:p>
        </p:txBody>
      </p:sp>
      <p:sp>
        <p:nvSpPr>
          <p:cNvPr id="6" name="Title 5"/>
          <p:cNvSpPr>
            <a:spLocks noGrp="1"/>
          </p:cNvSpPr>
          <p:nvPr>
            <p:ph type="title"/>
          </p:nvPr>
        </p:nvSpPr>
        <p:spPr>
          <a:xfrm>
            <a:off x="3512593" y="5562600"/>
            <a:ext cx="2583407" cy="479946"/>
          </a:xfrm>
        </p:spPr>
        <p:txBody>
          <a:bodyPr>
            <a:normAutofit/>
          </a:bodyPr>
          <a:lstStyle/>
          <a:p>
            <a:r>
              <a:rPr lang="en-US" sz="1200" dirty="0">
                <a:solidFill>
                  <a:schemeClr val="accent4">
                    <a:lumMod val="75000"/>
                  </a:schemeClr>
                </a:solidFill>
              </a:rPr>
              <a:t>The Arc de </a:t>
            </a:r>
            <a:r>
              <a:rPr lang="en-US" sz="1200" dirty="0" err="1" smtClean="0">
                <a:solidFill>
                  <a:schemeClr val="accent4">
                    <a:lumMod val="75000"/>
                  </a:schemeClr>
                </a:solidFill>
              </a:rPr>
              <a:t>Triomphe</a:t>
            </a:r>
            <a:r>
              <a:rPr lang="en-US" sz="1200" dirty="0" smtClean="0">
                <a:solidFill>
                  <a:schemeClr val="accent4">
                    <a:lumMod val="75000"/>
                  </a:schemeClr>
                </a:solidFill>
              </a:rPr>
              <a:t>, </a:t>
            </a:r>
            <a:r>
              <a:rPr lang="en-US" sz="1200" dirty="0">
                <a:solidFill>
                  <a:schemeClr val="accent4">
                    <a:lumMod val="75000"/>
                  </a:schemeClr>
                </a:solidFill>
              </a:rPr>
              <a:t>Paris</a:t>
            </a:r>
          </a:p>
        </p:txBody>
      </p:sp>
      <p:pic>
        <p:nvPicPr>
          <p:cNvPr id="7" name="Picture 6" descr="File:Igreja, Mosteiro Alcobaça.jpg">
            <a:hlinkClick r:id="rId4"/>
          </p:cNvPr>
          <p:cNvPicPr/>
          <p:nvPr/>
        </p:nvPicPr>
        <p:blipFill>
          <a:blip r:embed="rId5" cstate="print"/>
          <a:srcRect/>
          <a:stretch>
            <a:fillRect/>
          </a:stretch>
        </p:blipFill>
        <p:spPr bwMode="auto">
          <a:xfrm>
            <a:off x="4800600" y="1160060"/>
            <a:ext cx="2667000" cy="1638300"/>
          </a:xfrm>
          <a:prstGeom prst="rect">
            <a:avLst/>
          </a:prstGeom>
          <a:noFill/>
          <a:ln w="9525">
            <a:noFill/>
            <a:miter lim="800000"/>
            <a:headEnd/>
            <a:tailEnd/>
          </a:ln>
        </p:spPr>
      </p:pic>
      <p:sp>
        <p:nvSpPr>
          <p:cNvPr id="8" name="Rectangle 7"/>
          <p:cNvSpPr/>
          <p:nvPr/>
        </p:nvSpPr>
        <p:spPr>
          <a:xfrm>
            <a:off x="4847343" y="3203454"/>
            <a:ext cx="2848857" cy="461665"/>
          </a:xfrm>
          <a:prstGeom prst="rect">
            <a:avLst/>
          </a:prstGeom>
        </p:spPr>
        <p:txBody>
          <a:bodyPr wrap="none">
            <a:spAutoFit/>
          </a:bodyPr>
          <a:lstStyle/>
          <a:p>
            <a:r>
              <a:rPr lang="en-US" sz="1200" dirty="0">
                <a:solidFill>
                  <a:schemeClr val="accent4">
                    <a:lumMod val="75000"/>
                  </a:schemeClr>
                </a:solidFill>
                <a:latin typeface="+mj-lt"/>
                <a:ea typeface="+mj-ea"/>
                <a:cs typeface="+mj-cs"/>
              </a:rPr>
              <a:t>Arches in the nave of the church </a:t>
            </a:r>
            <a:r>
              <a:rPr lang="en-US" sz="1200" dirty="0" smtClean="0">
                <a:solidFill>
                  <a:schemeClr val="accent4">
                    <a:lumMod val="75000"/>
                  </a:schemeClr>
                </a:solidFill>
                <a:latin typeface="+mj-lt"/>
                <a:ea typeface="+mj-ea"/>
                <a:cs typeface="+mj-cs"/>
              </a:rPr>
              <a:t>in </a:t>
            </a:r>
          </a:p>
          <a:p>
            <a:r>
              <a:rPr lang="en-US" sz="1200" dirty="0" smtClean="0">
                <a:solidFill>
                  <a:schemeClr val="accent4">
                    <a:lumMod val="75000"/>
                  </a:schemeClr>
                </a:solidFill>
                <a:latin typeface="+mj-lt"/>
                <a:ea typeface="+mj-ea"/>
                <a:cs typeface="+mj-cs"/>
              </a:rPr>
              <a:t>monastery of Alco Baca, Portugal</a:t>
            </a:r>
          </a:p>
        </p:txBody>
      </p:sp>
      <p:pic>
        <p:nvPicPr>
          <p:cNvPr id="9" name="Picture 8" descr="File:Arc de triomphe frontsimple.jpg">
            <a:hlinkClick r:id="rId6"/>
          </p:cNvPr>
          <p:cNvPicPr/>
          <p:nvPr/>
        </p:nvPicPr>
        <p:blipFill>
          <a:blip r:embed="rId7" cstate="print"/>
          <a:srcRect/>
          <a:stretch>
            <a:fillRect/>
          </a:stretch>
        </p:blipFill>
        <p:spPr bwMode="auto">
          <a:xfrm>
            <a:off x="3200400" y="3810000"/>
            <a:ext cx="2672715" cy="1752600"/>
          </a:xfrm>
          <a:prstGeom prst="rect">
            <a:avLst/>
          </a:prstGeom>
          <a:noFill/>
          <a:ln w="9525">
            <a:noFill/>
            <a:miter lim="800000"/>
            <a:headEnd/>
            <a:tailEnd/>
          </a:ln>
        </p:spPr>
      </p:pic>
    </p:spTree>
    <p:extLst>
      <p:ext uri="{BB962C8B-B14F-4D97-AF65-F5344CB8AC3E}">
        <p14:creationId xmlns:p14="http://schemas.microsoft.com/office/powerpoint/2010/main" val="69784612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1904999" cy="1600200"/>
          </a:xfrm>
        </p:spPr>
        <p:txBody>
          <a:bodyPr>
            <a:normAutofit fontScale="90000"/>
          </a:bodyPr>
          <a:lstStyle/>
          <a:p>
            <a:r>
              <a:rPr lang="en-US" sz="2900" dirty="0" smtClean="0">
                <a:solidFill>
                  <a:schemeClr val="accent1">
                    <a:lumMod val="50000"/>
                  </a:schemeClr>
                </a:solidFill>
                <a:latin typeface="Calibri"/>
                <a:ea typeface="Calibri"/>
                <a:cs typeface="Arial"/>
              </a:rPr>
              <a:t>DOME :</a:t>
            </a:r>
            <a:r>
              <a:rPr lang="en-US" dirty="0"/>
              <a:t/>
            </a:r>
            <a:br>
              <a:rPr lang="en-US" dirty="0"/>
            </a:br>
            <a:r>
              <a:rPr lang="en-US" dirty="0"/>
              <a:t/>
            </a:r>
            <a:br>
              <a:rPr lang="en-US" dirty="0"/>
            </a:br>
            <a:endParaRPr lang="en-US" dirty="0"/>
          </a:p>
        </p:txBody>
      </p:sp>
      <p:sp>
        <p:nvSpPr>
          <p:cNvPr id="3" name="Text Placeholder 2"/>
          <p:cNvSpPr>
            <a:spLocks noGrp="1"/>
          </p:cNvSpPr>
          <p:nvPr>
            <p:ph type="body" idx="1"/>
          </p:nvPr>
        </p:nvSpPr>
        <p:spPr>
          <a:xfrm>
            <a:off x="914400" y="1981200"/>
            <a:ext cx="7391400" cy="2206213"/>
          </a:xfrm>
        </p:spPr>
        <p:txBody>
          <a:bodyPr>
            <a:noAutofit/>
          </a:bodyPr>
          <a:lstStyle/>
          <a:p>
            <a:pPr>
              <a:lnSpc>
                <a:spcPct val="170000"/>
              </a:lnSpc>
            </a:pPr>
            <a:r>
              <a:rPr lang="en-US" sz="1800" dirty="0">
                <a:solidFill>
                  <a:schemeClr val="accent4">
                    <a:lumMod val="75000"/>
                  </a:schemeClr>
                </a:solidFill>
              </a:rPr>
              <a:t>A dome is a three-dimensional form on a circle base. It is usually a half sphere. It can also form other shapes than a sphere. A dome is made up of a series of equal arches that span the circle. These are called ribs. All of the ribs meet at the center of the circle. The top of the dome gets stronger with more weight on the dome. All of the ribs press against each other making the structure stronger. The bottom ring is the base that keeps everything in line so the dome does not collapse.</a:t>
            </a:r>
            <a:endParaRPr lang="en-US" sz="1800" dirty="0"/>
          </a:p>
        </p:txBody>
      </p:sp>
    </p:spTree>
    <p:extLst>
      <p:ext uri="{BB962C8B-B14F-4D97-AF65-F5344CB8AC3E}">
        <p14:creationId xmlns:p14="http://schemas.microsoft.com/office/powerpoint/2010/main" val="93952028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95400"/>
            <a:ext cx="6637468" cy="1362075"/>
          </a:xfrm>
        </p:spPr>
        <p:txBody>
          <a:bodyPr>
            <a:normAutofit/>
          </a:bodyPr>
          <a:lstStyle/>
          <a:p>
            <a:r>
              <a:rPr lang="en-US" sz="1800" dirty="0">
                <a:solidFill>
                  <a:schemeClr val="accent4">
                    <a:lumMod val="75000"/>
                  </a:schemeClr>
                </a:solidFill>
              </a:rPr>
              <a:t>A very large dome is found on the Cathedral of Saint Peter and Paul (the Roman Catholic Basilica) on the Benjamin Franklin Parkway in Philadelphia, PA.</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2895600"/>
            <a:ext cx="3810000" cy="2953624"/>
          </a:xfrm>
          <a:prstGeom prst="rect">
            <a:avLst/>
          </a:prstGeom>
        </p:spPr>
      </p:pic>
    </p:spTree>
    <p:extLst>
      <p:ext uri="{BB962C8B-B14F-4D97-AF65-F5344CB8AC3E}">
        <p14:creationId xmlns:p14="http://schemas.microsoft.com/office/powerpoint/2010/main" val="199868472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0"/>
            <a:ext cx="6637468" cy="981075"/>
          </a:xfrm>
        </p:spPr>
        <p:txBody>
          <a:bodyPr>
            <a:normAutofit/>
          </a:bodyPr>
          <a:lstStyle/>
          <a:p>
            <a:r>
              <a:rPr lang="en-US" sz="1800" dirty="0">
                <a:solidFill>
                  <a:schemeClr val="accent4">
                    <a:lumMod val="75000"/>
                  </a:schemeClr>
                </a:solidFill>
              </a:rPr>
              <a:t>Inside the building, you can see how the ribs meet in the center of the dome.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2895600"/>
            <a:ext cx="4038600" cy="3028950"/>
          </a:xfrm>
          <a:prstGeom prst="rect">
            <a:avLst/>
          </a:prstGeom>
        </p:spPr>
      </p:pic>
    </p:spTree>
    <p:extLst>
      <p:ext uri="{BB962C8B-B14F-4D97-AF65-F5344CB8AC3E}">
        <p14:creationId xmlns:p14="http://schemas.microsoft.com/office/powerpoint/2010/main" val="142061103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6637468" cy="1362075"/>
          </a:xfrm>
        </p:spPr>
        <p:txBody>
          <a:bodyPr>
            <a:normAutofit/>
          </a:bodyPr>
          <a:lstStyle/>
          <a:p>
            <a:r>
              <a:rPr lang="en-US" sz="3200" b="1" dirty="0" smtClean="0"/>
              <a:t>The </a:t>
            </a:r>
            <a:r>
              <a:rPr lang="en-US" sz="3200" b="1" dirty="0"/>
              <a:t>Great Glass House (Carmarthenshire , UK)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2438400"/>
            <a:ext cx="4234294" cy="3229546"/>
          </a:xfrm>
          <a:prstGeom prst="rect">
            <a:avLst/>
          </a:prstGeom>
        </p:spPr>
      </p:pic>
    </p:spTree>
    <p:extLst>
      <p:ext uri="{BB962C8B-B14F-4D97-AF65-F5344CB8AC3E}">
        <p14:creationId xmlns:p14="http://schemas.microsoft.com/office/powerpoint/2010/main" val="280122840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505200"/>
            <a:ext cx="7772400" cy="2057400"/>
          </a:xfrm>
        </p:spPr>
        <p:txBody>
          <a:bodyPr>
            <a:normAutofit fontScale="90000"/>
          </a:bodyPr>
          <a:lstStyle/>
          <a:p>
            <a:r>
              <a:rPr lang="en-US" sz="2000" dirty="0" smtClean="0">
                <a:solidFill>
                  <a:schemeClr val="accent4">
                    <a:lumMod val="75000"/>
                  </a:schemeClr>
                </a:solidFill>
              </a:rPr>
              <a:t>   This </a:t>
            </a:r>
            <a:r>
              <a:rPr lang="en-US" sz="2000" dirty="0">
                <a:solidFill>
                  <a:schemeClr val="accent4">
                    <a:lumMod val="75000"/>
                  </a:schemeClr>
                </a:solidFill>
              </a:rPr>
              <a:t>building as a model of sustainable development is a glasshouse for the twenty-first century opened to public since May </a:t>
            </a:r>
            <a:r>
              <a:rPr lang="en-US" sz="2000" dirty="0" smtClean="0">
                <a:solidFill>
                  <a:schemeClr val="accent4">
                    <a:lumMod val="75000"/>
                  </a:schemeClr>
                </a:solidFill>
              </a:rPr>
              <a:t>2000 , designed </a:t>
            </a:r>
            <a:r>
              <a:rPr lang="en-US" sz="2000" dirty="0">
                <a:solidFill>
                  <a:schemeClr val="accent4">
                    <a:lumMod val="75000"/>
                  </a:schemeClr>
                </a:solidFill>
              </a:rPr>
              <a:t>by the world renowned architect Lord Norman </a:t>
            </a:r>
            <a:r>
              <a:rPr lang="en-US" sz="2000" dirty="0" smtClean="0">
                <a:solidFill>
                  <a:schemeClr val="accent4">
                    <a:lumMod val="75000"/>
                  </a:schemeClr>
                </a:solidFill>
              </a:rPr>
              <a:t>Foster.</a:t>
            </a:r>
            <a:r>
              <a:rPr lang="en-US" sz="2000" dirty="0">
                <a:solidFill>
                  <a:schemeClr val="accent4">
                    <a:lumMod val="75000"/>
                  </a:schemeClr>
                </a:solidFill>
              </a:rPr>
              <a:t/>
            </a:r>
            <a:br>
              <a:rPr lang="en-US" sz="2000" dirty="0">
                <a:solidFill>
                  <a:schemeClr val="accent4">
                    <a:lumMod val="75000"/>
                  </a:schemeClr>
                </a:solidFill>
              </a:rPr>
            </a:b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a:solidFill>
                  <a:schemeClr val="accent4">
                    <a:lumMod val="75000"/>
                  </a:schemeClr>
                </a:solidFill>
              </a:rPr>
              <a:t/>
            </a:r>
            <a:br>
              <a:rPr lang="en-US" sz="2000" dirty="0">
                <a:solidFill>
                  <a:schemeClr val="accent4">
                    <a:lumMod val="75000"/>
                  </a:schemeClr>
                </a:solidFill>
              </a:rPr>
            </a:b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a:solidFill>
                  <a:schemeClr val="accent4">
                    <a:lumMod val="75000"/>
                  </a:schemeClr>
                </a:solidFill>
              </a:rPr>
              <a:t/>
            </a:r>
            <a:br>
              <a:rPr lang="en-US" sz="2000" dirty="0">
                <a:solidFill>
                  <a:schemeClr val="accent4">
                    <a:lumMod val="75000"/>
                  </a:schemeClr>
                </a:solidFill>
              </a:rPr>
            </a:br>
            <a:r>
              <a:rPr lang="en-US" sz="2000" dirty="0" smtClean="0">
                <a:solidFill>
                  <a:schemeClr val="accent4">
                    <a:lumMod val="75000"/>
                  </a:schemeClr>
                </a:solidFill>
              </a:rPr>
              <a:t>. </a:t>
            </a:r>
            <a:r>
              <a:rPr lang="en-US" sz="2000" dirty="0">
                <a:solidFill>
                  <a:schemeClr val="accent4">
                    <a:lumMod val="75000"/>
                  </a:schemeClr>
                </a:solidFill>
              </a:rPr>
              <a:t>The Great glasshouse is the largest single-span glasshouse in the world minimized the used materials and maximized the natural light </a:t>
            </a:r>
            <a:r>
              <a:rPr lang="en-US" sz="2000" dirty="0" smtClean="0">
                <a:solidFill>
                  <a:schemeClr val="accent4">
                    <a:lumMod val="75000"/>
                  </a:schemeClr>
                </a:solidFill>
              </a:rPr>
              <a:t>enters </a:t>
            </a:r>
            <a:r>
              <a:rPr lang="en-US" sz="2000" dirty="0">
                <a:solidFill>
                  <a:schemeClr val="accent4">
                    <a:lumMod val="75000"/>
                  </a:schemeClr>
                </a:solidFill>
              </a:rPr>
              <a:t>within as well </a:t>
            </a:r>
            <a:r>
              <a:rPr lang="en-US" sz="2000" dirty="0" smtClean="0">
                <a:solidFill>
                  <a:schemeClr val="accent4">
                    <a:lumMod val="75000"/>
                  </a:schemeClr>
                </a:solidFill>
              </a:rPr>
              <a:t>.</a:t>
            </a:r>
            <a:r>
              <a:rPr lang="en-US" sz="2000" dirty="0">
                <a:solidFill>
                  <a:schemeClr val="accent4">
                    <a:lumMod val="75000"/>
                  </a:schemeClr>
                </a:solidFill>
              </a:rPr>
              <a:t> </a:t>
            </a: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smtClean="0">
                <a:solidFill>
                  <a:schemeClr val="accent4">
                    <a:lumMod val="75000"/>
                  </a:schemeClr>
                </a:solidFill>
              </a:rPr>
              <a:t>   This </a:t>
            </a:r>
            <a:r>
              <a:rPr lang="en-US" sz="2000" dirty="0">
                <a:solidFill>
                  <a:schemeClr val="accent4">
                    <a:lumMod val="75000"/>
                  </a:schemeClr>
                </a:solidFill>
              </a:rPr>
              <a:t>building is constructed by 24 arches </a:t>
            </a: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smtClean="0">
                <a:solidFill>
                  <a:schemeClr val="accent4">
                    <a:lumMod val="75000"/>
                  </a:schemeClr>
                </a:solidFill>
              </a:rPr>
              <a:t>with recyclable </a:t>
            </a:r>
            <a:r>
              <a:rPr lang="en-US" sz="2000" dirty="0">
                <a:solidFill>
                  <a:schemeClr val="accent4">
                    <a:lumMod val="75000"/>
                  </a:schemeClr>
                </a:solidFill>
              </a:rPr>
              <a:t>aluminum.</a:t>
            </a:r>
            <a:r>
              <a:rPr lang="en-US" sz="2000" dirty="0"/>
              <a:t/>
            </a:r>
            <a:br>
              <a:rPr lang="en-US" sz="2000" dirty="0"/>
            </a:br>
            <a:r>
              <a:rPr lang="en-US" sz="2400" b="1" dirty="0">
                <a:solidFill>
                  <a:schemeClr val="accent4">
                    <a:lumMod val="75000"/>
                  </a:schemeClr>
                </a:solidFill>
              </a:rPr>
              <a:t/>
            </a:r>
            <a:br>
              <a:rPr lang="en-US" sz="2400" b="1" dirty="0">
                <a:solidFill>
                  <a:schemeClr val="accent4">
                    <a:lumMod val="75000"/>
                  </a:schemeClr>
                </a:solidFill>
              </a:rPr>
            </a:br>
            <a:r>
              <a:rPr lang="en-US" sz="2400" b="1" dirty="0">
                <a:solidFill>
                  <a:schemeClr val="accent4">
                    <a:lumMod val="75000"/>
                  </a:schemeClr>
                </a:solidFill>
              </a:rPr>
              <a:t/>
            </a:r>
            <a:br>
              <a:rPr lang="en-US" sz="2400" b="1" dirty="0">
                <a:solidFill>
                  <a:schemeClr val="accent4">
                    <a:lumMod val="75000"/>
                  </a:schemeClr>
                </a:solidFill>
              </a:rPr>
            </a:br>
            <a:endParaRPr lang="en-US" sz="1100" dirty="0">
              <a:solidFill>
                <a:schemeClr val="accent4">
                  <a:lumMod val="75000"/>
                </a:schemeClr>
              </a:solidFill>
            </a:endParaRPr>
          </a:p>
        </p:txBody>
      </p:sp>
      <p:sp>
        <p:nvSpPr>
          <p:cNvPr id="3" name="Text Placeholder 2"/>
          <p:cNvSpPr>
            <a:spLocks noGrp="1"/>
          </p:cNvSpPr>
          <p:nvPr>
            <p:ph type="body" idx="1"/>
          </p:nvPr>
        </p:nvSpPr>
        <p:spPr>
          <a:xfrm>
            <a:off x="533400" y="4800600"/>
            <a:ext cx="8229600" cy="2590800"/>
          </a:xfrm>
        </p:spPr>
        <p:txBody>
          <a:bodyPr>
            <a:normAutofit/>
          </a:bodyPr>
          <a:lstStyle/>
          <a:p>
            <a:pPr algn="just"/>
            <a:r>
              <a:rPr lang="en-US" sz="4900" dirty="0"/>
              <a:t/>
            </a:r>
            <a:br>
              <a:rPr lang="en-US" sz="4900" dirty="0"/>
            </a:br>
            <a:endParaRPr lang="en-US" sz="4900" dirty="0"/>
          </a:p>
          <a:p>
            <a:endParaRPr lang="en-US" dirty="0"/>
          </a:p>
        </p:txBody>
      </p:sp>
      <p:pic>
        <p:nvPicPr>
          <p:cNvPr id="8" name="Picture 7" descr="C:\Users\Farhad\Desktop\das.jpg"/>
          <p:cNvPicPr/>
          <p:nvPr/>
        </p:nvPicPr>
        <p:blipFill rotWithShape="1">
          <a:blip r:embed="rId2" cstate="print">
            <a:extLst>
              <a:ext uri="{28A0092B-C50C-407E-A947-70E740481C1C}">
                <a14:useLocalDpi xmlns:a14="http://schemas.microsoft.com/office/drawing/2010/main" val="0"/>
              </a:ext>
            </a:extLst>
          </a:blip>
          <a:srcRect l="6316"/>
          <a:stretch/>
        </p:blipFill>
        <p:spPr bwMode="auto">
          <a:xfrm>
            <a:off x="6189922" y="4038600"/>
            <a:ext cx="1600200" cy="2294568"/>
          </a:xfrm>
          <a:prstGeom prst="rect">
            <a:avLst/>
          </a:prstGeom>
          <a:noFill/>
          <a:ln>
            <a:noFill/>
          </a:ln>
          <a:extLst>
            <a:ext uri="{53640926-AAD7-44D8-BBD7-CCE9431645EC}">
              <a14:shadowObscured xmlns:a14="http://schemas.microsoft.com/office/drawing/2010/main"/>
            </a:ext>
          </a:extLst>
        </p:spPr>
      </p:pic>
      <p:pic>
        <p:nvPicPr>
          <p:cNvPr id="7" name="Picture 3" descr="C:\Users\golrokh\Desktop\ax dome\botanic-pan-we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6" t="3273" r="1307" b="2709"/>
          <a:stretch/>
        </p:blipFill>
        <p:spPr bwMode="auto">
          <a:xfrm>
            <a:off x="3048000" y="1828800"/>
            <a:ext cx="3733800" cy="13373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600" y="4717289"/>
            <a:ext cx="2743200" cy="1640684"/>
          </a:xfrm>
          <a:prstGeom prst="rect">
            <a:avLst/>
          </a:prstGeom>
        </p:spPr>
      </p:pic>
    </p:spTree>
    <p:extLst>
      <p:ext uri="{BB962C8B-B14F-4D97-AF65-F5344CB8AC3E}">
        <p14:creationId xmlns:p14="http://schemas.microsoft.com/office/powerpoint/2010/main" val="393438090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253971"/>
            <a:ext cx="6777317" cy="4613429"/>
          </a:xfrm>
        </p:spPr>
        <p:txBody>
          <a:bodyPr>
            <a:normAutofit fontScale="92500" lnSpcReduction="10000"/>
          </a:bodyPr>
          <a:lstStyle/>
          <a:p>
            <a:pPr marL="68580" indent="0">
              <a:buNone/>
            </a:pPr>
            <a:r>
              <a:rPr lang="en-US" sz="1800" dirty="0" smtClean="0">
                <a:solidFill>
                  <a:schemeClr val="accent4">
                    <a:lumMod val="75000"/>
                  </a:schemeClr>
                </a:solidFill>
              </a:rPr>
              <a:t>  </a:t>
            </a:r>
            <a:r>
              <a:rPr lang="en-US" sz="1900" dirty="0">
                <a:solidFill>
                  <a:schemeClr val="accent4">
                    <a:lumMod val="75000"/>
                  </a:schemeClr>
                </a:solidFill>
                <a:latin typeface="+mj-lt"/>
                <a:ea typeface="+mj-ea"/>
                <a:cs typeface="+mj-cs"/>
              </a:rPr>
              <a:t>Span measuring is ,110m long by 60m wide.</a:t>
            </a:r>
          </a:p>
          <a:p>
            <a:pPr marL="68580" indent="0">
              <a:buNone/>
            </a:pPr>
            <a:endParaRPr lang="en-US" sz="1900" dirty="0">
              <a:solidFill>
                <a:schemeClr val="accent4">
                  <a:lumMod val="75000"/>
                </a:schemeClr>
              </a:solidFill>
              <a:latin typeface="+mj-lt"/>
              <a:ea typeface="+mj-ea"/>
              <a:cs typeface="+mj-cs"/>
            </a:endParaRPr>
          </a:p>
          <a:p>
            <a:pPr marL="68580" indent="0">
              <a:buNone/>
            </a:pPr>
            <a:r>
              <a:rPr lang="en-US" sz="1900" dirty="0">
                <a:solidFill>
                  <a:schemeClr val="accent4">
                    <a:lumMod val="75000"/>
                  </a:schemeClr>
                </a:solidFill>
                <a:latin typeface="+mj-lt"/>
                <a:ea typeface="+mj-ea"/>
                <a:cs typeface="+mj-cs"/>
              </a:rPr>
              <a:t>  The internal landscape covers 3500m2, while the glass dome covers 4500m2</a:t>
            </a:r>
            <a:r>
              <a:rPr lang="en-US" sz="1800" dirty="0">
                <a:solidFill>
                  <a:schemeClr val="accent4">
                    <a:lumMod val="75000"/>
                  </a:schemeClr>
                </a:solidFill>
              </a:rPr>
              <a:t/>
            </a:r>
            <a:br>
              <a:rPr lang="en-US" sz="1800" dirty="0">
                <a:solidFill>
                  <a:schemeClr val="accent4">
                    <a:lumMod val="75000"/>
                  </a:schemeClr>
                </a:solidFill>
              </a:rPr>
            </a:br>
            <a:endParaRPr lang="en-US" sz="1800" dirty="0" smtClean="0">
              <a:solidFill>
                <a:schemeClr val="accent4">
                  <a:lumMod val="75000"/>
                </a:schemeClr>
              </a:solidFill>
            </a:endParaRPr>
          </a:p>
          <a:p>
            <a:pPr marL="68580" indent="0">
              <a:buNone/>
            </a:pPr>
            <a:endParaRPr lang="en-US" sz="1800" dirty="0">
              <a:solidFill>
                <a:schemeClr val="accent4">
                  <a:lumMod val="75000"/>
                </a:schemeClr>
              </a:solidFill>
            </a:endParaRPr>
          </a:p>
          <a:p>
            <a:pPr marL="68580" indent="0">
              <a:buNone/>
            </a:pPr>
            <a:endParaRPr lang="en-US" sz="1800" dirty="0" smtClean="0">
              <a:solidFill>
                <a:schemeClr val="accent4">
                  <a:lumMod val="75000"/>
                </a:schemeClr>
              </a:solidFill>
            </a:endParaRPr>
          </a:p>
          <a:p>
            <a:pPr marL="68580" indent="0">
              <a:buNone/>
            </a:pPr>
            <a:endParaRPr lang="en-US" sz="1800" dirty="0">
              <a:solidFill>
                <a:schemeClr val="accent4">
                  <a:lumMod val="75000"/>
                </a:schemeClr>
              </a:solidFill>
            </a:endParaRPr>
          </a:p>
          <a:p>
            <a:pPr marL="68580" indent="0">
              <a:buNone/>
            </a:pPr>
            <a:endParaRPr lang="en-US" sz="1800" dirty="0" smtClean="0">
              <a:solidFill>
                <a:schemeClr val="accent4">
                  <a:lumMod val="75000"/>
                </a:schemeClr>
              </a:solidFill>
            </a:endParaRPr>
          </a:p>
          <a:p>
            <a:pPr marL="68580" indent="0">
              <a:buNone/>
            </a:pPr>
            <a:endParaRPr lang="en-US" sz="1800" dirty="0" smtClean="0">
              <a:solidFill>
                <a:schemeClr val="accent4">
                  <a:lumMod val="75000"/>
                </a:schemeClr>
              </a:solidFill>
            </a:endParaRPr>
          </a:p>
          <a:p>
            <a:pPr marL="68580" indent="0">
              <a:buNone/>
            </a:pPr>
            <a:endParaRPr lang="en-US" sz="1800" dirty="0" smtClean="0">
              <a:solidFill>
                <a:schemeClr val="accent4">
                  <a:lumMod val="75000"/>
                </a:schemeClr>
              </a:solidFill>
            </a:endParaRPr>
          </a:p>
          <a:p>
            <a:pPr marL="68580" indent="0">
              <a:buNone/>
            </a:pPr>
            <a:endParaRPr lang="en-US" sz="1800" dirty="0">
              <a:solidFill>
                <a:schemeClr val="accent4">
                  <a:lumMod val="75000"/>
                </a:schemeClr>
              </a:solidFill>
            </a:endParaRPr>
          </a:p>
          <a:p>
            <a:pPr marL="68580" indent="0">
              <a:buNone/>
            </a:pPr>
            <a:r>
              <a:rPr lang="en-US" sz="1900" dirty="0" smtClean="0">
                <a:solidFill>
                  <a:schemeClr val="accent4">
                    <a:lumMod val="75000"/>
                  </a:schemeClr>
                </a:solidFill>
              </a:rPr>
              <a:t>  </a:t>
            </a:r>
            <a:r>
              <a:rPr lang="en-US" sz="1900" dirty="0">
                <a:solidFill>
                  <a:schemeClr val="accent4">
                    <a:lumMod val="75000"/>
                  </a:schemeClr>
                </a:solidFill>
                <a:latin typeface="+mj-lt"/>
                <a:ea typeface="+mj-ea"/>
                <a:cs typeface="+mj-cs"/>
              </a:rPr>
              <a:t>The dome is the shape of an elliptical torus </a:t>
            </a:r>
          </a:p>
          <a:p>
            <a:pPr marL="68580" indent="0">
              <a:buNone/>
            </a:pPr>
            <a:r>
              <a:rPr lang="en-US" sz="1900" dirty="0">
                <a:solidFill>
                  <a:schemeClr val="accent4">
                    <a:lumMod val="75000"/>
                  </a:schemeClr>
                </a:solidFill>
                <a:latin typeface="+mj-lt"/>
                <a:ea typeface="+mj-ea"/>
                <a:cs typeface="+mj-cs"/>
              </a:rPr>
              <a:t>and consists of 785 panes of glass , most of </a:t>
            </a:r>
          </a:p>
          <a:p>
            <a:pPr marL="68580" indent="0">
              <a:buNone/>
            </a:pPr>
            <a:r>
              <a:rPr lang="en-US" sz="1900" dirty="0">
                <a:solidFill>
                  <a:schemeClr val="accent4">
                    <a:lumMod val="75000"/>
                  </a:schemeClr>
                </a:solidFill>
                <a:latin typeface="+mj-lt"/>
                <a:ea typeface="+mj-ea"/>
                <a:cs typeface="+mj-cs"/>
              </a:rPr>
              <a:t>which are 4m x 1.5m.</a:t>
            </a:r>
            <a:r>
              <a:rPr lang="en-US" sz="1900" dirty="0">
                <a:solidFill>
                  <a:schemeClr val="accent4">
                    <a:lumMod val="75000"/>
                  </a:schemeClr>
                </a:solidFill>
              </a:rPr>
              <a:t/>
            </a:r>
            <a:br>
              <a:rPr lang="en-US" sz="1900" dirty="0">
                <a:solidFill>
                  <a:schemeClr val="accent4">
                    <a:lumMod val="75000"/>
                  </a:schemeClr>
                </a:solidFill>
              </a:rPr>
            </a:br>
            <a:endParaRPr lang="en-US" sz="1900" dirty="0">
              <a:solidFill>
                <a:schemeClr val="accent4">
                  <a:lumMod val="75000"/>
                </a:schemeClr>
              </a:solidFill>
            </a:endParaRPr>
          </a:p>
        </p:txBody>
      </p:sp>
      <p:sp>
        <p:nvSpPr>
          <p:cNvPr id="4" name="Rounded Rectangle 3"/>
          <p:cNvSpPr/>
          <p:nvPr/>
        </p:nvSpPr>
        <p:spPr>
          <a:xfrm>
            <a:off x="990600" y="1933575"/>
            <a:ext cx="152400" cy="152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Rounded Rectangle 4"/>
          <p:cNvSpPr/>
          <p:nvPr/>
        </p:nvSpPr>
        <p:spPr>
          <a:xfrm>
            <a:off x="990600" y="4648200"/>
            <a:ext cx="152400" cy="152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ounded Rectangle 7"/>
          <p:cNvSpPr/>
          <p:nvPr/>
        </p:nvSpPr>
        <p:spPr>
          <a:xfrm>
            <a:off x="990600" y="1371600"/>
            <a:ext cx="152400" cy="152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0950" y="2557087"/>
            <a:ext cx="2527300" cy="1671112"/>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2800" y="4495800"/>
            <a:ext cx="1842350" cy="1209675"/>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2590800"/>
            <a:ext cx="2362200" cy="1659093"/>
          </a:xfrm>
          <a:prstGeom prst="rect">
            <a:avLst/>
          </a:prstGeom>
        </p:spPr>
      </p:pic>
    </p:spTree>
    <p:extLst>
      <p:ext uri="{BB962C8B-B14F-4D97-AF65-F5344CB8AC3E}">
        <p14:creationId xmlns:p14="http://schemas.microsoft.com/office/powerpoint/2010/main" val="332838218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066800"/>
            <a:ext cx="7024744" cy="1143000"/>
          </a:xfrm>
        </p:spPr>
        <p:txBody>
          <a:bodyPr>
            <a:noAutofit/>
          </a:bodyPr>
          <a:lstStyle/>
          <a:p>
            <a:pPr marL="68580">
              <a:lnSpc>
                <a:spcPct val="90000"/>
              </a:lnSpc>
              <a:spcBef>
                <a:spcPct val="20000"/>
              </a:spcBef>
              <a:buClr>
                <a:schemeClr val="accent1"/>
              </a:buClr>
              <a:buSzPct val="76000"/>
            </a:pPr>
            <a:r>
              <a:rPr lang="en-US" sz="1800" dirty="0" smtClean="0">
                <a:solidFill>
                  <a:schemeClr val="accent4">
                    <a:lumMod val="75000"/>
                  </a:schemeClr>
                </a:solidFill>
              </a:rPr>
              <a:t>    </a:t>
            </a:r>
            <a:r>
              <a:rPr lang="en-US" sz="1800" dirty="0">
                <a:solidFill>
                  <a:schemeClr val="accent4">
                    <a:lumMod val="75000"/>
                  </a:schemeClr>
                </a:solidFill>
              </a:rPr>
              <a:t>Each glass plane consist of two 9mm thick sheets of glass with a laminated film in between making a glass sandwich 19.5mm thick in total.</a:t>
            </a:r>
          </a:p>
        </p:txBody>
      </p:sp>
      <p:sp>
        <p:nvSpPr>
          <p:cNvPr id="4" name="Rounded Rectangle 3"/>
          <p:cNvSpPr/>
          <p:nvPr/>
        </p:nvSpPr>
        <p:spPr>
          <a:xfrm>
            <a:off x="1152525" y="1447800"/>
            <a:ext cx="152400" cy="152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2550" y="4117157"/>
            <a:ext cx="2838450" cy="213124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4400" y="4054942"/>
            <a:ext cx="3048000" cy="2249898"/>
          </a:xfrm>
          <a:prstGeom prst="rect">
            <a:avLst/>
          </a:prstGeom>
        </p:spPr>
      </p:pic>
      <p:pic>
        <p:nvPicPr>
          <p:cNvPr id="8" name="Picture 7" descr="great glass house, glass house, greenhouse, foster + partners, foster and partners, green architecture, sustainable architecture, england, garden of wales, energy reduction, green design, glass hill"/>
          <p:cNvPicPr/>
          <p:nvPr/>
        </p:nvPicPr>
        <p:blipFill rotWithShape="1">
          <a:blip r:embed="rId4" cstate="print">
            <a:extLst>
              <a:ext uri="{28A0092B-C50C-407E-A947-70E740481C1C}">
                <a14:useLocalDpi xmlns:a14="http://schemas.microsoft.com/office/drawing/2010/main" val="0"/>
              </a:ext>
            </a:extLst>
          </a:blip>
          <a:srcRect l="10296" t="13333" r="10043" b="4445"/>
          <a:stretch/>
        </p:blipFill>
        <p:spPr bwMode="auto">
          <a:xfrm>
            <a:off x="5091752" y="2440192"/>
            <a:ext cx="2223448" cy="1514104"/>
          </a:xfrm>
          <a:prstGeom prst="rect">
            <a:avLst/>
          </a:prstGeom>
          <a:noFill/>
          <a:ln>
            <a:noFill/>
          </a:ln>
          <a:extLst>
            <a:ext uri="{53640926-AAD7-44D8-BBD7-CCE9431645EC}">
              <a14:shadowObscured xmlns:a14="http://schemas.microsoft.com/office/drawing/2010/main"/>
            </a:ext>
          </a:ex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0" y="2664454"/>
            <a:ext cx="2438400" cy="1111910"/>
          </a:xfrm>
          <a:prstGeom prst="rect">
            <a:avLst/>
          </a:prstGeom>
        </p:spPr>
      </p:pic>
    </p:spTree>
    <p:extLst>
      <p:ext uri="{BB962C8B-B14F-4D97-AF65-F5344CB8AC3E}">
        <p14:creationId xmlns:p14="http://schemas.microsoft.com/office/powerpoint/2010/main" val="169095674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90800"/>
            <a:ext cx="8229600" cy="990600"/>
          </a:xfrm>
        </p:spPr>
        <p:txBody>
          <a:bodyPr>
            <a:normAutofit fontScale="90000"/>
          </a:bodyPr>
          <a:lstStyle/>
          <a:p>
            <a:r>
              <a:rPr lang="en-US" sz="2800" dirty="0"/>
              <a:t/>
            </a:r>
            <a:br>
              <a:rPr lang="en-US" sz="2800" dirty="0"/>
            </a:br>
            <a:endParaRPr lang="en-US" sz="3200" dirty="0"/>
          </a:p>
        </p:txBody>
      </p:sp>
      <p:sp>
        <p:nvSpPr>
          <p:cNvPr id="3" name="Rectangle 2"/>
          <p:cNvSpPr/>
          <p:nvPr/>
        </p:nvSpPr>
        <p:spPr>
          <a:xfrm>
            <a:off x="609600" y="1219200"/>
            <a:ext cx="8077200" cy="1394228"/>
          </a:xfrm>
          <a:prstGeom prst="rect">
            <a:avLst/>
          </a:prstGeom>
        </p:spPr>
        <p:txBody>
          <a:bodyPr wrap="square">
            <a:spAutoFit/>
          </a:bodyPr>
          <a:lstStyle/>
          <a:p>
            <a:pPr marL="68580">
              <a:lnSpc>
                <a:spcPct val="90000"/>
              </a:lnSpc>
              <a:spcBef>
                <a:spcPct val="20000"/>
              </a:spcBef>
              <a:buClr>
                <a:schemeClr val="accent1"/>
              </a:buClr>
              <a:buSzPct val="76000"/>
            </a:pPr>
            <a:r>
              <a:rPr lang="en-US" dirty="0" smtClean="0">
                <a:solidFill>
                  <a:schemeClr val="accent4">
                    <a:lumMod val="75000"/>
                  </a:schemeClr>
                </a:solidFill>
              </a:rPr>
              <a:t>   </a:t>
            </a:r>
            <a:r>
              <a:rPr lang="en-US" dirty="0">
                <a:solidFill>
                  <a:schemeClr val="accent4">
                    <a:lumMod val="75000"/>
                  </a:schemeClr>
                </a:solidFill>
                <a:latin typeface="+mj-lt"/>
                <a:ea typeface="+mj-ea"/>
                <a:cs typeface="+mj-cs"/>
              </a:rPr>
              <a:t>The building's concrete substructure is banked to the north to provide protection from cold northerly winds and is </a:t>
            </a:r>
            <a:r>
              <a:rPr lang="en-US" dirty="0" smtClean="0">
                <a:solidFill>
                  <a:schemeClr val="accent4">
                    <a:lumMod val="75000"/>
                  </a:schemeClr>
                </a:solidFill>
                <a:latin typeface="+mj-lt"/>
                <a:ea typeface="+mj-ea"/>
                <a:cs typeface="+mj-cs"/>
              </a:rPr>
              <a:t>hidden </a:t>
            </a:r>
            <a:r>
              <a:rPr lang="en-US" dirty="0">
                <a:solidFill>
                  <a:schemeClr val="accent4">
                    <a:lumMod val="75000"/>
                  </a:schemeClr>
                </a:solidFill>
                <a:latin typeface="+mj-lt"/>
                <a:ea typeface="+mj-ea"/>
                <a:cs typeface="+mj-cs"/>
              </a:rPr>
              <a:t>by a covering of turf so that the three entrances on the northern side appear to be cut discreetly into the hillside. </a:t>
            </a:r>
          </a:p>
          <a:p>
            <a:pPr marL="68580">
              <a:lnSpc>
                <a:spcPct val="90000"/>
              </a:lnSpc>
              <a:spcBef>
                <a:spcPct val="20000"/>
              </a:spcBef>
              <a:buClr>
                <a:schemeClr val="accent1"/>
              </a:buClr>
              <a:buSzPct val="76000"/>
            </a:pPr>
            <a:r>
              <a:rPr lang="en-US" dirty="0">
                <a:solidFill>
                  <a:schemeClr val="accent4">
                    <a:lumMod val="75000"/>
                  </a:schemeClr>
                </a:solidFill>
                <a:latin typeface="+mj-lt"/>
                <a:ea typeface="+mj-ea"/>
                <a:cs typeface="+mj-cs"/>
              </a:rPr>
              <a:t>   </a:t>
            </a:r>
          </a:p>
        </p:txBody>
      </p:sp>
      <p:sp>
        <p:nvSpPr>
          <p:cNvPr id="4" name="Rounded Rectangle 3"/>
          <p:cNvSpPr/>
          <p:nvPr/>
        </p:nvSpPr>
        <p:spPr>
          <a:xfrm>
            <a:off x="685800" y="1295400"/>
            <a:ext cx="152400" cy="152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6771"/>
          <a:stretch/>
        </p:blipFill>
        <p:spPr>
          <a:xfrm>
            <a:off x="1592351" y="3021068"/>
            <a:ext cx="2446249" cy="152758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798" y="3276600"/>
            <a:ext cx="2956195" cy="197141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2351" y="4676775"/>
            <a:ext cx="2486025" cy="1542112"/>
          </a:xfrm>
          <a:prstGeom prst="rect">
            <a:avLst/>
          </a:prstGeom>
        </p:spPr>
      </p:pic>
    </p:spTree>
    <p:extLst>
      <p:ext uri="{BB962C8B-B14F-4D97-AF65-F5344CB8AC3E}">
        <p14:creationId xmlns:p14="http://schemas.microsoft.com/office/powerpoint/2010/main" val="147400921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838200"/>
            <a:ext cx="3810000" cy="1219200"/>
          </a:xfrm>
        </p:spPr>
        <p:txBody>
          <a:bodyPr>
            <a:normAutofit fontScale="90000"/>
          </a:bodyPr>
          <a:lstStyle/>
          <a:p>
            <a:pPr marL="457200" marR="0" algn="just">
              <a:lnSpc>
                <a:spcPct val="115000"/>
              </a:lnSpc>
              <a:spcBef>
                <a:spcPts val="0"/>
              </a:spcBef>
              <a:spcAft>
                <a:spcPts val="1000"/>
              </a:spcAft>
            </a:pPr>
            <a:r>
              <a:rPr lang="en-US" sz="3200" dirty="0">
                <a:latin typeface="Calibri"/>
                <a:ea typeface="Calibri"/>
                <a:cs typeface="Arial"/>
              </a:rPr>
              <a:t/>
            </a:r>
            <a:br>
              <a:rPr lang="en-US" sz="3200" dirty="0">
                <a:latin typeface="Calibri"/>
                <a:ea typeface="Calibri"/>
                <a:cs typeface="Arial"/>
              </a:rPr>
            </a:br>
            <a:r>
              <a:rPr lang="en-US" sz="3200" dirty="0" smtClean="0">
                <a:solidFill>
                  <a:schemeClr val="accent1">
                    <a:lumMod val="50000"/>
                  </a:schemeClr>
                </a:solidFill>
                <a:latin typeface="Calibri"/>
                <a:ea typeface="Calibri"/>
                <a:cs typeface="Arial"/>
              </a:rPr>
              <a:t>sustainable strategy:</a:t>
            </a:r>
            <a:r>
              <a:rPr lang="en-US" sz="3200" dirty="0" smtClean="0">
                <a:latin typeface="Calibri"/>
                <a:ea typeface="Calibri"/>
                <a:cs typeface="Arial"/>
              </a:rPr>
              <a:t/>
            </a:r>
            <a:br>
              <a:rPr lang="en-US" sz="3200" dirty="0" smtClean="0">
                <a:latin typeface="Calibri"/>
                <a:ea typeface="Calibri"/>
                <a:cs typeface="Arial"/>
              </a:rPr>
            </a:br>
            <a:endParaRPr lang="en-US" dirty="0"/>
          </a:p>
        </p:txBody>
      </p:sp>
      <p:sp>
        <p:nvSpPr>
          <p:cNvPr id="8" name="Title 1"/>
          <p:cNvSpPr txBox="1">
            <a:spLocks/>
          </p:cNvSpPr>
          <p:nvPr/>
        </p:nvSpPr>
        <p:spPr>
          <a:xfrm>
            <a:off x="800100" y="1447800"/>
            <a:ext cx="7086600" cy="1828800"/>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68580">
              <a:lnSpc>
                <a:spcPct val="90000"/>
              </a:lnSpc>
              <a:spcBef>
                <a:spcPct val="20000"/>
              </a:spcBef>
              <a:spcAft>
                <a:spcPts val="1000"/>
              </a:spcAft>
              <a:buClr>
                <a:schemeClr val="accent1"/>
              </a:buClr>
              <a:buSzPct val="76000"/>
            </a:pPr>
            <a:r>
              <a:rPr lang="en-US" sz="3200" dirty="0"/>
              <a:t>• </a:t>
            </a:r>
            <a:r>
              <a:rPr lang="en-US" sz="1800" dirty="0">
                <a:solidFill>
                  <a:schemeClr val="accent4">
                    <a:lumMod val="75000"/>
                  </a:schemeClr>
                </a:solidFill>
              </a:rPr>
              <a:t>The glass dome is tilted by 7 degrees on its axis and is orientated to face south this helps capture the maximum amount of sunlight in a day.</a:t>
            </a:r>
          </a:p>
          <a:p>
            <a:pPr>
              <a:lnSpc>
                <a:spcPct val="115000"/>
              </a:lnSpc>
              <a:spcAft>
                <a:spcPts val="1000"/>
              </a:spcAft>
            </a:pPr>
            <a:endParaRPr lang="en-US" sz="1800" dirty="0">
              <a:solidFill>
                <a:schemeClr val="accent4">
                  <a:lumMod val="7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6349" y="3733800"/>
            <a:ext cx="3048001" cy="2033588"/>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2999" y="4057650"/>
            <a:ext cx="2877243" cy="1352550"/>
          </a:xfrm>
          <a:prstGeom prst="rect">
            <a:avLst/>
          </a:prstGeom>
          <a:ln w="28575">
            <a:solidFill>
              <a:schemeClr val="tx1">
                <a:lumMod val="50000"/>
                <a:lumOff val="50000"/>
              </a:schemeClr>
            </a:solidFill>
          </a:ln>
        </p:spPr>
      </p:pic>
    </p:spTree>
    <p:extLst>
      <p:ext uri="{BB962C8B-B14F-4D97-AF65-F5344CB8AC3E}">
        <p14:creationId xmlns:p14="http://schemas.microsoft.com/office/powerpoint/2010/main" val="270653128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685800"/>
            <a:ext cx="4114800" cy="762000"/>
          </a:xfrm>
        </p:spPr>
        <p:txBody>
          <a:bodyPr>
            <a:normAutofit/>
          </a:bodyPr>
          <a:lstStyle/>
          <a:p>
            <a:r>
              <a:rPr lang="en-US" sz="2900" dirty="0">
                <a:solidFill>
                  <a:schemeClr val="accent1">
                    <a:lumMod val="50000"/>
                  </a:schemeClr>
                </a:solidFill>
                <a:latin typeface="Calibri"/>
                <a:ea typeface="Calibri"/>
                <a:cs typeface="Arial"/>
              </a:rPr>
              <a:t>sustainable strategy:</a:t>
            </a:r>
            <a:endParaRPr lang="en-US" sz="2900" dirty="0"/>
          </a:p>
        </p:txBody>
      </p:sp>
      <p:sp>
        <p:nvSpPr>
          <p:cNvPr id="3" name="Content Placeholder 2"/>
          <p:cNvSpPr>
            <a:spLocks noGrp="1"/>
          </p:cNvSpPr>
          <p:nvPr>
            <p:ph idx="1"/>
          </p:nvPr>
        </p:nvSpPr>
        <p:spPr>
          <a:xfrm>
            <a:off x="838200" y="1752600"/>
            <a:ext cx="7567108" cy="3851429"/>
          </a:xfrm>
        </p:spPr>
        <p:txBody>
          <a:bodyPr>
            <a:noAutofit/>
          </a:bodyPr>
          <a:lstStyle/>
          <a:p>
            <a:pPr marL="68580" indent="0">
              <a:lnSpc>
                <a:spcPct val="90000"/>
              </a:lnSpc>
              <a:spcAft>
                <a:spcPts val="1000"/>
              </a:spcAft>
              <a:buNone/>
            </a:pPr>
            <a:r>
              <a:rPr lang="en-US" sz="1800" dirty="0">
                <a:solidFill>
                  <a:schemeClr val="accent4">
                    <a:lumMod val="75000"/>
                  </a:schemeClr>
                </a:solidFill>
                <a:latin typeface="+mj-lt"/>
                <a:ea typeface="+mj-ea"/>
                <a:cs typeface="+mj-cs"/>
              </a:rPr>
              <a:t>• 147 computer controlled vents regulate a fully controllable and natural airflow.</a:t>
            </a:r>
            <a:br>
              <a:rPr lang="en-US" sz="1800" dirty="0">
                <a:solidFill>
                  <a:schemeClr val="accent4">
                    <a:lumMod val="75000"/>
                  </a:schemeClr>
                </a:solidFill>
                <a:latin typeface="+mj-lt"/>
                <a:ea typeface="+mj-ea"/>
                <a:cs typeface="+mj-cs"/>
              </a:rPr>
            </a:br>
            <a:r>
              <a:rPr lang="en-US" sz="1800" dirty="0">
                <a:solidFill>
                  <a:schemeClr val="accent4">
                    <a:lumMod val="75000"/>
                  </a:schemeClr>
                </a:solidFill>
                <a:latin typeface="+mj-lt"/>
                <a:ea typeface="+mj-ea"/>
                <a:cs typeface="+mj-cs"/>
              </a:rPr>
              <a:t>• Heat is provided from a biomass furnace which in conjunction with the climate control.</a:t>
            </a:r>
          </a:p>
          <a:p>
            <a:pPr marL="68580" indent="0">
              <a:lnSpc>
                <a:spcPct val="90000"/>
              </a:lnSpc>
              <a:spcAft>
                <a:spcPts val="1000"/>
              </a:spcAft>
              <a:buNone/>
            </a:pPr>
            <a:r>
              <a:rPr lang="en-US" sz="1800" dirty="0" smtClean="0">
                <a:solidFill>
                  <a:schemeClr val="accent4">
                    <a:lumMod val="75000"/>
                  </a:schemeClr>
                </a:solidFill>
                <a:latin typeface="+mj-lt"/>
                <a:ea typeface="+mj-ea"/>
                <a:cs typeface="+mj-cs"/>
              </a:rPr>
              <a:t>  this </a:t>
            </a:r>
            <a:r>
              <a:rPr lang="en-US" sz="1800" dirty="0">
                <a:solidFill>
                  <a:schemeClr val="accent4">
                    <a:lumMod val="75000"/>
                  </a:schemeClr>
                </a:solidFill>
                <a:latin typeface="+mj-lt"/>
                <a:ea typeface="+mj-ea"/>
                <a:cs typeface="+mj-cs"/>
              </a:rPr>
              <a:t>building is heated by burning the timber trimming in a biomass boiler; the Co2 which releases from combustion is as much as the plants absorb for growing thus this system is much cleaner than fossil fuel as being used for usual buildings.</a:t>
            </a:r>
            <a:br>
              <a:rPr lang="en-US" sz="1800" dirty="0">
                <a:solidFill>
                  <a:schemeClr val="accent4">
                    <a:lumMod val="75000"/>
                  </a:schemeClr>
                </a:solidFill>
                <a:latin typeface="+mj-lt"/>
                <a:ea typeface="+mj-ea"/>
                <a:cs typeface="+mj-cs"/>
              </a:rPr>
            </a:br>
            <a:endParaRPr lang="en-US" sz="1800" dirty="0">
              <a:solidFill>
                <a:schemeClr val="accent4">
                  <a:lumMod val="75000"/>
                </a:schemeClr>
              </a:solidFill>
              <a:latin typeface="+mj-lt"/>
              <a:ea typeface="+mj-ea"/>
              <a:cs typeface="+mj-cs"/>
            </a:endParaRPr>
          </a:p>
        </p:txBody>
      </p:sp>
      <p:sp>
        <p:nvSpPr>
          <p:cNvPr id="6" name="Title 1"/>
          <p:cNvSpPr txBox="1">
            <a:spLocks/>
          </p:cNvSpPr>
          <p:nvPr/>
        </p:nvSpPr>
        <p:spPr>
          <a:xfrm>
            <a:off x="1524000" y="2971800"/>
            <a:ext cx="5943600" cy="22860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9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400" y="4457701"/>
            <a:ext cx="1981200" cy="1485900"/>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702" t="16666" r="3241" b="18519"/>
          <a:stretch/>
        </p:blipFill>
        <p:spPr>
          <a:xfrm>
            <a:off x="1143000" y="4419600"/>
            <a:ext cx="2188029" cy="1524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1400" y="4457701"/>
            <a:ext cx="2042307" cy="1485899"/>
          </a:xfrm>
          <a:prstGeom prst="rect">
            <a:avLst/>
          </a:prstGeom>
        </p:spPr>
      </p:pic>
    </p:spTree>
    <p:extLst>
      <p:ext uri="{BB962C8B-B14F-4D97-AF65-F5344CB8AC3E}">
        <p14:creationId xmlns:p14="http://schemas.microsoft.com/office/powerpoint/2010/main" val="278607333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685800" y="2057400"/>
            <a:ext cx="7634344" cy="3505200"/>
          </a:xfrm>
        </p:spPr>
        <p:txBody>
          <a:bodyPr>
            <a:normAutofit fontScale="90000"/>
          </a:bodyPr>
          <a:lstStyle/>
          <a:p>
            <a:r>
              <a:rPr lang="en-US" sz="1800" dirty="0"/>
              <a:t>• </a:t>
            </a:r>
            <a:r>
              <a:rPr lang="en-US" sz="2000" dirty="0" smtClean="0">
                <a:solidFill>
                  <a:schemeClr val="accent4">
                    <a:lumMod val="75000"/>
                  </a:schemeClr>
                </a:solidFill>
              </a:rPr>
              <a:t>prevents </a:t>
            </a:r>
            <a:r>
              <a:rPr lang="en-US" sz="2000" dirty="0">
                <a:solidFill>
                  <a:schemeClr val="accent4">
                    <a:lumMod val="75000"/>
                  </a:schemeClr>
                </a:solidFill>
              </a:rPr>
              <a:t>the glasshouse temperature falling below 9 degrees Celsius.</a:t>
            </a:r>
            <a:br>
              <a:rPr lang="en-US" sz="2000" dirty="0">
                <a:solidFill>
                  <a:schemeClr val="accent4">
                    <a:lumMod val="75000"/>
                  </a:schemeClr>
                </a:solidFill>
              </a:rPr>
            </a:b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smtClean="0">
                <a:solidFill>
                  <a:schemeClr val="accent4">
                    <a:lumMod val="75000"/>
                  </a:schemeClr>
                </a:solidFill>
              </a:rPr>
              <a:t>• </a:t>
            </a:r>
            <a:r>
              <a:rPr lang="en-US" sz="2000" dirty="0">
                <a:solidFill>
                  <a:schemeClr val="accent4">
                    <a:lumMod val="75000"/>
                  </a:schemeClr>
                </a:solidFill>
              </a:rPr>
              <a:t>High mounted fans, blow air around the glasshouse interior this simulates the </a:t>
            </a:r>
            <a:r>
              <a:rPr lang="en-US" sz="2000" dirty="0" smtClean="0">
                <a:solidFill>
                  <a:schemeClr val="accent4">
                    <a:lumMod val="75000"/>
                  </a:schemeClr>
                </a:solidFill>
              </a:rPr>
              <a:t>windy conditions </a:t>
            </a:r>
            <a:r>
              <a:rPr lang="en-US" sz="2000" dirty="0">
                <a:solidFill>
                  <a:schemeClr val="accent4">
                    <a:lumMod val="75000"/>
                  </a:schemeClr>
                </a:solidFill>
              </a:rPr>
              <a:t>of the Mediterranean regions and strengthen the plants</a:t>
            </a:r>
            <a:r>
              <a:rPr lang="en-US" sz="2000" dirty="0" smtClean="0">
                <a:solidFill>
                  <a:schemeClr val="accent4">
                    <a:lumMod val="75000"/>
                  </a:schemeClr>
                </a:solidFill>
              </a:rPr>
              <a:t>.</a:t>
            </a:r>
            <a:br>
              <a:rPr lang="en-US" sz="2000" dirty="0" smtClean="0">
                <a:solidFill>
                  <a:schemeClr val="accent4">
                    <a:lumMod val="75000"/>
                  </a:schemeClr>
                </a:solidFill>
              </a:rPr>
            </a:br>
            <a:r>
              <a:rPr lang="en-US" sz="2000" dirty="0" smtClean="0">
                <a:solidFill>
                  <a:schemeClr val="accent4">
                    <a:lumMod val="75000"/>
                  </a:schemeClr>
                </a:solidFill>
              </a:rPr>
              <a:t/>
            </a:r>
            <a:br>
              <a:rPr lang="en-US" sz="2000" dirty="0" smtClean="0">
                <a:solidFill>
                  <a:schemeClr val="accent4">
                    <a:lumMod val="75000"/>
                  </a:schemeClr>
                </a:solidFill>
              </a:rPr>
            </a:br>
            <a:r>
              <a:rPr lang="en-US" sz="2000" dirty="0">
                <a:solidFill>
                  <a:schemeClr val="accent4">
                    <a:lumMod val="75000"/>
                  </a:schemeClr>
                </a:solidFill>
              </a:rPr>
              <a:t/>
            </a:r>
            <a:br>
              <a:rPr lang="en-US" sz="2000" dirty="0">
                <a:solidFill>
                  <a:schemeClr val="accent4">
                    <a:lumMod val="75000"/>
                  </a:schemeClr>
                </a:solidFill>
              </a:rPr>
            </a:br>
            <a:r>
              <a:rPr lang="en-US" dirty="0">
                <a:solidFill>
                  <a:schemeClr val="accent4">
                    <a:lumMod val="75000"/>
                  </a:schemeClr>
                </a:solidFill>
              </a:rPr>
              <a:t/>
            </a:r>
            <a:br>
              <a:rPr lang="en-US" dirty="0">
                <a:solidFill>
                  <a:schemeClr val="accent4">
                    <a:lumMod val="75000"/>
                  </a:schemeClr>
                </a:solidFill>
              </a:rPr>
            </a:br>
            <a:r>
              <a:rPr lang="en-US" dirty="0">
                <a:solidFill>
                  <a:schemeClr val="accent4">
                    <a:lumMod val="75000"/>
                  </a:schemeClr>
                </a:solidFill>
              </a:rPr>
              <a:t/>
            </a:r>
            <a:br>
              <a:rPr lang="en-US" dirty="0">
                <a:solidFill>
                  <a:schemeClr val="accent4">
                    <a:lumMod val="75000"/>
                  </a:schemeClr>
                </a:solidFill>
              </a:rPr>
            </a:br>
            <a:endParaRPr lang="en-US"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2716" t="5314" r="2716" b="22527"/>
          <a:stretch/>
        </p:blipFill>
        <p:spPr>
          <a:xfrm>
            <a:off x="1676400" y="3584485"/>
            <a:ext cx="3268980" cy="1209676"/>
          </a:xfrm>
          <a:prstGeom prst="rect">
            <a:avLst/>
          </a:prstGeom>
          <a:ln w="19050">
            <a:solidFill>
              <a:schemeClr val="accent4">
                <a:lumMod val="75000"/>
              </a:schemeClr>
            </a:solidFill>
          </a:ln>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3276600"/>
            <a:ext cx="1828800" cy="2730321"/>
          </a:xfrm>
          <a:prstGeom prst="rect">
            <a:avLst/>
          </a:prstGeom>
        </p:spPr>
      </p:pic>
      <p:pic>
        <p:nvPicPr>
          <p:cNvPr id="15" name="Picture 14" descr="http://inhabitat.com/wp-content/blogs.dir/1/files/2011/04/Great-Glass-House-7-537x355.jpg"/>
          <p:cNvPicPr/>
          <p:nvPr/>
        </p:nvPicPr>
        <p:blipFill rotWithShape="1">
          <a:blip r:embed="rId4" cstate="print">
            <a:extLst>
              <a:ext uri="{28A0092B-C50C-407E-A947-70E740481C1C}">
                <a14:useLocalDpi xmlns:a14="http://schemas.microsoft.com/office/drawing/2010/main" val="0"/>
              </a:ext>
            </a:extLst>
          </a:blip>
          <a:srcRect l="8884" t="46261" r="9999" b="4206"/>
          <a:stretch/>
        </p:blipFill>
        <p:spPr bwMode="auto">
          <a:xfrm>
            <a:off x="1828800" y="4914900"/>
            <a:ext cx="3048000" cy="1323233"/>
          </a:xfrm>
          <a:prstGeom prst="rect">
            <a:avLst/>
          </a:prstGeom>
          <a:noFill/>
          <a:ln>
            <a:noFill/>
          </a:ln>
          <a:extLst>
            <a:ext uri="{53640926-AAD7-44D8-BBD7-CCE9431645EC}">
              <a14:shadowObscured xmlns:a14="http://schemas.microsoft.com/office/drawing/2010/main"/>
            </a:ext>
          </a:extLst>
        </p:spPr>
      </p:pic>
      <p:sp>
        <p:nvSpPr>
          <p:cNvPr id="6" name="Title 1"/>
          <p:cNvSpPr txBox="1">
            <a:spLocks/>
          </p:cNvSpPr>
          <p:nvPr/>
        </p:nvSpPr>
        <p:spPr>
          <a:xfrm>
            <a:off x="609600" y="609600"/>
            <a:ext cx="4114800" cy="7620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900" dirty="0" smtClean="0">
                <a:solidFill>
                  <a:schemeClr val="accent1">
                    <a:lumMod val="50000"/>
                  </a:schemeClr>
                </a:solidFill>
                <a:latin typeface="Calibri"/>
                <a:ea typeface="Calibri"/>
                <a:cs typeface="Arial"/>
              </a:rPr>
              <a:t>sustainable strategy:</a:t>
            </a:r>
            <a:endParaRPr lang="en-US" sz="2900" dirty="0"/>
          </a:p>
        </p:txBody>
      </p:sp>
    </p:spTree>
    <p:extLst>
      <p:ext uri="{BB962C8B-B14F-4D97-AF65-F5344CB8AC3E}">
        <p14:creationId xmlns:p14="http://schemas.microsoft.com/office/powerpoint/2010/main" val="219437558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1025" name="Rectangle 1"/>
          <p:cNvSpPr>
            <a:spLocks noChangeArrowheads="1"/>
          </p:cNvSpPr>
          <p:nvPr/>
        </p:nvSpPr>
        <p:spPr bwMode="auto">
          <a:xfrm>
            <a:off x="685800" y="2114136"/>
            <a:ext cx="5029200"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tabLst/>
            </a:pPr>
            <a:r>
              <a:rPr lang="en-US" sz="2200" dirty="0" smtClean="0">
                <a:solidFill>
                  <a:schemeClr val="tx1">
                    <a:lumMod val="75000"/>
                    <a:lumOff val="25000"/>
                  </a:schemeClr>
                </a:solidFill>
              </a:rPr>
              <a:t>     </a:t>
            </a:r>
            <a:endParaRPr lang="en-US" sz="1400" dirty="0" smtClean="0">
              <a:solidFill>
                <a:schemeClr val="tx1">
                  <a:lumMod val="75000"/>
                  <a:lumOff val="25000"/>
                </a:schemeClr>
              </a:solidFill>
            </a:endParaRPr>
          </a:p>
        </p:txBody>
      </p:sp>
      <p:sp>
        <p:nvSpPr>
          <p:cNvPr id="8" name="Rectangle 7"/>
          <p:cNvSpPr/>
          <p:nvPr/>
        </p:nvSpPr>
        <p:spPr>
          <a:xfrm>
            <a:off x="714375" y="1600200"/>
            <a:ext cx="7010400" cy="3416320"/>
          </a:xfrm>
          <a:prstGeom prst="rect">
            <a:avLst/>
          </a:prstGeom>
        </p:spPr>
        <p:txBody>
          <a:bodyPr wrap="square">
            <a:spAutoFit/>
          </a:bodyPr>
          <a:lstStyle/>
          <a:p>
            <a:r>
              <a:rPr lang="en-US" dirty="0" smtClean="0">
                <a:solidFill>
                  <a:schemeClr val="accent4">
                    <a:lumMod val="75000"/>
                  </a:schemeClr>
                </a:solidFill>
              </a:rPr>
              <a:t>• The </a:t>
            </a:r>
            <a:r>
              <a:rPr lang="en-US" dirty="0">
                <a:solidFill>
                  <a:schemeClr val="accent4">
                    <a:lumMod val="75000"/>
                  </a:schemeClr>
                </a:solidFill>
              </a:rPr>
              <a:t>north part of the building by  a blanket of lawn has been protected against the northerly wind . </a:t>
            </a:r>
            <a:endParaRPr lang="en-US" dirty="0" smtClean="0">
              <a:solidFill>
                <a:schemeClr val="accent4">
                  <a:lumMod val="75000"/>
                </a:schemeClr>
              </a:solidFill>
            </a:endParaRPr>
          </a:p>
          <a:p>
            <a:endParaRPr lang="en-US" dirty="0">
              <a:solidFill>
                <a:schemeClr val="accent4">
                  <a:lumMod val="75000"/>
                </a:schemeClr>
              </a:solidFill>
            </a:endParaRPr>
          </a:p>
          <a:p>
            <a:endParaRPr lang="en-US" dirty="0" smtClean="0">
              <a:solidFill>
                <a:schemeClr val="accent4">
                  <a:lumMod val="75000"/>
                </a:schemeClr>
              </a:solidFill>
            </a:endParaRPr>
          </a:p>
          <a:p>
            <a:endParaRPr lang="en-US" dirty="0" smtClean="0">
              <a:solidFill>
                <a:schemeClr val="accent4">
                  <a:lumMod val="75000"/>
                </a:schemeClr>
              </a:solidFill>
            </a:endParaRPr>
          </a:p>
          <a:p>
            <a:endParaRPr lang="en-US" dirty="0">
              <a:solidFill>
                <a:schemeClr val="accent4">
                  <a:lumMod val="75000"/>
                </a:schemeClr>
              </a:solidFill>
            </a:endParaRPr>
          </a:p>
          <a:p>
            <a:endParaRPr lang="en-US" dirty="0" smtClean="0">
              <a:solidFill>
                <a:schemeClr val="accent4">
                  <a:lumMod val="75000"/>
                </a:schemeClr>
              </a:solidFill>
            </a:endParaRPr>
          </a:p>
          <a:p>
            <a:endParaRPr lang="en-US" dirty="0">
              <a:solidFill>
                <a:schemeClr val="accent4">
                  <a:lumMod val="75000"/>
                </a:schemeClr>
              </a:solidFill>
            </a:endParaRPr>
          </a:p>
          <a:p>
            <a:endParaRPr lang="en-US" dirty="0" smtClean="0">
              <a:solidFill>
                <a:schemeClr val="accent4">
                  <a:lumMod val="75000"/>
                </a:schemeClr>
              </a:solidFill>
            </a:endParaRPr>
          </a:p>
          <a:p>
            <a:endParaRPr lang="en-US" dirty="0" smtClean="0">
              <a:solidFill>
                <a:schemeClr val="accent4">
                  <a:lumMod val="75000"/>
                </a:schemeClr>
              </a:solidFill>
            </a:endParaRPr>
          </a:p>
          <a:p>
            <a:endParaRPr lang="en-US" dirty="0">
              <a:solidFill>
                <a:schemeClr val="accent4">
                  <a:lumMod val="75000"/>
                </a:schemeClr>
              </a:solidFill>
            </a:endParaRPr>
          </a:p>
          <a:p>
            <a:endParaRPr lang="en-US" dirty="0" smtClean="0">
              <a:solidFill>
                <a:schemeClr val="accent4">
                  <a:lumMod val="75000"/>
                </a:schemeClr>
              </a:solidFill>
            </a:endParaRPr>
          </a:p>
        </p:txBody>
      </p:sp>
      <p:sp>
        <p:nvSpPr>
          <p:cNvPr id="6" name="Title 1"/>
          <p:cNvSpPr txBox="1">
            <a:spLocks/>
          </p:cNvSpPr>
          <p:nvPr/>
        </p:nvSpPr>
        <p:spPr>
          <a:xfrm>
            <a:off x="762000" y="533400"/>
            <a:ext cx="4114800" cy="7620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900" dirty="0" smtClean="0">
                <a:solidFill>
                  <a:schemeClr val="accent1">
                    <a:lumMod val="50000"/>
                  </a:schemeClr>
                </a:solidFill>
                <a:latin typeface="Calibri"/>
                <a:ea typeface="Calibri"/>
                <a:cs typeface="Arial"/>
              </a:rPr>
              <a:t>sustainable strategy:</a:t>
            </a:r>
            <a:endParaRPr lang="en-US" sz="29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3097430"/>
            <a:ext cx="2865120" cy="191909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954" t="29134" r="-3954"/>
          <a:stretch/>
        </p:blipFill>
        <p:spPr>
          <a:xfrm>
            <a:off x="4343400" y="3097430"/>
            <a:ext cx="3854450" cy="1817987"/>
          </a:xfrm>
          <a:prstGeom prst="rect">
            <a:avLst/>
          </a:prstGeom>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ChangeArrowheads="1"/>
          </p:cNvSpPr>
          <p:nvPr/>
        </p:nvSpPr>
        <p:spPr bwMode="auto">
          <a:xfrm>
            <a:off x="1066800" y="1877199"/>
            <a:ext cx="68580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a:solidFill>
                  <a:schemeClr val="accent4">
                    <a:lumMod val="75000"/>
                  </a:schemeClr>
                </a:solidFill>
              </a:rPr>
              <a:t>• Another important issue in this building is collecting the </a:t>
            </a:r>
            <a:r>
              <a:rPr lang="en-US" dirty="0" smtClean="0">
                <a:solidFill>
                  <a:schemeClr val="accent4">
                    <a:lumMod val="75000"/>
                  </a:schemeClr>
                </a:solidFill>
              </a:rPr>
              <a:t>rainwater. </a:t>
            </a:r>
            <a:r>
              <a:rPr lang="en-US" dirty="0">
                <a:solidFill>
                  <a:schemeClr val="accent4">
                    <a:lumMod val="75000"/>
                  </a:schemeClr>
                </a:solidFill>
              </a:rPr>
              <a:t>This building with an elliptical plan by the aid of the roof collects the rainwater for usage as grey water for irrigating the plants and </a:t>
            </a:r>
            <a:r>
              <a:rPr lang="en-US" dirty="0" smtClean="0">
                <a:solidFill>
                  <a:schemeClr val="accent4">
                    <a:lumMod val="75000"/>
                  </a:schemeClr>
                </a:solidFill>
              </a:rPr>
              <a:t>grass </a:t>
            </a:r>
            <a:r>
              <a:rPr lang="en-US" dirty="0">
                <a:solidFill>
                  <a:schemeClr val="accent4">
                    <a:lumMod val="75000"/>
                  </a:schemeClr>
                </a:solidFill>
              </a:rPr>
              <a:t>and toilet flushing </a:t>
            </a:r>
            <a:r>
              <a:rPr lang="en-US" dirty="0" smtClean="0">
                <a:solidFill>
                  <a:schemeClr val="accent4">
                    <a:lumMod val="75000"/>
                  </a:schemeClr>
                </a:solidFill>
              </a:rPr>
              <a:t>.</a:t>
            </a:r>
          </a:p>
          <a:p>
            <a:endParaRPr lang="en-US" dirty="0" smtClean="0">
              <a:solidFill>
                <a:schemeClr val="accent4">
                  <a:lumMod val="75000"/>
                </a:schemeClr>
              </a:solidFill>
            </a:endParaRPr>
          </a:p>
          <a:p>
            <a:r>
              <a:rPr lang="en-US" dirty="0">
                <a:solidFill>
                  <a:schemeClr val="accent4">
                    <a:lumMod val="75000"/>
                  </a:schemeClr>
                </a:solidFill>
              </a:rPr>
              <a:t>• </a:t>
            </a:r>
            <a:r>
              <a:rPr lang="en-US" dirty="0" smtClean="0">
                <a:solidFill>
                  <a:schemeClr val="accent4">
                    <a:lumMod val="75000"/>
                  </a:schemeClr>
                </a:solidFill>
              </a:rPr>
              <a:t>Collect </a:t>
            </a:r>
            <a:r>
              <a:rPr lang="en-US" dirty="0">
                <a:solidFill>
                  <a:schemeClr val="accent4">
                    <a:lumMod val="75000"/>
                  </a:schemeClr>
                </a:solidFill>
              </a:rPr>
              <a:t>fresh water from a borehole 90m </a:t>
            </a:r>
            <a:r>
              <a:rPr lang="en-US" dirty="0" smtClean="0">
                <a:solidFill>
                  <a:schemeClr val="accent4">
                    <a:lumMod val="75000"/>
                  </a:schemeClr>
                </a:solidFill>
              </a:rPr>
              <a:t>under </a:t>
            </a:r>
            <a:r>
              <a:rPr lang="en-US" dirty="0">
                <a:solidFill>
                  <a:schemeClr val="accent4">
                    <a:lumMod val="75000"/>
                  </a:schemeClr>
                </a:solidFill>
              </a:rPr>
              <a:t>the </a:t>
            </a:r>
            <a:r>
              <a:rPr lang="en-US" dirty="0" smtClean="0">
                <a:solidFill>
                  <a:schemeClr val="accent4">
                    <a:lumMod val="75000"/>
                  </a:schemeClr>
                </a:solidFill>
              </a:rPr>
              <a:t>Boardwalk.</a:t>
            </a:r>
            <a:endParaRPr lang="en-US" dirty="0">
              <a:solidFill>
                <a:schemeClr val="accent4">
                  <a:lumMod val="75000"/>
                </a:schemeClr>
              </a:solidFill>
            </a:endParaRPr>
          </a:p>
          <a:p>
            <a:r>
              <a:rPr lang="en-US" dirty="0">
                <a:solidFill>
                  <a:schemeClr val="accent4">
                    <a:lumMod val="75000"/>
                  </a:schemeClr>
                </a:solidFill>
              </a:rPr>
              <a:t>Also, plants prefer rainwater to tap water.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4571999"/>
            <a:ext cx="2741967" cy="1628775"/>
          </a:xfrm>
          <a:prstGeom prst="rect">
            <a:avLst/>
          </a:prstGeom>
          <a:ln w="19050">
            <a:solidFill>
              <a:schemeClr val="tx1">
                <a:lumMod val="50000"/>
                <a:lumOff val="50000"/>
              </a:schemeClr>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102" y="3934510"/>
            <a:ext cx="1739273" cy="2466290"/>
          </a:xfrm>
          <a:prstGeom prst="rect">
            <a:avLst/>
          </a:prstGeom>
        </p:spPr>
      </p:pic>
      <p:sp>
        <p:nvSpPr>
          <p:cNvPr id="13" name="Title 1"/>
          <p:cNvSpPr txBox="1">
            <a:spLocks noGrp="1"/>
          </p:cNvSpPr>
          <p:nvPr>
            <p:ph type="title"/>
          </p:nvPr>
        </p:nvSpPr>
        <p:spPr>
          <a:xfrm>
            <a:off x="890587" y="304800"/>
            <a:ext cx="3986213" cy="954087"/>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900" dirty="0" smtClean="0">
                <a:solidFill>
                  <a:schemeClr val="accent1">
                    <a:lumMod val="50000"/>
                  </a:schemeClr>
                </a:solidFill>
                <a:latin typeface="Calibri"/>
                <a:ea typeface="Calibri"/>
                <a:cs typeface="Arial"/>
              </a:rPr>
              <a:t>sustainable strategy:</a:t>
            </a:r>
            <a:endParaRPr lang="en-US" sz="2900"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0"/>
            <a:ext cx="7024744" cy="1143000"/>
          </a:xfrm>
        </p:spPr>
        <p:txBody>
          <a:bodyPr>
            <a:normAutofit fontScale="90000"/>
          </a:bodyPr>
          <a:lstStyle/>
          <a:p>
            <a:r>
              <a:rPr lang="en-US" sz="2000" dirty="0" smtClean="0">
                <a:solidFill>
                  <a:schemeClr val="accent4">
                    <a:lumMod val="75000"/>
                  </a:schemeClr>
                </a:solidFill>
              </a:rPr>
              <a:t>   In </a:t>
            </a:r>
            <a:r>
              <a:rPr lang="en-US" sz="2000" dirty="0">
                <a:solidFill>
                  <a:schemeClr val="accent4">
                    <a:lumMod val="75000"/>
                  </a:schemeClr>
                </a:solidFill>
              </a:rPr>
              <a:t>this </a:t>
            </a:r>
            <a:r>
              <a:rPr lang="en-US" sz="2000" dirty="0" smtClean="0">
                <a:solidFill>
                  <a:schemeClr val="accent4">
                    <a:lumMod val="75000"/>
                  </a:schemeClr>
                </a:solidFill>
              </a:rPr>
              <a:t>building </a:t>
            </a:r>
            <a:r>
              <a:rPr lang="en-US" sz="2000" dirty="0">
                <a:solidFill>
                  <a:schemeClr val="accent4">
                    <a:lumMod val="75000"/>
                  </a:schemeClr>
                </a:solidFill>
              </a:rPr>
              <a:t>which </a:t>
            </a:r>
            <a:r>
              <a:rPr lang="en-US" sz="2000" dirty="0" smtClean="0">
                <a:solidFill>
                  <a:schemeClr val="accent4">
                    <a:lumMod val="75000"/>
                  </a:schemeClr>
                </a:solidFill>
              </a:rPr>
              <a:t>curve construction with aluminum as force conveyor and glass as cover material, </a:t>
            </a:r>
            <a:r>
              <a:rPr lang="en-US" sz="2000" dirty="0">
                <a:solidFill>
                  <a:schemeClr val="accent4">
                    <a:lumMod val="75000"/>
                  </a:schemeClr>
                </a:solidFill>
              </a:rPr>
              <a:t>wholly can be recycled; it means whether during construction, for extra materials, or during usage, if any changing would be needed, or after the building lifetime, there is not waste material for harming the environment.</a:t>
            </a:r>
            <a:r>
              <a:rPr lang="en-US" sz="1800" dirty="0" smtClean="0"/>
              <a:t/>
            </a:r>
            <a:br>
              <a:rPr lang="en-US" sz="1800" dirty="0" smtClean="0"/>
            </a:br>
            <a:endParaRPr lang="en-US" sz="1800" dirty="0">
              <a:solidFill>
                <a:schemeClr val="tx1">
                  <a:lumMod val="75000"/>
                  <a:lumOff val="25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Singapore Sports Hub / Arup </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2438400"/>
            <a:ext cx="5029200" cy="2914650"/>
          </a:xfrm>
          <a:prstGeom prst="rect">
            <a:avLst/>
          </a:prstGeom>
        </p:spPr>
      </p:pic>
    </p:spTree>
    <p:extLst>
      <p:ext uri="{BB962C8B-B14F-4D97-AF65-F5344CB8AC3E}">
        <p14:creationId xmlns:p14="http://schemas.microsoft.com/office/powerpoint/2010/main" val="234825568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6454" y="2590800"/>
            <a:ext cx="7024744" cy="1143000"/>
          </a:xfrm>
        </p:spPr>
        <p:txBody>
          <a:bodyPr>
            <a:normAutofit fontScale="90000"/>
          </a:bodyPr>
          <a:lstStyle/>
          <a:p>
            <a:r>
              <a:rPr lang="en-US" sz="2000" dirty="0">
                <a:solidFill>
                  <a:schemeClr val="accent4">
                    <a:lumMod val="75000"/>
                  </a:schemeClr>
                </a:solidFill>
              </a:rPr>
              <a:t>Construction has commenced on the world’s largest dome roof at Singapore’s National Stadium. Once completed in 2014, the </a:t>
            </a:r>
            <a:r>
              <a:rPr lang="en-US" sz="2000" dirty="0" smtClean="0">
                <a:solidFill>
                  <a:schemeClr val="accent4">
                    <a:lumMod val="75000"/>
                  </a:schemeClr>
                </a:solidFill>
              </a:rPr>
              <a:t>Arup-designed </a:t>
            </a:r>
            <a:r>
              <a:rPr lang="en-US" sz="2000" dirty="0">
                <a:solidFill>
                  <a:schemeClr val="accent4">
                    <a:lumMod val="75000"/>
                  </a:schemeClr>
                </a:solidFill>
              </a:rPr>
              <a:t>structure will provide shelter to the 55,000 seat stadium and surrounding ticketed community spaces in the heart of the 35ha sports precinct. Singapore’s National Stadium will be the </a:t>
            </a:r>
            <a:r>
              <a:rPr lang="en-US" sz="2000" i="1" dirty="0">
                <a:solidFill>
                  <a:schemeClr val="accent4">
                    <a:lumMod val="75000"/>
                  </a:schemeClr>
                </a:solidFill>
              </a:rPr>
              <a:t>only</a:t>
            </a:r>
            <a:r>
              <a:rPr lang="en-US" sz="2000" dirty="0">
                <a:solidFill>
                  <a:schemeClr val="accent4">
                    <a:lumMod val="75000"/>
                  </a:schemeClr>
                </a:solidFill>
              </a:rPr>
              <a:t> stadium in the world, custom-built to host football, rugby, cricket and athletic events in one venue.</a:t>
            </a:r>
            <a:r>
              <a:rPr lang="en-US" dirty="0"/>
              <a:t/>
            </a:r>
            <a:br>
              <a:rPr lang="en-US" dirty="0"/>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3657600"/>
            <a:ext cx="2667000" cy="173899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3771508"/>
            <a:ext cx="3505200" cy="1493693"/>
          </a:xfrm>
          <a:prstGeom prst="rect">
            <a:avLst/>
          </a:prstGeom>
        </p:spPr>
      </p:pic>
    </p:spTree>
    <p:extLst>
      <p:ext uri="{BB962C8B-B14F-4D97-AF65-F5344CB8AC3E}">
        <p14:creationId xmlns:p14="http://schemas.microsoft.com/office/powerpoint/2010/main" val="270177163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456" y="1752600"/>
            <a:ext cx="7024744" cy="1143000"/>
          </a:xfrm>
        </p:spPr>
        <p:txBody>
          <a:bodyPr>
            <a:normAutofit fontScale="90000"/>
          </a:bodyPr>
          <a:lstStyle/>
          <a:p>
            <a:r>
              <a:rPr lang="en-US" sz="2000" dirty="0">
                <a:solidFill>
                  <a:schemeClr val="accent4">
                    <a:lumMod val="75000"/>
                  </a:schemeClr>
                </a:solidFill>
              </a:rPr>
              <a:t>The simple geometric form of the ultra-thin, retractable dome spans 310m and is designed to use only a fraction of the energy required for an equivalent fully enclosed stadium. </a:t>
            </a:r>
            <a:r>
              <a:rPr lang="en-US" dirty="0"/>
              <a:t/>
            </a:r>
            <a:br>
              <a:rPr lang="en-US" dirty="0"/>
            </a:br>
            <a:endParaRPr lang="en-US" dirty="0"/>
          </a:p>
        </p:txBody>
      </p:sp>
      <p:pic>
        <p:nvPicPr>
          <p:cNvPr id="4" name="Picture 3" descr="http://ad009cdnb.archdaily.net/wp-content/uploads/2012/10/1349801430-sports-hub-4-c-singapore-sports-hub-oaker-528x369.jpg">
            <a:hlinkClick r:id="rId2"/>
          </p:cNvPr>
          <p:cNvPicPr/>
          <p:nvPr/>
        </p:nvPicPr>
        <p:blipFill>
          <a:blip r:embed="rId3" cstate="print"/>
          <a:srcRect/>
          <a:stretch>
            <a:fillRect/>
          </a:stretch>
        </p:blipFill>
        <p:spPr bwMode="auto">
          <a:xfrm>
            <a:off x="4648200" y="3107532"/>
            <a:ext cx="3657600" cy="1921668"/>
          </a:xfrm>
          <a:prstGeom prst="rect">
            <a:avLst/>
          </a:prstGeom>
          <a:noFill/>
          <a:ln w="9525">
            <a:noFill/>
            <a:miter lim="800000"/>
            <a:headEnd/>
            <a:tailEnd/>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4082" y="3107532"/>
            <a:ext cx="3615518" cy="1933574"/>
          </a:xfrm>
          <a:prstGeom prst="rect">
            <a:avLst/>
          </a:prstGeom>
        </p:spPr>
      </p:pic>
    </p:spTree>
    <p:extLst>
      <p:ext uri="{BB962C8B-B14F-4D97-AF65-F5344CB8AC3E}">
        <p14:creationId xmlns:p14="http://schemas.microsoft.com/office/powerpoint/2010/main" val="371307397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429000"/>
            <a:ext cx="7024744" cy="1143000"/>
          </a:xfrm>
        </p:spPr>
        <p:txBody>
          <a:bodyPr>
            <a:noAutofit/>
          </a:bodyPr>
          <a:lstStyle/>
          <a:p>
            <a:r>
              <a:rPr lang="en-US" sz="1800" dirty="0">
                <a:solidFill>
                  <a:schemeClr val="accent4">
                    <a:lumMod val="75000"/>
                  </a:schemeClr>
                </a:solidFill>
              </a:rPr>
              <a:t>In order to maximize energy efficiency in the tropical climate of Singapore, </a:t>
            </a:r>
            <a:r>
              <a:rPr lang="en-US" sz="1800" dirty="0" smtClean="0">
                <a:solidFill>
                  <a:schemeClr val="accent4">
                    <a:lumMod val="75000"/>
                  </a:schemeClr>
                </a:solidFill>
              </a:rPr>
              <a:t>Arup </a:t>
            </a:r>
            <a:r>
              <a:rPr lang="en-US" sz="1800" dirty="0">
                <a:solidFill>
                  <a:schemeClr val="accent4">
                    <a:lumMod val="75000"/>
                  </a:schemeClr>
                </a:solidFill>
              </a:rPr>
              <a:t>prioritize the following passive design solutions: shading to seating, insulation to roof cladding and giant louvers that reduced solar heat gain. Furthermore, they equipped the naturally ventilated stadium bowl with localized cooling to ensure spectator comfort. The additional energy required to switch on the bowl cooling for a stadium event will be offset by energy harnessed throughout the year from a large photo voltaic array, allowing the operation of the bowl cooling to have a zero carbon impact on the environment.</a:t>
            </a:r>
            <a:r>
              <a:rPr lang="en-US" sz="1800" dirty="0"/>
              <a:t/>
            </a:r>
            <a:br>
              <a:rPr lang="en-US" sz="1800" dirty="0"/>
            </a:br>
            <a:r>
              <a:rPr lang="en-US" sz="1800" dirty="0">
                <a:solidFill>
                  <a:schemeClr val="accent4">
                    <a:lumMod val="75000"/>
                  </a:schemeClr>
                </a:solidFill>
              </a:rPr>
              <a:t/>
            </a:r>
            <a:br>
              <a:rPr lang="en-US" sz="1800" dirty="0">
                <a:solidFill>
                  <a:schemeClr val="accent4">
                    <a:lumMod val="75000"/>
                  </a:schemeClr>
                </a:solidFill>
              </a:rPr>
            </a:br>
            <a:endParaRPr lang="en-US" sz="1800" dirty="0">
              <a:solidFill>
                <a:schemeClr val="accent4">
                  <a:lumMod val="75000"/>
                </a:schemeClr>
              </a:solidFill>
            </a:endParaRPr>
          </a:p>
        </p:txBody>
      </p:sp>
      <p:pic>
        <p:nvPicPr>
          <p:cNvPr id="3" name="Picture 2" descr="http://ad009cdnb.archdaily.net/wp-content/uploads/2012/10/1349801442-image013-c-arup-528x269.jpg">
            <a:hlinkClick r:id="rId2"/>
          </p:cNvPr>
          <p:cNvPicPr/>
          <p:nvPr/>
        </p:nvPicPr>
        <p:blipFill>
          <a:blip r:embed="rId3" cstate="print"/>
          <a:srcRect/>
          <a:stretch>
            <a:fillRect/>
          </a:stretch>
        </p:blipFill>
        <p:spPr bwMode="auto">
          <a:xfrm>
            <a:off x="2971800" y="3809999"/>
            <a:ext cx="5029200" cy="2562225"/>
          </a:xfrm>
          <a:prstGeom prst="rect">
            <a:avLst/>
          </a:prstGeom>
          <a:noFill/>
          <a:ln w="9525">
            <a:noFill/>
            <a:miter lim="800000"/>
            <a:headEnd/>
            <a:tailEnd/>
          </a:ln>
        </p:spPr>
      </p:pic>
    </p:spTree>
    <p:extLst>
      <p:ext uri="{BB962C8B-B14F-4D97-AF65-F5344CB8AC3E}">
        <p14:creationId xmlns:p14="http://schemas.microsoft.com/office/powerpoint/2010/main" val="407448452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0"/>
            <a:ext cx="7024744" cy="1143000"/>
          </a:xfrm>
        </p:spPr>
        <p:txBody>
          <a:bodyPr>
            <a:noAutofit/>
          </a:bodyPr>
          <a:lstStyle/>
          <a:p>
            <a:r>
              <a:rPr lang="en-US" sz="1800" i="1" dirty="0" smtClean="0">
                <a:solidFill>
                  <a:schemeClr val="accent4">
                    <a:lumMod val="75000"/>
                  </a:schemeClr>
                </a:solidFill>
              </a:rPr>
              <a:t>The </a:t>
            </a:r>
            <a:r>
              <a:rPr lang="en-US" sz="1800" i="1" dirty="0">
                <a:solidFill>
                  <a:schemeClr val="accent4">
                    <a:lumMod val="75000"/>
                  </a:schemeClr>
                </a:solidFill>
              </a:rPr>
              <a:t>tropical climate in Singapore poses a challenge in the design of the National Stadium. People will only enjoy the stadium experience if the environmental conditions are right. </a:t>
            </a:r>
            <a:r>
              <a:rPr lang="en-US" sz="1800" i="1" dirty="0" smtClean="0">
                <a:solidFill>
                  <a:schemeClr val="accent4">
                    <a:lumMod val="75000"/>
                  </a:schemeClr>
                </a:solidFill>
              </a:rPr>
              <a:t>In this building they </a:t>
            </a:r>
            <a:r>
              <a:rPr lang="en-US" sz="1800" i="1" dirty="0">
                <a:solidFill>
                  <a:schemeClr val="accent4">
                    <a:lumMod val="75000"/>
                  </a:schemeClr>
                </a:solidFill>
              </a:rPr>
              <a:t>wanted to keep the rain and heat out, </a:t>
            </a:r>
            <a:r>
              <a:rPr lang="en-US" sz="1800" i="1" dirty="0" smtClean="0">
                <a:solidFill>
                  <a:schemeClr val="accent4">
                    <a:lumMod val="75000"/>
                  </a:schemeClr>
                </a:solidFill>
              </a:rPr>
              <a:t>but they also </a:t>
            </a:r>
            <a:r>
              <a:rPr lang="en-US" sz="1800" i="1" dirty="0">
                <a:solidFill>
                  <a:schemeClr val="accent4">
                    <a:lumMod val="75000"/>
                  </a:schemeClr>
                </a:solidFill>
              </a:rPr>
              <a:t>wanted it to be an open and dynamic space. After extensive research into comfort expectations and energy in use, </a:t>
            </a:r>
            <a:r>
              <a:rPr lang="en-US" sz="1800" i="1" dirty="0" smtClean="0">
                <a:solidFill>
                  <a:schemeClr val="accent4">
                    <a:lumMod val="75000"/>
                  </a:schemeClr>
                </a:solidFill>
              </a:rPr>
              <a:t>they </a:t>
            </a:r>
            <a:r>
              <a:rPr lang="en-US" sz="1800" i="1" dirty="0">
                <a:solidFill>
                  <a:schemeClr val="accent4">
                    <a:lumMod val="75000"/>
                  </a:schemeClr>
                </a:solidFill>
              </a:rPr>
              <a:t>realized that a naturally ventilated stadium with localized cooling gave </a:t>
            </a:r>
            <a:r>
              <a:rPr lang="en-US" sz="1800" i="1" dirty="0" smtClean="0">
                <a:solidFill>
                  <a:schemeClr val="accent4">
                    <a:lumMod val="75000"/>
                  </a:schemeClr>
                </a:solidFill>
              </a:rPr>
              <a:t>them </a:t>
            </a:r>
            <a:r>
              <a:rPr lang="en-US" sz="1800" i="1" dirty="0">
                <a:solidFill>
                  <a:schemeClr val="accent4">
                    <a:lumMod val="75000"/>
                  </a:schemeClr>
                </a:solidFill>
              </a:rPr>
              <a:t>the best solution for the local climate in </a:t>
            </a:r>
            <a:r>
              <a:rPr lang="en-US" sz="1800" i="1" dirty="0" smtClean="0">
                <a:solidFill>
                  <a:schemeClr val="accent4">
                    <a:lumMod val="75000"/>
                  </a:schemeClr>
                </a:solidFill>
              </a:rPr>
              <a:t>Singapore.</a:t>
            </a:r>
            <a:endParaRPr lang="en-US" sz="1800" dirty="0">
              <a:solidFill>
                <a:schemeClr val="accent4">
                  <a:lumMod val="75000"/>
                </a:schemeClr>
              </a:solidFill>
            </a:endParaRPr>
          </a:p>
        </p:txBody>
      </p:sp>
      <p:pic>
        <p:nvPicPr>
          <p:cNvPr id="3" name="Picture 2" descr="http://ad009cdnb.archdaily.net/wp-content/uploads/2012/10/1349801416-cam-05-c-singapore-sports-hub-oaker-528x286.jpg">
            <a:hlinkClick r:id="rId2"/>
          </p:cNvPr>
          <p:cNvPicPr/>
          <p:nvPr/>
        </p:nvPicPr>
        <p:blipFill>
          <a:blip r:embed="rId3" cstate="print"/>
          <a:srcRect/>
          <a:stretch>
            <a:fillRect/>
          </a:stretch>
        </p:blipFill>
        <p:spPr bwMode="auto">
          <a:xfrm>
            <a:off x="2057400" y="3524250"/>
            <a:ext cx="5029200" cy="2724150"/>
          </a:xfrm>
          <a:prstGeom prst="rect">
            <a:avLst/>
          </a:prstGeom>
          <a:noFill/>
          <a:ln w="9525">
            <a:noFill/>
            <a:miter lim="800000"/>
            <a:headEnd/>
            <a:tailEnd/>
          </a:ln>
        </p:spPr>
      </p:pic>
    </p:spTree>
    <p:extLst>
      <p:ext uri="{BB962C8B-B14F-4D97-AF65-F5344CB8AC3E}">
        <p14:creationId xmlns:p14="http://schemas.microsoft.com/office/powerpoint/2010/main" val="245009754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2097" y="1219200"/>
            <a:ext cx="7024744" cy="1143000"/>
          </a:xfrm>
        </p:spPr>
        <p:txBody>
          <a:bodyPr>
            <a:noAutofit/>
          </a:bodyPr>
          <a:lstStyle/>
          <a:p>
            <a:r>
              <a:rPr lang="en-US" sz="1800" i="1" dirty="0" smtClean="0">
                <a:solidFill>
                  <a:schemeClr val="accent4">
                    <a:lumMod val="75000"/>
                  </a:schemeClr>
                </a:solidFill>
              </a:rPr>
              <a:t> </a:t>
            </a:r>
            <a:r>
              <a:rPr lang="en-US" sz="1800" i="1" dirty="0">
                <a:solidFill>
                  <a:schemeClr val="accent4">
                    <a:lumMod val="75000"/>
                  </a:schemeClr>
                </a:solidFill>
              </a:rPr>
              <a:t>By incorporating a moving roof, the stadium will be further protected from the harsh climatic conditions, allowing events to be hosted during the hottest parts of the day.”</a:t>
            </a:r>
            <a:r>
              <a:rPr lang="en-US" sz="1800" dirty="0">
                <a:solidFill>
                  <a:schemeClr val="accent4">
                    <a:lumMod val="75000"/>
                  </a:schemeClr>
                </a:solidFill>
              </a:rPr>
              <a:t/>
            </a:r>
            <a:br>
              <a:rPr lang="en-US" sz="1800" dirty="0">
                <a:solidFill>
                  <a:schemeClr val="accent4">
                    <a:lumMod val="75000"/>
                  </a:schemeClr>
                </a:solidFill>
              </a:rPr>
            </a:br>
            <a:endParaRPr lang="en-US" sz="1800" dirty="0"/>
          </a:p>
        </p:txBody>
      </p:sp>
      <p:pic>
        <p:nvPicPr>
          <p:cNvPr id="3" name="Picture 2" descr="http://ad009cdnb.archdaily.net/wp-content/uploads/2012/10/1349801447-image009-c-singapore-sports-hub-oaker-528x281.jpg">
            <a:hlinkClick r:id="rId2"/>
          </p:cNvPr>
          <p:cNvPicPr/>
          <p:nvPr/>
        </p:nvPicPr>
        <p:blipFill>
          <a:blip r:embed="rId3" cstate="print"/>
          <a:srcRect/>
          <a:stretch>
            <a:fillRect/>
          </a:stretch>
        </p:blipFill>
        <p:spPr bwMode="auto">
          <a:xfrm>
            <a:off x="2038066" y="2819400"/>
            <a:ext cx="5029200" cy="2676525"/>
          </a:xfrm>
          <a:prstGeom prst="rect">
            <a:avLst/>
          </a:prstGeom>
          <a:noFill/>
          <a:ln w="9525">
            <a:noFill/>
            <a:miter lim="800000"/>
            <a:headEnd/>
            <a:tailEnd/>
          </a:ln>
        </p:spPr>
      </p:pic>
    </p:spTree>
    <p:extLst>
      <p:ext uri="{BB962C8B-B14F-4D97-AF65-F5344CB8AC3E}">
        <p14:creationId xmlns:p14="http://schemas.microsoft.com/office/powerpoint/2010/main" val="337863666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057400"/>
            <a:ext cx="7024744" cy="1143000"/>
          </a:xfrm>
        </p:spPr>
        <p:txBody>
          <a:bodyPr>
            <a:normAutofit fontScale="90000"/>
          </a:bodyPr>
          <a:lstStyle/>
          <a:p>
            <a:r>
              <a:rPr lang="en-US" sz="2000" dirty="0">
                <a:solidFill>
                  <a:schemeClr val="accent4">
                    <a:lumMod val="75000"/>
                  </a:schemeClr>
                </a:solidFill>
              </a:rPr>
              <a:t>The 20,000m2 moving roof is supported by the fixed roof dome structure with a clear span of 310m. It will be clad in a multi-layer ETFE pillow and incorporate a matrix of LED lights, making it one of the largest addressable LED screens in the world.</a:t>
            </a:r>
            <a:r>
              <a:rPr lang="en-US" dirty="0"/>
              <a:t/>
            </a:r>
            <a:br>
              <a:rPr lang="en-US" dirty="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724" y="3347113"/>
            <a:ext cx="3881676" cy="2100263"/>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6837" y="3352800"/>
            <a:ext cx="3128963" cy="2100263"/>
          </a:xfrm>
          <a:prstGeom prst="rect">
            <a:avLst/>
          </a:prstGeom>
        </p:spPr>
      </p:pic>
    </p:spTree>
    <p:extLst>
      <p:ext uri="{BB962C8B-B14F-4D97-AF65-F5344CB8AC3E}">
        <p14:creationId xmlns:p14="http://schemas.microsoft.com/office/powerpoint/2010/main" val="24070490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819400"/>
            <a:ext cx="7024744" cy="1143000"/>
          </a:xfrm>
        </p:spPr>
        <p:txBody>
          <a:bodyPr>
            <a:normAutofit fontScale="90000"/>
          </a:bodyPr>
          <a:lstStyle/>
          <a:p>
            <a:r>
              <a:rPr lang="en-US" sz="2000" dirty="0">
                <a:solidFill>
                  <a:schemeClr val="accent4">
                    <a:lumMod val="75000"/>
                  </a:schemeClr>
                </a:solidFill>
              </a:rPr>
              <a:t>To optimize information exchange through the entire building process, Arup used advanced parametric modeling software, as well as in-house software developed specifically for the project. The result is a super efficient shell dome structure, with a total steel weight of 8,057 metric tons. At a structural weight per square meter of just over 100kg/m2, this would be considered efficient even for a roof that was half this span.</a:t>
            </a:r>
            <a:r>
              <a:rPr lang="en-US" dirty="0"/>
              <a:t/>
            </a:r>
            <a:br>
              <a:rPr lang="en-US" dirty="0"/>
            </a:br>
            <a:endParaRPr lang="en-US" dirty="0"/>
          </a:p>
        </p:txBody>
      </p:sp>
      <p:pic>
        <p:nvPicPr>
          <p:cNvPr id="3" name="Picture 2" descr="http://ad009cdnb.archdaily.net/wp-content/uploads/2012/10/1349801580-wsg-aerial-south-west-night-c-singapore-sports-hub-oaker-528x306.jpg">
            <a:hlinkClick r:id="rId2"/>
          </p:cNvPr>
          <p:cNvPicPr/>
          <p:nvPr/>
        </p:nvPicPr>
        <p:blipFill>
          <a:blip r:embed="rId3" cstate="print"/>
          <a:srcRect/>
          <a:stretch>
            <a:fillRect/>
          </a:stretch>
        </p:blipFill>
        <p:spPr bwMode="auto">
          <a:xfrm>
            <a:off x="2057400" y="3810000"/>
            <a:ext cx="4800600" cy="2533650"/>
          </a:xfrm>
          <a:prstGeom prst="rect">
            <a:avLst/>
          </a:prstGeom>
          <a:noFill/>
          <a:ln w="9525">
            <a:noFill/>
            <a:miter lim="800000"/>
            <a:headEnd/>
            <a:tailEnd/>
          </a:ln>
        </p:spPr>
      </p:pic>
    </p:spTree>
    <p:extLst>
      <p:ext uri="{BB962C8B-B14F-4D97-AF65-F5344CB8AC3E}">
        <p14:creationId xmlns:p14="http://schemas.microsoft.com/office/powerpoint/2010/main" val="49823621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0770" name="Rectangle 2"/>
          <p:cNvSpPr>
            <a:spLocks noGrp="1" noChangeArrowheads="1"/>
          </p:cNvSpPr>
          <p:nvPr>
            <p:ph type="subTitle" idx="1"/>
          </p:nvPr>
        </p:nvSpPr>
        <p:spPr>
          <a:xfrm>
            <a:off x="203200" y="260350"/>
            <a:ext cx="8820150" cy="6597650"/>
          </a:xfrm>
          <a:ln>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a:lstStyle/>
          <a:p>
            <a:pPr rtl="0" eaLnBrk="1" hangingPunct="1">
              <a:defRPr/>
            </a:pPr>
            <a:endParaRPr lang="en-US" sz="3600" b="1" dirty="0" smtClean="0"/>
          </a:p>
          <a:p>
            <a:pPr rtl="0" eaLnBrk="1" hangingPunct="1">
              <a:defRPr/>
            </a:pPr>
            <a:endParaRPr lang="en-US" sz="3600" b="1" dirty="0" smtClean="0"/>
          </a:p>
          <a:p>
            <a:pPr rtl="0" eaLnBrk="1" hangingPunct="1">
              <a:defRPr/>
            </a:pPr>
            <a:r>
              <a:rPr lang="en-US" sz="4000" dirty="0" smtClean="0">
                <a:solidFill>
                  <a:schemeClr val="hlink"/>
                </a:solidFill>
              </a:rPr>
              <a:t>Building Integrated </a:t>
            </a:r>
            <a:r>
              <a:rPr lang="en-US" sz="4000" dirty="0" err="1" smtClean="0">
                <a:solidFill>
                  <a:schemeClr val="hlink"/>
                </a:solidFill>
              </a:rPr>
              <a:t>Photovoltaics</a:t>
            </a:r>
            <a:endParaRPr lang="en-US" sz="4000" dirty="0" smtClean="0">
              <a:solidFill>
                <a:schemeClr val="hlink"/>
              </a:solidFill>
            </a:endParaRPr>
          </a:p>
          <a:p>
            <a:pPr rtl="0" eaLnBrk="1" hangingPunct="1">
              <a:defRPr/>
            </a:pPr>
            <a:endParaRPr lang="en-US" sz="4800" dirty="0" smtClean="0">
              <a:solidFill>
                <a:schemeClr val="hlink"/>
              </a:solidFill>
            </a:endParaRPr>
          </a:p>
          <a:p>
            <a:pPr rtl="0" eaLnBrk="1" hangingPunct="1">
              <a:defRPr/>
            </a:pPr>
            <a:r>
              <a:rPr lang="en-US" dirty="0" smtClean="0"/>
              <a:t> </a:t>
            </a:r>
            <a:endParaRPr lang="en-US" dirty="0" smtClean="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0770">
                                            <p:txEl>
                                              <p:pRg st="2" end="2"/>
                                            </p:txEl>
                                          </p:spTgt>
                                        </p:tgtEl>
                                        <p:attrNameLst>
                                          <p:attrName>style.visibility</p:attrName>
                                        </p:attrNameLst>
                                      </p:cBhvr>
                                      <p:to>
                                        <p:strVal val="visible"/>
                                      </p:to>
                                    </p:set>
                                    <p:animEffect transition="in" filter="fade">
                                      <p:cBhvr>
                                        <p:cTn id="7" dur="1000"/>
                                        <p:tgtEl>
                                          <p:spTgt spid="160770">
                                            <p:txEl>
                                              <p:pRg st="2" end="2"/>
                                            </p:txEl>
                                          </p:spTgt>
                                        </p:tgtEl>
                                      </p:cBhvr>
                                    </p:animEffect>
                                    <p:anim calcmode="lin" valueType="num">
                                      <p:cBhvr>
                                        <p:cTn id="8" dur="1000" fill="hold"/>
                                        <p:tgtEl>
                                          <p:spTgt spid="160770">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6077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160770">
                                            <p:txEl>
                                              <p:pRg st="4" end="4"/>
                                            </p:txEl>
                                          </p:spTgt>
                                        </p:tgtEl>
                                        <p:attrNameLst>
                                          <p:attrName>style.visibility</p:attrName>
                                        </p:attrNameLst>
                                      </p:cBhvr>
                                      <p:to>
                                        <p:strVal val="visible"/>
                                      </p:to>
                                    </p:set>
                                    <p:animEffect transition="in" filter="fade">
                                      <p:cBhvr>
                                        <p:cTn id="14" dur="1000"/>
                                        <p:tgtEl>
                                          <p:spTgt spid="160770">
                                            <p:txEl>
                                              <p:pRg st="4" end="4"/>
                                            </p:txEl>
                                          </p:spTgt>
                                        </p:tgtEl>
                                      </p:cBhvr>
                                    </p:animEffect>
                                    <p:anim calcmode="lin" valueType="num">
                                      <p:cBhvr>
                                        <p:cTn id="15" dur="1000" fill="hold"/>
                                        <p:tgtEl>
                                          <p:spTgt spid="160770">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16077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80228" name="Rectangle 4"/>
          <p:cNvSpPr>
            <a:spLocks noChangeArrowheads="1"/>
          </p:cNvSpPr>
          <p:nvPr/>
        </p:nvSpPr>
        <p:spPr bwMode="auto">
          <a:xfrm rot="10800000">
            <a:off x="107950" y="692150"/>
            <a:ext cx="935038" cy="5400675"/>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
        <p:nvSpPr>
          <p:cNvPr id="180229" name="Rectangle 5"/>
          <p:cNvSpPr>
            <a:spLocks noGrp="1" noChangeArrowheads="1"/>
          </p:cNvSpPr>
          <p:nvPr>
            <p:ph type="subTitle" idx="1"/>
          </p:nvPr>
        </p:nvSpPr>
        <p:spPr>
          <a:xfrm>
            <a:off x="1611313" y="4508500"/>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rtl="0">
              <a:defRPr/>
            </a:pPr>
            <a:r>
              <a:rPr lang="en-US" sz="1400" dirty="0" smtClean="0">
                <a:effectLst/>
              </a:rPr>
              <a:t>  •</a:t>
            </a:r>
            <a:r>
              <a:rPr lang="en-US" sz="1400" dirty="0">
                <a:effectLst/>
              </a:rPr>
              <a:t>	Technology to heat water.</a:t>
            </a:r>
          </a:p>
          <a:p>
            <a:pPr rtl="0">
              <a:defRPr/>
            </a:pPr>
            <a:r>
              <a:rPr lang="en-US" sz="1400" dirty="0" smtClean="0">
                <a:effectLst/>
              </a:rPr>
              <a:t>   •</a:t>
            </a:r>
            <a:r>
              <a:rPr lang="en-US" sz="1400" dirty="0">
                <a:effectLst/>
              </a:rPr>
              <a:t>	</a:t>
            </a:r>
            <a:r>
              <a:rPr lang="en-US" sz="1400" dirty="0" smtClean="0">
                <a:effectLst/>
              </a:rPr>
              <a:t> Copper </a:t>
            </a:r>
            <a:r>
              <a:rPr lang="en-US" sz="1400" dirty="0">
                <a:effectLst/>
              </a:rPr>
              <a:t>based technology</a:t>
            </a:r>
            <a:r>
              <a:rPr lang="en-US" sz="1400" dirty="0" smtClean="0">
                <a:effectLst/>
              </a:rPr>
              <a:t>.</a:t>
            </a:r>
          </a:p>
          <a:p>
            <a:pPr rtl="0">
              <a:defRPr/>
            </a:pPr>
            <a:r>
              <a:rPr lang="en-US" sz="1400" dirty="0" smtClean="0">
                <a:effectLst/>
              </a:rPr>
              <a:t>•    	Black body absorption.</a:t>
            </a:r>
          </a:p>
          <a:p>
            <a:pPr rtl="0">
              <a:defRPr/>
            </a:pPr>
            <a:r>
              <a:rPr lang="en-US" sz="1400" dirty="0" smtClean="0">
                <a:effectLst/>
              </a:rPr>
              <a:t>•</a:t>
            </a:r>
            <a:r>
              <a:rPr lang="en-US" sz="1400" dirty="0">
                <a:effectLst/>
              </a:rPr>
              <a:t>	Cost effective solution.</a:t>
            </a:r>
          </a:p>
          <a:p>
            <a:pPr rtl="0">
              <a:defRPr/>
            </a:pPr>
            <a:r>
              <a:rPr lang="en-US" sz="1400" dirty="0" smtClean="0">
                <a:effectLst/>
              </a:rPr>
              <a:t>  •</a:t>
            </a:r>
            <a:r>
              <a:rPr lang="en-US" sz="1400" dirty="0">
                <a:effectLst/>
              </a:rPr>
              <a:t>	Water heating panels are</a:t>
            </a:r>
          </a:p>
          <a:p>
            <a:pPr rtl="0">
              <a:defRPr/>
            </a:pPr>
            <a:r>
              <a:rPr lang="fa-IR" sz="1800" b="1" i="1" dirty="0" smtClean="0">
                <a:effectLst/>
              </a:rPr>
              <a:t> </a:t>
            </a:r>
            <a:r>
              <a:rPr lang="en-US" sz="1800" b="1" i="1" dirty="0" smtClean="0">
                <a:effectLst/>
              </a:rPr>
              <a:t>              ‘</a:t>
            </a:r>
            <a:r>
              <a:rPr lang="en-US" sz="1800" b="1" i="1" dirty="0">
                <a:effectLst/>
              </a:rPr>
              <a:t>SOLAR COLLECTOR’</a:t>
            </a:r>
            <a:endParaRPr lang="en-US" sz="1800" dirty="0" smtClean="0"/>
          </a:p>
        </p:txBody>
      </p:sp>
      <p:pic>
        <p:nvPicPr>
          <p:cNvPr id="4101" name="Picture 6"/>
          <p:cNvPicPr>
            <a:picLocks noChangeAspect="1" noChangeArrowheads="1"/>
          </p:cNvPicPr>
          <p:nvPr/>
        </p:nvPicPr>
        <p:blipFill>
          <a:blip r:embed="rId3" cstate="print"/>
          <a:srcRect/>
          <a:stretch>
            <a:fillRect/>
          </a:stretch>
        </p:blipFill>
        <p:spPr bwMode="auto">
          <a:xfrm>
            <a:off x="3105150" y="549275"/>
            <a:ext cx="3743325" cy="366712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80228">
                                            <p:txEl>
                                              <p:pRg st="0" end="0"/>
                                            </p:txEl>
                                          </p:spTgt>
                                        </p:tgtEl>
                                        <p:attrNameLst>
                                          <p:attrName>style.visibility</p:attrName>
                                        </p:attrNameLst>
                                      </p:cBhvr>
                                      <p:to>
                                        <p:strVal val="visible"/>
                                      </p:to>
                                    </p:set>
                                    <p:animEffect transition="in" filter="fade">
                                      <p:cBhvr>
                                        <p:cTn id="7" dur="1000"/>
                                        <p:tgtEl>
                                          <p:spTgt spid="180228">
                                            <p:txEl>
                                              <p:pRg st="0" end="0"/>
                                            </p:txEl>
                                          </p:spTgt>
                                        </p:tgtEl>
                                      </p:cBhvr>
                                    </p:animEffect>
                                    <p:anim calcmode="lin" valueType="num">
                                      <p:cBhvr>
                                        <p:cTn id="8" dur="1000" fill="hold"/>
                                        <p:tgtEl>
                                          <p:spTgt spid="1802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02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431800" y="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400" dirty="0" smtClean="0"/>
              <a:t>  The BIPV Module</a:t>
            </a:r>
            <a:r>
              <a:rPr lang="en-US" sz="4000" dirty="0" smtClean="0"/>
              <a:t>: </a:t>
            </a:r>
          </a:p>
          <a:p>
            <a:pPr algn="l" rtl="0" eaLnBrk="1" hangingPunct="1">
              <a:buFont typeface="Wingdings" pitchFamily="2" charset="2"/>
              <a:buNone/>
              <a:defRPr/>
            </a:pPr>
            <a:endParaRPr lang="en-US" sz="4000" dirty="0" smtClean="0"/>
          </a:p>
          <a:p>
            <a:pPr algn="l" rtl="0" eaLnBrk="1" hangingPunct="1">
              <a:buFont typeface="Wingdings" pitchFamily="2" charset="2"/>
              <a:buNone/>
              <a:defRPr/>
            </a:pPr>
            <a:endParaRPr lang="en-US" dirty="0" smtClean="0"/>
          </a:p>
          <a:p>
            <a:pPr algn="l" rtl="0" eaLnBrk="1" hangingPunct="1">
              <a:buFont typeface="Wingdings" pitchFamily="2" charset="2"/>
              <a:buNone/>
              <a:defRPr/>
            </a:pPr>
            <a:endParaRPr lang="en-US" dirty="0" smtClean="0"/>
          </a:p>
          <a:p>
            <a:pPr algn="l" rtl="0" eaLnBrk="1" hangingPunct="1">
              <a:buFont typeface="Wingdings" pitchFamily="2" charset="2"/>
              <a:buNone/>
              <a:defRPr/>
            </a:pPr>
            <a:endParaRPr lang="en-US" dirty="0" smtClean="0"/>
          </a:p>
          <a:p>
            <a:pPr marL="914400" lvl="2" indent="0" algn="l" rtl="0" eaLnBrk="1" hangingPunct="1">
              <a:buSzPct val="110000"/>
              <a:buFont typeface="Wingdings" pitchFamily="2" charset="2"/>
              <a:buChar char="þ"/>
              <a:defRPr/>
            </a:pPr>
            <a:r>
              <a:rPr lang="en-US" sz="3600" dirty="0" smtClean="0"/>
              <a:t> </a:t>
            </a:r>
            <a:r>
              <a:rPr lang="en-US" dirty="0"/>
              <a:t> </a:t>
            </a:r>
            <a:r>
              <a:rPr lang="en-US" dirty="0" smtClean="0"/>
              <a:t>Fixing of Standard Solar Module on Building Roof</a:t>
            </a:r>
            <a:endParaRPr lang="en-US" i="1" dirty="0" smtClean="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5125" name="Picture 2"/>
          <p:cNvPicPr>
            <a:picLocks noChangeAspect="1" noChangeArrowheads="1"/>
          </p:cNvPicPr>
          <p:nvPr/>
        </p:nvPicPr>
        <p:blipFill>
          <a:blip r:embed="rId3" cstate="print"/>
          <a:srcRect/>
          <a:stretch>
            <a:fillRect/>
          </a:stretch>
        </p:blipFill>
        <p:spPr bwMode="auto">
          <a:xfrm>
            <a:off x="6892925" y="549275"/>
            <a:ext cx="1876425" cy="2781300"/>
          </a:xfrm>
          <a:prstGeom prst="rect">
            <a:avLst/>
          </a:prstGeom>
          <a:noFill/>
          <a:ln w="9525" algn="ctr">
            <a:noFill/>
            <a:miter lim="800000"/>
            <a:headEnd/>
            <a:tailEnd/>
          </a:ln>
          <a:effectLst/>
        </p:spPr>
      </p:pic>
      <p:pic>
        <p:nvPicPr>
          <p:cNvPr id="5126" name="Picture 3"/>
          <p:cNvPicPr>
            <a:picLocks noChangeAspect="1" noChangeArrowheads="1"/>
          </p:cNvPicPr>
          <p:nvPr/>
        </p:nvPicPr>
        <p:blipFill>
          <a:blip r:embed="rId4" cstate="print"/>
          <a:srcRect/>
          <a:stretch>
            <a:fillRect/>
          </a:stretch>
        </p:blipFill>
        <p:spPr bwMode="auto">
          <a:xfrm>
            <a:off x="1004888" y="3938588"/>
            <a:ext cx="8048625" cy="2876550"/>
          </a:xfrm>
          <a:prstGeom prst="rect">
            <a:avLst/>
          </a:prstGeom>
          <a:noFill/>
          <a:ln w="9525" algn="ctr">
            <a:noFill/>
            <a:miter lim="800000"/>
            <a:headEnd/>
            <a:tailEnd/>
          </a:ln>
          <a:effectLst/>
        </p:spPr>
      </p:pic>
      <p:sp>
        <p:nvSpPr>
          <p:cNvPr id="5127" name="Rectangle 1"/>
          <p:cNvSpPr>
            <a:spLocks noChangeArrowheads="1"/>
          </p:cNvSpPr>
          <p:nvPr/>
        </p:nvSpPr>
        <p:spPr bwMode="auto">
          <a:xfrm>
            <a:off x="1331913" y="741363"/>
            <a:ext cx="5561012" cy="2400300"/>
          </a:xfrm>
          <a:prstGeom prst="rect">
            <a:avLst/>
          </a:prstGeom>
          <a:noFill/>
          <a:ln w="9525">
            <a:noFill/>
            <a:miter lim="800000"/>
            <a:headEnd/>
            <a:tailEnd/>
          </a:ln>
        </p:spPr>
        <p:txBody>
          <a:bodyPr>
            <a:spAutoFit/>
          </a:bodyPr>
          <a:lstStyle/>
          <a:p>
            <a:pPr rtl="0"/>
            <a:r>
              <a:rPr lang="en-US" sz="1500">
                <a:effectLst/>
              </a:rPr>
              <a:t>SPV Module consists of a top glass (low Fe, high transmissivity) </a:t>
            </a:r>
          </a:p>
          <a:p>
            <a:pPr rtl="0"/>
            <a:r>
              <a:rPr lang="en-US" sz="1500">
                <a:effectLst/>
              </a:rPr>
              <a:t>with a set of crystalline blue silicon cells laminated </a:t>
            </a:r>
            <a:endParaRPr lang="fa-IR" sz="1500">
              <a:effectLst/>
            </a:endParaRPr>
          </a:p>
          <a:p>
            <a:pPr rtl="0"/>
            <a:r>
              <a:rPr lang="en-US" sz="1500">
                <a:effectLst/>
              </a:rPr>
              <a:t>onto them</a:t>
            </a:r>
          </a:p>
          <a:p>
            <a:pPr rtl="0"/>
            <a:endParaRPr lang="en-US" sz="1500">
              <a:effectLst/>
            </a:endParaRPr>
          </a:p>
          <a:p>
            <a:pPr rtl="0"/>
            <a:r>
              <a:rPr lang="en-US" sz="1500">
                <a:effectLst/>
              </a:rPr>
              <a:t>The module can have a 2nd layer of backing that can be either transparent or opaque or even developed.</a:t>
            </a:r>
          </a:p>
          <a:p>
            <a:pPr rtl="0"/>
            <a:r>
              <a:rPr lang="en-US" sz="1500">
                <a:effectLst/>
              </a:rPr>
              <a:t> </a:t>
            </a:r>
          </a:p>
          <a:p>
            <a:pPr rtl="0"/>
            <a:r>
              <a:rPr lang="en-US" sz="1500">
                <a:effectLst/>
              </a:rPr>
              <a:t>Modules need to have a provision for carrying the electric cables either through hollow frame or other suitably designed means.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61794">
                                            <p:txEl>
                                              <p:pRg st="5" end="5"/>
                                            </p:txEl>
                                          </p:spTgt>
                                        </p:tgtEl>
                                        <p:attrNameLst>
                                          <p:attrName>style.visibility</p:attrName>
                                        </p:attrNameLst>
                                      </p:cBhvr>
                                      <p:to>
                                        <p:strVal val="visible"/>
                                      </p:to>
                                    </p:set>
                                    <p:animEffect transition="in" filter="fade">
                                      <p:cBhvr>
                                        <p:cTn id="19" dur="1000"/>
                                        <p:tgtEl>
                                          <p:spTgt spid="161794">
                                            <p:txEl>
                                              <p:pRg st="5" end="5"/>
                                            </p:txEl>
                                          </p:spTgt>
                                        </p:tgtEl>
                                      </p:cBhvr>
                                    </p:animEffect>
                                    <p:anim calcmode="lin" valueType="num">
                                      <p:cBhvr>
                                        <p:cTn id="20"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1617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80228" name="Rectangle 4"/>
          <p:cNvSpPr>
            <a:spLocks noChangeArrowheads="1"/>
          </p:cNvSpPr>
          <p:nvPr/>
        </p:nvSpPr>
        <p:spPr bwMode="auto">
          <a:xfrm rot="10800000">
            <a:off x="107950" y="692150"/>
            <a:ext cx="935038" cy="5400675"/>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
        <p:nvSpPr>
          <p:cNvPr id="180229" name="Rectangle 5"/>
          <p:cNvSpPr>
            <a:spLocks noGrp="1" noChangeArrowheads="1"/>
          </p:cNvSpPr>
          <p:nvPr>
            <p:ph type="subTitle" idx="1"/>
          </p:nvPr>
        </p:nvSpPr>
        <p:spPr>
          <a:xfrm>
            <a:off x="1611313" y="4508500"/>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rtl="0">
              <a:defRPr/>
            </a:pPr>
            <a:r>
              <a:rPr lang="en-US" sz="1400" dirty="0" smtClean="0">
                <a:effectLst/>
              </a:rPr>
              <a:t>  •</a:t>
            </a:r>
            <a:r>
              <a:rPr lang="en-US" sz="1400" dirty="0">
                <a:effectLst/>
              </a:rPr>
              <a:t>	Technology to heat water.</a:t>
            </a:r>
          </a:p>
          <a:p>
            <a:pPr rtl="0">
              <a:defRPr/>
            </a:pPr>
            <a:r>
              <a:rPr lang="en-US" sz="1400" dirty="0" smtClean="0">
                <a:effectLst/>
              </a:rPr>
              <a:t>   •</a:t>
            </a:r>
            <a:r>
              <a:rPr lang="en-US" sz="1400" dirty="0">
                <a:effectLst/>
              </a:rPr>
              <a:t>	</a:t>
            </a:r>
            <a:r>
              <a:rPr lang="en-US" sz="1400" dirty="0" smtClean="0">
                <a:effectLst/>
              </a:rPr>
              <a:t> Copper </a:t>
            </a:r>
            <a:r>
              <a:rPr lang="en-US" sz="1400" dirty="0">
                <a:effectLst/>
              </a:rPr>
              <a:t>based technology</a:t>
            </a:r>
            <a:r>
              <a:rPr lang="en-US" sz="1400" dirty="0" smtClean="0">
                <a:effectLst/>
              </a:rPr>
              <a:t>.</a:t>
            </a:r>
          </a:p>
          <a:p>
            <a:pPr rtl="0">
              <a:defRPr/>
            </a:pPr>
            <a:r>
              <a:rPr lang="en-US" sz="1400" dirty="0" smtClean="0">
                <a:effectLst/>
              </a:rPr>
              <a:t>•    	Black body absorption.</a:t>
            </a:r>
          </a:p>
          <a:p>
            <a:pPr rtl="0">
              <a:defRPr/>
            </a:pPr>
            <a:r>
              <a:rPr lang="en-US" sz="1400" dirty="0" smtClean="0">
                <a:effectLst/>
              </a:rPr>
              <a:t>•</a:t>
            </a:r>
            <a:r>
              <a:rPr lang="en-US" sz="1400" dirty="0">
                <a:effectLst/>
              </a:rPr>
              <a:t>	Cost effective solution.</a:t>
            </a:r>
          </a:p>
          <a:p>
            <a:pPr rtl="0">
              <a:defRPr/>
            </a:pPr>
            <a:r>
              <a:rPr lang="en-US" sz="1400" dirty="0" smtClean="0">
                <a:effectLst/>
              </a:rPr>
              <a:t>  •</a:t>
            </a:r>
            <a:r>
              <a:rPr lang="en-US" sz="1400" dirty="0">
                <a:effectLst/>
              </a:rPr>
              <a:t>	Water heating panels are</a:t>
            </a:r>
          </a:p>
          <a:p>
            <a:pPr rtl="0">
              <a:defRPr/>
            </a:pPr>
            <a:r>
              <a:rPr lang="fa-IR" sz="1800" b="1" i="1" dirty="0" smtClean="0">
                <a:effectLst/>
              </a:rPr>
              <a:t> </a:t>
            </a:r>
            <a:r>
              <a:rPr lang="en-US" sz="1800" b="1" i="1" dirty="0" smtClean="0">
                <a:effectLst/>
              </a:rPr>
              <a:t>              ‘</a:t>
            </a:r>
            <a:r>
              <a:rPr lang="en-US" sz="1800" b="1" i="1" dirty="0">
                <a:effectLst/>
              </a:rPr>
              <a:t>SOLAR COLLECTOR’</a:t>
            </a:r>
            <a:endParaRPr lang="en-US" sz="1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80228">
                                            <p:txEl>
                                              <p:pRg st="0" end="0"/>
                                            </p:txEl>
                                          </p:spTgt>
                                        </p:tgtEl>
                                        <p:attrNameLst>
                                          <p:attrName>style.visibility</p:attrName>
                                        </p:attrNameLst>
                                      </p:cBhvr>
                                      <p:to>
                                        <p:strVal val="visible"/>
                                      </p:to>
                                    </p:set>
                                    <p:animEffect transition="in" filter="fade">
                                      <p:cBhvr>
                                        <p:cTn id="7" dur="1000"/>
                                        <p:tgtEl>
                                          <p:spTgt spid="180228">
                                            <p:txEl>
                                              <p:pRg st="0" end="0"/>
                                            </p:txEl>
                                          </p:spTgt>
                                        </p:tgtEl>
                                      </p:cBhvr>
                                    </p:animEffect>
                                    <p:anim calcmode="lin" valueType="num">
                                      <p:cBhvr>
                                        <p:cTn id="8" dur="1000" fill="hold"/>
                                        <p:tgtEl>
                                          <p:spTgt spid="1802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02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80228" name="Rectangle 4"/>
          <p:cNvSpPr>
            <a:spLocks noChangeArrowheads="1"/>
          </p:cNvSpPr>
          <p:nvPr/>
        </p:nvSpPr>
        <p:spPr bwMode="auto">
          <a:xfrm rot="10800000">
            <a:off x="107950" y="692150"/>
            <a:ext cx="935038" cy="5400675"/>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
        <p:nvSpPr>
          <p:cNvPr id="180229" name="Rectangle 5"/>
          <p:cNvSpPr>
            <a:spLocks noGrp="1" noChangeArrowheads="1"/>
          </p:cNvSpPr>
          <p:nvPr>
            <p:ph type="subTitle" idx="1"/>
          </p:nvPr>
        </p:nvSpPr>
        <p:spPr>
          <a:xfrm>
            <a:off x="1619250" y="260350"/>
            <a:ext cx="6400800" cy="7207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rtl="0">
              <a:defRPr/>
            </a:pPr>
            <a:r>
              <a:rPr lang="en-US" sz="2000" b="1" dirty="0" smtClean="0">
                <a:effectLst/>
              </a:rPr>
              <a:t>  Color and Texture</a:t>
            </a:r>
            <a:endParaRPr lang="en-US" sz="2000" b="1" dirty="0" smtClean="0"/>
          </a:p>
        </p:txBody>
      </p:sp>
      <p:pic>
        <p:nvPicPr>
          <p:cNvPr id="7173" name="Picture 2"/>
          <p:cNvPicPr>
            <a:picLocks noChangeAspect="1" noChangeArrowheads="1"/>
          </p:cNvPicPr>
          <p:nvPr/>
        </p:nvPicPr>
        <p:blipFill>
          <a:blip r:embed="rId3" cstate="print"/>
          <a:srcRect/>
          <a:stretch>
            <a:fillRect/>
          </a:stretch>
        </p:blipFill>
        <p:spPr bwMode="auto">
          <a:xfrm>
            <a:off x="2339975" y="1354138"/>
            <a:ext cx="5256213" cy="472440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80228">
                                            <p:txEl>
                                              <p:pRg st="0" end="0"/>
                                            </p:txEl>
                                          </p:spTgt>
                                        </p:tgtEl>
                                        <p:attrNameLst>
                                          <p:attrName>style.visibility</p:attrName>
                                        </p:attrNameLst>
                                      </p:cBhvr>
                                      <p:to>
                                        <p:strVal val="visible"/>
                                      </p:to>
                                    </p:set>
                                    <p:animEffect transition="in" filter="fade">
                                      <p:cBhvr>
                                        <p:cTn id="7" dur="1000"/>
                                        <p:tgtEl>
                                          <p:spTgt spid="180228">
                                            <p:txEl>
                                              <p:pRg st="0" end="0"/>
                                            </p:txEl>
                                          </p:spTgt>
                                        </p:tgtEl>
                                      </p:cBhvr>
                                    </p:animEffect>
                                    <p:anim calcmode="lin" valueType="num">
                                      <p:cBhvr>
                                        <p:cTn id="8" dur="1000" fill="hold"/>
                                        <p:tgtEl>
                                          <p:spTgt spid="18022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022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Integrating Modules on Facades </a:t>
            </a:r>
          </a:p>
          <a:p>
            <a:pPr algn="l" rtl="0" eaLnBrk="1" hangingPunct="1">
              <a:buFont typeface="Wingdings" pitchFamily="2" charset="2"/>
              <a:buNone/>
              <a:defRPr/>
            </a:pPr>
            <a:endParaRPr lang="en-US" sz="4000" dirty="0" smtClean="0"/>
          </a:p>
          <a:p>
            <a:pPr algn="l" rtl="0" eaLnBrk="1" hangingPunct="1">
              <a:defRPr/>
            </a:pPr>
            <a:r>
              <a:rPr lang="en-US" sz="1800" dirty="0" smtClean="0">
                <a:effectLst/>
              </a:rPr>
              <a:t>             BIPV </a:t>
            </a:r>
            <a:r>
              <a:rPr lang="en-US" sz="1800" dirty="0">
                <a:effectLst/>
              </a:rPr>
              <a:t>or Building Integrated Photo Voltaic, as the name suggests deals </a:t>
            </a:r>
            <a:endParaRPr lang="en-US" sz="1800" dirty="0" smtClean="0">
              <a:effectLst/>
            </a:endParaRPr>
          </a:p>
          <a:p>
            <a:pPr algn="l" rtl="0" eaLnBrk="1" hangingPunct="1">
              <a:defRPr/>
            </a:pPr>
            <a:r>
              <a:rPr lang="en-US" sz="1800" dirty="0">
                <a:effectLst/>
              </a:rPr>
              <a:t> </a:t>
            </a:r>
            <a:r>
              <a:rPr lang="en-US" sz="1800" dirty="0" smtClean="0">
                <a:effectLst/>
              </a:rPr>
              <a:t>            with integrating </a:t>
            </a:r>
            <a:r>
              <a:rPr lang="en-US" sz="1800" dirty="0">
                <a:effectLst/>
              </a:rPr>
              <a:t>the Solar Photo Voltaic panels into building design</a:t>
            </a:r>
            <a:r>
              <a:rPr lang="en-US" sz="1800" dirty="0" smtClean="0">
                <a:effectLst/>
              </a:rPr>
              <a:t>.</a:t>
            </a:r>
          </a:p>
          <a:p>
            <a:pPr algn="l" rtl="0" eaLnBrk="1" hangingPunct="1">
              <a:defRPr/>
            </a:pPr>
            <a:r>
              <a:rPr lang="en-US" sz="1800" dirty="0">
                <a:effectLst/>
              </a:rPr>
              <a:t> </a:t>
            </a:r>
            <a:r>
              <a:rPr lang="en-US" sz="1800" dirty="0" smtClean="0">
                <a:effectLst/>
              </a:rPr>
              <a:t>            The </a:t>
            </a:r>
            <a:r>
              <a:rPr lang="en-US" sz="1800" dirty="0">
                <a:effectLst/>
              </a:rPr>
              <a:t>can be used to replace proposed glazing areas without </a:t>
            </a:r>
            <a:r>
              <a:rPr lang="en-US" sz="1800" dirty="0" smtClean="0">
                <a:effectLst/>
              </a:rPr>
              <a:t>affecting</a:t>
            </a:r>
          </a:p>
          <a:p>
            <a:pPr algn="l" rtl="0" eaLnBrk="1" hangingPunct="1">
              <a:defRPr/>
            </a:pPr>
            <a:r>
              <a:rPr lang="en-US" sz="1800" dirty="0">
                <a:effectLst/>
              </a:rPr>
              <a:t> </a:t>
            </a:r>
            <a:r>
              <a:rPr lang="en-US" sz="1800" dirty="0" smtClean="0">
                <a:effectLst/>
              </a:rPr>
              <a:t>            the contemporary aesthetics of steel &amp; glass or fixed on South façade</a:t>
            </a:r>
          </a:p>
          <a:p>
            <a:pPr algn="l" rtl="0" eaLnBrk="1" hangingPunct="1">
              <a:defRPr/>
            </a:pPr>
            <a:r>
              <a:rPr lang="en-US" sz="1800" dirty="0">
                <a:effectLst/>
              </a:rPr>
              <a:t> </a:t>
            </a:r>
            <a:r>
              <a:rPr lang="en-US" sz="1800" dirty="0" smtClean="0">
                <a:effectLst/>
              </a:rPr>
              <a:t>            as building cladding</a:t>
            </a:r>
            <a:endParaRPr lang="en-US" sz="1800" dirty="0" smtClean="0"/>
          </a:p>
          <a:p>
            <a:pPr algn="l" rtl="0" eaLnBrk="1" hangingPunct="1">
              <a:buFont typeface="Wingdings" pitchFamily="2" charset="2"/>
              <a:buNone/>
              <a:defRPr/>
            </a:pPr>
            <a:endParaRPr lang="en-US" sz="4000" dirty="0"/>
          </a:p>
          <a:p>
            <a:pPr algn="l" rtl="0" eaLnBrk="1" hangingPunct="1">
              <a:buFont typeface="Wingdings" pitchFamily="2" charset="2"/>
              <a:buNone/>
              <a:defRPr/>
            </a:pPr>
            <a:endParaRPr lang="en-US" sz="4000" dirty="0" smtClean="0"/>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8197" name="Picture 5"/>
          <p:cNvPicPr>
            <a:picLocks noChangeAspect="1" noChangeArrowheads="1"/>
          </p:cNvPicPr>
          <p:nvPr/>
        </p:nvPicPr>
        <p:blipFill>
          <a:blip r:embed="rId3" cstate="print"/>
          <a:srcRect/>
          <a:stretch>
            <a:fillRect/>
          </a:stretch>
        </p:blipFill>
        <p:spPr bwMode="auto">
          <a:xfrm>
            <a:off x="1398588" y="3722688"/>
            <a:ext cx="2800350" cy="2790825"/>
          </a:xfrm>
          <a:prstGeom prst="rect">
            <a:avLst/>
          </a:prstGeom>
          <a:noFill/>
          <a:ln w="9525" algn="ctr">
            <a:noFill/>
            <a:miter lim="800000"/>
            <a:headEnd/>
            <a:tailEnd/>
          </a:ln>
          <a:effectLst/>
        </p:spPr>
      </p:pic>
      <p:pic>
        <p:nvPicPr>
          <p:cNvPr id="8198" name="Picture 6"/>
          <p:cNvPicPr>
            <a:picLocks noChangeAspect="1" noChangeArrowheads="1"/>
          </p:cNvPicPr>
          <p:nvPr/>
        </p:nvPicPr>
        <p:blipFill>
          <a:blip r:embed="rId4" cstate="print"/>
          <a:srcRect/>
          <a:stretch>
            <a:fillRect/>
          </a:stretch>
        </p:blipFill>
        <p:spPr bwMode="auto">
          <a:xfrm>
            <a:off x="4335463" y="3786188"/>
            <a:ext cx="2757487" cy="2667000"/>
          </a:xfrm>
          <a:prstGeom prst="rect">
            <a:avLst/>
          </a:prstGeom>
          <a:noFill/>
          <a:ln w="9525" algn="ctr">
            <a:noFill/>
            <a:miter lim="800000"/>
            <a:headEnd/>
            <a:tailEnd/>
          </a:ln>
          <a:effectLst/>
        </p:spPr>
      </p:pic>
      <p:pic>
        <p:nvPicPr>
          <p:cNvPr id="8199" name="Picture 7"/>
          <p:cNvPicPr>
            <a:picLocks noChangeAspect="1" noChangeArrowheads="1"/>
          </p:cNvPicPr>
          <p:nvPr/>
        </p:nvPicPr>
        <p:blipFill>
          <a:blip r:embed="rId5" cstate="print"/>
          <a:srcRect/>
          <a:stretch>
            <a:fillRect/>
          </a:stretch>
        </p:blipFill>
        <p:spPr bwMode="auto">
          <a:xfrm>
            <a:off x="7207250" y="3322638"/>
            <a:ext cx="1763713" cy="319087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2" end="2"/>
                                            </p:txEl>
                                          </p:spTgt>
                                        </p:tgtEl>
                                        <p:attrNameLst>
                                          <p:attrName>style.visibility</p:attrName>
                                        </p:attrNameLst>
                                      </p:cBhvr>
                                      <p:to>
                                        <p:strVal val="visible"/>
                                      </p:to>
                                    </p:set>
                                    <p:animEffect transition="in" filter="fade">
                                      <p:cBhvr>
                                        <p:cTn id="17" dur="1000"/>
                                        <p:tgtEl>
                                          <p:spTgt spid="161794">
                                            <p:txEl>
                                              <p:pRg st="2" end="2"/>
                                            </p:txEl>
                                          </p:spTgt>
                                        </p:tgtEl>
                                      </p:cBhvr>
                                    </p:animEffect>
                                    <p:anim calcmode="lin" valueType="num">
                                      <p:cBhvr>
                                        <p:cTn id="18" dur="1000" fill="hold"/>
                                        <p:tgtEl>
                                          <p:spTgt spid="16179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3" end="3"/>
                                            </p:txEl>
                                          </p:spTgt>
                                        </p:tgtEl>
                                        <p:attrNameLst>
                                          <p:attrName>style.visibility</p:attrName>
                                        </p:attrNameLst>
                                      </p:cBhvr>
                                      <p:to>
                                        <p:strVal val="visible"/>
                                      </p:to>
                                    </p:set>
                                    <p:animEffect transition="in" filter="fade">
                                      <p:cBhvr>
                                        <p:cTn id="22" dur="1000"/>
                                        <p:tgtEl>
                                          <p:spTgt spid="161794">
                                            <p:txEl>
                                              <p:pRg st="3" end="3"/>
                                            </p:txEl>
                                          </p:spTgt>
                                        </p:tgtEl>
                                      </p:cBhvr>
                                    </p:animEffect>
                                    <p:anim calcmode="lin" valueType="num">
                                      <p:cBhvr>
                                        <p:cTn id="23"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4" end="4"/>
                                            </p:txEl>
                                          </p:spTgt>
                                        </p:tgtEl>
                                        <p:attrNameLst>
                                          <p:attrName>style.visibility</p:attrName>
                                        </p:attrNameLst>
                                      </p:cBhvr>
                                      <p:to>
                                        <p:strVal val="visible"/>
                                      </p:to>
                                    </p:set>
                                    <p:animEffect transition="in" filter="fade">
                                      <p:cBhvr>
                                        <p:cTn id="27" dur="1000"/>
                                        <p:tgtEl>
                                          <p:spTgt spid="161794">
                                            <p:txEl>
                                              <p:pRg st="4" end="4"/>
                                            </p:txEl>
                                          </p:spTgt>
                                        </p:tgtEl>
                                      </p:cBhvr>
                                    </p:animEffect>
                                    <p:anim calcmode="lin" valueType="num">
                                      <p:cBhvr>
                                        <p:cTn id="2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5" end="5"/>
                                            </p:txEl>
                                          </p:spTgt>
                                        </p:tgtEl>
                                        <p:attrNameLst>
                                          <p:attrName>style.visibility</p:attrName>
                                        </p:attrNameLst>
                                      </p:cBhvr>
                                      <p:to>
                                        <p:strVal val="visible"/>
                                      </p:to>
                                    </p:set>
                                    <p:animEffect transition="in" filter="fade">
                                      <p:cBhvr>
                                        <p:cTn id="32" dur="1000"/>
                                        <p:tgtEl>
                                          <p:spTgt spid="161794">
                                            <p:txEl>
                                              <p:pRg st="5" end="5"/>
                                            </p:txEl>
                                          </p:spTgt>
                                        </p:tgtEl>
                                      </p:cBhvr>
                                    </p:animEffect>
                                    <p:anim calcmode="lin" valueType="num">
                                      <p:cBhvr>
                                        <p:cTn id="33"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1794">
                                            <p:txEl>
                                              <p:pRg st="6" end="6"/>
                                            </p:txEl>
                                          </p:spTgt>
                                        </p:tgtEl>
                                        <p:attrNameLst>
                                          <p:attrName>style.visibility</p:attrName>
                                        </p:attrNameLst>
                                      </p:cBhvr>
                                      <p:to>
                                        <p:strVal val="visible"/>
                                      </p:to>
                                    </p:set>
                                    <p:animEffect transition="in" filter="fade">
                                      <p:cBhvr>
                                        <p:cTn id="37" dur="1000"/>
                                        <p:tgtEl>
                                          <p:spTgt spid="161794">
                                            <p:txEl>
                                              <p:pRg st="6" end="6"/>
                                            </p:txEl>
                                          </p:spTgt>
                                        </p:tgtEl>
                                      </p:cBhvr>
                                    </p:animEffect>
                                    <p:anim calcmode="lin" valueType="num">
                                      <p:cBhvr>
                                        <p:cTn id="38" dur="1000" fill="hold"/>
                                        <p:tgtEl>
                                          <p:spTgt spid="16179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6179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Integrating Modules on Facades </a:t>
            </a:r>
          </a:p>
          <a:p>
            <a:pPr algn="l" rtl="0" eaLnBrk="1" hangingPunct="1">
              <a:buFont typeface="Wingdings" pitchFamily="2" charset="2"/>
              <a:buNone/>
              <a:defRPr/>
            </a:pPr>
            <a:endParaRPr lang="en-US" sz="2000" dirty="0" smtClean="0"/>
          </a:p>
          <a:p>
            <a:pPr rtl="0">
              <a:defRPr/>
            </a:pPr>
            <a:r>
              <a:rPr lang="en-US" sz="1400" dirty="0" smtClean="0">
                <a:effectLst/>
              </a:rPr>
              <a:t>        </a:t>
            </a:r>
            <a:r>
              <a:rPr lang="en-US" sz="1800" dirty="0" smtClean="0">
                <a:effectLst/>
              </a:rPr>
              <a:t>Opaque </a:t>
            </a:r>
            <a:r>
              <a:rPr lang="en-US" sz="1800" dirty="0">
                <a:effectLst/>
              </a:rPr>
              <a:t>solar modules can be aesthetically integrated onto South facades of building similar to Aluminum claddings over s structural grid.</a:t>
            </a:r>
          </a:p>
          <a:p>
            <a:pPr rtl="0">
              <a:defRPr/>
            </a:pPr>
            <a:r>
              <a:rPr lang="en-US" sz="1800" dirty="0">
                <a:effectLst/>
              </a:rPr>
              <a:t> </a:t>
            </a:r>
          </a:p>
          <a:p>
            <a:pPr rtl="0">
              <a:defRPr/>
            </a:pPr>
            <a:r>
              <a:rPr lang="en-US" sz="1800" dirty="0" smtClean="0">
                <a:effectLst/>
              </a:rPr>
              <a:t>        The </a:t>
            </a:r>
            <a:r>
              <a:rPr lang="en-US" sz="1800" dirty="0">
                <a:effectLst/>
              </a:rPr>
              <a:t>modules can be designed to have visible grid in required finish (</a:t>
            </a:r>
            <a:r>
              <a:rPr lang="en-US" sz="1800" dirty="0" smtClean="0">
                <a:effectLst/>
              </a:rPr>
              <a:t>color</a:t>
            </a:r>
            <a:r>
              <a:rPr lang="en-US" sz="1800" dirty="0">
                <a:effectLst/>
              </a:rPr>
              <a:t>) or modules can be flushed with one another to create a uniform façade.</a:t>
            </a:r>
          </a:p>
          <a:p>
            <a:pPr rtl="0">
              <a:defRPr/>
            </a:pPr>
            <a:r>
              <a:rPr lang="en-US" sz="1800" dirty="0">
                <a:effectLst/>
              </a:rPr>
              <a:t> </a:t>
            </a:r>
          </a:p>
          <a:p>
            <a:pPr rtl="0">
              <a:defRPr/>
            </a:pPr>
            <a:r>
              <a:rPr lang="en-US" sz="1800" dirty="0" smtClean="0">
                <a:effectLst/>
              </a:rPr>
              <a:t>        Ideally </a:t>
            </a:r>
            <a:r>
              <a:rPr lang="en-US" sz="1800" dirty="0">
                <a:effectLst/>
              </a:rPr>
              <a:t>it is recommended that the facade is designed to have a slight tilt to ensure optimum output </a:t>
            </a:r>
            <a:r>
              <a:rPr lang="en-US" sz="1800" dirty="0" smtClean="0">
                <a:effectLst/>
              </a:rPr>
              <a:t>from</a:t>
            </a:r>
            <a:endParaRPr lang="en-US" sz="1800" dirty="0" smtClean="0"/>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9221" name="Picture 8"/>
          <p:cNvPicPr>
            <a:picLocks noChangeAspect="1" noChangeArrowheads="1"/>
          </p:cNvPicPr>
          <p:nvPr/>
        </p:nvPicPr>
        <p:blipFill>
          <a:blip r:embed="rId3" cstate="print"/>
          <a:srcRect/>
          <a:stretch>
            <a:fillRect/>
          </a:stretch>
        </p:blipFill>
        <p:spPr bwMode="auto">
          <a:xfrm>
            <a:off x="3779838" y="3714750"/>
            <a:ext cx="2628900" cy="31432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6" end="6"/>
                                            </p:txEl>
                                          </p:spTgt>
                                        </p:tgtEl>
                                        <p:attrNameLst>
                                          <p:attrName>style.visibility</p:attrName>
                                        </p:attrNameLst>
                                      </p:cBhvr>
                                      <p:to>
                                        <p:strVal val="visible"/>
                                      </p:to>
                                    </p:set>
                                    <p:animEffect transition="in" filter="fade">
                                      <p:cBhvr>
                                        <p:cTn id="17" dur="1000"/>
                                        <p:tgtEl>
                                          <p:spTgt spid="161794">
                                            <p:txEl>
                                              <p:pRg st="6" end="6"/>
                                            </p:txEl>
                                          </p:spTgt>
                                        </p:tgtEl>
                                      </p:cBhvr>
                                    </p:animEffect>
                                    <p:anim calcmode="lin" valueType="num">
                                      <p:cBhvr>
                                        <p:cTn id="18" dur="1000" fill="hold"/>
                                        <p:tgtEl>
                                          <p:spTgt spid="161794">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2" end="2"/>
                                            </p:txEl>
                                          </p:spTgt>
                                        </p:tgtEl>
                                        <p:attrNameLst>
                                          <p:attrName>style.visibility</p:attrName>
                                        </p:attrNameLst>
                                      </p:cBhvr>
                                      <p:to>
                                        <p:strVal val="visible"/>
                                      </p:to>
                                    </p:set>
                                    <p:animEffect transition="in" filter="fade">
                                      <p:cBhvr>
                                        <p:cTn id="22" dur="1000"/>
                                        <p:tgtEl>
                                          <p:spTgt spid="161794">
                                            <p:txEl>
                                              <p:pRg st="2" end="2"/>
                                            </p:txEl>
                                          </p:spTgt>
                                        </p:tgtEl>
                                      </p:cBhvr>
                                    </p:animEffect>
                                    <p:anim calcmode="lin" valueType="num">
                                      <p:cBhvr>
                                        <p:cTn id="23" dur="1000" fill="hold"/>
                                        <p:tgtEl>
                                          <p:spTgt spid="16179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3" end="3"/>
                                            </p:txEl>
                                          </p:spTgt>
                                        </p:tgtEl>
                                        <p:attrNameLst>
                                          <p:attrName>style.visibility</p:attrName>
                                        </p:attrNameLst>
                                      </p:cBhvr>
                                      <p:to>
                                        <p:strVal val="visible"/>
                                      </p:to>
                                    </p:set>
                                    <p:animEffect transition="in" filter="fade">
                                      <p:cBhvr>
                                        <p:cTn id="27" dur="1000"/>
                                        <p:tgtEl>
                                          <p:spTgt spid="161794">
                                            <p:txEl>
                                              <p:pRg st="3" end="3"/>
                                            </p:txEl>
                                          </p:spTgt>
                                        </p:tgtEl>
                                      </p:cBhvr>
                                    </p:animEffect>
                                    <p:anim calcmode="lin" valueType="num">
                                      <p:cBhvr>
                                        <p:cTn id="28"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4" end="4"/>
                                            </p:txEl>
                                          </p:spTgt>
                                        </p:tgtEl>
                                        <p:attrNameLst>
                                          <p:attrName>style.visibility</p:attrName>
                                        </p:attrNameLst>
                                      </p:cBhvr>
                                      <p:to>
                                        <p:strVal val="visible"/>
                                      </p:to>
                                    </p:set>
                                    <p:animEffect transition="in" filter="fade">
                                      <p:cBhvr>
                                        <p:cTn id="32" dur="1000"/>
                                        <p:tgtEl>
                                          <p:spTgt spid="161794">
                                            <p:txEl>
                                              <p:pRg st="4" end="4"/>
                                            </p:txEl>
                                          </p:spTgt>
                                        </p:tgtEl>
                                      </p:cBhvr>
                                    </p:animEffect>
                                    <p:anim calcmode="lin" valueType="num">
                                      <p:cBhvr>
                                        <p:cTn id="33"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1794">
                                            <p:txEl>
                                              <p:pRg st="5" end="5"/>
                                            </p:txEl>
                                          </p:spTgt>
                                        </p:tgtEl>
                                        <p:attrNameLst>
                                          <p:attrName>style.visibility</p:attrName>
                                        </p:attrNameLst>
                                      </p:cBhvr>
                                      <p:to>
                                        <p:strVal val="visible"/>
                                      </p:to>
                                    </p:set>
                                    <p:animEffect transition="in" filter="fade">
                                      <p:cBhvr>
                                        <p:cTn id="37" dur="1000"/>
                                        <p:tgtEl>
                                          <p:spTgt spid="161794">
                                            <p:txEl>
                                              <p:pRg st="5" end="5"/>
                                            </p:txEl>
                                          </p:spTgt>
                                        </p:tgtEl>
                                      </p:cBhvr>
                                    </p:animEffect>
                                    <p:anim calcmode="lin" valueType="num">
                                      <p:cBhvr>
                                        <p:cTn id="38"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617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
        <p:nvSpPr>
          <p:cNvPr id="3" name="Subtitle 2"/>
          <p:cNvSpPr>
            <a:spLocks noGrp="1"/>
          </p:cNvSpPr>
          <p:nvPr>
            <p:ph type="subTitle" sz="quarter" idx="1"/>
          </p:nvPr>
        </p:nvSpPr>
        <p:spPr>
          <a:xfrm>
            <a:off x="1371600" y="623888"/>
            <a:ext cx="6400800" cy="1752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en-US" sz="3000" b="1" u="sng" dirty="0">
                <a:effectLst/>
              </a:rPr>
              <a:t>Integrating Transparent Modules into Building Design:</a:t>
            </a:r>
            <a:r>
              <a:rPr lang="en-US" sz="3000" u="sng" dirty="0">
                <a:effectLst/>
              </a:rPr>
              <a:t> </a:t>
            </a:r>
            <a:endParaRPr lang="fa-IR" sz="3000" u="sng" dirty="0"/>
          </a:p>
        </p:txBody>
      </p:sp>
      <p:pic>
        <p:nvPicPr>
          <p:cNvPr id="10245" name="Picture 4"/>
          <p:cNvPicPr>
            <a:picLocks noChangeAspect="1" noChangeArrowheads="1"/>
          </p:cNvPicPr>
          <p:nvPr/>
        </p:nvPicPr>
        <p:blipFill>
          <a:blip r:embed="rId3" cstate="print"/>
          <a:srcRect/>
          <a:stretch>
            <a:fillRect/>
          </a:stretch>
        </p:blipFill>
        <p:spPr bwMode="auto">
          <a:xfrm>
            <a:off x="1908175" y="3165475"/>
            <a:ext cx="1403350" cy="1987550"/>
          </a:xfrm>
          <a:prstGeom prst="rect">
            <a:avLst/>
          </a:prstGeom>
          <a:noFill/>
          <a:ln w="9525">
            <a:noFill/>
            <a:miter lim="800000"/>
            <a:headEnd/>
            <a:tailEnd/>
          </a:ln>
        </p:spPr>
      </p:pic>
      <p:pic>
        <p:nvPicPr>
          <p:cNvPr id="10246" name="Picture 5"/>
          <p:cNvPicPr>
            <a:picLocks noChangeAspect="1" noChangeArrowheads="1"/>
          </p:cNvPicPr>
          <p:nvPr/>
        </p:nvPicPr>
        <p:blipFill>
          <a:blip r:embed="rId4" cstate="print"/>
          <a:srcRect/>
          <a:stretch>
            <a:fillRect/>
          </a:stretch>
        </p:blipFill>
        <p:spPr bwMode="auto">
          <a:xfrm>
            <a:off x="3525838" y="3165475"/>
            <a:ext cx="1477962" cy="1935163"/>
          </a:xfrm>
          <a:prstGeom prst="rect">
            <a:avLst/>
          </a:prstGeom>
          <a:noFill/>
          <a:ln w="9525">
            <a:noFill/>
            <a:miter lim="800000"/>
            <a:headEnd/>
            <a:tailEnd/>
          </a:ln>
        </p:spPr>
      </p:pic>
      <p:pic>
        <p:nvPicPr>
          <p:cNvPr id="10247" name="Picture 6"/>
          <p:cNvPicPr>
            <a:picLocks noChangeAspect="1" noChangeArrowheads="1"/>
          </p:cNvPicPr>
          <p:nvPr/>
        </p:nvPicPr>
        <p:blipFill>
          <a:blip r:embed="rId5" cstate="print"/>
          <a:srcRect/>
          <a:stretch>
            <a:fillRect/>
          </a:stretch>
        </p:blipFill>
        <p:spPr bwMode="auto">
          <a:xfrm>
            <a:off x="5461000" y="3170238"/>
            <a:ext cx="2041525" cy="19875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431800" y="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400" dirty="0" smtClean="0"/>
              <a:t>  </a:t>
            </a:r>
            <a:r>
              <a:rPr lang="en-US" sz="2500" dirty="0" smtClean="0"/>
              <a:t>Integrating </a:t>
            </a:r>
            <a:r>
              <a:rPr lang="en-US" sz="2500" dirty="0"/>
              <a:t>Transparent Modules into Building Design: </a:t>
            </a:r>
          </a:p>
          <a:p>
            <a:pPr algn="l" rtl="0" eaLnBrk="1" hangingPunct="1">
              <a:buFont typeface="Wingdings" pitchFamily="2" charset="2"/>
              <a:buNone/>
              <a:defRPr/>
            </a:pPr>
            <a:endParaRPr lang="en-US" sz="2500" dirty="0" smtClean="0"/>
          </a:p>
          <a:p>
            <a:pPr algn="l" rtl="0" eaLnBrk="1" hangingPunct="1">
              <a:buFont typeface="Wingdings" pitchFamily="2" charset="2"/>
              <a:buNone/>
              <a:defRPr/>
            </a:pPr>
            <a:endParaRPr lang="en-US" dirty="0" smtClean="0"/>
          </a:p>
          <a:p>
            <a:pPr rtl="0">
              <a:defRPr/>
            </a:pPr>
            <a:r>
              <a:rPr lang="en-US" sz="2000" dirty="0" smtClean="0">
                <a:effectLst/>
              </a:rPr>
              <a:t>Transparent </a:t>
            </a:r>
            <a:r>
              <a:rPr lang="en-US" sz="2000" dirty="0">
                <a:effectLst/>
              </a:rPr>
              <a:t>BIPV panels can be thought of similar </a:t>
            </a:r>
            <a:endParaRPr lang="en-US" sz="2000" dirty="0" smtClean="0">
              <a:effectLst/>
            </a:endParaRPr>
          </a:p>
          <a:p>
            <a:pPr rtl="0">
              <a:defRPr/>
            </a:pPr>
            <a:r>
              <a:rPr lang="en-US" sz="2000" dirty="0" smtClean="0">
                <a:effectLst/>
              </a:rPr>
              <a:t>to </a:t>
            </a:r>
            <a:r>
              <a:rPr lang="en-US" sz="2000" dirty="0">
                <a:effectLst/>
              </a:rPr>
              <a:t>structural glazing</a:t>
            </a:r>
            <a:r>
              <a:rPr lang="en-US" sz="2000" dirty="0" smtClean="0">
                <a:effectLst/>
              </a:rPr>
              <a:t>. They </a:t>
            </a:r>
            <a:r>
              <a:rPr lang="en-US" sz="2000" dirty="0">
                <a:effectLst/>
              </a:rPr>
              <a:t>can be designed as </a:t>
            </a:r>
            <a:r>
              <a:rPr lang="en-US" sz="2000" dirty="0" smtClean="0">
                <a:effectLst/>
              </a:rPr>
              <a:t>single, </a:t>
            </a:r>
          </a:p>
          <a:p>
            <a:pPr rtl="0">
              <a:defRPr/>
            </a:pPr>
            <a:r>
              <a:rPr lang="en-US" sz="2000" dirty="0" smtClean="0">
                <a:effectLst/>
              </a:rPr>
              <a:t>double or </a:t>
            </a:r>
            <a:r>
              <a:rPr lang="en-US" sz="2000" dirty="0">
                <a:effectLst/>
              </a:rPr>
              <a:t>triple glazing with a </a:t>
            </a:r>
            <a:r>
              <a:rPr lang="en-US" sz="2000" dirty="0" smtClean="0">
                <a:effectLst/>
              </a:rPr>
              <a:t>variety </a:t>
            </a:r>
            <a:r>
              <a:rPr lang="en-US" sz="2000" dirty="0">
                <a:effectLst/>
              </a:rPr>
              <a:t>of structural framing</a:t>
            </a:r>
            <a:r>
              <a:rPr lang="en-US" sz="2000" dirty="0" smtClean="0">
                <a:effectLst/>
              </a:rPr>
              <a:t>.</a:t>
            </a:r>
          </a:p>
          <a:p>
            <a:pPr rtl="0">
              <a:defRPr/>
            </a:pPr>
            <a:endParaRPr lang="en-US" sz="2000" dirty="0">
              <a:effectLst/>
            </a:endParaRPr>
          </a:p>
          <a:p>
            <a:pPr rtl="0">
              <a:defRPr/>
            </a:pPr>
            <a:endParaRPr lang="en-US" sz="2000" dirty="0">
              <a:effectLst/>
            </a:endParaRPr>
          </a:p>
          <a:p>
            <a:pPr>
              <a:defRPr/>
            </a:pPr>
            <a:r>
              <a:rPr lang="en-US" sz="2000" dirty="0">
                <a:effectLst/>
              </a:rPr>
              <a:t>The glazing panels be designed in a variety of sizes &amp; cell </a:t>
            </a:r>
            <a:endParaRPr lang="en-US" sz="2000" dirty="0" smtClean="0">
              <a:effectLst/>
            </a:endParaRPr>
          </a:p>
          <a:p>
            <a:pPr>
              <a:defRPr/>
            </a:pPr>
            <a:r>
              <a:rPr lang="en-US" sz="2000" dirty="0" smtClean="0">
                <a:effectLst/>
              </a:rPr>
              <a:t>spacing </a:t>
            </a:r>
            <a:r>
              <a:rPr lang="en-US" sz="2000" dirty="0">
                <a:effectLst/>
              </a:rPr>
              <a:t>(for varying the light passing thro) design options </a:t>
            </a:r>
            <a:endParaRPr lang="en-US" sz="2000" dirty="0" smtClean="0">
              <a:effectLst/>
            </a:endParaRPr>
          </a:p>
          <a:p>
            <a:pPr>
              <a:defRPr/>
            </a:pPr>
            <a:r>
              <a:rPr lang="en-US" sz="2000" dirty="0" smtClean="0">
                <a:effectLst/>
              </a:rPr>
              <a:t>are </a:t>
            </a:r>
            <a:r>
              <a:rPr lang="en-US" sz="2000" dirty="0">
                <a:effectLst/>
              </a:rPr>
              <a:t>limited only by imagination of the architect</a:t>
            </a:r>
            <a:r>
              <a:rPr lang="en-US" sz="2000" dirty="0" smtClean="0">
                <a:effectLst/>
              </a:rPr>
              <a:t>.</a:t>
            </a:r>
            <a:endParaRPr lang="fa-IR" sz="2000" dirty="0" smtClean="0">
              <a:effectLst/>
            </a:endParaRPr>
          </a:p>
          <a:p>
            <a:pPr>
              <a:defRPr/>
            </a:pPr>
            <a:endParaRPr lang="fa-IR" sz="2000" dirty="0">
              <a:effectLst/>
            </a:endParaRPr>
          </a:p>
          <a:p>
            <a:pPr>
              <a:defRPr/>
            </a:pPr>
            <a:endParaRPr lang="en-US" sz="2000" dirty="0" smtClean="0"/>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161794">
                                            <p:txEl>
                                              <p:pRg st="8" end="8"/>
                                            </p:txEl>
                                          </p:spTgt>
                                        </p:tgtEl>
                                        <p:attrNameLst>
                                          <p:attrName>style.visibility</p:attrName>
                                        </p:attrNameLst>
                                      </p:cBhvr>
                                      <p:to>
                                        <p:strVal val="visible"/>
                                      </p:to>
                                    </p:set>
                                    <p:animEffect transition="in" filter="fade">
                                      <p:cBhvr>
                                        <p:cTn id="19" dur="1000"/>
                                        <p:tgtEl>
                                          <p:spTgt spid="161794">
                                            <p:txEl>
                                              <p:pRg st="8" end="8"/>
                                            </p:txEl>
                                          </p:spTgt>
                                        </p:tgtEl>
                                      </p:cBhvr>
                                    </p:animEffect>
                                    <p:anim calcmode="lin" valueType="num">
                                      <p:cBhvr>
                                        <p:cTn id="20" dur="1000" fill="hold"/>
                                        <p:tgtEl>
                                          <p:spTgt spid="161794">
                                            <p:txEl>
                                              <p:pRg st="8" end="8"/>
                                            </p:txEl>
                                          </p:spTgt>
                                        </p:tgtEl>
                                        <p:attrNameLst>
                                          <p:attrName>ppt_x</p:attrName>
                                        </p:attrNameLst>
                                      </p:cBhvr>
                                      <p:tavLst>
                                        <p:tav tm="0">
                                          <p:val>
                                            <p:strVal val="#ppt_x"/>
                                          </p:val>
                                        </p:tav>
                                        <p:tav tm="100000">
                                          <p:val>
                                            <p:strVal val="#ppt_x"/>
                                          </p:val>
                                        </p:tav>
                                      </p:tavLst>
                                    </p:anim>
                                    <p:anim calcmode="lin" valueType="num">
                                      <p:cBhvr>
                                        <p:cTn id="21" dur="1000" fill="hold"/>
                                        <p:tgtEl>
                                          <p:spTgt spid="16179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161794">
                                            <p:txEl>
                                              <p:pRg st="9" end="9"/>
                                            </p:txEl>
                                          </p:spTgt>
                                        </p:tgtEl>
                                        <p:attrNameLst>
                                          <p:attrName>style.visibility</p:attrName>
                                        </p:attrNameLst>
                                      </p:cBhvr>
                                      <p:to>
                                        <p:strVal val="visible"/>
                                      </p:to>
                                    </p:set>
                                    <p:animEffect transition="in" filter="fade">
                                      <p:cBhvr>
                                        <p:cTn id="26" dur="1000"/>
                                        <p:tgtEl>
                                          <p:spTgt spid="161794">
                                            <p:txEl>
                                              <p:pRg st="9" end="9"/>
                                            </p:txEl>
                                          </p:spTgt>
                                        </p:tgtEl>
                                      </p:cBhvr>
                                    </p:animEffect>
                                    <p:anim calcmode="lin" valueType="num">
                                      <p:cBhvr>
                                        <p:cTn id="27" dur="1000" fill="hold"/>
                                        <p:tgtEl>
                                          <p:spTgt spid="161794">
                                            <p:txEl>
                                              <p:pRg st="9" end="9"/>
                                            </p:txEl>
                                          </p:spTgt>
                                        </p:tgtEl>
                                        <p:attrNameLst>
                                          <p:attrName>ppt_x</p:attrName>
                                        </p:attrNameLst>
                                      </p:cBhvr>
                                      <p:tavLst>
                                        <p:tav tm="0">
                                          <p:val>
                                            <p:strVal val="#ppt_x"/>
                                          </p:val>
                                        </p:tav>
                                        <p:tav tm="100000">
                                          <p:val>
                                            <p:strVal val="#ppt_x"/>
                                          </p:val>
                                        </p:tav>
                                      </p:tavLst>
                                    </p:anim>
                                    <p:anim calcmode="lin" valueType="num">
                                      <p:cBhvr>
                                        <p:cTn id="28" dur="1000" fill="hold"/>
                                        <p:tgtEl>
                                          <p:spTgt spid="16179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nodeType="clickEffect">
                                  <p:stCondLst>
                                    <p:cond delay="0"/>
                                  </p:stCondLst>
                                  <p:childTnLst>
                                    <p:set>
                                      <p:cBhvr>
                                        <p:cTn id="32" dur="1" fill="hold">
                                          <p:stCondLst>
                                            <p:cond delay="0"/>
                                          </p:stCondLst>
                                        </p:cTn>
                                        <p:tgtEl>
                                          <p:spTgt spid="161794">
                                            <p:txEl>
                                              <p:pRg st="10" end="10"/>
                                            </p:txEl>
                                          </p:spTgt>
                                        </p:tgtEl>
                                        <p:attrNameLst>
                                          <p:attrName>style.visibility</p:attrName>
                                        </p:attrNameLst>
                                      </p:cBhvr>
                                      <p:to>
                                        <p:strVal val="visible"/>
                                      </p:to>
                                    </p:set>
                                    <p:animEffect transition="in" filter="fade">
                                      <p:cBhvr>
                                        <p:cTn id="33" dur="1000"/>
                                        <p:tgtEl>
                                          <p:spTgt spid="161794">
                                            <p:txEl>
                                              <p:pRg st="10" end="10"/>
                                            </p:txEl>
                                          </p:spTgt>
                                        </p:tgtEl>
                                      </p:cBhvr>
                                    </p:animEffect>
                                    <p:anim calcmode="lin" valueType="num">
                                      <p:cBhvr>
                                        <p:cTn id="34"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35" dur="1000" fill="hold"/>
                                        <p:tgtEl>
                                          <p:spTgt spid="16179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nodeType="clickEffect">
                                  <p:stCondLst>
                                    <p:cond delay="0"/>
                                  </p:stCondLst>
                                  <p:childTnLst>
                                    <p:set>
                                      <p:cBhvr>
                                        <p:cTn id="39" dur="1" fill="hold">
                                          <p:stCondLst>
                                            <p:cond delay="0"/>
                                          </p:stCondLst>
                                        </p:cTn>
                                        <p:tgtEl>
                                          <p:spTgt spid="161794">
                                            <p:txEl>
                                              <p:pRg st="3" end="3"/>
                                            </p:txEl>
                                          </p:spTgt>
                                        </p:tgtEl>
                                        <p:attrNameLst>
                                          <p:attrName>style.visibility</p:attrName>
                                        </p:attrNameLst>
                                      </p:cBhvr>
                                      <p:to>
                                        <p:strVal val="visible"/>
                                      </p:to>
                                    </p:set>
                                    <p:animEffect transition="in" filter="fade">
                                      <p:cBhvr>
                                        <p:cTn id="40" dur="1000"/>
                                        <p:tgtEl>
                                          <p:spTgt spid="161794">
                                            <p:txEl>
                                              <p:pRg st="3" end="3"/>
                                            </p:txEl>
                                          </p:spTgt>
                                        </p:tgtEl>
                                      </p:cBhvr>
                                    </p:animEffect>
                                    <p:anim calcmode="lin" valueType="num">
                                      <p:cBhvr>
                                        <p:cTn id="41"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1617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presetSubtype="0" fill="hold" nodeType="clickEffect">
                                  <p:stCondLst>
                                    <p:cond delay="0"/>
                                  </p:stCondLst>
                                  <p:childTnLst>
                                    <p:set>
                                      <p:cBhvr>
                                        <p:cTn id="46" dur="1" fill="hold">
                                          <p:stCondLst>
                                            <p:cond delay="0"/>
                                          </p:stCondLst>
                                        </p:cTn>
                                        <p:tgtEl>
                                          <p:spTgt spid="161794">
                                            <p:txEl>
                                              <p:pRg st="4" end="4"/>
                                            </p:txEl>
                                          </p:spTgt>
                                        </p:tgtEl>
                                        <p:attrNameLst>
                                          <p:attrName>style.visibility</p:attrName>
                                        </p:attrNameLst>
                                      </p:cBhvr>
                                      <p:to>
                                        <p:strVal val="visible"/>
                                      </p:to>
                                    </p:set>
                                    <p:animEffect transition="in" filter="fade">
                                      <p:cBhvr>
                                        <p:cTn id="47" dur="1000"/>
                                        <p:tgtEl>
                                          <p:spTgt spid="161794">
                                            <p:txEl>
                                              <p:pRg st="4" end="4"/>
                                            </p:txEl>
                                          </p:spTgt>
                                        </p:tgtEl>
                                      </p:cBhvr>
                                    </p:animEffect>
                                    <p:anim calcmode="lin" valueType="num">
                                      <p:cBhvr>
                                        <p:cTn id="4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16179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42" presetClass="entr" presetSubtype="0" fill="hold" nodeType="clickEffect">
                                  <p:stCondLst>
                                    <p:cond delay="0"/>
                                  </p:stCondLst>
                                  <p:childTnLst>
                                    <p:set>
                                      <p:cBhvr>
                                        <p:cTn id="53" dur="1" fill="hold">
                                          <p:stCondLst>
                                            <p:cond delay="0"/>
                                          </p:stCondLst>
                                        </p:cTn>
                                        <p:tgtEl>
                                          <p:spTgt spid="161794">
                                            <p:txEl>
                                              <p:pRg st="5" end="5"/>
                                            </p:txEl>
                                          </p:spTgt>
                                        </p:tgtEl>
                                        <p:attrNameLst>
                                          <p:attrName>style.visibility</p:attrName>
                                        </p:attrNameLst>
                                      </p:cBhvr>
                                      <p:to>
                                        <p:strVal val="visible"/>
                                      </p:to>
                                    </p:set>
                                    <p:animEffect transition="in" filter="fade">
                                      <p:cBhvr>
                                        <p:cTn id="54" dur="1000"/>
                                        <p:tgtEl>
                                          <p:spTgt spid="161794">
                                            <p:txEl>
                                              <p:pRg st="5" end="5"/>
                                            </p:txEl>
                                          </p:spTgt>
                                        </p:tgtEl>
                                      </p:cBhvr>
                                    </p:animEffect>
                                    <p:anim calcmode="lin" valueType="num">
                                      <p:cBhvr>
                                        <p:cTn id="55"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1617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79203"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lnSpc>
                <a:spcPct val="90000"/>
              </a:lnSpc>
              <a:buFont typeface="Wingdings" pitchFamily="2" charset="2"/>
              <a:buChar char="þ"/>
              <a:defRPr/>
            </a:pPr>
            <a:r>
              <a:rPr lang="en-US" sz="4800" dirty="0" smtClean="0"/>
              <a:t>  </a:t>
            </a:r>
            <a:r>
              <a:rPr lang="en-US" sz="2300" b="1" dirty="0" smtClean="0"/>
              <a:t>Integrating </a:t>
            </a:r>
            <a:r>
              <a:rPr lang="en-US" sz="2300" b="1" dirty="0"/>
              <a:t>Transparent Modules into Building Design:</a:t>
            </a:r>
            <a:endParaRPr lang="en-US" sz="2300" b="1" dirty="0" smtClean="0">
              <a:effectLst/>
            </a:endParaRPr>
          </a:p>
          <a:p>
            <a:pPr algn="l" rtl="0" eaLnBrk="1" hangingPunct="1">
              <a:lnSpc>
                <a:spcPct val="90000"/>
              </a:lnSpc>
              <a:buFont typeface="Wingdings" pitchFamily="2" charset="2"/>
              <a:buNone/>
              <a:defRPr/>
            </a:pPr>
            <a:endParaRPr lang="en-US" sz="3600" dirty="0" smtClean="0"/>
          </a:p>
        </p:txBody>
      </p:sp>
      <p:sp>
        <p:nvSpPr>
          <p:cNvPr id="179210" name="Rectangle 10"/>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2293" name="Picture 6"/>
          <p:cNvPicPr>
            <a:picLocks noChangeAspect="1" noChangeArrowheads="1"/>
          </p:cNvPicPr>
          <p:nvPr/>
        </p:nvPicPr>
        <p:blipFill>
          <a:blip r:embed="rId3" cstate="print"/>
          <a:srcRect/>
          <a:stretch>
            <a:fillRect/>
          </a:stretch>
        </p:blipFill>
        <p:spPr bwMode="auto">
          <a:xfrm>
            <a:off x="5435600" y="949325"/>
            <a:ext cx="3186113" cy="2619375"/>
          </a:xfrm>
          <a:prstGeom prst="rect">
            <a:avLst/>
          </a:prstGeom>
          <a:noFill/>
          <a:ln w="9525">
            <a:noFill/>
            <a:miter lim="800000"/>
            <a:headEnd/>
            <a:tailEnd/>
          </a:ln>
        </p:spPr>
      </p:pic>
      <p:pic>
        <p:nvPicPr>
          <p:cNvPr id="12294" name="Picture 7"/>
          <p:cNvPicPr>
            <a:picLocks noChangeAspect="1" noChangeArrowheads="1"/>
          </p:cNvPicPr>
          <p:nvPr/>
        </p:nvPicPr>
        <p:blipFill>
          <a:blip r:embed="rId4" cstate="print"/>
          <a:srcRect/>
          <a:stretch>
            <a:fillRect/>
          </a:stretch>
        </p:blipFill>
        <p:spPr bwMode="auto">
          <a:xfrm>
            <a:off x="5435600" y="3933825"/>
            <a:ext cx="3335338" cy="2378075"/>
          </a:xfrm>
          <a:prstGeom prst="rect">
            <a:avLst/>
          </a:prstGeom>
          <a:noFill/>
          <a:ln w="9525">
            <a:noFill/>
            <a:miter lim="800000"/>
            <a:headEnd/>
            <a:tailEnd/>
          </a:ln>
        </p:spPr>
      </p:pic>
      <p:pic>
        <p:nvPicPr>
          <p:cNvPr id="12295" name="Picture 8"/>
          <p:cNvPicPr>
            <a:picLocks noChangeAspect="1" noChangeArrowheads="1"/>
          </p:cNvPicPr>
          <p:nvPr/>
        </p:nvPicPr>
        <p:blipFill>
          <a:blip r:embed="rId5" cstate="print"/>
          <a:srcRect/>
          <a:stretch>
            <a:fillRect/>
          </a:stretch>
        </p:blipFill>
        <p:spPr bwMode="auto">
          <a:xfrm>
            <a:off x="1627188" y="1025525"/>
            <a:ext cx="3455987" cy="2489200"/>
          </a:xfrm>
          <a:prstGeom prst="rect">
            <a:avLst/>
          </a:prstGeom>
          <a:noFill/>
          <a:ln w="9525">
            <a:noFill/>
            <a:miter lim="800000"/>
            <a:headEnd/>
            <a:tailEnd/>
          </a:ln>
        </p:spPr>
      </p:pic>
      <p:pic>
        <p:nvPicPr>
          <p:cNvPr id="12296" name="Picture 9"/>
          <p:cNvPicPr>
            <a:picLocks noChangeAspect="1" noChangeArrowheads="1"/>
          </p:cNvPicPr>
          <p:nvPr/>
        </p:nvPicPr>
        <p:blipFill>
          <a:blip r:embed="rId6" cstate="print"/>
          <a:srcRect/>
          <a:stretch>
            <a:fillRect/>
          </a:stretch>
        </p:blipFill>
        <p:spPr bwMode="auto">
          <a:xfrm>
            <a:off x="1633538" y="3933825"/>
            <a:ext cx="3449637" cy="23383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fade">
                                      <p:cBhvr>
                                        <p:cTn id="7" dur="1000"/>
                                        <p:tgtEl>
                                          <p:spTgt spid="179203">
                                            <p:txEl>
                                              <p:pRg st="0" end="0"/>
                                            </p:txEl>
                                          </p:spTgt>
                                        </p:tgtEl>
                                      </p:cBhvr>
                                    </p:animEffect>
                                    <p:anim calcmode="lin" valueType="num">
                                      <p:cBhvr>
                                        <p:cTn id="8" dur="1000" fill="hold"/>
                                        <p:tgtEl>
                                          <p:spTgt spid="179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92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9210">
                                            <p:txEl>
                                              <p:pRg st="0" end="0"/>
                                            </p:txEl>
                                          </p:spTgt>
                                        </p:tgtEl>
                                        <p:attrNameLst>
                                          <p:attrName>style.visibility</p:attrName>
                                        </p:attrNameLst>
                                      </p:cBhvr>
                                      <p:to>
                                        <p:strVal val="visible"/>
                                      </p:to>
                                    </p:set>
                                    <p:animEffect transition="in" filter="fade">
                                      <p:cBhvr>
                                        <p:cTn id="12" dur="1000"/>
                                        <p:tgtEl>
                                          <p:spTgt spid="179210">
                                            <p:txEl>
                                              <p:pRg st="0" end="0"/>
                                            </p:txEl>
                                          </p:spTgt>
                                        </p:tgtEl>
                                      </p:cBhvr>
                                    </p:animEffect>
                                    <p:anim calcmode="lin" valueType="num">
                                      <p:cBhvr>
                                        <p:cTn id="13" dur="1000" fill="hold"/>
                                        <p:tgtEl>
                                          <p:spTgt spid="1792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792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Museum</a:t>
            </a:r>
          </a:p>
          <a:p>
            <a:pPr algn="l" rtl="0" eaLnBrk="1" hangingPunct="1">
              <a:buFont typeface="Wingdings" pitchFamily="2" charset="2"/>
              <a:buNone/>
              <a:defRPr/>
            </a:pPr>
            <a:endParaRPr lang="en-US" sz="4000" dirty="0" smtClean="0"/>
          </a:p>
          <a:p>
            <a:pPr algn="l" rtl="0" eaLnBrk="1" hangingPunct="1">
              <a:defRPr/>
            </a:pPr>
            <a:r>
              <a:rPr lang="en-US" sz="1700" dirty="0" smtClean="0">
                <a:effectLst/>
              </a:rPr>
              <a:t>	Location: Dulles </a:t>
            </a:r>
            <a:r>
              <a:rPr lang="en-US" sz="1700" dirty="0">
                <a:effectLst/>
              </a:rPr>
              <a:t>Center, Washington, </a:t>
            </a:r>
            <a:r>
              <a:rPr lang="en-US" sz="1700" dirty="0" smtClean="0">
                <a:effectLst/>
              </a:rPr>
              <a:t>DC </a:t>
            </a:r>
          </a:p>
          <a:p>
            <a:pPr algn="l" rtl="0">
              <a:defRPr/>
            </a:pPr>
            <a:r>
              <a:rPr lang="en-US" sz="1700" dirty="0" smtClean="0">
                <a:effectLst/>
              </a:rPr>
              <a:t>	PV </a:t>
            </a:r>
            <a:r>
              <a:rPr lang="en-US" sz="1700" dirty="0">
                <a:effectLst/>
              </a:rPr>
              <a:t>Product: </a:t>
            </a:r>
            <a:r>
              <a:rPr lang="en-US" sz="1700" dirty="0" smtClean="0">
                <a:effectLst/>
              </a:rPr>
              <a:t>Various </a:t>
            </a:r>
            <a:r>
              <a:rPr lang="en-US" sz="1700" dirty="0">
                <a:effectLst/>
              </a:rPr>
              <a:t>BIPV systems</a:t>
            </a:r>
          </a:p>
          <a:p>
            <a:pPr algn="l" rtl="0">
              <a:defRPr/>
            </a:pPr>
            <a:r>
              <a:rPr lang="en-US" sz="1700" dirty="0" smtClean="0">
                <a:effectLst/>
              </a:rPr>
              <a:t>	Size</a:t>
            </a:r>
            <a:r>
              <a:rPr lang="en-US" sz="1700" dirty="0">
                <a:effectLst/>
              </a:rPr>
              <a:t>: </a:t>
            </a:r>
            <a:r>
              <a:rPr lang="en-US" sz="1700" dirty="0" smtClean="0">
                <a:effectLst/>
              </a:rPr>
              <a:t>To </a:t>
            </a:r>
            <a:r>
              <a:rPr lang="en-US" sz="1700" dirty="0">
                <a:effectLst/>
              </a:rPr>
              <a:t>be determined for BIPV curtain wall, facades, and canopy</a:t>
            </a:r>
          </a:p>
          <a:p>
            <a:pPr algn="l" rtl="0">
              <a:defRPr/>
            </a:pPr>
            <a:r>
              <a:rPr lang="en-US" sz="1700" dirty="0" smtClean="0">
                <a:effectLst/>
              </a:rPr>
              <a:t>	Projected </a:t>
            </a:r>
            <a:r>
              <a:rPr lang="en-US" sz="1700" dirty="0">
                <a:effectLst/>
              </a:rPr>
              <a:t>System Electrical Output:  15.12 kWh for the canopy system</a:t>
            </a:r>
          </a:p>
          <a:p>
            <a:pPr algn="l" rtl="0">
              <a:defRPr/>
            </a:pPr>
            <a:r>
              <a:rPr lang="en-US" sz="1700" dirty="0" smtClean="0">
                <a:effectLst/>
              </a:rPr>
              <a:t>	Gross </a:t>
            </a:r>
            <a:r>
              <a:rPr lang="en-US" sz="1700" dirty="0">
                <a:effectLst/>
              </a:rPr>
              <a:t>PV Surface Area: </a:t>
            </a:r>
            <a:r>
              <a:rPr lang="en-US" sz="1700" dirty="0" smtClean="0">
                <a:effectLst/>
              </a:rPr>
              <a:t>223 </a:t>
            </a:r>
            <a:r>
              <a:rPr lang="en-US" sz="1700" dirty="0">
                <a:effectLst/>
              </a:rPr>
              <a:t>m2 for the canopy system</a:t>
            </a:r>
          </a:p>
          <a:p>
            <a:pPr algn="l" rtl="0">
              <a:defRPr/>
            </a:pPr>
            <a:r>
              <a:rPr lang="en-US" sz="1700" dirty="0" smtClean="0">
                <a:effectLst/>
              </a:rPr>
              <a:t>	PV </a:t>
            </a:r>
            <a:r>
              <a:rPr lang="en-US" sz="1700" dirty="0">
                <a:effectLst/>
              </a:rPr>
              <a:t>Weight</a:t>
            </a:r>
            <a:r>
              <a:rPr lang="en-US" sz="1700" dirty="0" smtClean="0">
                <a:effectLst/>
              </a:rPr>
              <a:t>:    5 </a:t>
            </a:r>
            <a:r>
              <a:rPr lang="en-US" sz="1700" dirty="0" err="1">
                <a:effectLst/>
              </a:rPr>
              <a:t>lb</a:t>
            </a:r>
            <a:r>
              <a:rPr lang="en-US" sz="1700" dirty="0">
                <a:effectLst/>
              </a:rPr>
              <a:t>/ft2  for the canopy system</a:t>
            </a:r>
          </a:p>
          <a:p>
            <a:pPr algn="l" rtl="0">
              <a:defRPr/>
            </a:pPr>
            <a:r>
              <a:rPr lang="en-US" sz="1700" dirty="0" smtClean="0">
                <a:effectLst/>
              </a:rPr>
              <a:t>	PV </a:t>
            </a:r>
            <a:r>
              <a:rPr lang="en-US" sz="1700" dirty="0">
                <a:effectLst/>
              </a:rPr>
              <a:t>Cell Type: </a:t>
            </a:r>
            <a:r>
              <a:rPr lang="en-US" sz="1700" dirty="0" smtClean="0">
                <a:effectLst/>
              </a:rPr>
              <a:t>Polycrystalline </a:t>
            </a:r>
            <a:r>
              <a:rPr lang="en-US" sz="1700" dirty="0">
                <a:effectLst/>
              </a:rPr>
              <a:t>cells, amorphous silicon film for various systems</a:t>
            </a:r>
          </a:p>
          <a:p>
            <a:pPr algn="l" rtl="0">
              <a:defRPr/>
            </a:pPr>
            <a:r>
              <a:rPr lang="en-US" sz="1700" dirty="0" smtClean="0">
                <a:effectLst/>
              </a:rPr>
              <a:t>	PV </a:t>
            </a:r>
            <a:r>
              <a:rPr lang="en-US" sz="1700" dirty="0">
                <a:effectLst/>
              </a:rPr>
              <a:t>Efficiency: </a:t>
            </a:r>
            <a:r>
              <a:rPr lang="en-US" sz="1700" dirty="0" smtClean="0">
                <a:effectLst/>
              </a:rPr>
              <a:t>Systems </a:t>
            </a:r>
            <a:r>
              <a:rPr lang="en-US" sz="1700" dirty="0">
                <a:effectLst/>
              </a:rPr>
              <a:t>will range from 5% to 12%</a:t>
            </a:r>
          </a:p>
          <a:p>
            <a:pPr algn="l" rtl="0">
              <a:defRPr/>
            </a:pPr>
            <a:r>
              <a:rPr lang="en-US" sz="1700" dirty="0" smtClean="0">
                <a:effectLst/>
              </a:rPr>
              <a:t>	PV </a:t>
            </a:r>
            <a:r>
              <a:rPr lang="en-US" sz="1700" dirty="0">
                <a:effectLst/>
              </a:rPr>
              <a:t>Module Manufacturer: </a:t>
            </a:r>
            <a:r>
              <a:rPr lang="en-US" sz="1700" dirty="0" smtClean="0">
                <a:effectLst/>
              </a:rPr>
              <a:t>Energy </a:t>
            </a:r>
            <a:r>
              <a:rPr lang="en-US" sz="1700" dirty="0" err="1">
                <a:effectLst/>
              </a:rPr>
              <a:t>Photovoltaics</a:t>
            </a:r>
            <a:r>
              <a:rPr lang="en-US" sz="1700" dirty="0">
                <a:effectLst/>
              </a:rPr>
              <a:t>, Inc., for the canopy </a:t>
            </a:r>
            <a:r>
              <a:rPr lang="en-US" sz="1700" dirty="0" smtClean="0">
                <a:effectLst/>
              </a:rPr>
              <a:t>system</a:t>
            </a:r>
            <a:endParaRPr lang="en-US" sz="4000" dirty="0" smtClean="0"/>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2" end="2"/>
                                            </p:txEl>
                                          </p:spTgt>
                                        </p:tgtEl>
                                        <p:attrNameLst>
                                          <p:attrName>style.visibility</p:attrName>
                                        </p:attrNameLst>
                                      </p:cBhvr>
                                      <p:to>
                                        <p:strVal val="visible"/>
                                      </p:to>
                                    </p:set>
                                    <p:animEffect transition="in" filter="fade">
                                      <p:cBhvr>
                                        <p:cTn id="17" dur="1000"/>
                                        <p:tgtEl>
                                          <p:spTgt spid="161794">
                                            <p:txEl>
                                              <p:pRg st="2" end="2"/>
                                            </p:txEl>
                                          </p:spTgt>
                                        </p:tgtEl>
                                      </p:cBhvr>
                                    </p:animEffect>
                                    <p:anim calcmode="lin" valueType="num">
                                      <p:cBhvr>
                                        <p:cTn id="18" dur="1000" fill="hold"/>
                                        <p:tgtEl>
                                          <p:spTgt spid="16179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3" end="3"/>
                                            </p:txEl>
                                          </p:spTgt>
                                        </p:tgtEl>
                                        <p:attrNameLst>
                                          <p:attrName>style.visibility</p:attrName>
                                        </p:attrNameLst>
                                      </p:cBhvr>
                                      <p:to>
                                        <p:strVal val="visible"/>
                                      </p:to>
                                    </p:set>
                                    <p:animEffect transition="in" filter="fade">
                                      <p:cBhvr>
                                        <p:cTn id="22" dur="1000"/>
                                        <p:tgtEl>
                                          <p:spTgt spid="161794">
                                            <p:txEl>
                                              <p:pRg st="3" end="3"/>
                                            </p:txEl>
                                          </p:spTgt>
                                        </p:tgtEl>
                                      </p:cBhvr>
                                    </p:animEffect>
                                    <p:anim calcmode="lin" valueType="num">
                                      <p:cBhvr>
                                        <p:cTn id="23"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4" end="4"/>
                                            </p:txEl>
                                          </p:spTgt>
                                        </p:tgtEl>
                                        <p:attrNameLst>
                                          <p:attrName>style.visibility</p:attrName>
                                        </p:attrNameLst>
                                      </p:cBhvr>
                                      <p:to>
                                        <p:strVal val="visible"/>
                                      </p:to>
                                    </p:set>
                                    <p:animEffect transition="in" filter="fade">
                                      <p:cBhvr>
                                        <p:cTn id="27" dur="1000"/>
                                        <p:tgtEl>
                                          <p:spTgt spid="161794">
                                            <p:txEl>
                                              <p:pRg st="4" end="4"/>
                                            </p:txEl>
                                          </p:spTgt>
                                        </p:tgtEl>
                                      </p:cBhvr>
                                    </p:animEffect>
                                    <p:anim calcmode="lin" valueType="num">
                                      <p:cBhvr>
                                        <p:cTn id="2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5" end="5"/>
                                            </p:txEl>
                                          </p:spTgt>
                                        </p:tgtEl>
                                        <p:attrNameLst>
                                          <p:attrName>style.visibility</p:attrName>
                                        </p:attrNameLst>
                                      </p:cBhvr>
                                      <p:to>
                                        <p:strVal val="visible"/>
                                      </p:to>
                                    </p:set>
                                    <p:animEffect transition="in" filter="fade">
                                      <p:cBhvr>
                                        <p:cTn id="32" dur="1000"/>
                                        <p:tgtEl>
                                          <p:spTgt spid="161794">
                                            <p:txEl>
                                              <p:pRg st="5" end="5"/>
                                            </p:txEl>
                                          </p:spTgt>
                                        </p:tgtEl>
                                      </p:cBhvr>
                                    </p:animEffect>
                                    <p:anim calcmode="lin" valueType="num">
                                      <p:cBhvr>
                                        <p:cTn id="33"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1794">
                                            <p:txEl>
                                              <p:pRg st="6" end="6"/>
                                            </p:txEl>
                                          </p:spTgt>
                                        </p:tgtEl>
                                        <p:attrNameLst>
                                          <p:attrName>style.visibility</p:attrName>
                                        </p:attrNameLst>
                                      </p:cBhvr>
                                      <p:to>
                                        <p:strVal val="visible"/>
                                      </p:to>
                                    </p:set>
                                    <p:animEffect transition="in" filter="fade">
                                      <p:cBhvr>
                                        <p:cTn id="37" dur="1000"/>
                                        <p:tgtEl>
                                          <p:spTgt spid="161794">
                                            <p:txEl>
                                              <p:pRg st="6" end="6"/>
                                            </p:txEl>
                                          </p:spTgt>
                                        </p:tgtEl>
                                      </p:cBhvr>
                                    </p:animEffect>
                                    <p:anim calcmode="lin" valueType="num">
                                      <p:cBhvr>
                                        <p:cTn id="38" dur="1000" fill="hold"/>
                                        <p:tgtEl>
                                          <p:spTgt spid="16179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61794">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1794">
                                            <p:txEl>
                                              <p:pRg st="7" end="7"/>
                                            </p:txEl>
                                          </p:spTgt>
                                        </p:tgtEl>
                                        <p:attrNameLst>
                                          <p:attrName>style.visibility</p:attrName>
                                        </p:attrNameLst>
                                      </p:cBhvr>
                                      <p:to>
                                        <p:strVal val="visible"/>
                                      </p:to>
                                    </p:set>
                                    <p:animEffect transition="in" filter="fade">
                                      <p:cBhvr>
                                        <p:cTn id="42" dur="1000"/>
                                        <p:tgtEl>
                                          <p:spTgt spid="161794">
                                            <p:txEl>
                                              <p:pRg st="7" end="7"/>
                                            </p:txEl>
                                          </p:spTgt>
                                        </p:tgtEl>
                                      </p:cBhvr>
                                    </p:animEffect>
                                    <p:anim calcmode="lin" valueType="num">
                                      <p:cBhvr>
                                        <p:cTn id="43" dur="1000" fill="hold"/>
                                        <p:tgtEl>
                                          <p:spTgt spid="16179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61794">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61794">
                                            <p:txEl>
                                              <p:pRg st="8" end="8"/>
                                            </p:txEl>
                                          </p:spTgt>
                                        </p:tgtEl>
                                        <p:attrNameLst>
                                          <p:attrName>style.visibility</p:attrName>
                                        </p:attrNameLst>
                                      </p:cBhvr>
                                      <p:to>
                                        <p:strVal val="visible"/>
                                      </p:to>
                                    </p:set>
                                    <p:animEffect transition="in" filter="fade">
                                      <p:cBhvr>
                                        <p:cTn id="47" dur="1000"/>
                                        <p:tgtEl>
                                          <p:spTgt spid="161794">
                                            <p:txEl>
                                              <p:pRg st="8" end="8"/>
                                            </p:txEl>
                                          </p:spTgt>
                                        </p:tgtEl>
                                      </p:cBhvr>
                                    </p:animEffect>
                                    <p:anim calcmode="lin" valueType="num">
                                      <p:cBhvr>
                                        <p:cTn id="48" dur="1000" fill="hold"/>
                                        <p:tgtEl>
                                          <p:spTgt spid="16179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161794">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61794">
                                            <p:txEl>
                                              <p:pRg st="9" end="9"/>
                                            </p:txEl>
                                          </p:spTgt>
                                        </p:tgtEl>
                                        <p:attrNameLst>
                                          <p:attrName>style.visibility</p:attrName>
                                        </p:attrNameLst>
                                      </p:cBhvr>
                                      <p:to>
                                        <p:strVal val="visible"/>
                                      </p:to>
                                    </p:set>
                                    <p:animEffect transition="in" filter="fade">
                                      <p:cBhvr>
                                        <p:cTn id="52" dur="1000"/>
                                        <p:tgtEl>
                                          <p:spTgt spid="161794">
                                            <p:txEl>
                                              <p:pRg st="9" end="9"/>
                                            </p:txEl>
                                          </p:spTgt>
                                        </p:tgtEl>
                                      </p:cBhvr>
                                    </p:animEffect>
                                    <p:anim calcmode="lin" valueType="num">
                                      <p:cBhvr>
                                        <p:cTn id="53" dur="1000" fill="hold"/>
                                        <p:tgtEl>
                                          <p:spTgt spid="161794">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161794">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61794">
                                            <p:txEl>
                                              <p:pRg st="10" end="10"/>
                                            </p:txEl>
                                          </p:spTgt>
                                        </p:tgtEl>
                                        <p:attrNameLst>
                                          <p:attrName>style.visibility</p:attrName>
                                        </p:attrNameLst>
                                      </p:cBhvr>
                                      <p:to>
                                        <p:strVal val="visible"/>
                                      </p:to>
                                    </p:set>
                                    <p:animEffect transition="in" filter="fade">
                                      <p:cBhvr>
                                        <p:cTn id="57" dur="1000"/>
                                        <p:tgtEl>
                                          <p:spTgt spid="161794">
                                            <p:txEl>
                                              <p:pRg st="10" end="10"/>
                                            </p:txEl>
                                          </p:spTgt>
                                        </p:tgtEl>
                                      </p:cBhvr>
                                    </p:animEffect>
                                    <p:anim calcmode="lin" valueType="num">
                                      <p:cBhvr>
                                        <p:cTn id="58"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16179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Museum</a:t>
            </a:r>
          </a:p>
          <a:p>
            <a:pPr algn="l" rtl="0" eaLnBrk="1" hangingPunct="1">
              <a:buFont typeface="Wingdings" pitchFamily="2" charset="2"/>
              <a:buNone/>
              <a:defRPr/>
            </a:pPr>
            <a:endParaRPr lang="en-US" sz="4000" dirty="0" smtClean="0"/>
          </a:p>
          <a:p>
            <a:pPr algn="l" rtl="0" eaLnBrk="1" hangingPunct="1">
              <a:defRPr/>
            </a:pPr>
            <a:r>
              <a:rPr lang="en-US" sz="1700" dirty="0">
                <a:effectLst/>
              </a:rPr>
              <a:t>	</a:t>
            </a:r>
            <a:r>
              <a:rPr lang="en-US" sz="1700" dirty="0" smtClean="0">
                <a:effectLst/>
              </a:rPr>
              <a:t>The </a:t>
            </a:r>
            <a:r>
              <a:rPr lang="en-US" sz="1700" dirty="0">
                <a:effectLst/>
              </a:rPr>
              <a:t>BIPV installations at the entryway </a:t>
            </a:r>
            <a:r>
              <a:rPr lang="en-US" sz="1700" dirty="0" smtClean="0">
                <a:effectLst/>
              </a:rPr>
              <a:t>will</a:t>
            </a:r>
          </a:p>
          <a:p>
            <a:pPr algn="l" rtl="0" eaLnBrk="1" hangingPunct="1">
              <a:defRPr/>
            </a:pPr>
            <a:r>
              <a:rPr lang="en-US" sz="1700" dirty="0">
                <a:effectLst/>
              </a:rPr>
              <a:t>	</a:t>
            </a:r>
            <a:r>
              <a:rPr lang="en-US" sz="1700" dirty="0" smtClean="0">
                <a:effectLst/>
              </a:rPr>
              <a:t>demonstrate </a:t>
            </a:r>
            <a:r>
              <a:rPr lang="en-US" sz="1700" dirty="0">
                <a:effectLst/>
              </a:rPr>
              <a:t>different BIPV systems and </a:t>
            </a:r>
            <a:endParaRPr lang="en-US" sz="1700" dirty="0" smtClean="0">
              <a:effectLst/>
            </a:endParaRPr>
          </a:p>
          <a:p>
            <a:pPr algn="l" rtl="0" eaLnBrk="1" hangingPunct="1">
              <a:defRPr/>
            </a:pPr>
            <a:r>
              <a:rPr lang="en-US" sz="1700" dirty="0">
                <a:effectLst/>
              </a:rPr>
              <a:t> </a:t>
            </a:r>
            <a:r>
              <a:rPr lang="en-US" sz="1700" dirty="0" smtClean="0">
                <a:effectLst/>
              </a:rPr>
              <a:t>            technologies</a:t>
            </a:r>
            <a:r>
              <a:rPr lang="en-US" sz="1700" dirty="0">
                <a:effectLst/>
              </a:rPr>
              <a:t>, such as thin </a:t>
            </a:r>
            <a:r>
              <a:rPr lang="en-US" sz="1700" dirty="0" smtClean="0">
                <a:effectLst/>
              </a:rPr>
              <a:t>films</a:t>
            </a:r>
          </a:p>
          <a:p>
            <a:pPr algn="l" rtl="0" eaLnBrk="1" hangingPunct="1">
              <a:defRPr/>
            </a:pPr>
            <a:r>
              <a:rPr lang="en-US" sz="1700" dirty="0">
                <a:effectLst/>
              </a:rPr>
              <a:t> </a:t>
            </a:r>
            <a:r>
              <a:rPr lang="en-US" sz="1700" dirty="0" smtClean="0">
                <a:effectLst/>
              </a:rPr>
              <a:t>            and </a:t>
            </a:r>
            <a:r>
              <a:rPr lang="en-US" sz="1700" dirty="0">
                <a:effectLst/>
              </a:rPr>
              <a:t>polycrystalline solar cells.</a:t>
            </a:r>
          </a:p>
          <a:p>
            <a:pPr algn="l" rtl="0" eaLnBrk="1" hangingPunct="1">
              <a:defRPr/>
            </a:pPr>
            <a:endParaRPr lang="en-US" sz="1700" dirty="0">
              <a:effectLst/>
            </a:endParaRPr>
          </a:p>
          <a:p>
            <a:pPr algn="l" rtl="0" eaLnBrk="1" hangingPunct="1">
              <a:defRPr/>
            </a:pPr>
            <a:endParaRPr lang="en-US" sz="1700" dirty="0">
              <a:effectLst/>
            </a:endParaRPr>
          </a:p>
          <a:p>
            <a:pPr algn="l" rtl="0" eaLnBrk="1" hangingPunct="1">
              <a:defRPr/>
            </a:pPr>
            <a:endParaRPr lang="en-US" sz="1700" dirty="0">
              <a:effectLst/>
            </a:endParaRPr>
          </a:p>
          <a:p>
            <a:pPr algn="l" rtl="0" eaLnBrk="1" hangingPunct="1">
              <a:defRPr/>
            </a:pPr>
            <a:endParaRPr lang="en-US" sz="1700" dirty="0" smtClean="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4341" name="Picture 2"/>
          <p:cNvPicPr>
            <a:picLocks noChangeAspect="1" noChangeArrowheads="1"/>
          </p:cNvPicPr>
          <p:nvPr/>
        </p:nvPicPr>
        <p:blipFill>
          <a:blip r:embed="rId3" cstate="print"/>
          <a:srcRect r="2637"/>
          <a:stretch>
            <a:fillRect/>
          </a:stretch>
        </p:blipFill>
        <p:spPr bwMode="auto">
          <a:xfrm>
            <a:off x="3851275" y="1328738"/>
            <a:ext cx="5230813" cy="5657850"/>
          </a:xfrm>
          <a:prstGeom prst="rect">
            <a:avLst/>
          </a:prstGeom>
          <a:noFill/>
          <a:ln w="9525" algn="ctr">
            <a:noFill/>
            <a:miter lim="800000"/>
            <a:headEnd/>
            <a:tailEnd/>
          </a:ln>
          <a:effectLst/>
        </p:spPr>
      </p:pic>
      <p:pic>
        <p:nvPicPr>
          <p:cNvPr id="2" name="Ink 1"/>
          <p:cNvPicPr>
            <a:picLocks noChangeAspect="1" noChangeArrowheads="1"/>
          </p:cNvPicPr>
          <p:nvPr/>
        </p:nvPicPr>
        <p:blipFill>
          <a:blip r:embed="rId4" cstate="print"/>
          <a:srcRect/>
          <a:stretch>
            <a:fillRect/>
          </a:stretch>
        </p:blipFill>
        <p:spPr bwMode="auto">
          <a:xfrm>
            <a:off x="4483100" y="2260600"/>
            <a:ext cx="1851025" cy="27908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2" end="2"/>
                                            </p:txEl>
                                          </p:spTgt>
                                        </p:tgtEl>
                                        <p:attrNameLst>
                                          <p:attrName>style.visibility</p:attrName>
                                        </p:attrNameLst>
                                      </p:cBhvr>
                                      <p:to>
                                        <p:strVal val="visible"/>
                                      </p:to>
                                    </p:set>
                                    <p:animEffect transition="in" filter="fade">
                                      <p:cBhvr>
                                        <p:cTn id="17" dur="1000"/>
                                        <p:tgtEl>
                                          <p:spTgt spid="161794">
                                            <p:txEl>
                                              <p:pRg st="2" end="2"/>
                                            </p:txEl>
                                          </p:spTgt>
                                        </p:tgtEl>
                                      </p:cBhvr>
                                    </p:animEffect>
                                    <p:anim calcmode="lin" valueType="num">
                                      <p:cBhvr>
                                        <p:cTn id="18" dur="1000" fill="hold"/>
                                        <p:tgtEl>
                                          <p:spTgt spid="16179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3" end="3"/>
                                            </p:txEl>
                                          </p:spTgt>
                                        </p:tgtEl>
                                        <p:attrNameLst>
                                          <p:attrName>style.visibility</p:attrName>
                                        </p:attrNameLst>
                                      </p:cBhvr>
                                      <p:to>
                                        <p:strVal val="visible"/>
                                      </p:to>
                                    </p:set>
                                    <p:animEffect transition="in" filter="fade">
                                      <p:cBhvr>
                                        <p:cTn id="22" dur="1000"/>
                                        <p:tgtEl>
                                          <p:spTgt spid="161794">
                                            <p:txEl>
                                              <p:pRg st="3" end="3"/>
                                            </p:txEl>
                                          </p:spTgt>
                                        </p:tgtEl>
                                      </p:cBhvr>
                                    </p:animEffect>
                                    <p:anim calcmode="lin" valueType="num">
                                      <p:cBhvr>
                                        <p:cTn id="23"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4" end="4"/>
                                            </p:txEl>
                                          </p:spTgt>
                                        </p:tgtEl>
                                        <p:attrNameLst>
                                          <p:attrName>style.visibility</p:attrName>
                                        </p:attrNameLst>
                                      </p:cBhvr>
                                      <p:to>
                                        <p:strVal val="visible"/>
                                      </p:to>
                                    </p:set>
                                    <p:animEffect transition="in" filter="fade">
                                      <p:cBhvr>
                                        <p:cTn id="27" dur="1000"/>
                                        <p:tgtEl>
                                          <p:spTgt spid="161794">
                                            <p:txEl>
                                              <p:pRg st="4" end="4"/>
                                            </p:txEl>
                                          </p:spTgt>
                                        </p:tgtEl>
                                      </p:cBhvr>
                                    </p:animEffect>
                                    <p:anim calcmode="lin" valueType="num">
                                      <p:cBhvr>
                                        <p:cTn id="2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5" end="5"/>
                                            </p:txEl>
                                          </p:spTgt>
                                        </p:tgtEl>
                                        <p:attrNameLst>
                                          <p:attrName>style.visibility</p:attrName>
                                        </p:attrNameLst>
                                      </p:cBhvr>
                                      <p:to>
                                        <p:strVal val="visible"/>
                                      </p:to>
                                    </p:set>
                                    <p:animEffect transition="in" filter="fade">
                                      <p:cBhvr>
                                        <p:cTn id="32" dur="1000"/>
                                        <p:tgtEl>
                                          <p:spTgt spid="161794">
                                            <p:txEl>
                                              <p:pRg st="5" end="5"/>
                                            </p:txEl>
                                          </p:spTgt>
                                        </p:tgtEl>
                                      </p:cBhvr>
                                    </p:animEffect>
                                    <p:anim calcmode="lin" valueType="num">
                                      <p:cBhvr>
                                        <p:cTn id="33"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10000"/>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defRPr/>
            </a:pPr>
            <a:endParaRPr lang="en-US" sz="1700" dirty="0" smtClean="0">
              <a:effectLst/>
            </a:endParaRPr>
          </a:p>
          <a:p>
            <a:pPr algn="l" rtl="0" eaLnBrk="1" hangingPunct="1">
              <a:defRPr/>
            </a:pPr>
            <a:r>
              <a:rPr lang="en-US" sz="1700" dirty="0" smtClean="0">
                <a:effectLst/>
              </a:rPr>
              <a:t>                            Plan </a:t>
            </a:r>
            <a:r>
              <a:rPr lang="en-US" sz="1700" dirty="0">
                <a:effectLst/>
              </a:rPr>
              <a:t>view of BIPV installation at entry areas</a:t>
            </a:r>
          </a:p>
          <a:p>
            <a:pPr algn="l" rtl="0" eaLnBrk="1" hangingPunct="1">
              <a:buFont typeface="Wingdings" pitchFamily="2" charset="2"/>
              <a:buChar char="þ"/>
              <a:defRPr/>
            </a:pPr>
            <a:endParaRPr lang="en-US" sz="3600" dirty="0">
              <a:effectLst/>
            </a:endParaRPr>
          </a:p>
          <a:p>
            <a:pPr algn="l" rtl="0" eaLnBrk="1" hangingPunct="1">
              <a:defRPr/>
            </a:pPr>
            <a:endParaRPr lang="en-US" sz="1700" dirty="0" smtClean="0">
              <a:effectLst/>
            </a:endParaRPr>
          </a:p>
          <a:p>
            <a:pPr algn="l" rtl="0" eaLnBrk="1" hangingPunct="1">
              <a:defRPr/>
            </a:pPr>
            <a:r>
              <a:rPr lang="en-US" sz="1700" dirty="0" smtClean="0">
                <a:effectLst/>
              </a:rPr>
              <a:t>	</a:t>
            </a:r>
            <a:endParaRPr lang="en-US" sz="1700" dirty="0">
              <a:effectLst/>
            </a:endParaRP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5365" name="Picture 280"/>
          <p:cNvPicPr>
            <a:picLocks noChangeAspect="1" noChangeArrowheads="1"/>
          </p:cNvPicPr>
          <p:nvPr/>
        </p:nvPicPr>
        <p:blipFill>
          <a:blip r:embed="rId3" cstate="print"/>
          <a:srcRect l="8199" r="10181" b="11491"/>
          <a:stretch>
            <a:fillRect/>
          </a:stretch>
        </p:blipFill>
        <p:spPr bwMode="auto">
          <a:xfrm>
            <a:off x="1835150" y="1052513"/>
            <a:ext cx="5689600" cy="52355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10" end="10"/>
                                            </p:txEl>
                                          </p:spTgt>
                                        </p:tgtEl>
                                        <p:attrNameLst>
                                          <p:attrName>style.visibility</p:attrName>
                                        </p:attrNameLst>
                                      </p:cBhvr>
                                      <p:to>
                                        <p:strVal val="visible"/>
                                      </p:to>
                                    </p:set>
                                    <p:animEffect transition="in" filter="fade">
                                      <p:cBhvr>
                                        <p:cTn id="17" dur="1000"/>
                                        <p:tgtEl>
                                          <p:spTgt spid="161794">
                                            <p:txEl>
                                              <p:pRg st="10" end="10"/>
                                            </p:txEl>
                                          </p:spTgt>
                                        </p:tgtEl>
                                      </p:cBhvr>
                                    </p:animEffect>
                                    <p:anim calcmode="lin" valueType="num">
                                      <p:cBhvr>
                                        <p:cTn id="18"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10" end="1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13" end="13"/>
                                            </p:txEl>
                                          </p:spTgt>
                                        </p:tgtEl>
                                        <p:attrNameLst>
                                          <p:attrName>style.visibility</p:attrName>
                                        </p:attrNameLst>
                                      </p:cBhvr>
                                      <p:to>
                                        <p:strVal val="visible"/>
                                      </p:to>
                                    </p:set>
                                    <p:animEffect transition="in" filter="fade">
                                      <p:cBhvr>
                                        <p:cTn id="22" dur="1000"/>
                                        <p:tgtEl>
                                          <p:spTgt spid="161794">
                                            <p:txEl>
                                              <p:pRg st="13" end="13"/>
                                            </p:txEl>
                                          </p:spTgt>
                                        </p:tgtEl>
                                      </p:cBhvr>
                                    </p:animEffect>
                                    <p:anim calcmode="lin" valueType="num">
                                      <p:cBhvr>
                                        <p:cTn id="23" dur="1000" fill="hold"/>
                                        <p:tgtEl>
                                          <p:spTgt spid="161794">
                                            <p:txEl>
                                              <p:pRg st="13" end="13"/>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defRPr/>
            </a:pPr>
            <a:r>
              <a:rPr lang="en-US" sz="1700" dirty="0" smtClean="0">
                <a:effectLst/>
              </a:rPr>
              <a:t>                     The south-facing </a:t>
            </a:r>
            <a:r>
              <a:rPr lang="en-US" sz="1700" dirty="0">
                <a:effectLst/>
              </a:rPr>
              <a:t>facades of the entry hall will be glazed </a:t>
            </a:r>
            <a:r>
              <a:rPr lang="en-US" sz="1700" dirty="0" smtClean="0">
                <a:effectLst/>
              </a:rPr>
              <a:t>with</a:t>
            </a:r>
          </a:p>
          <a:p>
            <a:pPr algn="l" rtl="0" eaLnBrk="1" hangingPunct="1">
              <a:defRPr/>
            </a:pPr>
            <a:r>
              <a:rPr lang="en-US" sz="1700" dirty="0">
                <a:effectLst/>
              </a:rPr>
              <a:t> </a:t>
            </a:r>
            <a:r>
              <a:rPr lang="en-US" sz="1700" dirty="0" smtClean="0">
                <a:effectLst/>
              </a:rPr>
              <a:t>                                            </a:t>
            </a:r>
            <a:r>
              <a:rPr lang="en-US" sz="1700" dirty="0">
                <a:effectLst/>
              </a:rPr>
              <a:t>polycrystalline </a:t>
            </a:r>
            <a:r>
              <a:rPr lang="en-US" sz="1700" dirty="0" smtClean="0">
                <a:effectLst/>
              </a:rPr>
              <a:t>glass </a:t>
            </a:r>
            <a:r>
              <a:rPr lang="en-US" sz="1700" dirty="0">
                <a:effectLst/>
              </a:rPr>
              <a:t>laminates</a:t>
            </a:r>
          </a:p>
          <a:p>
            <a:pPr algn="l" rtl="0" eaLnBrk="1" hangingPunct="1">
              <a:defRPr/>
            </a:pPr>
            <a:endParaRPr lang="en-US" sz="1700" dirty="0">
              <a:effectLst/>
            </a:endParaRPr>
          </a:p>
          <a:p>
            <a:pPr algn="l" rtl="0" eaLnBrk="1" hangingPunct="1">
              <a:buFont typeface="Wingdings" pitchFamily="2" charset="2"/>
              <a:buChar char="þ"/>
              <a:defRPr/>
            </a:pPr>
            <a:endParaRPr lang="en-US" sz="3600" dirty="0">
              <a:effectLst/>
            </a:endParaRPr>
          </a:p>
          <a:p>
            <a:pPr algn="l" rtl="0" eaLnBrk="1" hangingPunct="1">
              <a:defRPr/>
            </a:pPr>
            <a:endParaRPr lang="en-US" sz="1700" dirty="0" smtClean="0">
              <a:effectLst/>
            </a:endParaRPr>
          </a:p>
          <a:p>
            <a:pPr algn="l" rtl="0" eaLnBrk="1" hangingPunct="1">
              <a:defRPr/>
            </a:pPr>
            <a:r>
              <a:rPr lang="en-US" sz="1700" dirty="0" smtClean="0">
                <a:effectLst/>
              </a:rPr>
              <a:t>	</a:t>
            </a:r>
            <a:endParaRPr lang="en-US" sz="1700" dirty="0">
              <a:effectLst/>
            </a:endParaRP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6389" name="Picture 2"/>
          <p:cNvPicPr>
            <a:picLocks noChangeAspect="1" noChangeArrowheads="1"/>
          </p:cNvPicPr>
          <p:nvPr/>
        </p:nvPicPr>
        <p:blipFill>
          <a:blip r:embed="rId3" cstate="print"/>
          <a:srcRect l="7224" r="5547" b="51440"/>
          <a:stretch>
            <a:fillRect/>
          </a:stretch>
        </p:blipFill>
        <p:spPr bwMode="auto">
          <a:xfrm>
            <a:off x="1681163" y="1125538"/>
            <a:ext cx="6981825" cy="47228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9" end="9"/>
                                            </p:txEl>
                                          </p:spTgt>
                                        </p:tgtEl>
                                        <p:attrNameLst>
                                          <p:attrName>style.visibility</p:attrName>
                                        </p:attrNameLst>
                                      </p:cBhvr>
                                      <p:to>
                                        <p:strVal val="visible"/>
                                      </p:to>
                                    </p:set>
                                    <p:animEffect transition="in" filter="fade">
                                      <p:cBhvr>
                                        <p:cTn id="17" dur="1000"/>
                                        <p:tgtEl>
                                          <p:spTgt spid="161794">
                                            <p:txEl>
                                              <p:pRg st="9" end="9"/>
                                            </p:txEl>
                                          </p:spTgt>
                                        </p:tgtEl>
                                      </p:cBhvr>
                                    </p:animEffect>
                                    <p:anim calcmode="lin" valueType="num">
                                      <p:cBhvr>
                                        <p:cTn id="18" dur="1000" fill="hold"/>
                                        <p:tgtEl>
                                          <p:spTgt spid="161794">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9" end="9"/>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10" end="10"/>
                                            </p:txEl>
                                          </p:spTgt>
                                        </p:tgtEl>
                                        <p:attrNameLst>
                                          <p:attrName>style.visibility</p:attrName>
                                        </p:attrNameLst>
                                      </p:cBhvr>
                                      <p:to>
                                        <p:strVal val="visible"/>
                                      </p:to>
                                    </p:set>
                                    <p:animEffect transition="in" filter="fade">
                                      <p:cBhvr>
                                        <p:cTn id="22" dur="1000"/>
                                        <p:tgtEl>
                                          <p:spTgt spid="161794">
                                            <p:txEl>
                                              <p:pRg st="10" end="10"/>
                                            </p:txEl>
                                          </p:spTgt>
                                        </p:tgtEl>
                                      </p:cBhvr>
                                    </p:animEffect>
                                    <p:anim calcmode="lin" valueType="num">
                                      <p:cBhvr>
                                        <p:cTn id="23"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10" end="1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14" end="14"/>
                                            </p:txEl>
                                          </p:spTgt>
                                        </p:tgtEl>
                                        <p:attrNameLst>
                                          <p:attrName>style.visibility</p:attrName>
                                        </p:attrNameLst>
                                      </p:cBhvr>
                                      <p:to>
                                        <p:strVal val="visible"/>
                                      </p:to>
                                    </p:set>
                                    <p:animEffect transition="in" filter="fade">
                                      <p:cBhvr>
                                        <p:cTn id="27" dur="1000"/>
                                        <p:tgtEl>
                                          <p:spTgt spid="161794">
                                            <p:txEl>
                                              <p:pRg st="14" end="14"/>
                                            </p:txEl>
                                          </p:spTgt>
                                        </p:tgtEl>
                                      </p:cBhvr>
                                    </p:animEffect>
                                    <p:anim calcmode="lin" valueType="num">
                                      <p:cBhvr>
                                        <p:cTn id="28" dur="1000" fill="hold"/>
                                        <p:tgtEl>
                                          <p:spTgt spid="161794">
                                            <p:txEl>
                                              <p:pRg st="14" end="14"/>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10000"/>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defRPr/>
            </a:pPr>
            <a:r>
              <a:rPr lang="en-US" sz="1700" dirty="0" smtClean="0">
                <a:effectLst/>
              </a:rPr>
              <a:t>                        </a:t>
            </a:r>
            <a:r>
              <a:rPr lang="en-US" sz="1700" dirty="0">
                <a:effectLst/>
              </a:rPr>
              <a:t>The </a:t>
            </a:r>
            <a:r>
              <a:rPr lang="en-US" sz="1700" dirty="0" smtClean="0">
                <a:effectLst/>
              </a:rPr>
              <a:t>west-facing </a:t>
            </a:r>
            <a:r>
              <a:rPr lang="en-US" sz="1700" dirty="0">
                <a:effectLst/>
              </a:rPr>
              <a:t>facades of the entry hall will be glazed with</a:t>
            </a:r>
          </a:p>
          <a:p>
            <a:pPr algn="l" rtl="0" eaLnBrk="1" hangingPunct="1">
              <a:defRPr/>
            </a:pPr>
            <a:r>
              <a:rPr lang="en-US" sz="1700" dirty="0">
                <a:effectLst/>
              </a:rPr>
              <a:t>                                             polycrystalline glass laminates</a:t>
            </a:r>
          </a:p>
          <a:p>
            <a:pPr algn="l" rtl="0" eaLnBrk="1" hangingPunct="1">
              <a:buFont typeface="Wingdings" pitchFamily="2" charset="2"/>
              <a:buChar char="þ"/>
              <a:defRPr/>
            </a:pPr>
            <a:endParaRPr lang="en-US" sz="3600" dirty="0">
              <a:effectLst/>
            </a:endParaRPr>
          </a:p>
          <a:p>
            <a:pPr algn="l" rtl="0" eaLnBrk="1" hangingPunct="1">
              <a:defRPr/>
            </a:pPr>
            <a:endParaRPr lang="en-US" sz="1700" dirty="0" smtClean="0">
              <a:effectLst/>
            </a:endParaRPr>
          </a:p>
          <a:p>
            <a:pPr algn="l" rtl="0" eaLnBrk="1" hangingPunct="1">
              <a:defRPr/>
            </a:pPr>
            <a:r>
              <a:rPr lang="en-US" sz="1700" dirty="0" smtClean="0">
                <a:effectLst/>
              </a:rPr>
              <a:t>	</a:t>
            </a:r>
            <a:endParaRPr lang="en-US" sz="1700" dirty="0">
              <a:effectLst/>
            </a:endParaRP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7413" name="Picture 2"/>
          <p:cNvPicPr>
            <a:picLocks noChangeAspect="1" noChangeArrowheads="1"/>
          </p:cNvPicPr>
          <p:nvPr/>
        </p:nvPicPr>
        <p:blipFill>
          <a:blip r:embed="rId3" cstate="print"/>
          <a:srcRect l="9026" t="50000" r="9425" b="6137"/>
          <a:stretch>
            <a:fillRect/>
          </a:stretch>
        </p:blipFill>
        <p:spPr bwMode="auto">
          <a:xfrm>
            <a:off x="1547813" y="1341438"/>
            <a:ext cx="6716712" cy="43910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9" end="9"/>
                                            </p:txEl>
                                          </p:spTgt>
                                        </p:tgtEl>
                                        <p:attrNameLst>
                                          <p:attrName>style.visibility</p:attrName>
                                        </p:attrNameLst>
                                      </p:cBhvr>
                                      <p:to>
                                        <p:strVal val="visible"/>
                                      </p:to>
                                    </p:set>
                                    <p:animEffect transition="in" filter="fade">
                                      <p:cBhvr>
                                        <p:cTn id="17" dur="1000"/>
                                        <p:tgtEl>
                                          <p:spTgt spid="161794">
                                            <p:txEl>
                                              <p:pRg st="9" end="9"/>
                                            </p:txEl>
                                          </p:spTgt>
                                        </p:tgtEl>
                                      </p:cBhvr>
                                    </p:animEffect>
                                    <p:anim calcmode="lin" valueType="num">
                                      <p:cBhvr>
                                        <p:cTn id="18" dur="1000" fill="hold"/>
                                        <p:tgtEl>
                                          <p:spTgt spid="161794">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9" end="9"/>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10" end="10"/>
                                            </p:txEl>
                                          </p:spTgt>
                                        </p:tgtEl>
                                        <p:attrNameLst>
                                          <p:attrName>style.visibility</p:attrName>
                                        </p:attrNameLst>
                                      </p:cBhvr>
                                      <p:to>
                                        <p:strVal val="visible"/>
                                      </p:to>
                                    </p:set>
                                    <p:animEffect transition="in" filter="fade">
                                      <p:cBhvr>
                                        <p:cTn id="22" dur="1000"/>
                                        <p:tgtEl>
                                          <p:spTgt spid="161794">
                                            <p:txEl>
                                              <p:pRg st="10" end="10"/>
                                            </p:txEl>
                                          </p:spTgt>
                                        </p:tgtEl>
                                      </p:cBhvr>
                                    </p:animEffect>
                                    <p:anim calcmode="lin" valueType="num">
                                      <p:cBhvr>
                                        <p:cTn id="23"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10" end="1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13" end="13"/>
                                            </p:txEl>
                                          </p:spTgt>
                                        </p:tgtEl>
                                        <p:attrNameLst>
                                          <p:attrName>style.visibility</p:attrName>
                                        </p:attrNameLst>
                                      </p:cBhvr>
                                      <p:to>
                                        <p:strVal val="visible"/>
                                      </p:to>
                                    </p:set>
                                    <p:animEffect transition="in" filter="fade">
                                      <p:cBhvr>
                                        <p:cTn id="27" dur="1000"/>
                                        <p:tgtEl>
                                          <p:spTgt spid="161794">
                                            <p:txEl>
                                              <p:pRg st="13" end="13"/>
                                            </p:txEl>
                                          </p:spTgt>
                                        </p:tgtEl>
                                      </p:cBhvr>
                                    </p:animEffect>
                                    <p:anim calcmode="lin" valueType="num">
                                      <p:cBhvr>
                                        <p:cTn id="28" dur="1000" fill="hold"/>
                                        <p:tgtEl>
                                          <p:spTgt spid="161794">
                                            <p:txEl>
                                              <p:pRg st="13" end="13"/>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defRPr/>
            </a:pPr>
            <a:endParaRPr lang="en-US" sz="1700" dirty="0" smtClean="0">
              <a:effectLst/>
            </a:endParaRPr>
          </a:p>
          <a:p>
            <a:pPr algn="l" rtl="0" eaLnBrk="1" hangingPunct="1">
              <a:defRPr/>
            </a:pPr>
            <a:r>
              <a:rPr lang="en-US" sz="1700" dirty="0" smtClean="0">
                <a:effectLst/>
              </a:rPr>
              <a:t>                        Thin-film </a:t>
            </a:r>
            <a:r>
              <a:rPr lang="en-US" sz="1700" dirty="0">
                <a:effectLst/>
              </a:rPr>
              <a:t>BIPV glass laminates will function as the canopy.</a:t>
            </a:r>
          </a:p>
          <a:p>
            <a:pPr algn="l" rtl="0" eaLnBrk="1" hangingPunct="1">
              <a:defRPr/>
            </a:pPr>
            <a:endParaRPr lang="en-US" sz="1700" dirty="0">
              <a:effectLst/>
            </a:endParaRPr>
          </a:p>
          <a:p>
            <a:pPr algn="l" rtl="0" eaLnBrk="1" hangingPunct="1">
              <a:buFont typeface="Wingdings" pitchFamily="2" charset="2"/>
              <a:buChar char="þ"/>
              <a:defRPr/>
            </a:pPr>
            <a:endParaRPr lang="en-US" sz="3600" dirty="0">
              <a:effectLst/>
            </a:endParaRPr>
          </a:p>
          <a:p>
            <a:pPr algn="l" rtl="0" eaLnBrk="1" hangingPunct="1">
              <a:defRPr/>
            </a:pPr>
            <a:endParaRPr lang="en-US" sz="1700" dirty="0" smtClean="0">
              <a:effectLst/>
            </a:endParaRPr>
          </a:p>
          <a:p>
            <a:pPr algn="l" rtl="0" eaLnBrk="1" hangingPunct="1">
              <a:defRPr/>
            </a:pPr>
            <a:r>
              <a:rPr lang="en-US" sz="1700" dirty="0" smtClean="0">
                <a:effectLst/>
              </a:rPr>
              <a:t>	</a:t>
            </a:r>
            <a:endParaRPr lang="en-US" sz="1700" dirty="0">
              <a:effectLst/>
            </a:endParaRP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8437" name="Picture 2"/>
          <p:cNvPicPr>
            <a:picLocks noChangeAspect="1" noChangeArrowheads="1"/>
          </p:cNvPicPr>
          <p:nvPr/>
        </p:nvPicPr>
        <p:blipFill>
          <a:blip r:embed="rId3" cstate="print"/>
          <a:srcRect l="1759" r="8385" b="2852"/>
          <a:stretch>
            <a:fillRect/>
          </a:stretch>
        </p:blipFill>
        <p:spPr bwMode="auto">
          <a:xfrm>
            <a:off x="1816100" y="981075"/>
            <a:ext cx="6348413" cy="5329238"/>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10" end="10"/>
                                            </p:txEl>
                                          </p:spTgt>
                                        </p:tgtEl>
                                        <p:attrNameLst>
                                          <p:attrName>style.visibility</p:attrName>
                                        </p:attrNameLst>
                                      </p:cBhvr>
                                      <p:to>
                                        <p:strVal val="visible"/>
                                      </p:to>
                                    </p:set>
                                    <p:animEffect transition="in" filter="fade">
                                      <p:cBhvr>
                                        <p:cTn id="17" dur="1000"/>
                                        <p:tgtEl>
                                          <p:spTgt spid="161794">
                                            <p:txEl>
                                              <p:pRg st="10" end="10"/>
                                            </p:txEl>
                                          </p:spTgt>
                                        </p:tgtEl>
                                      </p:cBhvr>
                                    </p:animEffect>
                                    <p:anim calcmode="lin" valueType="num">
                                      <p:cBhvr>
                                        <p:cTn id="18"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10" end="1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14" end="14"/>
                                            </p:txEl>
                                          </p:spTgt>
                                        </p:tgtEl>
                                        <p:attrNameLst>
                                          <p:attrName>style.visibility</p:attrName>
                                        </p:attrNameLst>
                                      </p:cBhvr>
                                      <p:to>
                                        <p:strVal val="visible"/>
                                      </p:to>
                                    </p:set>
                                    <p:animEffect transition="in" filter="fade">
                                      <p:cBhvr>
                                        <p:cTn id="22" dur="1000"/>
                                        <p:tgtEl>
                                          <p:spTgt spid="161794">
                                            <p:txEl>
                                              <p:pRg st="14" end="14"/>
                                            </p:txEl>
                                          </p:spTgt>
                                        </p:tgtEl>
                                      </p:cBhvr>
                                    </p:animEffect>
                                    <p:anim calcmode="lin" valueType="num">
                                      <p:cBhvr>
                                        <p:cTn id="23" dur="1000" fill="hold"/>
                                        <p:tgtEl>
                                          <p:spTgt spid="161794">
                                            <p:txEl>
                                              <p:pRg st="14" end="14"/>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1187450" y="188913"/>
            <a:ext cx="7345363" cy="68405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a:t>
            </a:r>
            <a:r>
              <a:rPr lang="en-US" sz="3600" dirty="0" smtClean="0"/>
              <a:t>N</a:t>
            </a:r>
            <a:r>
              <a:rPr lang="en-US" sz="3600" dirty="0" smtClean="0">
                <a:effectLst/>
              </a:rPr>
              <a:t>ational </a:t>
            </a:r>
            <a:r>
              <a:rPr lang="en-US" sz="3600" dirty="0">
                <a:effectLst/>
              </a:rPr>
              <a:t>Air and Space Museum</a:t>
            </a:r>
            <a:endParaRPr lang="en-US" sz="3300" dirty="0" smtClean="0"/>
          </a:p>
          <a:p>
            <a:pPr algn="l" rtl="0" eaLnBrk="1" hangingPunct="1">
              <a:buFont typeface="Wingdings" pitchFamily="2" charset="2"/>
              <a:buNone/>
              <a:defRPr/>
            </a:pPr>
            <a:endParaRPr lang="en-US" sz="4000" dirty="0" smtClean="0"/>
          </a:p>
          <a:p>
            <a:pPr algn="just" rtl="0" eaLnBrk="1" hangingPunct="1">
              <a:defRPr/>
            </a:pPr>
            <a:r>
              <a:rPr lang="en-US" sz="1600" dirty="0" smtClean="0">
                <a:effectLst/>
              </a:rPr>
              <a:t>Five </a:t>
            </a:r>
            <a:r>
              <a:rPr lang="en-US" sz="1600" dirty="0">
                <a:effectLst/>
              </a:rPr>
              <a:t>BIPV subsystems could be demon- </a:t>
            </a:r>
            <a:r>
              <a:rPr lang="en-US" sz="1600" dirty="0" err="1">
                <a:effectLst/>
              </a:rPr>
              <a:t>strated</a:t>
            </a:r>
            <a:r>
              <a:rPr lang="en-US" sz="1600" dirty="0">
                <a:effectLst/>
              </a:rPr>
              <a:t> at the new NASM facility, including the south wall and skylight of the entry "fuselage," the roof of the restoration hangar and space shuttle hangar, the facade of the observation tower, and awning canopies. </a:t>
            </a:r>
            <a:endParaRPr lang="en-US" sz="1600" dirty="0" smtClean="0">
              <a:effectLst/>
            </a:endParaRPr>
          </a:p>
          <a:p>
            <a:pPr algn="just" rtl="0" eaLnBrk="1" hangingPunct="1">
              <a:defRPr/>
            </a:pPr>
            <a:r>
              <a:rPr lang="en-US" sz="1600" dirty="0" smtClean="0">
                <a:effectLst/>
              </a:rPr>
              <a:t>The </a:t>
            </a:r>
            <a:r>
              <a:rPr lang="en-US" sz="1600" dirty="0">
                <a:effectLst/>
              </a:rPr>
              <a:t>entry </a:t>
            </a:r>
            <a:r>
              <a:rPr lang="en-US" sz="1600" dirty="0" smtClean="0">
                <a:effectLst/>
              </a:rPr>
              <a:t>fuselage figure </a:t>
            </a:r>
            <a:r>
              <a:rPr lang="en-US" sz="1600" dirty="0">
                <a:effectLst/>
              </a:rPr>
              <a:t>clerestory windows will be a highly visible way of demonstrating PV to </a:t>
            </a:r>
            <a:r>
              <a:rPr lang="en-US" sz="1600" dirty="0" err="1">
                <a:effectLst/>
              </a:rPr>
              <a:t>visi</a:t>
            </a:r>
            <a:r>
              <a:rPr lang="en-US" sz="1600" dirty="0">
                <a:effectLst/>
              </a:rPr>
              <a:t>- tors approaching the center. Once in the entryway, visitors would also see the patterns of shadow and light the fritted glass creates on the floor, thus </a:t>
            </a:r>
            <a:r>
              <a:rPr lang="en-US" sz="1600" dirty="0" smtClean="0">
                <a:effectLst/>
              </a:rPr>
              <a:t>focusing visitors </a:t>
            </a:r>
            <a:r>
              <a:rPr lang="en-US" sz="1600" dirty="0">
                <a:effectLst/>
              </a:rPr>
              <a:t>attention on the PV. Labels, exhibit material, and museum tour staff could further highlight the PV arrays and call attention to the energy savings being realized. PV would also be used to power some exhibit material exclusively. The related exhibit materials could highlight the many connections between PV and the field of space exploration and </a:t>
            </a:r>
            <a:r>
              <a:rPr lang="en-US" sz="1600" dirty="0" err="1">
                <a:effectLst/>
              </a:rPr>
              <a:t>utiliza</a:t>
            </a:r>
            <a:r>
              <a:rPr lang="en-US" sz="1600" dirty="0">
                <a:effectLst/>
              </a:rPr>
              <a:t>- </a:t>
            </a:r>
            <a:r>
              <a:rPr lang="en-US" sz="1600" dirty="0" err="1">
                <a:effectLst/>
              </a:rPr>
              <a:t>tion</a:t>
            </a:r>
            <a:r>
              <a:rPr lang="en-US" sz="1600" dirty="0">
                <a:effectLst/>
              </a:rPr>
              <a:t>, as well as today’s construction and building industry.</a:t>
            </a:r>
          </a:p>
          <a:p>
            <a:pPr algn="l" rtl="0" eaLnBrk="1" hangingPunct="1">
              <a:defRPr/>
            </a:pPr>
            <a:endParaRPr lang="en-US" sz="16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2" end="2"/>
                                            </p:txEl>
                                          </p:spTgt>
                                        </p:tgtEl>
                                        <p:attrNameLst>
                                          <p:attrName>style.visibility</p:attrName>
                                        </p:attrNameLst>
                                      </p:cBhvr>
                                      <p:to>
                                        <p:strVal val="visible"/>
                                      </p:to>
                                    </p:set>
                                    <p:animEffect transition="in" filter="fade">
                                      <p:cBhvr>
                                        <p:cTn id="17" dur="1000"/>
                                        <p:tgtEl>
                                          <p:spTgt spid="161794">
                                            <p:txEl>
                                              <p:pRg st="2" end="2"/>
                                            </p:txEl>
                                          </p:spTgt>
                                        </p:tgtEl>
                                      </p:cBhvr>
                                    </p:animEffect>
                                    <p:anim calcmode="lin" valueType="num">
                                      <p:cBhvr>
                                        <p:cTn id="18" dur="1000" fill="hold"/>
                                        <p:tgtEl>
                                          <p:spTgt spid="16179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3" end="3"/>
                                            </p:txEl>
                                          </p:spTgt>
                                        </p:tgtEl>
                                        <p:attrNameLst>
                                          <p:attrName>style.visibility</p:attrName>
                                        </p:attrNameLst>
                                      </p:cBhvr>
                                      <p:to>
                                        <p:strVal val="visible"/>
                                      </p:to>
                                    </p:set>
                                    <p:animEffect transition="in" filter="fade">
                                      <p:cBhvr>
                                        <p:cTn id="22" dur="1000"/>
                                        <p:tgtEl>
                                          <p:spTgt spid="161794">
                                            <p:txEl>
                                              <p:pRg st="3" end="3"/>
                                            </p:txEl>
                                          </p:spTgt>
                                        </p:tgtEl>
                                      </p:cBhvr>
                                    </p:animEffect>
                                    <p:anim calcmode="lin" valueType="num">
                                      <p:cBhvr>
                                        <p:cTn id="23" dur="1000" fill="hold"/>
                                        <p:tgtEl>
                                          <p:spTgt spid="16179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1700" dirty="0">
              <a:effectLst/>
            </a:endParaRPr>
          </a:p>
          <a:p>
            <a:pPr algn="l" rtl="0" eaLnBrk="1" hangingPunct="1">
              <a:defRPr/>
            </a:pPr>
            <a:r>
              <a:rPr lang="en-US" sz="1700" dirty="0">
                <a:effectLst/>
              </a:rPr>
              <a:t>         </a:t>
            </a:r>
            <a:r>
              <a:rPr lang="en-US" sz="1700" dirty="0" smtClean="0">
                <a:effectLst/>
              </a:rPr>
              <a:t>Curtain </a:t>
            </a:r>
            <a:r>
              <a:rPr lang="en-US" sz="1700" dirty="0">
                <a:effectLst/>
              </a:rPr>
              <a:t>wall details </a:t>
            </a:r>
            <a:r>
              <a:rPr lang="en-US" sz="1700" dirty="0" smtClean="0">
                <a:effectLst/>
              </a:rPr>
              <a:t>indicate</a:t>
            </a:r>
          </a:p>
          <a:p>
            <a:pPr algn="l" rtl="0" eaLnBrk="1" hangingPunct="1">
              <a:defRPr/>
            </a:pPr>
            <a:r>
              <a:rPr lang="en-US" sz="1700" dirty="0">
                <a:effectLst/>
              </a:rPr>
              <a:t> </a:t>
            </a:r>
            <a:r>
              <a:rPr lang="en-US" sz="1700" dirty="0" smtClean="0">
                <a:effectLst/>
              </a:rPr>
              <a:t>        how </a:t>
            </a:r>
            <a:r>
              <a:rPr lang="en-US" sz="1700" dirty="0">
                <a:effectLst/>
              </a:rPr>
              <a:t>mullion channels </a:t>
            </a:r>
            <a:r>
              <a:rPr lang="en-US" sz="1700" dirty="0" smtClean="0">
                <a:effectLst/>
              </a:rPr>
              <a:t>will</a:t>
            </a:r>
          </a:p>
          <a:p>
            <a:pPr algn="l" rtl="0" eaLnBrk="1" hangingPunct="1">
              <a:defRPr/>
            </a:pPr>
            <a:r>
              <a:rPr lang="en-US" sz="1700" dirty="0">
                <a:effectLst/>
              </a:rPr>
              <a:t> </a:t>
            </a:r>
            <a:r>
              <a:rPr lang="en-US" sz="1700" dirty="0" smtClean="0">
                <a:effectLst/>
              </a:rPr>
              <a:t>        act as </a:t>
            </a:r>
            <a:r>
              <a:rPr lang="en-US" sz="1700" dirty="0">
                <a:effectLst/>
              </a:rPr>
              <a:t>electrical </a:t>
            </a:r>
            <a:r>
              <a:rPr lang="en-US" sz="1700" dirty="0" smtClean="0">
                <a:effectLst/>
              </a:rPr>
              <a:t>conduits.</a:t>
            </a:r>
            <a:endParaRPr lang="en-US" sz="1700" dirty="0">
              <a:effectLst/>
            </a:endParaRPr>
          </a:p>
          <a:p>
            <a:pPr algn="l" rtl="0" eaLnBrk="1" hangingPunct="1">
              <a:defRPr/>
            </a:pPr>
            <a:endParaRPr lang="en-US" sz="1700" dirty="0" smtClean="0">
              <a:effectLst/>
            </a:endParaRPr>
          </a:p>
          <a:p>
            <a:pPr algn="l" rtl="0" eaLnBrk="1" hangingPunct="1">
              <a:defRPr/>
            </a:pPr>
            <a:r>
              <a:rPr lang="en-US" sz="1700" dirty="0" smtClean="0">
                <a:effectLst/>
              </a:rPr>
              <a:t>	</a:t>
            </a:r>
            <a:endParaRPr lang="en-US" sz="1700" dirty="0">
              <a:effectLst/>
            </a:endParaRP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0485" name="Picture 2"/>
          <p:cNvPicPr>
            <a:picLocks noChangeAspect="1" noChangeArrowheads="1"/>
          </p:cNvPicPr>
          <p:nvPr/>
        </p:nvPicPr>
        <p:blipFill>
          <a:blip r:embed="rId3" cstate="print"/>
          <a:srcRect l="2937" r="6277" b="2811"/>
          <a:stretch>
            <a:fillRect/>
          </a:stretch>
        </p:blipFill>
        <p:spPr bwMode="auto">
          <a:xfrm>
            <a:off x="4140200" y="811213"/>
            <a:ext cx="4821238" cy="60483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4" end="4"/>
                                            </p:txEl>
                                          </p:spTgt>
                                        </p:tgtEl>
                                        <p:attrNameLst>
                                          <p:attrName>style.visibility</p:attrName>
                                        </p:attrNameLst>
                                      </p:cBhvr>
                                      <p:to>
                                        <p:strVal val="visible"/>
                                      </p:to>
                                    </p:set>
                                    <p:animEffect transition="in" filter="fade">
                                      <p:cBhvr>
                                        <p:cTn id="17" dur="1000"/>
                                        <p:tgtEl>
                                          <p:spTgt spid="161794">
                                            <p:txEl>
                                              <p:pRg st="4" end="4"/>
                                            </p:txEl>
                                          </p:spTgt>
                                        </p:tgtEl>
                                      </p:cBhvr>
                                    </p:animEffect>
                                    <p:anim calcmode="lin" valueType="num">
                                      <p:cBhvr>
                                        <p:cTn id="1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5" end="5"/>
                                            </p:txEl>
                                          </p:spTgt>
                                        </p:tgtEl>
                                        <p:attrNameLst>
                                          <p:attrName>style.visibility</p:attrName>
                                        </p:attrNameLst>
                                      </p:cBhvr>
                                      <p:to>
                                        <p:strVal val="visible"/>
                                      </p:to>
                                    </p:set>
                                    <p:animEffect transition="in" filter="fade">
                                      <p:cBhvr>
                                        <p:cTn id="22" dur="1000"/>
                                        <p:tgtEl>
                                          <p:spTgt spid="161794">
                                            <p:txEl>
                                              <p:pRg st="5" end="5"/>
                                            </p:txEl>
                                          </p:spTgt>
                                        </p:tgtEl>
                                      </p:cBhvr>
                                    </p:animEffect>
                                    <p:anim calcmode="lin" valueType="num">
                                      <p:cBhvr>
                                        <p:cTn id="23"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6" end="6"/>
                                            </p:txEl>
                                          </p:spTgt>
                                        </p:tgtEl>
                                        <p:attrNameLst>
                                          <p:attrName>style.visibility</p:attrName>
                                        </p:attrNameLst>
                                      </p:cBhvr>
                                      <p:to>
                                        <p:strVal val="visible"/>
                                      </p:to>
                                    </p:set>
                                    <p:animEffect transition="in" filter="fade">
                                      <p:cBhvr>
                                        <p:cTn id="27" dur="1000"/>
                                        <p:tgtEl>
                                          <p:spTgt spid="161794">
                                            <p:txEl>
                                              <p:pRg st="6" end="6"/>
                                            </p:txEl>
                                          </p:spTgt>
                                        </p:tgtEl>
                                      </p:cBhvr>
                                    </p:animEffect>
                                    <p:anim calcmode="lin" valueType="num">
                                      <p:cBhvr>
                                        <p:cTn id="28" dur="1000" fill="hold"/>
                                        <p:tgtEl>
                                          <p:spTgt spid="161794">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8" end="8"/>
                                            </p:txEl>
                                          </p:spTgt>
                                        </p:tgtEl>
                                        <p:attrNameLst>
                                          <p:attrName>style.visibility</p:attrName>
                                        </p:attrNameLst>
                                      </p:cBhvr>
                                      <p:to>
                                        <p:strVal val="visible"/>
                                      </p:to>
                                    </p:set>
                                    <p:animEffect transition="in" filter="fade">
                                      <p:cBhvr>
                                        <p:cTn id="32" dur="1000"/>
                                        <p:tgtEl>
                                          <p:spTgt spid="161794">
                                            <p:txEl>
                                              <p:pRg st="8" end="8"/>
                                            </p:txEl>
                                          </p:spTgt>
                                        </p:tgtEl>
                                      </p:cBhvr>
                                    </p:animEffect>
                                    <p:anim calcmode="lin" valueType="num">
                                      <p:cBhvr>
                                        <p:cTn id="33" dur="1000" fill="hold"/>
                                        <p:tgtEl>
                                          <p:spTgt spid="161794">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1700" dirty="0">
              <a:effectLst/>
            </a:endParaRPr>
          </a:p>
          <a:p>
            <a:pPr algn="l" rtl="0" eaLnBrk="1" hangingPunct="1">
              <a:defRPr/>
            </a:pPr>
            <a:r>
              <a:rPr lang="en-US" sz="1700" dirty="0" smtClean="0">
                <a:effectLst/>
              </a:rPr>
              <a:t>         The canopy </a:t>
            </a:r>
            <a:r>
              <a:rPr lang="en-US" sz="1700" dirty="0">
                <a:effectLst/>
              </a:rPr>
              <a:t>plan and </a:t>
            </a:r>
            <a:endParaRPr lang="en-US" sz="1700" dirty="0" smtClean="0">
              <a:effectLst/>
            </a:endParaRPr>
          </a:p>
          <a:p>
            <a:pPr algn="l" rtl="0" eaLnBrk="1" hangingPunct="1">
              <a:defRPr/>
            </a:pPr>
            <a:r>
              <a:rPr lang="en-US" sz="1700" dirty="0">
                <a:effectLst/>
              </a:rPr>
              <a:t> </a:t>
            </a:r>
            <a:r>
              <a:rPr lang="en-US" sz="1700" dirty="0" smtClean="0">
                <a:effectLst/>
              </a:rPr>
              <a:t>        perspective demonstrate</a:t>
            </a:r>
          </a:p>
          <a:p>
            <a:pPr algn="l" rtl="0" eaLnBrk="1" hangingPunct="1">
              <a:defRPr/>
            </a:pPr>
            <a:r>
              <a:rPr lang="en-US" sz="1700" dirty="0">
                <a:effectLst/>
              </a:rPr>
              <a:t> </a:t>
            </a:r>
            <a:r>
              <a:rPr lang="en-US" sz="1700" dirty="0" smtClean="0">
                <a:effectLst/>
              </a:rPr>
              <a:t>        </a:t>
            </a:r>
            <a:r>
              <a:rPr lang="en-US" sz="1700" dirty="0">
                <a:effectLst/>
              </a:rPr>
              <a:t>how shading and </a:t>
            </a:r>
            <a:r>
              <a:rPr lang="en-US" sz="1700" dirty="0" smtClean="0">
                <a:effectLst/>
              </a:rPr>
              <a:t>power</a:t>
            </a:r>
          </a:p>
          <a:p>
            <a:pPr algn="l" rtl="0" eaLnBrk="1" hangingPunct="1">
              <a:defRPr/>
            </a:pPr>
            <a:r>
              <a:rPr lang="en-US" sz="1700" dirty="0">
                <a:effectLst/>
              </a:rPr>
              <a:t> </a:t>
            </a:r>
            <a:r>
              <a:rPr lang="en-US" sz="1700" dirty="0" smtClean="0">
                <a:effectLst/>
              </a:rPr>
              <a:t>       output </a:t>
            </a:r>
            <a:r>
              <a:rPr lang="en-US" sz="1700" dirty="0">
                <a:effectLst/>
              </a:rPr>
              <a:t>are combined </a:t>
            </a:r>
            <a:r>
              <a:rPr lang="en-US" sz="1700" dirty="0" smtClean="0">
                <a:effectLst/>
              </a:rPr>
              <a:t>in one </a:t>
            </a:r>
          </a:p>
          <a:p>
            <a:pPr algn="l" rtl="0" eaLnBrk="1" hangingPunct="1">
              <a:defRPr/>
            </a:pPr>
            <a:r>
              <a:rPr lang="en-US" sz="1700" dirty="0">
                <a:effectLst/>
              </a:rPr>
              <a:t> </a:t>
            </a:r>
            <a:r>
              <a:rPr lang="en-US" sz="1700" dirty="0" smtClean="0">
                <a:effectLst/>
              </a:rPr>
              <a:t>        </a:t>
            </a:r>
            <a:r>
              <a:rPr lang="en-US" sz="1700" dirty="0">
                <a:effectLst/>
              </a:rPr>
              <a:t>architectural expression.</a:t>
            </a:r>
          </a:p>
          <a:p>
            <a:pPr algn="l" rtl="0" eaLnBrk="1" hangingPunct="1">
              <a:defRPr/>
            </a:pPr>
            <a:endParaRPr lang="en-US" sz="1700" dirty="0">
              <a:effectLst/>
            </a:endParaRPr>
          </a:p>
          <a:p>
            <a:pPr algn="l" rtl="0" eaLnBrk="1" hangingPunct="1">
              <a:defRPr/>
            </a:pPr>
            <a:r>
              <a:rPr lang="en-US" sz="1700" dirty="0">
                <a:effectLst/>
              </a:rPr>
              <a:t>	</a:t>
            </a:r>
          </a:p>
          <a:p>
            <a:pPr algn="l" rtl="0" eaLnBrk="1" hangingPunct="1">
              <a:defRPr/>
            </a:pP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1509" name="Picture 2"/>
          <p:cNvPicPr>
            <a:picLocks noChangeAspect="1" noChangeArrowheads="1"/>
          </p:cNvPicPr>
          <p:nvPr/>
        </p:nvPicPr>
        <p:blipFill>
          <a:blip r:embed="rId3" cstate="print"/>
          <a:srcRect l="8742" t="1379" r="7291" b="2592"/>
          <a:stretch>
            <a:fillRect/>
          </a:stretch>
        </p:blipFill>
        <p:spPr bwMode="auto">
          <a:xfrm>
            <a:off x="3821113" y="765175"/>
            <a:ext cx="5287962" cy="626427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4" end="4"/>
                                            </p:txEl>
                                          </p:spTgt>
                                        </p:tgtEl>
                                        <p:attrNameLst>
                                          <p:attrName>style.visibility</p:attrName>
                                        </p:attrNameLst>
                                      </p:cBhvr>
                                      <p:to>
                                        <p:strVal val="visible"/>
                                      </p:to>
                                    </p:set>
                                    <p:animEffect transition="in" filter="fade">
                                      <p:cBhvr>
                                        <p:cTn id="17" dur="1000"/>
                                        <p:tgtEl>
                                          <p:spTgt spid="161794">
                                            <p:txEl>
                                              <p:pRg st="4" end="4"/>
                                            </p:txEl>
                                          </p:spTgt>
                                        </p:tgtEl>
                                      </p:cBhvr>
                                    </p:animEffect>
                                    <p:anim calcmode="lin" valueType="num">
                                      <p:cBhvr>
                                        <p:cTn id="18" dur="1000" fill="hold"/>
                                        <p:tgtEl>
                                          <p:spTgt spid="161794">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1794">
                                            <p:txEl>
                                              <p:pRg st="5" end="5"/>
                                            </p:txEl>
                                          </p:spTgt>
                                        </p:tgtEl>
                                        <p:attrNameLst>
                                          <p:attrName>style.visibility</p:attrName>
                                        </p:attrNameLst>
                                      </p:cBhvr>
                                      <p:to>
                                        <p:strVal val="visible"/>
                                      </p:to>
                                    </p:set>
                                    <p:animEffect transition="in" filter="fade">
                                      <p:cBhvr>
                                        <p:cTn id="22" dur="1000"/>
                                        <p:tgtEl>
                                          <p:spTgt spid="161794">
                                            <p:txEl>
                                              <p:pRg st="5" end="5"/>
                                            </p:txEl>
                                          </p:spTgt>
                                        </p:tgtEl>
                                      </p:cBhvr>
                                    </p:animEffect>
                                    <p:anim calcmode="lin" valueType="num">
                                      <p:cBhvr>
                                        <p:cTn id="23" dur="1000" fill="hold"/>
                                        <p:tgtEl>
                                          <p:spTgt spid="161794">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161794">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1794">
                                            <p:txEl>
                                              <p:pRg st="6" end="6"/>
                                            </p:txEl>
                                          </p:spTgt>
                                        </p:tgtEl>
                                        <p:attrNameLst>
                                          <p:attrName>style.visibility</p:attrName>
                                        </p:attrNameLst>
                                      </p:cBhvr>
                                      <p:to>
                                        <p:strVal val="visible"/>
                                      </p:to>
                                    </p:set>
                                    <p:animEffect transition="in" filter="fade">
                                      <p:cBhvr>
                                        <p:cTn id="27" dur="1000"/>
                                        <p:tgtEl>
                                          <p:spTgt spid="161794">
                                            <p:txEl>
                                              <p:pRg st="6" end="6"/>
                                            </p:txEl>
                                          </p:spTgt>
                                        </p:tgtEl>
                                      </p:cBhvr>
                                    </p:animEffect>
                                    <p:anim calcmode="lin" valueType="num">
                                      <p:cBhvr>
                                        <p:cTn id="28" dur="1000" fill="hold"/>
                                        <p:tgtEl>
                                          <p:spTgt spid="161794">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161794">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1794">
                                            <p:txEl>
                                              <p:pRg st="7" end="7"/>
                                            </p:txEl>
                                          </p:spTgt>
                                        </p:tgtEl>
                                        <p:attrNameLst>
                                          <p:attrName>style.visibility</p:attrName>
                                        </p:attrNameLst>
                                      </p:cBhvr>
                                      <p:to>
                                        <p:strVal val="visible"/>
                                      </p:to>
                                    </p:set>
                                    <p:animEffect transition="in" filter="fade">
                                      <p:cBhvr>
                                        <p:cTn id="32" dur="1000"/>
                                        <p:tgtEl>
                                          <p:spTgt spid="161794">
                                            <p:txEl>
                                              <p:pRg st="7" end="7"/>
                                            </p:txEl>
                                          </p:spTgt>
                                        </p:tgtEl>
                                      </p:cBhvr>
                                    </p:animEffect>
                                    <p:anim calcmode="lin" valueType="num">
                                      <p:cBhvr>
                                        <p:cTn id="33" dur="1000" fill="hold"/>
                                        <p:tgtEl>
                                          <p:spTgt spid="161794">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161794">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1794">
                                            <p:txEl>
                                              <p:pRg st="8" end="8"/>
                                            </p:txEl>
                                          </p:spTgt>
                                        </p:tgtEl>
                                        <p:attrNameLst>
                                          <p:attrName>style.visibility</p:attrName>
                                        </p:attrNameLst>
                                      </p:cBhvr>
                                      <p:to>
                                        <p:strVal val="visible"/>
                                      </p:to>
                                    </p:set>
                                    <p:animEffect transition="in" filter="fade">
                                      <p:cBhvr>
                                        <p:cTn id="37" dur="1000"/>
                                        <p:tgtEl>
                                          <p:spTgt spid="161794">
                                            <p:txEl>
                                              <p:pRg st="8" end="8"/>
                                            </p:txEl>
                                          </p:spTgt>
                                        </p:tgtEl>
                                      </p:cBhvr>
                                    </p:animEffect>
                                    <p:anim calcmode="lin" valueType="num">
                                      <p:cBhvr>
                                        <p:cTn id="38" dur="1000" fill="hold"/>
                                        <p:tgtEl>
                                          <p:spTgt spid="161794">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161794">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1794">
                                            <p:txEl>
                                              <p:pRg st="10" end="10"/>
                                            </p:txEl>
                                          </p:spTgt>
                                        </p:tgtEl>
                                        <p:attrNameLst>
                                          <p:attrName>style.visibility</p:attrName>
                                        </p:attrNameLst>
                                      </p:cBhvr>
                                      <p:to>
                                        <p:strVal val="visible"/>
                                      </p:to>
                                    </p:set>
                                    <p:animEffect transition="in" filter="fade">
                                      <p:cBhvr>
                                        <p:cTn id="42" dur="1000"/>
                                        <p:tgtEl>
                                          <p:spTgt spid="161794">
                                            <p:txEl>
                                              <p:pRg st="10" end="10"/>
                                            </p:txEl>
                                          </p:spTgt>
                                        </p:tgtEl>
                                      </p:cBhvr>
                                    </p:animEffect>
                                    <p:anim calcmode="lin" valueType="num">
                                      <p:cBhvr>
                                        <p:cTn id="43" dur="1000" fill="hold"/>
                                        <p:tgtEl>
                                          <p:spTgt spid="16179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16179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r>
              <a:rPr lang="en-US" sz="1700" dirty="0" smtClean="0">
                <a:effectLst/>
              </a:rPr>
              <a:t>		         PV Glass Panel: Wiring Schematic</a:t>
            </a: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2533" name="Picture 2"/>
          <p:cNvPicPr>
            <a:picLocks noChangeAspect="1" noChangeArrowheads="1"/>
          </p:cNvPicPr>
          <p:nvPr/>
        </p:nvPicPr>
        <p:blipFill>
          <a:blip r:embed="rId3" cstate="print"/>
          <a:srcRect l="11426" r="19037" b="54510"/>
          <a:stretch>
            <a:fillRect/>
          </a:stretch>
        </p:blipFill>
        <p:spPr bwMode="auto">
          <a:xfrm>
            <a:off x="1763713" y="1244600"/>
            <a:ext cx="6048375" cy="45402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15" end="15"/>
                                            </p:txEl>
                                          </p:spTgt>
                                        </p:tgtEl>
                                        <p:attrNameLst>
                                          <p:attrName>style.visibility</p:attrName>
                                        </p:attrNameLst>
                                      </p:cBhvr>
                                      <p:to>
                                        <p:strVal val="visible"/>
                                      </p:to>
                                    </p:set>
                                    <p:animEffect transition="in" filter="fade">
                                      <p:cBhvr>
                                        <p:cTn id="17" dur="1000"/>
                                        <p:tgtEl>
                                          <p:spTgt spid="161794">
                                            <p:txEl>
                                              <p:pRg st="15" end="15"/>
                                            </p:txEl>
                                          </p:spTgt>
                                        </p:tgtEl>
                                      </p:cBhvr>
                                    </p:animEffect>
                                    <p:anim calcmode="lin" valueType="num">
                                      <p:cBhvr>
                                        <p:cTn id="18" dur="1000" fill="hold"/>
                                        <p:tgtEl>
                                          <p:spTgt spid="161794">
                                            <p:txEl>
                                              <p:pRg st="15" end="15"/>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161794" name="Rectangle 2"/>
          <p:cNvSpPr>
            <a:spLocks noGrp="1" noChangeArrowheads="1"/>
          </p:cNvSpPr>
          <p:nvPr>
            <p:ph type="subTitle" idx="1"/>
          </p:nvPr>
        </p:nvSpPr>
        <p:spPr>
          <a:xfrm>
            <a:off x="536575" y="171450"/>
            <a:ext cx="860425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3300" dirty="0" smtClean="0"/>
              <a:t>  N</a:t>
            </a:r>
            <a:r>
              <a:rPr lang="en-US" sz="3600" dirty="0" smtClean="0">
                <a:effectLst/>
              </a:rPr>
              <a:t>ational </a:t>
            </a:r>
            <a:r>
              <a:rPr lang="en-US" sz="3600" dirty="0">
                <a:effectLst/>
              </a:rPr>
              <a:t>Air and Space </a:t>
            </a:r>
            <a:r>
              <a:rPr lang="en-US" sz="3600" dirty="0" smtClean="0">
                <a:effectLst/>
              </a:rPr>
              <a:t>Museum</a:t>
            </a:r>
          </a:p>
          <a:p>
            <a:pPr algn="l" rtl="0" eaLnBrk="1" hangingPunct="1">
              <a:buFont typeface="Wingdings" pitchFamily="2" charset="2"/>
              <a:buChar char="þ"/>
              <a:defRPr/>
            </a:pPr>
            <a:endParaRPr lang="en-US" sz="3600" dirty="0">
              <a:effectLst/>
            </a:endParaRPr>
          </a:p>
          <a:p>
            <a:pPr algn="l" rtl="0" eaLnBrk="1" hangingPunct="1">
              <a:buFont typeface="Wingdings" pitchFamily="2" charset="2"/>
              <a:buChar char="þ"/>
              <a:defRPr/>
            </a:pPr>
            <a:endParaRPr lang="en-US" sz="3600" dirty="0" smtClean="0">
              <a:effectLst/>
            </a:endParaRPr>
          </a:p>
          <a:p>
            <a:pPr algn="l" rtl="0" eaLnBrk="1" hangingPunct="1">
              <a:buFont typeface="Wingdings" pitchFamily="2" charset="2"/>
              <a:buChar char="þ"/>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algn="l" rtl="0" eaLnBrk="1" hangingPunct="1">
              <a:defRPr/>
            </a:pPr>
            <a:endParaRPr lang="en-US" sz="1700" dirty="0">
              <a:effectLst/>
            </a:endParaRPr>
          </a:p>
          <a:p>
            <a:pPr algn="l" rtl="0" eaLnBrk="1" hangingPunct="1">
              <a:defRPr/>
            </a:pPr>
            <a:endParaRPr lang="en-US" sz="1700" dirty="0" smtClean="0">
              <a:effectLst/>
            </a:endParaRPr>
          </a:p>
          <a:p>
            <a:pPr rtl="0" eaLnBrk="1" hangingPunct="1">
              <a:defRPr/>
            </a:pPr>
            <a:endParaRPr lang="en-US" sz="1700" dirty="0" smtClean="0">
              <a:effectLst/>
            </a:endParaRPr>
          </a:p>
          <a:p>
            <a:pPr rtl="0" eaLnBrk="1" hangingPunct="1">
              <a:defRPr/>
            </a:pPr>
            <a:endParaRPr lang="en-US" sz="1700" dirty="0">
              <a:effectLst/>
            </a:endParaRPr>
          </a:p>
          <a:p>
            <a:pPr rtl="0" eaLnBrk="1" hangingPunct="1">
              <a:defRPr/>
            </a:pPr>
            <a:endParaRPr lang="en-US" sz="1700" dirty="0" smtClean="0">
              <a:effectLst/>
            </a:endParaRPr>
          </a:p>
          <a:p>
            <a:pPr rtl="0" eaLnBrk="1" hangingPunct="1">
              <a:defRPr/>
            </a:pPr>
            <a:r>
              <a:rPr lang="en-US" sz="1700" dirty="0" smtClean="0">
                <a:effectLst/>
              </a:rPr>
              <a:t> 9-Panel Series: Wiring Schematic</a:t>
            </a:r>
            <a:endParaRPr lang="en-US" sz="1700" dirty="0">
              <a:effectLst/>
            </a:endParaRPr>
          </a:p>
        </p:txBody>
      </p:sp>
      <p:sp>
        <p:nvSpPr>
          <p:cNvPr id="161803" name="Rectangle 11"/>
          <p:cNvSpPr>
            <a:spLocks noChangeArrowheads="1"/>
          </p:cNvSpPr>
          <p:nvPr/>
        </p:nvSpPr>
        <p:spPr bwMode="auto">
          <a:xfrm rot="10800000">
            <a:off x="107950" y="1341438"/>
            <a:ext cx="1079500" cy="5256212"/>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3557" name="Picture 2"/>
          <p:cNvPicPr>
            <a:picLocks noChangeAspect="1" noChangeArrowheads="1"/>
          </p:cNvPicPr>
          <p:nvPr/>
        </p:nvPicPr>
        <p:blipFill>
          <a:blip r:embed="rId3" cstate="print"/>
          <a:srcRect l="26549" t="48479" r="18515" b="4147"/>
          <a:stretch>
            <a:fillRect/>
          </a:stretch>
        </p:blipFill>
        <p:spPr bwMode="auto">
          <a:xfrm>
            <a:off x="2268538" y="914400"/>
            <a:ext cx="5256212" cy="52006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61803">
                                            <p:txEl>
                                              <p:pRg st="0" end="0"/>
                                            </p:txEl>
                                          </p:spTgt>
                                        </p:tgtEl>
                                        <p:attrNameLst>
                                          <p:attrName>style.visibility</p:attrName>
                                        </p:attrNameLst>
                                      </p:cBhvr>
                                      <p:to>
                                        <p:strVal val="visible"/>
                                      </p:to>
                                    </p:set>
                                    <p:animEffect transition="in" filter="fade">
                                      <p:cBhvr>
                                        <p:cTn id="7" dur="1000"/>
                                        <p:tgtEl>
                                          <p:spTgt spid="161803">
                                            <p:txEl>
                                              <p:pRg st="0" end="0"/>
                                            </p:txEl>
                                          </p:spTgt>
                                        </p:tgtEl>
                                      </p:cBhvr>
                                    </p:animEffect>
                                    <p:anim calcmode="lin" valueType="num">
                                      <p:cBhvr>
                                        <p:cTn id="8" dur="1000" fill="hold"/>
                                        <p:tgtEl>
                                          <p:spTgt spid="1618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18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1794">
                                            <p:txEl>
                                              <p:pRg st="0" end="0"/>
                                            </p:txEl>
                                          </p:spTgt>
                                        </p:tgtEl>
                                        <p:attrNameLst>
                                          <p:attrName>style.visibility</p:attrName>
                                        </p:attrNameLst>
                                      </p:cBhvr>
                                      <p:to>
                                        <p:strVal val="visible"/>
                                      </p:to>
                                    </p:set>
                                    <p:animEffect transition="in" filter="fade">
                                      <p:cBhvr>
                                        <p:cTn id="12" dur="1000"/>
                                        <p:tgtEl>
                                          <p:spTgt spid="161794">
                                            <p:txEl>
                                              <p:pRg st="0" end="0"/>
                                            </p:txEl>
                                          </p:spTgt>
                                        </p:tgtEl>
                                      </p:cBhvr>
                                    </p:animEffect>
                                    <p:anim calcmode="lin" valueType="num">
                                      <p:cBhvr>
                                        <p:cTn id="13" dur="1000" fill="hold"/>
                                        <p:tgtEl>
                                          <p:spTgt spid="16179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179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1794">
                                            <p:txEl>
                                              <p:pRg st="16" end="16"/>
                                            </p:txEl>
                                          </p:spTgt>
                                        </p:tgtEl>
                                        <p:attrNameLst>
                                          <p:attrName>style.visibility</p:attrName>
                                        </p:attrNameLst>
                                      </p:cBhvr>
                                      <p:to>
                                        <p:strVal val="visible"/>
                                      </p:to>
                                    </p:set>
                                    <p:animEffect transition="in" filter="fade">
                                      <p:cBhvr>
                                        <p:cTn id="17" dur="1000"/>
                                        <p:tgtEl>
                                          <p:spTgt spid="161794">
                                            <p:txEl>
                                              <p:pRg st="16" end="16"/>
                                            </p:txEl>
                                          </p:spTgt>
                                        </p:tgtEl>
                                      </p:cBhvr>
                                    </p:animEffect>
                                    <p:anim calcmode="lin" valueType="num">
                                      <p:cBhvr>
                                        <p:cTn id="18" dur="1000" fill="hold"/>
                                        <p:tgtEl>
                                          <p:spTgt spid="161794">
                                            <p:txEl>
                                              <p:pRg st="16" end="16"/>
                                            </p:txEl>
                                          </p:spTgt>
                                        </p:tgtEl>
                                        <p:attrNameLst>
                                          <p:attrName>ppt_x</p:attrName>
                                        </p:attrNameLst>
                                      </p:cBhvr>
                                      <p:tavLst>
                                        <p:tav tm="0">
                                          <p:val>
                                            <p:strVal val="#ppt_x"/>
                                          </p:val>
                                        </p:tav>
                                        <p:tav tm="100000">
                                          <p:val>
                                            <p:strVal val="#ppt_x"/>
                                          </p:val>
                                        </p:tav>
                                      </p:tavLst>
                                    </p:anim>
                                    <p:anim calcmode="lin" valueType="num">
                                      <p:cBhvr>
                                        <p:cTn id="19" dur="1000" fill="hold"/>
                                        <p:tgtEl>
                                          <p:spTgt spid="161794">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smtClean="0"/>
              <a:t> </a:t>
            </a:r>
            <a:r>
              <a:rPr lang="en-US" smtClean="0">
                <a:effectLst/>
              </a:rPr>
              <a:t>Case Study: TVA Building</a:t>
            </a:r>
          </a:p>
          <a:p>
            <a:pPr algn="l" rtl="0" eaLnBrk="1" hangingPunct="1">
              <a:buFont typeface="Wingdings" pitchFamily="2" charset="2"/>
              <a:buChar char="þ"/>
              <a:defRPr/>
            </a:pPr>
            <a:endParaRPr lang="en-US"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43721" name="Picture 9" descr="Daylighting---Lesson 1----Azami_Page_35---2"/>
          <p:cNvPicPr>
            <a:picLocks noChangeAspect="1" noChangeArrowheads="1"/>
          </p:cNvPicPr>
          <p:nvPr/>
        </p:nvPicPr>
        <p:blipFill>
          <a:blip r:embed="rId3" cstate="print"/>
          <a:srcRect/>
          <a:stretch>
            <a:fillRect/>
          </a:stretch>
        </p:blipFill>
        <p:spPr bwMode="auto">
          <a:xfrm>
            <a:off x="1547813" y="836613"/>
            <a:ext cx="7340600" cy="5322887"/>
          </a:xfrm>
          <a:prstGeom prst="rect">
            <a:avLst/>
          </a:prstGeom>
          <a:noFill/>
          <a:ln w="9525">
            <a:noFill/>
            <a:miter lim="800000"/>
            <a:headEnd/>
            <a:tailEnd/>
          </a:ln>
        </p:spPr>
      </p:pic>
      <p:pic>
        <p:nvPicPr>
          <p:cNvPr id="243722" name="Picture 10" descr="Daylighting---Lesson 1----Azami_Page_35"/>
          <p:cNvPicPr>
            <a:picLocks noChangeAspect="1" noChangeArrowheads="1"/>
          </p:cNvPicPr>
          <p:nvPr/>
        </p:nvPicPr>
        <p:blipFill>
          <a:blip r:embed="rId4" cstate="print"/>
          <a:srcRect l="66826" t="389" b="44482"/>
          <a:stretch>
            <a:fillRect/>
          </a:stretch>
        </p:blipFill>
        <p:spPr bwMode="auto">
          <a:xfrm>
            <a:off x="6516688" y="260350"/>
            <a:ext cx="2268537" cy="3195638"/>
          </a:xfrm>
          <a:prstGeom prst="rect">
            <a:avLst/>
          </a:prstGeom>
          <a:noFill/>
          <a:ln w="9525">
            <a:noFill/>
            <a:miter lim="800000"/>
            <a:headEnd/>
            <a:tailEnd/>
          </a:ln>
        </p:spPr>
      </p:pic>
      <p:pic>
        <p:nvPicPr>
          <p:cNvPr id="243723" name="Picture 11" descr="Daylighting---Lesson 1----Azami_Page_35---2"/>
          <p:cNvPicPr>
            <a:picLocks noChangeAspect="1" noChangeArrowheads="1"/>
          </p:cNvPicPr>
          <p:nvPr/>
        </p:nvPicPr>
        <p:blipFill>
          <a:blip r:embed="rId5" cstate="print"/>
          <a:srcRect l="28992" t="11598" r="34117" b="52303"/>
          <a:stretch>
            <a:fillRect/>
          </a:stretch>
        </p:blipFill>
        <p:spPr bwMode="auto">
          <a:xfrm>
            <a:off x="3635375" y="1412875"/>
            <a:ext cx="2879725" cy="2043113"/>
          </a:xfrm>
          <a:prstGeom prst="rect">
            <a:avLst/>
          </a:prstGeom>
          <a:noFill/>
          <a:ln w="9525">
            <a:noFill/>
            <a:miter lim="800000"/>
            <a:headEnd/>
            <a:tailEnd/>
          </a:ln>
        </p:spPr>
      </p:pic>
      <p:pic>
        <p:nvPicPr>
          <p:cNvPr id="2" name="Ink 1"/>
          <p:cNvPicPr>
            <a:picLocks noChangeAspect="1" noChangeArrowheads="1"/>
          </p:cNvPicPr>
          <p:nvPr/>
        </p:nvPicPr>
        <p:blipFill>
          <a:blip r:embed="rId6" cstate="print"/>
          <a:srcRect/>
          <a:stretch>
            <a:fillRect/>
          </a:stretch>
        </p:blipFill>
        <p:spPr bwMode="auto">
          <a:xfrm>
            <a:off x="7659688" y="6303963"/>
            <a:ext cx="188912" cy="58737"/>
          </a:xfrm>
          <a:prstGeom prst="rect">
            <a:avLst/>
          </a:prstGeom>
          <a:noFill/>
          <a:ln w="9525">
            <a:noFill/>
            <a:miter lim="800000"/>
            <a:headEnd/>
            <a:tailEnd/>
          </a:ln>
        </p:spPr>
      </p:pic>
      <p:pic>
        <p:nvPicPr>
          <p:cNvPr id="3" name="Ink 2"/>
          <p:cNvPicPr>
            <a:picLocks noChangeAspect="1" noChangeArrowheads="1"/>
          </p:cNvPicPr>
          <p:nvPr/>
        </p:nvPicPr>
        <p:blipFill>
          <a:blip r:embed="rId7" cstate="print"/>
          <a:srcRect/>
          <a:stretch>
            <a:fillRect/>
          </a:stretch>
        </p:blipFill>
        <p:spPr bwMode="auto">
          <a:xfrm>
            <a:off x="3090863" y="360363"/>
            <a:ext cx="3713162" cy="2647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nodeType="clickEffect">
                                  <p:stCondLst>
                                    <p:cond delay="0"/>
                                  </p:stCondLst>
                                  <p:childTnLst>
                                    <p:set>
                                      <p:cBhvr>
                                        <p:cTn id="13" dur="1" fill="hold">
                                          <p:stCondLst>
                                            <p:cond delay="0"/>
                                          </p:stCondLst>
                                        </p:cTn>
                                        <p:tgtEl>
                                          <p:spTgt spid="243721"/>
                                        </p:tgtEl>
                                        <p:attrNameLst>
                                          <p:attrName>style.visibility</p:attrName>
                                        </p:attrNameLst>
                                      </p:cBhvr>
                                      <p:to>
                                        <p:strVal val="visible"/>
                                      </p:to>
                                    </p:set>
                                    <p:animEffect transition="in" filter="wedge">
                                      <p:cBhvr>
                                        <p:cTn id="14" dur="2000"/>
                                        <p:tgtEl>
                                          <p:spTgt spid="243721"/>
                                        </p:tgtEl>
                                      </p:cBhvr>
                                    </p:animEffect>
                                  </p:childTnLst>
                                </p:cTn>
                              </p:par>
                              <p:par>
                                <p:cTn id="15" presetID="20" presetClass="entr" presetSubtype="0" fill="hold" nodeType="withEffect">
                                  <p:stCondLst>
                                    <p:cond delay="0"/>
                                  </p:stCondLst>
                                  <p:childTnLst>
                                    <p:set>
                                      <p:cBhvr>
                                        <p:cTn id="16" dur="1" fill="hold">
                                          <p:stCondLst>
                                            <p:cond delay="0"/>
                                          </p:stCondLst>
                                        </p:cTn>
                                        <p:tgtEl>
                                          <p:spTgt spid="243723"/>
                                        </p:tgtEl>
                                        <p:attrNameLst>
                                          <p:attrName>style.visibility</p:attrName>
                                        </p:attrNameLst>
                                      </p:cBhvr>
                                      <p:to>
                                        <p:strVal val="visible"/>
                                      </p:to>
                                    </p:set>
                                    <p:animEffect transition="in" filter="wedge">
                                      <p:cBhvr>
                                        <p:cTn id="17" dur="2000"/>
                                        <p:tgtEl>
                                          <p:spTgt spid="243723"/>
                                        </p:tgtEl>
                                      </p:cBhvr>
                                    </p:animEffect>
                                  </p:childTnLst>
                                </p:cTn>
                              </p:par>
                              <p:par>
                                <p:cTn id="18" presetID="20" presetClass="entr" presetSubtype="0" fill="hold" nodeType="withEffect">
                                  <p:stCondLst>
                                    <p:cond delay="0"/>
                                  </p:stCondLst>
                                  <p:childTnLst>
                                    <p:set>
                                      <p:cBhvr>
                                        <p:cTn id="19" dur="1" fill="hold">
                                          <p:stCondLst>
                                            <p:cond delay="0"/>
                                          </p:stCondLst>
                                        </p:cTn>
                                        <p:tgtEl>
                                          <p:spTgt spid="243722"/>
                                        </p:tgtEl>
                                        <p:attrNameLst>
                                          <p:attrName>style.visibility</p:attrName>
                                        </p:attrNameLst>
                                      </p:cBhvr>
                                      <p:to>
                                        <p:strVal val="visible"/>
                                      </p:to>
                                    </p:set>
                                    <p:animEffect transition="in" filter="wedge">
                                      <p:cBhvr>
                                        <p:cTn id="20" dur="2000"/>
                                        <p:tgtEl>
                                          <p:spTgt spid="2437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mph" presetSubtype="0" fill="hold" nodeType="clickEffect">
                                  <p:stCondLst>
                                    <p:cond delay="0"/>
                                  </p:stCondLst>
                                  <p:childTnLst>
                                    <p:animScale>
                                      <p:cBhvr>
                                        <p:cTn id="24" dur="2000" fill="hold"/>
                                        <p:tgtEl>
                                          <p:spTgt spid="2437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err="1" smtClean="0"/>
              <a:t>Ijsselstein</a:t>
            </a:r>
            <a:r>
              <a:rPr lang="en-US" dirty="0" smtClean="0"/>
              <a:t> </a:t>
            </a:r>
            <a:r>
              <a:rPr lang="en-US" dirty="0"/>
              <a:t>Row </a:t>
            </a:r>
            <a:r>
              <a:rPr lang="en-US" dirty="0" smtClean="0"/>
              <a:t>Houses, Netherland</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12293" name="Picture 5"/>
          <p:cNvPicPr>
            <a:picLocks noChangeAspect="1" noChangeArrowheads="1"/>
          </p:cNvPicPr>
          <p:nvPr/>
        </p:nvPicPr>
        <p:blipFill>
          <a:blip r:embed="rId3" cstate="print"/>
          <a:srcRect/>
          <a:stretch>
            <a:fillRect/>
          </a:stretch>
        </p:blipFill>
        <p:spPr bwMode="auto">
          <a:xfrm>
            <a:off x="2771775" y="908050"/>
            <a:ext cx="5140325" cy="2316163"/>
          </a:xfrm>
          <a:prstGeom prst="rect">
            <a:avLst/>
          </a:prstGeom>
          <a:noFill/>
          <a:ln w="9525" algn="ctr">
            <a:noFill/>
            <a:miter lim="800000"/>
            <a:headEnd/>
            <a:tailEnd/>
          </a:ln>
          <a:effectLst/>
        </p:spPr>
      </p:pic>
      <p:pic>
        <p:nvPicPr>
          <p:cNvPr id="12294" name="Picture 6"/>
          <p:cNvPicPr>
            <a:picLocks noChangeAspect="1" noChangeArrowheads="1"/>
          </p:cNvPicPr>
          <p:nvPr/>
        </p:nvPicPr>
        <p:blipFill>
          <a:blip r:embed="rId4" cstate="print"/>
          <a:srcRect/>
          <a:stretch>
            <a:fillRect/>
          </a:stretch>
        </p:blipFill>
        <p:spPr bwMode="auto">
          <a:xfrm>
            <a:off x="2581275" y="3357563"/>
            <a:ext cx="5680075" cy="1233487"/>
          </a:xfrm>
          <a:prstGeom prst="rect">
            <a:avLst/>
          </a:prstGeom>
          <a:noFill/>
          <a:ln w="9525" algn="ctr">
            <a:noFill/>
            <a:miter lim="800000"/>
            <a:headEnd/>
            <a:tailEnd/>
          </a:ln>
          <a:effectLst/>
        </p:spPr>
      </p:pic>
      <p:pic>
        <p:nvPicPr>
          <p:cNvPr id="12295" name="Picture 7"/>
          <p:cNvPicPr>
            <a:picLocks noChangeAspect="1" noChangeArrowheads="1"/>
          </p:cNvPicPr>
          <p:nvPr/>
        </p:nvPicPr>
        <p:blipFill>
          <a:blip r:embed="rId5" cstate="print"/>
          <a:srcRect/>
          <a:stretch>
            <a:fillRect/>
          </a:stretch>
        </p:blipFill>
        <p:spPr bwMode="auto">
          <a:xfrm>
            <a:off x="2782888" y="4743450"/>
            <a:ext cx="5276850" cy="2114550"/>
          </a:xfrm>
          <a:prstGeom prst="rect">
            <a:avLst/>
          </a:prstGeom>
          <a:noFill/>
          <a:ln w="9525" algn="ctr">
            <a:noFill/>
            <a:miter lim="800000"/>
            <a:headEnd/>
            <a:tailEnd/>
          </a:ln>
          <a:effectLst/>
        </p:spPr>
      </p:pic>
      <p:pic>
        <p:nvPicPr>
          <p:cNvPr id="2" name="Ink 1"/>
          <p:cNvPicPr>
            <a:picLocks noChangeAspect="1" noChangeArrowheads="1"/>
          </p:cNvPicPr>
          <p:nvPr/>
        </p:nvPicPr>
        <p:blipFill>
          <a:blip r:embed="rId6" cstate="print"/>
          <a:srcRect/>
          <a:stretch>
            <a:fillRect/>
          </a:stretch>
        </p:blipFill>
        <p:spPr bwMode="auto">
          <a:xfrm>
            <a:off x="3624263" y="1306513"/>
            <a:ext cx="1635125" cy="27543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6" presetClass="entr" presetSubtype="16" fill="hold" nodeType="clickEffect">
                                  <p:stCondLst>
                                    <p:cond delay="0"/>
                                  </p:stCondLst>
                                  <p:childTnLst>
                                    <p:set>
                                      <p:cBhvr>
                                        <p:cTn id="13" dur="1" fill="hold">
                                          <p:stCondLst>
                                            <p:cond delay="0"/>
                                          </p:stCondLst>
                                        </p:cTn>
                                        <p:tgtEl>
                                          <p:spTgt spid="12293"/>
                                        </p:tgtEl>
                                        <p:attrNameLst>
                                          <p:attrName>style.visibility</p:attrName>
                                        </p:attrNameLst>
                                      </p:cBhvr>
                                      <p:to>
                                        <p:strVal val="visible"/>
                                      </p:to>
                                    </p:set>
                                    <p:animEffect transition="in" filter="circle(in)">
                                      <p:cBhvr>
                                        <p:cTn id="14" dur="2000"/>
                                        <p:tgtEl>
                                          <p:spTgt spid="12293"/>
                                        </p:tgtEl>
                                      </p:cBhvr>
                                    </p:animEffect>
                                  </p:childTnLst>
                                </p:cTn>
                              </p:par>
                              <p:par>
                                <p:cTn id="15" presetID="6" presetClass="entr" presetSubtype="16" fill="hold" nodeType="withEffect">
                                  <p:stCondLst>
                                    <p:cond delay="0"/>
                                  </p:stCondLst>
                                  <p:childTnLst>
                                    <p:set>
                                      <p:cBhvr>
                                        <p:cTn id="16" dur="1" fill="hold">
                                          <p:stCondLst>
                                            <p:cond delay="0"/>
                                          </p:stCondLst>
                                        </p:cTn>
                                        <p:tgtEl>
                                          <p:spTgt spid="12294"/>
                                        </p:tgtEl>
                                        <p:attrNameLst>
                                          <p:attrName>style.visibility</p:attrName>
                                        </p:attrNameLst>
                                      </p:cBhvr>
                                      <p:to>
                                        <p:strVal val="visible"/>
                                      </p:to>
                                    </p:set>
                                    <p:animEffect transition="in" filter="circle(in)">
                                      <p:cBhvr>
                                        <p:cTn id="17" dur="2000"/>
                                        <p:tgtEl>
                                          <p:spTgt spid="12294"/>
                                        </p:tgtEl>
                                      </p:cBhvr>
                                    </p:animEffect>
                                  </p:childTnLst>
                                </p:cTn>
                              </p:par>
                              <p:par>
                                <p:cTn id="18" presetID="6" presetClass="entr" presetSubtype="16" fill="hold" nodeType="withEffect">
                                  <p:stCondLst>
                                    <p:cond delay="0"/>
                                  </p:stCondLst>
                                  <p:childTnLst>
                                    <p:set>
                                      <p:cBhvr>
                                        <p:cTn id="19" dur="1" fill="hold">
                                          <p:stCondLst>
                                            <p:cond delay="0"/>
                                          </p:stCondLst>
                                        </p:cTn>
                                        <p:tgtEl>
                                          <p:spTgt spid="12295"/>
                                        </p:tgtEl>
                                        <p:attrNameLst>
                                          <p:attrName>style.visibility</p:attrName>
                                        </p:attrNameLst>
                                      </p:cBhvr>
                                      <p:to>
                                        <p:strVal val="visible"/>
                                      </p:to>
                                    </p:set>
                                    <p:animEffect transition="in" filter="circle(in)">
                                      <p:cBhvr>
                                        <p:cTn id="20" dur="20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err="1" smtClean="0"/>
              <a:t>Ijsselstein</a:t>
            </a:r>
            <a:r>
              <a:rPr lang="en-US" dirty="0" smtClean="0"/>
              <a:t> </a:t>
            </a:r>
            <a:r>
              <a:rPr lang="en-US" dirty="0"/>
              <a:t>Row </a:t>
            </a:r>
            <a:r>
              <a:rPr lang="en-US" dirty="0" smtClean="0"/>
              <a:t>Houses, Netherland</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
        <p:nvSpPr>
          <p:cNvPr id="27653" name="Rectangle 2"/>
          <p:cNvSpPr>
            <a:spLocks noChangeArrowheads="1"/>
          </p:cNvSpPr>
          <p:nvPr/>
        </p:nvSpPr>
        <p:spPr bwMode="auto">
          <a:xfrm>
            <a:off x="1331913" y="1628775"/>
            <a:ext cx="7272337" cy="3908425"/>
          </a:xfrm>
          <a:prstGeom prst="rect">
            <a:avLst/>
          </a:prstGeom>
          <a:noFill/>
          <a:ln w="9525">
            <a:noFill/>
            <a:miter lim="800000"/>
            <a:headEnd/>
            <a:tailEnd/>
          </a:ln>
        </p:spPr>
        <p:txBody>
          <a:bodyPr>
            <a:spAutoFit/>
          </a:bodyPr>
          <a:lstStyle/>
          <a:p>
            <a:pPr rtl="0">
              <a:buFont typeface="Wingdings" pitchFamily="2" charset="2"/>
              <a:buChar char="þ"/>
            </a:pPr>
            <a:endParaRPr lang="en-US">
              <a:effectLst/>
            </a:endParaRPr>
          </a:p>
          <a:p>
            <a:pPr lvl="1" rtl="0">
              <a:buFont typeface="Wingdings" pitchFamily="2" charset="2"/>
              <a:buChar char="þ"/>
            </a:pPr>
            <a:r>
              <a:rPr lang="en-US">
                <a:effectLst/>
              </a:rPr>
              <a:t>        </a:t>
            </a:r>
            <a:r>
              <a:rPr lang="en-US" sz="1900" b="1">
                <a:effectLst/>
              </a:rPr>
              <a:t>PV Module Mounting and Attachment Details</a:t>
            </a:r>
          </a:p>
          <a:p>
            <a:pPr rtl="0"/>
            <a:r>
              <a:rPr lang="en-US" sz="1900" b="1">
                <a:effectLst/>
              </a:rPr>
              <a:t> </a:t>
            </a:r>
          </a:p>
          <a:p>
            <a:pPr algn="just" rtl="0"/>
            <a:r>
              <a:rPr lang="en-US" sz="1600">
                <a:effectLst/>
              </a:rPr>
              <a:t>Standard PV modules are set into a wood framing system, which can be either site- built or prefabricated. </a:t>
            </a:r>
          </a:p>
          <a:p>
            <a:pPr algn="just" rtl="0"/>
            <a:endParaRPr lang="en-US" sz="1600">
              <a:effectLst/>
            </a:endParaRPr>
          </a:p>
          <a:p>
            <a:pPr algn="just" rtl="0"/>
            <a:r>
              <a:rPr lang="en-US" sz="1600">
                <a:effectLst/>
              </a:rPr>
              <a:t>The opaque units are set as typical single glazing, using minimum-profile glazing stops and caulk. The translucent panels are incorporated into double-glazed window units.</a:t>
            </a:r>
          </a:p>
          <a:p>
            <a:pPr algn="just" rtl="0"/>
            <a:endParaRPr lang="en-US" sz="1600">
              <a:effectLst/>
            </a:endParaRPr>
          </a:p>
          <a:p>
            <a:pPr algn="just" rtl="0"/>
            <a:r>
              <a:rPr lang="en-US" sz="1600">
                <a:effectLst/>
              </a:rPr>
              <a:t>The horizontal members of the wood frame have an absolute minimum exposed depth to prevent shadowing.</a:t>
            </a:r>
          </a:p>
          <a:p>
            <a:pPr algn="just" rtl="0"/>
            <a:endParaRPr lang="en-US" sz="1600">
              <a:effectLst/>
            </a:endParaRPr>
          </a:p>
          <a:p>
            <a:pPr algn="just" rtl="0"/>
            <a:r>
              <a:rPr lang="en-US" sz="1600">
                <a:effectLst/>
              </a:rPr>
              <a:t>The vertical members, which are not as likely to inter- fere with solar exposure, have a raised profile.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t>Denver Federal Courthouse</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8677" name="Picture 2"/>
          <p:cNvPicPr>
            <a:picLocks noChangeAspect="1" noChangeArrowheads="1"/>
          </p:cNvPicPr>
          <p:nvPr/>
        </p:nvPicPr>
        <p:blipFill>
          <a:blip r:embed="rId3" cstate="print"/>
          <a:srcRect/>
          <a:stretch>
            <a:fillRect/>
          </a:stretch>
        </p:blipFill>
        <p:spPr bwMode="auto">
          <a:xfrm>
            <a:off x="2195513" y="1989138"/>
            <a:ext cx="5727700" cy="374332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t>Denver Federal Courthouse, USA</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29701" name="Picture 3"/>
          <p:cNvPicPr>
            <a:picLocks noChangeAspect="1" noChangeArrowheads="1"/>
          </p:cNvPicPr>
          <p:nvPr/>
        </p:nvPicPr>
        <p:blipFill>
          <a:blip r:embed="rId3" cstate="print"/>
          <a:srcRect/>
          <a:stretch>
            <a:fillRect/>
          </a:stretch>
        </p:blipFill>
        <p:spPr bwMode="auto">
          <a:xfrm>
            <a:off x="1619250" y="1628775"/>
            <a:ext cx="6865938" cy="4518025"/>
          </a:xfrm>
          <a:prstGeom prst="rect">
            <a:avLst/>
          </a:prstGeom>
          <a:noFill/>
          <a:ln w="9525" algn="ctr">
            <a:noFill/>
            <a:miter lim="800000"/>
            <a:headEnd/>
            <a:tailEnd/>
          </a:ln>
          <a:effectLst/>
        </p:spPr>
      </p:pic>
      <p:pic>
        <p:nvPicPr>
          <p:cNvPr id="29702" name="Picture 2"/>
          <p:cNvPicPr>
            <a:picLocks noChangeAspect="1" noChangeArrowheads="1"/>
          </p:cNvPicPr>
          <p:nvPr/>
        </p:nvPicPr>
        <p:blipFill>
          <a:blip r:embed="rId4" cstate="print"/>
          <a:srcRect/>
          <a:stretch>
            <a:fillRect/>
          </a:stretch>
        </p:blipFill>
        <p:spPr bwMode="auto">
          <a:xfrm>
            <a:off x="3252788" y="1871663"/>
            <a:ext cx="2638425" cy="3114675"/>
          </a:xfrm>
          <a:prstGeom prst="rect">
            <a:avLst/>
          </a:prstGeom>
          <a:noFill/>
          <a:ln w="9525" algn="ctr">
            <a:noFill/>
            <a:miter lim="800000"/>
            <a:headEnd/>
            <a:tailEnd/>
          </a:ln>
          <a:effectLst/>
        </p:spPr>
      </p:pic>
      <p:pic>
        <p:nvPicPr>
          <p:cNvPr id="2" name="Ink 1"/>
          <p:cNvPicPr>
            <a:picLocks noChangeAspect="1" noChangeArrowheads="1"/>
          </p:cNvPicPr>
          <p:nvPr/>
        </p:nvPicPr>
        <p:blipFill>
          <a:blip r:embed="rId5" cstate="print"/>
          <a:srcRect/>
          <a:stretch>
            <a:fillRect/>
          </a:stretch>
        </p:blipFill>
        <p:spPr bwMode="auto">
          <a:xfrm>
            <a:off x="4735513" y="1912938"/>
            <a:ext cx="236537" cy="20177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t>Denver Federal Courthouse, USA</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0725" name="Picture 2"/>
          <p:cNvPicPr>
            <a:picLocks noChangeAspect="1" noChangeArrowheads="1"/>
          </p:cNvPicPr>
          <p:nvPr/>
        </p:nvPicPr>
        <p:blipFill>
          <a:blip r:embed="rId3" cstate="print"/>
          <a:srcRect/>
          <a:stretch>
            <a:fillRect/>
          </a:stretch>
        </p:blipFill>
        <p:spPr bwMode="auto">
          <a:xfrm>
            <a:off x="2195513" y="1485900"/>
            <a:ext cx="2638425" cy="3114675"/>
          </a:xfrm>
          <a:prstGeom prst="rect">
            <a:avLst/>
          </a:prstGeom>
          <a:noFill/>
          <a:ln w="9525" algn="ctr">
            <a:noFill/>
            <a:miter lim="800000"/>
            <a:headEnd/>
            <a:tailEnd/>
          </a:ln>
          <a:effectLst/>
        </p:spPr>
      </p:pic>
      <p:pic>
        <p:nvPicPr>
          <p:cNvPr id="30726" name="Picture 2"/>
          <p:cNvPicPr>
            <a:picLocks noChangeAspect="1" noChangeArrowheads="1"/>
          </p:cNvPicPr>
          <p:nvPr/>
        </p:nvPicPr>
        <p:blipFill>
          <a:blip r:embed="rId4" cstate="print"/>
          <a:srcRect/>
          <a:stretch>
            <a:fillRect/>
          </a:stretch>
        </p:blipFill>
        <p:spPr bwMode="auto">
          <a:xfrm>
            <a:off x="5435600" y="1485900"/>
            <a:ext cx="2514600" cy="3114675"/>
          </a:xfrm>
          <a:prstGeom prst="rect">
            <a:avLst/>
          </a:prstGeom>
          <a:noFill/>
          <a:ln w="9525" algn="ctr">
            <a:noFill/>
            <a:miter lim="800000"/>
            <a:headEnd/>
            <a:tailEnd/>
          </a:ln>
          <a:effectLst/>
        </p:spPr>
      </p:pic>
      <p:pic>
        <p:nvPicPr>
          <p:cNvPr id="2" name="Ink 1"/>
          <p:cNvPicPr>
            <a:picLocks noChangeAspect="1" noChangeArrowheads="1"/>
          </p:cNvPicPr>
          <p:nvPr/>
        </p:nvPicPr>
        <p:blipFill>
          <a:blip r:embed="rId5" cstate="print"/>
          <a:srcRect/>
          <a:stretch>
            <a:fillRect/>
          </a:stretch>
        </p:blipFill>
        <p:spPr bwMode="auto">
          <a:xfrm>
            <a:off x="2846388" y="2738438"/>
            <a:ext cx="5095875" cy="3648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t>Denver Federal Courthouse, USA</a:t>
            </a:r>
          </a:p>
          <a:p>
            <a:pPr algn="l" rtl="0" eaLnBrk="1" hangingPunct="1">
              <a:buFont typeface="Wingdings" pitchFamily="2" charset="2"/>
              <a:buChar char="þ"/>
              <a:defRPr/>
            </a:pPr>
            <a:endParaRPr lang="en-US" dirty="0">
              <a:effectLst/>
            </a:endParaRPr>
          </a:p>
          <a:p>
            <a:pPr lvl="1" algn="l" rtl="0" eaLnBrk="1" hangingPunct="1">
              <a:buFont typeface="Wingdings" pitchFamily="2" charset="2"/>
              <a:buChar char="þ"/>
              <a:defRPr/>
            </a:pPr>
            <a:r>
              <a:rPr lang="en-US" dirty="0" smtClean="0">
                <a:effectLst/>
              </a:rPr>
              <a:t>        </a:t>
            </a:r>
            <a:r>
              <a:rPr lang="en-US" sz="1900" b="1" dirty="0" smtClean="0">
                <a:effectLst/>
              </a:rPr>
              <a:t>PV </a:t>
            </a:r>
            <a:r>
              <a:rPr lang="en-US" sz="1900" b="1" dirty="0">
                <a:effectLst/>
              </a:rPr>
              <a:t>Module Mounting and Attachment Details</a:t>
            </a:r>
          </a:p>
          <a:p>
            <a:pPr rtl="0">
              <a:defRPr/>
            </a:pPr>
            <a:r>
              <a:rPr lang="en-US" sz="1900" b="1" dirty="0">
                <a:effectLst/>
              </a:rPr>
              <a:t> </a:t>
            </a:r>
          </a:p>
          <a:p>
            <a:pPr algn="just" rtl="0">
              <a:defRPr/>
            </a:pPr>
            <a:r>
              <a:rPr lang="en-US" sz="1400" dirty="0" smtClean="0">
                <a:effectLst/>
              </a:rPr>
              <a:t>                         The </a:t>
            </a:r>
            <a:r>
              <a:rPr lang="en-US" sz="1400" dirty="0">
                <a:effectLst/>
              </a:rPr>
              <a:t>glazing-integrated PV modules will be shipped to the site individually with terminals for </a:t>
            </a:r>
            <a:endParaRPr lang="en-US" sz="1400" dirty="0" smtClean="0">
              <a:effectLst/>
            </a:endParaRPr>
          </a:p>
          <a:p>
            <a:pPr algn="just" rtl="0">
              <a:spcBef>
                <a:spcPts val="0"/>
              </a:spcBef>
              <a:defRPr/>
            </a:pPr>
            <a:r>
              <a:rPr lang="en-US" sz="1400" dirty="0">
                <a:effectLst/>
              </a:rPr>
              <a:t> </a:t>
            </a:r>
            <a:r>
              <a:rPr lang="en-US" sz="1400" dirty="0" smtClean="0">
                <a:effectLst/>
              </a:rPr>
              <a:t>                        making </a:t>
            </a:r>
            <a:r>
              <a:rPr lang="en-US" sz="1400" dirty="0">
                <a:effectLst/>
              </a:rPr>
              <a:t>electrical </a:t>
            </a:r>
            <a:r>
              <a:rPr lang="en-US" sz="1400" dirty="0" err="1">
                <a:effectLst/>
              </a:rPr>
              <a:t>connec</a:t>
            </a:r>
            <a:r>
              <a:rPr lang="en-US" sz="1400" dirty="0">
                <a:effectLst/>
              </a:rPr>
              <a:t>- </a:t>
            </a:r>
            <a:r>
              <a:rPr lang="en-US" sz="1400" dirty="0" err="1">
                <a:effectLst/>
              </a:rPr>
              <a:t>tions</a:t>
            </a:r>
            <a:r>
              <a:rPr lang="en-US" sz="1400" dirty="0">
                <a:effectLst/>
              </a:rPr>
              <a:t>. Because the skylight installer will mount the modules into </a:t>
            </a:r>
            <a:endParaRPr lang="en-US" sz="1400" dirty="0" smtClean="0">
              <a:effectLst/>
            </a:endParaRPr>
          </a:p>
          <a:p>
            <a:pPr algn="just" rtl="0">
              <a:spcBef>
                <a:spcPts val="0"/>
              </a:spcBef>
              <a:defRPr/>
            </a:pPr>
            <a:r>
              <a:rPr lang="en-US" sz="1400" dirty="0">
                <a:effectLst/>
              </a:rPr>
              <a:t> </a:t>
            </a:r>
            <a:r>
              <a:rPr lang="en-US" sz="1400" dirty="0" smtClean="0">
                <a:effectLst/>
              </a:rPr>
              <a:t>                        the </a:t>
            </a:r>
            <a:r>
              <a:rPr lang="en-US" sz="1400" dirty="0">
                <a:effectLst/>
              </a:rPr>
              <a:t>mullions and make the electrical connections, the </a:t>
            </a:r>
            <a:r>
              <a:rPr lang="en-US" sz="1400" dirty="0" err="1">
                <a:effectLst/>
              </a:rPr>
              <a:t>elec</a:t>
            </a:r>
            <a:r>
              <a:rPr lang="en-US" sz="1400" dirty="0">
                <a:effectLst/>
              </a:rPr>
              <a:t>- </a:t>
            </a:r>
            <a:r>
              <a:rPr lang="en-US" sz="1400" dirty="0" err="1">
                <a:effectLst/>
              </a:rPr>
              <a:t>trical</a:t>
            </a:r>
            <a:r>
              <a:rPr lang="en-US" sz="1400" dirty="0">
                <a:effectLst/>
              </a:rPr>
              <a:t> connections must be </a:t>
            </a:r>
            <a:endParaRPr lang="en-US" sz="1400" dirty="0" smtClean="0">
              <a:effectLst/>
            </a:endParaRPr>
          </a:p>
          <a:p>
            <a:pPr algn="just" rtl="0">
              <a:spcBef>
                <a:spcPts val="0"/>
              </a:spcBef>
              <a:defRPr/>
            </a:pPr>
            <a:r>
              <a:rPr lang="en-US" sz="1400" dirty="0">
                <a:effectLst/>
              </a:rPr>
              <a:t> </a:t>
            </a:r>
            <a:r>
              <a:rPr lang="en-US" sz="1400" dirty="0" smtClean="0">
                <a:effectLst/>
              </a:rPr>
              <a:t>                        very </a:t>
            </a:r>
            <a:r>
              <a:rPr lang="en-US" sz="1400" dirty="0">
                <a:effectLst/>
              </a:rPr>
              <a:t>simple</a:t>
            </a:r>
            <a:r>
              <a:rPr lang="en-US" sz="1400" dirty="0" smtClean="0">
                <a:effectLst/>
              </a:rPr>
              <a:t>.</a:t>
            </a:r>
          </a:p>
          <a:p>
            <a:pPr algn="just" rtl="0">
              <a:spcBef>
                <a:spcPts val="0"/>
              </a:spcBef>
              <a:defRPr/>
            </a:pPr>
            <a:r>
              <a:rPr lang="en-US" sz="1400" dirty="0">
                <a:effectLst/>
              </a:rPr>
              <a:t> </a:t>
            </a:r>
            <a:r>
              <a:rPr lang="en-US" sz="1400" dirty="0" smtClean="0">
                <a:effectLst/>
              </a:rPr>
              <a:t>                        Electrical </a:t>
            </a:r>
            <a:r>
              <a:rPr lang="en-US" sz="1400" dirty="0">
                <a:effectLst/>
              </a:rPr>
              <a:t>terminals are located on the panel edges so they are concealed </a:t>
            </a:r>
            <a:r>
              <a:rPr lang="en-US" sz="1400" dirty="0" smtClean="0">
                <a:effectLst/>
              </a:rPr>
              <a:t>by the </a:t>
            </a:r>
            <a:r>
              <a:rPr lang="en-US" sz="1400" dirty="0">
                <a:effectLst/>
              </a:rPr>
              <a:t>mullion system. </a:t>
            </a:r>
            <a:endParaRPr lang="en-US" sz="1400" dirty="0" smtClean="0">
              <a:effectLst/>
            </a:endParaRPr>
          </a:p>
          <a:p>
            <a:pPr algn="just" rtl="0">
              <a:spcBef>
                <a:spcPts val="0"/>
              </a:spcBef>
              <a:defRPr/>
            </a:pPr>
            <a:r>
              <a:rPr lang="en-US" sz="1400" dirty="0">
                <a:effectLst/>
              </a:rPr>
              <a:t> </a:t>
            </a:r>
            <a:r>
              <a:rPr lang="en-US" sz="1400" dirty="0" smtClean="0">
                <a:effectLst/>
              </a:rPr>
              <a:t>                        Traditional </a:t>
            </a:r>
            <a:r>
              <a:rPr lang="en-US" sz="1400" dirty="0">
                <a:effectLst/>
              </a:rPr>
              <a:t>modules have a junction box mounted on the back</a:t>
            </a:r>
            <a:r>
              <a:rPr lang="en-US" sz="1400" dirty="0" smtClean="0">
                <a:effectLst/>
              </a:rPr>
              <a:t>.</a:t>
            </a:r>
          </a:p>
          <a:p>
            <a:pPr algn="just" rtl="0">
              <a:spcBef>
                <a:spcPts val="0"/>
              </a:spcBef>
              <a:defRPr/>
            </a:pPr>
            <a:r>
              <a:rPr lang="en-US" sz="1400" dirty="0">
                <a:effectLst/>
              </a:rPr>
              <a:t> </a:t>
            </a:r>
            <a:r>
              <a:rPr lang="en-US" sz="1400" dirty="0" smtClean="0">
                <a:effectLst/>
              </a:rPr>
              <a:t>                        </a:t>
            </a:r>
            <a:r>
              <a:rPr lang="en-US" sz="1400" dirty="0">
                <a:effectLst/>
              </a:rPr>
              <a:t>Special plug-and-socket connectors will enable easy one-wire connections to be made </a:t>
            </a:r>
            <a:r>
              <a:rPr lang="en-US" sz="1400" dirty="0" smtClean="0">
                <a:effectLst/>
              </a:rPr>
              <a:t>between</a:t>
            </a:r>
          </a:p>
          <a:p>
            <a:pPr algn="just" rtl="0">
              <a:spcBef>
                <a:spcPts val="0"/>
              </a:spcBef>
              <a:defRPr/>
            </a:pPr>
            <a:r>
              <a:rPr lang="en-US" sz="1400" dirty="0">
                <a:effectLst/>
              </a:rPr>
              <a:t> </a:t>
            </a:r>
            <a:r>
              <a:rPr lang="en-US" sz="1400" dirty="0" smtClean="0">
                <a:effectLst/>
              </a:rPr>
              <a:t>                        adjacent </a:t>
            </a:r>
            <a:r>
              <a:rPr lang="en-US" sz="1400" dirty="0">
                <a:effectLst/>
              </a:rPr>
              <a:t>modules. The mullions will be constructed so that </a:t>
            </a:r>
            <a:r>
              <a:rPr lang="en-US" sz="1400" dirty="0" err="1">
                <a:effectLst/>
              </a:rPr>
              <a:t>indi</a:t>
            </a:r>
            <a:r>
              <a:rPr lang="en-US" sz="1400" dirty="0">
                <a:effectLst/>
              </a:rPr>
              <a:t>- </a:t>
            </a:r>
            <a:r>
              <a:rPr lang="en-US" sz="1400" dirty="0" err="1">
                <a:effectLst/>
              </a:rPr>
              <a:t>vidual</a:t>
            </a:r>
            <a:r>
              <a:rPr lang="en-US" sz="1400" dirty="0">
                <a:effectLst/>
              </a:rPr>
              <a:t> </a:t>
            </a:r>
            <a:r>
              <a:rPr lang="en-US" sz="1400" dirty="0" smtClean="0">
                <a:effectLst/>
              </a:rPr>
              <a:t>modules may be</a:t>
            </a:r>
          </a:p>
          <a:p>
            <a:pPr algn="just" rtl="0">
              <a:spcBef>
                <a:spcPts val="0"/>
              </a:spcBef>
              <a:defRPr/>
            </a:pPr>
            <a:r>
              <a:rPr lang="en-US" sz="1400" dirty="0">
                <a:effectLst/>
              </a:rPr>
              <a:t> </a:t>
            </a:r>
            <a:r>
              <a:rPr lang="en-US" sz="1400" dirty="0" smtClean="0">
                <a:effectLst/>
              </a:rPr>
              <a:t>                        removed for repairs.</a:t>
            </a: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2" end="2"/>
                                            </p:txEl>
                                          </p:spTgt>
                                        </p:tgtEl>
                                        <p:attrNameLst>
                                          <p:attrName>style.visibility</p:attrName>
                                        </p:attrNameLst>
                                      </p:cBhvr>
                                      <p:to>
                                        <p:strVal val="visible"/>
                                      </p:to>
                                    </p:set>
                                    <p:animEffect transition="in" filter="fade">
                                      <p:cBhvr>
                                        <p:cTn id="14" dur="1000"/>
                                        <p:tgtEl>
                                          <p:spTgt spid="243715">
                                            <p:txEl>
                                              <p:pRg st="2" end="2"/>
                                            </p:txEl>
                                          </p:spTgt>
                                        </p:tgtEl>
                                      </p:cBhvr>
                                    </p:animEffect>
                                    <p:anim calcmode="lin" valueType="num">
                                      <p:cBhvr>
                                        <p:cTn id="15"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3" end="3"/>
                                            </p:txEl>
                                          </p:spTgt>
                                        </p:tgtEl>
                                        <p:attrNameLst>
                                          <p:attrName>style.visibility</p:attrName>
                                        </p:attrNameLst>
                                      </p:cBhvr>
                                      <p:to>
                                        <p:strVal val="visible"/>
                                      </p:to>
                                    </p:set>
                                    <p:animEffect transition="in" filter="fade">
                                      <p:cBhvr>
                                        <p:cTn id="21" dur="1000"/>
                                        <p:tgtEl>
                                          <p:spTgt spid="243715">
                                            <p:txEl>
                                              <p:pRg st="3" end="3"/>
                                            </p:txEl>
                                          </p:spTgt>
                                        </p:tgtEl>
                                      </p:cBhvr>
                                    </p:animEffect>
                                    <p:anim calcmode="lin" valueType="num">
                                      <p:cBhvr>
                                        <p:cTn id="22" dur="1000" fill="hold"/>
                                        <p:tgtEl>
                                          <p:spTgt spid="24371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4" end="4"/>
                                            </p:txEl>
                                          </p:spTgt>
                                        </p:tgtEl>
                                        <p:attrNameLst>
                                          <p:attrName>style.visibility</p:attrName>
                                        </p:attrNameLst>
                                      </p:cBhvr>
                                      <p:to>
                                        <p:strVal val="visible"/>
                                      </p:to>
                                    </p:set>
                                    <p:animEffect transition="in" filter="fade">
                                      <p:cBhvr>
                                        <p:cTn id="28" dur="1000"/>
                                        <p:tgtEl>
                                          <p:spTgt spid="243715">
                                            <p:txEl>
                                              <p:pRg st="4" end="4"/>
                                            </p:txEl>
                                          </p:spTgt>
                                        </p:tgtEl>
                                      </p:cBhvr>
                                    </p:animEffect>
                                    <p:anim calcmode="lin" valueType="num">
                                      <p:cBhvr>
                                        <p:cTn id="29" dur="1000" fill="hold"/>
                                        <p:tgtEl>
                                          <p:spTgt spid="24371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5" end="5"/>
                                            </p:txEl>
                                          </p:spTgt>
                                        </p:tgtEl>
                                        <p:attrNameLst>
                                          <p:attrName>style.visibility</p:attrName>
                                        </p:attrNameLst>
                                      </p:cBhvr>
                                      <p:to>
                                        <p:strVal val="visible"/>
                                      </p:to>
                                    </p:set>
                                    <p:animEffect transition="in" filter="fade">
                                      <p:cBhvr>
                                        <p:cTn id="35" dur="1000"/>
                                        <p:tgtEl>
                                          <p:spTgt spid="243715">
                                            <p:txEl>
                                              <p:pRg st="5" end="5"/>
                                            </p:txEl>
                                          </p:spTgt>
                                        </p:tgtEl>
                                      </p:cBhvr>
                                    </p:animEffect>
                                    <p:anim calcmode="lin" valueType="num">
                                      <p:cBhvr>
                                        <p:cTn id="36" dur="1000" fill="hold"/>
                                        <p:tgtEl>
                                          <p:spTgt spid="24371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6" end="6"/>
                                            </p:txEl>
                                          </p:spTgt>
                                        </p:tgtEl>
                                        <p:attrNameLst>
                                          <p:attrName>style.visibility</p:attrName>
                                        </p:attrNameLst>
                                      </p:cBhvr>
                                      <p:to>
                                        <p:strVal val="visible"/>
                                      </p:to>
                                    </p:set>
                                    <p:animEffect transition="in" filter="fade">
                                      <p:cBhvr>
                                        <p:cTn id="42" dur="1000"/>
                                        <p:tgtEl>
                                          <p:spTgt spid="243715">
                                            <p:txEl>
                                              <p:pRg st="6" end="6"/>
                                            </p:txEl>
                                          </p:spTgt>
                                        </p:tgtEl>
                                      </p:cBhvr>
                                    </p:animEffect>
                                    <p:anim calcmode="lin" valueType="num">
                                      <p:cBhvr>
                                        <p:cTn id="43" dur="1000" fill="hold"/>
                                        <p:tgtEl>
                                          <p:spTgt spid="24371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7" end="7"/>
                                            </p:txEl>
                                          </p:spTgt>
                                        </p:tgtEl>
                                        <p:attrNameLst>
                                          <p:attrName>style.visibility</p:attrName>
                                        </p:attrNameLst>
                                      </p:cBhvr>
                                      <p:to>
                                        <p:strVal val="visible"/>
                                      </p:to>
                                    </p:set>
                                    <p:animEffect transition="in" filter="fade">
                                      <p:cBhvr>
                                        <p:cTn id="49" dur="1000"/>
                                        <p:tgtEl>
                                          <p:spTgt spid="243715">
                                            <p:txEl>
                                              <p:pRg st="7" end="7"/>
                                            </p:txEl>
                                          </p:spTgt>
                                        </p:tgtEl>
                                      </p:cBhvr>
                                    </p:animEffect>
                                    <p:anim calcmode="lin" valueType="num">
                                      <p:cBhvr>
                                        <p:cTn id="50" dur="1000" fill="hold"/>
                                        <p:tgtEl>
                                          <p:spTgt spid="24371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iterate type="wd">
                                    <p:tmPct val="10000"/>
                                  </p:iterate>
                                  <p:childTnLst>
                                    <p:set>
                                      <p:cBhvr>
                                        <p:cTn id="55" dur="1" fill="hold">
                                          <p:stCondLst>
                                            <p:cond delay="0"/>
                                          </p:stCondLst>
                                        </p:cTn>
                                        <p:tgtEl>
                                          <p:spTgt spid="243715">
                                            <p:txEl>
                                              <p:pRg st="8" end="8"/>
                                            </p:txEl>
                                          </p:spTgt>
                                        </p:tgtEl>
                                        <p:attrNameLst>
                                          <p:attrName>style.visibility</p:attrName>
                                        </p:attrNameLst>
                                      </p:cBhvr>
                                      <p:to>
                                        <p:strVal val="visible"/>
                                      </p:to>
                                    </p:set>
                                    <p:animEffect transition="in" filter="fade">
                                      <p:cBhvr>
                                        <p:cTn id="56" dur="1000"/>
                                        <p:tgtEl>
                                          <p:spTgt spid="243715">
                                            <p:txEl>
                                              <p:pRg st="8" end="8"/>
                                            </p:txEl>
                                          </p:spTgt>
                                        </p:tgtEl>
                                      </p:cBhvr>
                                    </p:animEffect>
                                    <p:anim calcmode="lin" valueType="num">
                                      <p:cBhvr>
                                        <p:cTn id="57" dur="1000" fill="hold"/>
                                        <p:tgtEl>
                                          <p:spTgt spid="24371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43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iterate type="wd">
                                    <p:tmPct val="10000"/>
                                  </p:iterate>
                                  <p:childTnLst>
                                    <p:set>
                                      <p:cBhvr>
                                        <p:cTn id="62" dur="1" fill="hold">
                                          <p:stCondLst>
                                            <p:cond delay="0"/>
                                          </p:stCondLst>
                                        </p:cTn>
                                        <p:tgtEl>
                                          <p:spTgt spid="243715">
                                            <p:txEl>
                                              <p:pRg st="9" end="9"/>
                                            </p:txEl>
                                          </p:spTgt>
                                        </p:tgtEl>
                                        <p:attrNameLst>
                                          <p:attrName>style.visibility</p:attrName>
                                        </p:attrNameLst>
                                      </p:cBhvr>
                                      <p:to>
                                        <p:strVal val="visible"/>
                                      </p:to>
                                    </p:set>
                                    <p:animEffect transition="in" filter="fade">
                                      <p:cBhvr>
                                        <p:cTn id="63" dur="1000"/>
                                        <p:tgtEl>
                                          <p:spTgt spid="243715">
                                            <p:txEl>
                                              <p:pRg st="9" end="9"/>
                                            </p:txEl>
                                          </p:spTgt>
                                        </p:tgtEl>
                                      </p:cBhvr>
                                    </p:animEffect>
                                    <p:anim calcmode="lin" valueType="num">
                                      <p:cBhvr>
                                        <p:cTn id="64" dur="1000" fill="hold"/>
                                        <p:tgtEl>
                                          <p:spTgt spid="24371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43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iterate type="wd">
                                    <p:tmPct val="10000"/>
                                  </p:iterate>
                                  <p:childTnLst>
                                    <p:set>
                                      <p:cBhvr>
                                        <p:cTn id="69" dur="1" fill="hold">
                                          <p:stCondLst>
                                            <p:cond delay="0"/>
                                          </p:stCondLst>
                                        </p:cTn>
                                        <p:tgtEl>
                                          <p:spTgt spid="243715">
                                            <p:txEl>
                                              <p:pRg st="10" end="10"/>
                                            </p:txEl>
                                          </p:spTgt>
                                        </p:tgtEl>
                                        <p:attrNameLst>
                                          <p:attrName>style.visibility</p:attrName>
                                        </p:attrNameLst>
                                      </p:cBhvr>
                                      <p:to>
                                        <p:strVal val="visible"/>
                                      </p:to>
                                    </p:set>
                                    <p:animEffect transition="in" filter="fade">
                                      <p:cBhvr>
                                        <p:cTn id="70" dur="1000"/>
                                        <p:tgtEl>
                                          <p:spTgt spid="243715">
                                            <p:txEl>
                                              <p:pRg st="10" end="10"/>
                                            </p:txEl>
                                          </p:spTgt>
                                        </p:tgtEl>
                                      </p:cBhvr>
                                    </p:animEffect>
                                    <p:anim calcmode="lin" valueType="num">
                                      <p:cBhvr>
                                        <p:cTn id="71" dur="1000" fill="hold"/>
                                        <p:tgtEl>
                                          <p:spTgt spid="24371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243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iterate type="wd">
                                    <p:tmPct val="10000"/>
                                  </p:iterate>
                                  <p:childTnLst>
                                    <p:set>
                                      <p:cBhvr>
                                        <p:cTn id="76" dur="1" fill="hold">
                                          <p:stCondLst>
                                            <p:cond delay="0"/>
                                          </p:stCondLst>
                                        </p:cTn>
                                        <p:tgtEl>
                                          <p:spTgt spid="243715">
                                            <p:txEl>
                                              <p:pRg st="11" end="11"/>
                                            </p:txEl>
                                          </p:spTgt>
                                        </p:tgtEl>
                                        <p:attrNameLst>
                                          <p:attrName>style.visibility</p:attrName>
                                        </p:attrNameLst>
                                      </p:cBhvr>
                                      <p:to>
                                        <p:strVal val="visible"/>
                                      </p:to>
                                    </p:set>
                                    <p:animEffect transition="in" filter="fade">
                                      <p:cBhvr>
                                        <p:cTn id="77" dur="1000"/>
                                        <p:tgtEl>
                                          <p:spTgt spid="243715">
                                            <p:txEl>
                                              <p:pRg st="11" end="11"/>
                                            </p:txEl>
                                          </p:spTgt>
                                        </p:tgtEl>
                                      </p:cBhvr>
                                    </p:animEffect>
                                    <p:anim calcmode="lin" valueType="num">
                                      <p:cBhvr>
                                        <p:cTn id="78" dur="1000" fill="hold"/>
                                        <p:tgtEl>
                                          <p:spTgt spid="243715">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2437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iterate type="wd">
                                    <p:tmPct val="10000"/>
                                  </p:iterate>
                                  <p:childTnLst>
                                    <p:set>
                                      <p:cBhvr>
                                        <p:cTn id="83" dur="1" fill="hold">
                                          <p:stCondLst>
                                            <p:cond delay="0"/>
                                          </p:stCondLst>
                                        </p:cTn>
                                        <p:tgtEl>
                                          <p:spTgt spid="243715">
                                            <p:txEl>
                                              <p:pRg st="12" end="12"/>
                                            </p:txEl>
                                          </p:spTgt>
                                        </p:tgtEl>
                                        <p:attrNameLst>
                                          <p:attrName>style.visibility</p:attrName>
                                        </p:attrNameLst>
                                      </p:cBhvr>
                                      <p:to>
                                        <p:strVal val="visible"/>
                                      </p:to>
                                    </p:set>
                                    <p:animEffect transition="in" filter="fade">
                                      <p:cBhvr>
                                        <p:cTn id="84" dur="1000"/>
                                        <p:tgtEl>
                                          <p:spTgt spid="243715">
                                            <p:txEl>
                                              <p:pRg st="12" end="12"/>
                                            </p:txEl>
                                          </p:spTgt>
                                        </p:tgtEl>
                                      </p:cBhvr>
                                    </p:animEffect>
                                    <p:anim calcmode="lin" valueType="num">
                                      <p:cBhvr>
                                        <p:cTn id="85" dur="1000" fill="hold"/>
                                        <p:tgtEl>
                                          <p:spTgt spid="243715">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243715">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P</a:t>
            </a:r>
            <a:r>
              <a:rPr lang="en-US" dirty="0">
                <a:effectLst/>
              </a:rPr>
              <a:t>hotovoltaic Manufacturing </a:t>
            </a:r>
            <a:r>
              <a:rPr lang="en-US" dirty="0" smtClean="0">
                <a:effectLst/>
              </a:rPr>
              <a:t>Facility</a:t>
            </a:r>
            <a:endParaRPr lang="en-US" dirty="0" smtClean="0"/>
          </a:p>
          <a:p>
            <a:pPr marL="457200" lvl="1" indent="0" algn="l" rtl="0" eaLnBrk="1" hangingPunct="1">
              <a:buFont typeface="Tahoma" pitchFamily="34" charset="0"/>
              <a:buNone/>
              <a:defRPr/>
            </a:pPr>
            <a:r>
              <a:rPr lang="en-US" dirty="0" smtClean="0">
                <a:effectLst/>
              </a:rPr>
              <a:t>        </a:t>
            </a:r>
            <a:r>
              <a:rPr lang="en-US" sz="1900" b="1" dirty="0" smtClean="0">
                <a:effectLst/>
              </a:rPr>
              <a:t>PV </a:t>
            </a:r>
            <a:r>
              <a:rPr lang="en-US" sz="1900" b="1" dirty="0">
                <a:effectLst/>
              </a:rPr>
              <a:t>Product: </a:t>
            </a:r>
            <a:endParaRPr lang="en-US" sz="1900" b="1" dirty="0" smtClean="0">
              <a:effectLst/>
            </a:endParaRPr>
          </a:p>
          <a:p>
            <a:pPr marL="457200" lvl="1" indent="0" algn="l" rtl="0" eaLnBrk="1" hangingPunct="1">
              <a:buFont typeface="Tahoma" pitchFamily="34" charset="0"/>
              <a:buNone/>
              <a:defRPr/>
            </a:pPr>
            <a:r>
              <a:rPr lang="en-US" sz="1900" b="1" dirty="0">
                <a:effectLst/>
              </a:rPr>
              <a:t> </a:t>
            </a:r>
            <a:r>
              <a:rPr lang="en-US" sz="1900" b="1" dirty="0" smtClean="0">
                <a:effectLst/>
              </a:rPr>
              <a:t> </a:t>
            </a:r>
            <a:r>
              <a:rPr lang="en-US" sz="1900" b="1" dirty="0">
                <a:effectLst/>
              </a:rPr>
              <a:t>	</a:t>
            </a:r>
            <a:r>
              <a:rPr lang="en-US" sz="1900" b="1" dirty="0" smtClean="0">
                <a:effectLst/>
              </a:rPr>
              <a:t>      Glass </a:t>
            </a:r>
            <a:r>
              <a:rPr lang="en-US" sz="1900" b="1" dirty="0">
                <a:effectLst/>
              </a:rPr>
              <a:t>laminates as curtain wall spandrel, skylight, and awning</a:t>
            </a: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Views </a:t>
            </a:r>
            <a:r>
              <a:rPr lang="en-US" sz="1400" dirty="0">
                <a:effectLst/>
              </a:rPr>
              <a:t>looking north (top) and south show how BIPV is integrated into both the </a:t>
            </a:r>
            <a:r>
              <a:rPr lang="en-US" sz="1400" dirty="0" smtClean="0">
                <a:effectLst/>
              </a:rPr>
              <a:t>façade</a:t>
            </a:r>
          </a:p>
          <a:p>
            <a:pPr algn="just" rtl="0">
              <a:defRPr/>
            </a:pPr>
            <a:r>
              <a:rPr lang="en-US" sz="1400" dirty="0">
                <a:effectLst/>
              </a:rPr>
              <a:t> </a:t>
            </a:r>
            <a:r>
              <a:rPr lang="en-US" sz="1400" dirty="0" smtClean="0">
                <a:effectLst/>
              </a:rPr>
              <a:t>                                               </a:t>
            </a:r>
            <a:r>
              <a:rPr lang="en-US" sz="1400" dirty="0">
                <a:effectLst/>
              </a:rPr>
              <a:t>and the canopy that runs the length of the building</a:t>
            </a:r>
            <a:endParaRPr lang="en-US" sz="1400" dirty="0" smtClean="0">
              <a:effectLst/>
            </a:endParaRPr>
          </a:p>
          <a:p>
            <a:pPr algn="just" rtl="0">
              <a:defRPr/>
            </a:pPr>
            <a:endParaRPr lang="en-US" sz="1400" dirty="0">
              <a:effectLst/>
            </a:endParaRP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2773" name="Picture 3"/>
          <p:cNvPicPr>
            <a:picLocks noChangeAspect="1" noChangeArrowheads="1"/>
          </p:cNvPicPr>
          <p:nvPr/>
        </p:nvPicPr>
        <p:blipFill>
          <a:blip r:embed="rId3" cstate="print"/>
          <a:srcRect/>
          <a:stretch>
            <a:fillRect/>
          </a:stretch>
        </p:blipFill>
        <p:spPr bwMode="auto">
          <a:xfrm>
            <a:off x="1293813" y="1844675"/>
            <a:ext cx="7246937" cy="2085975"/>
          </a:xfrm>
          <a:prstGeom prst="rect">
            <a:avLst/>
          </a:prstGeom>
          <a:noFill/>
          <a:ln w="9525" algn="ctr">
            <a:noFill/>
            <a:miter lim="800000"/>
            <a:headEnd/>
            <a:tailEnd/>
          </a:ln>
          <a:effectLst/>
        </p:spPr>
      </p:pic>
      <p:pic>
        <p:nvPicPr>
          <p:cNvPr id="32774" name="Picture 4"/>
          <p:cNvPicPr>
            <a:picLocks noChangeAspect="1" noChangeArrowheads="1"/>
          </p:cNvPicPr>
          <p:nvPr/>
        </p:nvPicPr>
        <p:blipFill>
          <a:blip r:embed="rId4" cstate="print"/>
          <a:srcRect/>
          <a:stretch>
            <a:fillRect/>
          </a:stretch>
        </p:blipFill>
        <p:spPr bwMode="auto">
          <a:xfrm>
            <a:off x="1309688" y="3959225"/>
            <a:ext cx="7285037" cy="21907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 end="2"/>
                                            </p:txEl>
                                          </p:spTgt>
                                        </p:tgtEl>
                                        <p:attrNameLst>
                                          <p:attrName>style.visibility</p:attrName>
                                        </p:attrNameLst>
                                      </p:cBhvr>
                                      <p:to>
                                        <p:strVal val="visible"/>
                                      </p:to>
                                    </p:set>
                                    <p:animEffect transition="in" filter="fade">
                                      <p:cBhvr>
                                        <p:cTn id="21" dur="1000"/>
                                        <p:tgtEl>
                                          <p:spTgt spid="243715">
                                            <p:txEl>
                                              <p:pRg st="2" end="2"/>
                                            </p:txEl>
                                          </p:spTgt>
                                        </p:tgtEl>
                                      </p:cBhvr>
                                    </p:animEffect>
                                    <p:anim calcmode="lin" valueType="num">
                                      <p:cBhvr>
                                        <p:cTn id="22"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15" end="15"/>
                                            </p:txEl>
                                          </p:spTgt>
                                        </p:tgtEl>
                                        <p:attrNameLst>
                                          <p:attrName>style.visibility</p:attrName>
                                        </p:attrNameLst>
                                      </p:cBhvr>
                                      <p:to>
                                        <p:strVal val="visible"/>
                                      </p:to>
                                    </p:set>
                                    <p:animEffect transition="in" filter="fade">
                                      <p:cBhvr>
                                        <p:cTn id="28" dur="1000"/>
                                        <p:tgtEl>
                                          <p:spTgt spid="243715">
                                            <p:txEl>
                                              <p:pRg st="15" end="15"/>
                                            </p:txEl>
                                          </p:spTgt>
                                        </p:tgtEl>
                                      </p:cBhvr>
                                    </p:animEffect>
                                    <p:anim calcmode="lin" valueType="num">
                                      <p:cBhvr>
                                        <p:cTn id="29" dur="1000" fill="hold"/>
                                        <p:tgtEl>
                                          <p:spTgt spid="243715">
                                            <p:txEl>
                                              <p:pRg st="15" end="15"/>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16" end="16"/>
                                            </p:txEl>
                                          </p:spTgt>
                                        </p:tgtEl>
                                        <p:attrNameLst>
                                          <p:attrName>style.visibility</p:attrName>
                                        </p:attrNameLst>
                                      </p:cBhvr>
                                      <p:to>
                                        <p:strVal val="visible"/>
                                      </p:to>
                                    </p:set>
                                    <p:animEffect transition="in" filter="fade">
                                      <p:cBhvr>
                                        <p:cTn id="35" dur="1000"/>
                                        <p:tgtEl>
                                          <p:spTgt spid="243715">
                                            <p:txEl>
                                              <p:pRg st="16" end="16"/>
                                            </p:txEl>
                                          </p:spTgt>
                                        </p:tgtEl>
                                      </p:cBhvr>
                                    </p:animEffect>
                                    <p:anim calcmode="lin" valueType="num">
                                      <p:cBhvr>
                                        <p:cTn id="36" dur="1000" fill="hold"/>
                                        <p:tgtEl>
                                          <p:spTgt spid="243715">
                                            <p:txEl>
                                              <p:pRg st="16" end="16"/>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17" end="17"/>
                                            </p:txEl>
                                          </p:spTgt>
                                        </p:tgtEl>
                                        <p:attrNameLst>
                                          <p:attrName>style.visibility</p:attrName>
                                        </p:attrNameLst>
                                      </p:cBhvr>
                                      <p:to>
                                        <p:strVal val="visible"/>
                                      </p:to>
                                    </p:set>
                                    <p:animEffect transition="in" filter="fade">
                                      <p:cBhvr>
                                        <p:cTn id="42" dur="1000"/>
                                        <p:tgtEl>
                                          <p:spTgt spid="243715">
                                            <p:txEl>
                                              <p:pRg st="17" end="17"/>
                                            </p:txEl>
                                          </p:spTgt>
                                        </p:tgtEl>
                                      </p:cBhvr>
                                    </p:animEffect>
                                    <p:anim calcmode="lin" valueType="num">
                                      <p:cBhvr>
                                        <p:cTn id="43" dur="1000" fill="hold"/>
                                        <p:tgtEl>
                                          <p:spTgt spid="243715">
                                            <p:txEl>
                                              <p:pRg st="17" end="17"/>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19" end="19"/>
                                            </p:txEl>
                                          </p:spTgt>
                                        </p:tgtEl>
                                        <p:attrNameLst>
                                          <p:attrName>style.visibility</p:attrName>
                                        </p:attrNameLst>
                                      </p:cBhvr>
                                      <p:to>
                                        <p:strVal val="visible"/>
                                      </p:to>
                                    </p:set>
                                    <p:animEffect transition="in" filter="fade">
                                      <p:cBhvr>
                                        <p:cTn id="49" dur="1000"/>
                                        <p:tgtEl>
                                          <p:spTgt spid="243715">
                                            <p:txEl>
                                              <p:pRg st="19" end="19"/>
                                            </p:txEl>
                                          </p:spTgt>
                                        </p:tgtEl>
                                      </p:cBhvr>
                                    </p:animEffect>
                                    <p:anim calcmode="lin" valueType="num">
                                      <p:cBhvr>
                                        <p:cTn id="50" dur="1000" fill="hold"/>
                                        <p:tgtEl>
                                          <p:spTgt spid="243715">
                                            <p:txEl>
                                              <p:pRg st="19" end="19"/>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19" end="1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P</a:t>
            </a:r>
            <a:r>
              <a:rPr lang="en-US" dirty="0">
                <a:effectLst/>
              </a:rPr>
              <a:t>hotovoltaic Manufacturing </a:t>
            </a:r>
            <a:r>
              <a:rPr lang="en-US" dirty="0" smtClean="0">
                <a:effectLst/>
              </a:rPr>
              <a:t>Facility</a:t>
            </a:r>
            <a:endParaRPr lang="en-US" dirty="0" smtClean="0"/>
          </a:p>
          <a:p>
            <a:pPr marL="457200" lvl="1" indent="0" algn="l" rtl="0" eaLnBrk="1" hangingPunct="1">
              <a:buFont typeface="Tahoma" pitchFamily="34" charset="0"/>
              <a:buNone/>
              <a:defRPr/>
            </a:pPr>
            <a:r>
              <a:rPr lang="en-US" dirty="0" smtClean="0">
                <a:effectLst/>
              </a:rPr>
              <a:t>        </a:t>
            </a:r>
            <a:r>
              <a:rPr lang="en-US" sz="1900" b="1" dirty="0" smtClean="0">
                <a:effectLst/>
              </a:rPr>
              <a:t>PV </a:t>
            </a:r>
            <a:r>
              <a:rPr lang="en-US" sz="1900" b="1" dirty="0">
                <a:effectLst/>
              </a:rPr>
              <a:t>Product: </a:t>
            </a:r>
            <a:endParaRPr lang="en-US" sz="1900" b="1" dirty="0" smtClean="0">
              <a:effectLst/>
            </a:endParaRPr>
          </a:p>
          <a:p>
            <a:pPr marL="457200" lvl="1" indent="0" algn="l" rtl="0" eaLnBrk="1" hangingPunct="1">
              <a:buFont typeface="Tahoma" pitchFamily="34" charset="0"/>
              <a:buNone/>
              <a:defRPr/>
            </a:pPr>
            <a:r>
              <a:rPr lang="en-US" sz="1900" b="1" dirty="0">
                <a:effectLst/>
              </a:rPr>
              <a:t> </a:t>
            </a:r>
            <a:r>
              <a:rPr lang="en-US" sz="1900" b="1" dirty="0" smtClean="0">
                <a:effectLst/>
              </a:rPr>
              <a:t> </a:t>
            </a:r>
            <a:r>
              <a:rPr lang="en-US" sz="1900" b="1" dirty="0">
                <a:effectLst/>
              </a:rPr>
              <a:t>	</a:t>
            </a:r>
            <a:r>
              <a:rPr lang="en-US" sz="1900" b="1" dirty="0" smtClean="0">
                <a:effectLst/>
              </a:rPr>
              <a:t>      Glass </a:t>
            </a:r>
            <a:r>
              <a:rPr lang="en-US" sz="1900" b="1" dirty="0">
                <a:effectLst/>
              </a:rPr>
              <a:t>laminates as curtain wall spandrel, skylight, and awning</a:t>
            </a: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3797" name="Picture 198"/>
          <p:cNvPicPr>
            <a:picLocks noChangeAspect="1" noChangeArrowheads="1"/>
          </p:cNvPicPr>
          <p:nvPr/>
        </p:nvPicPr>
        <p:blipFill>
          <a:blip r:embed="rId3" cstate="print"/>
          <a:srcRect t="2612"/>
          <a:stretch>
            <a:fillRect/>
          </a:stretch>
        </p:blipFill>
        <p:spPr bwMode="auto">
          <a:xfrm rot="5400000">
            <a:off x="3025775" y="582613"/>
            <a:ext cx="4217988" cy="76057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 end="2"/>
                                            </p:txEl>
                                          </p:spTgt>
                                        </p:tgtEl>
                                        <p:attrNameLst>
                                          <p:attrName>style.visibility</p:attrName>
                                        </p:attrNameLst>
                                      </p:cBhvr>
                                      <p:to>
                                        <p:strVal val="visible"/>
                                      </p:to>
                                    </p:set>
                                    <p:animEffect transition="in" filter="fade">
                                      <p:cBhvr>
                                        <p:cTn id="21" dur="1000"/>
                                        <p:tgtEl>
                                          <p:spTgt spid="243715">
                                            <p:txEl>
                                              <p:pRg st="2" end="2"/>
                                            </p:txEl>
                                          </p:spTgt>
                                        </p:tgtEl>
                                      </p:cBhvr>
                                    </p:animEffect>
                                    <p:anim calcmode="lin" valueType="num">
                                      <p:cBhvr>
                                        <p:cTn id="22"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15" end="15"/>
                                            </p:txEl>
                                          </p:spTgt>
                                        </p:tgtEl>
                                        <p:attrNameLst>
                                          <p:attrName>style.visibility</p:attrName>
                                        </p:attrNameLst>
                                      </p:cBhvr>
                                      <p:to>
                                        <p:strVal val="visible"/>
                                      </p:to>
                                    </p:set>
                                    <p:animEffect transition="in" filter="fade">
                                      <p:cBhvr>
                                        <p:cTn id="28" dur="1000"/>
                                        <p:tgtEl>
                                          <p:spTgt spid="243715">
                                            <p:txEl>
                                              <p:pRg st="15" end="15"/>
                                            </p:txEl>
                                          </p:spTgt>
                                        </p:tgtEl>
                                      </p:cBhvr>
                                    </p:animEffect>
                                    <p:anim calcmode="lin" valueType="num">
                                      <p:cBhvr>
                                        <p:cTn id="29" dur="1000" fill="hold"/>
                                        <p:tgtEl>
                                          <p:spTgt spid="243715">
                                            <p:txEl>
                                              <p:pRg st="15" end="15"/>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16" end="16"/>
                                            </p:txEl>
                                          </p:spTgt>
                                        </p:tgtEl>
                                        <p:attrNameLst>
                                          <p:attrName>style.visibility</p:attrName>
                                        </p:attrNameLst>
                                      </p:cBhvr>
                                      <p:to>
                                        <p:strVal val="visible"/>
                                      </p:to>
                                    </p:set>
                                    <p:animEffect transition="in" filter="fade">
                                      <p:cBhvr>
                                        <p:cTn id="35" dur="1000"/>
                                        <p:tgtEl>
                                          <p:spTgt spid="243715">
                                            <p:txEl>
                                              <p:pRg st="16" end="16"/>
                                            </p:txEl>
                                          </p:spTgt>
                                        </p:tgtEl>
                                      </p:cBhvr>
                                    </p:animEffect>
                                    <p:anim calcmode="lin" valueType="num">
                                      <p:cBhvr>
                                        <p:cTn id="36" dur="1000" fill="hold"/>
                                        <p:tgtEl>
                                          <p:spTgt spid="243715">
                                            <p:txEl>
                                              <p:pRg st="16" end="16"/>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85000" lnSpcReduction="2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P</a:t>
            </a:r>
            <a:r>
              <a:rPr lang="en-US" dirty="0">
                <a:effectLst/>
              </a:rPr>
              <a:t>hotovoltaic Manufacturing </a:t>
            </a:r>
            <a:r>
              <a:rPr lang="en-US" dirty="0" smtClean="0">
                <a:effectLst/>
              </a:rPr>
              <a:t>Facility</a:t>
            </a:r>
            <a:endParaRPr lang="en-US" dirty="0" smtClean="0"/>
          </a:p>
          <a:p>
            <a:pPr marL="457200" lvl="1" indent="0" algn="l" rtl="0" eaLnBrk="1" hangingPunct="1">
              <a:buFont typeface="Tahoma" pitchFamily="34" charset="0"/>
              <a:buNone/>
              <a:defRPr/>
            </a:pPr>
            <a:r>
              <a:rPr lang="en-US" dirty="0" smtClean="0">
                <a:effectLst/>
              </a:rPr>
              <a:t>        </a:t>
            </a:r>
          </a:p>
          <a:p>
            <a:pPr marL="457200" lvl="1" indent="0" algn="l" rtl="0" eaLnBrk="1" hangingPunct="1">
              <a:buFont typeface="Tahoma" pitchFamily="34" charset="0"/>
              <a:buNone/>
              <a:defRPr/>
            </a:pPr>
            <a:endParaRPr lang="en-US" sz="1900" b="1" dirty="0">
              <a:effectLst/>
            </a:endParaRPr>
          </a:p>
          <a:p>
            <a:pPr marL="457200" lvl="1" indent="0" algn="l" rtl="0" eaLnBrk="1" hangingPunct="1">
              <a:buFont typeface="Tahoma" pitchFamily="34" charset="0"/>
              <a:buNone/>
              <a:defRPr/>
            </a:pPr>
            <a:r>
              <a:rPr lang="en-US" sz="1900" b="1" dirty="0" smtClean="0">
                <a:effectLst/>
              </a:rPr>
              <a:t>	     PV </a:t>
            </a:r>
            <a:r>
              <a:rPr lang="en-US" sz="1900" b="1" dirty="0">
                <a:effectLst/>
              </a:rPr>
              <a:t>Module Mounting and Attachment Details</a:t>
            </a:r>
          </a:p>
          <a:p>
            <a:pPr rtl="0">
              <a:defRPr/>
            </a:pPr>
            <a:r>
              <a:rPr lang="en-US" sz="1900" b="1" dirty="0">
                <a:effectLst/>
              </a:rPr>
              <a:t> </a:t>
            </a:r>
          </a:p>
          <a:p>
            <a:pPr algn="just" rtl="0">
              <a:defRPr/>
            </a:pPr>
            <a:r>
              <a:rPr lang="en-US" sz="1400" dirty="0" smtClean="0">
                <a:effectLst/>
              </a:rPr>
              <a:t>	     ● Standard </a:t>
            </a:r>
            <a:r>
              <a:rPr lang="en-US" sz="1400" dirty="0">
                <a:effectLst/>
              </a:rPr>
              <a:t>PV modules are 31 in. x 61 in. but can be produced in custom sizes as </a:t>
            </a:r>
            <a:r>
              <a:rPr lang="en-US" sz="1400" dirty="0" smtClean="0">
                <a:effectLst/>
              </a:rPr>
              <a:t>required</a:t>
            </a:r>
          </a:p>
          <a:p>
            <a:pPr algn="just" rtl="0">
              <a:defRPr/>
            </a:pPr>
            <a:r>
              <a:rPr lang="en-US" sz="1400" dirty="0">
                <a:effectLst/>
              </a:rPr>
              <a:t> </a:t>
            </a:r>
            <a:r>
              <a:rPr lang="en-US" sz="1400" dirty="0" smtClean="0">
                <a:effectLst/>
              </a:rPr>
              <a:t>                      </a:t>
            </a:r>
            <a:r>
              <a:rPr lang="en-US" sz="1400" dirty="0">
                <a:effectLst/>
              </a:rPr>
              <a:t>to fit the </a:t>
            </a:r>
            <a:r>
              <a:rPr lang="en-US" sz="1400" dirty="0" smtClean="0">
                <a:effectLst/>
              </a:rPr>
              <a:t>framing </a:t>
            </a:r>
            <a:r>
              <a:rPr lang="en-US" sz="1400" dirty="0">
                <a:effectLst/>
              </a:rPr>
              <a:t>requirements of the curtain wall. One unique feature </a:t>
            </a:r>
            <a:r>
              <a:rPr lang="en-US" sz="1400" dirty="0" smtClean="0">
                <a:effectLst/>
              </a:rPr>
              <a:t>is that </a:t>
            </a:r>
            <a:r>
              <a:rPr lang="en-US" sz="1400" dirty="0">
                <a:effectLst/>
              </a:rPr>
              <a:t>the </a:t>
            </a:r>
            <a:r>
              <a:rPr lang="en-US" sz="1400" dirty="0" smtClean="0">
                <a:effectLst/>
              </a:rPr>
              <a:t>modules</a:t>
            </a:r>
          </a:p>
          <a:p>
            <a:pPr algn="just" rtl="0">
              <a:defRPr/>
            </a:pPr>
            <a:r>
              <a:rPr lang="en-US" sz="1400" dirty="0">
                <a:effectLst/>
              </a:rPr>
              <a:t> </a:t>
            </a:r>
            <a:r>
              <a:rPr lang="en-US" sz="1400" dirty="0" smtClean="0">
                <a:effectLst/>
              </a:rPr>
              <a:t>                      </a:t>
            </a:r>
            <a:r>
              <a:rPr lang="en-US" sz="1400" dirty="0">
                <a:effectLst/>
              </a:rPr>
              <a:t>are glass-to glass </a:t>
            </a:r>
            <a:r>
              <a:rPr lang="en-US" sz="1400" dirty="0" smtClean="0">
                <a:effectLst/>
              </a:rPr>
              <a:t>laminated </a:t>
            </a:r>
            <a:r>
              <a:rPr lang="en-US" sz="1400" dirty="0">
                <a:effectLst/>
              </a:rPr>
              <a:t>products. The modules are installed with an </a:t>
            </a:r>
            <a:r>
              <a:rPr lang="en-US" sz="1400" dirty="0" smtClean="0">
                <a:effectLst/>
              </a:rPr>
              <a:t>insulated inner</a:t>
            </a:r>
          </a:p>
          <a:p>
            <a:pPr algn="just" rtl="0">
              <a:defRPr/>
            </a:pPr>
            <a:r>
              <a:rPr lang="en-US" sz="1400" dirty="0">
                <a:effectLst/>
              </a:rPr>
              <a:t> </a:t>
            </a:r>
            <a:r>
              <a:rPr lang="en-US" sz="1400" dirty="0" smtClean="0">
                <a:effectLst/>
              </a:rPr>
              <a:t>                     liner</a:t>
            </a:r>
            <a:r>
              <a:rPr lang="en-US" sz="1400" dirty="0">
                <a:effectLst/>
              </a:rPr>
              <a:t>, which </a:t>
            </a:r>
            <a:r>
              <a:rPr lang="en-US" sz="1400" dirty="0" smtClean="0">
                <a:effectLst/>
              </a:rPr>
              <a:t>forms a </a:t>
            </a:r>
            <a:r>
              <a:rPr lang="en-US" sz="1400" dirty="0">
                <a:effectLst/>
              </a:rPr>
              <a:t>plenum for ventilation</a:t>
            </a:r>
            <a:r>
              <a:rPr lang="en-US" sz="1400" dirty="0" smtClean="0">
                <a:effectLst/>
              </a:rPr>
              <a:t>.</a:t>
            </a:r>
          </a:p>
          <a:p>
            <a:pPr algn="just" rtl="0">
              <a:defRPr/>
            </a:pPr>
            <a:r>
              <a:rPr lang="en-US" sz="1400" dirty="0" smtClean="0">
                <a:effectLst/>
              </a:rPr>
              <a:t>	     </a:t>
            </a:r>
            <a:r>
              <a:rPr lang="en-US" sz="1400" dirty="0">
                <a:effectLst/>
              </a:rPr>
              <a:t>● </a:t>
            </a:r>
            <a:r>
              <a:rPr lang="en-US" sz="1400" dirty="0" smtClean="0">
                <a:effectLst/>
              </a:rPr>
              <a:t>Heat </a:t>
            </a:r>
            <a:r>
              <a:rPr lang="en-US" sz="1400" dirty="0">
                <a:effectLst/>
              </a:rPr>
              <a:t>radiated into the curtain wall plenum is </a:t>
            </a:r>
            <a:r>
              <a:rPr lang="en-US" sz="1400" dirty="0" smtClean="0">
                <a:effectLst/>
              </a:rPr>
              <a:t>vented </a:t>
            </a:r>
            <a:r>
              <a:rPr lang="en-US" sz="1400" dirty="0">
                <a:effectLst/>
              </a:rPr>
              <a:t>to the outside by natural convection </a:t>
            </a:r>
            <a:endParaRPr lang="en-US" sz="1400" dirty="0" smtClean="0">
              <a:effectLst/>
            </a:endParaRPr>
          </a:p>
          <a:p>
            <a:pPr algn="just" rtl="0">
              <a:defRPr/>
            </a:pPr>
            <a:r>
              <a:rPr lang="en-US" sz="1400" dirty="0">
                <a:effectLst/>
              </a:rPr>
              <a:t> </a:t>
            </a:r>
            <a:r>
              <a:rPr lang="en-US" sz="1400" dirty="0" smtClean="0">
                <a:effectLst/>
              </a:rPr>
              <a:t>                     through </a:t>
            </a:r>
            <a:r>
              <a:rPr lang="en-US" sz="1400" dirty="0">
                <a:effectLst/>
              </a:rPr>
              <a:t>holes drilled in the horizontal mullions</a:t>
            </a:r>
            <a:r>
              <a:rPr lang="en-US" sz="1400" dirty="0" smtClean="0">
                <a:effectLst/>
              </a:rPr>
              <a:t>.</a:t>
            </a:r>
          </a:p>
          <a:p>
            <a:pPr algn="just" rtl="0">
              <a:defRPr/>
            </a:pPr>
            <a:r>
              <a:rPr lang="en-US" sz="1400" dirty="0" smtClean="0">
                <a:effectLst/>
              </a:rPr>
              <a:t>	     ● In </a:t>
            </a:r>
            <a:r>
              <a:rPr lang="en-US" sz="1400" dirty="0">
                <a:effectLst/>
              </a:rPr>
              <a:t>some cases, the hollow vertical mullions are used as ducts to direct the warm air upward.</a:t>
            </a:r>
          </a:p>
          <a:p>
            <a:pPr algn="just" rtl="0">
              <a:defRPr/>
            </a:pPr>
            <a:r>
              <a:rPr lang="en-US" sz="1400" dirty="0" smtClean="0">
                <a:effectLst/>
              </a:rPr>
              <a:t>                     ●The </a:t>
            </a:r>
            <a:r>
              <a:rPr lang="en-US" sz="1400" dirty="0">
                <a:effectLst/>
              </a:rPr>
              <a:t>skylight panels are standard modules that transmit approximately 5% of the </a:t>
            </a:r>
            <a:r>
              <a:rPr lang="en-US" sz="1400" dirty="0" smtClean="0">
                <a:effectLst/>
              </a:rPr>
              <a:t>sunlight</a:t>
            </a:r>
          </a:p>
          <a:p>
            <a:pPr algn="just" rtl="0">
              <a:defRPr/>
            </a:pPr>
            <a:r>
              <a:rPr lang="en-US" sz="1400" dirty="0">
                <a:effectLst/>
              </a:rPr>
              <a:t> </a:t>
            </a:r>
            <a:r>
              <a:rPr lang="en-US" sz="1400" dirty="0" smtClean="0">
                <a:effectLst/>
              </a:rPr>
              <a:t>                    </a:t>
            </a:r>
            <a:r>
              <a:rPr lang="en-US" sz="1400" dirty="0">
                <a:effectLst/>
              </a:rPr>
              <a:t>through the laser scribe lines.</a:t>
            </a:r>
          </a:p>
          <a:p>
            <a:pPr algn="just" rtl="0">
              <a:defRPr/>
            </a:pPr>
            <a:r>
              <a:rPr lang="en-US" sz="1400" dirty="0" smtClean="0">
                <a:effectLst/>
              </a:rPr>
              <a:t>	     ●The </a:t>
            </a:r>
            <a:r>
              <a:rPr lang="en-US" sz="1400" dirty="0">
                <a:effectLst/>
              </a:rPr>
              <a:t>PV modules are supplemented by clear glazing units to increase light trans- mission</a:t>
            </a:r>
            <a:r>
              <a:rPr lang="en-US" sz="1400" dirty="0" smtClean="0">
                <a:effectLst/>
              </a:rPr>
              <a:t>.</a:t>
            </a:r>
          </a:p>
          <a:p>
            <a:pPr algn="just" rtl="0">
              <a:defRPr/>
            </a:pPr>
            <a:r>
              <a:rPr lang="en-US" sz="1400" dirty="0" smtClean="0">
                <a:effectLst/>
              </a:rPr>
              <a:t>	     ● </a:t>
            </a:r>
            <a:r>
              <a:rPr lang="en-US" sz="1400" dirty="0">
                <a:effectLst/>
              </a:rPr>
              <a:t>Another unique feature of this BIPV system is that the skylight is vented to </a:t>
            </a:r>
            <a:r>
              <a:rPr lang="en-US" sz="1400" dirty="0" smtClean="0">
                <a:effectLst/>
              </a:rPr>
              <a:t>remove</a:t>
            </a:r>
          </a:p>
          <a:p>
            <a:pPr algn="just" rtl="0">
              <a:defRPr/>
            </a:pPr>
            <a:r>
              <a:rPr lang="en-US" sz="1400" dirty="0">
                <a:effectLst/>
              </a:rPr>
              <a:t> </a:t>
            </a:r>
            <a:r>
              <a:rPr lang="en-US" sz="1400" dirty="0" smtClean="0">
                <a:effectLst/>
              </a:rPr>
              <a:t>                      </a:t>
            </a:r>
            <a:r>
              <a:rPr lang="en-US" sz="1400" dirty="0">
                <a:effectLst/>
              </a:rPr>
              <a:t>heat gain from the modules.</a:t>
            </a:r>
          </a:p>
          <a:p>
            <a:pPr algn="just" rtl="0">
              <a:defRPr/>
            </a:pPr>
            <a:r>
              <a:rPr lang="en-US" sz="1400" dirty="0" smtClean="0">
                <a:effectLst/>
              </a:rPr>
              <a:t> 	 </a:t>
            </a:r>
            <a:r>
              <a:rPr lang="en-US" sz="1400" dirty="0">
                <a:effectLst/>
              </a:rPr>
              <a:t> </a:t>
            </a:r>
            <a:r>
              <a:rPr lang="en-US" sz="1400" dirty="0" smtClean="0">
                <a:effectLst/>
              </a:rPr>
              <a:t>   ●The </a:t>
            </a:r>
            <a:r>
              <a:rPr lang="en-US" sz="1400" dirty="0">
                <a:effectLst/>
              </a:rPr>
              <a:t>awning panels are bolted through the steel tube awning structure to </a:t>
            </a:r>
            <a:r>
              <a:rPr lang="en-US" sz="1400" dirty="0" smtClean="0">
                <a:effectLst/>
              </a:rPr>
              <a:t>aluminum</a:t>
            </a:r>
          </a:p>
          <a:p>
            <a:pPr algn="just" rtl="0">
              <a:defRPr/>
            </a:pPr>
            <a:r>
              <a:rPr lang="en-US" sz="1400" dirty="0">
                <a:effectLst/>
              </a:rPr>
              <a:t> </a:t>
            </a:r>
            <a:r>
              <a:rPr lang="en-US" sz="1400" dirty="0" smtClean="0">
                <a:effectLst/>
              </a:rPr>
              <a:t>                      channels </a:t>
            </a:r>
            <a:r>
              <a:rPr lang="en-US" sz="1400" dirty="0">
                <a:effectLst/>
              </a:rPr>
              <a:t>epoxied to the encapsulating glass. This is the attachment used in </a:t>
            </a:r>
            <a:r>
              <a:rPr lang="en-US" sz="1400" dirty="0" smtClean="0">
                <a:effectLst/>
              </a:rPr>
              <a:t>typical field mounted. </a:t>
            </a:r>
            <a:r>
              <a:rPr lang="en-US" sz="1400" dirty="0">
                <a:effectLst/>
              </a:rPr>
              <a:t>arrays</a:t>
            </a:r>
          </a:p>
          <a:p>
            <a:pPr marL="0" lvl="1" indent="0" algn="just" rtl="0">
              <a:buClr>
                <a:schemeClr val="hlink"/>
              </a:buClr>
              <a:buSzPct val="120000"/>
              <a:buFont typeface="Tahoma" pitchFamily="34" charset="0"/>
              <a:buNone/>
              <a:defRPr/>
            </a:pPr>
            <a:endParaRPr lang="en-US" sz="1400" dirty="0">
              <a:effectLst/>
              <a:ea typeface="+mn-ea"/>
            </a:endParaRPr>
          </a:p>
          <a:p>
            <a:pPr marL="0" lvl="1" indent="0" algn="just" rtl="0">
              <a:buClr>
                <a:schemeClr val="hlink"/>
              </a:buClr>
              <a:buSzPct val="120000"/>
              <a:buFont typeface="Tahoma" pitchFamily="34" charset="0"/>
              <a:buNone/>
              <a:defRPr/>
            </a:pPr>
            <a:endParaRPr lang="en-US" sz="1400" dirty="0">
              <a:effectLst/>
              <a:ea typeface="+mn-ea"/>
            </a:endParaRPr>
          </a:p>
          <a:p>
            <a:pPr marL="0" lvl="1" indent="0" algn="just" rtl="0">
              <a:buClr>
                <a:schemeClr val="hlink"/>
              </a:buClr>
              <a:buSzPct val="120000"/>
              <a:buFont typeface="Tahoma" pitchFamily="34" charset="0"/>
              <a:buNone/>
              <a:defRPr/>
            </a:pPr>
            <a:endParaRPr lang="en-US" sz="1400" dirty="0">
              <a:effectLst/>
              <a:ea typeface="+mn-ea"/>
            </a:endParaRPr>
          </a:p>
          <a:p>
            <a:pPr marL="0" lvl="1" indent="0" algn="just" rtl="0">
              <a:buClr>
                <a:schemeClr val="hlink"/>
              </a:buClr>
              <a:buSzPct val="120000"/>
              <a:buFont typeface="Tahoma" pitchFamily="34" charset="0"/>
              <a:buNone/>
              <a:defRPr/>
            </a:pPr>
            <a:endParaRPr lang="en-US" sz="1400" dirty="0">
              <a:effectLst/>
              <a:ea typeface="+mn-ea"/>
            </a:endParaRPr>
          </a:p>
          <a:p>
            <a:pPr algn="just" rtl="0">
              <a:defRPr/>
            </a:pPr>
            <a:endParaRPr lang="en-US" sz="1400" dirty="0">
              <a:effectLst/>
            </a:endParaRPr>
          </a:p>
          <a:p>
            <a:pPr algn="just" rtl="0">
              <a:defRPr/>
            </a:pPr>
            <a:endParaRPr lang="en-US" sz="1400" dirty="0">
              <a:effectLst/>
            </a:endParaRPr>
          </a:p>
          <a:p>
            <a:pPr algn="just" rtl="0">
              <a:defRPr/>
            </a:pPr>
            <a:endParaRPr lang="en-US" sz="1400" dirty="0">
              <a:effectLst/>
            </a:endParaRPr>
          </a:p>
          <a:p>
            <a:pPr algn="just" rtl="0">
              <a:defRPr/>
            </a:pPr>
            <a:endParaRPr lang="en-US" sz="1400" dirty="0">
              <a:effectLst/>
            </a:endParaRPr>
          </a:p>
          <a:p>
            <a:pPr algn="just" rtl="0">
              <a:defRPr/>
            </a:pPr>
            <a:endParaRPr lang="en-US" sz="1400" dirty="0">
              <a:effectLst/>
            </a:endParaRPr>
          </a:p>
          <a:p>
            <a:pPr algn="just" rtl="0">
              <a:defRPr/>
            </a:pPr>
            <a:endParaRPr lang="en-US" sz="1400" dirty="0">
              <a:effectLst/>
            </a:endParaRPr>
          </a:p>
          <a:p>
            <a:pPr algn="just" rtl="0">
              <a:defRPr/>
            </a:pPr>
            <a:r>
              <a:rPr lang="en-US" sz="1400" dirty="0">
                <a:effectLst/>
              </a:rPr>
              <a:t> </a:t>
            </a:r>
          </a:p>
          <a:p>
            <a:pPr algn="just" rtl="0">
              <a:defRPr/>
            </a:pPr>
            <a:r>
              <a:rPr lang="en-US" sz="1400" dirty="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3" end="3"/>
                                            </p:txEl>
                                          </p:spTgt>
                                        </p:tgtEl>
                                        <p:attrNameLst>
                                          <p:attrName>style.visibility</p:attrName>
                                        </p:attrNameLst>
                                      </p:cBhvr>
                                      <p:to>
                                        <p:strVal val="visible"/>
                                      </p:to>
                                    </p:set>
                                    <p:animEffect transition="in" filter="fade">
                                      <p:cBhvr>
                                        <p:cTn id="21" dur="1000"/>
                                        <p:tgtEl>
                                          <p:spTgt spid="243715">
                                            <p:txEl>
                                              <p:pRg st="3" end="3"/>
                                            </p:txEl>
                                          </p:spTgt>
                                        </p:tgtEl>
                                      </p:cBhvr>
                                    </p:animEffect>
                                    <p:anim calcmode="lin" valueType="num">
                                      <p:cBhvr>
                                        <p:cTn id="22" dur="1000" fill="hold"/>
                                        <p:tgtEl>
                                          <p:spTgt spid="24371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4" end="4"/>
                                            </p:txEl>
                                          </p:spTgt>
                                        </p:tgtEl>
                                        <p:attrNameLst>
                                          <p:attrName>style.visibility</p:attrName>
                                        </p:attrNameLst>
                                      </p:cBhvr>
                                      <p:to>
                                        <p:strVal val="visible"/>
                                      </p:to>
                                    </p:set>
                                    <p:animEffect transition="in" filter="fade">
                                      <p:cBhvr>
                                        <p:cTn id="28" dur="1000"/>
                                        <p:tgtEl>
                                          <p:spTgt spid="243715">
                                            <p:txEl>
                                              <p:pRg st="4" end="4"/>
                                            </p:txEl>
                                          </p:spTgt>
                                        </p:tgtEl>
                                      </p:cBhvr>
                                    </p:animEffect>
                                    <p:anim calcmode="lin" valueType="num">
                                      <p:cBhvr>
                                        <p:cTn id="29" dur="1000" fill="hold"/>
                                        <p:tgtEl>
                                          <p:spTgt spid="24371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5" end="5"/>
                                            </p:txEl>
                                          </p:spTgt>
                                        </p:tgtEl>
                                        <p:attrNameLst>
                                          <p:attrName>style.visibility</p:attrName>
                                        </p:attrNameLst>
                                      </p:cBhvr>
                                      <p:to>
                                        <p:strVal val="visible"/>
                                      </p:to>
                                    </p:set>
                                    <p:animEffect transition="in" filter="fade">
                                      <p:cBhvr>
                                        <p:cTn id="35" dur="1000"/>
                                        <p:tgtEl>
                                          <p:spTgt spid="243715">
                                            <p:txEl>
                                              <p:pRg st="5" end="5"/>
                                            </p:txEl>
                                          </p:spTgt>
                                        </p:tgtEl>
                                      </p:cBhvr>
                                    </p:animEffect>
                                    <p:anim calcmode="lin" valueType="num">
                                      <p:cBhvr>
                                        <p:cTn id="36" dur="1000" fill="hold"/>
                                        <p:tgtEl>
                                          <p:spTgt spid="243715">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6" end="6"/>
                                            </p:txEl>
                                          </p:spTgt>
                                        </p:tgtEl>
                                        <p:attrNameLst>
                                          <p:attrName>style.visibility</p:attrName>
                                        </p:attrNameLst>
                                      </p:cBhvr>
                                      <p:to>
                                        <p:strVal val="visible"/>
                                      </p:to>
                                    </p:set>
                                    <p:animEffect transition="in" filter="fade">
                                      <p:cBhvr>
                                        <p:cTn id="42" dur="1000"/>
                                        <p:tgtEl>
                                          <p:spTgt spid="243715">
                                            <p:txEl>
                                              <p:pRg st="6" end="6"/>
                                            </p:txEl>
                                          </p:spTgt>
                                        </p:tgtEl>
                                      </p:cBhvr>
                                    </p:animEffect>
                                    <p:anim calcmode="lin" valueType="num">
                                      <p:cBhvr>
                                        <p:cTn id="43" dur="1000" fill="hold"/>
                                        <p:tgtEl>
                                          <p:spTgt spid="243715">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7" end="7"/>
                                            </p:txEl>
                                          </p:spTgt>
                                        </p:tgtEl>
                                        <p:attrNameLst>
                                          <p:attrName>style.visibility</p:attrName>
                                        </p:attrNameLst>
                                      </p:cBhvr>
                                      <p:to>
                                        <p:strVal val="visible"/>
                                      </p:to>
                                    </p:set>
                                    <p:animEffect transition="in" filter="fade">
                                      <p:cBhvr>
                                        <p:cTn id="49" dur="1000"/>
                                        <p:tgtEl>
                                          <p:spTgt spid="243715">
                                            <p:txEl>
                                              <p:pRg st="7" end="7"/>
                                            </p:txEl>
                                          </p:spTgt>
                                        </p:tgtEl>
                                      </p:cBhvr>
                                    </p:animEffect>
                                    <p:anim calcmode="lin" valueType="num">
                                      <p:cBhvr>
                                        <p:cTn id="50" dur="1000" fill="hold"/>
                                        <p:tgtEl>
                                          <p:spTgt spid="243715">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iterate type="wd">
                                    <p:tmPct val="10000"/>
                                  </p:iterate>
                                  <p:childTnLst>
                                    <p:set>
                                      <p:cBhvr>
                                        <p:cTn id="55" dur="1" fill="hold">
                                          <p:stCondLst>
                                            <p:cond delay="0"/>
                                          </p:stCondLst>
                                        </p:cTn>
                                        <p:tgtEl>
                                          <p:spTgt spid="243715">
                                            <p:txEl>
                                              <p:pRg st="8" end="8"/>
                                            </p:txEl>
                                          </p:spTgt>
                                        </p:tgtEl>
                                        <p:attrNameLst>
                                          <p:attrName>style.visibility</p:attrName>
                                        </p:attrNameLst>
                                      </p:cBhvr>
                                      <p:to>
                                        <p:strVal val="visible"/>
                                      </p:to>
                                    </p:set>
                                    <p:animEffect transition="in" filter="fade">
                                      <p:cBhvr>
                                        <p:cTn id="56" dur="1000"/>
                                        <p:tgtEl>
                                          <p:spTgt spid="243715">
                                            <p:txEl>
                                              <p:pRg st="8" end="8"/>
                                            </p:txEl>
                                          </p:spTgt>
                                        </p:tgtEl>
                                      </p:cBhvr>
                                    </p:animEffect>
                                    <p:anim calcmode="lin" valueType="num">
                                      <p:cBhvr>
                                        <p:cTn id="57" dur="1000" fill="hold"/>
                                        <p:tgtEl>
                                          <p:spTgt spid="243715">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243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iterate type="wd">
                                    <p:tmPct val="10000"/>
                                  </p:iterate>
                                  <p:childTnLst>
                                    <p:set>
                                      <p:cBhvr>
                                        <p:cTn id="62" dur="1" fill="hold">
                                          <p:stCondLst>
                                            <p:cond delay="0"/>
                                          </p:stCondLst>
                                        </p:cTn>
                                        <p:tgtEl>
                                          <p:spTgt spid="243715">
                                            <p:txEl>
                                              <p:pRg st="9" end="9"/>
                                            </p:txEl>
                                          </p:spTgt>
                                        </p:tgtEl>
                                        <p:attrNameLst>
                                          <p:attrName>style.visibility</p:attrName>
                                        </p:attrNameLst>
                                      </p:cBhvr>
                                      <p:to>
                                        <p:strVal val="visible"/>
                                      </p:to>
                                    </p:set>
                                    <p:animEffect transition="in" filter="fade">
                                      <p:cBhvr>
                                        <p:cTn id="63" dur="1000"/>
                                        <p:tgtEl>
                                          <p:spTgt spid="243715">
                                            <p:txEl>
                                              <p:pRg st="9" end="9"/>
                                            </p:txEl>
                                          </p:spTgt>
                                        </p:tgtEl>
                                      </p:cBhvr>
                                    </p:animEffect>
                                    <p:anim calcmode="lin" valueType="num">
                                      <p:cBhvr>
                                        <p:cTn id="64" dur="1000" fill="hold"/>
                                        <p:tgtEl>
                                          <p:spTgt spid="243715">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43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iterate type="wd">
                                    <p:tmPct val="10000"/>
                                  </p:iterate>
                                  <p:childTnLst>
                                    <p:set>
                                      <p:cBhvr>
                                        <p:cTn id="69" dur="1" fill="hold">
                                          <p:stCondLst>
                                            <p:cond delay="0"/>
                                          </p:stCondLst>
                                        </p:cTn>
                                        <p:tgtEl>
                                          <p:spTgt spid="243715">
                                            <p:txEl>
                                              <p:pRg st="10" end="10"/>
                                            </p:txEl>
                                          </p:spTgt>
                                        </p:tgtEl>
                                        <p:attrNameLst>
                                          <p:attrName>style.visibility</p:attrName>
                                        </p:attrNameLst>
                                      </p:cBhvr>
                                      <p:to>
                                        <p:strVal val="visible"/>
                                      </p:to>
                                    </p:set>
                                    <p:animEffect transition="in" filter="fade">
                                      <p:cBhvr>
                                        <p:cTn id="70" dur="1000"/>
                                        <p:tgtEl>
                                          <p:spTgt spid="243715">
                                            <p:txEl>
                                              <p:pRg st="10" end="10"/>
                                            </p:txEl>
                                          </p:spTgt>
                                        </p:tgtEl>
                                      </p:cBhvr>
                                    </p:animEffect>
                                    <p:anim calcmode="lin" valueType="num">
                                      <p:cBhvr>
                                        <p:cTn id="71" dur="1000" fill="hold"/>
                                        <p:tgtEl>
                                          <p:spTgt spid="243715">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243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iterate type="wd">
                                    <p:tmPct val="10000"/>
                                  </p:iterate>
                                  <p:childTnLst>
                                    <p:set>
                                      <p:cBhvr>
                                        <p:cTn id="76" dur="1" fill="hold">
                                          <p:stCondLst>
                                            <p:cond delay="0"/>
                                          </p:stCondLst>
                                        </p:cTn>
                                        <p:tgtEl>
                                          <p:spTgt spid="243715">
                                            <p:txEl>
                                              <p:pRg st="11" end="11"/>
                                            </p:txEl>
                                          </p:spTgt>
                                        </p:tgtEl>
                                        <p:attrNameLst>
                                          <p:attrName>style.visibility</p:attrName>
                                        </p:attrNameLst>
                                      </p:cBhvr>
                                      <p:to>
                                        <p:strVal val="visible"/>
                                      </p:to>
                                    </p:set>
                                    <p:animEffect transition="in" filter="fade">
                                      <p:cBhvr>
                                        <p:cTn id="77" dur="1000"/>
                                        <p:tgtEl>
                                          <p:spTgt spid="243715">
                                            <p:txEl>
                                              <p:pRg st="11" end="11"/>
                                            </p:txEl>
                                          </p:spTgt>
                                        </p:tgtEl>
                                      </p:cBhvr>
                                    </p:animEffect>
                                    <p:anim calcmode="lin" valueType="num">
                                      <p:cBhvr>
                                        <p:cTn id="78" dur="1000" fill="hold"/>
                                        <p:tgtEl>
                                          <p:spTgt spid="243715">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2437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iterate type="wd">
                                    <p:tmPct val="10000"/>
                                  </p:iterate>
                                  <p:childTnLst>
                                    <p:set>
                                      <p:cBhvr>
                                        <p:cTn id="83" dur="1" fill="hold">
                                          <p:stCondLst>
                                            <p:cond delay="0"/>
                                          </p:stCondLst>
                                        </p:cTn>
                                        <p:tgtEl>
                                          <p:spTgt spid="243715">
                                            <p:txEl>
                                              <p:pRg st="12" end="12"/>
                                            </p:txEl>
                                          </p:spTgt>
                                        </p:tgtEl>
                                        <p:attrNameLst>
                                          <p:attrName>style.visibility</p:attrName>
                                        </p:attrNameLst>
                                      </p:cBhvr>
                                      <p:to>
                                        <p:strVal val="visible"/>
                                      </p:to>
                                    </p:set>
                                    <p:animEffect transition="in" filter="fade">
                                      <p:cBhvr>
                                        <p:cTn id="84" dur="1000"/>
                                        <p:tgtEl>
                                          <p:spTgt spid="243715">
                                            <p:txEl>
                                              <p:pRg st="12" end="12"/>
                                            </p:txEl>
                                          </p:spTgt>
                                        </p:tgtEl>
                                      </p:cBhvr>
                                    </p:animEffect>
                                    <p:anim calcmode="lin" valueType="num">
                                      <p:cBhvr>
                                        <p:cTn id="85" dur="1000" fill="hold"/>
                                        <p:tgtEl>
                                          <p:spTgt spid="243715">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24371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iterate type="wd">
                                    <p:tmPct val="10000"/>
                                  </p:iterate>
                                  <p:childTnLst>
                                    <p:set>
                                      <p:cBhvr>
                                        <p:cTn id="90" dur="1" fill="hold">
                                          <p:stCondLst>
                                            <p:cond delay="0"/>
                                          </p:stCondLst>
                                        </p:cTn>
                                        <p:tgtEl>
                                          <p:spTgt spid="243715">
                                            <p:txEl>
                                              <p:pRg st="13" end="13"/>
                                            </p:txEl>
                                          </p:spTgt>
                                        </p:tgtEl>
                                        <p:attrNameLst>
                                          <p:attrName>style.visibility</p:attrName>
                                        </p:attrNameLst>
                                      </p:cBhvr>
                                      <p:to>
                                        <p:strVal val="visible"/>
                                      </p:to>
                                    </p:set>
                                    <p:animEffect transition="in" filter="fade">
                                      <p:cBhvr>
                                        <p:cTn id="91" dur="1000"/>
                                        <p:tgtEl>
                                          <p:spTgt spid="243715">
                                            <p:txEl>
                                              <p:pRg st="13" end="13"/>
                                            </p:txEl>
                                          </p:spTgt>
                                        </p:tgtEl>
                                      </p:cBhvr>
                                    </p:animEffect>
                                    <p:anim calcmode="lin" valueType="num">
                                      <p:cBhvr>
                                        <p:cTn id="92" dur="1000" fill="hold"/>
                                        <p:tgtEl>
                                          <p:spTgt spid="243715">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243715">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iterate type="wd">
                                    <p:tmPct val="10000"/>
                                  </p:iterate>
                                  <p:childTnLst>
                                    <p:set>
                                      <p:cBhvr>
                                        <p:cTn id="97" dur="1" fill="hold">
                                          <p:stCondLst>
                                            <p:cond delay="0"/>
                                          </p:stCondLst>
                                        </p:cTn>
                                        <p:tgtEl>
                                          <p:spTgt spid="243715">
                                            <p:txEl>
                                              <p:pRg st="14" end="14"/>
                                            </p:txEl>
                                          </p:spTgt>
                                        </p:tgtEl>
                                        <p:attrNameLst>
                                          <p:attrName>style.visibility</p:attrName>
                                        </p:attrNameLst>
                                      </p:cBhvr>
                                      <p:to>
                                        <p:strVal val="visible"/>
                                      </p:to>
                                    </p:set>
                                    <p:animEffect transition="in" filter="fade">
                                      <p:cBhvr>
                                        <p:cTn id="98" dur="1000"/>
                                        <p:tgtEl>
                                          <p:spTgt spid="243715">
                                            <p:txEl>
                                              <p:pRg st="14" end="14"/>
                                            </p:txEl>
                                          </p:spTgt>
                                        </p:tgtEl>
                                      </p:cBhvr>
                                    </p:animEffect>
                                    <p:anim calcmode="lin" valueType="num">
                                      <p:cBhvr>
                                        <p:cTn id="99" dur="1000" fill="hold"/>
                                        <p:tgtEl>
                                          <p:spTgt spid="243715">
                                            <p:txEl>
                                              <p:pRg st="14" end="14"/>
                                            </p:txEl>
                                          </p:spTgt>
                                        </p:tgtEl>
                                        <p:attrNameLst>
                                          <p:attrName>ppt_x</p:attrName>
                                        </p:attrNameLst>
                                      </p:cBhvr>
                                      <p:tavLst>
                                        <p:tav tm="0">
                                          <p:val>
                                            <p:strVal val="#ppt_x"/>
                                          </p:val>
                                        </p:tav>
                                        <p:tav tm="100000">
                                          <p:val>
                                            <p:strVal val="#ppt_x"/>
                                          </p:val>
                                        </p:tav>
                                      </p:tavLst>
                                    </p:anim>
                                    <p:anim calcmode="lin" valueType="num">
                                      <p:cBhvr>
                                        <p:cTn id="100" dur="1000" fill="hold"/>
                                        <p:tgtEl>
                                          <p:spTgt spid="243715">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iterate type="wd">
                                    <p:tmPct val="10000"/>
                                  </p:iterate>
                                  <p:childTnLst>
                                    <p:set>
                                      <p:cBhvr>
                                        <p:cTn id="104" dur="1" fill="hold">
                                          <p:stCondLst>
                                            <p:cond delay="0"/>
                                          </p:stCondLst>
                                        </p:cTn>
                                        <p:tgtEl>
                                          <p:spTgt spid="243715">
                                            <p:txEl>
                                              <p:pRg st="15" end="15"/>
                                            </p:txEl>
                                          </p:spTgt>
                                        </p:tgtEl>
                                        <p:attrNameLst>
                                          <p:attrName>style.visibility</p:attrName>
                                        </p:attrNameLst>
                                      </p:cBhvr>
                                      <p:to>
                                        <p:strVal val="visible"/>
                                      </p:to>
                                    </p:set>
                                    <p:animEffect transition="in" filter="fade">
                                      <p:cBhvr>
                                        <p:cTn id="105" dur="1000"/>
                                        <p:tgtEl>
                                          <p:spTgt spid="243715">
                                            <p:txEl>
                                              <p:pRg st="15" end="15"/>
                                            </p:txEl>
                                          </p:spTgt>
                                        </p:tgtEl>
                                      </p:cBhvr>
                                    </p:animEffect>
                                    <p:anim calcmode="lin" valueType="num">
                                      <p:cBhvr>
                                        <p:cTn id="106" dur="1000" fill="hold"/>
                                        <p:tgtEl>
                                          <p:spTgt spid="243715">
                                            <p:txEl>
                                              <p:pRg st="15" end="15"/>
                                            </p:txEl>
                                          </p:spTgt>
                                        </p:tgtEl>
                                        <p:attrNameLst>
                                          <p:attrName>ppt_x</p:attrName>
                                        </p:attrNameLst>
                                      </p:cBhvr>
                                      <p:tavLst>
                                        <p:tav tm="0">
                                          <p:val>
                                            <p:strVal val="#ppt_x"/>
                                          </p:val>
                                        </p:tav>
                                        <p:tav tm="100000">
                                          <p:val>
                                            <p:strVal val="#ppt_x"/>
                                          </p:val>
                                        </p:tav>
                                      </p:tavLst>
                                    </p:anim>
                                    <p:anim calcmode="lin" valueType="num">
                                      <p:cBhvr>
                                        <p:cTn id="107" dur="1000" fill="hold"/>
                                        <p:tgtEl>
                                          <p:spTgt spid="243715">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iterate type="wd">
                                    <p:tmPct val="10000"/>
                                  </p:iterate>
                                  <p:childTnLst>
                                    <p:set>
                                      <p:cBhvr>
                                        <p:cTn id="111" dur="1" fill="hold">
                                          <p:stCondLst>
                                            <p:cond delay="0"/>
                                          </p:stCondLst>
                                        </p:cTn>
                                        <p:tgtEl>
                                          <p:spTgt spid="243715">
                                            <p:txEl>
                                              <p:pRg st="16" end="16"/>
                                            </p:txEl>
                                          </p:spTgt>
                                        </p:tgtEl>
                                        <p:attrNameLst>
                                          <p:attrName>style.visibility</p:attrName>
                                        </p:attrNameLst>
                                      </p:cBhvr>
                                      <p:to>
                                        <p:strVal val="visible"/>
                                      </p:to>
                                    </p:set>
                                    <p:animEffect transition="in" filter="fade">
                                      <p:cBhvr>
                                        <p:cTn id="112" dur="1000"/>
                                        <p:tgtEl>
                                          <p:spTgt spid="243715">
                                            <p:txEl>
                                              <p:pRg st="16" end="16"/>
                                            </p:txEl>
                                          </p:spTgt>
                                        </p:tgtEl>
                                      </p:cBhvr>
                                    </p:animEffect>
                                    <p:anim calcmode="lin" valueType="num">
                                      <p:cBhvr>
                                        <p:cTn id="113" dur="1000" fill="hold"/>
                                        <p:tgtEl>
                                          <p:spTgt spid="243715">
                                            <p:txEl>
                                              <p:pRg st="16" end="16"/>
                                            </p:txEl>
                                          </p:spTgt>
                                        </p:tgtEl>
                                        <p:attrNameLst>
                                          <p:attrName>ppt_x</p:attrName>
                                        </p:attrNameLst>
                                      </p:cBhvr>
                                      <p:tavLst>
                                        <p:tav tm="0">
                                          <p:val>
                                            <p:strVal val="#ppt_x"/>
                                          </p:val>
                                        </p:tav>
                                        <p:tav tm="100000">
                                          <p:val>
                                            <p:strVal val="#ppt_x"/>
                                          </p:val>
                                        </p:tav>
                                      </p:tavLst>
                                    </p:anim>
                                    <p:anim calcmode="lin" valueType="num">
                                      <p:cBhvr>
                                        <p:cTn id="114" dur="1000" fill="hold"/>
                                        <p:tgtEl>
                                          <p:spTgt spid="243715">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iterate type="wd">
                                    <p:tmPct val="10000"/>
                                  </p:iterate>
                                  <p:childTnLst>
                                    <p:set>
                                      <p:cBhvr>
                                        <p:cTn id="118" dur="1" fill="hold">
                                          <p:stCondLst>
                                            <p:cond delay="0"/>
                                          </p:stCondLst>
                                        </p:cTn>
                                        <p:tgtEl>
                                          <p:spTgt spid="243715">
                                            <p:txEl>
                                              <p:pRg st="17" end="17"/>
                                            </p:txEl>
                                          </p:spTgt>
                                        </p:tgtEl>
                                        <p:attrNameLst>
                                          <p:attrName>style.visibility</p:attrName>
                                        </p:attrNameLst>
                                      </p:cBhvr>
                                      <p:to>
                                        <p:strVal val="visible"/>
                                      </p:to>
                                    </p:set>
                                    <p:animEffect transition="in" filter="fade">
                                      <p:cBhvr>
                                        <p:cTn id="119" dur="1000"/>
                                        <p:tgtEl>
                                          <p:spTgt spid="243715">
                                            <p:txEl>
                                              <p:pRg st="17" end="17"/>
                                            </p:txEl>
                                          </p:spTgt>
                                        </p:tgtEl>
                                      </p:cBhvr>
                                    </p:animEffect>
                                    <p:anim calcmode="lin" valueType="num">
                                      <p:cBhvr>
                                        <p:cTn id="120" dur="1000" fill="hold"/>
                                        <p:tgtEl>
                                          <p:spTgt spid="243715">
                                            <p:txEl>
                                              <p:pRg st="17" end="17"/>
                                            </p:txEl>
                                          </p:spTgt>
                                        </p:tgtEl>
                                        <p:attrNameLst>
                                          <p:attrName>ppt_x</p:attrName>
                                        </p:attrNameLst>
                                      </p:cBhvr>
                                      <p:tavLst>
                                        <p:tav tm="0">
                                          <p:val>
                                            <p:strVal val="#ppt_x"/>
                                          </p:val>
                                        </p:tav>
                                        <p:tav tm="100000">
                                          <p:val>
                                            <p:strVal val="#ppt_x"/>
                                          </p:val>
                                        </p:tav>
                                      </p:tavLst>
                                    </p:anim>
                                    <p:anim calcmode="lin" valueType="num">
                                      <p:cBhvr>
                                        <p:cTn id="121" dur="1000" fill="hold"/>
                                        <p:tgtEl>
                                          <p:spTgt spid="243715">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iterate type="wd">
                                    <p:tmPct val="10000"/>
                                  </p:iterate>
                                  <p:childTnLst>
                                    <p:set>
                                      <p:cBhvr>
                                        <p:cTn id="125" dur="1" fill="hold">
                                          <p:stCondLst>
                                            <p:cond delay="0"/>
                                          </p:stCondLst>
                                        </p:cTn>
                                        <p:tgtEl>
                                          <p:spTgt spid="243715">
                                            <p:txEl>
                                              <p:pRg st="18" end="18"/>
                                            </p:txEl>
                                          </p:spTgt>
                                        </p:tgtEl>
                                        <p:attrNameLst>
                                          <p:attrName>style.visibility</p:attrName>
                                        </p:attrNameLst>
                                      </p:cBhvr>
                                      <p:to>
                                        <p:strVal val="visible"/>
                                      </p:to>
                                    </p:set>
                                    <p:animEffect transition="in" filter="fade">
                                      <p:cBhvr>
                                        <p:cTn id="126" dur="1000"/>
                                        <p:tgtEl>
                                          <p:spTgt spid="243715">
                                            <p:txEl>
                                              <p:pRg st="18" end="18"/>
                                            </p:txEl>
                                          </p:spTgt>
                                        </p:tgtEl>
                                      </p:cBhvr>
                                    </p:animEffect>
                                    <p:anim calcmode="lin" valueType="num">
                                      <p:cBhvr>
                                        <p:cTn id="127" dur="1000" fill="hold"/>
                                        <p:tgtEl>
                                          <p:spTgt spid="243715">
                                            <p:txEl>
                                              <p:pRg st="18" end="18"/>
                                            </p:txEl>
                                          </p:spTgt>
                                        </p:tgtEl>
                                        <p:attrNameLst>
                                          <p:attrName>ppt_x</p:attrName>
                                        </p:attrNameLst>
                                      </p:cBhvr>
                                      <p:tavLst>
                                        <p:tav tm="0">
                                          <p:val>
                                            <p:strVal val="#ppt_x"/>
                                          </p:val>
                                        </p:tav>
                                        <p:tav tm="100000">
                                          <p:val>
                                            <p:strVal val="#ppt_x"/>
                                          </p:val>
                                        </p:tav>
                                      </p:tavLst>
                                    </p:anim>
                                    <p:anim calcmode="lin" valueType="num">
                                      <p:cBhvr>
                                        <p:cTn id="128" dur="1000" fill="hold"/>
                                        <p:tgtEl>
                                          <p:spTgt spid="243715">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iterate type="wd">
                                    <p:tmPct val="10000"/>
                                  </p:iterate>
                                  <p:childTnLst>
                                    <p:set>
                                      <p:cBhvr>
                                        <p:cTn id="132" dur="1" fill="hold">
                                          <p:stCondLst>
                                            <p:cond delay="0"/>
                                          </p:stCondLst>
                                        </p:cTn>
                                        <p:tgtEl>
                                          <p:spTgt spid="243715">
                                            <p:txEl>
                                              <p:pRg st="29" end="29"/>
                                            </p:txEl>
                                          </p:spTgt>
                                        </p:tgtEl>
                                        <p:attrNameLst>
                                          <p:attrName>style.visibility</p:attrName>
                                        </p:attrNameLst>
                                      </p:cBhvr>
                                      <p:to>
                                        <p:strVal val="visible"/>
                                      </p:to>
                                    </p:set>
                                    <p:animEffect transition="in" filter="fade">
                                      <p:cBhvr>
                                        <p:cTn id="133" dur="1000"/>
                                        <p:tgtEl>
                                          <p:spTgt spid="243715">
                                            <p:txEl>
                                              <p:pRg st="29" end="29"/>
                                            </p:txEl>
                                          </p:spTgt>
                                        </p:tgtEl>
                                      </p:cBhvr>
                                    </p:animEffect>
                                    <p:anim calcmode="lin" valueType="num">
                                      <p:cBhvr>
                                        <p:cTn id="134" dur="1000" fill="hold"/>
                                        <p:tgtEl>
                                          <p:spTgt spid="243715">
                                            <p:txEl>
                                              <p:pRg st="29" end="29"/>
                                            </p:txEl>
                                          </p:spTgt>
                                        </p:tgtEl>
                                        <p:attrNameLst>
                                          <p:attrName>ppt_x</p:attrName>
                                        </p:attrNameLst>
                                      </p:cBhvr>
                                      <p:tavLst>
                                        <p:tav tm="0">
                                          <p:val>
                                            <p:strVal val="#ppt_x"/>
                                          </p:val>
                                        </p:tav>
                                        <p:tav tm="100000">
                                          <p:val>
                                            <p:strVal val="#ppt_x"/>
                                          </p:val>
                                        </p:tav>
                                      </p:tavLst>
                                    </p:anim>
                                    <p:anim calcmode="lin" valueType="num">
                                      <p:cBhvr>
                                        <p:cTn id="135" dur="1000" fill="hold"/>
                                        <p:tgtEl>
                                          <p:spTgt spid="243715">
                                            <p:txEl>
                                              <p:pRg st="29" end="29"/>
                                            </p:txEl>
                                          </p:spTgt>
                                        </p:tgtEl>
                                        <p:attrNameLst>
                                          <p:attrName>ppt_y</p:attrName>
                                        </p:attrNameLst>
                                      </p:cBhvr>
                                      <p:tavLst>
                                        <p:tav tm="0">
                                          <p:val>
                                            <p:strVal val="#ppt_y+.1"/>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nodeType="clickEffect">
                                  <p:stCondLst>
                                    <p:cond delay="0"/>
                                  </p:stCondLst>
                                  <p:iterate type="wd">
                                    <p:tmPct val="10000"/>
                                  </p:iterate>
                                  <p:childTnLst>
                                    <p:set>
                                      <p:cBhvr>
                                        <p:cTn id="139" dur="1" fill="hold">
                                          <p:stCondLst>
                                            <p:cond delay="0"/>
                                          </p:stCondLst>
                                        </p:cTn>
                                        <p:tgtEl>
                                          <p:spTgt spid="243715">
                                            <p:txEl>
                                              <p:pRg st="30" end="30"/>
                                            </p:txEl>
                                          </p:spTgt>
                                        </p:tgtEl>
                                        <p:attrNameLst>
                                          <p:attrName>style.visibility</p:attrName>
                                        </p:attrNameLst>
                                      </p:cBhvr>
                                      <p:to>
                                        <p:strVal val="visible"/>
                                      </p:to>
                                    </p:set>
                                    <p:animEffect transition="in" filter="fade">
                                      <p:cBhvr>
                                        <p:cTn id="140" dur="1000"/>
                                        <p:tgtEl>
                                          <p:spTgt spid="243715">
                                            <p:txEl>
                                              <p:pRg st="30" end="30"/>
                                            </p:txEl>
                                          </p:spTgt>
                                        </p:tgtEl>
                                      </p:cBhvr>
                                    </p:animEffect>
                                    <p:anim calcmode="lin" valueType="num">
                                      <p:cBhvr>
                                        <p:cTn id="141" dur="1000" fill="hold"/>
                                        <p:tgtEl>
                                          <p:spTgt spid="243715">
                                            <p:txEl>
                                              <p:pRg st="30" end="30"/>
                                            </p:txEl>
                                          </p:spTgt>
                                        </p:tgtEl>
                                        <p:attrNameLst>
                                          <p:attrName>ppt_x</p:attrName>
                                        </p:attrNameLst>
                                      </p:cBhvr>
                                      <p:tavLst>
                                        <p:tav tm="0">
                                          <p:val>
                                            <p:strVal val="#ppt_x"/>
                                          </p:val>
                                        </p:tav>
                                        <p:tav tm="100000">
                                          <p:val>
                                            <p:strVal val="#ppt_x"/>
                                          </p:val>
                                        </p:tav>
                                      </p:tavLst>
                                    </p:anim>
                                    <p:anim calcmode="lin" valueType="num">
                                      <p:cBhvr>
                                        <p:cTn id="142" dur="1000" fill="hold"/>
                                        <p:tgtEl>
                                          <p:spTgt spid="243715">
                                            <p:txEl>
                                              <p:pRg st="30" end="3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P</a:t>
            </a:r>
            <a:r>
              <a:rPr lang="en-US" dirty="0">
                <a:effectLst/>
              </a:rPr>
              <a:t>hotovoltaic Manufacturing </a:t>
            </a:r>
            <a:r>
              <a:rPr lang="en-US" dirty="0" smtClean="0">
                <a:effectLst/>
              </a:rPr>
              <a:t>Facility</a:t>
            </a:r>
            <a:endParaRPr lang="en-US" dirty="0" smtClean="0"/>
          </a:p>
          <a:p>
            <a:pPr marL="457200" lvl="1" indent="0" algn="l" rtl="0" eaLnBrk="1" hangingPunct="1">
              <a:buFont typeface="Tahoma" pitchFamily="34" charset="0"/>
              <a:buNone/>
              <a:defRPr/>
            </a:pPr>
            <a:r>
              <a:rPr lang="en-US" dirty="0" smtClean="0">
                <a:effectLst/>
              </a:rPr>
              <a:t>        </a:t>
            </a:r>
            <a:r>
              <a:rPr lang="en-US" sz="1900" b="1" dirty="0" smtClean="0">
                <a:effectLst/>
              </a:rPr>
              <a:t>PV </a:t>
            </a:r>
            <a:r>
              <a:rPr lang="en-US" sz="1900" b="1" dirty="0">
                <a:effectLst/>
              </a:rPr>
              <a:t>Product: </a:t>
            </a:r>
            <a:endParaRPr lang="en-US" sz="1900" b="1" dirty="0" smtClean="0">
              <a:effectLst/>
            </a:endParaRPr>
          </a:p>
          <a:p>
            <a:pPr marL="457200" lvl="1" indent="0" algn="l" rtl="0" eaLnBrk="1" hangingPunct="1">
              <a:buFont typeface="Tahoma" pitchFamily="34" charset="0"/>
              <a:buNone/>
              <a:defRPr/>
            </a:pPr>
            <a:r>
              <a:rPr lang="en-US" sz="1900" b="1" dirty="0">
                <a:effectLst/>
              </a:rPr>
              <a:t> </a:t>
            </a:r>
            <a:r>
              <a:rPr lang="en-US" sz="1900" b="1" dirty="0" smtClean="0">
                <a:effectLst/>
              </a:rPr>
              <a:t> </a:t>
            </a:r>
            <a:r>
              <a:rPr lang="en-US" sz="1900" b="1" dirty="0">
                <a:effectLst/>
              </a:rPr>
              <a:t>	</a:t>
            </a:r>
            <a:r>
              <a:rPr lang="en-US" sz="1900" b="1" dirty="0" smtClean="0">
                <a:effectLst/>
              </a:rPr>
              <a:t>      Glass </a:t>
            </a:r>
            <a:r>
              <a:rPr lang="en-US" sz="1900" b="1" dirty="0">
                <a:effectLst/>
              </a:rPr>
              <a:t>laminates as curtain wall spandrel, skylight, and awning</a:t>
            </a: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5845" name="Picture 2"/>
          <p:cNvPicPr>
            <a:picLocks noChangeAspect="1" noChangeArrowheads="1"/>
          </p:cNvPicPr>
          <p:nvPr/>
        </p:nvPicPr>
        <p:blipFill>
          <a:blip r:embed="rId3" cstate="print"/>
          <a:srcRect t="1628" r="6102" b="2"/>
          <a:stretch>
            <a:fillRect/>
          </a:stretch>
        </p:blipFill>
        <p:spPr bwMode="auto">
          <a:xfrm rot="5400000">
            <a:off x="2755900" y="1228726"/>
            <a:ext cx="4427537" cy="6380162"/>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 end="2"/>
                                            </p:txEl>
                                          </p:spTgt>
                                        </p:tgtEl>
                                        <p:attrNameLst>
                                          <p:attrName>style.visibility</p:attrName>
                                        </p:attrNameLst>
                                      </p:cBhvr>
                                      <p:to>
                                        <p:strVal val="visible"/>
                                      </p:to>
                                    </p:set>
                                    <p:animEffect transition="in" filter="fade">
                                      <p:cBhvr>
                                        <p:cTn id="21" dur="1000"/>
                                        <p:tgtEl>
                                          <p:spTgt spid="243715">
                                            <p:txEl>
                                              <p:pRg st="2" end="2"/>
                                            </p:txEl>
                                          </p:spTgt>
                                        </p:tgtEl>
                                      </p:cBhvr>
                                    </p:animEffect>
                                    <p:anim calcmode="lin" valueType="num">
                                      <p:cBhvr>
                                        <p:cTn id="22"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15" end="15"/>
                                            </p:txEl>
                                          </p:spTgt>
                                        </p:tgtEl>
                                        <p:attrNameLst>
                                          <p:attrName>style.visibility</p:attrName>
                                        </p:attrNameLst>
                                      </p:cBhvr>
                                      <p:to>
                                        <p:strVal val="visible"/>
                                      </p:to>
                                    </p:set>
                                    <p:animEffect transition="in" filter="fade">
                                      <p:cBhvr>
                                        <p:cTn id="28" dur="1000"/>
                                        <p:tgtEl>
                                          <p:spTgt spid="243715">
                                            <p:txEl>
                                              <p:pRg st="15" end="15"/>
                                            </p:txEl>
                                          </p:spTgt>
                                        </p:tgtEl>
                                      </p:cBhvr>
                                    </p:animEffect>
                                    <p:anim calcmode="lin" valueType="num">
                                      <p:cBhvr>
                                        <p:cTn id="29" dur="1000" fill="hold"/>
                                        <p:tgtEl>
                                          <p:spTgt spid="243715">
                                            <p:txEl>
                                              <p:pRg st="15" end="15"/>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16" end="16"/>
                                            </p:txEl>
                                          </p:spTgt>
                                        </p:tgtEl>
                                        <p:attrNameLst>
                                          <p:attrName>style.visibility</p:attrName>
                                        </p:attrNameLst>
                                      </p:cBhvr>
                                      <p:to>
                                        <p:strVal val="visible"/>
                                      </p:to>
                                    </p:set>
                                    <p:animEffect transition="in" filter="fade">
                                      <p:cBhvr>
                                        <p:cTn id="35" dur="1000"/>
                                        <p:tgtEl>
                                          <p:spTgt spid="243715">
                                            <p:txEl>
                                              <p:pRg st="16" end="16"/>
                                            </p:txEl>
                                          </p:spTgt>
                                        </p:tgtEl>
                                      </p:cBhvr>
                                    </p:animEffect>
                                    <p:anim calcmode="lin" valueType="num">
                                      <p:cBhvr>
                                        <p:cTn id="36" dur="1000" fill="hold"/>
                                        <p:tgtEl>
                                          <p:spTgt spid="243715">
                                            <p:txEl>
                                              <p:pRg st="16" end="16"/>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t>Solar Structure</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6869" name="Picture 2" descr="C:\Users\Ahaollah\Desktop\BIPV---\--- Pics---\SolarStructure2.JPG"/>
          <p:cNvPicPr>
            <a:picLocks noChangeAspect="1" noChangeArrowheads="1"/>
          </p:cNvPicPr>
          <p:nvPr/>
        </p:nvPicPr>
        <p:blipFill>
          <a:blip r:embed="rId3" cstate="print"/>
          <a:srcRect/>
          <a:stretch>
            <a:fillRect/>
          </a:stretch>
        </p:blipFill>
        <p:spPr bwMode="auto">
          <a:xfrm>
            <a:off x="2587625" y="1489075"/>
            <a:ext cx="2701925" cy="2025650"/>
          </a:xfrm>
          <a:prstGeom prst="rect">
            <a:avLst/>
          </a:prstGeom>
          <a:noFill/>
          <a:ln w="9525">
            <a:noFill/>
            <a:miter lim="800000"/>
            <a:headEnd/>
            <a:tailEnd/>
          </a:ln>
        </p:spPr>
      </p:pic>
      <p:pic>
        <p:nvPicPr>
          <p:cNvPr id="36870" name="Picture 3" descr="C:\Users\Ahaollah\Desktop\BIPV---\--- Pics---\SolarStructure3.JPG"/>
          <p:cNvPicPr>
            <a:picLocks noChangeAspect="1" noChangeArrowheads="1"/>
          </p:cNvPicPr>
          <p:nvPr/>
        </p:nvPicPr>
        <p:blipFill>
          <a:blip r:embed="rId4" cstate="print"/>
          <a:srcRect/>
          <a:stretch>
            <a:fillRect/>
          </a:stretch>
        </p:blipFill>
        <p:spPr bwMode="auto">
          <a:xfrm>
            <a:off x="1544638" y="3900488"/>
            <a:ext cx="3744912" cy="2808287"/>
          </a:xfrm>
          <a:prstGeom prst="rect">
            <a:avLst/>
          </a:prstGeom>
          <a:noFill/>
          <a:ln w="9525">
            <a:noFill/>
            <a:miter lim="800000"/>
            <a:headEnd/>
            <a:tailEnd/>
          </a:ln>
        </p:spPr>
      </p:pic>
      <p:pic>
        <p:nvPicPr>
          <p:cNvPr id="36871" name="Picture 4" descr="C:\Users\Ahaollah\Desktop\BIPV---\--- Pics---\VertGreen1.JPG"/>
          <p:cNvPicPr>
            <a:picLocks noChangeAspect="1" noChangeArrowheads="1"/>
          </p:cNvPicPr>
          <p:nvPr/>
        </p:nvPicPr>
        <p:blipFill>
          <a:blip r:embed="rId5" cstate="print"/>
          <a:srcRect/>
          <a:stretch>
            <a:fillRect/>
          </a:stretch>
        </p:blipFill>
        <p:spPr bwMode="auto">
          <a:xfrm>
            <a:off x="5435600" y="433388"/>
            <a:ext cx="3549650" cy="6308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Solar Shading Systems</a:t>
            </a:r>
          </a:p>
          <a:p>
            <a:pPr marL="457200" lvl="1" indent="0" algn="l" rtl="0" eaLnBrk="1" hangingPunct="1">
              <a:buFont typeface="Tahoma" pitchFamily="34" charset="0"/>
              <a:buNone/>
              <a:defRPr/>
            </a:pPr>
            <a:r>
              <a:rPr lang="en-US" sz="1600" dirty="0" smtClean="0">
                <a:effectLst/>
              </a:rPr>
              <a:t>    </a:t>
            </a:r>
            <a:r>
              <a:rPr lang="en-US" sz="1600" b="1" dirty="0" smtClean="0">
                <a:effectLst/>
              </a:rPr>
              <a:t>PV </a:t>
            </a:r>
            <a:r>
              <a:rPr lang="en-US" sz="1600" b="1" dirty="0">
                <a:effectLst/>
              </a:rPr>
              <a:t>modules could be readily substituted for the external blinds in metal, </a:t>
            </a:r>
            <a:r>
              <a:rPr lang="en-US" sz="1600" b="1" dirty="0" smtClean="0">
                <a:effectLst/>
              </a:rPr>
              <a:t>timber</a:t>
            </a:r>
          </a:p>
          <a:p>
            <a:pPr marL="457200" lvl="1" indent="0" algn="l" rtl="0" eaLnBrk="1" hangingPunct="1">
              <a:buFont typeface="Tahoma" pitchFamily="34" charset="0"/>
              <a:buNone/>
              <a:defRPr/>
            </a:pPr>
            <a:r>
              <a:rPr lang="en-US" sz="1600" b="1" dirty="0">
                <a:effectLst/>
              </a:rPr>
              <a:t> </a:t>
            </a:r>
            <a:r>
              <a:rPr lang="en-US" sz="1600" b="1" dirty="0" smtClean="0">
                <a:effectLst/>
              </a:rPr>
              <a:t>   or </a:t>
            </a:r>
            <a:r>
              <a:rPr lang="en-US" sz="1600" b="1" dirty="0">
                <a:effectLst/>
              </a:rPr>
              <a:t>plastic materials now used, but would probably be too fragile to </a:t>
            </a:r>
            <a:r>
              <a:rPr lang="en-US" sz="1900" b="1" dirty="0">
                <a:effectLst/>
              </a:rPr>
              <a:t>retract </a:t>
            </a:r>
            <a:endParaRPr lang="en-US" sz="1900" b="1" dirty="0" smtClean="0">
              <a:effectLst/>
            </a:endParaRPr>
          </a:p>
          <a:p>
            <a:pPr marL="457200" lvl="1" indent="0" algn="l" rtl="0" eaLnBrk="1" hangingPunct="1">
              <a:buFont typeface="Tahoma" pitchFamily="34" charset="0"/>
              <a:buNone/>
              <a:defRPr/>
            </a:pPr>
            <a:r>
              <a:rPr lang="en-US" sz="1900" b="1" dirty="0" smtClean="0">
                <a:effectLst/>
              </a:rPr>
              <a:t>          unless mounted </a:t>
            </a:r>
            <a:r>
              <a:rPr lang="en-US" sz="1900" b="1" dirty="0">
                <a:effectLst/>
              </a:rPr>
              <a:t>in a protective frame.</a:t>
            </a:r>
          </a:p>
          <a:p>
            <a:pPr marL="457200" lvl="1" indent="0" algn="l" rtl="0" eaLnBrk="1" hangingPunct="1">
              <a:buFont typeface="Tahoma" pitchFamily="34" charset="0"/>
              <a:buNone/>
              <a:defRPr/>
            </a:pPr>
            <a:r>
              <a:rPr lang="en-US" sz="1900" b="1" dirty="0">
                <a:effectLst/>
              </a:rPr>
              <a:t> </a:t>
            </a:r>
          </a:p>
          <a:p>
            <a:pPr marL="457200" lvl="1" indent="0" algn="l" rtl="0" eaLnBrk="1" hangingPunct="1">
              <a:buFont typeface="Tahoma" pitchFamily="34" charset="0"/>
              <a:buNone/>
              <a:defRPr/>
            </a:pPr>
            <a:r>
              <a:rPr lang="en-US" sz="1900" b="1" dirty="0">
                <a:effectLst/>
              </a:rPr>
              <a:t>  	   </a:t>
            </a: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lvl="1" algn="l" rtl="0" eaLnBrk="1" hangingPunct="1">
              <a:buFont typeface="Wingdings" pitchFamily="2" charset="2"/>
              <a:buChar char="þ"/>
              <a:defRPr/>
            </a:pPr>
            <a:endParaRPr lang="en-US" sz="1900" b="1" dirty="0" smtClean="0">
              <a:effectLst/>
            </a:endParaRPr>
          </a:p>
          <a:p>
            <a:pPr lvl="1" algn="l" rtl="0" eaLnBrk="1" hangingPunct="1">
              <a:buFont typeface="Wingdings" pitchFamily="2" charset="2"/>
              <a:buChar char="þ"/>
              <a:defRPr/>
            </a:pPr>
            <a:endParaRPr lang="en-US" sz="19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7893" name="Picture 2"/>
          <p:cNvPicPr>
            <a:picLocks noChangeAspect="1" noChangeArrowheads="1"/>
          </p:cNvPicPr>
          <p:nvPr/>
        </p:nvPicPr>
        <p:blipFill>
          <a:blip r:embed="rId3" cstate="print"/>
          <a:srcRect/>
          <a:stretch>
            <a:fillRect/>
          </a:stretch>
        </p:blipFill>
        <p:spPr bwMode="auto">
          <a:xfrm>
            <a:off x="1476375" y="1843088"/>
            <a:ext cx="5543550" cy="512127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 end="2"/>
                                            </p:txEl>
                                          </p:spTgt>
                                        </p:tgtEl>
                                        <p:attrNameLst>
                                          <p:attrName>style.visibility</p:attrName>
                                        </p:attrNameLst>
                                      </p:cBhvr>
                                      <p:to>
                                        <p:strVal val="visible"/>
                                      </p:to>
                                    </p:set>
                                    <p:animEffect transition="in" filter="fade">
                                      <p:cBhvr>
                                        <p:cTn id="21" dur="1000"/>
                                        <p:tgtEl>
                                          <p:spTgt spid="243715">
                                            <p:txEl>
                                              <p:pRg st="2" end="2"/>
                                            </p:txEl>
                                          </p:spTgt>
                                        </p:tgtEl>
                                      </p:cBhvr>
                                    </p:animEffect>
                                    <p:anim calcmode="lin" valueType="num">
                                      <p:cBhvr>
                                        <p:cTn id="22"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3" end="3"/>
                                            </p:txEl>
                                          </p:spTgt>
                                        </p:tgtEl>
                                        <p:attrNameLst>
                                          <p:attrName>style.visibility</p:attrName>
                                        </p:attrNameLst>
                                      </p:cBhvr>
                                      <p:to>
                                        <p:strVal val="visible"/>
                                      </p:to>
                                    </p:set>
                                    <p:animEffect transition="in" filter="fade">
                                      <p:cBhvr>
                                        <p:cTn id="28" dur="1000"/>
                                        <p:tgtEl>
                                          <p:spTgt spid="243715">
                                            <p:txEl>
                                              <p:pRg st="3" end="3"/>
                                            </p:txEl>
                                          </p:spTgt>
                                        </p:tgtEl>
                                      </p:cBhvr>
                                    </p:animEffect>
                                    <p:anim calcmode="lin" valueType="num">
                                      <p:cBhvr>
                                        <p:cTn id="29" dur="1000" fill="hold"/>
                                        <p:tgtEl>
                                          <p:spTgt spid="2437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4" end="4"/>
                                            </p:txEl>
                                          </p:spTgt>
                                        </p:tgtEl>
                                        <p:attrNameLst>
                                          <p:attrName>style.visibility</p:attrName>
                                        </p:attrNameLst>
                                      </p:cBhvr>
                                      <p:to>
                                        <p:strVal val="visible"/>
                                      </p:to>
                                    </p:set>
                                    <p:animEffect transition="in" filter="fade">
                                      <p:cBhvr>
                                        <p:cTn id="35" dur="1000"/>
                                        <p:tgtEl>
                                          <p:spTgt spid="243715">
                                            <p:txEl>
                                              <p:pRg st="4" end="4"/>
                                            </p:txEl>
                                          </p:spTgt>
                                        </p:tgtEl>
                                      </p:cBhvr>
                                    </p:animEffect>
                                    <p:anim calcmode="lin" valueType="num">
                                      <p:cBhvr>
                                        <p:cTn id="36" dur="1000" fill="hold"/>
                                        <p:tgtEl>
                                          <p:spTgt spid="24371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5" end="5"/>
                                            </p:txEl>
                                          </p:spTgt>
                                        </p:tgtEl>
                                        <p:attrNameLst>
                                          <p:attrName>style.visibility</p:attrName>
                                        </p:attrNameLst>
                                      </p:cBhvr>
                                      <p:to>
                                        <p:strVal val="visible"/>
                                      </p:to>
                                    </p:set>
                                    <p:animEffect transition="in" filter="fade">
                                      <p:cBhvr>
                                        <p:cTn id="42" dur="1000"/>
                                        <p:tgtEl>
                                          <p:spTgt spid="243715">
                                            <p:txEl>
                                              <p:pRg st="5" end="5"/>
                                            </p:txEl>
                                          </p:spTgt>
                                        </p:tgtEl>
                                      </p:cBhvr>
                                    </p:animEffect>
                                    <p:anim calcmode="lin" valueType="num">
                                      <p:cBhvr>
                                        <p:cTn id="43" dur="1000" fill="hold"/>
                                        <p:tgtEl>
                                          <p:spTgt spid="24371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18" end="18"/>
                                            </p:txEl>
                                          </p:spTgt>
                                        </p:tgtEl>
                                        <p:attrNameLst>
                                          <p:attrName>style.visibility</p:attrName>
                                        </p:attrNameLst>
                                      </p:cBhvr>
                                      <p:to>
                                        <p:strVal val="visible"/>
                                      </p:to>
                                    </p:set>
                                    <p:animEffect transition="in" filter="fade">
                                      <p:cBhvr>
                                        <p:cTn id="49" dur="1000"/>
                                        <p:tgtEl>
                                          <p:spTgt spid="243715">
                                            <p:txEl>
                                              <p:pRg st="18" end="18"/>
                                            </p:txEl>
                                          </p:spTgt>
                                        </p:tgtEl>
                                      </p:cBhvr>
                                    </p:animEffect>
                                    <p:anim calcmode="lin" valueType="num">
                                      <p:cBhvr>
                                        <p:cTn id="50" dur="1000" fill="hold"/>
                                        <p:tgtEl>
                                          <p:spTgt spid="243715">
                                            <p:txEl>
                                              <p:pRg st="18" end="18"/>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iterate type="wd">
                                    <p:tmPct val="10000"/>
                                  </p:iterate>
                                  <p:childTnLst>
                                    <p:set>
                                      <p:cBhvr>
                                        <p:cTn id="55" dur="1" fill="hold">
                                          <p:stCondLst>
                                            <p:cond delay="0"/>
                                          </p:stCondLst>
                                        </p:cTn>
                                        <p:tgtEl>
                                          <p:spTgt spid="243715">
                                            <p:txEl>
                                              <p:pRg st="19" end="19"/>
                                            </p:txEl>
                                          </p:spTgt>
                                        </p:tgtEl>
                                        <p:attrNameLst>
                                          <p:attrName>style.visibility</p:attrName>
                                        </p:attrNameLst>
                                      </p:cBhvr>
                                      <p:to>
                                        <p:strVal val="visible"/>
                                      </p:to>
                                    </p:set>
                                    <p:animEffect transition="in" filter="fade">
                                      <p:cBhvr>
                                        <p:cTn id="56" dur="1000"/>
                                        <p:tgtEl>
                                          <p:spTgt spid="243715">
                                            <p:txEl>
                                              <p:pRg st="19" end="19"/>
                                            </p:txEl>
                                          </p:spTgt>
                                        </p:tgtEl>
                                      </p:cBhvr>
                                    </p:animEffect>
                                    <p:anim calcmode="lin" valueType="num">
                                      <p:cBhvr>
                                        <p:cTn id="57" dur="1000" fill="hold"/>
                                        <p:tgtEl>
                                          <p:spTgt spid="243715">
                                            <p:txEl>
                                              <p:pRg st="19" end="19"/>
                                            </p:txEl>
                                          </p:spTgt>
                                        </p:tgtEl>
                                        <p:attrNameLst>
                                          <p:attrName>ppt_x</p:attrName>
                                        </p:attrNameLst>
                                      </p:cBhvr>
                                      <p:tavLst>
                                        <p:tav tm="0">
                                          <p:val>
                                            <p:strVal val="#ppt_x"/>
                                          </p:val>
                                        </p:tav>
                                        <p:tav tm="100000">
                                          <p:val>
                                            <p:strVal val="#ppt_x"/>
                                          </p:val>
                                        </p:tav>
                                      </p:tavLst>
                                    </p:anim>
                                    <p:anim calcmode="lin" valueType="num">
                                      <p:cBhvr>
                                        <p:cTn id="58" dur="1000" fill="hold"/>
                                        <p:tgtEl>
                                          <p:spTgt spid="243715">
                                            <p:txEl>
                                              <p:pRg st="19" end="1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77500" lnSpcReduction="2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Rain Screen Systems</a:t>
            </a:r>
          </a:p>
          <a:p>
            <a:pPr marL="457200" lvl="1" indent="0" algn="l" rtl="0" eaLnBrk="1" hangingPunct="1">
              <a:buFont typeface="Tahoma" pitchFamily="34" charset="0"/>
              <a:buNone/>
              <a:defRPr/>
            </a:pPr>
            <a:r>
              <a:rPr lang="en-US" sz="1600" dirty="0" smtClean="0">
                <a:effectLst/>
              </a:rPr>
              <a:t>    </a:t>
            </a:r>
            <a:r>
              <a:rPr lang="en-US" sz="1600" b="1" dirty="0">
                <a:effectLst/>
              </a:rPr>
              <a:t>	</a:t>
            </a:r>
            <a:r>
              <a:rPr lang="en-US" sz="1600" b="1" dirty="0" smtClean="0">
                <a:effectLst/>
              </a:rPr>
              <a:t>	</a:t>
            </a: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r>
              <a:rPr lang="en-US" sz="1600" b="1" dirty="0" smtClean="0">
                <a:effectLst/>
              </a:rPr>
              <a:t>	     </a:t>
            </a:r>
            <a:r>
              <a:rPr lang="en-US" sz="1600" dirty="0">
                <a:effectLst/>
              </a:rPr>
              <a:t>● </a:t>
            </a:r>
            <a:r>
              <a:rPr lang="en-US" sz="1600" dirty="0" err="1" smtClean="0">
                <a:effectLst/>
              </a:rPr>
              <a:t>Rainscreen</a:t>
            </a:r>
            <a:r>
              <a:rPr lang="en-US" sz="1600" dirty="0" smtClean="0">
                <a:effectLst/>
              </a:rPr>
              <a:t> </a:t>
            </a:r>
            <a:r>
              <a:rPr lang="en-US" sz="1600" dirty="0">
                <a:effectLst/>
              </a:rPr>
              <a:t>over-cladding adopts a two-stage approach to weather resistance </a:t>
            </a:r>
            <a:endParaRPr lang="en-US" sz="1600" dirty="0" smtClean="0">
              <a:effectLst/>
            </a:endParaRPr>
          </a:p>
          <a:p>
            <a:pPr marL="457200" lvl="1" indent="0" algn="l" rtl="0" eaLnBrk="1" hangingPunct="1">
              <a:buFont typeface="Tahoma" pitchFamily="34" charset="0"/>
              <a:buNone/>
              <a:defRPr/>
            </a:pPr>
            <a:r>
              <a:rPr lang="en-US" sz="1600" dirty="0" smtClean="0">
                <a:effectLst/>
              </a:rPr>
              <a:t>                whereby </a:t>
            </a:r>
            <a:r>
              <a:rPr lang="en-US" sz="1600" dirty="0">
                <a:effectLst/>
              </a:rPr>
              <a:t>the rain and wind barriers are separated by an air-space cavity. </a:t>
            </a:r>
            <a:endParaRPr lang="en-US" sz="1600" dirty="0" smtClean="0">
              <a:effectLst/>
            </a:endParaRPr>
          </a:p>
          <a:p>
            <a:pPr marL="457200" lvl="1" indent="0" algn="l" rtl="0" eaLnBrk="1" hangingPunct="1">
              <a:buFont typeface="Tahoma" pitchFamily="34" charset="0"/>
              <a:buNone/>
              <a:defRPr/>
            </a:pPr>
            <a:r>
              <a:rPr lang="en-US" sz="1600" dirty="0">
                <a:effectLst/>
              </a:rPr>
              <a:t> </a:t>
            </a:r>
            <a:r>
              <a:rPr lang="en-US" sz="1600" dirty="0" smtClean="0">
                <a:effectLst/>
              </a:rPr>
              <a:t>           ●The </a:t>
            </a:r>
            <a:r>
              <a:rPr lang="en-US" sz="1600" dirty="0">
                <a:effectLst/>
              </a:rPr>
              <a:t>outer leaf acting as </a:t>
            </a:r>
            <a:r>
              <a:rPr lang="en-US" sz="1600" dirty="0" err="1">
                <a:effectLst/>
              </a:rPr>
              <a:t>rainscreen</a:t>
            </a:r>
            <a:r>
              <a:rPr lang="en-US" sz="1600" dirty="0">
                <a:effectLst/>
              </a:rPr>
              <a:t> provides the major barrier to rain penetration, </a:t>
            </a:r>
            <a:endParaRPr lang="en-US" sz="1600" dirty="0" smtClean="0">
              <a:effectLst/>
            </a:endParaRPr>
          </a:p>
          <a:p>
            <a:pPr marL="457200" lvl="1" indent="0" algn="l" rtl="0" eaLnBrk="1" hangingPunct="1">
              <a:buFont typeface="Tahoma" pitchFamily="34" charset="0"/>
              <a:buNone/>
              <a:defRPr/>
            </a:pPr>
            <a:r>
              <a:rPr lang="en-US" sz="1600" dirty="0">
                <a:effectLst/>
              </a:rPr>
              <a:t> </a:t>
            </a:r>
            <a:r>
              <a:rPr lang="en-US" sz="1600" dirty="0" smtClean="0">
                <a:effectLst/>
              </a:rPr>
              <a:t>              while </a:t>
            </a:r>
            <a:r>
              <a:rPr lang="en-US" sz="1600" dirty="0">
                <a:effectLst/>
              </a:rPr>
              <a:t>the inner leaf of the wall, which forms the air barrier, is kept relatively dry</a:t>
            </a:r>
            <a:r>
              <a:rPr lang="en-US" sz="1600" dirty="0" smtClean="0">
                <a:effectLst/>
              </a:rPr>
              <a:t>.</a:t>
            </a:r>
          </a:p>
          <a:p>
            <a:pPr marL="457200" lvl="1" indent="0" algn="l" rtl="0" eaLnBrk="1" hangingPunct="1">
              <a:buFont typeface="Tahoma" pitchFamily="34" charset="0"/>
              <a:buNone/>
              <a:defRPr/>
            </a:pPr>
            <a:r>
              <a:rPr lang="en-US" sz="1600" dirty="0" smtClean="0">
                <a:effectLst/>
              </a:rPr>
              <a:t>            ●The </a:t>
            </a:r>
            <a:r>
              <a:rPr lang="en-US" sz="1600" dirty="0">
                <a:effectLst/>
              </a:rPr>
              <a:t>inner structural leaf or backing wall can be built of any material, for example </a:t>
            </a:r>
            <a:endParaRPr lang="en-US" sz="1600" dirty="0" smtClean="0">
              <a:effectLst/>
            </a:endParaRPr>
          </a:p>
          <a:p>
            <a:pPr marL="457200" lvl="1" indent="0" algn="l" rtl="0" eaLnBrk="1" hangingPunct="1">
              <a:buFont typeface="Tahoma" pitchFamily="34" charset="0"/>
              <a:buNone/>
              <a:defRPr/>
            </a:pPr>
            <a:r>
              <a:rPr lang="en-US" sz="1600" dirty="0">
                <a:effectLst/>
              </a:rPr>
              <a:t> </a:t>
            </a:r>
            <a:r>
              <a:rPr lang="en-US" sz="1600" dirty="0" smtClean="0">
                <a:effectLst/>
              </a:rPr>
              <a:t>              concrete </a:t>
            </a:r>
            <a:r>
              <a:rPr lang="en-US" sz="1600" dirty="0">
                <a:effectLst/>
              </a:rPr>
              <a:t>or brickwork, a cast-concrete wall or a metal-stud wall. </a:t>
            </a:r>
            <a:endParaRPr lang="en-US" sz="1600" dirty="0" smtClean="0">
              <a:effectLst/>
            </a:endParaRPr>
          </a:p>
          <a:p>
            <a:pPr marL="457200" lvl="1" indent="0" algn="l" rtl="0" eaLnBrk="1" hangingPunct="1">
              <a:buFont typeface="Tahoma" pitchFamily="34" charset="0"/>
              <a:buNone/>
              <a:defRPr/>
            </a:pPr>
            <a:r>
              <a:rPr lang="en-US" sz="1600" dirty="0" smtClean="0">
                <a:effectLst/>
              </a:rPr>
              <a:t>           </a:t>
            </a:r>
            <a:r>
              <a:rPr lang="en-US" sz="1600" dirty="0">
                <a:effectLst/>
              </a:rPr>
              <a:t>● </a:t>
            </a:r>
            <a:r>
              <a:rPr lang="en-US" sz="1600" dirty="0" smtClean="0">
                <a:effectLst/>
              </a:rPr>
              <a:t>A </a:t>
            </a:r>
            <a:r>
              <a:rPr lang="en-US" sz="1600" dirty="0">
                <a:effectLst/>
              </a:rPr>
              <a:t>layer of </a:t>
            </a:r>
            <a:r>
              <a:rPr lang="en-US" sz="1600" dirty="0" smtClean="0">
                <a:effectLst/>
              </a:rPr>
              <a:t>insulation </a:t>
            </a:r>
            <a:r>
              <a:rPr lang="en-US" sz="1600" dirty="0">
                <a:effectLst/>
              </a:rPr>
              <a:t>is provided on the outside of the backing wall, ﬁnished oﬀ </a:t>
            </a:r>
            <a:r>
              <a:rPr lang="en-US" sz="1600" dirty="0" smtClean="0">
                <a:effectLst/>
              </a:rPr>
              <a:t>with</a:t>
            </a:r>
          </a:p>
          <a:p>
            <a:pPr marL="457200" lvl="1" indent="0" algn="l" rtl="0" eaLnBrk="1" hangingPunct="1">
              <a:buFont typeface="Tahoma" pitchFamily="34" charset="0"/>
              <a:buNone/>
              <a:defRPr/>
            </a:pPr>
            <a:r>
              <a:rPr lang="en-US" sz="1600" dirty="0">
                <a:effectLst/>
              </a:rPr>
              <a:t> </a:t>
            </a:r>
            <a:r>
              <a:rPr lang="en-US" sz="1600" dirty="0" smtClean="0">
                <a:effectLst/>
              </a:rPr>
              <a:t>              a </a:t>
            </a:r>
            <a:r>
              <a:rPr lang="en-US" sz="1600" dirty="0" err="1">
                <a:effectLst/>
              </a:rPr>
              <a:t>vapour</a:t>
            </a:r>
            <a:r>
              <a:rPr lang="en-US" sz="1600" dirty="0">
                <a:effectLst/>
              </a:rPr>
              <a:t> barrier on the warm side (on the inside in a typical central-Europe climate</a:t>
            </a:r>
            <a:r>
              <a:rPr lang="en-US" sz="1600" dirty="0" smtClean="0">
                <a:effectLst/>
              </a:rPr>
              <a:t>)</a:t>
            </a:r>
          </a:p>
          <a:p>
            <a:pPr marL="457200" lvl="1" indent="0" algn="l" rtl="0" eaLnBrk="1" hangingPunct="1">
              <a:buFont typeface="Tahoma" pitchFamily="34" charset="0"/>
              <a:buNone/>
              <a:defRPr/>
            </a:pPr>
            <a:r>
              <a:rPr lang="en-US" sz="1600" dirty="0">
                <a:effectLst/>
              </a:rPr>
              <a:t> </a:t>
            </a:r>
            <a:r>
              <a:rPr lang="en-US" sz="1600" dirty="0" smtClean="0">
                <a:effectLst/>
              </a:rPr>
              <a:t>              and possibly a </a:t>
            </a:r>
            <a:r>
              <a:rPr lang="en-US" sz="1600" dirty="0">
                <a:effectLst/>
              </a:rPr>
              <a:t>breather-type waterprooﬁng membrane on the cold side of </a:t>
            </a:r>
            <a:r>
              <a:rPr lang="en-US" sz="1600" dirty="0" smtClean="0">
                <a:effectLst/>
              </a:rPr>
              <a:t>the </a:t>
            </a:r>
          </a:p>
          <a:p>
            <a:pPr marL="457200" lvl="1" indent="0" algn="l" rtl="0" eaLnBrk="1" hangingPunct="1">
              <a:buFont typeface="Tahoma" pitchFamily="34" charset="0"/>
              <a:buNone/>
              <a:defRPr/>
            </a:pPr>
            <a:r>
              <a:rPr lang="en-US" sz="1600" dirty="0">
                <a:effectLst/>
              </a:rPr>
              <a:t> </a:t>
            </a:r>
            <a:r>
              <a:rPr lang="en-US" sz="1600" dirty="0" smtClean="0">
                <a:effectLst/>
              </a:rPr>
              <a:t>              </a:t>
            </a:r>
            <a:r>
              <a:rPr lang="en-US" sz="1600" dirty="0">
                <a:effectLst/>
              </a:rPr>
              <a:t>insulation (on the outside in a typical central-Europe climate).</a:t>
            </a:r>
          </a:p>
          <a:p>
            <a:pPr marL="457200" lvl="1" indent="0" algn="l" rtl="0" eaLnBrk="1" hangingPunct="1">
              <a:buFont typeface="Tahoma" pitchFamily="34" charset="0"/>
              <a:buNone/>
              <a:defRPr/>
            </a:pPr>
            <a:endParaRPr lang="en-US" sz="1600" dirty="0">
              <a:effectLst/>
            </a:endParaRPr>
          </a:p>
          <a:p>
            <a:pPr marL="457200" lvl="1" indent="0" algn="l" rtl="0" eaLnBrk="1" hangingPunct="1">
              <a:buFont typeface="Tahoma" pitchFamily="34" charset="0"/>
              <a:buNone/>
              <a:defRPr/>
            </a:pPr>
            <a:r>
              <a:rPr lang="en-US" sz="1600" dirty="0">
                <a:effectLst/>
              </a:rPr>
              <a:t>  	   </a:t>
            </a: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rtl="0">
              <a:defRPr/>
            </a:pPr>
            <a:endParaRPr lang="en-US" sz="16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4" end="4"/>
                                            </p:txEl>
                                          </p:spTgt>
                                        </p:tgtEl>
                                        <p:attrNameLst>
                                          <p:attrName>style.visibility</p:attrName>
                                        </p:attrNameLst>
                                      </p:cBhvr>
                                      <p:to>
                                        <p:strVal val="visible"/>
                                      </p:to>
                                    </p:set>
                                    <p:animEffect transition="in" filter="fade">
                                      <p:cBhvr>
                                        <p:cTn id="21" dur="1000"/>
                                        <p:tgtEl>
                                          <p:spTgt spid="243715">
                                            <p:txEl>
                                              <p:pRg st="4" end="4"/>
                                            </p:txEl>
                                          </p:spTgt>
                                        </p:tgtEl>
                                      </p:cBhvr>
                                    </p:animEffect>
                                    <p:anim calcmode="lin" valueType="num">
                                      <p:cBhvr>
                                        <p:cTn id="22" dur="1000" fill="hold"/>
                                        <p:tgtEl>
                                          <p:spTgt spid="24371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5" end="5"/>
                                            </p:txEl>
                                          </p:spTgt>
                                        </p:tgtEl>
                                        <p:attrNameLst>
                                          <p:attrName>style.visibility</p:attrName>
                                        </p:attrNameLst>
                                      </p:cBhvr>
                                      <p:to>
                                        <p:strVal val="visible"/>
                                      </p:to>
                                    </p:set>
                                    <p:animEffect transition="in" filter="fade">
                                      <p:cBhvr>
                                        <p:cTn id="28" dur="1000"/>
                                        <p:tgtEl>
                                          <p:spTgt spid="243715">
                                            <p:txEl>
                                              <p:pRg st="5" end="5"/>
                                            </p:txEl>
                                          </p:spTgt>
                                        </p:tgtEl>
                                      </p:cBhvr>
                                    </p:animEffect>
                                    <p:anim calcmode="lin" valueType="num">
                                      <p:cBhvr>
                                        <p:cTn id="29" dur="1000" fill="hold"/>
                                        <p:tgtEl>
                                          <p:spTgt spid="243715">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6" end="6"/>
                                            </p:txEl>
                                          </p:spTgt>
                                        </p:tgtEl>
                                        <p:attrNameLst>
                                          <p:attrName>style.visibility</p:attrName>
                                        </p:attrNameLst>
                                      </p:cBhvr>
                                      <p:to>
                                        <p:strVal val="visible"/>
                                      </p:to>
                                    </p:set>
                                    <p:animEffect transition="in" filter="fade">
                                      <p:cBhvr>
                                        <p:cTn id="35" dur="1000"/>
                                        <p:tgtEl>
                                          <p:spTgt spid="243715">
                                            <p:txEl>
                                              <p:pRg st="6" end="6"/>
                                            </p:txEl>
                                          </p:spTgt>
                                        </p:tgtEl>
                                      </p:cBhvr>
                                    </p:animEffect>
                                    <p:anim calcmode="lin" valueType="num">
                                      <p:cBhvr>
                                        <p:cTn id="36" dur="1000" fill="hold"/>
                                        <p:tgtEl>
                                          <p:spTgt spid="243715">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7" end="7"/>
                                            </p:txEl>
                                          </p:spTgt>
                                        </p:tgtEl>
                                        <p:attrNameLst>
                                          <p:attrName>style.visibility</p:attrName>
                                        </p:attrNameLst>
                                      </p:cBhvr>
                                      <p:to>
                                        <p:strVal val="visible"/>
                                      </p:to>
                                    </p:set>
                                    <p:animEffect transition="in" filter="fade">
                                      <p:cBhvr>
                                        <p:cTn id="42" dur="1000"/>
                                        <p:tgtEl>
                                          <p:spTgt spid="243715">
                                            <p:txEl>
                                              <p:pRg st="7" end="7"/>
                                            </p:txEl>
                                          </p:spTgt>
                                        </p:tgtEl>
                                      </p:cBhvr>
                                    </p:animEffect>
                                    <p:anim calcmode="lin" valueType="num">
                                      <p:cBhvr>
                                        <p:cTn id="43" dur="1000" fill="hold"/>
                                        <p:tgtEl>
                                          <p:spTgt spid="24371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8" end="8"/>
                                            </p:txEl>
                                          </p:spTgt>
                                        </p:tgtEl>
                                        <p:attrNameLst>
                                          <p:attrName>style.visibility</p:attrName>
                                        </p:attrNameLst>
                                      </p:cBhvr>
                                      <p:to>
                                        <p:strVal val="visible"/>
                                      </p:to>
                                    </p:set>
                                    <p:animEffect transition="in" filter="fade">
                                      <p:cBhvr>
                                        <p:cTn id="49" dur="1000"/>
                                        <p:tgtEl>
                                          <p:spTgt spid="243715">
                                            <p:txEl>
                                              <p:pRg st="8" end="8"/>
                                            </p:txEl>
                                          </p:spTgt>
                                        </p:tgtEl>
                                      </p:cBhvr>
                                    </p:animEffect>
                                    <p:anim calcmode="lin" valueType="num">
                                      <p:cBhvr>
                                        <p:cTn id="50" dur="1000" fill="hold"/>
                                        <p:tgtEl>
                                          <p:spTgt spid="243715">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iterate type="wd">
                                    <p:tmPct val="10000"/>
                                  </p:iterate>
                                  <p:childTnLst>
                                    <p:set>
                                      <p:cBhvr>
                                        <p:cTn id="55" dur="1" fill="hold">
                                          <p:stCondLst>
                                            <p:cond delay="0"/>
                                          </p:stCondLst>
                                        </p:cTn>
                                        <p:tgtEl>
                                          <p:spTgt spid="243715">
                                            <p:txEl>
                                              <p:pRg st="9" end="9"/>
                                            </p:txEl>
                                          </p:spTgt>
                                        </p:tgtEl>
                                        <p:attrNameLst>
                                          <p:attrName>style.visibility</p:attrName>
                                        </p:attrNameLst>
                                      </p:cBhvr>
                                      <p:to>
                                        <p:strVal val="visible"/>
                                      </p:to>
                                    </p:set>
                                    <p:animEffect transition="in" filter="fade">
                                      <p:cBhvr>
                                        <p:cTn id="56" dur="1000"/>
                                        <p:tgtEl>
                                          <p:spTgt spid="243715">
                                            <p:txEl>
                                              <p:pRg st="9" end="9"/>
                                            </p:txEl>
                                          </p:spTgt>
                                        </p:tgtEl>
                                      </p:cBhvr>
                                    </p:animEffect>
                                    <p:anim calcmode="lin" valueType="num">
                                      <p:cBhvr>
                                        <p:cTn id="57" dur="1000" fill="hold"/>
                                        <p:tgtEl>
                                          <p:spTgt spid="243715">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243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iterate type="wd">
                                    <p:tmPct val="10000"/>
                                  </p:iterate>
                                  <p:childTnLst>
                                    <p:set>
                                      <p:cBhvr>
                                        <p:cTn id="62" dur="1" fill="hold">
                                          <p:stCondLst>
                                            <p:cond delay="0"/>
                                          </p:stCondLst>
                                        </p:cTn>
                                        <p:tgtEl>
                                          <p:spTgt spid="243715">
                                            <p:txEl>
                                              <p:pRg st="10" end="10"/>
                                            </p:txEl>
                                          </p:spTgt>
                                        </p:tgtEl>
                                        <p:attrNameLst>
                                          <p:attrName>style.visibility</p:attrName>
                                        </p:attrNameLst>
                                      </p:cBhvr>
                                      <p:to>
                                        <p:strVal val="visible"/>
                                      </p:to>
                                    </p:set>
                                    <p:animEffect transition="in" filter="fade">
                                      <p:cBhvr>
                                        <p:cTn id="63" dur="1000"/>
                                        <p:tgtEl>
                                          <p:spTgt spid="243715">
                                            <p:txEl>
                                              <p:pRg st="10" end="10"/>
                                            </p:txEl>
                                          </p:spTgt>
                                        </p:tgtEl>
                                      </p:cBhvr>
                                    </p:animEffect>
                                    <p:anim calcmode="lin" valueType="num">
                                      <p:cBhvr>
                                        <p:cTn id="64" dur="1000" fill="hold"/>
                                        <p:tgtEl>
                                          <p:spTgt spid="243715">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43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iterate type="wd">
                                    <p:tmPct val="10000"/>
                                  </p:iterate>
                                  <p:childTnLst>
                                    <p:set>
                                      <p:cBhvr>
                                        <p:cTn id="69" dur="1" fill="hold">
                                          <p:stCondLst>
                                            <p:cond delay="0"/>
                                          </p:stCondLst>
                                        </p:cTn>
                                        <p:tgtEl>
                                          <p:spTgt spid="243715">
                                            <p:txEl>
                                              <p:pRg st="11" end="11"/>
                                            </p:txEl>
                                          </p:spTgt>
                                        </p:tgtEl>
                                        <p:attrNameLst>
                                          <p:attrName>style.visibility</p:attrName>
                                        </p:attrNameLst>
                                      </p:cBhvr>
                                      <p:to>
                                        <p:strVal val="visible"/>
                                      </p:to>
                                    </p:set>
                                    <p:animEffect transition="in" filter="fade">
                                      <p:cBhvr>
                                        <p:cTn id="70" dur="1000"/>
                                        <p:tgtEl>
                                          <p:spTgt spid="243715">
                                            <p:txEl>
                                              <p:pRg st="11" end="11"/>
                                            </p:txEl>
                                          </p:spTgt>
                                        </p:tgtEl>
                                      </p:cBhvr>
                                    </p:animEffect>
                                    <p:anim calcmode="lin" valueType="num">
                                      <p:cBhvr>
                                        <p:cTn id="71" dur="1000" fill="hold"/>
                                        <p:tgtEl>
                                          <p:spTgt spid="243715">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2437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iterate type="wd">
                                    <p:tmPct val="10000"/>
                                  </p:iterate>
                                  <p:childTnLst>
                                    <p:set>
                                      <p:cBhvr>
                                        <p:cTn id="76" dur="1" fill="hold">
                                          <p:stCondLst>
                                            <p:cond delay="0"/>
                                          </p:stCondLst>
                                        </p:cTn>
                                        <p:tgtEl>
                                          <p:spTgt spid="243715">
                                            <p:txEl>
                                              <p:pRg st="12" end="12"/>
                                            </p:txEl>
                                          </p:spTgt>
                                        </p:tgtEl>
                                        <p:attrNameLst>
                                          <p:attrName>style.visibility</p:attrName>
                                        </p:attrNameLst>
                                      </p:cBhvr>
                                      <p:to>
                                        <p:strVal val="visible"/>
                                      </p:to>
                                    </p:set>
                                    <p:animEffect transition="in" filter="fade">
                                      <p:cBhvr>
                                        <p:cTn id="77" dur="1000"/>
                                        <p:tgtEl>
                                          <p:spTgt spid="243715">
                                            <p:txEl>
                                              <p:pRg st="12" end="12"/>
                                            </p:txEl>
                                          </p:spTgt>
                                        </p:tgtEl>
                                      </p:cBhvr>
                                    </p:animEffect>
                                    <p:anim calcmode="lin" valueType="num">
                                      <p:cBhvr>
                                        <p:cTn id="78" dur="1000" fill="hold"/>
                                        <p:tgtEl>
                                          <p:spTgt spid="243715">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24371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iterate type="wd">
                                    <p:tmPct val="10000"/>
                                  </p:iterate>
                                  <p:childTnLst>
                                    <p:set>
                                      <p:cBhvr>
                                        <p:cTn id="83" dur="1" fill="hold">
                                          <p:stCondLst>
                                            <p:cond delay="0"/>
                                          </p:stCondLst>
                                        </p:cTn>
                                        <p:tgtEl>
                                          <p:spTgt spid="243715">
                                            <p:txEl>
                                              <p:pRg st="13" end="13"/>
                                            </p:txEl>
                                          </p:spTgt>
                                        </p:tgtEl>
                                        <p:attrNameLst>
                                          <p:attrName>style.visibility</p:attrName>
                                        </p:attrNameLst>
                                      </p:cBhvr>
                                      <p:to>
                                        <p:strVal val="visible"/>
                                      </p:to>
                                    </p:set>
                                    <p:animEffect transition="in" filter="fade">
                                      <p:cBhvr>
                                        <p:cTn id="84" dur="1000"/>
                                        <p:tgtEl>
                                          <p:spTgt spid="243715">
                                            <p:txEl>
                                              <p:pRg st="13" end="13"/>
                                            </p:txEl>
                                          </p:spTgt>
                                        </p:tgtEl>
                                      </p:cBhvr>
                                    </p:animEffect>
                                    <p:anim calcmode="lin" valueType="num">
                                      <p:cBhvr>
                                        <p:cTn id="85" dur="1000" fill="hold"/>
                                        <p:tgtEl>
                                          <p:spTgt spid="243715">
                                            <p:txEl>
                                              <p:pRg st="13" end="13"/>
                                            </p:txEl>
                                          </p:spTgt>
                                        </p:tgtEl>
                                        <p:attrNameLst>
                                          <p:attrName>ppt_x</p:attrName>
                                        </p:attrNameLst>
                                      </p:cBhvr>
                                      <p:tavLst>
                                        <p:tav tm="0">
                                          <p:val>
                                            <p:strVal val="#ppt_x"/>
                                          </p:val>
                                        </p:tav>
                                        <p:tav tm="100000">
                                          <p:val>
                                            <p:strVal val="#ppt_x"/>
                                          </p:val>
                                        </p:tav>
                                      </p:tavLst>
                                    </p:anim>
                                    <p:anim calcmode="lin" valueType="num">
                                      <p:cBhvr>
                                        <p:cTn id="86" dur="1000" fill="hold"/>
                                        <p:tgtEl>
                                          <p:spTgt spid="243715">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iterate type="wd">
                                    <p:tmPct val="10000"/>
                                  </p:iterate>
                                  <p:childTnLst>
                                    <p:set>
                                      <p:cBhvr>
                                        <p:cTn id="90" dur="1" fill="hold">
                                          <p:stCondLst>
                                            <p:cond delay="0"/>
                                          </p:stCondLst>
                                        </p:cTn>
                                        <p:tgtEl>
                                          <p:spTgt spid="243715">
                                            <p:txEl>
                                              <p:pRg st="15" end="15"/>
                                            </p:txEl>
                                          </p:spTgt>
                                        </p:tgtEl>
                                        <p:attrNameLst>
                                          <p:attrName>style.visibility</p:attrName>
                                        </p:attrNameLst>
                                      </p:cBhvr>
                                      <p:to>
                                        <p:strVal val="visible"/>
                                      </p:to>
                                    </p:set>
                                    <p:animEffect transition="in" filter="fade">
                                      <p:cBhvr>
                                        <p:cTn id="91" dur="1000"/>
                                        <p:tgtEl>
                                          <p:spTgt spid="243715">
                                            <p:txEl>
                                              <p:pRg st="15" end="15"/>
                                            </p:txEl>
                                          </p:spTgt>
                                        </p:tgtEl>
                                      </p:cBhvr>
                                    </p:animEffect>
                                    <p:anim calcmode="lin" valueType="num">
                                      <p:cBhvr>
                                        <p:cTn id="92" dur="1000" fill="hold"/>
                                        <p:tgtEl>
                                          <p:spTgt spid="243715">
                                            <p:txEl>
                                              <p:pRg st="15" end="15"/>
                                            </p:txEl>
                                          </p:spTgt>
                                        </p:tgtEl>
                                        <p:attrNameLst>
                                          <p:attrName>ppt_x</p:attrName>
                                        </p:attrNameLst>
                                      </p:cBhvr>
                                      <p:tavLst>
                                        <p:tav tm="0">
                                          <p:val>
                                            <p:strVal val="#ppt_x"/>
                                          </p:val>
                                        </p:tav>
                                        <p:tav tm="100000">
                                          <p:val>
                                            <p:strVal val="#ppt_x"/>
                                          </p:val>
                                        </p:tav>
                                      </p:tavLst>
                                    </p:anim>
                                    <p:anim calcmode="lin" valueType="num">
                                      <p:cBhvr>
                                        <p:cTn id="93" dur="1000" fill="hold"/>
                                        <p:tgtEl>
                                          <p:spTgt spid="243715">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iterate type="wd">
                                    <p:tmPct val="10000"/>
                                  </p:iterate>
                                  <p:childTnLst>
                                    <p:set>
                                      <p:cBhvr>
                                        <p:cTn id="97" dur="1" fill="hold">
                                          <p:stCondLst>
                                            <p:cond delay="0"/>
                                          </p:stCondLst>
                                        </p:cTn>
                                        <p:tgtEl>
                                          <p:spTgt spid="243715">
                                            <p:txEl>
                                              <p:pRg st="28" end="28"/>
                                            </p:txEl>
                                          </p:spTgt>
                                        </p:tgtEl>
                                        <p:attrNameLst>
                                          <p:attrName>style.visibility</p:attrName>
                                        </p:attrNameLst>
                                      </p:cBhvr>
                                      <p:to>
                                        <p:strVal val="visible"/>
                                      </p:to>
                                    </p:set>
                                    <p:animEffect transition="in" filter="fade">
                                      <p:cBhvr>
                                        <p:cTn id="98" dur="1000"/>
                                        <p:tgtEl>
                                          <p:spTgt spid="243715">
                                            <p:txEl>
                                              <p:pRg st="28" end="28"/>
                                            </p:txEl>
                                          </p:spTgt>
                                        </p:tgtEl>
                                      </p:cBhvr>
                                    </p:animEffect>
                                    <p:anim calcmode="lin" valueType="num">
                                      <p:cBhvr>
                                        <p:cTn id="99" dur="1000" fill="hold"/>
                                        <p:tgtEl>
                                          <p:spTgt spid="243715">
                                            <p:txEl>
                                              <p:pRg st="28" end="28"/>
                                            </p:txEl>
                                          </p:spTgt>
                                        </p:tgtEl>
                                        <p:attrNameLst>
                                          <p:attrName>ppt_x</p:attrName>
                                        </p:attrNameLst>
                                      </p:cBhvr>
                                      <p:tavLst>
                                        <p:tav tm="0">
                                          <p:val>
                                            <p:strVal val="#ppt_x"/>
                                          </p:val>
                                        </p:tav>
                                        <p:tav tm="100000">
                                          <p:val>
                                            <p:strVal val="#ppt_x"/>
                                          </p:val>
                                        </p:tav>
                                      </p:tavLst>
                                    </p:anim>
                                    <p:anim calcmode="lin" valueType="num">
                                      <p:cBhvr>
                                        <p:cTn id="100" dur="1000" fill="hold"/>
                                        <p:tgtEl>
                                          <p:spTgt spid="243715">
                                            <p:txEl>
                                              <p:pRg st="28" end="28"/>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iterate type="wd">
                                    <p:tmPct val="10000"/>
                                  </p:iterate>
                                  <p:childTnLst>
                                    <p:set>
                                      <p:cBhvr>
                                        <p:cTn id="104" dur="1" fill="hold">
                                          <p:stCondLst>
                                            <p:cond delay="0"/>
                                          </p:stCondLst>
                                        </p:cTn>
                                        <p:tgtEl>
                                          <p:spTgt spid="243715">
                                            <p:txEl>
                                              <p:pRg st="29" end="29"/>
                                            </p:txEl>
                                          </p:spTgt>
                                        </p:tgtEl>
                                        <p:attrNameLst>
                                          <p:attrName>style.visibility</p:attrName>
                                        </p:attrNameLst>
                                      </p:cBhvr>
                                      <p:to>
                                        <p:strVal val="visible"/>
                                      </p:to>
                                    </p:set>
                                    <p:animEffect transition="in" filter="fade">
                                      <p:cBhvr>
                                        <p:cTn id="105" dur="1000"/>
                                        <p:tgtEl>
                                          <p:spTgt spid="243715">
                                            <p:txEl>
                                              <p:pRg st="29" end="29"/>
                                            </p:txEl>
                                          </p:spTgt>
                                        </p:tgtEl>
                                      </p:cBhvr>
                                    </p:animEffect>
                                    <p:anim calcmode="lin" valueType="num">
                                      <p:cBhvr>
                                        <p:cTn id="106" dur="1000" fill="hold"/>
                                        <p:tgtEl>
                                          <p:spTgt spid="243715">
                                            <p:txEl>
                                              <p:pRg st="29" end="29"/>
                                            </p:txEl>
                                          </p:spTgt>
                                        </p:tgtEl>
                                        <p:attrNameLst>
                                          <p:attrName>ppt_x</p:attrName>
                                        </p:attrNameLst>
                                      </p:cBhvr>
                                      <p:tavLst>
                                        <p:tav tm="0">
                                          <p:val>
                                            <p:strVal val="#ppt_x"/>
                                          </p:val>
                                        </p:tav>
                                        <p:tav tm="100000">
                                          <p:val>
                                            <p:strVal val="#ppt_x"/>
                                          </p:val>
                                        </p:tav>
                                      </p:tavLst>
                                    </p:anim>
                                    <p:anim calcmode="lin" valueType="num">
                                      <p:cBhvr>
                                        <p:cTn id="107" dur="1000" fill="hold"/>
                                        <p:tgtEl>
                                          <p:spTgt spid="243715">
                                            <p:txEl>
                                              <p:pRg st="29" end="2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Rain Screen Systems</a:t>
            </a:r>
          </a:p>
          <a:p>
            <a:pPr marL="457200" lvl="1" indent="0" algn="l" rtl="0" eaLnBrk="1" hangingPunct="1">
              <a:buFont typeface="Tahoma" pitchFamily="34" charset="0"/>
              <a:buNone/>
              <a:defRPr/>
            </a:pPr>
            <a:r>
              <a:rPr lang="en-US" sz="1600" dirty="0" smtClean="0">
                <a:effectLst/>
              </a:rPr>
              <a:t>    </a:t>
            </a:r>
            <a:r>
              <a:rPr lang="en-US" sz="1600" b="1" dirty="0">
                <a:effectLst/>
              </a:rPr>
              <a:t>	</a:t>
            </a:r>
            <a:r>
              <a:rPr lang="en-US" sz="1600" b="1" dirty="0" smtClean="0">
                <a:effectLst/>
              </a:rPr>
              <a:t>	</a:t>
            </a: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r>
              <a:rPr lang="en-US" sz="1400" dirty="0" smtClean="0">
                <a:effectLst/>
              </a:rPr>
              <a:t>             General </a:t>
            </a:r>
            <a:r>
              <a:rPr lang="en-US" sz="1400" dirty="0">
                <a:effectLst/>
              </a:rPr>
              <a:t>scheme of a </a:t>
            </a:r>
            <a:r>
              <a:rPr lang="en-US" sz="1400" dirty="0" err="1">
                <a:effectLst/>
              </a:rPr>
              <a:t>rainscreen</a:t>
            </a:r>
            <a:r>
              <a:rPr lang="en-US" sz="1400" dirty="0">
                <a:effectLst/>
              </a:rPr>
              <a:t> </a:t>
            </a:r>
            <a:endParaRPr lang="en-US" sz="1400" dirty="0" smtClean="0">
              <a:effectLst/>
            </a:endParaRPr>
          </a:p>
          <a:p>
            <a:pPr marL="457200" lvl="1" indent="0" algn="l" rtl="0" eaLnBrk="1" hangingPunct="1">
              <a:buFont typeface="Tahoma" pitchFamily="34" charset="0"/>
              <a:buNone/>
              <a:defRPr/>
            </a:pPr>
            <a:r>
              <a:rPr lang="en-US" sz="1400" dirty="0">
                <a:effectLst/>
              </a:rPr>
              <a:t> </a:t>
            </a:r>
            <a:r>
              <a:rPr lang="en-US" sz="1400" dirty="0" smtClean="0">
                <a:effectLst/>
              </a:rPr>
              <a:t>            clad- </a:t>
            </a:r>
            <a:r>
              <a:rPr lang="en-US" sz="1400" dirty="0">
                <a:effectLst/>
              </a:rPr>
              <a:t>ding system in front of an opaque wall</a:t>
            </a:r>
          </a:p>
          <a:p>
            <a:pPr marL="457200" lvl="1" indent="0" algn="l" rtl="0" eaLnBrk="1" hangingPunct="1">
              <a:buFont typeface="Tahoma" pitchFamily="34" charset="0"/>
              <a:buNone/>
              <a:defRPr/>
            </a:pPr>
            <a:r>
              <a:rPr lang="en-US" sz="1600" dirty="0">
                <a:effectLst/>
              </a:rPr>
              <a:t>  	   </a:t>
            </a: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rtl="0">
              <a:defRPr/>
            </a:pPr>
            <a:endParaRPr lang="en-US" sz="16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39941" name="Picture 3"/>
          <p:cNvPicPr>
            <a:picLocks noChangeAspect="1" noChangeArrowheads="1"/>
          </p:cNvPicPr>
          <p:nvPr/>
        </p:nvPicPr>
        <p:blipFill>
          <a:blip r:embed="rId3" cstate="print"/>
          <a:srcRect/>
          <a:stretch>
            <a:fillRect/>
          </a:stretch>
        </p:blipFill>
        <p:spPr bwMode="auto">
          <a:xfrm>
            <a:off x="4799013" y="765175"/>
            <a:ext cx="4127500" cy="60134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8" end="8"/>
                                            </p:txEl>
                                          </p:spTgt>
                                        </p:tgtEl>
                                        <p:attrNameLst>
                                          <p:attrName>style.visibility</p:attrName>
                                        </p:attrNameLst>
                                      </p:cBhvr>
                                      <p:to>
                                        <p:strVal val="visible"/>
                                      </p:to>
                                    </p:set>
                                    <p:animEffect transition="in" filter="fade">
                                      <p:cBhvr>
                                        <p:cTn id="21" dur="1000"/>
                                        <p:tgtEl>
                                          <p:spTgt spid="243715">
                                            <p:txEl>
                                              <p:pRg st="8" end="8"/>
                                            </p:txEl>
                                          </p:spTgt>
                                        </p:tgtEl>
                                      </p:cBhvr>
                                    </p:animEffect>
                                    <p:anim calcmode="lin" valueType="num">
                                      <p:cBhvr>
                                        <p:cTn id="22" dur="1000" fill="hold"/>
                                        <p:tgtEl>
                                          <p:spTgt spid="243715">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9" end="9"/>
                                            </p:txEl>
                                          </p:spTgt>
                                        </p:tgtEl>
                                        <p:attrNameLst>
                                          <p:attrName>style.visibility</p:attrName>
                                        </p:attrNameLst>
                                      </p:cBhvr>
                                      <p:to>
                                        <p:strVal val="visible"/>
                                      </p:to>
                                    </p:set>
                                    <p:animEffect transition="in" filter="fade">
                                      <p:cBhvr>
                                        <p:cTn id="28" dur="1000"/>
                                        <p:tgtEl>
                                          <p:spTgt spid="243715">
                                            <p:txEl>
                                              <p:pRg st="9" end="9"/>
                                            </p:txEl>
                                          </p:spTgt>
                                        </p:tgtEl>
                                      </p:cBhvr>
                                    </p:animEffect>
                                    <p:anim calcmode="lin" valueType="num">
                                      <p:cBhvr>
                                        <p:cTn id="29" dur="1000" fill="hold"/>
                                        <p:tgtEl>
                                          <p:spTgt spid="243715">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10" end="10"/>
                                            </p:txEl>
                                          </p:spTgt>
                                        </p:tgtEl>
                                        <p:attrNameLst>
                                          <p:attrName>style.visibility</p:attrName>
                                        </p:attrNameLst>
                                      </p:cBhvr>
                                      <p:to>
                                        <p:strVal val="visible"/>
                                      </p:to>
                                    </p:set>
                                    <p:animEffect transition="in" filter="fade">
                                      <p:cBhvr>
                                        <p:cTn id="35" dur="1000"/>
                                        <p:tgtEl>
                                          <p:spTgt spid="243715">
                                            <p:txEl>
                                              <p:pRg st="10" end="10"/>
                                            </p:txEl>
                                          </p:spTgt>
                                        </p:tgtEl>
                                      </p:cBhvr>
                                    </p:animEffect>
                                    <p:anim calcmode="lin" valueType="num">
                                      <p:cBhvr>
                                        <p:cTn id="36" dur="1000" fill="hold"/>
                                        <p:tgtEl>
                                          <p:spTgt spid="243715">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23" end="23"/>
                                            </p:txEl>
                                          </p:spTgt>
                                        </p:tgtEl>
                                        <p:attrNameLst>
                                          <p:attrName>style.visibility</p:attrName>
                                        </p:attrNameLst>
                                      </p:cBhvr>
                                      <p:to>
                                        <p:strVal val="visible"/>
                                      </p:to>
                                    </p:set>
                                    <p:animEffect transition="in" filter="fade">
                                      <p:cBhvr>
                                        <p:cTn id="42" dur="1000"/>
                                        <p:tgtEl>
                                          <p:spTgt spid="243715">
                                            <p:txEl>
                                              <p:pRg st="23" end="23"/>
                                            </p:txEl>
                                          </p:spTgt>
                                        </p:tgtEl>
                                      </p:cBhvr>
                                    </p:animEffect>
                                    <p:anim calcmode="lin" valueType="num">
                                      <p:cBhvr>
                                        <p:cTn id="43" dur="1000" fill="hold"/>
                                        <p:tgtEl>
                                          <p:spTgt spid="243715">
                                            <p:txEl>
                                              <p:pRg st="23" end="23"/>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23" end="2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24" end="24"/>
                                            </p:txEl>
                                          </p:spTgt>
                                        </p:tgtEl>
                                        <p:attrNameLst>
                                          <p:attrName>style.visibility</p:attrName>
                                        </p:attrNameLst>
                                      </p:cBhvr>
                                      <p:to>
                                        <p:strVal val="visible"/>
                                      </p:to>
                                    </p:set>
                                    <p:animEffect transition="in" filter="fade">
                                      <p:cBhvr>
                                        <p:cTn id="49" dur="1000"/>
                                        <p:tgtEl>
                                          <p:spTgt spid="243715">
                                            <p:txEl>
                                              <p:pRg st="24" end="24"/>
                                            </p:txEl>
                                          </p:spTgt>
                                        </p:tgtEl>
                                      </p:cBhvr>
                                    </p:animEffect>
                                    <p:anim calcmode="lin" valueType="num">
                                      <p:cBhvr>
                                        <p:cTn id="50" dur="1000" fill="hold"/>
                                        <p:tgtEl>
                                          <p:spTgt spid="243715">
                                            <p:txEl>
                                              <p:pRg st="24" end="24"/>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24" end="2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p>
            <a:pPr algn="l" rtl="0" eaLnBrk="1" hangingPunct="1">
              <a:buFont typeface="Wingdings" pitchFamily="2" charset="2"/>
              <a:buChar char="þ"/>
              <a:defRPr/>
            </a:pPr>
            <a:r>
              <a:rPr lang="en-US" sz="4800" dirty="0" smtClean="0"/>
              <a:t> </a:t>
            </a:r>
            <a:r>
              <a:rPr lang="en-US" dirty="0">
                <a:effectLst/>
              </a:rPr>
              <a:t> </a:t>
            </a:r>
            <a:r>
              <a:rPr lang="en-US" dirty="0"/>
              <a:t> </a:t>
            </a:r>
            <a:r>
              <a:rPr lang="en-US" dirty="0" smtClean="0"/>
              <a:t>Rain Screen Systems</a:t>
            </a:r>
          </a:p>
          <a:p>
            <a:pPr marL="457200" lvl="1" indent="0" algn="l" rtl="0" eaLnBrk="1" hangingPunct="1">
              <a:buFont typeface="Tahoma" pitchFamily="34" charset="0"/>
              <a:buNone/>
              <a:defRPr/>
            </a:pPr>
            <a:r>
              <a:rPr lang="en-US" sz="1600" dirty="0" smtClean="0">
                <a:effectLst/>
              </a:rPr>
              <a:t>    </a:t>
            </a:r>
            <a:r>
              <a:rPr lang="en-US" sz="1600" b="1" dirty="0">
                <a:effectLst/>
              </a:rPr>
              <a:t>	</a:t>
            </a:r>
            <a:r>
              <a:rPr lang="en-US" sz="1600" b="1" dirty="0" smtClean="0">
                <a:effectLst/>
              </a:rPr>
              <a:t>	</a:t>
            </a: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r>
              <a:rPr lang="en-US" sz="1400" dirty="0" smtClean="0">
                <a:effectLst/>
              </a:rPr>
              <a:t>             Vertical </a:t>
            </a:r>
            <a:r>
              <a:rPr lang="en-US" sz="1400" dirty="0">
                <a:effectLst/>
              </a:rPr>
              <a:t>section through a </a:t>
            </a:r>
            <a:endParaRPr lang="en-US" sz="1400" dirty="0" smtClean="0">
              <a:effectLst/>
            </a:endParaRPr>
          </a:p>
          <a:p>
            <a:pPr marL="457200" lvl="1" indent="0" algn="l" rtl="0" eaLnBrk="1" hangingPunct="1">
              <a:buFont typeface="Tahoma" pitchFamily="34" charset="0"/>
              <a:buNone/>
              <a:defRPr/>
            </a:pPr>
            <a:r>
              <a:rPr lang="en-US" sz="1400" dirty="0">
                <a:effectLst/>
              </a:rPr>
              <a:t> </a:t>
            </a:r>
            <a:r>
              <a:rPr lang="en-US" sz="1400" dirty="0" smtClean="0">
                <a:effectLst/>
              </a:rPr>
              <a:t>            typical horizontal </a:t>
            </a:r>
            <a:r>
              <a:rPr lang="en-US" sz="1400" dirty="0">
                <a:effectLst/>
              </a:rPr>
              <a:t>joint </a:t>
            </a:r>
            <a:r>
              <a:rPr lang="en-US" sz="1400" dirty="0" smtClean="0">
                <a:effectLst/>
              </a:rPr>
              <a:t>detail</a:t>
            </a:r>
          </a:p>
          <a:p>
            <a:pPr marL="457200" lvl="1" indent="0" algn="l" rtl="0" eaLnBrk="1" hangingPunct="1">
              <a:buFont typeface="Tahoma" pitchFamily="34" charset="0"/>
              <a:buNone/>
              <a:defRPr/>
            </a:pPr>
            <a:r>
              <a:rPr lang="en-US" sz="1400" dirty="0">
                <a:effectLst/>
              </a:rPr>
              <a:t> </a:t>
            </a:r>
            <a:r>
              <a:rPr lang="en-US" sz="1400" dirty="0" smtClean="0">
                <a:effectLst/>
              </a:rPr>
              <a:t>            in a drained </a:t>
            </a:r>
            <a:r>
              <a:rPr lang="en-US" sz="1400" dirty="0">
                <a:effectLst/>
              </a:rPr>
              <a:t>and back-ventilated </a:t>
            </a:r>
            <a:endParaRPr lang="en-US" sz="1400" dirty="0" smtClean="0">
              <a:effectLst/>
            </a:endParaRPr>
          </a:p>
          <a:p>
            <a:pPr marL="457200" lvl="1" indent="0" algn="l" rtl="0" eaLnBrk="1" hangingPunct="1">
              <a:buFont typeface="Tahoma" pitchFamily="34" charset="0"/>
              <a:buNone/>
              <a:defRPr/>
            </a:pPr>
            <a:r>
              <a:rPr lang="en-US" sz="1400" dirty="0">
                <a:effectLst/>
              </a:rPr>
              <a:t> </a:t>
            </a:r>
            <a:r>
              <a:rPr lang="en-US" sz="1400" dirty="0" smtClean="0">
                <a:effectLst/>
              </a:rPr>
              <a:t>            metal </a:t>
            </a:r>
            <a:r>
              <a:rPr lang="en-US" sz="1400" dirty="0" err="1">
                <a:effectLst/>
              </a:rPr>
              <a:t>rainscreen</a:t>
            </a:r>
            <a:r>
              <a:rPr lang="en-US" sz="1400" dirty="0">
                <a:effectLst/>
              </a:rPr>
              <a:t>   </a:t>
            </a:r>
          </a:p>
          <a:p>
            <a:pPr lvl="1" algn="l" rtl="0" eaLnBrk="1" hangingPunct="1">
              <a:buFont typeface="Wingdings" pitchFamily="2" charset="2"/>
              <a:buChar char="þ"/>
              <a:defRPr/>
            </a:pPr>
            <a:endParaRPr lang="en-US" sz="14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rtl="0">
              <a:defRPr/>
            </a:pPr>
            <a:endParaRPr lang="en-US" sz="16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0965" name="Picture 2"/>
          <p:cNvPicPr>
            <a:picLocks noChangeAspect="1" noChangeArrowheads="1"/>
          </p:cNvPicPr>
          <p:nvPr/>
        </p:nvPicPr>
        <p:blipFill>
          <a:blip r:embed="rId3" cstate="print"/>
          <a:srcRect/>
          <a:stretch>
            <a:fillRect/>
          </a:stretch>
        </p:blipFill>
        <p:spPr bwMode="auto">
          <a:xfrm>
            <a:off x="3865563" y="1417638"/>
            <a:ext cx="5170487" cy="5180012"/>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8" end="8"/>
                                            </p:txEl>
                                          </p:spTgt>
                                        </p:tgtEl>
                                        <p:attrNameLst>
                                          <p:attrName>style.visibility</p:attrName>
                                        </p:attrNameLst>
                                      </p:cBhvr>
                                      <p:to>
                                        <p:strVal val="visible"/>
                                      </p:to>
                                    </p:set>
                                    <p:animEffect transition="in" filter="fade">
                                      <p:cBhvr>
                                        <p:cTn id="21" dur="1000"/>
                                        <p:tgtEl>
                                          <p:spTgt spid="243715">
                                            <p:txEl>
                                              <p:pRg st="8" end="8"/>
                                            </p:txEl>
                                          </p:spTgt>
                                        </p:tgtEl>
                                      </p:cBhvr>
                                    </p:animEffect>
                                    <p:anim calcmode="lin" valueType="num">
                                      <p:cBhvr>
                                        <p:cTn id="22" dur="1000" fill="hold"/>
                                        <p:tgtEl>
                                          <p:spTgt spid="243715">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9" end="9"/>
                                            </p:txEl>
                                          </p:spTgt>
                                        </p:tgtEl>
                                        <p:attrNameLst>
                                          <p:attrName>style.visibility</p:attrName>
                                        </p:attrNameLst>
                                      </p:cBhvr>
                                      <p:to>
                                        <p:strVal val="visible"/>
                                      </p:to>
                                    </p:set>
                                    <p:animEffect transition="in" filter="fade">
                                      <p:cBhvr>
                                        <p:cTn id="28" dur="1000"/>
                                        <p:tgtEl>
                                          <p:spTgt spid="243715">
                                            <p:txEl>
                                              <p:pRg st="9" end="9"/>
                                            </p:txEl>
                                          </p:spTgt>
                                        </p:tgtEl>
                                      </p:cBhvr>
                                    </p:animEffect>
                                    <p:anim calcmode="lin" valueType="num">
                                      <p:cBhvr>
                                        <p:cTn id="29" dur="1000" fill="hold"/>
                                        <p:tgtEl>
                                          <p:spTgt spid="243715">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10" end="10"/>
                                            </p:txEl>
                                          </p:spTgt>
                                        </p:tgtEl>
                                        <p:attrNameLst>
                                          <p:attrName>style.visibility</p:attrName>
                                        </p:attrNameLst>
                                      </p:cBhvr>
                                      <p:to>
                                        <p:strVal val="visible"/>
                                      </p:to>
                                    </p:set>
                                    <p:animEffect transition="in" filter="fade">
                                      <p:cBhvr>
                                        <p:cTn id="35" dur="1000"/>
                                        <p:tgtEl>
                                          <p:spTgt spid="243715">
                                            <p:txEl>
                                              <p:pRg st="10" end="10"/>
                                            </p:txEl>
                                          </p:spTgt>
                                        </p:tgtEl>
                                      </p:cBhvr>
                                    </p:animEffect>
                                    <p:anim calcmode="lin" valueType="num">
                                      <p:cBhvr>
                                        <p:cTn id="36" dur="1000" fill="hold"/>
                                        <p:tgtEl>
                                          <p:spTgt spid="243715">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iterate type="wd">
                                    <p:tmPct val="10000"/>
                                  </p:iterate>
                                  <p:childTnLst>
                                    <p:set>
                                      <p:cBhvr>
                                        <p:cTn id="41" dur="1" fill="hold">
                                          <p:stCondLst>
                                            <p:cond delay="0"/>
                                          </p:stCondLst>
                                        </p:cTn>
                                        <p:tgtEl>
                                          <p:spTgt spid="243715">
                                            <p:txEl>
                                              <p:pRg st="11" end="11"/>
                                            </p:txEl>
                                          </p:spTgt>
                                        </p:tgtEl>
                                        <p:attrNameLst>
                                          <p:attrName>style.visibility</p:attrName>
                                        </p:attrNameLst>
                                      </p:cBhvr>
                                      <p:to>
                                        <p:strVal val="visible"/>
                                      </p:to>
                                    </p:set>
                                    <p:animEffect transition="in" filter="fade">
                                      <p:cBhvr>
                                        <p:cTn id="42" dur="1000"/>
                                        <p:tgtEl>
                                          <p:spTgt spid="243715">
                                            <p:txEl>
                                              <p:pRg st="11" end="11"/>
                                            </p:txEl>
                                          </p:spTgt>
                                        </p:tgtEl>
                                      </p:cBhvr>
                                    </p:animEffect>
                                    <p:anim calcmode="lin" valueType="num">
                                      <p:cBhvr>
                                        <p:cTn id="43" dur="1000" fill="hold"/>
                                        <p:tgtEl>
                                          <p:spTgt spid="243715">
                                            <p:txEl>
                                              <p:pRg st="11" end="11"/>
                                            </p:txEl>
                                          </p:spTgt>
                                        </p:tgtEl>
                                        <p:attrNameLst>
                                          <p:attrName>ppt_x</p:attrName>
                                        </p:attrNameLst>
                                      </p:cBhvr>
                                      <p:tavLst>
                                        <p:tav tm="0">
                                          <p:val>
                                            <p:strVal val="#ppt_x"/>
                                          </p:val>
                                        </p:tav>
                                        <p:tav tm="100000">
                                          <p:val>
                                            <p:strVal val="#ppt_x"/>
                                          </p:val>
                                        </p:tav>
                                      </p:tavLst>
                                    </p:anim>
                                    <p:anim calcmode="lin" valueType="num">
                                      <p:cBhvr>
                                        <p:cTn id="44" dur="1000" fill="hold"/>
                                        <p:tgtEl>
                                          <p:spTgt spid="2437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iterate type="wd">
                                    <p:tmPct val="10000"/>
                                  </p:iterate>
                                  <p:childTnLst>
                                    <p:set>
                                      <p:cBhvr>
                                        <p:cTn id="48" dur="1" fill="hold">
                                          <p:stCondLst>
                                            <p:cond delay="0"/>
                                          </p:stCondLst>
                                        </p:cTn>
                                        <p:tgtEl>
                                          <p:spTgt spid="243715">
                                            <p:txEl>
                                              <p:pRg st="24" end="24"/>
                                            </p:txEl>
                                          </p:spTgt>
                                        </p:tgtEl>
                                        <p:attrNameLst>
                                          <p:attrName>style.visibility</p:attrName>
                                        </p:attrNameLst>
                                      </p:cBhvr>
                                      <p:to>
                                        <p:strVal val="visible"/>
                                      </p:to>
                                    </p:set>
                                    <p:animEffect transition="in" filter="fade">
                                      <p:cBhvr>
                                        <p:cTn id="49" dur="1000"/>
                                        <p:tgtEl>
                                          <p:spTgt spid="243715">
                                            <p:txEl>
                                              <p:pRg st="24" end="24"/>
                                            </p:txEl>
                                          </p:spTgt>
                                        </p:tgtEl>
                                      </p:cBhvr>
                                    </p:animEffect>
                                    <p:anim calcmode="lin" valueType="num">
                                      <p:cBhvr>
                                        <p:cTn id="50" dur="1000" fill="hold"/>
                                        <p:tgtEl>
                                          <p:spTgt spid="243715">
                                            <p:txEl>
                                              <p:pRg st="24" end="24"/>
                                            </p:txEl>
                                          </p:spTgt>
                                        </p:tgtEl>
                                        <p:attrNameLst>
                                          <p:attrName>ppt_x</p:attrName>
                                        </p:attrNameLst>
                                      </p:cBhvr>
                                      <p:tavLst>
                                        <p:tav tm="0">
                                          <p:val>
                                            <p:strVal val="#ppt_x"/>
                                          </p:val>
                                        </p:tav>
                                        <p:tav tm="100000">
                                          <p:val>
                                            <p:strVal val="#ppt_x"/>
                                          </p:val>
                                        </p:tav>
                                      </p:tavLst>
                                    </p:anim>
                                    <p:anim calcmode="lin" valueType="num">
                                      <p:cBhvr>
                                        <p:cTn id="51" dur="1000" fill="hold"/>
                                        <p:tgtEl>
                                          <p:spTgt spid="243715">
                                            <p:txEl>
                                              <p:pRg st="24" end="2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iterate type="wd">
                                    <p:tmPct val="10000"/>
                                  </p:iterate>
                                  <p:childTnLst>
                                    <p:set>
                                      <p:cBhvr>
                                        <p:cTn id="55" dur="1" fill="hold">
                                          <p:stCondLst>
                                            <p:cond delay="0"/>
                                          </p:stCondLst>
                                        </p:cTn>
                                        <p:tgtEl>
                                          <p:spTgt spid="243715">
                                            <p:txEl>
                                              <p:pRg st="25" end="25"/>
                                            </p:txEl>
                                          </p:spTgt>
                                        </p:tgtEl>
                                        <p:attrNameLst>
                                          <p:attrName>style.visibility</p:attrName>
                                        </p:attrNameLst>
                                      </p:cBhvr>
                                      <p:to>
                                        <p:strVal val="visible"/>
                                      </p:to>
                                    </p:set>
                                    <p:animEffect transition="in" filter="fade">
                                      <p:cBhvr>
                                        <p:cTn id="56" dur="1000"/>
                                        <p:tgtEl>
                                          <p:spTgt spid="243715">
                                            <p:txEl>
                                              <p:pRg st="25" end="25"/>
                                            </p:txEl>
                                          </p:spTgt>
                                        </p:tgtEl>
                                      </p:cBhvr>
                                    </p:animEffect>
                                    <p:anim calcmode="lin" valueType="num">
                                      <p:cBhvr>
                                        <p:cTn id="57" dur="1000" fill="hold"/>
                                        <p:tgtEl>
                                          <p:spTgt spid="243715">
                                            <p:txEl>
                                              <p:pRg st="25" end="25"/>
                                            </p:txEl>
                                          </p:spTgt>
                                        </p:tgtEl>
                                        <p:attrNameLst>
                                          <p:attrName>ppt_x</p:attrName>
                                        </p:attrNameLst>
                                      </p:cBhvr>
                                      <p:tavLst>
                                        <p:tav tm="0">
                                          <p:val>
                                            <p:strVal val="#ppt_x"/>
                                          </p:val>
                                        </p:tav>
                                        <p:tav tm="100000">
                                          <p:val>
                                            <p:strVal val="#ppt_x"/>
                                          </p:val>
                                        </p:tav>
                                      </p:tavLst>
                                    </p:anim>
                                    <p:anim calcmode="lin" valueType="num">
                                      <p:cBhvr>
                                        <p:cTn id="58" dur="1000" fill="hold"/>
                                        <p:tgtEl>
                                          <p:spTgt spid="243715">
                                            <p:txEl>
                                              <p:pRg st="25" end="2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lnSpcReduction="10000"/>
          </a:bodyPr>
          <a:lstStyle/>
          <a:p>
            <a:pPr algn="l" rtl="0" eaLnBrk="1" hangingPunct="1">
              <a:buFont typeface="Wingdings" pitchFamily="2" charset="2"/>
              <a:buChar char="þ"/>
              <a:defRPr/>
            </a:pPr>
            <a:r>
              <a:rPr lang="en-US" dirty="0" smtClean="0"/>
              <a:t>  Rain Screen Systems</a:t>
            </a:r>
          </a:p>
          <a:p>
            <a:pPr lvl="1" algn="l" rtl="0" eaLnBrk="1" hangingPunct="1">
              <a:buFont typeface="Wingdings" pitchFamily="2" charset="2"/>
              <a:buChar char="þ"/>
              <a:defRPr/>
            </a:pPr>
            <a:r>
              <a:rPr lang="en-US" sz="2300" dirty="0"/>
              <a:t> Principal of Construction</a:t>
            </a:r>
            <a:endParaRPr lang="en-US" sz="2300" dirty="0" smtClean="0"/>
          </a:p>
          <a:p>
            <a:pPr marL="457200" lvl="1" indent="0" algn="l" rtl="0" eaLnBrk="1" hangingPunct="1">
              <a:buFont typeface="Tahoma" pitchFamily="34" charset="0"/>
              <a:buNone/>
              <a:defRPr/>
            </a:pPr>
            <a:r>
              <a:rPr lang="en-US" sz="1600" dirty="0" smtClean="0">
                <a:effectLst/>
              </a:rPr>
              <a:t>    </a:t>
            </a:r>
            <a:r>
              <a:rPr lang="en-US" sz="1600" b="1" dirty="0">
                <a:effectLst/>
              </a:rPr>
              <a:t>	</a:t>
            </a:r>
            <a:r>
              <a:rPr lang="en-US" sz="1600" b="1" dirty="0" smtClean="0">
                <a:effectLst/>
              </a:rPr>
              <a:t>	</a:t>
            </a: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lvl="1" algn="l" rtl="0" eaLnBrk="1" hangingPunct="1">
              <a:buFont typeface="Wingdings" pitchFamily="2" charset="2"/>
              <a:buChar char="þ"/>
              <a:defRPr/>
            </a:pPr>
            <a:endParaRPr lang="en-US" sz="14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rtl="0">
              <a:defRPr/>
            </a:pPr>
            <a:endParaRPr lang="en-US" sz="16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1989" name="Picture 2"/>
          <p:cNvPicPr>
            <a:picLocks noChangeAspect="1" noChangeArrowheads="1"/>
          </p:cNvPicPr>
          <p:nvPr/>
        </p:nvPicPr>
        <p:blipFill>
          <a:blip r:embed="rId3" cstate="print"/>
          <a:srcRect/>
          <a:stretch>
            <a:fillRect/>
          </a:stretch>
        </p:blipFill>
        <p:spPr bwMode="auto">
          <a:xfrm>
            <a:off x="2214563" y="1036638"/>
            <a:ext cx="6838950" cy="5895975"/>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 end="2"/>
                                            </p:txEl>
                                          </p:spTgt>
                                        </p:tgtEl>
                                        <p:attrNameLst>
                                          <p:attrName>style.visibility</p:attrName>
                                        </p:attrNameLst>
                                      </p:cBhvr>
                                      <p:to>
                                        <p:strVal val="visible"/>
                                      </p:to>
                                    </p:set>
                                    <p:animEffect transition="in" filter="fade">
                                      <p:cBhvr>
                                        <p:cTn id="21" dur="1000"/>
                                        <p:tgtEl>
                                          <p:spTgt spid="243715">
                                            <p:txEl>
                                              <p:pRg st="2" end="2"/>
                                            </p:txEl>
                                          </p:spTgt>
                                        </p:tgtEl>
                                      </p:cBhvr>
                                    </p:animEffect>
                                    <p:anim calcmode="lin" valueType="num">
                                      <p:cBhvr>
                                        <p:cTn id="22" dur="1000" fill="hold"/>
                                        <p:tgtEl>
                                          <p:spTgt spid="2437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wd">
                                    <p:tmPct val="10000"/>
                                  </p:iterate>
                                  <p:childTnLst>
                                    <p:set>
                                      <p:cBhvr>
                                        <p:cTn id="27" dur="1" fill="hold">
                                          <p:stCondLst>
                                            <p:cond delay="0"/>
                                          </p:stCondLst>
                                        </p:cTn>
                                        <p:tgtEl>
                                          <p:spTgt spid="243715">
                                            <p:txEl>
                                              <p:pRg st="21" end="21"/>
                                            </p:txEl>
                                          </p:spTgt>
                                        </p:tgtEl>
                                        <p:attrNameLst>
                                          <p:attrName>style.visibility</p:attrName>
                                        </p:attrNameLst>
                                      </p:cBhvr>
                                      <p:to>
                                        <p:strVal val="visible"/>
                                      </p:to>
                                    </p:set>
                                    <p:animEffect transition="in" filter="fade">
                                      <p:cBhvr>
                                        <p:cTn id="28" dur="1000"/>
                                        <p:tgtEl>
                                          <p:spTgt spid="243715">
                                            <p:txEl>
                                              <p:pRg st="21" end="21"/>
                                            </p:txEl>
                                          </p:spTgt>
                                        </p:tgtEl>
                                      </p:cBhvr>
                                    </p:animEffect>
                                    <p:anim calcmode="lin" valueType="num">
                                      <p:cBhvr>
                                        <p:cTn id="29" dur="1000" fill="hold"/>
                                        <p:tgtEl>
                                          <p:spTgt spid="243715">
                                            <p:txEl>
                                              <p:pRg st="21" end="21"/>
                                            </p:txEl>
                                          </p:spTgt>
                                        </p:tgtEl>
                                        <p:attrNameLst>
                                          <p:attrName>ppt_x</p:attrName>
                                        </p:attrNameLst>
                                      </p:cBhvr>
                                      <p:tavLst>
                                        <p:tav tm="0">
                                          <p:val>
                                            <p:strVal val="#ppt_x"/>
                                          </p:val>
                                        </p:tav>
                                        <p:tav tm="100000">
                                          <p:val>
                                            <p:strVal val="#ppt_x"/>
                                          </p:val>
                                        </p:tav>
                                      </p:tavLst>
                                    </p:anim>
                                    <p:anim calcmode="lin" valueType="num">
                                      <p:cBhvr>
                                        <p:cTn id="30" dur="1000" fill="hold"/>
                                        <p:tgtEl>
                                          <p:spTgt spid="243715">
                                            <p:txEl>
                                              <p:pRg st="21" end="2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iterate type="wd">
                                    <p:tmPct val="10000"/>
                                  </p:iterate>
                                  <p:childTnLst>
                                    <p:set>
                                      <p:cBhvr>
                                        <p:cTn id="34" dur="1" fill="hold">
                                          <p:stCondLst>
                                            <p:cond delay="0"/>
                                          </p:stCondLst>
                                        </p:cTn>
                                        <p:tgtEl>
                                          <p:spTgt spid="243715">
                                            <p:txEl>
                                              <p:pRg st="22" end="22"/>
                                            </p:txEl>
                                          </p:spTgt>
                                        </p:tgtEl>
                                        <p:attrNameLst>
                                          <p:attrName>style.visibility</p:attrName>
                                        </p:attrNameLst>
                                      </p:cBhvr>
                                      <p:to>
                                        <p:strVal val="visible"/>
                                      </p:to>
                                    </p:set>
                                    <p:animEffect transition="in" filter="fade">
                                      <p:cBhvr>
                                        <p:cTn id="35" dur="1000"/>
                                        <p:tgtEl>
                                          <p:spTgt spid="243715">
                                            <p:txEl>
                                              <p:pRg st="22" end="22"/>
                                            </p:txEl>
                                          </p:spTgt>
                                        </p:tgtEl>
                                      </p:cBhvr>
                                    </p:animEffect>
                                    <p:anim calcmode="lin" valueType="num">
                                      <p:cBhvr>
                                        <p:cTn id="36" dur="1000" fill="hold"/>
                                        <p:tgtEl>
                                          <p:spTgt spid="243715">
                                            <p:txEl>
                                              <p:pRg st="22" end="22"/>
                                            </p:txEl>
                                          </p:spTgt>
                                        </p:tgtEl>
                                        <p:attrNameLst>
                                          <p:attrName>ppt_x</p:attrName>
                                        </p:attrNameLst>
                                      </p:cBhvr>
                                      <p:tavLst>
                                        <p:tav tm="0">
                                          <p:val>
                                            <p:strVal val="#ppt_x"/>
                                          </p:val>
                                        </p:tav>
                                        <p:tav tm="100000">
                                          <p:val>
                                            <p:strVal val="#ppt_x"/>
                                          </p:val>
                                        </p:tav>
                                      </p:tavLst>
                                    </p:anim>
                                    <p:anim calcmode="lin" valueType="num">
                                      <p:cBhvr>
                                        <p:cTn id="37" dur="1000" fill="hold"/>
                                        <p:tgtEl>
                                          <p:spTgt spid="243715">
                                            <p:txEl>
                                              <p:pRg st="22" end="2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dirty="0" smtClean="0"/>
              <a:t>  Integration of PV Modules</a:t>
            </a:r>
            <a:r>
              <a:rPr lang="en-US" sz="1600" b="1" dirty="0" smtClean="0">
                <a:effectLst/>
              </a:rPr>
              <a:t>	</a:t>
            </a: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marL="457200" lvl="1" indent="0" algn="l" rtl="0" eaLnBrk="1" hangingPunct="1">
              <a:buFont typeface="Tahoma" pitchFamily="34" charset="0"/>
              <a:buNone/>
              <a:defRPr/>
            </a:pPr>
            <a:endParaRPr lang="en-US" sz="1600" b="1" dirty="0" smtClean="0">
              <a:effectLst/>
            </a:endParaRPr>
          </a:p>
          <a:p>
            <a:pPr marL="457200" lvl="1" indent="0" algn="l" rtl="0" eaLnBrk="1" hangingPunct="1">
              <a:buFont typeface="Tahoma" pitchFamily="34" charset="0"/>
              <a:buNone/>
              <a:defRPr/>
            </a:pPr>
            <a:endParaRPr lang="en-US" sz="1600" b="1" dirty="0">
              <a:effectLst/>
            </a:endParaRPr>
          </a:p>
          <a:p>
            <a:pPr lvl="1" algn="l" rtl="0" eaLnBrk="1" hangingPunct="1">
              <a:buFont typeface="Wingdings" pitchFamily="2" charset="2"/>
              <a:buChar char="þ"/>
              <a:defRPr/>
            </a:pPr>
            <a:endParaRPr lang="en-US" sz="14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lvl="1" algn="l" rtl="0" eaLnBrk="1" hangingPunct="1">
              <a:buFont typeface="Wingdings" pitchFamily="2" charset="2"/>
              <a:buChar char="þ"/>
              <a:defRPr/>
            </a:pPr>
            <a:endParaRPr lang="en-US" sz="1600" b="1" dirty="0">
              <a:effectLst/>
            </a:endParaRPr>
          </a:p>
          <a:p>
            <a:pPr rtl="0">
              <a:defRPr/>
            </a:pPr>
            <a:endParaRPr lang="en-US" sz="1600" b="1" dirty="0">
              <a:effectLst/>
            </a:endParaRPr>
          </a:p>
          <a:p>
            <a:pPr rtl="0">
              <a:defRPr/>
            </a:pPr>
            <a:endParaRPr lang="en-US" sz="1900" b="1" dirty="0" smtClean="0">
              <a:effectLst/>
            </a:endParaRPr>
          </a:p>
          <a:p>
            <a:pPr rtl="0">
              <a:defRPr/>
            </a:pPr>
            <a:endParaRPr lang="en-US" sz="1900" b="1" dirty="0" smtClean="0">
              <a:effectLst/>
            </a:endParaRPr>
          </a:p>
          <a:p>
            <a:pPr rtl="0">
              <a:defRPr/>
            </a:pPr>
            <a:endParaRPr lang="en-US" sz="1900" b="1" dirty="0">
              <a:effectLst/>
            </a:endParaRPr>
          </a:p>
          <a:p>
            <a:pPr rtl="0">
              <a:defRPr/>
            </a:pPr>
            <a:endParaRPr lang="en-US" sz="1900" b="1" dirty="0">
              <a:effectLst/>
            </a:endParaRPr>
          </a:p>
          <a:p>
            <a:pPr rtl="0">
              <a:defRPr/>
            </a:pPr>
            <a:endParaRPr lang="en-US" sz="1900" b="1" dirty="0">
              <a:effectLst/>
            </a:endParaRPr>
          </a:p>
          <a:p>
            <a:pPr rtl="0">
              <a:defRPr/>
            </a:pPr>
            <a:r>
              <a:rPr lang="en-US" sz="1900" b="1" dirty="0">
                <a:effectLst/>
              </a:rPr>
              <a:t> </a:t>
            </a:r>
          </a:p>
          <a:p>
            <a:pPr algn="just" rtl="0">
              <a:defRPr/>
            </a:pPr>
            <a:r>
              <a:rPr lang="en-US" sz="1400" dirty="0" smtClean="0">
                <a:effectLst/>
              </a:rPr>
              <a:t>	                    </a:t>
            </a: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3013" name="Picture 2"/>
          <p:cNvPicPr>
            <a:picLocks noChangeAspect="1" noChangeArrowheads="1"/>
          </p:cNvPicPr>
          <p:nvPr/>
        </p:nvPicPr>
        <p:blipFill>
          <a:blip r:embed="rId3" cstate="print"/>
          <a:srcRect/>
          <a:stretch>
            <a:fillRect/>
          </a:stretch>
        </p:blipFill>
        <p:spPr bwMode="auto">
          <a:xfrm>
            <a:off x="1403350" y="1046163"/>
            <a:ext cx="7305675" cy="5695950"/>
          </a:xfrm>
          <a:prstGeom prst="rect">
            <a:avLst/>
          </a:prstGeom>
          <a:noFill/>
          <a:ln w="9525"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9" end="19"/>
                                            </p:txEl>
                                          </p:spTgt>
                                        </p:tgtEl>
                                        <p:attrNameLst>
                                          <p:attrName>style.visibility</p:attrName>
                                        </p:attrNameLst>
                                      </p:cBhvr>
                                      <p:to>
                                        <p:strVal val="visible"/>
                                      </p:to>
                                    </p:set>
                                    <p:animEffect transition="in" filter="fade">
                                      <p:cBhvr>
                                        <p:cTn id="14" dur="1000"/>
                                        <p:tgtEl>
                                          <p:spTgt spid="243715">
                                            <p:txEl>
                                              <p:pRg st="19" end="19"/>
                                            </p:txEl>
                                          </p:spTgt>
                                        </p:tgtEl>
                                      </p:cBhvr>
                                    </p:animEffect>
                                    <p:anim calcmode="lin" valueType="num">
                                      <p:cBhvr>
                                        <p:cTn id="15" dur="1000" fill="hold"/>
                                        <p:tgtEl>
                                          <p:spTgt spid="243715">
                                            <p:txEl>
                                              <p:pRg st="19" end="19"/>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9" end="19"/>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wd">
                                    <p:tmPct val="10000"/>
                                  </p:iterate>
                                  <p:childTnLst>
                                    <p:set>
                                      <p:cBhvr>
                                        <p:cTn id="20" dur="1" fill="hold">
                                          <p:stCondLst>
                                            <p:cond delay="0"/>
                                          </p:stCondLst>
                                        </p:cTn>
                                        <p:tgtEl>
                                          <p:spTgt spid="243715">
                                            <p:txEl>
                                              <p:pRg st="20" end="20"/>
                                            </p:txEl>
                                          </p:spTgt>
                                        </p:tgtEl>
                                        <p:attrNameLst>
                                          <p:attrName>style.visibility</p:attrName>
                                        </p:attrNameLst>
                                      </p:cBhvr>
                                      <p:to>
                                        <p:strVal val="visible"/>
                                      </p:to>
                                    </p:set>
                                    <p:animEffect transition="in" filter="fade">
                                      <p:cBhvr>
                                        <p:cTn id="21" dur="1000"/>
                                        <p:tgtEl>
                                          <p:spTgt spid="243715">
                                            <p:txEl>
                                              <p:pRg st="20" end="20"/>
                                            </p:txEl>
                                          </p:spTgt>
                                        </p:tgtEl>
                                      </p:cBhvr>
                                    </p:animEffect>
                                    <p:anim calcmode="lin" valueType="num">
                                      <p:cBhvr>
                                        <p:cTn id="22" dur="1000" fill="hold"/>
                                        <p:tgtEl>
                                          <p:spTgt spid="243715">
                                            <p:txEl>
                                              <p:pRg st="20" end="20"/>
                                            </p:txEl>
                                          </p:spTgt>
                                        </p:tgtEl>
                                        <p:attrNameLst>
                                          <p:attrName>ppt_x</p:attrName>
                                        </p:attrNameLst>
                                      </p:cBhvr>
                                      <p:tavLst>
                                        <p:tav tm="0">
                                          <p:val>
                                            <p:strVal val="#ppt_x"/>
                                          </p:val>
                                        </p:tav>
                                        <p:tav tm="100000">
                                          <p:val>
                                            <p:strVal val="#ppt_x"/>
                                          </p:val>
                                        </p:tav>
                                      </p:tavLst>
                                    </p:anim>
                                    <p:anim calcmode="lin" valueType="num">
                                      <p:cBhvr>
                                        <p:cTn id="23" dur="1000" fill="hold"/>
                                        <p:tgtEl>
                                          <p:spTgt spid="243715">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sz="2800" dirty="0">
                <a:effectLst/>
              </a:rPr>
              <a:t>International Solar Cities </a:t>
            </a:r>
            <a:r>
              <a:rPr lang="en-US" sz="2800" dirty="0" smtClean="0">
                <a:effectLst/>
              </a:rPr>
              <a:t>Congress (ISCC)</a:t>
            </a:r>
            <a:r>
              <a:rPr lang="en-US" sz="2800" dirty="0" smtClean="0"/>
              <a:t> </a:t>
            </a:r>
            <a:r>
              <a:rPr lang="en-US" sz="2800" dirty="0"/>
              <a:t>&amp; </a:t>
            </a:r>
            <a:endParaRPr lang="en-US" sz="2800" dirty="0" smtClean="0"/>
          </a:p>
          <a:p>
            <a:pPr algn="l" rtl="0" eaLnBrk="1" hangingPunct="1">
              <a:defRPr/>
            </a:pPr>
            <a:r>
              <a:rPr lang="en-US" sz="2800" dirty="0"/>
              <a:t> </a:t>
            </a:r>
            <a:r>
              <a:rPr lang="en-US" sz="2800" dirty="0" smtClean="0"/>
              <a:t>        Exhibition, </a:t>
            </a:r>
            <a:r>
              <a:rPr lang="en-US" sz="2800" dirty="0" err="1" smtClean="0"/>
              <a:t>Daeju</a:t>
            </a:r>
            <a:r>
              <a:rPr lang="en-US" sz="2800" dirty="0"/>
              <a:t>, South Korea, Nov. </a:t>
            </a:r>
            <a:r>
              <a:rPr lang="en-US" sz="2800" dirty="0" smtClean="0"/>
              <a:t>2004</a:t>
            </a:r>
            <a:endParaRPr lang="en-US" sz="2800" dirty="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4037" name="Picture 4" descr="C:\Users\Ahaollah\Desktop\BIPV---\ok-- KOREA\6.jpg"/>
          <p:cNvPicPr>
            <a:picLocks noChangeAspect="1" noChangeArrowheads="1"/>
          </p:cNvPicPr>
          <p:nvPr/>
        </p:nvPicPr>
        <p:blipFill>
          <a:blip r:embed="rId3" cstate="print"/>
          <a:srcRect/>
          <a:stretch>
            <a:fillRect/>
          </a:stretch>
        </p:blipFill>
        <p:spPr bwMode="auto">
          <a:xfrm>
            <a:off x="1711325" y="1431925"/>
            <a:ext cx="6964363" cy="52244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wd">
                                    <p:tmPct val="10000"/>
                                  </p:iterate>
                                  <p:childTnLst>
                                    <p:set>
                                      <p:cBhvr>
                                        <p:cTn id="13" dur="1" fill="hold">
                                          <p:stCondLst>
                                            <p:cond delay="0"/>
                                          </p:stCondLst>
                                        </p:cTn>
                                        <p:tgtEl>
                                          <p:spTgt spid="243715">
                                            <p:txEl>
                                              <p:pRg st="1" end="1"/>
                                            </p:txEl>
                                          </p:spTgt>
                                        </p:tgtEl>
                                        <p:attrNameLst>
                                          <p:attrName>style.visibility</p:attrName>
                                        </p:attrNameLst>
                                      </p:cBhvr>
                                      <p:to>
                                        <p:strVal val="visible"/>
                                      </p:to>
                                    </p:set>
                                    <p:animEffect transition="in" filter="fade">
                                      <p:cBhvr>
                                        <p:cTn id="14" dur="1000"/>
                                        <p:tgtEl>
                                          <p:spTgt spid="243715">
                                            <p:txEl>
                                              <p:pRg st="1" end="1"/>
                                            </p:txEl>
                                          </p:spTgt>
                                        </p:tgtEl>
                                      </p:cBhvr>
                                    </p:animEffect>
                                    <p:anim calcmode="lin" valueType="num">
                                      <p:cBhvr>
                                        <p:cTn id="15" dur="1000" fill="hold"/>
                                        <p:tgtEl>
                                          <p:spTgt spid="2437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37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International Solar Cities Congress</a:t>
            </a:r>
            <a:r>
              <a:rPr lang="en-US" dirty="0"/>
              <a:t> </a:t>
            </a:r>
            <a:r>
              <a:rPr lang="en-US" dirty="0" smtClean="0"/>
              <a:t>&amp; Exhibition, </a:t>
            </a:r>
            <a:r>
              <a:rPr lang="en-US" dirty="0" err="1" smtClean="0"/>
              <a:t>Daeju</a:t>
            </a:r>
            <a:r>
              <a:rPr lang="en-US" dirty="0" smtClean="0"/>
              <a:t>, South Korea, Nov. 2004</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5061" name="Picture 3" descr="C:\Users\Ahaollah\Desktop\BIPV---\ok-- KOREA\14.jpg"/>
          <p:cNvPicPr>
            <a:picLocks noChangeAspect="1" noChangeArrowheads="1"/>
          </p:cNvPicPr>
          <p:nvPr/>
        </p:nvPicPr>
        <p:blipFill>
          <a:blip r:embed="rId3" cstate="print"/>
          <a:srcRect/>
          <a:stretch>
            <a:fillRect/>
          </a:stretch>
        </p:blipFill>
        <p:spPr bwMode="auto">
          <a:xfrm>
            <a:off x="1692275" y="1500188"/>
            <a:ext cx="6705600" cy="5030787"/>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1633538" y="881063"/>
            <a:ext cx="7359650" cy="51038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ISCC</a:t>
            </a:r>
            <a:r>
              <a:rPr lang="en-US" dirty="0" smtClean="0"/>
              <a:t>, South Korea, 2004</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6085" name="Picture 2" descr="C:\Users\Ahaollah\Desktop\BIPV---\ok-- KOREA\15.jpg"/>
          <p:cNvPicPr>
            <a:picLocks noChangeAspect="1" noChangeArrowheads="1"/>
          </p:cNvPicPr>
          <p:nvPr/>
        </p:nvPicPr>
        <p:blipFill>
          <a:blip r:embed="rId3" cstate="print"/>
          <a:srcRect/>
          <a:stretch>
            <a:fillRect/>
          </a:stretch>
        </p:blipFill>
        <p:spPr bwMode="auto">
          <a:xfrm>
            <a:off x="1187450" y="939800"/>
            <a:ext cx="7737475" cy="5802313"/>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3662363" y="1835150"/>
            <a:ext cx="4051300" cy="2673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E</a:t>
            </a:r>
            <a:r>
              <a:rPr lang="en-US" dirty="0" smtClean="0"/>
              <a:t>XCO, DAEJU, </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7109" name="Picture 2" descr="C:\Users\Ahaollah\Desktop\BIPV---\ok-- KOREA\19.jpg"/>
          <p:cNvPicPr>
            <a:picLocks noChangeAspect="1" noChangeArrowheads="1"/>
          </p:cNvPicPr>
          <p:nvPr/>
        </p:nvPicPr>
        <p:blipFill>
          <a:blip r:embed="rId3" cstate="print"/>
          <a:srcRect/>
          <a:stretch>
            <a:fillRect/>
          </a:stretch>
        </p:blipFill>
        <p:spPr bwMode="auto">
          <a:xfrm>
            <a:off x="1476375" y="1268413"/>
            <a:ext cx="6683375" cy="5013325"/>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3492500" y="3041650"/>
            <a:ext cx="2166938" cy="6826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ISCC</a:t>
            </a:r>
            <a:r>
              <a:rPr lang="en-US" dirty="0" smtClean="0"/>
              <a:t>, South Korea, 2004</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8133" name="Picture 2" descr="C:\Users\Ahaollah\Desktop\BIPV---\ok-- KOREA\16.jpg"/>
          <p:cNvPicPr>
            <a:picLocks noChangeAspect="1" noChangeArrowheads="1"/>
          </p:cNvPicPr>
          <p:nvPr/>
        </p:nvPicPr>
        <p:blipFill>
          <a:blip r:embed="rId3" cstate="print"/>
          <a:srcRect/>
          <a:stretch>
            <a:fillRect/>
          </a:stretch>
        </p:blipFill>
        <p:spPr bwMode="auto">
          <a:xfrm>
            <a:off x="1835150" y="1485900"/>
            <a:ext cx="6854825" cy="5141913"/>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4502150" y="4292600"/>
            <a:ext cx="3008313" cy="1384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ISCC</a:t>
            </a:r>
            <a:r>
              <a:rPr lang="en-US" dirty="0" smtClean="0"/>
              <a:t>, South Korea, 2004</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49157" name="Picture 2" descr="C:\Users\Ahaollah\Desktop\BIPV---\ok-- KOREA\17.jpg"/>
          <p:cNvPicPr>
            <a:picLocks noChangeAspect="1" noChangeArrowheads="1"/>
          </p:cNvPicPr>
          <p:nvPr/>
        </p:nvPicPr>
        <p:blipFill>
          <a:blip r:embed="rId3" cstate="print"/>
          <a:srcRect/>
          <a:stretch>
            <a:fillRect/>
          </a:stretch>
        </p:blipFill>
        <p:spPr bwMode="auto">
          <a:xfrm>
            <a:off x="1231900" y="1485900"/>
            <a:ext cx="6680200" cy="5011738"/>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1322388" y="2655888"/>
            <a:ext cx="1416050" cy="1120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E</a:t>
            </a:r>
            <a:r>
              <a:rPr lang="en-US" dirty="0" smtClean="0"/>
              <a:t>XCO, DAEJU, </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50181" name="Picture 2" descr="C:\Users\Ahaollah\Desktop\BIPV---\ok-- KOREA\31.jpg"/>
          <p:cNvPicPr>
            <a:picLocks noChangeAspect="1" noChangeArrowheads="1"/>
          </p:cNvPicPr>
          <p:nvPr/>
        </p:nvPicPr>
        <p:blipFill>
          <a:blip r:embed="rId3" cstate="print"/>
          <a:srcRect/>
          <a:stretch>
            <a:fillRect/>
          </a:stretch>
        </p:blipFill>
        <p:spPr bwMode="auto">
          <a:xfrm>
            <a:off x="1474788" y="1196975"/>
            <a:ext cx="7002462" cy="5251450"/>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1919288" y="1839913"/>
            <a:ext cx="6650037" cy="4181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ISCC</a:t>
            </a:r>
            <a:r>
              <a:rPr lang="en-US" dirty="0" smtClean="0"/>
              <a:t>, South Korea, 2004</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52229" name="Picture 2" descr="C:\Users\Ahaollah\Desktop\BIPV---\ok-- KOREA\25.jpg"/>
          <p:cNvPicPr>
            <a:picLocks noChangeAspect="1" noChangeArrowheads="1"/>
          </p:cNvPicPr>
          <p:nvPr/>
        </p:nvPicPr>
        <p:blipFill>
          <a:blip r:embed="rId3" cstate="print"/>
          <a:srcRect/>
          <a:stretch>
            <a:fillRect/>
          </a:stretch>
        </p:blipFill>
        <p:spPr bwMode="auto">
          <a:xfrm>
            <a:off x="1835150" y="1246188"/>
            <a:ext cx="6769100" cy="50768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2" descr="BG4B"/>
          <p:cNvPicPr>
            <a:picLocks noChangeAspect="1" noChangeArrowheads="1"/>
          </p:cNvPicPr>
          <p:nvPr/>
        </p:nvPicPr>
        <p:blipFill>
          <a:blip r:embed="rId2" cstate="print">
            <a:lum bright="18000" contrast="6000"/>
          </a:blip>
          <a:srcRect l="732" t="1230"/>
          <a:stretch>
            <a:fillRect/>
          </a:stretch>
        </p:blipFill>
        <p:spPr bwMode="auto">
          <a:xfrm>
            <a:off x="0" y="0"/>
            <a:ext cx="9144000" cy="7029450"/>
          </a:xfrm>
          <a:prstGeom prst="rect">
            <a:avLst/>
          </a:prstGeom>
          <a:noFill/>
          <a:ln w="9525">
            <a:noFill/>
            <a:miter lim="800000"/>
            <a:headEnd/>
            <a:tailEnd/>
          </a:ln>
        </p:spPr>
      </p:pic>
      <p:sp>
        <p:nvSpPr>
          <p:cNvPr id="243715" name="Rectangle 3"/>
          <p:cNvSpPr>
            <a:spLocks noGrp="1" noChangeArrowheads="1"/>
          </p:cNvSpPr>
          <p:nvPr>
            <p:ph type="subTitle" idx="1"/>
          </p:nvPr>
        </p:nvSpPr>
        <p:spPr>
          <a:xfrm>
            <a:off x="0" y="0"/>
            <a:ext cx="9144000" cy="6858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rtl="0" eaLnBrk="1" hangingPunct="1">
              <a:buFont typeface="Wingdings" pitchFamily="2" charset="2"/>
              <a:buChar char="þ"/>
              <a:defRPr/>
            </a:pPr>
            <a:r>
              <a:rPr lang="en-US" sz="4800" dirty="0" smtClean="0"/>
              <a:t> </a:t>
            </a:r>
            <a:r>
              <a:rPr lang="en-US" dirty="0">
                <a:effectLst/>
              </a:rPr>
              <a:t> </a:t>
            </a:r>
            <a:r>
              <a:rPr lang="en-US" dirty="0" smtClean="0">
                <a:effectLst/>
              </a:rPr>
              <a:t>E</a:t>
            </a:r>
            <a:r>
              <a:rPr lang="en-US" dirty="0" smtClean="0"/>
              <a:t>XCO, DAEJU, </a:t>
            </a:r>
            <a:endParaRPr lang="en-US" dirty="0" smtClean="0">
              <a:effectLst/>
            </a:endParaRPr>
          </a:p>
          <a:p>
            <a:pPr algn="l" rtl="0" eaLnBrk="1" hangingPunct="1">
              <a:buFont typeface="Wingdings" pitchFamily="2" charset="2"/>
              <a:buChar char="þ"/>
              <a:defRPr/>
            </a:pPr>
            <a:endParaRPr lang="en-US" dirty="0" smtClean="0">
              <a:effectLst/>
            </a:endParaRPr>
          </a:p>
        </p:txBody>
      </p:sp>
      <p:sp>
        <p:nvSpPr>
          <p:cNvPr id="243716" name="Rectangle 4"/>
          <p:cNvSpPr>
            <a:spLocks noChangeArrowheads="1"/>
          </p:cNvSpPr>
          <p:nvPr/>
        </p:nvSpPr>
        <p:spPr bwMode="auto">
          <a:xfrm rot="10800000">
            <a:off x="107950" y="1485900"/>
            <a:ext cx="1079500" cy="5256213"/>
          </a:xfrm>
          <a:prstGeom prst="rect">
            <a:avLst/>
          </a:prstGeom>
          <a:noFill/>
          <a:ln w="9525">
            <a:solidFill>
              <a:schemeClr val="hlink"/>
            </a:solidFill>
            <a:miter lim="800000"/>
            <a:headEnd/>
            <a:tailEnd/>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txBody>
          <a:bodyPr vert="eaVert"/>
          <a:lstStyle/>
          <a:p>
            <a:pPr algn="ctr" rtl="0">
              <a:spcBef>
                <a:spcPct val="20000"/>
              </a:spcBef>
              <a:buClr>
                <a:schemeClr val="hlink"/>
              </a:buClr>
              <a:buSzPct val="120000"/>
              <a:defRPr/>
            </a:pPr>
            <a:r>
              <a:rPr lang="en-US" sz="4500" b="1" dirty="0">
                <a:effectLst/>
                <a:cs typeface="Arial" pitchFamily="34" charset="0"/>
              </a:rPr>
              <a:t>BIPV</a:t>
            </a:r>
          </a:p>
          <a:p>
            <a:pPr algn="ctr" rtl="0">
              <a:spcBef>
                <a:spcPct val="20000"/>
              </a:spcBef>
              <a:buClr>
                <a:schemeClr val="hlink"/>
              </a:buClr>
              <a:buSzPct val="120000"/>
              <a:defRPr/>
            </a:pPr>
            <a:endParaRPr lang="en-US" sz="3200" b="1" dirty="0">
              <a:solidFill>
                <a:schemeClr val="tx1"/>
              </a:solidFill>
              <a:effectLst>
                <a:outerShdw blurRad="38100" dist="38100" dir="2700000" algn="tl">
                  <a:srgbClr val="000000"/>
                </a:outerShdw>
              </a:effectLst>
              <a:cs typeface="Arial" pitchFamily="34" charset="0"/>
            </a:endParaRPr>
          </a:p>
        </p:txBody>
      </p:sp>
      <p:pic>
        <p:nvPicPr>
          <p:cNvPr id="55301" name="Picture 2" descr="C:\Users\Ahaollah\Desktop\BIPV---\ok-- KOREA\27.jpg"/>
          <p:cNvPicPr>
            <a:picLocks noChangeAspect="1" noChangeArrowheads="1"/>
          </p:cNvPicPr>
          <p:nvPr/>
        </p:nvPicPr>
        <p:blipFill>
          <a:blip r:embed="rId3" cstate="print"/>
          <a:srcRect/>
          <a:stretch>
            <a:fillRect/>
          </a:stretch>
        </p:blipFill>
        <p:spPr bwMode="auto">
          <a:xfrm>
            <a:off x="1187450" y="1098550"/>
            <a:ext cx="7505700" cy="5629275"/>
          </a:xfrm>
          <a:prstGeom prst="rect">
            <a:avLst/>
          </a:prstGeom>
          <a:noFill/>
          <a:ln w="9525">
            <a:noFill/>
            <a:miter lim="800000"/>
            <a:headEnd/>
            <a:tailEnd/>
          </a:ln>
        </p:spPr>
      </p:pic>
      <p:pic>
        <p:nvPicPr>
          <p:cNvPr id="2" name="Ink 1"/>
          <p:cNvPicPr>
            <a:picLocks noChangeAspect="1" noChangeArrowheads="1"/>
          </p:cNvPicPr>
          <p:nvPr/>
        </p:nvPicPr>
        <p:blipFill>
          <a:blip r:embed="rId4" cstate="print"/>
          <a:srcRect/>
          <a:stretch>
            <a:fillRect/>
          </a:stretch>
        </p:blipFill>
        <p:spPr bwMode="auto">
          <a:xfrm>
            <a:off x="4408488" y="1974850"/>
            <a:ext cx="725487" cy="3968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iterate type="wd">
                                    <p:tmPct val="10000"/>
                                  </p:iterate>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fade">
                                      <p:cBhvr>
                                        <p:cTn id="7" dur="1000"/>
                                        <p:tgtEl>
                                          <p:spTgt spid="243715">
                                            <p:txEl>
                                              <p:pRg st="0" end="0"/>
                                            </p:txEl>
                                          </p:spTgt>
                                        </p:tgtEl>
                                      </p:cBhvr>
                                    </p:animEffect>
                                    <p:anim calcmode="lin" valueType="num">
                                      <p:cBhvr>
                                        <p:cTn id="8" dur="1000" fill="hold"/>
                                        <p:tgtEl>
                                          <p:spTgt spid="2437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37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899592" y="1196752"/>
            <a:ext cx="3403496" cy="369332"/>
          </a:xfrm>
          <a:prstGeom prst="rect">
            <a:avLst/>
          </a:prstGeom>
          <a:noFill/>
        </p:spPr>
        <p:txBody>
          <a:bodyPr wrap="none" rtlCol="0">
            <a:spAutoFit/>
          </a:bodyPr>
          <a:lstStyle/>
          <a:p>
            <a:r>
              <a:rPr lang="tr-TR" dirty="0" err="1" smtClean="0"/>
              <a:t>Examples</a:t>
            </a:r>
            <a:r>
              <a:rPr lang="tr-TR" dirty="0" smtClean="0"/>
              <a:t> of </a:t>
            </a:r>
            <a:r>
              <a:rPr lang="tr-TR" dirty="0" err="1" smtClean="0"/>
              <a:t>some</a:t>
            </a:r>
            <a:r>
              <a:rPr lang="tr-TR" dirty="0" smtClean="0"/>
              <a:t> </a:t>
            </a:r>
            <a:r>
              <a:rPr lang="tr-TR" dirty="0" err="1" smtClean="0"/>
              <a:t>integrations</a:t>
            </a:r>
            <a:r>
              <a:rPr lang="tr-TR" dirty="0" smtClean="0"/>
              <a:t>;</a:t>
            </a:r>
          </a:p>
        </p:txBody>
      </p:sp>
      <p:sp>
        <p:nvSpPr>
          <p:cNvPr id="3" name="Metin kutusu 2"/>
          <p:cNvSpPr txBox="1"/>
          <p:nvPr/>
        </p:nvSpPr>
        <p:spPr>
          <a:xfrm>
            <a:off x="1043608" y="1916832"/>
            <a:ext cx="7135287" cy="369332"/>
          </a:xfrm>
          <a:prstGeom prst="rect">
            <a:avLst/>
          </a:prstGeom>
          <a:noFill/>
        </p:spPr>
        <p:txBody>
          <a:bodyPr wrap="none" rtlCol="0">
            <a:spAutoFit/>
          </a:bodyPr>
          <a:lstStyle/>
          <a:p>
            <a:r>
              <a:rPr lang="de-DE" dirty="0"/>
              <a:t>The New German </a:t>
            </a:r>
            <a:r>
              <a:rPr lang="de-DE" dirty="0" err="1"/>
              <a:t>Parliament</a:t>
            </a:r>
            <a:r>
              <a:rPr lang="de-DE" dirty="0"/>
              <a:t> in Reichstag, </a:t>
            </a:r>
            <a:r>
              <a:rPr lang="de-DE" dirty="0" smtClean="0"/>
              <a:t>Berlin</a:t>
            </a:r>
            <a:r>
              <a:rPr lang="tr-TR" dirty="0" smtClean="0"/>
              <a:t> </a:t>
            </a:r>
            <a:r>
              <a:rPr lang="tr-TR" dirty="0" err="1" smtClean="0"/>
              <a:t>by</a:t>
            </a:r>
            <a:r>
              <a:rPr lang="tr-TR" dirty="0" smtClean="0"/>
              <a:t> Norman </a:t>
            </a:r>
            <a:r>
              <a:rPr lang="tr-TR" dirty="0" err="1" smtClean="0"/>
              <a:t>Foster</a:t>
            </a:r>
            <a:endParaRPr lang="tr-TR" dirty="0"/>
          </a:p>
        </p:txBody>
      </p:sp>
      <p:pic>
        <p:nvPicPr>
          <p:cNvPr id="4098" name="Picture 2" descr="C:\Users\DenYas\Desktop\indir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5199" y="2564904"/>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DenYas\Desktop\indi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8107" y="4725144"/>
            <a:ext cx="2484067" cy="19145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DenYas\Desktop\05090777Foto_bi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11959" y="2575595"/>
            <a:ext cx="4337310" cy="1837159"/>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4303088" y="4941168"/>
            <a:ext cx="4246181" cy="1200329"/>
          </a:xfrm>
          <a:prstGeom prst="rect">
            <a:avLst/>
          </a:prstGeom>
          <a:noFill/>
        </p:spPr>
        <p:txBody>
          <a:bodyPr wrap="square" rtlCol="0">
            <a:spAutoFit/>
          </a:bodyPr>
          <a:lstStyle/>
          <a:p>
            <a:r>
              <a:rPr lang="tr-TR" dirty="0" err="1" smtClean="0"/>
              <a:t>Noran</a:t>
            </a:r>
            <a:r>
              <a:rPr lang="tr-TR" dirty="0" smtClean="0"/>
              <a:t> </a:t>
            </a:r>
            <a:r>
              <a:rPr lang="tr-TR" dirty="0" err="1" smtClean="0"/>
              <a:t>Foster</a:t>
            </a:r>
            <a:r>
              <a:rPr lang="tr-TR" dirty="0" smtClean="0"/>
              <a:t> </a:t>
            </a:r>
            <a:r>
              <a:rPr lang="tr-TR" dirty="0" err="1" smtClean="0"/>
              <a:t>created</a:t>
            </a:r>
            <a:r>
              <a:rPr lang="tr-TR" dirty="0" smtClean="0"/>
              <a:t> a </a:t>
            </a:r>
            <a:r>
              <a:rPr lang="tr-TR" dirty="0" err="1" smtClean="0"/>
              <a:t>dome</a:t>
            </a:r>
            <a:r>
              <a:rPr lang="tr-TR" dirty="0" smtClean="0"/>
              <a:t> </a:t>
            </a:r>
            <a:r>
              <a:rPr lang="tr-TR" dirty="0" err="1" smtClean="0"/>
              <a:t>structure</a:t>
            </a:r>
            <a:r>
              <a:rPr lang="tr-TR" dirty="0" smtClean="0"/>
              <a:t> </a:t>
            </a:r>
            <a:r>
              <a:rPr lang="tr-TR" dirty="0" err="1" smtClean="0"/>
              <a:t>for</a:t>
            </a:r>
            <a:r>
              <a:rPr lang="tr-TR" dirty="0" smtClean="0"/>
              <a:t> </a:t>
            </a:r>
            <a:r>
              <a:rPr lang="tr-TR" dirty="0" err="1" smtClean="0"/>
              <a:t>using</a:t>
            </a:r>
            <a:r>
              <a:rPr lang="tr-TR" dirty="0" smtClean="0"/>
              <a:t> </a:t>
            </a:r>
            <a:r>
              <a:rPr lang="tr-TR" dirty="0" err="1" smtClean="0"/>
              <a:t>steel</a:t>
            </a:r>
            <a:r>
              <a:rPr lang="tr-TR" dirty="0" smtClean="0"/>
              <a:t> </a:t>
            </a:r>
            <a:r>
              <a:rPr lang="tr-TR" dirty="0" err="1" smtClean="0"/>
              <a:t>arches</a:t>
            </a:r>
            <a:r>
              <a:rPr lang="tr-TR" dirty="0" smtClean="0"/>
              <a:t>. </a:t>
            </a:r>
            <a:r>
              <a:rPr lang="tr-TR" dirty="0" err="1" smtClean="0"/>
              <a:t>It</a:t>
            </a:r>
            <a:r>
              <a:rPr lang="tr-TR" dirty="0" smtClean="0"/>
              <a:t> is an </a:t>
            </a:r>
            <a:r>
              <a:rPr lang="tr-TR" dirty="0" err="1" smtClean="0"/>
              <a:t>integration</a:t>
            </a:r>
            <a:r>
              <a:rPr lang="tr-TR" dirty="0" smtClean="0"/>
              <a:t> of </a:t>
            </a:r>
            <a:r>
              <a:rPr lang="tr-TR" dirty="0" err="1" smtClean="0"/>
              <a:t>dome</a:t>
            </a:r>
            <a:r>
              <a:rPr lang="tr-TR" dirty="0" smtClean="0"/>
              <a:t> </a:t>
            </a:r>
            <a:r>
              <a:rPr lang="tr-TR" dirty="0" err="1" smtClean="0"/>
              <a:t>and</a:t>
            </a:r>
            <a:r>
              <a:rPr lang="tr-TR" dirty="0" smtClean="0"/>
              <a:t> </a:t>
            </a:r>
            <a:r>
              <a:rPr lang="tr-TR" dirty="0" err="1" smtClean="0"/>
              <a:t>arch</a:t>
            </a:r>
            <a:r>
              <a:rPr lang="tr-TR" dirty="0" smtClean="0"/>
              <a:t> </a:t>
            </a:r>
            <a:r>
              <a:rPr lang="tr-TR" dirty="0" err="1" smtClean="0"/>
              <a:t>structure</a:t>
            </a:r>
            <a:r>
              <a:rPr lang="tr-TR" dirty="0"/>
              <a:t> </a:t>
            </a:r>
            <a:r>
              <a:rPr lang="tr-TR" dirty="0" err="1" smtClean="0"/>
              <a:t>together</a:t>
            </a:r>
            <a:r>
              <a:rPr lang="tr-TR" dirty="0" smtClean="0"/>
              <a:t>.</a:t>
            </a:r>
            <a:endParaRPr lang="tr-TR" dirty="0"/>
          </a:p>
        </p:txBody>
      </p:sp>
      <p:sp>
        <p:nvSpPr>
          <p:cNvPr id="8" name="Blok Yay 7"/>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7" name="Dikdörtgen 6"/>
          <p:cNvSpPr/>
          <p:nvPr/>
        </p:nvSpPr>
        <p:spPr>
          <a:xfrm rot="16200000">
            <a:off x="8262591" y="783105"/>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spTree>
    <p:extLst>
      <p:ext uri="{BB962C8B-B14F-4D97-AF65-F5344CB8AC3E}">
        <p14:creationId xmlns:p14="http://schemas.microsoft.com/office/powerpoint/2010/main" val="870540241"/>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971600" y="1052736"/>
            <a:ext cx="4352538" cy="369332"/>
          </a:xfrm>
          <a:prstGeom prst="rect">
            <a:avLst/>
          </a:prstGeom>
          <a:noFill/>
        </p:spPr>
        <p:txBody>
          <a:bodyPr wrap="none" rtlCol="0">
            <a:spAutoFit/>
          </a:bodyPr>
          <a:lstStyle/>
          <a:p>
            <a:r>
              <a:rPr lang="tr-TR" dirty="0" err="1" smtClean="0"/>
              <a:t>American</a:t>
            </a:r>
            <a:r>
              <a:rPr lang="tr-TR" dirty="0" smtClean="0"/>
              <a:t> </a:t>
            </a:r>
            <a:r>
              <a:rPr lang="tr-TR" dirty="0" err="1" smtClean="0"/>
              <a:t>Air</a:t>
            </a:r>
            <a:r>
              <a:rPr lang="tr-TR" dirty="0" smtClean="0"/>
              <a:t> </a:t>
            </a:r>
            <a:r>
              <a:rPr lang="tr-TR" dirty="0" err="1" smtClean="0"/>
              <a:t>Museum</a:t>
            </a:r>
            <a:r>
              <a:rPr lang="tr-TR" dirty="0" smtClean="0"/>
              <a:t> </a:t>
            </a:r>
            <a:r>
              <a:rPr lang="tr-TR" dirty="0" err="1" smtClean="0"/>
              <a:t>by</a:t>
            </a:r>
            <a:r>
              <a:rPr lang="tr-TR" dirty="0" smtClean="0"/>
              <a:t> Norman </a:t>
            </a:r>
            <a:r>
              <a:rPr lang="tr-TR" dirty="0" err="1" smtClean="0"/>
              <a:t>Foster</a:t>
            </a:r>
            <a:endParaRPr lang="tr-TR" dirty="0"/>
          </a:p>
        </p:txBody>
      </p:sp>
      <p:pic>
        <p:nvPicPr>
          <p:cNvPr id="5122" name="Picture 2" descr="C:\Users\DenYas\Desktop\duxfor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5342" y="1844824"/>
            <a:ext cx="3082602" cy="170550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DenYas\Desktop\American_Air_Museum_530x3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4005064"/>
            <a:ext cx="3079535" cy="230425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DenYas\Desktop\american air museum.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2440" y="1844824"/>
            <a:ext cx="2710930" cy="1447684"/>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5734503" y="5236179"/>
            <a:ext cx="3121719" cy="1477328"/>
          </a:xfrm>
          <a:prstGeom prst="rect">
            <a:avLst/>
          </a:prstGeom>
          <a:noFill/>
        </p:spPr>
        <p:txBody>
          <a:bodyPr wrap="square" rtlCol="0">
            <a:spAutoFit/>
          </a:bodyPr>
          <a:lstStyle/>
          <a:p>
            <a:r>
              <a:rPr lang="tr-TR" dirty="0" smtClean="0"/>
              <a:t>Norman </a:t>
            </a:r>
            <a:r>
              <a:rPr lang="tr-TR" dirty="0" err="1" smtClean="0"/>
              <a:t>Foster</a:t>
            </a:r>
            <a:r>
              <a:rPr lang="tr-TR" dirty="0" smtClean="0"/>
              <a:t> </a:t>
            </a:r>
            <a:r>
              <a:rPr lang="tr-TR" dirty="0" err="1" smtClean="0"/>
              <a:t>created</a:t>
            </a:r>
            <a:r>
              <a:rPr lang="tr-TR" dirty="0" smtClean="0"/>
              <a:t> a </a:t>
            </a:r>
            <a:r>
              <a:rPr lang="tr-TR" dirty="0" err="1" smtClean="0"/>
              <a:t>shelter</a:t>
            </a:r>
            <a:r>
              <a:rPr lang="tr-TR" dirty="0" smtClean="0"/>
              <a:t> </a:t>
            </a:r>
            <a:r>
              <a:rPr lang="tr-TR" dirty="0" err="1" smtClean="0"/>
              <a:t>roof</a:t>
            </a:r>
            <a:r>
              <a:rPr lang="tr-TR" dirty="0" smtClean="0"/>
              <a:t> </a:t>
            </a:r>
            <a:r>
              <a:rPr lang="tr-TR" dirty="0" err="1" smtClean="0"/>
              <a:t>for</a:t>
            </a:r>
            <a:r>
              <a:rPr lang="tr-TR" dirty="0" smtClean="0"/>
              <a:t> </a:t>
            </a:r>
            <a:r>
              <a:rPr lang="tr-TR" dirty="0" err="1" smtClean="0"/>
              <a:t>this</a:t>
            </a:r>
            <a:r>
              <a:rPr lang="tr-TR" dirty="0" smtClean="0"/>
              <a:t> </a:t>
            </a:r>
            <a:r>
              <a:rPr lang="tr-TR" dirty="0" err="1" smtClean="0"/>
              <a:t>project</a:t>
            </a:r>
            <a:r>
              <a:rPr lang="tr-TR" dirty="0"/>
              <a:t> </a:t>
            </a:r>
            <a:r>
              <a:rPr lang="tr-TR" dirty="0" err="1" smtClean="0"/>
              <a:t>by</a:t>
            </a:r>
            <a:r>
              <a:rPr lang="tr-TR" dirty="0" smtClean="0"/>
              <a:t> </a:t>
            </a:r>
            <a:r>
              <a:rPr lang="tr-TR" dirty="0" err="1" smtClean="0"/>
              <a:t>using</a:t>
            </a:r>
            <a:r>
              <a:rPr lang="tr-TR" dirty="0" smtClean="0"/>
              <a:t> </a:t>
            </a:r>
            <a:r>
              <a:rPr lang="tr-TR" dirty="0" err="1" smtClean="0"/>
              <a:t>steel</a:t>
            </a:r>
            <a:r>
              <a:rPr lang="tr-TR" dirty="0" smtClean="0"/>
              <a:t> </a:t>
            </a:r>
            <a:r>
              <a:rPr lang="tr-TR" dirty="0" err="1" smtClean="0"/>
              <a:t>arches</a:t>
            </a:r>
            <a:r>
              <a:rPr lang="tr-TR" dirty="0" smtClean="0"/>
              <a:t>. </a:t>
            </a:r>
            <a:r>
              <a:rPr lang="tr-TR" dirty="0" err="1" smtClean="0"/>
              <a:t>So</a:t>
            </a:r>
            <a:r>
              <a:rPr lang="tr-TR" dirty="0" smtClean="0"/>
              <a:t> it </a:t>
            </a:r>
            <a:r>
              <a:rPr lang="tr-TR" dirty="0" err="1" smtClean="0"/>
              <a:t>provides</a:t>
            </a:r>
            <a:r>
              <a:rPr lang="tr-TR" dirty="0" smtClean="0"/>
              <a:t> </a:t>
            </a:r>
            <a:r>
              <a:rPr lang="tr-TR" dirty="0" err="1" smtClean="0"/>
              <a:t>huge</a:t>
            </a:r>
            <a:r>
              <a:rPr lang="tr-TR" dirty="0" smtClean="0"/>
              <a:t> </a:t>
            </a:r>
            <a:r>
              <a:rPr lang="tr-TR" dirty="0" err="1" smtClean="0"/>
              <a:t>place</a:t>
            </a:r>
            <a:r>
              <a:rPr lang="tr-TR" dirty="0" smtClean="0"/>
              <a:t> </a:t>
            </a:r>
            <a:r>
              <a:rPr lang="tr-TR" dirty="0" err="1" smtClean="0"/>
              <a:t>without</a:t>
            </a:r>
            <a:r>
              <a:rPr lang="tr-TR" dirty="0" smtClean="0"/>
              <a:t> </a:t>
            </a:r>
            <a:r>
              <a:rPr lang="tr-TR" dirty="0" err="1" smtClean="0"/>
              <a:t>column</a:t>
            </a:r>
            <a:r>
              <a:rPr lang="tr-TR" dirty="0" smtClean="0"/>
              <a:t>.</a:t>
            </a:r>
          </a:p>
        </p:txBody>
      </p:sp>
      <p:sp>
        <p:nvSpPr>
          <p:cNvPr id="7" name="Blok Yay 6"/>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4" name="Dikdörtgen 3"/>
          <p:cNvSpPr/>
          <p:nvPr/>
        </p:nvSpPr>
        <p:spPr>
          <a:xfrm rot="16200000">
            <a:off x="8262591" y="746883"/>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pic>
        <p:nvPicPr>
          <p:cNvPr id="1026" name="Picture 2" descr="C:\Users\DenYas\Desktop\v0_mast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2440" y="3361846"/>
            <a:ext cx="2260262" cy="1844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676010"/>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 Yay 1"/>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3" name="Dikdörtgen 2"/>
          <p:cNvSpPr/>
          <p:nvPr/>
        </p:nvSpPr>
        <p:spPr>
          <a:xfrm rot="16200000">
            <a:off x="8262591" y="826176"/>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sp>
        <p:nvSpPr>
          <p:cNvPr id="4" name="Metin kutusu 3"/>
          <p:cNvSpPr txBox="1"/>
          <p:nvPr/>
        </p:nvSpPr>
        <p:spPr>
          <a:xfrm>
            <a:off x="899592" y="1340768"/>
            <a:ext cx="5339923" cy="646331"/>
          </a:xfrm>
          <a:prstGeom prst="rect">
            <a:avLst/>
          </a:prstGeom>
          <a:noFill/>
        </p:spPr>
        <p:txBody>
          <a:bodyPr wrap="none" rtlCol="0">
            <a:spAutoFit/>
          </a:bodyPr>
          <a:lstStyle/>
          <a:p>
            <a:r>
              <a:rPr lang="tr-TR" dirty="0"/>
              <a:t>Bilbao - </a:t>
            </a:r>
            <a:r>
              <a:rPr lang="tr-TR" dirty="0" err="1"/>
              <a:t>Fosterito</a:t>
            </a:r>
            <a:r>
              <a:rPr lang="tr-TR" dirty="0"/>
              <a:t>, Metro Station </a:t>
            </a:r>
            <a:r>
              <a:rPr lang="tr-TR" dirty="0" err="1"/>
              <a:t>by</a:t>
            </a:r>
            <a:r>
              <a:rPr lang="tr-TR" dirty="0"/>
              <a:t> Norman </a:t>
            </a:r>
            <a:r>
              <a:rPr lang="tr-TR" dirty="0" err="1"/>
              <a:t>Foster</a:t>
            </a:r>
            <a:endParaRPr lang="tr-TR" dirty="0"/>
          </a:p>
          <a:p>
            <a:endParaRPr lang="tr-TR" dirty="0"/>
          </a:p>
        </p:txBody>
      </p:sp>
      <p:pic>
        <p:nvPicPr>
          <p:cNvPr id="6147" name="Picture 3" descr="C:\Users\DenYas\Desktop\images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204864"/>
            <a:ext cx="3024336" cy="172819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DenYas\Desktop\indir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4149080"/>
            <a:ext cx="3024336" cy="220788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DenYas\Desktop\im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2220450"/>
            <a:ext cx="2454237" cy="1728192"/>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4716016" y="4581128"/>
            <a:ext cx="3208570" cy="2031325"/>
          </a:xfrm>
          <a:prstGeom prst="rect">
            <a:avLst/>
          </a:prstGeom>
          <a:noFill/>
        </p:spPr>
        <p:txBody>
          <a:bodyPr wrap="square" rtlCol="0">
            <a:spAutoFit/>
          </a:bodyPr>
          <a:lstStyle/>
          <a:p>
            <a:r>
              <a:rPr lang="tr-TR" dirty="0" err="1" smtClean="0"/>
              <a:t>These</a:t>
            </a:r>
            <a:r>
              <a:rPr lang="tr-TR" dirty="0" smtClean="0"/>
              <a:t> </a:t>
            </a:r>
            <a:r>
              <a:rPr lang="tr-TR" dirty="0" err="1" smtClean="0"/>
              <a:t>pictures</a:t>
            </a:r>
            <a:r>
              <a:rPr lang="tr-TR" dirty="0" smtClean="0"/>
              <a:t> </a:t>
            </a:r>
            <a:r>
              <a:rPr lang="tr-TR" dirty="0" err="1" smtClean="0"/>
              <a:t>just</a:t>
            </a:r>
            <a:r>
              <a:rPr lang="tr-TR" dirty="0" smtClean="0"/>
              <a:t> </a:t>
            </a:r>
            <a:r>
              <a:rPr lang="tr-TR" dirty="0" err="1" smtClean="0"/>
              <a:t>from</a:t>
            </a:r>
            <a:r>
              <a:rPr lang="tr-TR" dirty="0" smtClean="0"/>
              <a:t> </a:t>
            </a:r>
            <a:r>
              <a:rPr lang="tr-TR" dirty="0" err="1" smtClean="0"/>
              <a:t>the</a:t>
            </a:r>
            <a:r>
              <a:rPr lang="tr-TR" dirty="0" smtClean="0"/>
              <a:t> </a:t>
            </a:r>
            <a:r>
              <a:rPr lang="tr-TR" dirty="0" err="1" smtClean="0"/>
              <a:t>entrance</a:t>
            </a:r>
            <a:r>
              <a:rPr lang="tr-TR" dirty="0" smtClean="0"/>
              <a:t> of </a:t>
            </a:r>
            <a:r>
              <a:rPr lang="tr-TR" dirty="0" err="1" smtClean="0"/>
              <a:t>the</a:t>
            </a:r>
            <a:r>
              <a:rPr lang="tr-TR" dirty="0" smtClean="0"/>
              <a:t> metro </a:t>
            </a:r>
            <a:r>
              <a:rPr lang="tr-TR" dirty="0" err="1" smtClean="0"/>
              <a:t>station</a:t>
            </a:r>
            <a:r>
              <a:rPr lang="tr-TR" dirty="0" smtClean="0"/>
              <a:t> but </a:t>
            </a:r>
            <a:r>
              <a:rPr lang="tr-TR" dirty="0" err="1" smtClean="0"/>
              <a:t>we</a:t>
            </a:r>
            <a:r>
              <a:rPr lang="tr-TR" dirty="0" smtClean="0"/>
              <a:t> can </a:t>
            </a:r>
            <a:r>
              <a:rPr lang="tr-TR" dirty="0" err="1" smtClean="0"/>
              <a:t>realise</a:t>
            </a:r>
            <a:r>
              <a:rPr lang="tr-TR" dirty="0" smtClean="0"/>
              <a:t> </a:t>
            </a:r>
            <a:r>
              <a:rPr lang="tr-TR" dirty="0" err="1" smtClean="0"/>
              <a:t>the</a:t>
            </a:r>
            <a:r>
              <a:rPr lang="tr-TR" dirty="0" smtClean="0"/>
              <a:t> </a:t>
            </a:r>
            <a:r>
              <a:rPr lang="tr-TR" dirty="0" err="1" smtClean="0"/>
              <a:t>usage</a:t>
            </a:r>
            <a:r>
              <a:rPr lang="tr-TR" dirty="0" smtClean="0"/>
              <a:t> of </a:t>
            </a:r>
            <a:r>
              <a:rPr lang="tr-TR" dirty="0" err="1" smtClean="0"/>
              <a:t>arches</a:t>
            </a:r>
            <a:r>
              <a:rPr lang="tr-TR" dirty="0" smtClean="0"/>
              <a:t> </a:t>
            </a:r>
            <a:r>
              <a:rPr lang="tr-TR" dirty="0" err="1" smtClean="0"/>
              <a:t>very</a:t>
            </a:r>
            <a:r>
              <a:rPr lang="tr-TR" dirty="0" smtClean="0"/>
              <a:t> </a:t>
            </a:r>
            <a:r>
              <a:rPr lang="tr-TR" dirty="0" err="1" smtClean="0"/>
              <a:t>clearly</a:t>
            </a:r>
            <a:r>
              <a:rPr lang="tr-TR" dirty="0" smtClean="0"/>
              <a:t> </a:t>
            </a:r>
            <a:r>
              <a:rPr lang="tr-TR" dirty="0" err="1" smtClean="0"/>
              <a:t>and</a:t>
            </a:r>
            <a:r>
              <a:rPr lang="tr-TR" dirty="0" smtClean="0"/>
              <a:t> </a:t>
            </a:r>
            <a:r>
              <a:rPr lang="tr-TR" dirty="0" err="1" smtClean="0"/>
              <a:t>combination</a:t>
            </a:r>
            <a:r>
              <a:rPr lang="tr-TR" dirty="0" smtClean="0"/>
              <a:t> of </a:t>
            </a:r>
            <a:r>
              <a:rPr lang="tr-TR" dirty="0" err="1" smtClean="0"/>
              <a:t>steel</a:t>
            </a:r>
            <a:r>
              <a:rPr lang="tr-TR" dirty="0" smtClean="0"/>
              <a:t> </a:t>
            </a:r>
            <a:r>
              <a:rPr lang="tr-TR" dirty="0" err="1" smtClean="0"/>
              <a:t>arches</a:t>
            </a:r>
            <a:r>
              <a:rPr lang="tr-TR" dirty="0" smtClean="0"/>
              <a:t> </a:t>
            </a:r>
            <a:r>
              <a:rPr lang="tr-TR" dirty="0" err="1" smtClean="0"/>
              <a:t>and</a:t>
            </a:r>
            <a:r>
              <a:rPr lang="tr-TR" dirty="0" smtClean="0"/>
              <a:t> </a:t>
            </a:r>
            <a:r>
              <a:rPr lang="tr-TR" dirty="0" err="1" smtClean="0"/>
              <a:t>glass</a:t>
            </a:r>
            <a:r>
              <a:rPr lang="tr-TR" dirty="0" smtClean="0"/>
              <a:t>. </a:t>
            </a:r>
            <a:r>
              <a:rPr lang="tr-TR" dirty="0" err="1" smtClean="0"/>
              <a:t>So</a:t>
            </a:r>
            <a:r>
              <a:rPr lang="tr-TR" dirty="0" smtClean="0"/>
              <a:t> it is </a:t>
            </a:r>
            <a:r>
              <a:rPr lang="tr-TR" dirty="0" err="1" smtClean="0"/>
              <a:t>sustainable</a:t>
            </a:r>
            <a:r>
              <a:rPr lang="tr-TR" dirty="0" smtClean="0"/>
              <a:t> </a:t>
            </a:r>
            <a:r>
              <a:rPr lang="tr-TR" dirty="0" err="1" smtClean="0"/>
              <a:t>entrance</a:t>
            </a:r>
            <a:r>
              <a:rPr lang="tr-TR" dirty="0" smtClean="0"/>
              <a:t> </a:t>
            </a:r>
            <a:r>
              <a:rPr lang="tr-TR" dirty="0" err="1" smtClean="0"/>
              <a:t>and</a:t>
            </a:r>
            <a:r>
              <a:rPr lang="tr-TR" dirty="0" smtClean="0"/>
              <a:t> metro </a:t>
            </a:r>
            <a:r>
              <a:rPr lang="tr-TR" dirty="0" err="1" smtClean="0"/>
              <a:t>station</a:t>
            </a:r>
            <a:r>
              <a:rPr lang="tr-TR" dirty="0" smtClean="0"/>
              <a:t>.</a:t>
            </a:r>
            <a:endParaRPr lang="tr-TR" dirty="0"/>
          </a:p>
        </p:txBody>
      </p:sp>
    </p:spTree>
    <p:extLst>
      <p:ext uri="{BB962C8B-B14F-4D97-AF65-F5344CB8AC3E}">
        <p14:creationId xmlns:p14="http://schemas.microsoft.com/office/powerpoint/2010/main" val="407739225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 Yay 1"/>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3" name="Dikdörtgen 2"/>
          <p:cNvSpPr/>
          <p:nvPr/>
        </p:nvSpPr>
        <p:spPr>
          <a:xfrm rot="16200000">
            <a:off x="8262591" y="783105"/>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sp>
        <p:nvSpPr>
          <p:cNvPr id="4" name="Metin kutusu 3"/>
          <p:cNvSpPr txBox="1"/>
          <p:nvPr/>
        </p:nvSpPr>
        <p:spPr>
          <a:xfrm>
            <a:off x="1115616" y="1412776"/>
            <a:ext cx="6165214" cy="369332"/>
          </a:xfrm>
          <a:prstGeom prst="rect">
            <a:avLst/>
          </a:prstGeom>
          <a:noFill/>
        </p:spPr>
        <p:txBody>
          <a:bodyPr wrap="none" rtlCol="0">
            <a:spAutoFit/>
          </a:bodyPr>
          <a:lstStyle/>
          <a:p>
            <a:r>
              <a:rPr lang="en-US" dirty="0" smtClean="0"/>
              <a:t>Durban Stadium For World Cup 2010</a:t>
            </a:r>
            <a:r>
              <a:rPr lang="tr-TR" dirty="0" smtClean="0"/>
              <a:t> </a:t>
            </a:r>
            <a:r>
              <a:rPr lang="tr-TR" dirty="0" err="1" smtClean="0"/>
              <a:t>by</a:t>
            </a:r>
            <a:r>
              <a:rPr lang="tr-TR" dirty="0" smtClean="0"/>
              <a:t> GMP Architecture</a:t>
            </a:r>
            <a:endParaRPr lang="tr-TR" dirty="0"/>
          </a:p>
        </p:txBody>
      </p:sp>
      <p:pic>
        <p:nvPicPr>
          <p:cNvPr id="7170" name="Picture 2" descr="C:\Users\DenYas\Desktop\images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037" y="2348880"/>
            <a:ext cx="3259907" cy="1763556"/>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DenYas\Desktop\images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765" y="4437112"/>
            <a:ext cx="3252179" cy="1956512"/>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DenYas\Desktop\images (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2348880"/>
            <a:ext cx="3831307" cy="404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787359"/>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DenYas\Desktop\dzn_Moses-Mabhida-Stadium-by-GMP-Architekten-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570113"/>
            <a:ext cx="1139528" cy="1706759"/>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DenYas\Desktop\dzn_Moses-Mabhida-Stadium-by-GMP-Architekten-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603633"/>
            <a:ext cx="1157238" cy="1673239"/>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DenYas\Desktop\images (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4797152"/>
            <a:ext cx="2794798" cy="1876798"/>
          </a:xfrm>
          <a:prstGeom prst="rect">
            <a:avLst/>
          </a:prstGeom>
          <a:noFill/>
          <a:extLst>
            <a:ext uri="{909E8E84-426E-40DD-AFC4-6F175D3DCCD1}">
              <a14:hiddenFill xmlns:a14="http://schemas.microsoft.com/office/drawing/2010/main">
                <a:solidFill>
                  <a:srgbClr val="FFFFFF"/>
                </a:solidFill>
              </a14:hiddenFill>
            </a:ext>
          </a:extLst>
        </p:spPr>
      </p:pic>
      <p:sp>
        <p:nvSpPr>
          <p:cNvPr id="6" name="Blok Yay 5"/>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2" name="Dikdörtgen 1"/>
          <p:cNvSpPr/>
          <p:nvPr/>
        </p:nvSpPr>
        <p:spPr>
          <a:xfrm rot="16200000">
            <a:off x="8262591" y="783105"/>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sp>
        <p:nvSpPr>
          <p:cNvPr id="3" name="Metin kutusu 2"/>
          <p:cNvSpPr txBox="1"/>
          <p:nvPr/>
        </p:nvSpPr>
        <p:spPr>
          <a:xfrm>
            <a:off x="611560" y="2638080"/>
            <a:ext cx="3024335" cy="2031325"/>
          </a:xfrm>
          <a:prstGeom prst="rect">
            <a:avLst/>
          </a:prstGeom>
          <a:noFill/>
        </p:spPr>
        <p:txBody>
          <a:bodyPr wrap="square" rtlCol="0">
            <a:spAutoFit/>
          </a:bodyPr>
          <a:lstStyle/>
          <a:p>
            <a:r>
              <a:rPr lang="tr-TR" dirty="0" err="1" smtClean="0"/>
              <a:t>In</a:t>
            </a:r>
            <a:r>
              <a:rPr lang="tr-TR" dirty="0" smtClean="0"/>
              <a:t> </a:t>
            </a:r>
            <a:r>
              <a:rPr lang="tr-TR" dirty="0" err="1" smtClean="0"/>
              <a:t>this</a:t>
            </a:r>
            <a:r>
              <a:rPr lang="tr-TR" dirty="0" smtClean="0"/>
              <a:t> </a:t>
            </a:r>
            <a:r>
              <a:rPr lang="tr-TR" dirty="0" err="1" smtClean="0"/>
              <a:t>stadium</a:t>
            </a:r>
            <a:r>
              <a:rPr lang="tr-TR" dirty="0" smtClean="0"/>
              <a:t> in </a:t>
            </a:r>
            <a:r>
              <a:rPr lang="tr-TR" dirty="0" err="1" smtClean="0"/>
              <a:t>the</a:t>
            </a:r>
            <a:r>
              <a:rPr lang="tr-TR" dirty="0" smtClean="0"/>
              <a:t> </a:t>
            </a:r>
            <a:r>
              <a:rPr lang="tr-TR" dirty="0" err="1" smtClean="0"/>
              <a:t>middle</a:t>
            </a:r>
            <a:r>
              <a:rPr lang="tr-TR" dirty="0" smtClean="0"/>
              <a:t> </a:t>
            </a:r>
            <a:r>
              <a:rPr lang="tr-TR" dirty="0" err="1" smtClean="0"/>
              <a:t>there</a:t>
            </a:r>
            <a:r>
              <a:rPr lang="tr-TR" dirty="0" smtClean="0"/>
              <a:t> is </a:t>
            </a:r>
            <a:r>
              <a:rPr lang="tr-TR" dirty="0" err="1" smtClean="0"/>
              <a:t>large</a:t>
            </a:r>
            <a:r>
              <a:rPr lang="tr-TR" dirty="0" smtClean="0"/>
              <a:t> </a:t>
            </a:r>
            <a:r>
              <a:rPr lang="tr-TR" dirty="0" err="1" smtClean="0"/>
              <a:t>arch</a:t>
            </a:r>
            <a:r>
              <a:rPr lang="tr-TR" dirty="0" smtClean="0"/>
              <a:t> </a:t>
            </a:r>
            <a:r>
              <a:rPr lang="tr-TR" dirty="0" err="1" smtClean="0"/>
              <a:t>which</a:t>
            </a:r>
            <a:r>
              <a:rPr lang="tr-TR" dirty="0" smtClean="0"/>
              <a:t> </a:t>
            </a:r>
            <a:r>
              <a:rPr lang="tr-TR" dirty="0" err="1" smtClean="0"/>
              <a:t>use</a:t>
            </a:r>
            <a:r>
              <a:rPr lang="tr-TR" dirty="0" smtClean="0"/>
              <a:t> as a </a:t>
            </a:r>
            <a:r>
              <a:rPr lang="tr-TR" dirty="0" err="1" smtClean="0"/>
              <a:t>load</a:t>
            </a:r>
            <a:r>
              <a:rPr lang="tr-TR" dirty="0" smtClean="0"/>
              <a:t> </a:t>
            </a:r>
            <a:r>
              <a:rPr lang="tr-TR" dirty="0" err="1" smtClean="0"/>
              <a:t>bearing</a:t>
            </a:r>
            <a:r>
              <a:rPr lang="tr-TR" dirty="0" smtClean="0"/>
              <a:t> element </a:t>
            </a:r>
            <a:r>
              <a:rPr lang="tr-TR" dirty="0" err="1" smtClean="0"/>
              <a:t>for</a:t>
            </a:r>
            <a:r>
              <a:rPr lang="tr-TR" dirty="0" smtClean="0"/>
              <a:t> </a:t>
            </a:r>
            <a:r>
              <a:rPr lang="tr-TR" dirty="0" err="1" smtClean="0"/>
              <a:t>tent</a:t>
            </a:r>
            <a:r>
              <a:rPr lang="tr-TR" dirty="0" smtClean="0"/>
              <a:t> </a:t>
            </a:r>
            <a:r>
              <a:rPr lang="tr-TR" dirty="0" err="1" smtClean="0"/>
              <a:t>roof</a:t>
            </a:r>
            <a:r>
              <a:rPr lang="tr-TR" dirty="0" smtClean="0"/>
              <a:t>. </a:t>
            </a:r>
            <a:r>
              <a:rPr lang="tr-TR" dirty="0" err="1" smtClean="0"/>
              <a:t>There</a:t>
            </a:r>
            <a:r>
              <a:rPr lang="tr-TR" dirty="0" smtClean="0"/>
              <a:t> is a </a:t>
            </a:r>
            <a:r>
              <a:rPr lang="tr-TR" dirty="0" err="1" smtClean="0"/>
              <a:t>example</a:t>
            </a:r>
            <a:r>
              <a:rPr lang="tr-TR" dirty="0" smtClean="0"/>
              <a:t> of </a:t>
            </a:r>
            <a:r>
              <a:rPr lang="tr-TR" dirty="0" err="1" smtClean="0"/>
              <a:t>combine</a:t>
            </a:r>
            <a:r>
              <a:rPr lang="tr-TR" dirty="0" smtClean="0"/>
              <a:t> </a:t>
            </a:r>
            <a:r>
              <a:rPr lang="tr-TR" dirty="0" err="1" smtClean="0"/>
              <a:t>cable</a:t>
            </a:r>
            <a:r>
              <a:rPr lang="tr-TR" dirty="0" smtClean="0"/>
              <a:t>, </a:t>
            </a:r>
            <a:r>
              <a:rPr lang="tr-TR" dirty="0" err="1" smtClean="0"/>
              <a:t>arch</a:t>
            </a:r>
            <a:r>
              <a:rPr lang="tr-TR" dirty="0" smtClean="0"/>
              <a:t> </a:t>
            </a:r>
            <a:r>
              <a:rPr lang="tr-TR" dirty="0" err="1" smtClean="0"/>
              <a:t>and</a:t>
            </a:r>
            <a:r>
              <a:rPr lang="tr-TR" dirty="0" smtClean="0"/>
              <a:t> </a:t>
            </a:r>
            <a:r>
              <a:rPr lang="tr-TR" dirty="0" err="1" smtClean="0"/>
              <a:t>tent</a:t>
            </a:r>
            <a:r>
              <a:rPr lang="tr-TR" dirty="0" smtClean="0"/>
              <a:t> </a:t>
            </a:r>
            <a:r>
              <a:rPr lang="tr-TR" dirty="0" err="1" smtClean="0"/>
              <a:t>structure</a:t>
            </a:r>
            <a:r>
              <a:rPr lang="tr-TR" dirty="0" smtClean="0"/>
              <a:t> </a:t>
            </a:r>
            <a:r>
              <a:rPr lang="tr-TR" dirty="0" err="1" smtClean="0"/>
              <a:t>together</a:t>
            </a:r>
            <a:r>
              <a:rPr lang="tr-TR" dirty="0" smtClean="0"/>
              <a:t>.</a:t>
            </a:r>
            <a:endParaRPr lang="tr-TR" dirty="0"/>
          </a:p>
        </p:txBody>
      </p:sp>
      <p:pic>
        <p:nvPicPr>
          <p:cNvPr id="2050" name="Picture 2" descr="C:\Users\DenYas\Desktop\1261498226-1968-floorplan-level-01-a1-m500-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79912" y="603633"/>
            <a:ext cx="4312650" cy="305479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enYas\Desktop\Durban-gmp-plusMOOD_floorplan_level-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9912" y="3810288"/>
            <a:ext cx="4312650" cy="2863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761532"/>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 Yay 1"/>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3" name="Dikdörtgen 2"/>
          <p:cNvSpPr/>
          <p:nvPr/>
        </p:nvSpPr>
        <p:spPr>
          <a:xfrm rot="16200000">
            <a:off x="8262591" y="811925"/>
            <a:ext cx="396262" cy="215444"/>
          </a:xfrm>
          <a:prstGeom prst="rect">
            <a:avLst/>
          </a:prstGeom>
        </p:spPr>
        <p:txBody>
          <a:bodyPr wrap="none">
            <a:spAutoFit/>
          </a:bodyPr>
          <a:lstStyle/>
          <a:p>
            <a:pPr lvl="0"/>
            <a:r>
              <a:rPr lang="tr-TR" sz="800" dirty="0" err="1">
                <a:solidFill>
                  <a:srgbClr val="E40059"/>
                </a:solidFill>
              </a:rPr>
              <a:t>Arch</a:t>
            </a:r>
            <a:endParaRPr lang="tr-TR" dirty="0">
              <a:solidFill>
                <a:prstClr val="white"/>
              </a:solidFill>
            </a:endParaRPr>
          </a:p>
        </p:txBody>
      </p:sp>
      <p:pic>
        <p:nvPicPr>
          <p:cNvPr id="3074" name="Picture 2" descr="http://www.essential-architecture.com/IMAGES2/Admiralty_Arc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117778"/>
            <a:ext cx="2736304" cy="2189044"/>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827583" y="3491135"/>
            <a:ext cx="2552045" cy="307777"/>
          </a:xfrm>
          <a:prstGeom prst="rect">
            <a:avLst/>
          </a:prstGeom>
          <a:noFill/>
        </p:spPr>
        <p:txBody>
          <a:bodyPr wrap="none" rtlCol="0">
            <a:spAutoFit/>
          </a:bodyPr>
          <a:lstStyle/>
          <a:p>
            <a:r>
              <a:rPr lang="tr-TR" sz="1400" dirty="0" err="1" smtClean="0"/>
              <a:t>Baroque</a:t>
            </a:r>
            <a:r>
              <a:rPr lang="tr-TR" sz="1400" dirty="0" smtClean="0"/>
              <a:t> Architecture, </a:t>
            </a:r>
            <a:r>
              <a:rPr lang="tr-TR" sz="1400" dirty="0" err="1" smtClean="0"/>
              <a:t>London</a:t>
            </a:r>
            <a:endParaRPr lang="tr-TR" sz="1400" dirty="0"/>
          </a:p>
        </p:txBody>
      </p:sp>
      <p:pic>
        <p:nvPicPr>
          <p:cNvPr id="3076" name="Picture 4" descr="http://library.thinkquest.org/11114/pictures/indian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2" y="4077072"/>
            <a:ext cx="2696929" cy="18002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827584" y="6165303"/>
            <a:ext cx="2581861" cy="307777"/>
          </a:xfrm>
          <a:prstGeom prst="rect">
            <a:avLst/>
          </a:prstGeom>
          <a:noFill/>
        </p:spPr>
        <p:txBody>
          <a:bodyPr wrap="none" rtlCol="0">
            <a:spAutoFit/>
          </a:bodyPr>
          <a:lstStyle/>
          <a:p>
            <a:r>
              <a:rPr lang="tr-TR" sz="1400" dirty="0" err="1" smtClean="0"/>
              <a:t>Tac</a:t>
            </a:r>
            <a:r>
              <a:rPr lang="tr-TR" sz="1400" dirty="0" smtClean="0"/>
              <a:t> Mahal, </a:t>
            </a:r>
            <a:r>
              <a:rPr lang="tr-TR" sz="1400" dirty="0" err="1" smtClean="0"/>
              <a:t>Indian</a:t>
            </a:r>
            <a:r>
              <a:rPr lang="tr-TR" sz="1400" dirty="0" smtClean="0"/>
              <a:t> Architecture</a:t>
            </a:r>
            <a:endParaRPr lang="tr-TR" sz="1400" dirty="0"/>
          </a:p>
        </p:txBody>
      </p:sp>
      <p:pic>
        <p:nvPicPr>
          <p:cNvPr id="3078" name="Picture 6" descr="http://t3.gstatic.com/images?q=tbn:ANd9GcQ761NXDfMeQRB4e1vXg8XC3kefFOKR83THfKUjvZzzRhCoMGQw1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1117778"/>
            <a:ext cx="3289545" cy="2189044"/>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4427984" y="3491135"/>
            <a:ext cx="1837106" cy="307777"/>
          </a:xfrm>
          <a:prstGeom prst="rect">
            <a:avLst/>
          </a:prstGeom>
          <a:noFill/>
        </p:spPr>
        <p:txBody>
          <a:bodyPr wrap="none" rtlCol="0">
            <a:spAutoFit/>
          </a:bodyPr>
          <a:lstStyle/>
          <a:p>
            <a:r>
              <a:rPr lang="tr-TR" sz="1400" dirty="0" err="1" smtClean="0"/>
              <a:t>Chinese</a:t>
            </a:r>
            <a:r>
              <a:rPr lang="tr-TR" sz="1400" dirty="0" smtClean="0"/>
              <a:t> Architecture</a:t>
            </a:r>
            <a:endParaRPr lang="tr-TR" sz="1400" dirty="0"/>
          </a:p>
        </p:txBody>
      </p:sp>
      <p:pic>
        <p:nvPicPr>
          <p:cNvPr id="3080" name="Picture 8" descr="http://upload.wikimedia.org/wikipedia/commons/thumb/e/e5/Ctesiphon%2C_Iraq_%282117465493%29.jpg/280px-Ctesiphon%2C_Iraq_%282117465493%2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7983" y="4055709"/>
            <a:ext cx="3289545" cy="1821564"/>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4427983" y="6165303"/>
            <a:ext cx="1787412" cy="307777"/>
          </a:xfrm>
          <a:prstGeom prst="rect">
            <a:avLst/>
          </a:prstGeom>
          <a:noFill/>
        </p:spPr>
        <p:txBody>
          <a:bodyPr wrap="none" rtlCol="0">
            <a:spAutoFit/>
          </a:bodyPr>
          <a:lstStyle/>
          <a:p>
            <a:r>
              <a:rPr lang="tr-TR" sz="1400" dirty="0" err="1" smtClean="0"/>
              <a:t>Persian</a:t>
            </a:r>
            <a:r>
              <a:rPr lang="tr-TR" sz="1400" dirty="0" smtClean="0"/>
              <a:t> Architecture</a:t>
            </a:r>
            <a:endParaRPr lang="tr-TR" sz="1400" dirty="0"/>
          </a:p>
        </p:txBody>
      </p:sp>
    </p:spTree>
    <p:extLst>
      <p:ext uri="{BB962C8B-B14F-4D97-AF65-F5344CB8AC3E}">
        <p14:creationId xmlns:p14="http://schemas.microsoft.com/office/powerpoint/2010/main" val="4015197726"/>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 Yay 1"/>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3" name="Dikdörtgen 2"/>
          <p:cNvSpPr/>
          <p:nvPr/>
        </p:nvSpPr>
        <p:spPr>
          <a:xfrm rot="16200000">
            <a:off x="8262591" y="731785"/>
            <a:ext cx="396262" cy="215444"/>
          </a:xfrm>
          <a:prstGeom prst="rect">
            <a:avLst/>
          </a:prstGeom>
        </p:spPr>
        <p:txBody>
          <a:bodyPr wrap="none">
            <a:spAutoFit/>
          </a:bodyPr>
          <a:lstStyle/>
          <a:p>
            <a:r>
              <a:rPr lang="tr-TR" sz="800" dirty="0" err="1">
                <a:solidFill>
                  <a:srgbClr val="E40059"/>
                </a:solidFill>
              </a:rPr>
              <a:t>Arch</a:t>
            </a:r>
            <a:endParaRPr lang="tr-TR" dirty="0"/>
          </a:p>
        </p:txBody>
      </p:sp>
      <p:sp>
        <p:nvSpPr>
          <p:cNvPr id="4" name="Metin kutusu 3"/>
          <p:cNvSpPr txBox="1"/>
          <p:nvPr/>
        </p:nvSpPr>
        <p:spPr>
          <a:xfrm>
            <a:off x="899592" y="1412776"/>
            <a:ext cx="4719754" cy="707886"/>
          </a:xfrm>
          <a:prstGeom prst="rect">
            <a:avLst/>
          </a:prstGeom>
          <a:noFill/>
        </p:spPr>
        <p:txBody>
          <a:bodyPr wrap="none" rtlCol="0">
            <a:spAutoFit/>
          </a:bodyPr>
          <a:lstStyle/>
          <a:p>
            <a:r>
              <a:rPr lang="tr-TR" sz="2000" dirty="0" err="1" smtClean="0"/>
              <a:t>Examples</a:t>
            </a:r>
            <a:r>
              <a:rPr lang="tr-TR" sz="2000" dirty="0" smtClean="0"/>
              <a:t> of </a:t>
            </a:r>
            <a:r>
              <a:rPr lang="tr-TR" sz="2000" dirty="0" err="1" smtClean="0"/>
              <a:t>arch</a:t>
            </a:r>
            <a:r>
              <a:rPr lang="tr-TR" sz="2000" dirty="0" smtClean="0"/>
              <a:t> </a:t>
            </a:r>
            <a:r>
              <a:rPr lang="tr-TR" sz="2000" dirty="0" err="1" smtClean="0"/>
              <a:t>from</a:t>
            </a:r>
            <a:r>
              <a:rPr lang="tr-TR" sz="2000" dirty="0" smtClean="0"/>
              <a:t> </a:t>
            </a:r>
            <a:r>
              <a:rPr lang="tr-TR" sz="2000" dirty="0" err="1" smtClean="0"/>
              <a:t>different</a:t>
            </a:r>
            <a:r>
              <a:rPr lang="tr-TR" sz="2000" dirty="0" smtClean="0"/>
              <a:t> </a:t>
            </a:r>
            <a:r>
              <a:rPr lang="tr-TR" sz="2000" dirty="0" err="1" smtClean="0"/>
              <a:t>periods</a:t>
            </a:r>
            <a:r>
              <a:rPr lang="tr-TR" sz="2000" dirty="0" smtClean="0"/>
              <a:t>;</a:t>
            </a:r>
          </a:p>
          <a:p>
            <a:r>
              <a:rPr lang="tr-TR" sz="2000" dirty="0" smtClean="0"/>
              <a:t> </a:t>
            </a:r>
            <a:endParaRPr lang="tr-TR" sz="2000" dirty="0"/>
          </a:p>
        </p:txBody>
      </p:sp>
      <p:pic>
        <p:nvPicPr>
          <p:cNvPr id="2050" name="Picture 2" descr="http://t2.gstatic.com/images?q=tbn:ANd9GcS9eGyJnIjObIFY4Yfpx3AZrL2Ax3gYviSrAyqvsC-poZiactO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120662"/>
            <a:ext cx="2495550" cy="1828800"/>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899592" y="3966019"/>
            <a:ext cx="2603341" cy="307777"/>
          </a:xfrm>
          <a:prstGeom prst="rect">
            <a:avLst/>
          </a:prstGeom>
          <a:noFill/>
        </p:spPr>
        <p:txBody>
          <a:bodyPr wrap="none" rtlCol="0">
            <a:spAutoFit/>
          </a:bodyPr>
          <a:lstStyle/>
          <a:p>
            <a:r>
              <a:rPr lang="tr-TR" sz="1400" dirty="0" err="1" smtClean="0"/>
              <a:t>Coliseum</a:t>
            </a:r>
            <a:r>
              <a:rPr lang="tr-TR" sz="1400" dirty="0" smtClean="0"/>
              <a:t>, Roman Architecture</a:t>
            </a:r>
            <a:endParaRPr lang="tr-TR" sz="1400" dirty="0"/>
          </a:p>
        </p:txBody>
      </p:sp>
      <p:pic>
        <p:nvPicPr>
          <p:cNvPr id="2054" name="Picture 6" descr="http://sara.theellisschool.org/worldciv/museum2007/charlottec/images/arch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959" y="2082146"/>
            <a:ext cx="2738377" cy="4178434"/>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4211959" y="6334779"/>
            <a:ext cx="1737720" cy="307777"/>
          </a:xfrm>
          <a:prstGeom prst="rect">
            <a:avLst/>
          </a:prstGeom>
          <a:noFill/>
        </p:spPr>
        <p:txBody>
          <a:bodyPr wrap="none" rtlCol="0">
            <a:spAutoFit/>
          </a:bodyPr>
          <a:lstStyle/>
          <a:p>
            <a:r>
              <a:rPr lang="tr-TR" sz="1400" dirty="0" err="1" smtClean="0"/>
              <a:t>Islamic</a:t>
            </a:r>
            <a:r>
              <a:rPr lang="tr-TR" sz="1400" dirty="0" smtClean="0"/>
              <a:t> Architecture</a:t>
            </a:r>
            <a:endParaRPr lang="tr-TR" sz="1400" dirty="0"/>
          </a:p>
        </p:txBody>
      </p:sp>
      <p:pic>
        <p:nvPicPr>
          <p:cNvPr id="2056" name="Picture 8" descr="http://t0.gstatic.com/images?q=tbn:ANd9GcRP_9nu0j0UDpIvwt4ULDuqXd6T1T2PEyV75JCMptafxT_jH0Mx-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592" y="4365104"/>
            <a:ext cx="2495550" cy="1895476"/>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899592" y="6334779"/>
            <a:ext cx="1697644" cy="307777"/>
          </a:xfrm>
          <a:prstGeom prst="rect">
            <a:avLst/>
          </a:prstGeom>
          <a:noFill/>
        </p:spPr>
        <p:txBody>
          <a:bodyPr wrap="none" rtlCol="0">
            <a:spAutoFit/>
          </a:bodyPr>
          <a:lstStyle/>
          <a:p>
            <a:r>
              <a:rPr lang="tr-TR" sz="1400" dirty="0" err="1" smtClean="0"/>
              <a:t>Gothic</a:t>
            </a:r>
            <a:r>
              <a:rPr lang="tr-TR" sz="1400" dirty="0" smtClean="0"/>
              <a:t> Architecture</a:t>
            </a:r>
            <a:endParaRPr lang="tr-TR" sz="1400" dirty="0"/>
          </a:p>
        </p:txBody>
      </p:sp>
      <p:sp>
        <p:nvSpPr>
          <p:cNvPr id="11" name="Başlık 1"/>
          <p:cNvSpPr txBox="1">
            <a:spLocks/>
          </p:cNvSpPr>
          <p:nvPr/>
        </p:nvSpPr>
        <p:spPr>
          <a:xfrm>
            <a:off x="914400" y="2516624"/>
            <a:ext cx="7315200" cy="2595025"/>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0" i="0" u="none" strike="noStrike" kern="1200" cap="none" spc="0" normalizeH="0" baseline="0" noProof="0" smtClean="0">
                <a:ln>
                  <a:noFill/>
                </a:ln>
                <a:solidFill>
                  <a:schemeClr val="tx2"/>
                </a:solidFill>
                <a:effectLst/>
                <a:uLnTx/>
                <a:uFillTx/>
                <a:latin typeface="+mj-lt"/>
                <a:ea typeface="+mj-ea"/>
                <a:cs typeface="+mj-cs"/>
              </a:rPr>
              <a:t>Integrated Arch in Different Structures</a:t>
            </a:r>
            <a:endParaRPr kumimoji="0" lang="tr-TR"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12" name="Alt Başlık 2"/>
          <p:cNvSpPr txBox="1">
            <a:spLocks/>
          </p:cNvSpPr>
          <p:nvPr/>
        </p:nvSpPr>
        <p:spPr>
          <a:xfrm>
            <a:off x="914400" y="5166530"/>
            <a:ext cx="7315200" cy="1144632"/>
          </a:xfrm>
          <a:prstGeom prst="rect">
            <a:avLst/>
          </a:prstGeom>
        </p:spPr>
        <p:txBody>
          <a:bodyPr>
            <a:normAutofit/>
          </a:bodyPr>
          <a:lstStyle/>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endParaRPr kumimoji="0" lang="tr-TR" sz="2000" b="0" i="0" u="none" strike="noStrike" kern="1200" cap="none" spc="0" normalizeH="0" baseline="0" noProof="0" smtClean="0">
              <a:ln>
                <a:noFill/>
              </a:ln>
              <a:solidFill>
                <a:schemeClr val="tx1"/>
              </a:solidFill>
              <a:effectLst/>
              <a:uLnTx/>
              <a:uFillTx/>
              <a:latin typeface="+mn-lt"/>
              <a:ea typeface="+mn-ea"/>
              <a:cs typeface="+mn-cs"/>
            </a:endParaRPr>
          </a:p>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endParaRPr kumimoji="0" lang="tr-TR" sz="2000" b="0" i="0" u="none" strike="noStrike" kern="1200" cap="none" spc="0" normalizeH="0" baseline="0" noProof="0" smtClean="0">
              <a:ln>
                <a:noFill/>
              </a:ln>
              <a:solidFill>
                <a:schemeClr val="tx1"/>
              </a:solidFill>
              <a:effectLst/>
              <a:uLnTx/>
              <a:uFillTx/>
              <a:latin typeface="+mn-lt"/>
              <a:ea typeface="+mn-ea"/>
              <a:cs typeface="+mn-cs"/>
            </a:endParaRPr>
          </a:p>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r>
              <a:rPr kumimoji="0" lang="tr-TR" sz="2000" b="0" i="0" u="none" strike="noStrike" kern="1200" cap="none" spc="0" normalizeH="0" baseline="0" noProof="0" smtClean="0">
                <a:ln>
                  <a:noFill/>
                </a:ln>
                <a:solidFill>
                  <a:schemeClr val="tx1"/>
                </a:solidFill>
                <a:effectLst/>
                <a:uLnTx/>
                <a:uFillTx/>
                <a:latin typeface="+mn-lt"/>
                <a:ea typeface="+mn-ea"/>
                <a:cs typeface="+mn-cs"/>
              </a:rPr>
              <a:t>Deniz Özgün Ertugay  125388</a:t>
            </a:r>
          </a:p>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endParaRPr kumimoji="0" lang="tr-TR"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Blok Yay 3"/>
          <p:cNvSpPr/>
          <p:nvPr/>
        </p:nvSpPr>
        <p:spPr>
          <a:xfrm>
            <a:off x="8568444" y="583350"/>
            <a:ext cx="575556" cy="1130424"/>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accent5">
                  <a:lumMod val="75000"/>
                </a:schemeClr>
              </a:solidFill>
            </a:endParaRPr>
          </a:p>
        </p:txBody>
      </p:sp>
      <p:sp>
        <p:nvSpPr>
          <p:cNvPr id="14" name="Metin kutusu 4"/>
          <p:cNvSpPr txBox="1"/>
          <p:nvPr/>
        </p:nvSpPr>
        <p:spPr>
          <a:xfrm rot="16200000">
            <a:off x="8274829" y="751157"/>
            <a:ext cx="396262" cy="215444"/>
          </a:xfrm>
          <a:prstGeom prst="rect">
            <a:avLst/>
          </a:prstGeom>
          <a:noFill/>
        </p:spPr>
        <p:txBody>
          <a:bodyPr wrap="none" rtlCol="0">
            <a:spAutoFit/>
          </a:bodyPr>
          <a:lstStyle/>
          <a:p>
            <a:r>
              <a:rPr lang="tr-TR" sz="800" dirty="0" err="1" smtClean="0">
                <a:solidFill>
                  <a:schemeClr val="accent2"/>
                </a:solidFill>
              </a:rPr>
              <a:t>Arch</a:t>
            </a:r>
            <a:endParaRPr lang="tr-TR" sz="800" dirty="0">
              <a:solidFill>
                <a:schemeClr val="accent2"/>
              </a:solidFill>
            </a:endParaRPr>
          </a:p>
        </p:txBody>
      </p:sp>
    </p:spTree>
    <p:extLst>
      <p:ext uri="{BB962C8B-B14F-4D97-AF65-F5344CB8AC3E}">
        <p14:creationId xmlns:p14="http://schemas.microsoft.com/office/powerpoint/2010/main" val="372171850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7021" y="0"/>
            <a:ext cx="3900007" cy="6858000"/>
          </a:xfrm>
        </p:spPr>
      </p:pic>
      <p:sp>
        <p:nvSpPr>
          <p:cNvPr id="9" name="Double Wave 8"/>
          <p:cNvSpPr/>
          <p:nvPr/>
        </p:nvSpPr>
        <p:spPr>
          <a:xfrm rot="5400000">
            <a:off x="133198" y="2902632"/>
            <a:ext cx="7077405" cy="1080120"/>
          </a:xfrm>
          <a:prstGeom prst="doubleWave">
            <a:avLst>
              <a:gd name="adj1" fmla="val 12500"/>
              <a:gd name="adj2" fmla="val 5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1026" name="Picture 2" descr="E:\EMU\541\New Photo\IMG_89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2140" y="4337122"/>
            <a:ext cx="2561861" cy="25618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3851920" y="274639"/>
            <a:ext cx="5184576" cy="1143000"/>
          </a:xfrm>
        </p:spPr>
        <p:txBody>
          <a:bodyPr>
            <a:noAutofit/>
          </a:bodyPr>
          <a:lstStyle/>
          <a:p>
            <a:pPr rtl="0"/>
            <a:r>
              <a:rPr lang="en-US" sz="2400" b="1" dirty="0" smtClean="0">
                <a:solidFill>
                  <a:schemeClr val="accent3">
                    <a:lumMod val="75000"/>
                  </a:schemeClr>
                </a:solidFill>
                <a:latin typeface="Adobe Myungjo Std M" pitchFamily="18" charset="-128"/>
                <a:ea typeface="Adobe Myungjo Std M" pitchFamily="18" charset="-128"/>
                <a:cs typeface="Adobe Arabic" pitchFamily="18" charset="-78"/>
              </a:rPr>
              <a:t>Atrium</a:t>
            </a:r>
            <a:r>
              <a:rPr lang="en-US" sz="2400" b="1" dirty="0">
                <a:solidFill>
                  <a:schemeClr val="accent3">
                    <a:lumMod val="75000"/>
                  </a:schemeClr>
                </a:solidFill>
                <a:latin typeface="Adobe Myungjo Std M" pitchFamily="18" charset="-128"/>
                <a:ea typeface="Adobe Myungjo Std M" pitchFamily="18" charset="-128"/>
                <a:cs typeface="Adobe Arabic" pitchFamily="18" charset="-78"/>
              </a:rPr>
              <a:t>, House </a:t>
            </a:r>
            <a:r>
              <a:rPr lang="en-US" sz="2400" b="1" dirty="0" smtClean="0">
                <a:solidFill>
                  <a:schemeClr val="accent3">
                    <a:lumMod val="75000"/>
                  </a:schemeClr>
                </a:solidFill>
                <a:latin typeface="Adobe Myungjo Std M" pitchFamily="18" charset="-128"/>
                <a:ea typeface="Adobe Myungjo Std M" pitchFamily="18" charset="-128"/>
                <a:cs typeface="Adobe Arabic" pitchFamily="18" charset="-78"/>
              </a:rPr>
              <a:t>of the Silver Wedding</a:t>
            </a:r>
            <a:r>
              <a:rPr lang="en-US" sz="2400" b="1" dirty="0">
                <a:solidFill>
                  <a:schemeClr val="accent3">
                    <a:lumMod val="75000"/>
                  </a:schemeClr>
                </a:solidFill>
                <a:latin typeface="Adobe Myungjo Std M" pitchFamily="18" charset="-128"/>
                <a:ea typeface="Adobe Myungjo Std M" pitchFamily="18" charset="-128"/>
                <a:cs typeface="Adobe Arabic" pitchFamily="18" charset="-78"/>
              </a:rPr>
              <a:t>, Pompeii </a:t>
            </a:r>
            <a:endParaRPr lang="fa-IR" sz="2400" b="1" dirty="0">
              <a:solidFill>
                <a:schemeClr val="accent3">
                  <a:lumMod val="75000"/>
                </a:schemeClr>
              </a:solidFill>
              <a:latin typeface="Adobe Myungjo Std M" pitchFamily="18" charset="-128"/>
              <a:ea typeface="Adobe Myungjo Std M" pitchFamily="18" charset="-128"/>
              <a:cs typeface="Adobe Arabic" pitchFamily="18" charset="-78"/>
            </a:endParaRPr>
          </a:p>
        </p:txBody>
      </p:sp>
      <p:sp>
        <p:nvSpPr>
          <p:cNvPr id="4" name="Content Placeholder 3"/>
          <p:cNvSpPr>
            <a:spLocks noGrp="1"/>
          </p:cNvSpPr>
          <p:nvPr>
            <p:ph sz="half" idx="2"/>
          </p:nvPr>
        </p:nvSpPr>
        <p:spPr>
          <a:xfrm>
            <a:off x="3635896" y="1796819"/>
            <a:ext cx="4760268" cy="3484744"/>
          </a:xfrm>
        </p:spPr>
        <p:txBody>
          <a:bodyPr>
            <a:normAutofit/>
          </a:bodyPr>
          <a:lstStyle/>
          <a:p>
            <a:pPr algn="just" rtl="0">
              <a:buClr>
                <a:srgbClr val="4A5C26"/>
              </a:buClr>
              <a:buFont typeface="Wingdings" pitchFamily="2" charset="2"/>
              <a:buChar char="ü"/>
            </a:pPr>
            <a:r>
              <a:rPr lang="en-US" sz="2000" dirty="0" smtClean="0">
                <a:latin typeface="Andalus" pitchFamily="18" charset="-78"/>
                <a:cs typeface="Andalus" pitchFamily="18" charset="-78"/>
              </a:rPr>
              <a:t>Classical Style Architecture</a:t>
            </a:r>
            <a:endParaRPr lang="en-US" sz="2000" dirty="0">
              <a:latin typeface="Andalus" pitchFamily="18" charset="-78"/>
              <a:cs typeface="Andalus" pitchFamily="18" charset="-78"/>
            </a:endParaRPr>
          </a:p>
          <a:p>
            <a:pPr algn="just" rtl="0">
              <a:buClr>
                <a:srgbClr val="4A5C26"/>
              </a:buClr>
              <a:buFont typeface="Wingdings" pitchFamily="2" charset="2"/>
              <a:buChar char="ü"/>
            </a:pPr>
            <a:r>
              <a:rPr lang="en-US" sz="2000" dirty="0" smtClean="0">
                <a:latin typeface="Andalus" pitchFamily="18" charset="-78"/>
                <a:cs typeface="Andalus" pitchFamily="18" charset="-78"/>
              </a:rPr>
              <a:t>Atrium </a:t>
            </a:r>
            <a:r>
              <a:rPr lang="en-US" sz="2000" dirty="0">
                <a:latin typeface="Andalus" pitchFamily="18" charset="-78"/>
                <a:cs typeface="Andalus" pitchFamily="18" charset="-78"/>
              </a:rPr>
              <a:t>consisting of </a:t>
            </a:r>
            <a:r>
              <a:rPr lang="en-US" sz="2000" dirty="0" smtClean="0">
                <a:latin typeface="Andalus" pitchFamily="18" charset="-78"/>
                <a:cs typeface="Andalus" pitchFamily="18" charset="-78"/>
              </a:rPr>
              <a:t>a colonnade </a:t>
            </a:r>
            <a:r>
              <a:rPr lang="en-US" sz="2000" dirty="0">
                <a:latin typeface="Andalus" pitchFamily="18" charset="-78"/>
                <a:cs typeface="Andalus" pitchFamily="18" charset="-78"/>
              </a:rPr>
              <a:t>of the </a:t>
            </a:r>
            <a:r>
              <a:rPr lang="en-US" sz="2000" dirty="0" smtClean="0">
                <a:latin typeface="Andalus" pitchFamily="18" charset="-78"/>
                <a:cs typeface="Andalus" pitchFamily="18" charset="-78"/>
              </a:rPr>
              <a:t>Corinthian order</a:t>
            </a:r>
            <a:endParaRPr lang="en-US" sz="2000" dirty="0">
              <a:latin typeface="Andalus" pitchFamily="18" charset="-78"/>
              <a:cs typeface="Andalus" pitchFamily="18" charset="-78"/>
            </a:endParaRPr>
          </a:p>
          <a:p>
            <a:pPr algn="just" rtl="0">
              <a:buClr>
                <a:srgbClr val="4A5C26"/>
              </a:buClr>
              <a:buFont typeface="Wingdings" pitchFamily="2" charset="2"/>
              <a:buChar char="ü"/>
            </a:pPr>
            <a:r>
              <a:rPr lang="en-US" sz="2000" dirty="0" smtClean="0">
                <a:latin typeface="Andalus" pitchFamily="18" charset="-78"/>
                <a:cs typeface="Andalus" pitchFamily="18" charset="-78"/>
              </a:rPr>
              <a:t>Barrel Ceilings </a:t>
            </a:r>
            <a:r>
              <a:rPr lang="en-US" sz="2000" dirty="0">
                <a:latin typeface="Andalus" pitchFamily="18" charset="-78"/>
                <a:cs typeface="Andalus" pitchFamily="18" charset="-78"/>
              </a:rPr>
              <a:t>(Barrel Vault)</a:t>
            </a:r>
          </a:p>
          <a:p>
            <a:pPr algn="just" rtl="0">
              <a:buClr>
                <a:srgbClr val="4A5C26"/>
              </a:buClr>
              <a:buFont typeface="Wingdings" pitchFamily="2" charset="2"/>
              <a:buChar char="ü"/>
            </a:pPr>
            <a:r>
              <a:rPr lang="en-US" sz="2000" dirty="0" smtClean="0">
                <a:latin typeface="Andalus" pitchFamily="18" charset="-78"/>
                <a:cs typeface="Andalus" pitchFamily="18" charset="-78"/>
              </a:rPr>
              <a:t>Open ceiling </a:t>
            </a:r>
            <a:r>
              <a:rPr lang="en-US" sz="2000" dirty="0">
                <a:latin typeface="Andalus" pitchFamily="18" charset="-78"/>
                <a:cs typeface="Andalus" pitchFamily="18" charset="-78"/>
              </a:rPr>
              <a:t>and "</a:t>
            </a:r>
            <a:r>
              <a:rPr lang="en-US" sz="2000" dirty="0" smtClean="0">
                <a:latin typeface="Andalus" pitchFamily="18" charset="-78"/>
                <a:cs typeface="Andalus" pitchFamily="18" charset="-78"/>
              </a:rPr>
              <a:t>courtyard“ area </a:t>
            </a:r>
            <a:r>
              <a:rPr lang="en-US" sz="2000" dirty="0">
                <a:latin typeface="Andalus" pitchFamily="18" charset="-78"/>
                <a:cs typeface="Andalus" pitchFamily="18" charset="-78"/>
              </a:rPr>
              <a:t>is an example of </a:t>
            </a:r>
            <a:r>
              <a:rPr lang="en-US" sz="2000" dirty="0" smtClean="0">
                <a:latin typeface="Andalus" pitchFamily="18" charset="-78"/>
                <a:cs typeface="Andalus" pitchFamily="18" charset="-78"/>
              </a:rPr>
              <a:t>a </a:t>
            </a:r>
            <a:r>
              <a:rPr lang="en-US" sz="2000" dirty="0" err="1" smtClean="0">
                <a:latin typeface="Andalus" pitchFamily="18" charset="-78"/>
                <a:cs typeface="Andalus" pitchFamily="18" charset="-78"/>
              </a:rPr>
              <a:t>peristyle</a:t>
            </a:r>
            <a:endParaRPr lang="en-US" sz="2000" dirty="0">
              <a:latin typeface="Andalus" pitchFamily="18" charset="-78"/>
              <a:cs typeface="Andalus" pitchFamily="18" charset="-78"/>
            </a:endParaRPr>
          </a:p>
        </p:txBody>
      </p:sp>
    </p:spTree>
    <p:extLst>
      <p:ext uri="{BB962C8B-B14F-4D97-AF65-F5344CB8AC3E}">
        <p14:creationId xmlns:p14="http://schemas.microsoft.com/office/powerpoint/2010/main" val="1166128629"/>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4618856" cy="1143000"/>
          </a:xfrm>
        </p:spPr>
        <p:txBody>
          <a:bodyPr>
            <a:normAutofit/>
          </a:bodyPr>
          <a:lstStyle/>
          <a:p>
            <a:pPr rtl="0"/>
            <a:r>
              <a:rPr lang="en-US" sz="3200" b="1" dirty="0">
                <a:solidFill>
                  <a:schemeClr val="accent3">
                    <a:lumMod val="75000"/>
                  </a:schemeClr>
                </a:solidFill>
                <a:latin typeface="Adobe Myungjo Std M" pitchFamily="18" charset="-128"/>
                <a:ea typeface="Adobe Myungjo Std M" pitchFamily="18" charset="-128"/>
                <a:cs typeface="Adobe Arabic" pitchFamily="18" charset="-78"/>
              </a:rPr>
              <a:t>The Old St. Peter's </a:t>
            </a:r>
            <a:r>
              <a:rPr lang="en-US" sz="3200" b="1" dirty="0" smtClean="0">
                <a:solidFill>
                  <a:schemeClr val="accent3">
                    <a:lumMod val="75000"/>
                  </a:schemeClr>
                </a:solidFill>
                <a:latin typeface="Adobe Myungjo Std M" pitchFamily="18" charset="-128"/>
                <a:ea typeface="Adobe Myungjo Std M" pitchFamily="18" charset="-128"/>
                <a:cs typeface="Adobe Arabic" pitchFamily="18" charset="-78"/>
              </a:rPr>
              <a:t>Church</a:t>
            </a:r>
            <a:endParaRPr lang="fa-IR" sz="3200" dirty="0"/>
          </a:p>
        </p:txBody>
      </p:sp>
      <p:sp>
        <p:nvSpPr>
          <p:cNvPr id="8" name="Content Placeholder 7"/>
          <p:cNvSpPr>
            <a:spLocks noGrp="1"/>
          </p:cNvSpPr>
          <p:nvPr>
            <p:ph sz="half" idx="2"/>
          </p:nvPr>
        </p:nvSpPr>
        <p:spPr>
          <a:xfrm>
            <a:off x="457200" y="1988840"/>
            <a:ext cx="4040188" cy="4137323"/>
          </a:xfrm>
        </p:spPr>
        <p:txBody>
          <a:bodyPr/>
          <a:lstStyle/>
          <a:p>
            <a:pPr marL="0" indent="0" algn="just" rtl="0">
              <a:buClr>
                <a:srgbClr val="4A5C26"/>
              </a:buClr>
              <a:buNone/>
            </a:pPr>
            <a:r>
              <a:rPr lang="en-US" dirty="0">
                <a:solidFill>
                  <a:srgbClr val="4A5C26"/>
                </a:solidFill>
                <a:latin typeface="Andalus" pitchFamily="18" charset="-78"/>
                <a:cs typeface="Andalus" pitchFamily="18" charset="-78"/>
              </a:rPr>
              <a:t>Location: </a:t>
            </a:r>
            <a:r>
              <a:rPr lang="en-US" dirty="0">
                <a:latin typeface="Andalus" pitchFamily="18" charset="-78"/>
                <a:cs typeface="Andalus" pitchFamily="18" charset="-78"/>
              </a:rPr>
              <a:t>Rome</a:t>
            </a:r>
          </a:p>
          <a:p>
            <a:pPr marL="0" indent="0" algn="just" rtl="0">
              <a:buClr>
                <a:srgbClr val="4A5C26"/>
              </a:buClr>
              <a:buNone/>
            </a:pPr>
            <a:r>
              <a:rPr lang="en-US" dirty="0" smtClean="0">
                <a:solidFill>
                  <a:srgbClr val="4A5C26"/>
                </a:solidFill>
                <a:latin typeface="Andalus" pitchFamily="18" charset="-78"/>
                <a:cs typeface="Andalus" pitchFamily="18" charset="-78"/>
              </a:rPr>
              <a:t>Material/Technique:</a:t>
            </a:r>
          </a:p>
          <a:p>
            <a:pPr marL="0" indent="0" algn="just" rtl="0">
              <a:buClr>
                <a:srgbClr val="4A5C26"/>
              </a:buClr>
              <a:buNone/>
            </a:pPr>
            <a:r>
              <a:rPr lang="en-US" dirty="0" smtClean="0">
                <a:latin typeface="Andalus" pitchFamily="18" charset="-78"/>
                <a:cs typeface="Andalus" pitchFamily="18" charset="-78"/>
              </a:rPr>
              <a:t>Porphyry</a:t>
            </a:r>
            <a:r>
              <a:rPr lang="en-US" dirty="0">
                <a:latin typeface="Andalus" pitchFamily="18" charset="-78"/>
                <a:cs typeface="Andalus" pitchFamily="18" charset="-78"/>
              </a:rPr>
              <a:t>, copper-sealed tomb, apse covered with gold foil, basilica-like plan </a:t>
            </a:r>
            <a:r>
              <a:rPr lang="en-US" dirty="0" smtClean="0">
                <a:latin typeface="Andalus" pitchFamily="18" charset="-78"/>
                <a:cs typeface="Andalus" pitchFamily="18" charset="-78"/>
              </a:rPr>
              <a:t>and elevation</a:t>
            </a:r>
            <a:endParaRPr lang="en-US" dirty="0">
              <a:latin typeface="Andalus" pitchFamily="18" charset="-78"/>
              <a:cs typeface="Andalus" pitchFamily="18" charset="-78"/>
            </a:endParaRPr>
          </a:p>
          <a:p>
            <a:pPr marL="0" indent="0" algn="just" rtl="0">
              <a:buClr>
                <a:srgbClr val="4A5C26"/>
              </a:buClr>
              <a:buNone/>
            </a:pPr>
            <a:r>
              <a:rPr lang="en-US" dirty="0">
                <a:solidFill>
                  <a:srgbClr val="4A5C26"/>
                </a:solidFill>
                <a:latin typeface="Andalus" pitchFamily="18" charset="-78"/>
                <a:cs typeface="Andalus" pitchFamily="18" charset="-78"/>
              </a:rPr>
              <a:t>Period: </a:t>
            </a:r>
            <a:r>
              <a:rPr lang="en-US" dirty="0">
                <a:latin typeface="Andalus" pitchFamily="18" charset="-78"/>
                <a:cs typeface="Andalus" pitchFamily="18" charset="-78"/>
              </a:rPr>
              <a:t>Early Christian </a:t>
            </a:r>
          </a:p>
          <a:p>
            <a:pPr algn="just" rtl="0"/>
            <a:endParaRPr lang="fa-IR" dirty="0"/>
          </a:p>
        </p:txBody>
      </p:sp>
      <p:pic>
        <p:nvPicPr>
          <p:cNvPr id="2053" name="Picture 5" descr="E:\EMU\541\New Photo\oldbasilica-plan.jpg"/>
          <p:cNvPicPr>
            <a:picLocks noGrp="1" noChangeAspect="1" noChangeArrowheads="1"/>
          </p:cNvPicPr>
          <p:nvPr>
            <p:ph sz="quarter" idx="4"/>
          </p:nvPr>
        </p:nvPicPr>
        <p:blipFill>
          <a:blip r:embed="rId2" cstate="print">
            <a:duotone>
              <a:prstClr val="black"/>
              <a:schemeClr val="bg1">
                <a:lumMod val="85000"/>
                <a:tint val="45000"/>
                <a:satMod val="400000"/>
              </a:schemeClr>
            </a:duotone>
            <a:extLst>
              <a:ext uri="{28A0092B-C50C-407E-A947-70E740481C1C}">
                <a14:useLocalDpi xmlns:a14="http://schemas.microsoft.com/office/drawing/2010/main" val="0"/>
              </a:ext>
            </a:extLst>
          </a:blip>
          <a:srcRect/>
          <a:stretch>
            <a:fillRect/>
          </a:stretch>
        </p:blipFill>
        <p:spPr bwMode="auto">
          <a:xfrm>
            <a:off x="5543177" y="0"/>
            <a:ext cx="3630088" cy="621330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E:\EMU\541\New Photo\Atrium.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16016" y="3229339"/>
            <a:ext cx="4055076" cy="3628661"/>
          </a:xfrm>
          <a:prstGeom prst="rect">
            <a:avLst/>
          </a:prstGeom>
          <a:noFill/>
          <a:extLst>
            <a:ext uri="{909E8E84-426E-40DD-AFC4-6F175D3DCCD1}">
              <a14:hiddenFill xmlns:a14="http://schemas.microsoft.com/office/drawing/2010/main">
                <a:solidFill>
                  <a:srgbClr val="FFFFFF"/>
                </a:solidFill>
              </a14:hiddenFill>
            </a:ext>
          </a:extLst>
        </p:spPr>
      </p:pic>
      <p:sp>
        <p:nvSpPr>
          <p:cNvPr id="12" name="Double Wave 11"/>
          <p:cNvSpPr/>
          <p:nvPr/>
        </p:nvSpPr>
        <p:spPr>
          <a:xfrm rot="5400000">
            <a:off x="3901618" y="1246451"/>
            <a:ext cx="3428999" cy="936104"/>
          </a:xfrm>
          <a:prstGeom prst="double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554396363"/>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520" y="274639"/>
            <a:ext cx="5626968" cy="1143000"/>
          </a:xfrm>
        </p:spPr>
        <p:txBody>
          <a:bodyPr/>
          <a:lstStyle/>
          <a:p>
            <a:pPr algn="l"/>
            <a:r>
              <a:rPr lang="en-US" b="1" dirty="0" smtClean="0">
                <a:solidFill>
                  <a:schemeClr val="accent3">
                    <a:lumMod val="75000"/>
                  </a:schemeClr>
                </a:solidFill>
                <a:latin typeface="Adobe Myungjo Std M" pitchFamily="18" charset="-128"/>
                <a:ea typeface="Adobe Myungjo Std M" pitchFamily="18" charset="-128"/>
                <a:cs typeface="Adobe Arabic" pitchFamily="18" charset="-78"/>
              </a:rPr>
              <a:t>Introduction</a:t>
            </a:r>
            <a:r>
              <a:rPr lang="en-US" dirty="0" smtClean="0"/>
              <a:t> </a:t>
            </a:r>
            <a:endParaRPr lang="fa-IR" dirty="0"/>
          </a:p>
        </p:txBody>
      </p:sp>
      <p:sp>
        <p:nvSpPr>
          <p:cNvPr id="3" name="Content Placeholder 2"/>
          <p:cNvSpPr>
            <a:spLocks noGrp="1"/>
          </p:cNvSpPr>
          <p:nvPr>
            <p:ph idx="1"/>
          </p:nvPr>
        </p:nvSpPr>
        <p:spPr>
          <a:xfrm>
            <a:off x="3275856" y="1600201"/>
            <a:ext cx="5410944" cy="4525963"/>
          </a:xfrm>
        </p:spPr>
        <p:txBody>
          <a:bodyPr>
            <a:noAutofit/>
          </a:bodyPr>
          <a:lstStyle/>
          <a:p>
            <a:pPr marL="0" indent="0" algn="just" rtl="0">
              <a:buNone/>
            </a:pPr>
            <a:r>
              <a:rPr lang="en-US" sz="2000" dirty="0">
                <a:latin typeface="Andalus" pitchFamily="18" charset="-78"/>
                <a:cs typeface="Andalus" pitchFamily="18" charset="-78"/>
              </a:rPr>
              <a:t>Courtyard </a:t>
            </a:r>
            <a:r>
              <a:rPr lang="en-US" sz="2000" dirty="0" smtClean="0">
                <a:latin typeface="Andalus" pitchFamily="18" charset="-78"/>
                <a:cs typeface="Andalus" pitchFamily="18" charset="-78"/>
              </a:rPr>
              <a:t>buildings extend </a:t>
            </a:r>
            <a:r>
              <a:rPr lang="en-US" sz="2000" dirty="0">
                <a:latin typeface="Andalus" pitchFamily="18" charset="-78"/>
                <a:cs typeface="Andalus" pitchFamily="18" charset="-78"/>
              </a:rPr>
              <a:t>back to ancient </a:t>
            </a:r>
            <a:r>
              <a:rPr lang="en-US" sz="2000" dirty="0" smtClean="0">
                <a:latin typeface="Andalus" pitchFamily="18" charset="-78"/>
                <a:cs typeface="Andalus" pitchFamily="18" charset="-78"/>
              </a:rPr>
              <a:t>civilizations </a:t>
            </a:r>
            <a:r>
              <a:rPr lang="en-US" sz="2000" dirty="0">
                <a:latin typeface="Andalus" pitchFamily="18" charset="-78"/>
                <a:cs typeface="Andalus" pitchFamily="18" charset="-78"/>
              </a:rPr>
              <a:t>based in warmer climates, </a:t>
            </a:r>
            <a:r>
              <a:rPr lang="en-US" sz="2000" dirty="0" smtClean="0">
                <a:latin typeface="Andalus" pitchFamily="18" charset="-78"/>
                <a:cs typeface="Andalus" pitchFamily="18" charset="-78"/>
              </a:rPr>
              <a:t>such as </a:t>
            </a:r>
            <a:r>
              <a:rPr lang="en-US" sz="2000" dirty="0">
                <a:latin typeface="Andalus" pitchFamily="18" charset="-78"/>
                <a:cs typeface="Andalus" pitchFamily="18" charset="-78"/>
              </a:rPr>
              <a:t>the Greeks and Romans, and Arab culture, where the </a:t>
            </a:r>
            <a:r>
              <a:rPr lang="en-US" sz="2000" dirty="0" smtClean="0">
                <a:latin typeface="Andalus" pitchFamily="18" charset="-78"/>
                <a:cs typeface="Andalus" pitchFamily="18" charset="-78"/>
              </a:rPr>
              <a:t>central court </a:t>
            </a:r>
            <a:r>
              <a:rPr lang="en-US" sz="2000" dirty="0">
                <a:latin typeface="Andalus" pitchFamily="18" charset="-78"/>
                <a:cs typeface="Andalus" pitchFamily="18" charset="-78"/>
              </a:rPr>
              <a:t>performed important social and space conditioning </a:t>
            </a:r>
            <a:r>
              <a:rPr lang="en-US" sz="2000" dirty="0" smtClean="0">
                <a:latin typeface="Andalus" pitchFamily="18" charset="-78"/>
                <a:cs typeface="Andalus" pitchFamily="18" charset="-78"/>
              </a:rPr>
              <a:t>functions.</a:t>
            </a:r>
          </a:p>
          <a:p>
            <a:pPr marL="0" indent="0" algn="just" rtl="0">
              <a:buNone/>
            </a:pPr>
            <a:r>
              <a:rPr lang="en-US" sz="2000" dirty="0" smtClean="0">
                <a:latin typeface="Andalus" pitchFamily="18" charset="-78"/>
                <a:cs typeface="Andalus" pitchFamily="18" charset="-78"/>
              </a:rPr>
              <a:t>The </a:t>
            </a:r>
            <a:r>
              <a:rPr lang="en-US" sz="2000" dirty="0">
                <a:latin typeface="Andalus" pitchFamily="18" charset="-78"/>
                <a:cs typeface="Andalus" pitchFamily="18" charset="-78"/>
              </a:rPr>
              <a:t>roofed court </a:t>
            </a:r>
            <a:r>
              <a:rPr lang="en-US" sz="2000" dirty="0" smtClean="0">
                <a:latin typeface="Andalus" pitchFamily="18" charset="-78"/>
                <a:cs typeface="Andalus" pitchFamily="18" charset="-78"/>
              </a:rPr>
              <a:t>first appeared </a:t>
            </a:r>
            <a:r>
              <a:rPr lang="en-US" sz="2000" dirty="0">
                <a:latin typeface="Andalus" pitchFamily="18" charset="-78"/>
                <a:cs typeface="Andalus" pitchFamily="18" charset="-78"/>
              </a:rPr>
              <a:t>in the 19th century as a result of advances in iron and </a:t>
            </a:r>
            <a:r>
              <a:rPr lang="en-US" sz="2000" dirty="0" smtClean="0">
                <a:latin typeface="Andalus" pitchFamily="18" charset="-78"/>
                <a:cs typeface="Andalus" pitchFamily="18" charset="-78"/>
              </a:rPr>
              <a:t>glazing manufacturing </a:t>
            </a:r>
            <a:r>
              <a:rPr lang="en-US" sz="2000" dirty="0">
                <a:latin typeface="Andalus" pitchFamily="18" charset="-78"/>
                <a:cs typeface="Andalus" pitchFamily="18" charset="-78"/>
              </a:rPr>
              <a:t>technology. Barry’s design for the Reform Club </a:t>
            </a:r>
            <a:r>
              <a:rPr lang="en-US" sz="2000" dirty="0" smtClean="0">
                <a:latin typeface="Andalus" pitchFamily="18" charset="-78"/>
                <a:cs typeface="Andalus" pitchFamily="18" charset="-78"/>
              </a:rPr>
              <a:t>in 1837 </a:t>
            </a:r>
            <a:r>
              <a:rPr lang="en-US" sz="2000" dirty="0">
                <a:latin typeface="Andalus" pitchFamily="18" charset="-78"/>
                <a:cs typeface="Andalus" pitchFamily="18" charset="-78"/>
              </a:rPr>
              <a:t>and Paxton’s Crystal Palace of 1850-51 are early examples </a:t>
            </a:r>
            <a:r>
              <a:rPr lang="en-US" sz="2000" dirty="0" smtClean="0">
                <a:latin typeface="Andalus" pitchFamily="18" charset="-78"/>
                <a:cs typeface="Andalus" pitchFamily="18" charset="-78"/>
              </a:rPr>
              <a:t>of atrium </a:t>
            </a:r>
            <a:r>
              <a:rPr lang="en-US" sz="2000" dirty="0">
                <a:latin typeface="Andalus" pitchFamily="18" charset="-78"/>
                <a:cs typeface="Andalus" pitchFamily="18" charset="-78"/>
              </a:rPr>
              <a:t>architecture.</a:t>
            </a:r>
            <a:endParaRPr lang="fa-IR" sz="2000" dirty="0">
              <a:latin typeface="Andalus" pitchFamily="18" charset="-78"/>
              <a:cs typeface="Andalus" pitchFamily="18" charset="-78"/>
            </a:endParaRPr>
          </a:p>
        </p:txBody>
      </p:sp>
      <p:sp>
        <p:nvSpPr>
          <p:cNvPr id="4" name="Rectangle 3"/>
          <p:cNvSpPr/>
          <p:nvPr/>
        </p:nvSpPr>
        <p:spPr>
          <a:xfrm>
            <a:off x="179513" y="6296931"/>
            <a:ext cx="1454244" cy="369332"/>
          </a:xfrm>
          <a:prstGeom prst="rect">
            <a:avLst/>
          </a:prstGeom>
          <a:solidFill>
            <a:schemeClr val="bg1">
              <a:lumMod val="85000"/>
            </a:schemeClr>
          </a:solidFill>
          <a:effectLst>
            <a:softEdge rad="31750"/>
          </a:effectLst>
        </p:spPr>
        <p:txBody>
          <a:bodyPr wrap="none">
            <a:spAutoFit/>
          </a:bodyPr>
          <a:lstStyle/>
          <a:p>
            <a:r>
              <a:rPr lang="en-US" dirty="0">
                <a:latin typeface="Andalus" pitchFamily="18" charset="-78"/>
                <a:cs typeface="Andalus" pitchFamily="18" charset="-78"/>
              </a:rPr>
              <a:t>Reform Club </a:t>
            </a:r>
            <a:endParaRPr lang="fa-IR" dirty="0"/>
          </a:p>
        </p:txBody>
      </p:sp>
    </p:spTree>
    <p:extLst>
      <p:ext uri="{BB962C8B-B14F-4D97-AF65-F5344CB8AC3E}">
        <p14:creationId xmlns:p14="http://schemas.microsoft.com/office/powerpoint/2010/main" val="4042550538"/>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4680520" cy="1143000"/>
          </a:xfrm>
        </p:spPr>
        <p:txBody>
          <a:bodyPr/>
          <a:lstStyle/>
          <a:p>
            <a:pPr algn="l"/>
            <a:r>
              <a:rPr lang="en-US" b="1" dirty="0">
                <a:solidFill>
                  <a:schemeClr val="accent3">
                    <a:lumMod val="75000"/>
                  </a:schemeClr>
                </a:solidFill>
                <a:latin typeface="Adobe Myungjo Std M" pitchFamily="18" charset="-128"/>
                <a:ea typeface="Adobe Myungjo Std M" pitchFamily="18" charset="-128"/>
              </a:rPr>
              <a:t>Introduction</a:t>
            </a:r>
            <a:r>
              <a:rPr lang="en-US" dirty="0"/>
              <a:t> </a:t>
            </a:r>
            <a:endParaRPr lang="fa-IR" dirty="0"/>
          </a:p>
        </p:txBody>
      </p:sp>
      <p:sp>
        <p:nvSpPr>
          <p:cNvPr id="3" name="Content Placeholder 2"/>
          <p:cNvSpPr>
            <a:spLocks noGrp="1"/>
          </p:cNvSpPr>
          <p:nvPr>
            <p:ph idx="1"/>
          </p:nvPr>
        </p:nvSpPr>
        <p:spPr>
          <a:xfrm>
            <a:off x="467544" y="1412776"/>
            <a:ext cx="5266928" cy="4997151"/>
          </a:xfrm>
        </p:spPr>
        <p:txBody>
          <a:bodyPr>
            <a:normAutofit fontScale="40000" lnSpcReduction="20000"/>
          </a:bodyPr>
          <a:lstStyle/>
          <a:p>
            <a:pPr marL="0" indent="0" algn="just" rtl="0">
              <a:lnSpc>
                <a:spcPct val="140000"/>
              </a:lnSpc>
              <a:buNone/>
            </a:pPr>
            <a:r>
              <a:rPr lang="en-US" sz="5500" dirty="0">
                <a:latin typeface="Andalus" pitchFamily="18" charset="-78"/>
                <a:cs typeface="Andalus" pitchFamily="18" charset="-78"/>
              </a:rPr>
              <a:t>Nowadays, the term atrium is typically associated with commercial or public buildings. </a:t>
            </a:r>
            <a:r>
              <a:rPr lang="en-US" sz="5500" dirty="0" smtClean="0">
                <a:latin typeface="Andalus" pitchFamily="18" charset="-78"/>
                <a:cs typeface="Andalus" pitchFamily="18" charset="-78"/>
              </a:rPr>
              <a:t>A </a:t>
            </a:r>
            <a:r>
              <a:rPr lang="en-US" sz="5500" dirty="0">
                <a:latin typeface="Andalus" pitchFamily="18" charset="-78"/>
                <a:cs typeface="Andalus" pitchFamily="18" charset="-78"/>
              </a:rPr>
              <a:t>large open </a:t>
            </a:r>
            <a:r>
              <a:rPr lang="en-US" sz="5500" dirty="0" smtClean="0">
                <a:latin typeface="Andalus" pitchFamily="18" charset="-78"/>
                <a:cs typeface="Andalus" pitchFamily="18" charset="-78"/>
              </a:rPr>
              <a:t>space </a:t>
            </a:r>
            <a:r>
              <a:rPr lang="en-US" sz="5500" dirty="0">
                <a:latin typeface="Andalus" pitchFamily="18" charset="-78"/>
                <a:cs typeface="Andalus" pitchFamily="18" charset="-78"/>
              </a:rPr>
              <a:t>of several stories high and having a glazed roof or large windows which are situated within a large multi-level shopping malls, luxurious hotels and prestigious offices. </a:t>
            </a:r>
          </a:p>
          <a:p>
            <a:pPr marL="0" indent="0" algn="just" rtl="0">
              <a:lnSpc>
                <a:spcPct val="140000"/>
              </a:lnSpc>
              <a:buNone/>
            </a:pPr>
            <a:r>
              <a:rPr lang="en-US" sz="5500" dirty="0" smtClean="0">
                <a:latin typeface="Andalus" pitchFamily="18" charset="-78"/>
                <a:cs typeface="Andalus" pitchFamily="18" charset="-78"/>
              </a:rPr>
              <a:t>An </a:t>
            </a:r>
            <a:r>
              <a:rPr lang="en-US" sz="5500" dirty="0">
                <a:latin typeface="Andalus" pitchFamily="18" charset="-78"/>
                <a:cs typeface="Andalus" pitchFamily="18" charset="-78"/>
              </a:rPr>
              <a:t>atrium is the social center of a building where people gather for </a:t>
            </a:r>
            <a:r>
              <a:rPr lang="en-US" sz="5500" b="1" dirty="0">
                <a:solidFill>
                  <a:schemeClr val="accent3">
                    <a:lumMod val="75000"/>
                  </a:schemeClr>
                </a:solidFill>
                <a:latin typeface="Andalus" pitchFamily="18" charset="-78"/>
                <a:cs typeface="Andalus" pitchFamily="18" charset="-78"/>
              </a:rPr>
              <a:t>social activities </a:t>
            </a:r>
            <a:r>
              <a:rPr lang="en-US" sz="5500" dirty="0">
                <a:latin typeface="Andalus" pitchFamily="18" charset="-78"/>
                <a:cs typeface="Andalus" pitchFamily="18" charset="-78"/>
              </a:rPr>
              <a:t>and also is a significant element of </a:t>
            </a:r>
            <a:r>
              <a:rPr lang="en-US" sz="5500" b="1" dirty="0">
                <a:solidFill>
                  <a:schemeClr val="accent3">
                    <a:lumMod val="75000"/>
                  </a:schemeClr>
                </a:solidFill>
                <a:latin typeface="Andalus" pitchFamily="18" charset="-78"/>
                <a:cs typeface="Andalus" pitchFamily="18" charset="-78"/>
              </a:rPr>
              <a:t>passive building systems</a:t>
            </a:r>
            <a:r>
              <a:rPr lang="en-US" sz="5500" dirty="0">
                <a:latin typeface="Andalus" pitchFamily="18" charset="-78"/>
                <a:cs typeface="Andalus" pitchFamily="18" charset="-78"/>
              </a:rPr>
              <a:t> when well designed to provide user requirements.</a:t>
            </a:r>
          </a:p>
          <a:p>
            <a:pPr algn="just" rtl="0"/>
            <a:endParaRPr lang="fa-IR" dirty="0"/>
          </a:p>
        </p:txBody>
      </p:sp>
    </p:spTree>
    <p:extLst>
      <p:ext uri="{BB962C8B-B14F-4D97-AF65-F5344CB8AC3E}">
        <p14:creationId xmlns:p14="http://schemas.microsoft.com/office/powerpoint/2010/main" val="2722681079"/>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74639"/>
            <a:ext cx="6264696" cy="1143000"/>
          </a:xfrm>
        </p:spPr>
        <p:txBody>
          <a:bodyPr>
            <a:noAutofit/>
          </a:bodyPr>
          <a:lstStyle/>
          <a:p>
            <a:pPr rtl="0"/>
            <a:r>
              <a:rPr lang="en-US" sz="3200" b="1" dirty="0">
                <a:solidFill>
                  <a:schemeClr val="accent3">
                    <a:lumMod val="75000"/>
                  </a:schemeClr>
                </a:solidFill>
                <a:latin typeface="Adobe Myungjo Std M" pitchFamily="18" charset="-128"/>
                <a:ea typeface="Adobe Myungjo Std M" pitchFamily="18" charset="-128"/>
              </a:rPr>
              <a:t>Typical features of atrium space types</a:t>
            </a:r>
            <a:endParaRPr lang="fa-IR" sz="3200" b="1"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2627784" y="1312170"/>
            <a:ext cx="6264696" cy="4901140"/>
          </a:xfrm>
        </p:spPr>
        <p:txBody>
          <a:bodyPr>
            <a:noAutofit/>
          </a:bodyPr>
          <a:lstStyle/>
          <a:p>
            <a:pPr algn="just" rtl="0" fontAlgn="base">
              <a:buFont typeface="Wingdings" pitchFamily="2" charset="2"/>
              <a:buChar char="Ø"/>
            </a:pPr>
            <a:r>
              <a:rPr lang="en-US" sz="2000" b="1" dirty="0" smtClean="0">
                <a:solidFill>
                  <a:schemeClr val="accent3">
                    <a:lumMod val="50000"/>
                  </a:schemeClr>
                </a:solidFill>
                <a:latin typeface="Andalus" pitchFamily="18" charset="-78"/>
                <a:cs typeface="Andalus" pitchFamily="18" charset="-78"/>
              </a:rPr>
              <a:t>Accessible</a:t>
            </a:r>
          </a:p>
          <a:p>
            <a:pPr marL="0" indent="0" algn="just" rtl="0" fontAlgn="base">
              <a:buNone/>
            </a:pPr>
            <a:r>
              <a:rPr lang="en-US" sz="1800" dirty="0" smtClean="0">
                <a:latin typeface="Andalus" pitchFamily="18" charset="-78"/>
                <a:cs typeface="Andalus" pitchFamily="18" charset="-78"/>
              </a:rPr>
              <a:t>Include </a:t>
            </a:r>
            <a:r>
              <a:rPr lang="en-US" sz="1800" dirty="0">
                <a:latin typeface="Andalus" pitchFamily="18" charset="-78"/>
                <a:cs typeface="Andalus" pitchFamily="18" charset="-78"/>
              </a:rPr>
              <a:t>accessible elevators and ramps in addition to stairways.</a:t>
            </a:r>
          </a:p>
          <a:p>
            <a:pPr algn="just" rtl="0" fontAlgn="base">
              <a:buFont typeface="Wingdings" pitchFamily="2" charset="2"/>
              <a:buChar char="Ø"/>
            </a:pPr>
            <a:r>
              <a:rPr lang="en-US" sz="2000" b="1" dirty="0">
                <a:solidFill>
                  <a:schemeClr val="accent3">
                    <a:lumMod val="50000"/>
                  </a:schemeClr>
                </a:solidFill>
                <a:latin typeface="Andalus" pitchFamily="18" charset="-78"/>
                <a:cs typeface="Andalus" pitchFamily="18" charset="-78"/>
              </a:rPr>
              <a:t>Aesthetics</a:t>
            </a:r>
          </a:p>
          <a:p>
            <a:pPr marL="0" lvl="0" indent="0" algn="just" rtl="0" fontAlgn="base">
              <a:buNone/>
            </a:pPr>
            <a:r>
              <a:rPr lang="en-US" sz="1800" dirty="0">
                <a:latin typeface="Andalus" pitchFamily="18" charset="-78"/>
                <a:cs typeface="Andalus" pitchFamily="18" charset="-78"/>
              </a:rPr>
              <a:t>Specify appropriate finishes for open stairways, pedestrian bridges, and other transitional spaces that match finishes in adjacent spaces.</a:t>
            </a:r>
          </a:p>
          <a:p>
            <a:pPr marL="0" lvl="0" indent="0" algn="just" rtl="0" fontAlgn="base">
              <a:buNone/>
            </a:pPr>
            <a:r>
              <a:rPr lang="en-US" sz="1800" dirty="0">
                <a:latin typeface="Andalus" pitchFamily="18" charset="-78"/>
                <a:cs typeface="Andalus" pitchFamily="18" charset="-78"/>
              </a:rPr>
              <a:t>Include glazing system materials or detailing that emits natural light, but prevents glare and light reflection.</a:t>
            </a:r>
          </a:p>
          <a:p>
            <a:pPr algn="just" rtl="0" fontAlgn="base">
              <a:buFont typeface="Wingdings" pitchFamily="2" charset="2"/>
              <a:buChar char="Ø"/>
            </a:pPr>
            <a:r>
              <a:rPr lang="en-US" sz="2000" b="1" dirty="0">
                <a:solidFill>
                  <a:schemeClr val="accent3">
                    <a:lumMod val="50000"/>
                  </a:schemeClr>
                </a:solidFill>
                <a:latin typeface="Andalus" pitchFamily="18" charset="-78"/>
                <a:cs typeface="Andalus" pitchFamily="18" charset="-78"/>
              </a:rPr>
              <a:t>Functional / Operational</a:t>
            </a:r>
          </a:p>
          <a:p>
            <a:pPr marL="0" lvl="0" indent="0" algn="just" rtl="0" fontAlgn="base">
              <a:buNone/>
            </a:pPr>
            <a:r>
              <a:rPr lang="en-US" sz="1800" dirty="0">
                <a:latin typeface="Andalus" pitchFamily="18" charset="-78"/>
                <a:cs typeface="Andalus" pitchFamily="18" charset="-78"/>
              </a:rPr>
              <a:t>Design appropriate spaces for the unique requirements of </a:t>
            </a:r>
            <a:r>
              <a:rPr lang="en-US" sz="1800" dirty="0" smtClean="0">
                <a:latin typeface="Andalus" pitchFamily="18" charset="-78"/>
                <a:cs typeface="Andalus" pitchFamily="18" charset="-78"/>
              </a:rPr>
              <a:t>plant species, </a:t>
            </a:r>
            <a:r>
              <a:rPr lang="en-US" sz="1800" dirty="0">
                <a:latin typeface="Andalus" pitchFamily="18" charset="-78"/>
                <a:cs typeface="Andalus" pitchFamily="18" charset="-78"/>
              </a:rPr>
              <a:t>including attention to lighting, temperature, and air flow. Specify plants with comfort levels similar to occupant comfort levels</a:t>
            </a:r>
            <a:r>
              <a:rPr lang="en-US" sz="1800" dirty="0" smtClean="0">
                <a:latin typeface="Andalus" pitchFamily="18" charset="-78"/>
                <a:cs typeface="Andalus" pitchFamily="18" charset="-78"/>
              </a:rPr>
              <a:t>.</a:t>
            </a:r>
            <a:endParaRPr lang="en-US" sz="1800" dirty="0">
              <a:latin typeface="Andalus" pitchFamily="18" charset="-78"/>
              <a:cs typeface="Andalus" pitchFamily="18" charset="-78"/>
            </a:endParaRPr>
          </a:p>
        </p:txBody>
      </p:sp>
    </p:spTree>
    <p:extLst>
      <p:ext uri="{BB962C8B-B14F-4D97-AF65-F5344CB8AC3E}">
        <p14:creationId xmlns:p14="http://schemas.microsoft.com/office/powerpoint/2010/main" val="4008966537"/>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6336704" cy="1248139"/>
          </a:xfrm>
        </p:spPr>
        <p:txBody>
          <a:bodyPr>
            <a:noAutofit/>
          </a:bodyPr>
          <a:lstStyle/>
          <a:p>
            <a:pPr rtl="0"/>
            <a:r>
              <a:rPr lang="en-US" sz="3200" b="1" dirty="0">
                <a:solidFill>
                  <a:schemeClr val="accent3">
                    <a:lumMod val="75000"/>
                  </a:schemeClr>
                </a:solidFill>
                <a:latin typeface="Adobe Myungjo Std M" pitchFamily="18" charset="-128"/>
                <a:ea typeface="Adobe Myungjo Std M" pitchFamily="18" charset="-128"/>
              </a:rPr>
              <a:t>Typical features of atrium space types</a:t>
            </a:r>
            <a:endParaRPr lang="fa-IR" sz="3200" dirty="0"/>
          </a:p>
        </p:txBody>
      </p:sp>
      <p:sp>
        <p:nvSpPr>
          <p:cNvPr id="3" name="Content Placeholder 2"/>
          <p:cNvSpPr>
            <a:spLocks noGrp="1"/>
          </p:cNvSpPr>
          <p:nvPr>
            <p:ph idx="1"/>
          </p:nvPr>
        </p:nvSpPr>
        <p:spPr>
          <a:xfrm>
            <a:off x="457200" y="1508787"/>
            <a:ext cx="6059016" cy="4525963"/>
          </a:xfrm>
        </p:spPr>
        <p:txBody>
          <a:bodyPr>
            <a:noAutofit/>
          </a:bodyPr>
          <a:lstStyle/>
          <a:p>
            <a:pPr algn="just" rtl="0" fontAlgn="base">
              <a:buFont typeface="Wingdings" pitchFamily="2" charset="2"/>
              <a:buChar char="Ø"/>
            </a:pPr>
            <a:r>
              <a:rPr lang="en-US" sz="2000" b="1" dirty="0">
                <a:solidFill>
                  <a:schemeClr val="accent3">
                    <a:lumMod val="50000"/>
                  </a:schemeClr>
                </a:solidFill>
                <a:latin typeface="Andalus" pitchFamily="18" charset="-78"/>
                <a:cs typeface="Andalus" pitchFamily="18" charset="-78"/>
              </a:rPr>
              <a:t>Productive</a:t>
            </a:r>
            <a:endParaRPr lang="en-US" sz="2000" dirty="0">
              <a:solidFill>
                <a:schemeClr val="accent3">
                  <a:lumMod val="50000"/>
                </a:schemeClr>
              </a:solidFill>
              <a:latin typeface="Andalus" pitchFamily="18" charset="-78"/>
              <a:cs typeface="Andalus" pitchFamily="18" charset="-78"/>
            </a:endParaRPr>
          </a:p>
          <a:p>
            <a:pPr marL="0" lvl="0" indent="0" algn="just" rtl="0" fontAlgn="base">
              <a:buNone/>
            </a:pPr>
            <a:r>
              <a:rPr lang="en-US" sz="1800" dirty="0">
                <a:latin typeface="Andalus" pitchFamily="18" charset="-78"/>
                <a:cs typeface="Andalus" pitchFamily="18" charset="-78"/>
              </a:rPr>
              <a:t>Specify HVAC equipment that will ensure a comfortable and reliable temperature. </a:t>
            </a:r>
          </a:p>
          <a:p>
            <a:pPr lvl="0" algn="just" rtl="0" fontAlgn="base">
              <a:buFont typeface="Wingdings" pitchFamily="2" charset="2"/>
              <a:buChar char="Ø"/>
            </a:pPr>
            <a:r>
              <a:rPr lang="en-US" sz="2000" b="1" dirty="0">
                <a:solidFill>
                  <a:schemeClr val="accent3">
                    <a:lumMod val="50000"/>
                  </a:schemeClr>
                </a:solidFill>
                <a:latin typeface="Andalus" pitchFamily="18" charset="-78"/>
                <a:cs typeface="Andalus" pitchFamily="18" charset="-78"/>
              </a:rPr>
              <a:t>Secure / Safe</a:t>
            </a:r>
          </a:p>
          <a:p>
            <a:pPr marL="0" lvl="0" indent="0" algn="just" rtl="0" fontAlgn="base">
              <a:buNone/>
            </a:pPr>
            <a:r>
              <a:rPr lang="en-US" sz="1800" dirty="0">
                <a:latin typeface="Andalus" pitchFamily="18" charset="-78"/>
                <a:cs typeface="Andalus" pitchFamily="18" charset="-78"/>
              </a:rPr>
              <a:t>Provide for smoke control/Fire protection engineering requirements.</a:t>
            </a:r>
          </a:p>
          <a:p>
            <a:pPr marL="0" lvl="0" indent="0" algn="just" rtl="0" fontAlgn="base">
              <a:buNone/>
            </a:pPr>
            <a:r>
              <a:rPr lang="en-US" sz="1800" dirty="0">
                <a:latin typeface="Andalus" pitchFamily="18" charset="-78"/>
                <a:cs typeface="Andalus" pitchFamily="18" charset="-78"/>
              </a:rPr>
              <a:t>In high-risk buildings, such as government or public assembly areas, incorporate blast-resistive design in atria structural system and glazing.</a:t>
            </a:r>
          </a:p>
          <a:p>
            <a:pPr algn="just" rtl="0" fontAlgn="base">
              <a:buFont typeface="Wingdings" pitchFamily="2" charset="2"/>
              <a:buChar char="Ø"/>
            </a:pPr>
            <a:r>
              <a:rPr lang="en-US" sz="2000" b="1" dirty="0" smtClean="0">
                <a:solidFill>
                  <a:schemeClr val="accent3">
                    <a:lumMod val="50000"/>
                  </a:schemeClr>
                </a:solidFill>
                <a:latin typeface="Andalus" pitchFamily="18" charset="-78"/>
                <a:cs typeface="Andalus" pitchFamily="18" charset="-78"/>
              </a:rPr>
              <a:t>Sustainable</a:t>
            </a:r>
            <a:endParaRPr lang="en-US" sz="2000" b="1" dirty="0">
              <a:solidFill>
                <a:schemeClr val="accent3">
                  <a:lumMod val="50000"/>
                </a:schemeClr>
              </a:solidFill>
              <a:latin typeface="Andalus" pitchFamily="18" charset="-78"/>
              <a:cs typeface="Andalus" pitchFamily="18" charset="-78"/>
            </a:endParaRPr>
          </a:p>
          <a:p>
            <a:pPr marL="0" lvl="0" indent="0" algn="just" rtl="0" fontAlgn="base">
              <a:buNone/>
            </a:pPr>
            <a:r>
              <a:rPr lang="en-US" sz="1800" dirty="0">
                <a:latin typeface="Andalus" pitchFamily="18" charset="-78"/>
                <a:cs typeface="Andalus" pitchFamily="18" charset="-78"/>
              </a:rPr>
              <a:t>Atria can be used as light courts. Utilize </a:t>
            </a:r>
            <a:r>
              <a:rPr lang="en-US" sz="1800" b="1" u="sng" dirty="0" err="1">
                <a:solidFill>
                  <a:schemeClr val="accent3">
                    <a:lumMod val="75000"/>
                  </a:schemeClr>
                </a:solidFill>
                <a:latin typeface="Andalus" pitchFamily="18" charset="-78"/>
                <a:cs typeface="Andalus" pitchFamily="18" charset="-78"/>
              </a:rPr>
              <a:t>daylighting</a:t>
            </a:r>
            <a:r>
              <a:rPr lang="en-US" sz="1800" dirty="0">
                <a:latin typeface="Andalus" pitchFamily="18" charset="-78"/>
                <a:cs typeface="Andalus" pitchFamily="18" charset="-78"/>
              </a:rPr>
              <a:t> to reduce energy use through skylights and window walls.</a:t>
            </a:r>
          </a:p>
          <a:p>
            <a:endParaRPr lang="fa-IR" sz="3600" dirty="0"/>
          </a:p>
        </p:txBody>
      </p:sp>
    </p:spTree>
    <p:extLst>
      <p:ext uri="{BB962C8B-B14F-4D97-AF65-F5344CB8AC3E}">
        <p14:creationId xmlns:p14="http://schemas.microsoft.com/office/powerpoint/2010/main" val="2403623147"/>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365787"/>
            <a:ext cx="6192688" cy="1143000"/>
          </a:xfrm>
        </p:spPr>
        <p:txBody>
          <a:bodyPr>
            <a:noAutofit/>
          </a:bodyPr>
          <a:lstStyle/>
          <a:p>
            <a:r>
              <a:rPr lang="en-US" sz="3200" b="1" dirty="0" smtClean="0">
                <a:solidFill>
                  <a:schemeClr val="accent3">
                    <a:lumMod val="75000"/>
                  </a:schemeClr>
                </a:solidFill>
                <a:latin typeface="Adobe Myungjo Std M" pitchFamily="18" charset="-128"/>
                <a:ea typeface="Adobe Myungjo Std M" pitchFamily="18" charset="-128"/>
              </a:rPr>
              <a:t>Atrium designed at various shapes</a:t>
            </a:r>
            <a:endParaRPr lang="fa-IR" sz="3200" b="1"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3419872" y="2071390"/>
            <a:ext cx="5266928" cy="4045909"/>
          </a:xfrm>
        </p:spPr>
        <p:txBody>
          <a:bodyPr>
            <a:normAutofit/>
          </a:bodyPr>
          <a:lstStyle/>
          <a:p>
            <a:pPr marL="0" indent="0" algn="just" rtl="0">
              <a:buNone/>
            </a:pPr>
            <a:r>
              <a:rPr lang="en-US" sz="2400" dirty="0" smtClean="0">
                <a:latin typeface="Andalus" pitchFamily="18" charset="-78"/>
                <a:cs typeface="Andalus" pitchFamily="18" charset="-78"/>
              </a:rPr>
              <a:t>Typical </a:t>
            </a:r>
            <a:r>
              <a:rPr lang="en-US" sz="2400" dirty="0">
                <a:latin typeface="Andalus" pitchFamily="18" charset="-78"/>
                <a:cs typeface="Andalus" pitchFamily="18" charset="-78"/>
              </a:rPr>
              <a:t>atrium configurations can be totally surrounded by building elements or partially enclosed. They maybe top lit, side lit or a combination of both. </a:t>
            </a:r>
            <a:r>
              <a:rPr lang="en-US" sz="2400" dirty="0" smtClean="0">
                <a:latin typeface="Andalus" pitchFamily="18" charset="-78"/>
                <a:cs typeface="Andalus" pitchFamily="18" charset="-78"/>
              </a:rPr>
              <a:t>The </a:t>
            </a:r>
            <a:r>
              <a:rPr lang="en-US" sz="2400" dirty="0">
                <a:latin typeface="Andalus" pitchFamily="18" charset="-78"/>
                <a:cs typeface="Andalus" pitchFamily="18" charset="-78"/>
              </a:rPr>
              <a:t>first consideration of atrium design is an acknowledgement of </a:t>
            </a:r>
            <a:r>
              <a:rPr lang="en-US" sz="2400" b="1" dirty="0">
                <a:solidFill>
                  <a:schemeClr val="accent3">
                    <a:lumMod val="75000"/>
                  </a:schemeClr>
                </a:solidFill>
                <a:latin typeface="Andalus" pitchFamily="18" charset="-78"/>
                <a:cs typeface="Andalus" pitchFamily="18" charset="-78"/>
              </a:rPr>
              <a:t>the necessity of fire and smoke management</a:t>
            </a:r>
            <a:r>
              <a:rPr lang="en-US" sz="2400" dirty="0">
                <a:latin typeface="Andalus" pitchFamily="18" charset="-78"/>
                <a:cs typeface="Andalus" pitchFamily="18" charset="-78"/>
              </a:rPr>
              <a:t>. </a:t>
            </a:r>
            <a:endParaRPr lang="fa-IR" sz="2400" dirty="0">
              <a:latin typeface="Andalus" pitchFamily="18" charset="-78"/>
              <a:cs typeface="Andalus" pitchFamily="18" charset="-78"/>
            </a:endParaRPr>
          </a:p>
        </p:txBody>
      </p:sp>
    </p:spTree>
    <p:extLst>
      <p:ext uri="{BB962C8B-B14F-4D97-AF65-F5344CB8AC3E}">
        <p14:creationId xmlns:p14="http://schemas.microsoft.com/office/powerpoint/2010/main" val="2758056359"/>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1797"/>
            <a:ext cx="5482952" cy="1143000"/>
          </a:xfrm>
        </p:spPr>
        <p:txBody>
          <a:bodyPr>
            <a:noAutofit/>
          </a:bodyPr>
          <a:lstStyle/>
          <a:p>
            <a:pPr rtl="0"/>
            <a:r>
              <a:rPr lang="en-US" sz="3600" b="1" dirty="0">
                <a:solidFill>
                  <a:schemeClr val="accent3">
                    <a:lumMod val="75000"/>
                  </a:schemeClr>
                </a:solidFill>
                <a:latin typeface="Adobe Myungjo Std M" pitchFamily="18" charset="-128"/>
                <a:ea typeface="Adobe Myungjo Std M" pitchFamily="18" charset="-128"/>
              </a:rPr>
              <a:t>Atrium designed at various shapes</a:t>
            </a:r>
            <a:endParaRPr lang="fa-IR" sz="3600" dirty="0"/>
          </a:p>
        </p:txBody>
      </p:sp>
      <p:sp>
        <p:nvSpPr>
          <p:cNvPr id="3" name="Content Placeholder 2"/>
          <p:cNvSpPr>
            <a:spLocks noGrp="1"/>
          </p:cNvSpPr>
          <p:nvPr>
            <p:ph idx="1"/>
          </p:nvPr>
        </p:nvSpPr>
        <p:spPr>
          <a:xfrm>
            <a:off x="457201" y="2071390"/>
            <a:ext cx="5482952" cy="3469845"/>
          </a:xfrm>
        </p:spPr>
        <p:txBody>
          <a:bodyPr/>
          <a:lstStyle/>
          <a:p>
            <a:pPr marL="514350" indent="-514350" algn="l" rtl="0">
              <a:buFont typeface="+mj-lt"/>
              <a:buAutoNum type="arabicPeriod"/>
            </a:pPr>
            <a:r>
              <a:rPr lang="en-US" sz="2400" dirty="0" smtClean="0">
                <a:solidFill>
                  <a:schemeClr val="accent3">
                    <a:lumMod val="75000"/>
                  </a:schemeClr>
                </a:solidFill>
                <a:latin typeface="Andalus" pitchFamily="18" charset="-78"/>
                <a:cs typeface="Andalus" pitchFamily="18" charset="-78"/>
              </a:rPr>
              <a:t>In orbit roof(Dome Shape)</a:t>
            </a:r>
          </a:p>
          <a:p>
            <a:pPr marL="0" indent="0" algn="just" rtl="0">
              <a:buNone/>
            </a:pPr>
            <a:endParaRPr lang="en-US" sz="2000" dirty="0" smtClean="0">
              <a:latin typeface="Andalus" pitchFamily="18" charset="-78"/>
              <a:cs typeface="Andalus" pitchFamily="18" charset="-78"/>
            </a:endParaRPr>
          </a:p>
          <a:p>
            <a:pPr algn="just" rtl="0">
              <a:buFont typeface="Andalus" pitchFamily="18" charset="-78"/>
              <a:buChar char="­"/>
            </a:pPr>
            <a:r>
              <a:rPr lang="en-US" sz="2000" dirty="0" smtClean="0">
                <a:latin typeface="Andalus" pitchFamily="18" charset="-78"/>
                <a:cs typeface="Andalus" pitchFamily="18" charset="-78"/>
              </a:rPr>
              <a:t>Circular shape atrium is provided beyond the main entrance</a:t>
            </a:r>
          </a:p>
          <a:p>
            <a:pPr algn="just" rtl="0">
              <a:buFont typeface="Andalus" pitchFamily="18" charset="-78"/>
              <a:buChar char="­"/>
            </a:pPr>
            <a:r>
              <a:rPr lang="en-US" sz="2000" dirty="0" smtClean="0">
                <a:latin typeface="Andalus" pitchFamily="18" charset="-78"/>
                <a:cs typeface="Andalus" pitchFamily="18" charset="-78"/>
              </a:rPr>
              <a:t>Huge space is provided below atrium </a:t>
            </a:r>
          </a:p>
          <a:p>
            <a:pPr algn="just" rtl="0">
              <a:buFont typeface="Andalus" pitchFamily="18" charset="-78"/>
              <a:buChar char="­"/>
            </a:pPr>
            <a:r>
              <a:rPr lang="en-US" sz="2000" dirty="0" smtClean="0">
                <a:latin typeface="Andalus" pitchFamily="18" charset="-78"/>
                <a:cs typeface="Andalus" pitchFamily="18" charset="-78"/>
              </a:rPr>
              <a:t>Gathering more natural light</a:t>
            </a:r>
            <a:endParaRPr lang="fa-IR" dirty="0">
              <a:latin typeface="Andalus" pitchFamily="18" charset="-78"/>
              <a:cs typeface="Andalus" pitchFamily="18" charset="-78"/>
            </a:endParaRPr>
          </a:p>
        </p:txBody>
      </p:sp>
      <p:pic>
        <p:nvPicPr>
          <p:cNvPr id="1026" name="Picture 2" descr="http://www.business.eku.edu/sites/business.eku.edu/files/gallery_images/050_-_atrium_ceiling_and_dom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588224" y="-27384"/>
            <a:ext cx="2555776" cy="688538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Wave 4"/>
          <p:cNvSpPr/>
          <p:nvPr/>
        </p:nvSpPr>
        <p:spPr>
          <a:xfrm rot="5400000">
            <a:off x="2929508" y="2911254"/>
            <a:ext cx="6885381"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96241887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0" y="2564904"/>
            <a:ext cx="3131840" cy="4293096"/>
          </a:xfrm>
        </p:spPr>
      </p:pic>
      <p:pic>
        <p:nvPicPr>
          <p:cNvPr id="7" name="Content Placeholder 6"/>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660232" y="2564904"/>
            <a:ext cx="2483768" cy="4320481"/>
          </a:xfrm>
        </p:spPr>
      </p:pic>
      <p:pic>
        <p:nvPicPr>
          <p:cNvPr id="3074" name="Picture 2" descr="E:\EMU\541\New Photo\flat,550x550,075,f.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538" r="4772"/>
          <a:stretch/>
        </p:blipFill>
        <p:spPr bwMode="auto">
          <a:xfrm>
            <a:off x="3131840" y="2564904"/>
            <a:ext cx="3574472" cy="4320481"/>
          </a:xfrm>
          <a:prstGeom prst="rect">
            <a:avLst/>
          </a:prstGeom>
          <a:noFill/>
          <a:extLst>
            <a:ext uri="{909E8E84-426E-40DD-AFC4-6F175D3DCCD1}">
              <a14:hiddenFill xmlns:a14="http://schemas.microsoft.com/office/drawing/2010/main">
                <a:solidFill>
                  <a:srgbClr val="FFFFFF"/>
                </a:solidFill>
              </a14:hiddenFill>
            </a:ext>
          </a:extLst>
        </p:spPr>
      </p:pic>
      <p:sp>
        <p:nvSpPr>
          <p:cNvPr id="9" name="Double Wave 8"/>
          <p:cNvSpPr/>
          <p:nvPr/>
        </p:nvSpPr>
        <p:spPr>
          <a:xfrm>
            <a:off x="0" y="1618954"/>
            <a:ext cx="9144000" cy="1632181"/>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Title 1"/>
          <p:cNvSpPr>
            <a:spLocks noGrp="1"/>
          </p:cNvSpPr>
          <p:nvPr>
            <p:ph type="title"/>
          </p:nvPr>
        </p:nvSpPr>
        <p:spPr>
          <a:xfrm>
            <a:off x="1115616" y="466661"/>
            <a:ext cx="7571184" cy="1330159"/>
          </a:xfrm>
        </p:spPr>
        <p:txBody>
          <a:bodyPr>
            <a:noAutofit/>
          </a:bodyPr>
          <a:lstStyle/>
          <a:p>
            <a:pPr rtl="0"/>
            <a:r>
              <a:rPr lang="en-US" sz="4000" b="1" dirty="0" smtClean="0">
                <a:solidFill>
                  <a:schemeClr val="accent3">
                    <a:lumMod val="75000"/>
                  </a:schemeClr>
                </a:solidFill>
                <a:latin typeface="Adobe Myungjo Std M" pitchFamily="18" charset="-128"/>
                <a:ea typeface="Adobe Myungjo Std M" pitchFamily="18" charset="-128"/>
              </a:rPr>
              <a:t>Example </a:t>
            </a:r>
            <a:endParaRPr lang="fa-IR" sz="4000" dirty="0"/>
          </a:p>
        </p:txBody>
      </p:sp>
    </p:spTree>
    <p:extLst>
      <p:ext uri="{BB962C8B-B14F-4D97-AF65-F5344CB8AC3E}">
        <p14:creationId xmlns:p14="http://schemas.microsoft.com/office/powerpoint/2010/main" val="171852041"/>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9952" y="274639"/>
            <a:ext cx="4546848" cy="1143000"/>
          </a:xfrm>
        </p:spPr>
        <p:txBody>
          <a:bodyPr>
            <a:noAutofit/>
          </a:bodyPr>
          <a:lstStyle/>
          <a:p>
            <a:pPr rtl="0"/>
            <a:r>
              <a:rPr lang="en-US" sz="3200" b="1" dirty="0" err="1" smtClean="0">
                <a:solidFill>
                  <a:schemeClr val="accent3">
                    <a:lumMod val="75000"/>
                  </a:schemeClr>
                </a:solidFill>
                <a:latin typeface="Adobe Myungjo Std M" pitchFamily="18" charset="-128"/>
                <a:ea typeface="Adobe Myungjo Std M" pitchFamily="18" charset="-128"/>
              </a:rPr>
              <a:t>Inorbit</a:t>
            </a:r>
            <a:r>
              <a:rPr lang="en-US" sz="3200" b="1" dirty="0" smtClean="0">
                <a:solidFill>
                  <a:schemeClr val="accent3">
                    <a:lumMod val="75000"/>
                  </a:schemeClr>
                </a:solidFill>
                <a:latin typeface="Adobe Myungjo Std M" pitchFamily="18" charset="-128"/>
                <a:ea typeface="Adobe Myungjo Std M" pitchFamily="18" charset="-128"/>
              </a:rPr>
              <a:t> Mall(</a:t>
            </a:r>
            <a:r>
              <a:rPr lang="en-US" sz="3200" b="1" dirty="0" err="1" smtClean="0">
                <a:solidFill>
                  <a:schemeClr val="accent3">
                    <a:lumMod val="75000"/>
                  </a:schemeClr>
                </a:solidFill>
                <a:latin typeface="Adobe Myungjo Std M" pitchFamily="18" charset="-128"/>
                <a:ea typeface="Adobe Myungjo Std M" pitchFamily="18" charset="-128"/>
              </a:rPr>
              <a:t>Malad</a:t>
            </a:r>
            <a:r>
              <a:rPr lang="en-US" sz="3200" b="1" dirty="0" smtClean="0">
                <a:solidFill>
                  <a:schemeClr val="accent3">
                    <a:lumMod val="75000"/>
                  </a:schemeClr>
                </a:solidFill>
                <a:latin typeface="Adobe Myungjo Std M" pitchFamily="18" charset="-128"/>
                <a:ea typeface="Adobe Myungjo Std M" pitchFamily="18" charset="-128"/>
              </a:rPr>
              <a:t>)</a:t>
            </a:r>
            <a:endParaRPr lang="fa-IR" sz="3200" b="1" dirty="0">
              <a:solidFill>
                <a:schemeClr val="accent3">
                  <a:lumMod val="75000"/>
                </a:schemeClr>
              </a:solidFill>
              <a:latin typeface="Adobe Myungjo Std M" pitchFamily="18" charset="-128"/>
              <a:ea typeface="Adobe Myungjo Std M" pitchFamily="18" charset="-128"/>
            </a:endParaRPr>
          </a:p>
        </p:txBody>
      </p:sp>
      <p:sp>
        <p:nvSpPr>
          <p:cNvPr id="6" name="Content Placeholder 5"/>
          <p:cNvSpPr>
            <a:spLocks noGrp="1"/>
          </p:cNvSpPr>
          <p:nvPr>
            <p:ph sz="quarter" idx="4"/>
          </p:nvPr>
        </p:nvSpPr>
        <p:spPr>
          <a:xfrm>
            <a:off x="4644009" y="2180861"/>
            <a:ext cx="4041775" cy="3951288"/>
          </a:xfrm>
        </p:spPr>
        <p:txBody>
          <a:bodyPr>
            <a:normAutofit/>
          </a:bodyPr>
          <a:lstStyle/>
          <a:p>
            <a:pPr algn="just" rtl="0">
              <a:buClr>
                <a:srgbClr val="2E3917"/>
              </a:buClr>
              <a:buFont typeface="Wingdings" pitchFamily="2" charset="2"/>
              <a:buChar char="q"/>
            </a:pPr>
            <a:r>
              <a:rPr lang="en-US" dirty="0" smtClean="0">
                <a:latin typeface="Andalus" pitchFamily="18" charset="-78"/>
                <a:cs typeface="Andalus" pitchFamily="18" charset="-78"/>
              </a:rPr>
              <a:t>Escalators are provided on both side with hydraulic lift at </a:t>
            </a:r>
            <a:r>
              <a:rPr lang="en-US" dirty="0" err="1" smtClean="0">
                <a:latin typeface="Andalus" pitchFamily="18" charset="-78"/>
                <a:cs typeface="Andalus" pitchFamily="18" charset="-78"/>
              </a:rPr>
              <a:t>centre</a:t>
            </a:r>
            <a:r>
              <a:rPr lang="en-US" dirty="0" smtClean="0">
                <a:latin typeface="Andalus" pitchFamily="18" charset="-78"/>
                <a:cs typeface="Andalus" pitchFamily="18" charset="-78"/>
              </a:rPr>
              <a:t>.</a:t>
            </a:r>
          </a:p>
          <a:p>
            <a:pPr algn="just" rtl="0">
              <a:buClr>
                <a:srgbClr val="2E3917"/>
              </a:buClr>
              <a:buFont typeface="Wingdings" pitchFamily="2" charset="2"/>
              <a:buChar char="q"/>
            </a:pPr>
            <a:r>
              <a:rPr lang="en-US" dirty="0" smtClean="0">
                <a:latin typeface="Andalus" pitchFamily="18" charset="-78"/>
                <a:cs typeface="Andalus" pitchFamily="18" charset="-78"/>
              </a:rPr>
              <a:t>Huge shape space is provided below atrium for promotions, children`s activity, etc.</a:t>
            </a:r>
          </a:p>
          <a:p>
            <a:pPr algn="just" rtl="0">
              <a:buClr>
                <a:srgbClr val="2E3917"/>
              </a:buClr>
              <a:buFont typeface="Wingdings" pitchFamily="2" charset="2"/>
              <a:buChar char="q"/>
            </a:pPr>
            <a:r>
              <a:rPr lang="en-US" dirty="0" smtClean="0">
                <a:latin typeface="Andalus" pitchFamily="18" charset="-78"/>
                <a:cs typeface="Andalus" pitchFamily="18" charset="-78"/>
              </a:rPr>
              <a:t>Services like toilets, telephones, cyber are placed close to the atrium</a:t>
            </a:r>
            <a:endParaRPr lang="fa-IR" dirty="0">
              <a:latin typeface="Andalus" pitchFamily="18" charset="-78"/>
              <a:cs typeface="Andalus" pitchFamily="18" charset="-78"/>
            </a:endParaRPr>
          </a:p>
        </p:txBody>
      </p:sp>
      <p:pic>
        <p:nvPicPr>
          <p:cNvPr id="2050" name="Picture 2" descr="E:\EMU\541\New Photo\Inorbit_Malad-9.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1" y="3647527"/>
            <a:ext cx="3648749" cy="321291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New Photo\Inorbit_Mall_Pic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1" y="0"/>
            <a:ext cx="3635896" cy="3728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1291" y="3472015"/>
            <a:ext cx="3635896" cy="513020"/>
          </a:xfrm>
          <a:solidFill>
            <a:schemeClr val="bg1"/>
          </a:solidFill>
        </p:spPr>
        <p:txBody>
          <a:bodyPr>
            <a:normAutofit/>
          </a:bodyPr>
          <a:lstStyle/>
          <a:p>
            <a:pPr algn="ctr" rtl="0"/>
            <a:r>
              <a:rPr lang="en-US" sz="1600" b="0" dirty="0">
                <a:solidFill>
                  <a:srgbClr val="2E3917"/>
                </a:solidFill>
                <a:latin typeface="Andalus" pitchFamily="18" charset="-78"/>
                <a:cs typeface="Andalus" pitchFamily="18" charset="-78"/>
              </a:rPr>
              <a:t>Interior of </a:t>
            </a:r>
            <a:r>
              <a:rPr lang="en-US" sz="1600" b="0" dirty="0" err="1">
                <a:solidFill>
                  <a:srgbClr val="2E3917"/>
                </a:solidFill>
                <a:latin typeface="Andalus" pitchFamily="18" charset="-78"/>
                <a:cs typeface="Andalus" pitchFamily="18" charset="-78"/>
              </a:rPr>
              <a:t>Inorbit</a:t>
            </a:r>
            <a:r>
              <a:rPr lang="en-US" sz="1600" b="0" dirty="0">
                <a:solidFill>
                  <a:srgbClr val="2E3917"/>
                </a:solidFill>
                <a:latin typeface="Andalus" pitchFamily="18" charset="-78"/>
                <a:cs typeface="Andalus" pitchFamily="18" charset="-78"/>
              </a:rPr>
              <a:t> Mall, </a:t>
            </a:r>
            <a:r>
              <a:rPr lang="en-US" sz="1600" b="0" dirty="0" err="1">
                <a:solidFill>
                  <a:srgbClr val="2E3917"/>
                </a:solidFill>
                <a:latin typeface="Andalus" pitchFamily="18" charset="-78"/>
                <a:cs typeface="Andalus" pitchFamily="18" charset="-78"/>
              </a:rPr>
              <a:t>Malad</a:t>
            </a:r>
            <a:endParaRPr lang="fa-IR" sz="1600" b="0" dirty="0">
              <a:solidFill>
                <a:srgbClr val="2E3917"/>
              </a:solidFill>
              <a:latin typeface="Andalus" pitchFamily="18" charset="-78"/>
              <a:cs typeface="Andalus" pitchFamily="18" charset="-78"/>
            </a:endParaRPr>
          </a:p>
        </p:txBody>
      </p:sp>
      <p:sp>
        <p:nvSpPr>
          <p:cNvPr id="9" name="Wave 8"/>
          <p:cNvSpPr/>
          <p:nvPr/>
        </p:nvSpPr>
        <p:spPr>
          <a:xfrm rot="5400000">
            <a:off x="337222" y="2905336"/>
            <a:ext cx="6885381"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234897581"/>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14" y="466661"/>
            <a:ext cx="5806786" cy="1330159"/>
          </a:xfrm>
        </p:spPr>
        <p:txBody>
          <a:bodyPr>
            <a:noAutofit/>
          </a:bodyPr>
          <a:lstStyle/>
          <a:p>
            <a:pPr rtl="0"/>
            <a:r>
              <a:rPr lang="en-US" sz="3600" b="1" dirty="0">
                <a:solidFill>
                  <a:schemeClr val="accent3">
                    <a:lumMod val="75000"/>
                  </a:schemeClr>
                </a:solidFill>
                <a:latin typeface="Adobe Myungjo Std M" pitchFamily="18" charset="-128"/>
                <a:ea typeface="Adobe Myungjo Std M" pitchFamily="18" charset="-128"/>
              </a:rPr>
              <a:t>Atrium designed at various shapes</a:t>
            </a:r>
            <a:endParaRPr lang="fa-IR" sz="3600" dirty="0"/>
          </a:p>
        </p:txBody>
      </p:sp>
      <p:sp>
        <p:nvSpPr>
          <p:cNvPr id="3" name="Content Placeholder 2"/>
          <p:cNvSpPr>
            <a:spLocks noGrp="1"/>
          </p:cNvSpPr>
          <p:nvPr>
            <p:ph idx="1"/>
          </p:nvPr>
        </p:nvSpPr>
        <p:spPr>
          <a:xfrm>
            <a:off x="3491880" y="2180861"/>
            <a:ext cx="5266928" cy="3456384"/>
          </a:xfrm>
        </p:spPr>
        <p:txBody>
          <a:bodyPr>
            <a:normAutofit/>
          </a:bodyPr>
          <a:lstStyle/>
          <a:p>
            <a:pPr marL="0" indent="0" algn="l" rtl="0">
              <a:buNone/>
            </a:pPr>
            <a:r>
              <a:rPr lang="en-US" sz="2400" dirty="0" smtClean="0">
                <a:solidFill>
                  <a:schemeClr val="accent3">
                    <a:lumMod val="75000"/>
                  </a:schemeClr>
                </a:solidFill>
                <a:latin typeface="Andalus" pitchFamily="18" charset="-78"/>
                <a:cs typeface="Andalus" pitchFamily="18" charset="-78"/>
              </a:rPr>
              <a:t>2. </a:t>
            </a:r>
            <a:r>
              <a:rPr lang="en-US" sz="2800" dirty="0" smtClean="0">
                <a:solidFill>
                  <a:schemeClr val="accent3">
                    <a:lumMod val="75000"/>
                  </a:schemeClr>
                </a:solidFill>
                <a:latin typeface="Andalus" pitchFamily="18" charset="-78"/>
                <a:cs typeface="Andalus" pitchFamily="18" charset="-78"/>
              </a:rPr>
              <a:t>Rectangular </a:t>
            </a:r>
            <a:r>
              <a:rPr lang="en-US" sz="2800" dirty="0">
                <a:solidFill>
                  <a:schemeClr val="accent3">
                    <a:lumMod val="75000"/>
                  </a:schemeClr>
                </a:solidFill>
                <a:latin typeface="Andalus" pitchFamily="18" charset="-78"/>
                <a:cs typeface="Andalus" pitchFamily="18" charset="-78"/>
              </a:rPr>
              <a:t>shape</a:t>
            </a:r>
          </a:p>
          <a:p>
            <a:pPr algn="just" rtl="0">
              <a:buFont typeface="Andalus" pitchFamily="18" charset="-78"/>
              <a:buChar char="­"/>
            </a:pPr>
            <a:r>
              <a:rPr lang="en-US" sz="2400" dirty="0" smtClean="0">
                <a:latin typeface="Andalus" pitchFamily="18" charset="-78"/>
                <a:cs typeface="Andalus" pitchFamily="18" charset="-78"/>
              </a:rPr>
              <a:t>It is provided over food court</a:t>
            </a:r>
          </a:p>
          <a:p>
            <a:pPr algn="just" rtl="0">
              <a:buFont typeface="Andalus" pitchFamily="18" charset="-78"/>
              <a:buChar char="­"/>
            </a:pPr>
            <a:r>
              <a:rPr lang="en-US" sz="2400" dirty="0" smtClean="0">
                <a:latin typeface="Andalus" pitchFamily="18" charset="-78"/>
                <a:cs typeface="Andalus" pitchFamily="18" charset="-78"/>
              </a:rPr>
              <a:t>Tampered glass and steel strips are used</a:t>
            </a:r>
          </a:p>
          <a:p>
            <a:pPr algn="just" rtl="0">
              <a:buFont typeface="Andalus" pitchFamily="18" charset="-78"/>
              <a:buChar char="­"/>
            </a:pPr>
            <a:r>
              <a:rPr lang="en-US" sz="2400" dirty="0" smtClean="0">
                <a:latin typeface="Andalus" pitchFamily="18" charset="-78"/>
                <a:cs typeface="Andalus" pitchFamily="18" charset="-78"/>
              </a:rPr>
              <a:t>Height of the atrium is around 5-6 m </a:t>
            </a:r>
            <a:endParaRPr lang="fa-IR" sz="2400" dirty="0">
              <a:latin typeface="Andalus" pitchFamily="18" charset="-78"/>
              <a:cs typeface="Andalus" pitchFamily="18" charset="-78"/>
            </a:endParaRPr>
          </a:p>
        </p:txBody>
      </p:sp>
      <p:pic>
        <p:nvPicPr>
          <p:cNvPr id="2050" name="Picture 2" descr="E:\EMU\541\power point\sgvszga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18" t="5856"/>
          <a:stretch/>
        </p:blipFill>
        <p:spPr bwMode="auto">
          <a:xfrm flipH="1">
            <a:off x="-36512" y="-27384"/>
            <a:ext cx="2861243" cy="475842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power point\yhfgdhtr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211"/>
          <a:stretch/>
        </p:blipFill>
        <p:spPr bwMode="auto">
          <a:xfrm>
            <a:off x="-38826" y="4087368"/>
            <a:ext cx="2918840" cy="2786891"/>
          </a:xfrm>
          <a:prstGeom prst="rect">
            <a:avLst/>
          </a:prstGeom>
          <a:noFill/>
          <a:extLst>
            <a:ext uri="{909E8E84-426E-40DD-AFC4-6F175D3DCCD1}">
              <a14:hiddenFill xmlns:a14="http://schemas.microsoft.com/office/drawing/2010/main">
                <a:solidFill>
                  <a:srgbClr val="FFFFFF"/>
                </a:solidFill>
              </a14:hiddenFill>
            </a:ext>
          </a:extLst>
        </p:spPr>
      </p:pic>
      <p:sp>
        <p:nvSpPr>
          <p:cNvPr id="4" name="Wave 3"/>
          <p:cNvSpPr/>
          <p:nvPr/>
        </p:nvSpPr>
        <p:spPr>
          <a:xfrm rot="5400000">
            <a:off x="-809345" y="2933073"/>
            <a:ext cx="6874259"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199500"/>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293096"/>
            <a:ext cx="8229600" cy="1143000"/>
          </a:xfrm>
        </p:spPr>
        <p:txBody>
          <a:bodyPr/>
          <a:lstStyle/>
          <a:p>
            <a:r>
              <a:rPr lang="en-US" b="1" dirty="0" smtClean="0">
                <a:solidFill>
                  <a:schemeClr val="accent3">
                    <a:lumMod val="75000"/>
                  </a:schemeClr>
                </a:solidFill>
                <a:latin typeface="Adobe Myungjo Std M" pitchFamily="18" charset="-128"/>
                <a:ea typeface="Adobe Myungjo Std M" pitchFamily="18" charset="-128"/>
              </a:rPr>
              <a:t>Example </a:t>
            </a:r>
            <a:endParaRPr lang="fa-IR" dirty="0"/>
          </a:p>
        </p:txBody>
      </p:sp>
      <p:pic>
        <p:nvPicPr>
          <p:cNvPr id="1027" name="Picture 3" descr="E:\EMU\541\New Photo\bp_refinery_groupa_collabcubed.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1530"/>
          <a:stretch/>
        </p:blipFill>
        <p:spPr bwMode="auto">
          <a:xfrm>
            <a:off x="5713012" y="-39352"/>
            <a:ext cx="3467501" cy="3180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EMU\541\New Photo\RIBA28166_BirminghamLibrary_400p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2861042" cy="30968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EMU\541\New Photo\frick_chemistry_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2443" y="-39352"/>
            <a:ext cx="2880569" cy="3136175"/>
          </a:xfrm>
          <a:prstGeom prst="rect">
            <a:avLst/>
          </a:prstGeom>
          <a:noFill/>
          <a:extLst>
            <a:ext uri="{909E8E84-426E-40DD-AFC4-6F175D3DCCD1}">
              <a14:hiddenFill xmlns:a14="http://schemas.microsoft.com/office/drawing/2010/main">
                <a:solidFill>
                  <a:srgbClr val="FFFFFF"/>
                </a:solidFill>
              </a14:hiddenFill>
            </a:ext>
          </a:extLst>
        </p:spPr>
      </p:pic>
      <p:sp>
        <p:nvSpPr>
          <p:cNvPr id="4" name="Double Wave 3"/>
          <p:cNvSpPr/>
          <p:nvPr/>
        </p:nvSpPr>
        <p:spPr>
          <a:xfrm>
            <a:off x="-7340" y="2756925"/>
            <a:ext cx="9187851" cy="864096"/>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89957713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274639"/>
            <a:ext cx="4824536" cy="1143000"/>
          </a:xfrm>
        </p:spPr>
        <p:txBody>
          <a:bodyPr>
            <a:normAutofit/>
          </a:bodyPr>
          <a:lstStyle/>
          <a:p>
            <a:pPr rtl="0"/>
            <a:r>
              <a:rPr lang="en-US" sz="3200" b="1" dirty="0" smtClean="0">
                <a:solidFill>
                  <a:schemeClr val="accent3">
                    <a:lumMod val="75000"/>
                  </a:schemeClr>
                </a:solidFill>
                <a:latin typeface="Adobe Myungjo Std M" pitchFamily="18" charset="-128"/>
                <a:ea typeface="Adobe Myungjo Std M" pitchFamily="18" charset="-128"/>
              </a:rPr>
              <a:t>Infinity mall 2(</a:t>
            </a:r>
            <a:r>
              <a:rPr lang="en-US" sz="3200" b="1" dirty="0" err="1" smtClean="0">
                <a:solidFill>
                  <a:schemeClr val="accent3">
                    <a:lumMod val="75000"/>
                  </a:schemeClr>
                </a:solidFill>
                <a:latin typeface="Adobe Myungjo Std M" pitchFamily="18" charset="-128"/>
                <a:ea typeface="Adobe Myungjo Std M" pitchFamily="18" charset="-128"/>
              </a:rPr>
              <a:t>Malad</a:t>
            </a:r>
            <a:r>
              <a:rPr lang="en-US" sz="3200" b="1" dirty="0" smtClean="0">
                <a:solidFill>
                  <a:schemeClr val="accent3">
                    <a:lumMod val="75000"/>
                  </a:schemeClr>
                </a:solidFill>
                <a:latin typeface="Adobe Myungjo Std M" pitchFamily="18" charset="-128"/>
                <a:ea typeface="Adobe Myungjo Std M" pitchFamily="18" charset="-128"/>
              </a:rPr>
              <a:t>) </a:t>
            </a:r>
            <a:endParaRPr lang="fa-IR" sz="3200"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139952" y="1604797"/>
            <a:ext cx="4330824" cy="4525963"/>
          </a:xfrm>
        </p:spPr>
        <p:txBody>
          <a:bodyPr>
            <a:noAutofit/>
          </a:bodyPr>
          <a:lstStyle/>
          <a:p>
            <a:pPr algn="just" rtl="0">
              <a:buClr>
                <a:srgbClr val="2E3917"/>
              </a:buClr>
              <a:buFont typeface="Wingdings" pitchFamily="2" charset="2"/>
              <a:buChar char="q"/>
            </a:pPr>
            <a:r>
              <a:rPr lang="en-US" sz="2200" dirty="0" smtClean="0">
                <a:latin typeface="Andalus" pitchFamily="18" charset="-78"/>
                <a:cs typeface="Andalus" pitchFamily="18" charset="-78"/>
              </a:rPr>
              <a:t>It is one of the best and finest mall in Mumbai.</a:t>
            </a:r>
          </a:p>
          <a:p>
            <a:pPr algn="just" rtl="0">
              <a:buClr>
                <a:srgbClr val="2E3917"/>
              </a:buClr>
              <a:buFont typeface="Wingdings" pitchFamily="2" charset="2"/>
              <a:buChar char="q"/>
            </a:pPr>
            <a:r>
              <a:rPr lang="en-US" sz="2200" dirty="0" smtClean="0">
                <a:latin typeface="Andalus" pitchFamily="18" charset="-78"/>
                <a:cs typeface="Andalus" pitchFamily="18" charset="-78"/>
              </a:rPr>
              <a:t>It is located in </a:t>
            </a:r>
            <a:r>
              <a:rPr lang="en-US" sz="2200" dirty="0" err="1" smtClean="0">
                <a:latin typeface="Andalus" pitchFamily="18" charset="-78"/>
                <a:cs typeface="Andalus" pitchFamily="18" charset="-78"/>
              </a:rPr>
              <a:t>Malad</a:t>
            </a:r>
            <a:r>
              <a:rPr lang="en-US" sz="2200" dirty="0" smtClean="0">
                <a:latin typeface="Andalus" pitchFamily="18" charset="-78"/>
                <a:cs typeface="Andalus" pitchFamily="18" charset="-78"/>
              </a:rPr>
              <a:t> West</a:t>
            </a:r>
          </a:p>
          <a:p>
            <a:pPr algn="just" rtl="0">
              <a:buClr>
                <a:srgbClr val="2E3917"/>
              </a:buClr>
              <a:buFont typeface="Wingdings" pitchFamily="2" charset="2"/>
              <a:buChar char="q"/>
            </a:pPr>
            <a:r>
              <a:rPr lang="en-US" sz="2200" dirty="0" smtClean="0">
                <a:latin typeface="Andalus" pitchFamily="18" charset="-78"/>
                <a:cs typeface="Andalus" pitchFamily="18" charset="-78"/>
              </a:rPr>
              <a:t>It is one of the largest atrium through out the Mumbai suburbs.</a:t>
            </a:r>
          </a:p>
          <a:p>
            <a:pPr algn="just" rtl="0">
              <a:buClr>
                <a:srgbClr val="2E3917"/>
              </a:buClr>
              <a:buFont typeface="Wingdings" pitchFamily="2" charset="2"/>
              <a:buChar char="q"/>
            </a:pPr>
            <a:r>
              <a:rPr lang="en-US" sz="2200" dirty="0" smtClean="0">
                <a:latin typeface="Andalus" pitchFamily="18" charset="-78"/>
                <a:cs typeface="Andalus" pitchFamily="18" charset="-78"/>
              </a:rPr>
              <a:t>Four atriums were constructed at infinity out of which 3 atriums were rectangular in shape </a:t>
            </a:r>
            <a:endParaRPr lang="fa-IR" sz="2200" dirty="0">
              <a:latin typeface="Andalus" pitchFamily="18" charset="-78"/>
              <a:cs typeface="Andalus" pitchFamily="18" charset="-78"/>
            </a:endParaRPr>
          </a:p>
        </p:txBody>
      </p:sp>
      <p:pic>
        <p:nvPicPr>
          <p:cNvPr id="1026" name="Picture 2" descr="E:\EMU\541\New Photo\rf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419872" cy="34381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E:\EMU\541\New Photo\Korum_Mall,_Tha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38128"/>
            <a:ext cx="3419872" cy="3447256"/>
          </a:xfrm>
          <a:prstGeom prst="rect">
            <a:avLst/>
          </a:prstGeom>
          <a:noFill/>
          <a:extLst>
            <a:ext uri="{909E8E84-426E-40DD-AFC4-6F175D3DCCD1}">
              <a14:hiddenFill xmlns:a14="http://schemas.microsoft.com/office/drawing/2010/main">
                <a:solidFill>
                  <a:srgbClr val="FFFFFF"/>
                </a:solidFill>
              </a14:hiddenFill>
            </a:ext>
          </a:extLst>
        </p:spPr>
      </p:pic>
      <p:sp>
        <p:nvSpPr>
          <p:cNvPr id="6" name="Wave 5"/>
          <p:cNvSpPr/>
          <p:nvPr/>
        </p:nvSpPr>
        <p:spPr>
          <a:xfrm rot="5400000">
            <a:off x="121198" y="2938637"/>
            <a:ext cx="6885381"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478073580"/>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04797"/>
            <a:ext cx="4176464" cy="4525963"/>
          </a:xfrm>
        </p:spPr>
        <p:txBody>
          <a:bodyPr>
            <a:normAutofit fontScale="92500"/>
          </a:bodyPr>
          <a:lstStyle/>
          <a:p>
            <a:pPr marL="0" indent="0" algn="just" rtl="0">
              <a:buNone/>
            </a:pPr>
            <a:r>
              <a:rPr lang="en-US" b="1" dirty="0" smtClean="0">
                <a:solidFill>
                  <a:schemeClr val="accent3">
                    <a:lumMod val="75000"/>
                  </a:schemeClr>
                </a:solidFill>
                <a:latin typeface="Andalus" pitchFamily="18" charset="-78"/>
                <a:cs typeface="Andalus" pitchFamily="18" charset="-78"/>
              </a:rPr>
              <a:t>3. Pyramid shape</a:t>
            </a:r>
          </a:p>
          <a:p>
            <a:pPr marL="0" indent="0" algn="just" rtl="0">
              <a:buNone/>
            </a:pPr>
            <a:r>
              <a:rPr lang="en-US" sz="2800" dirty="0" smtClean="0">
                <a:latin typeface="Andalus" pitchFamily="18" charset="-78"/>
                <a:cs typeface="Andalus" pitchFamily="18" charset="-78"/>
              </a:rPr>
              <a:t>- It is provided beyond the entrance</a:t>
            </a:r>
          </a:p>
          <a:p>
            <a:pPr marL="0" indent="0" algn="just" rtl="0">
              <a:buNone/>
            </a:pPr>
            <a:r>
              <a:rPr lang="en-US" sz="2800" dirty="0" smtClean="0">
                <a:latin typeface="Andalus" pitchFamily="18" charset="-78"/>
                <a:cs typeface="Andalus" pitchFamily="18" charset="-78"/>
              </a:rPr>
              <a:t>- Open space area are used for events and promotional activities</a:t>
            </a:r>
          </a:p>
          <a:p>
            <a:pPr marL="0" indent="0" algn="just" rtl="0">
              <a:buNone/>
            </a:pPr>
            <a:r>
              <a:rPr lang="en-US" sz="2800" dirty="0" smtClean="0">
                <a:latin typeface="Andalus" pitchFamily="18" charset="-78"/>
                <a:cs typeface="Andalus" pitchFamily="18" charset="-78"/>
              </a:rPr>
              <a:t>- Escalators are provided below the atrium</a:t>
            </a:r>
          </a:p>
          <a:p>
            <a:pPr marL="0" indent="0" algn="just" rtl="0">
              <a:buNone/>
            </a:pPr>
            <a:r>
              <a:rPr lang="en-US" sz="2800" dirty="0" smtClean="0">
                <a:latin typeface="Andalus" pitchFamily="18" charset="-78"/>
                <a:cs typeface="Andalus" pitchFamily="18" charset="-78"/>
              </a:rPr>
              <a:t>- Materials used are stainless steel and laminated glass</a:t>
            </a:r>
            <a:endParaRPr lang="fa-IR" sz="2800" dirty="0">
              <a:latin typeface="Andalus" pitchFamily="18" charset="-78"/>
              <a:cs typeface="Andalus" pitchFamily="18" charset="-78"/>
            </a:endParaRPr>
          </a:p>
        </p:txBody>
      </p:sp>
      <p:pic>
        <p:nvPicPr>
          <p:cNvPr id="3074" name="Picture 2" descr="C:\Users\Fatemeh\Downloads\0013729e47710ead997c0f.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294" b="16941"/>
          <a:stretch/>
        </p:blipFill>
        <p:spPr bwMode="auto">
          <a:xfrm>
            <a:off x="4860033" y="4709"/>
            <a:ext cx="4283968" cy="486445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Fatemeh\Downloads\PJ8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5028" y="3620290"/>
            <a:ext cx="3568972" cy="3237711"/>
          </a:xfrm>
          <a:prstGeom prst="rect">
            <a:avLst/>
          </a:prstGeom>
          <a:noFill/>
          <a:extLst>
            <a:ext uri="{909E8E84-426E-40DD-AFC4-6F175D3DCCD1}">
              <a14:hiddenFill xmlns:a14="http://schemas.microsoft.com/office/drawing/2010/main">
                <a:solidFill>
                  <a:srgbClr val="FFFFFF"/>
                </a:solidFill>
              </a14:hiddenFill>
            </a:ext>
          </a:extLst>
        </p:spPr>
      </p:pic>
      <p:sp>
        <p:nvSpPr>
          <p:cNvPr id="6" name="Wave 5"/>
          <p:cNvSpPr/>
          <p:nvPr/>
        </p:nvSpPr>
        <p:spPr>
          <a:xfrm rot="5400000">
            <a:off x="2511152" y="2924946"/>
            <a:ext cx="6858000"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 name="Title 1"/>
          <p:cNvSpPr>
            <a:spLocks noGrp="1"/>
          </p:cNvSpPr>
          <p:nvPr>
            <p:ph type="title"/>
          </p:nvPr>
        </p:nvSpPr>
        <p:spPr>
          <a:xfrm>
            <a:off x="457200" y="-27384"/>
            <a:ext cx="5626968" cy="1412931"/>
          </a:xfrm>
          <a:solidFill>
            <a:schemeClr val="bg1"/>
          </a:solidFill>
        </p:spPr>
        <p:txBody>
          <a:bodyPr>
            <a:noAutofit/>
          </a:bodyPr>
          <a:lstStyle/>
          <a:p>
            <a:pPr rtl="0"/>
            <a:r>
              <a:rPr lang="en-US" sz="3600" b="1" dirty="0">
                <a:solidFill>
                  <a:schemeClr val="accent3">
                    <a:lumMod val="75000"/>
                  </a:schemeClr>
                </a:solidFill>
                <a:latin typeface="Adobe Myungjo Std M" pitchFamily="18" charset="-128"/>
                <a:ea typeface="Adobe Myungjo Std M" pitchFamily="18" charset="-128"/>
              </a:rPr>
              <a:t>Atrium designed at various shapes</a:t>
            </a:r>
            <a:endParaRPr lang="fa-IR" sz="3600" dirty="0"/>
          </a:p>
        </p:txBody>
      </p:sp>
    </p:spTree>
    <p:extLst>
      <p:ext uri="{BB962C8B-B14F-4D97-AF65-F5344CB8AC3E}">
        <p14:creationId xmlns:p14="http://schemas.microsoft.com/office/powerpoint/2010/main" val="79744014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latin typeface="Adobe Myungjo Std M" pitchFamily="18" charset="-128"/>
                <a:ea typeface="Adobe Myungjo Std M" pitchFamily="18" charset="-128"/>
              </a:rPr>
              <a:t>Example </a:t>
            </a:r>
            <a:endParaRPr lang="fa-IR" dirty="0"/>
          </a:p>
        </p:txBody>
      </p:sp>
      <p:pic>
        <p:nvPicPr>
          <p:cNvPr id="2050" name="Picture 2" descr="E:\EMU\541\New Photo\louvre pyramid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2484" y="1892830"/>
            <a:ext cx="4147789" cy="414778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New Photo\oldglass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419"/>
          <a:stretch/>
        </p:blipFill>
        <p:spPr bwMode="auto">
          <a:xfrm>
            <a:off x="7020272" y="1938347"/>
            <a:ext cx="2123728" cy="41022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EMU\541\New Photo\Atrium view under PV Pyrami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09"/>
          <a:stretch/>
        </p:blipFill>
        <p:spPr bwMode="auto">
          <a:xfrm>
            <a:off x="1" y="1892829"/>
            <a:ext cx="2872483" cy="4139587"/>
          </a:xfrm>
          <a:prstGeom prst="rect">
            <a:avLst/>
          </a:prstGeom>
          <a:noFill/>
          <a:extLst>
            <a:ext uri="{909E8E84-426E-40DD-AFC4-6F175D3DCCD1}">
              <a14:hiddenFill xmlns:a14="http://schemas.microsoft.com/office/drawing/2010/main">
                <a:solidFill>
                  <a:srgbClr val="FFFFFF"/>
                </a:solidFill>
              </a14:hiddenFill>
            </a:ext>
          </a:extLst>
        </p:spPr>
      </p:pic>
      <p:sp>
        <p:nvSpPr>
          <p:cNvPr id="7" name="Double Wave 6"/>
          <p:cNvSpPr/>
          <p:nvPr/>
        </p:nvSpPr>
        <p:spPr>
          <a:xfrm>
            <a:off x="-7340" y="5637245"/>
            <a:ext cx="9187851" cy="864096"/>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33347423"/>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EMU\541\New Photo\paris-louvre-invert-pyrami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200502" y="0"/>
            <a:ext cx="3943498" cy="6845320"/>
          </a:xfrm>
          <a:prstGeom prst="rect">
            <a:avLst/>
          </a:prstGeom>
          <a:noFill/>
          <a:extLst>
            <a:ext uri="{909E8E84-426E-40DD-AFC4-6F175D3DCCD1}">
              <a14:hiddenFill xmlns:a14="http://schemas.microsoft.com/office/drawing/2010/main">
                <a:solidFill>
                  <a:srgbClr val="FFFFFF"/>
                </a:solidFill>
              </a14:hiddenFill>
            </a:ext>
          </a:extLst>
        </p:spPr>
      </p:pic>
      <p:sp>
        <p:nvSpPr>
          <p:cNvPr id="7" name="Wave 6"/>
          <p:cNvSpPr/>
          <p:nvPr/>
        </p:nvSpPr>
        <p:spPr>
          <a:xfrm rot="5400000">
            <a:off x="2007095" y="2548243"/>
            <a:ext cx="6858000" cy="1736155"/>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3" name="Content Placeholder 2"/>
          <p:cNvSpPr>
            <a:spLocks noGrp="1"/>
          </p:cNvSpPr>
          <p:nvPr>
            <p:ph sz="half" idx="1"/>
          </p:nvPr>
        </p:nvSpPr>
        <p:spPr>
          <a:xfrm>
            <a:off x="323529" y="1600202"/>
            <a:ext cx="5616625" cy="3749012"/>
          </a:xfrm>
        </p:spPr>
        <p:txBody>
          <a:bodyPr>
            <a:noAutofit/>
          </a:bodyPr>
          <a:lstStyle/>
          <a:p>
            <a:pPr algn="just" rtl="0">
              <a:buClr>
                <a:srgbClr val="2E3917"/>
              </a:buClr>
              <a:buFont typeface="Wingdings" pitchFamily="2" charset="2"/>
              <a:buChar char="q"/>
            </a:pPr>
            <a:r>
              <a:rPr lang="en-US" sz="1800" dirty="0">
                <a:latin typeface="Andalus" pitchFamily="18" charset="-78"/>
                <a:cs typeface="Andalus" pitchFamily="18" charset="-78"/>
              </a:rPr>
              <a:t>The main pyramid </a:t>
            </a:r>
            <a:r>
              <a:rPr lang="en-US" sz="1800" dirty="0" err="1">
                <a:latin typeface="Andalus" pitchFamily="18" charset="-78"/>
                <a:cs typeface="Andalus" pitchFamily="18" charset="-78"/>
              </a:rPr>
              <a:t>epitomises</a:t>
            </a:r>
            <a:r>
              <a:rPr lang="en-US" sz="1800" dirty="0">
                <a:latin typeface="Andalus" pitchFamily="18" charset="-78"/>
                <a:cs typeface="Andalus" pitchFamily="18" charset="-78"/>
              </a:rPr>
              <a:t> the end of the </a:t>
            </a:r>
            <a:r>
              <a:rPr lang="en-US" sz="1800" i="1" dirty="0">
                <a:latin typeface="Andalus" pitchFamily="18" charset="-78"/>
                <a:cs typeface="Andalus" pitchFamily="18" charset="-78"/>
              </a:rPr>
              <a:t>structural frame</a:t>
            </a:r>
            <a:r>
              <a:rPr lang="en-US" sz="1800" dirty="0">
                <a:latin typeface="Andalus" pitchFamily="18" charset="-78"/>
                <a:cs typeface="Andalus" pitchFamily="18" charset="-78"/>
              </a:rPr>
              <a:t> </a:t>
            </a:r>
            <a:r>
              <a:rPr lang="en-US" sz="1800" dirty="0" smtClean="0">
                <a:latin typeface="Andalus" pitchFamily="18" charset="-78"/>
                <a:cs typeface="Andalus" pitchFamily="18" charset="-78"/>
              </a:rPr>
              <a:t>era</a:t>
            </a:r>
          </a:p>
          <a:p>
            <a:pPr algn="just" rtl="0">
              <a:buClr>
                <a:srgbClr val="2E3917"/>
              </a:buClr>
              <a:buFont typeface="Wingdings" pitchFamily="2" charset="2"/>
              <a:buChar char="q"/>
            </a:pPr>
            <a:r>
              <a:rPr lang="en-US" sz="1800" dirty="0" smtClean="0">
                <a:latin typeface="Andalus" pitchFamily="18" charset="-78"/>
                <a:cs typeface="Andalus" pitchFamily="18" charset="-78"/>
              </a:rPr>
              <a:t>The </a:t>
            </a:r>
            <a:r>
              <a:rPr lang="en-US" sz="1800" dirty="0">
                <a:latin typeface="Andalus" pitchFamily="18" charset="-78"/>
                <a:cs typeface="Andalus" pitchFamily="18" charset="-78"/>
              </a:rPr>
              <a:t>inverted pyramid represents one of </a:t>
            </a:r>
            <a:r>
              <a:rPr lang="en-US" sz="1800" dirty="0" smtClean="0">
                <a:latin typeface="Andalus" pitchFamily="18" charset="-78"/>
                <a:cs typeface="Andalus" pitchFamily="18" charset="-78"/>
              </a:rPr>
              <a:t>the </a:t>
            </a:r>
            <a:r>
              <a:rPr lang="en-US" sz="1800" dirty="0">
                <a:latin typeface="Andalus" pitchFamily="18" charset="-78"/>
                <a:cs typeface="Andalus" pitchFamily="18" charset="-78"/>
              </a:rPr>
              <a:t>supremacy of </a:t>
            </a:r>
            <a:r>
              <a:rPr lang="en-US" sz="1800" i="1" dirty="0">
                <a:latin typeface="Andalus" pitchFamily="18" charset="-78"/>
                <a:cs typeface="Andalus" pitchFamily="18" charset="-78"/>
              </a:rPr>
              <a:t>structural </a:t>
            </a:r>
            <a:r>
              <a:rPr lang="en-US" sz="1800" i="1" dirty="0" smtClean="0">
                <a:latin typeface="Andalus" pitchFamily="18" charset="-78"/>
                <a:cs typeface="Andalus" pitchFamily="18" charset="-78"/>
              </a:rPr>
              <a:t>glass</a:t>
            </a:r>
          </a:p>
          <a:p>
            <a:pPr algn="just" rtl="0">
              <a:buClr>
                <a:srgbClr val="2E3917"/>
              </a:buClr>
              <a:buFont typeface="Wingdings" pitchFamily="2" charset="2"/>
              <a:buChar char="q"/>
            </a:pPr>
            <a:r>
              <a:rPr lang="en-US" sz="1800" dirty="0">
                <a:latin typeface="Andalus" pitchFamily="18" charset="-78"/>
                <a:cs typeface="Andalus" pitchFamily="18" charset="-78"/>
              </a:rPr>
              <a:t>The main pyramid has a square base of 35.4m and a height of 21.6m, while the inverted one has a square base of 15.5m and a height of just </a:t>
            </a:r>
            <a:r>
              <a:rPr lang="en-US" sz="1800" dirty="0" smtClean="0">
                <a:latin typeface="Andalus" pitchFamily="18" charset="-78"/>
                <a:cs typeface="Andalus" pitchFamily="18" charset="-78"/>
              </a:rPr>
              <a:t>7m</a:t>
            </a:r>
          </a:p>
          <a:p>
            <a:pPr algn="just" rtl="0">
              <a:buClr>
                <a:srgbClr val="2E3917"/>
              </a:buClr>
              <a:buFont typeface="Wingdings" pitchFamily="2" charset="2"/>
              <a:buChar char="q"/>
            </a:pPr>
            <a:r>
              <a:rPr lang="en-US" sz="1800" dirty="0" smtClean="0"/>
              <a:t>The reason </a:t>
            </a:r>
            <a:r>
              <a:rPr lang="en-US" sz="1800" dirty="0"/>
              <a:t>for the two structures to have been designed different is wind load.</a:t>
            </a:r>
            <a:endParaRPr lang="en-US" sz="1800" dirty="0">
              <a:latin typeface="Andalus" pitchFamily="18" charset="-78"/>
              <a:cs typeface="Andalus" pitchFamily="18" charset="-78"/>
            </a:endParaRPr>
          </a:p>
          <a:p>
            <a:pPr algn="just" rtl="0">
              <a:buClr>
                <a:srgbClr val="2E3917"/>
              </a:buClr>
              <a:buFont typeface="Wingdings" pitchFamily="2" charset="2"/>
              <a:buChar char="q"/>
            </a:pPr>
            <a:endParaRPr lang="fa-IR" sz="1800" dirty="0">
              <a:latin typeface="Andalus" pitchFamily="18" charset="-78"/>
              <a:cs typeface="Andalus" pitchFamily="18" charset="-78"/>
            </a:endParaRPr>
          </a:p>
        </p:txBody>
      </p:sp>
      <p:sp>
        <p:nvSpPr>
          <p:cNvPr id="2" name="Title 1"/>
          <p:cNvSpPr>
            <a:spLocks noGrp="1"/>
          </p:cNvSpPr>
          <p:nvPr>
            <p:ph type="title"/>
          </p:nvPr>
        </p:nvSpPr>
        <p:spPr>
          <a:xfrm>
            <a:off x="457200" y="274639"/>
            <a:ext cx="5554960" cy="1143000"/>
          </a:xfrm>
        </p:spPr>
        <p:txBody>
          <a:bodyPr>
            <a:noAutofit/>
          </a:bodyPr>
          <a:lstStyle/>
          <a:p>
            <a:pPr rtl="0"/>
            <a:r>
              <a:rPr lang="en-US" sz="3200" b="1" dirty="0">
                <a:solidFill>
                  <a:schemeClr val="accent3">
                    <a:lumMod val="75000"/>
                  </a:schemeClr>
                </a:solidFill>
                <a:latin typeface="Adobe Myungjo Std M" pitchFamily="18" charset="-128"/>
                <a:ea typeface="Adobe Myungjo Std M" pitchFamily="18" charset="-128"/>
              </a:rPr>
              <a:t>The Louvre pyramids revisited </a:t>
            </a:r>
            <a:endParaRPr lang="fa-IR" sz="3200" dirty="0">
              <a:solidFill>
                <a:schemeClr val="accent3">
                  <a:lumMod val="75000"/>
                </a:schemeClr>
              </a:solidFill>
              <a:latin typeface="Adobe Myungjo Std M" pitchFamily="18" charset="-128"/>
              <a:ea typeface="Adobe Myungjo Std M" pitchFamily="18" charset="-128"/>
            </a:endParaRPr>
          </a:p>
        </p:txBody>
      </p:sp>
      <p:pic>
        <p:nvPicPr>
          <p:cNvPr id="6146" name="Picture 2" descr="E:\EMU\541\New Photo\Louvre longitudinal section.png"/>
          <p:cNvPicPr>
            <a:picLocks noGrp="1" noChangeAspect="1" noChangeArrowheads="1"/>
          </p:cNvPicPr>
          <p:nvPr>
            <p:ph sz="half" idx="2"/>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512" y="4677139"/>
            <a:ext cx="5904656" cy="211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521636"/>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274639"/>
            <a:ext cx="4896544" cy="1143000"/>
          </a:xfrm>
        </p:spPr>
        <p:txBody>
          <a:bodyPr>
            <a:normAutofit/>
          </a:bodyPr>
          <a:lstStyle/>
          <a:p>
            <a:pPr rtl="0"/>
            <a:r>
              <a:rPr lang="en-US" sz="3200" b="1" dirty="0">
                <a:solidFill>
                  <a:schemeClr val="accent3">
                    <a:lumMod val="75000"/>
                  </a:schemeClr>
                </a:solidFill>
                <a:latin typeface="Adobe Myungjo Std M" pitchFamily="18" charset="-128"/>
                <a:ea typeface="Adobe Myungjo Std M" pitchFamily="18" charset="-128"/>
              </a:rPr>
              <a:t>The Louvre pyramids revisited </a:t>
            </a:r>
            <a:endParaRPr lang="fa-IR" sz="3200" dirty="0">
              <a:solidFill>
                <a:schemeClr val="accent3">
                  <a:lumMod val="75000"/>
                </a:schemeClr>
              </a:solidFill>
              <a:latin typeface="Adobe Myungjo Std M" pitchFamily="18" charset="-128"/>
              <a:ea typeface="Adobe Myungjo Std M" pitchFamily="18" charset="-128"/>
            </a:endParaRPr>
          </a:p>
        </p:txBody>
      </p:sp>
      <p:pic>
        <p:nvPicPr>
          <p:cNvPr id="9" name="Picture 2" descr="E:\EMU\541\New Photo\louvre_rfo.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6497"/>
            <a:ext cx="40386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EMU\541\New Photo\Louvre pyramid transparenc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93083"/>
            <a:ext cx="3995936" cy="3564917"/>
          </a:xfrm>
          <a:prstGeom prst="rect">
            <a:avLst/>
          </a:prstGeom>
          <a:noFill/>
          <a:extLst>
            <a:ext uri="{909E8E84-426E-40DD-AFC4-6F175D3DCCD1}">
              <a14:hiddenFill xmlns:a14="http://schemas.microsoft.com/office/drawing/2010/main">
                <a:solidFill>
                  <a:srgbClr val="FFFFFF"/>
                </a:solidFill>
              </a14:hiddenFill>
            </a:ext>
          </a:extLst>
        </p:spPr>
      </p:pic>
      <p:sp>
        <p:nvSpPr>
          <p:cNvPr id="13" name="Wave 12"/>
          <p:cNvSpPr/>
          <p:nvPr/>
        </p:nvSpPr>
        <p:spPr>
          <a:xfrm rot="5400000">
            <a:off x="508867" y="2929463"/>
            <a:ext cx="6867035"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4" name="Content Placeholder 3"/>
          <p:cNvSpPr>
            <a:spLocks noGrp="1"/>
          </p:cNvSpPr>
          <p:nvPr>
            <p:ph sz="half" idx="2"/>
          </p:nvPr>
        </p:nvSpPr>
        <p:spPr>
          <a:xfrm>
            <a:off x="3942384" y="1600201"/>
            <a:ext cx="4744416" cy="4901140"/>
          </a:xfrm>
        </p:spPr>
        <p:txBody>
          <a:bodyPr>
            <a:normAutofit fontScale="62500" lnSpcReduction="20000"/>
          </a:bodyPr>
          <a:lstStyle/>
          <a:p>
            <a:pPr algn="just" rtl="0">
              <a:buClr>
                <a:srgbClr val="2E3917"/>
              </a:buClr>
              <a:buFont typeface="Wingdings" pitchFamily="2" charset="2"/>
              <a:buChar char="q"/>
            </a:pPr>
            <a:r>
              <a:rPr lang="en-US" sz="3500" dirty="0" err="1"/>
              <a:t>Inox</a:t>
            </a:r>
            <a:r>
              <a:rPr lang="en-US" sz="3500" dirty="0"/>
              <a:t> materials (term conventionally used for stainless steel) are </a:t>
            </a:r>
            <a:r>
              <a:rPr lang="en-US" sz="3500" dirty="0" err="1"/>
              <a:t>ferro</a:t>
            </a:r>
            <a:r>
              <a:rPr lang="en-US" sz="3500" dirty="0"/>
              <a:t>-chromium alloys where there is a minimum chrome content of 10.5% and a maximum carbon content of 1.2%.</a:t>
            </a:r>
          </a:p>
          <a:p>
            <a:pPr algn="just" rtl="0">
              <a:buClr>
                <a:srgbClr val="2E3917"/>
              </a:buClr>
              <a:buFont typeface="Wingdings" pitchFamily="2" charset="2"/>
              <a:buChar char="q"/>
            </a:pPr>
            <a:r>
              <a:rPr lang="en-US" sz="3500" dirty="0"/>
              <a:t>Resistance to corrosion is due to the chrome which, in the presence of an </a:t>
            </a:r>
            <a:r>
              <a:rPr lang="en-US" sz="3500" dirty="0" err="1"/>
              <a:t>oxidising</a:t>
            </a:r>
            <a:r>
              <a:rPr lang="en-US" sz="3500" dirty="0"/>
              <a:t> medium, forms an invisible but protective complex layer on the surface of the steel, rendering the steel passive. This resistance to corrosion evidently increases with a higher chrome content but reacts to the effects of the alloying elements added to the steel</a:t>
            </a:r>
            <a:r>
              <a:rPr lang="en-US" sz="3500" dirty="0" smtClean="0"/>
              <a:t>.</a:t>
            </a:r>
            <a:endParaRPr lang="en-US" sz="3500" dirty="0"/>
          </a:p>
        </p:txBody>
      </p:sp>
    </p:spTree>
    <p:extLst>
      <p:ext uri="{BB962C8B-B14F-4D97-AF65-F5344CB8AC3E}">
        <p14:creationId xmlns:p14="http://schemas.microsoft.com/office/powerpoint/2010/main" val="3479632123"/>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4474840" cy="1143000"/>
          </a:xfrm>
        </p:spPr>
        <p:txBody>
          <a:bodyPr>
            <a:noAutofit/>
          </a:bodyPr>
          <a:lstStyle/>
          <a:p>
            <a:pPr rtl="0"/>
            <a:r>
              <a:rPr lang="en-US" sz="3200" b="1" dirty="0">
                <a:solidFill>
                  <a:schemeClr val="accent3">
                    <a:lumMod val="75000"/>
                  </a:schemeClr>
                </a:solidFill>
                <a:latin typeface="Andalus" pitchFamily="18" charset="-78"/>
                <a:ea typeface="Adobe Myungjo Std M" pitchFamily="18" charset="-128"/>
                <a:cs typeface="Andalus" pitchFamily="18" charset="-78"/>
              </a:rPr>
              <a:t>The Louvre pyramids revisited </a:t>
            </a:r>
            <a:endParaRPr lang="fa-IR" sz="3200" dirty="0">
              <a:latin typeface="Andalus" pitchFamily="18" charset="-78"/>
              <a:cs typeface="Andalus" pitchFamily="18" charset="-78"/>
            </a:endParaRPr>
          </a:p>
        </p:txBody>
      </p:sp>
      <p:pic>
        <p:nvPicPr>
          <p:cNvPr id="15" name="Picture 2" descr="E:\EMU\541\New Photo\Louvre-Slide1.png"/>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7315" r="6013"/>
          <a:stretch/>
        </p:blipFill>
        <p:spPr bwMode="auto">
          <a:xfrm>
            <a:off x="5301292" y="4058595"/>
            <a:ext cx="3879221" cy="2826789"/>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4"/>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5928" t="52803" r="7820" b="6994"/>
          <a:stretch/>
        </p:blipFill>
        <p:spPr>
          <a:xfrm>
            <a:off x="216024" y="5157193"/>
            <a:ext cx="2123728" cy="1619497"/>
          </a:xfrm>
        </p:spPr>
      </p:pic>
      <p:pic>
        <p:nvPicPr>
          <p:cNvPr id="5130" name="Picture 10" descr="E:\EMU\541\New Photo\paris-louvre-pyrami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1292" y="0"/>
            <a:ext cx="3858273" cy="364731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23528" y="1508787"/>
            <a:ext cx="4572000" cy="2862322"/>
          </a:xfrm>
          <a:prstGeom prst="rect">
            <a:avLst/>
          </a:prstGeom>
        </p:spPr>
        <p:txBody>
          <a:bodyPr>
            <a:spAutoFit/>
          </a:bodyPr>
          <a:lstStyle/>
          <a:p>
            <a:pPr algn="just" rtl="0">
              <a:buClr>
                <a:srgbClr val="2E3917"/>
              </a:buClr>
              <a:buFont typeface="Wingdings" pitchFamily="2" charset="2"/>
              <a:buChar char="q"/>
            </a:pPr>
            <a:r>
              <a:rPr lang="en-US" dirty="0">
                <a:latin typeface="Andalus" pitchFamily="18" charset="-78"/>
                <a:cs typeface="Andalus" pitchFamily="18" charset="-78"/>
              </a:rPr>
              <a:t>It is the resistance or strength of the protective coating which determines the stainless qualities of the steel. The fundamental property of stainless steel is the presence of the “passive film” or “passive layer” which acts as an actual barrier between the alloy and the surrounding medium. Also, if this passive layer were to be accidentally destroyed (scarring), it has the ability to spontaneously re-form in many areas.</a:t>
            </a:r>
          </a:p>
        </p:txBody>
      </p:sp>
      <p:sp>
        <p:nvSpPr>
          <p:cNvPr id="21" name="Wave 20"/>
          <p:cNvSpPr/>
          <p:nvPr/>
        </p:nvSpPr>
        <p:spPr>
          <a:xfrm rot="5400000">
            <a:off x="1858562" y="2942107"/>
            <a:ext cx="6867035"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ectangle 4"/>
          <p:cNvSpPr/>
          <p:nvPr/>
        </p:nvSpPr>
        <p:spPr>
          <a:xfrm>
            <a:off x="2627784" y="5899725"/>
            <a:ext cx="3168352" cy="523220"/>
          </a:xfrm>
          <a:prstGeom prst="rect">
            <a:avLst/>
          </a:prstGeom>
        </p:spPr>
        <p:txBody>
          <a:bodyPr wrap="square">
            <a:spAutoFit/>
          </a:bodyPr>
          <a:lstStyle/>
          <a:p>
            <a:pPr algn="ctr" rtl="0"/>
            <a:r>
              <a:rPr lang="en-US" sz="1400" dirty="0">
                <a:solidFill>
                  <a:srgbClr val="2E3917"/>
                </a:solidFill>
                <a:latin typeface="Andalus" pitchFamily="18" charset="-78"/>
                <a:cs typeface="Andalus" pitchFamily="18" charset="-78"/>
              </a:rPr>
              <a:t>Detail of the Louvre Pyramid stainless steel structure</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1947583842"/>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600" b="1" dirty="0">
                <a:solidFill>
                  <a:schemeClr val="accent3">
                    <a:lumMod val="75000"/>
                  </a:schemeClr>
                </a:solidFill>
                <a:latin typeface="Adobe Myungjo Std M" pitchFamily="18" charset="-128"/>
                <a:ea typeface="Adobe Myungjo Std M" pitchFamily="18" charset="-128"/>
              </a:rPr>
              <a:t>The Louvre pyramids revisited </a:t>
            </a:r>
            <a:endParaRPr lang="fa-IR" sz="3600" dirty="0"/>
          </a:p>
        </p:txBody>
      </p:sp>
      <p:pic>
        <p:nvPicPr>
          <p:cNvPr id="5" name="Picture 6" descr="E:\EMU\541\New Photo\Comparison Mero-Louvre structures.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76376" y="1508787"/>
            <a:ext cx="4038600" cy="39292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3528" y="5626893"/>
            <a:ext cx="4176464" cy="523220"/>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Left: a </a:t>
            </a:r>
            <a:r>
              <a:rPr lang="en-US" sz="1400" dirty="0" err="1">
                <a:solidFill>
                  <a:srgbClr val="2E3917"/>
                </a:solidFill>
                <a:latin typeface="Andalus" pitchFamily="18" charset="-78"/>
                <a:cs typeface="Andalus" pitchFamily="18" charset="-78"/>
              </a:rPr>
              <a:t>Mero</a:t>
            </a:r>
            <a:r>
              <a:rPr lang="en-US" sz="1400" dirty="0">
                <a:solidFill>
                  <a:srgbClr val="2E3917"/>
                </a:solidFill>
                <a:latin typeface="Andalus" pitchFamily="18" charset="-78"/>
                <a:cs typeface="Andalus" pitchFamily="18" charset="-78"/>
              </a:rPr>
              <a:t> space frame with integrated framing. Right: the top detail of the main Louvre pyramid </a:t>
            </a:r>
            <a:endParaRPr lang="fa-IR" sz="1400" dirty="0">
              <a:solidFill>
                <a:srgbClr val="2E3917"/>
              </a:solidFill>
              <a:latin typeface="Andalus" pitchFamily="18" charset="-78"/>
              <a:cs typeface="Andalus" pitchFamily="18" charset="-78"/>
            </a:endParaRPr>
          </a:p>
        </p:txBody>
      </p:sp>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4008" y="1700809"/>
            <a:ext cx="4038600" cy="3643153"/>
          </a:xfrm>
        </p:spPr>
      </p:pic>
      <p:sp>
        <p:nvSpPr>
          <p:cNvPr id="9" name="Rectangle 8"/>
          <p:cNvSpPr/>
          <p:nvPr/>
        </p:nvSpPr>
        <p:spPr>
          <a:xfrm>
            <a:off x="4644008" y="5421221"/>
            <a:ext cx="4067944" cy="954107"/>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The complexity of connecting elements next to the bottom of the pyramid. Notice the air fans pointing towards the inner face of glass, intended to reduce the risk of condensation.</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3014576081"/>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sz="3600" b="1" dirty="0" smtClean="0">
                <a:solidFill>
                  <a:schemeClr val="accent3">
                    <a:lumMod val="75000"/>
                  </a:schemeClr>
                </a:solidFill>
                <a:latin typeface="Andalus" pitchFamily="18" charset="-78"/>
                <a:ea typeface="Adobe Myungjo Std M" pitchFamily="18" charset="-128"/>
                <a:cs typeface="Andalus" pitchFamily="18" charset="-78"/>
              </a:rPr>
              <a:t>Structure of The </a:t>
            </a:r>
            <a:r>
              <a:rPr lang="en-US" sz="3600" b="1" dirty="0">
                <a:solidFill>
                  <a:schemeClr val="accent3">
                    <a:lumMod val="75000"/>
                  </a:schemeClr>
                </a:solidFill>
                <a:latin typeface="Andalus" pitchFamily="18" charset="-78"/>
                <a:ea typeface="Adobe Myungjo Std M" pitchFamily="18" charset="-128"/>
                <a:cs typeface="Andalus" pitchFamily="18" charset="-78"/>
              </a:rPr>
              <a:t>Louvre pyramids revisited </a:t>
            </a:r>
            <a:endParaRPr lang="fa-IR" sz="3600" dirty="0"/>
          </a:p>
        </p:txBody>
      </p:sp>
      <p:pic>
        <p:nvPicPr>
          <p:cNvPr id="5" name="Picture 7" descr="E:\EMU\541\New Photo\01 Inverted pyramid structural diagrams.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8015" y="2364767"/>
            <a:ext cx="4038600" cy="37525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E:\EMU\541\New Photo\08 Inverted pyramid glass fixing details.pn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480422" y="2007408"/>
            <a:ext cx="3663579" cy="35338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E:\EMU\541\New Photo\02 Inverted pyramid from belo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4126" y="3613521"/>
            <a:ext cx="1590213" cy="21812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552046" y="5541235"/>
            <a:ext cx="3605784" cy="954107"/>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Detail of the side glass brackets. Each glass unit is drilled at the corners. The bracket is a mirror piece to avoid swinging and provide additional stiffening.</a:t>
            </a:r>
            <a:endParaRPr lang="fa-IR" sz="1400" dirty="0">
              <a:solidFill>
                <a:srgbClr val="2E3917"/>
              </a:solidFill>
              <a:latin typeface="Andalus" pitchFamily="18" charset="-78"/>
              <a:cs typeface="Andalus" pitchFamily="18" charset="-78"/>
            </a:endParaRPr>
          </a:p>
        </p:txBody>
      </p:sp>
      <p:sp>
        <p:nvSpPr>
          <p:cNvPr id="9" name="Rectangle 8"/>
          <p:cNvSpPr/>
          <p:nvPr/>
        </p:nvSpPr>
        <p:spPr>
          <a:xfrm>
            <a:off x="-36512" y="6186984"/>
            <a:ext cx="4572000" cy="307777"/>
          </a:xfrm>
          <a:prstGeom prst="rect">
            <a:avLst/>
          </a:prstGeom>
        </p:spPr>
        <p:txBody>
          <a:bodyPr>
            <a:spAutoFit/>
          </a:bodyPr>
          <a:lstStyle/>
          <a:p>
            <a:pPr algn="ctr" rtl="0"/>
            <a:r>
              <a:rPr lang="en-US" sz="1400" dirty="0">
                <a:solidFill>
                  <a:srgbClr val="2E3917"/>
                </a:solidFill>
                <a:latin typeface="Andalus" pitchFamily="18" charset="-78"/>
                <a:cs typeface="Andalus" pitchFamily="18" charset="-78"/>
              </a:rPr>
              <a:t>Inverted pyramid: section and structural diagram</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282622618"/>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491064" cy="1143000"/>
          </a:xfrm>
        </p:spPr>
        <p:txBody>
          <a:bodyPr>
            <a:normAutofit fontScale="90000"/>
          </a:bodyPr>
          <a:lstStyle/>
          <a:p>
            <a:pPr algn="l" rtl="0"/>
            <a:r>
              <a:rPr lang="fa-IR" b="1" cap="all" dirty="0" smtClean="0"/>
              <a:t> </a:t>
            </a:r>
            <a:r>
              <a:rPr lang="en-US" sz="3100" b="1" dirty="0" smtClean="0">
                <a:solidFill>
                  <a:schemeClr val="accent3">
                    <a:lumMod val="75000"/>
                  </a:schemeClr>
                </a:solidFill>
                <a:latin typeface="Adobe Myungjo Std M" pitchFamily="18" charset="-128"/>
                <a:ea typeface="Adobe Myungjo Std M" pitchFamily="18" charset="-128"/>
              </a:rPr>
              <a:t>Fundamentals of designing atrium</a:t>
            </a:r>
            <a:endParaRPr lang="fa-IR" sz="3100"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611561" y="1700808"/>
            <a:ext cx="5662971" cy="4320480"/>
          </a:xfrm>
        </p:spPr>
        <p:txBody>
          <a:bodyPr>
            <a:normAutofit/>
          </a:bodyPr>
          <a:lstStyle/>
          <a:p>
            <a:pPr marL="0" indent="0" algn="just" rtl="0" fontAlgn="base">
              <a:buNone/>
            </a:pPr>
            <a:r>
              <a:rPr lang="en-US" sz="2000" b="1" dirty="0" smtClean="0">
                <a:solidFill>
                  <a:schemeClr val="accent3">
                    <a:lumMod val="75000"/>
                  </a:schemeClr>
                </a:solidFill>
                <a:latin typeface="Andalus" pitchFamily="18" charset="-78"/>
                <a:cs typeface="Andalus" pitchFamily="18" charset="-78"/>
              </a:rPr>
              <a:t>Geometry</a:t>
            </a:r>
            <a:endParaRPr lang="en-US" sz="2000" dirty="0">
              <a:solidFill>
                <a:schemeClr val="accent3">
                  <a:lumMod val="75000"/>
                </a:schemeClr>
              </a:solidFill>
              <a:latin typeface="Andalus" pitchFamily="18" charset="-78"/>
              <a:cs typeface="Andalus" pitchFamily="18" charset="-78"/>
            </a:endParaRPr>
          </a:p>
          <a:p>
            <a:pPr marL="0" indent="0" algn="just" rtl="0" fontAlgn="base">
              <a:buNone/>
            </a:pPr>
            <a:r>
              <a:rPr lang="en-US" sz="1600" dirty="0" smtClean="0">
                <a:latin typeface="Andalus" pitchFamily="18" charset="-78"/>
                <a:cs typeface="Andalus" pitchFamily="18" charset="-78"/>
              </a:rPr>
              <a:t>Inhabited </a:t>
            </a:r>
            <a:r>
              <a:rPr lang="en-US" sz="1600" dirty="0">
                <a:latin typeface="Andalus" pitchFamily="18" charset="-78"/>
                <a:cs typeface="Andalus" pitchFamily="18" charset="-78"/>
              </a:rPr>
              <a:t>by office workers, residents, or other uses, these spaces are impacted greatly by the </a:t>
            </a:r>
            <a:r>
              <a:rPr lang="en-US" sz="1600" dirty="0" smtClean="0">
                <a:latin typeface="Andalus" pitchFamily="18" charset="-78"/>
                <a:cs typeface="Andalus" pitchFamily="18" charset="-78"/>
              </a:rPr>
              <a:t>shape of </a:t>
            </a:r>
            <a:r>
              <a:rPr lang="en-US" sz="1600" dirty="0">
                <a:latin typeface="Andalus" pitchFamily="18" charset="-78"/>
                <a:cs typeface="Andalus" pitchFamily="18" charset="-78"/>
              </a:rPr>
              <a:t>the atrium space. </a:t>
            </a:r>
            <a:r>
              <a:rPr lang="en-US" sz="1600" dirty="0" smtClean="0">
                <a:latin typeface="Andalus" pitchFamily="18" charset="-78"/>
                <a:cs typeface="Andalus" pitchFamily="18" charset="-78"/>
              </a:rPr>
              <a:t>There </a:t>
            </a:r>
            <a:r>
              <a:rPr lang="en-US" sz="1600" dirty="0">
                <a:latin typeface="Andalus" pitchFamily="18" charset="-78"/>
                <a:cs typeface="Andalus" pitchFamily="18" charset="-78"/>
              </a:rPr>
              <a:t>are several simple and several complex basic configurations of atrium space. They are:</a:t>
            </a:r>
          </a:p>
          <a:p>
            <a:pPr algn="just" rtl="0" fontAlgn="base">
              <a:buFont typeface="Wingdings" pitchFamily="2" charset="2"/>
              <a:buChar char="Ø"/>
            </a:pPr>
            <a:r>
              <a:rPr lang="en-US" sz="1800" b="1" i="1" dirty="0">
                <a:solidFill>
                  <a:schemeClr val="accent3">
                    <a:lumMod val="75000"/>
                  </a:schemeClr>
                </a:solidFill>
                <a:latin typeface="Andalus" pitchFamily="18" charset="-78"/>
                <a:cs typeface="Andalus" pitchFamily="18" charset="-78"/>
              </a:rPr>
              <a:t>Simple </a:t>
            </a:r>
            <a:r>
              <a:rPr lang="en-US" sz="1800" b="1" i="1" dirty="0" smtClean="0">
                <a:solidFill>
                  <a:schemeClr val="accent3">
                    <a:lumMod val="75000"/>
                  </a:schemeClr>
                </a:solidFill>
                <a:latin typeface="Andalus" pitchFamily="18" charset="-78"/>
                <a:cs typeface="Andalus" pitchFamily="18" charset="-78"/>
              </a:rPr>
              <a:t>Types</a:t>
            </a:r>
            <a:endParaRPr lang="en-US" sz="1800" dirty="0">
              <a:solidFill>
                <a:schemeClr val="accent3">
                  <a:lumMod val="75000"/>
                </a:schemeClr>
              </a:solidFill>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1. </a:t>
            </a:r>
            <a:r>
              <a:rPr lang="en-US" sz="1800" dirty="0">
                <a:latin typeface="Andalus" pitchFamily="18" charset="-78"/>
                <a:cs typeface="Andalus" pitchFamily="18" charset="-78"/>
              </a:rPr>
              <a:t>Single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2. </a:t>
            </a:r>
            <a:r>
              <a:rPr lang="en-US" sz="1800" dirty="0">
                <a:latin typeface="Andalus" pitchFamily="18" charset="-78"/>
                <a:cs typeface="Andalus" pitchFamily="18" charset="-78"/>
              </a:rPr>
              <a:t>Two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3. </a:t>
            </a:r>
            <a:r>
              <a:rPr lang="en-US" sz="1800" dirty="0">
                <a:latin typeface="Andalus" pitchFamily="18" charset="-78"/>
                <a:cs typeface="Andalus" pitchFamily="18" charset="-78"/>
              </a:rPr>
              <a:t>Three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a:buNone/>
            </a:pPr>
            <a:endParaRPr lang="fa-IR" sz="1600" dirty="0"/>
          </a:p>
        </p:txBody>
      </p:sp>
      <p:pic>
        <p:nvPicPr>
          <p:cNvPr id="4" name="Picture 3" descr="Geometric configuration of a single sided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812" y="548680"/>
            <a:ext cx="1368152" cy="1613925"/>
          </a:xfrm>
          <a:prstGeom prst="rect">
            <a:avLst/>
          </a:prstGeom>
          <a:noFill/>
          <a:ln>
            <a:noFill/>
          </a:ln>
        </p:spPr>
      </p:pic>
      <p:pic>
        <p:nvPicPr>
          <p:cNvPr id="5" name="Picture 4" descr="Geometric configuration of a two sided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812" y="2769535"/>
            <a:ext cx="1368152" cy="1619572"/>
          </a:xfrm>
          <a:prstGeom prst="rect">
            <a:avLst/>
          </a:prstGeom>
          <a:noFill/>
          <a:ln>
            <a:noFill/>
          </a:ln>
        </p:spPr>
      </p:pic>
      <p:pic>
        <p:nvPicPr>
          <p:cNvPr id="6" name="Picture 5" descr="Geometric configuration of a three sided atrium"/>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813780" y="4714984"/>
            <a:ext cx="1175184" cy="1815075"/>
          </a:xfrm>
          <a:prstGeom prst="rect">
            <a:avLst/>
          </a:prstGeom>
          <a:noFill/>
          <a:ln>
            <a:noFill/>
          </a:ln>
        </p:spPr>
      </p:pic>
      <p:sp>
        <p:nvSpPr>
          <p:cNvPr id="7" name="Rectangle 6"/>
          <p:cNvSpPr/>
          <p:nvPr/>
        </p:nvSpPr>
        <p:spPr>
          <a:xfrm>
            <a:off x="6957313" y="2147180"/>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No.1</a:t>
            </a:r>
            <a:endParaRPr lang="fa-IR" sz="1600" b="1" dirty="0"/>
          </a:p>
        </p:txBody>
      </p:sp>
      <p:sp>
        <p:nvSpPr>
          <p:cNvPr id="8" name="Rectangle 7"/>
          <p:cNvSpPr/>
          <p:nvPr/>
        </p:nvSpPr>
        <p:spPr>
          <a:xfrm>
            <a:off x="6804248" y="4451436"/>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No.2</a:t>
            </a:r>
            <a:endParaRPr lang="fa-IR" sz="1600" b="1" dirty="0"/>
          </a:p>
        </p:txBody>
      </p:sp>
      <p:sp>
        <p:nvSpPr>
          <p:cNvPr id="9" name="Rectangle 8"/>
          <p:cNvSpPr/>
          <p:nvPr/>
        </p:nvSpPr>
        <p:spPr>
          <a:xfrm>
            <a:off x="6683342" y="6048951"/>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No.3</a:t>
            </a:r>
            <a:endParaRPr lang="fa-IR" sz="1600" b="1" dirty="0"/>
          </a:p>
        </p:txBody>
      </p:sp>
    </p:spTree>
    <p:extLst>
      <p:ext uri="{BB962C8B-B14F-4D97-AF65-F5344CB8AC3E}">
        <p14:creationId xmlns:p14="http://schemas.microsoft.com/office/powerpoint/2010/main" val="1970877697"/>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461798"/>
            <a:ext cx="6552728" cy="1623053"/>
          </a:xfrm>
        </p:spPr>
        <p:txBody>
          <a:bodyPr>
            <a:normAutofit/>
          </a:bodyPr>
          <a:lstStyle/>
          <a:p>
            <a:pPr rtl="0"/>
            <a:r>
              <a:rPr lang="en-US" sz="2800" b="1" dirty="0">
                <a:solidFill>
                  <a:schemeClr val="accent3">
                    <a:lumMod val="75000"/>
                  </a:schemeClr>
                </a:solidFill>
                <a:latin typeface="Adobe Myungjo Std M" pitchFamily="18" charset="-128"/>
                <a:ea typeface="Adobe Myungjo Std M" pitchFamily="18" charset="-128"/>
              </a:rPr>
              <a:t>Fundamentals of designing </a:t>
            </a:r>
            <a:r>
              <a:rPr lang="en-US" sz="2800" b="1" dirty="0" smtClean="0">
                <a:solidFill>
                  <a:schemeClr val="accent3">
                    <a:lumMod val="75000"/>
                  </a:schemeClr>
                </a:solidFill>
                <a:latin typeface="Adobe Myungjo Std M" pitchFamily="18" charset="-128"/>
                <a:ea typeface="Adobe Myungjo Std M" pitchFamily="18" charset="-128"/>
              </a:rPr>
              <a:t>atrium</a:t>
            </a:r>
            <a:br>
              <a:rPr lang="en-US" sz="2800" b="1" dirty="0" smtClean="0">
                <a:solidFill>
                  <a:schemeClr val="accent3">
                    <a:lumMod val="75000"/>
                  </a:schemeClr>
                </a:solidFill>
                <a:latin typeface="Adobe Myungjo Std M" pitchFamily="18" charset="-128"/>
                <a:ea typeface="Adobe Myungjo Std M" pitchFamily="18" charset="-128"/>
              </a:rPr>
            </a:br>
            <a:r>
              <a:rPr lang="en-US" sz="2800" b="1" dirty="0">
                <a:solidFill>
                  <a:schemeClr val="accent3">
                    <a:lumMod val="75000"/>
                  </a:schemeClr>
                </a:solidFill>
                <a:latin typeface="Adobe Myungjo Std M" pitchFamily="18" charset="-128"/>
                <a:ea typeface="Adobe Myungjo Std M" pitchFamily="18" charset="-128"/>
                <a:cs typeface="Andalus" pitchFamily="18" charset="-78"/>
              </a:rPr>
              <a:t>Simple </a:t>
            </a:r>
            <a:r>
              <a:rPr lang="en-US" sz="2800" b="1" dirty="0" smtClean="0">
                <a:solidFill>
                  <a:schemeClr val="accent3">
                    <a:lumMod val="75000"/>
                  </a:schemeClr>
                </a:solidFill>
                <a:latin typeface="Adobe Myungjo Std M" pitchFamily="18" charset="-128"/>
                <a:ea typeface="Adobe Myungjo Std M" pitchFamily="18" charset="-128"/>
                <a:cs typeface="Andalus" pitchFamily="18" charset="-78"/>
              </a:rPr>
              <a:t>Types</a:t>
            </a:r>
            <a:endParaRPr lang="fa-IR" sz="2800" b="1" dirty="0">
              <a:latin typeface="Adobe Myungjo Std M" pitchFamily="18" charset="-128"/>
              <a:ea typeface="Adobe Myungjo Std M" pitchFamily="18" charset="-128"/>
            </a:endParaRPr>
          </a:p>
        </p:txBody>
      </p:sp>
      <p:sp>
        <p:nvSpPr>
          <p:cNvPr id="3" name="Content Placeholder 2"/>
          <p:cNvSpPr>
            <a:spLocks noGrp="1"/>
          </p:cNvSpPr>
          <p:nvPr>
            <p:ph idx="1"/>
          </p:nvPr>
        </p:nvSpPr>
        <p:spPr>
          <a:xfrm>
            <a:off x="3131840" y="2468895"/>
            <a:ext cx="5554960" cy="3027188"/>
          </a:xfrm>
        </p:spPr>
        <p:txBody>
          <a:bodyPr>
            <a:noAutofit/>
          </a:bodyPr>
          <a:lstStyle/>
          <a:p>
            <a:pPr marL="0" indent="0" algn="just" rtl="0" fontAlgn="base">
              <a:buNone/>
            </a:pPr>
            <a:r>
              <a:rPr lang="en-US" sz="2000" b="1" dirty="0">
                <a:solidFill>
                  <a:schemeClr val="accent3">
                    <a:lumMod val="50000"/>
                  </a:schemeClr>
                </a:solidFill>
                <a:latin typeface="Andalus" pitchFamily="18" charset="-78"/>
                <a:cs typeface="Andalus" pitchFamily="18" charset="-78"/>
              </a:rPr>
              <a:t>4. </a:t>
            </a:r>
            <a:r>
              <a:rPr lang="en-US" sz="2000" dirty="0">
                <a:latin typeface="Andalus" pitchFamily="18" charset="-78"/>
                <a:cs typeface="Andalus" pitchFamily="18" charset="-78"/>
              </a:rPr>
              <a:t>Four </a:t>
            </a:r>
            <a:r>
              <a:rPr lang="en-US" sz="2000" dirty="0" smtClean="0">
                <a:latin typeface="Andalus" pitchFamily="18" charset="-78"/>
                <a:cs typeface="Andalus" pitchFamily="18" charset="-78"/>
              </a:rPr>
              <a:t>sided: </a:t>
            </a:r>
          </a:p>
          <a:p>
            <a:pPr marL="0" indent="0" algn="just" rtl="0" fontAlgn="base">
              <a:buNone/>
            </a:pPr>
            <a:r>
              <a:rPr lang="en-US" sz="2000" dirty="0" smtClean="0">
                <a:latin typeface="Andalus" pitchFamily="18" charset="-78"/>
                <a:cs typeface="Andalus" pitchFamily="18" charset="-78"/>
              </a:rPr>
              <a:t>Atrium abuts four sides of the occupied portion of the structure.</a:t>
            </a:r>
          </a:p>
          <a:p>
            <a:pPr marL="0" indent="0" algn="just" rtl="0" fontAlgn="base">
              <a:buNone/>
            </a:pPr>
            <a:r>
              <a:rPr lang="en-US" sz="2000" b="1" dirty="0" smtClean="0">
                <a:solidFill>
                  <a:schemeClr val="accent3">
                    <a:lumMod val="50000"/>
                  </a:schemeClr>
                </a:solidFill>
                <a:latin typeface="Andalus" pitchFamily="18" charset="-78"/>
                <a:cs typeface="Andalus" pitchFamily="18" charset="-78"/>
              </a:rPr>
              <a:t>5. </a:t>
            </a:r>
            <a:r>
              <a:rPr lang="en-US" sz="2000" dirty="0" smtClean="0">
                <a:latin typeface="Andalus" pitchFamily="18" charset="-78"/>
                <a:cs typeface="Andalus" pitchFamily="18" charset="-78"/>
              </a:rPr>
              <a:t>Linear: </a:t>
            </a:r>
          </a:p>
          <a:p>
            <a:pPr marL="0" indent="0" algn="just" rtl="0" fontAlgn="base">
              <a:buNone/>
            </a:pPr>
            <a:r>
              <a:rPr lang="en-US" sz="2000" dirty="0" smtClean="0">
                <a:latin typeface="Andalus" pitchFamily="18" charset="-78"/>
                <a:cs typeface="Andalus" pitchFamily="18" charset="-78"/>
              </a:rPr>
              <a:t>Atrium sandwiched between two occupied portions of structure.</a:t>
            </a:r>
            <a:endParaRPr lang="en-US" sz="2000" dirty="0">
              <a:latin typeface="Andalus" pitchFamily="18" charset="-78"/>
              <a:cs typeface="Andalus" pitchFamily="18" charset="-78"/>
            </a:endParaRPr>
          </a:p>
          <a:p>
            <a:pPr marL="0" indent="0" algn="just" rtl="0">
              <a:buNone/>
            </a:pPr>
            <a:endParaRPr lang="en-US" sz="2000" dirty="0" smtClean="0">
              <a:latin typeface="Andalus" pitchFamily="18" charset="-78"/>
              <a:cs typeface="Andalus" pitchFamily="18" charset="-78"/>
            </a:endParaRPr>
          </a:p>
        </p:txBody>
      </p:sp>
      <p:pic>
        <p:nvPicPr>
          <p:cNvPr id="4" name="Picture 3" descr="Geometric configuration of a four sided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79513" y="1494073"/>
            <a:ext cx="1611993" cy="1949643"/>
          </a:xfrm>
          <a:prstGeom prst="rect">
            <a:avLst/>
          </a:prstGeom>
          <a:noFill/>
          <a:ln>
            <a:noFill/>
          </a:ln>
        </p:spPr>
      </p:pic>
      <p:pic>
        <p:nvPicPr>
          <p:cNvPr id="5" name="Picture 4" descr="Geometric configuration of a linear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9513" y="4101075"/>
            <a:ext cx="1611993" cy="1916048"/>
          </a:xfrm>
          <a:prstGeom prst="rect">
            <a:avLst/>
          </a:prstGeom>
          <a:noFill/>
          <a:ln>
            <a:noFill/>
          </a:ln>
        </p:spPr>
      </p:pic>
      <p:sp>
        <p:nvSpPr>
          <p:cNvPr id="9" name="Rectangle 8"/>
          <p:cNvSpPr/>
          <p:nvPr/>
        </p:nvSpPr>
        <p:spPr>
          <a:xfrm>
            <a:off x="1187624" y="3457648"/>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No.4</a:t>
            </a:r>
            <a:endParaRPr lang="fa-IR" sz="1600" b="1" dirty="0"/>
          </a:p>
        </p:txBody>
      </p:sp>
      <p:sp>
        <p:nvSpPr>
          <p:cNvPr id="10" name="Rectangle 9"/>
          <p:cNvSpPr/>
          <p:nvPr/>
        </p:nvSpPr>
        <p:spPr>
          <a:xfrm>
            <a:off x="179512" y="6124948"/>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No.5</a:t>
            </a:r>
            <a:endParaRPr lang="fa-IR" sz="1600" b="1" dirty="0"/>
          </a:p>
        </p:txBody>
      </p:sp>
    </p:spTree>
    <p:extLst>
      <p:ext uri="{BB962C8B-B14F-4D97-AF65-F5344CB8AC3E}">
        <p14:creationId xmlns:p14="http://schemas.microsoft.com/office/powerpoint/2010/main" val="2003300345"/>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6419056" cy="1714201"/>
          </a:xfrm>
        </p:spPr>
        <p:txBody>
          <a:bodyPr>
            <a:noAutofit/>
          </a:bodyPr>
          <a:lstStyle/>
          <a:p>
            <a:pPr rtl="0" fontAlgn="base"/>
            <a:r>
              <a:rPr lang="en-US" sz="2800" b="1" dirty="0">
                <a:solidFill>
                  <a:schemeClr val="accent3">
                    <a:lumMod val="75000"/>
                  </a:schemeClr>
                </a:solidFill>
                <a:latin typeface="Adobe Myungjo Std M" pitchFamily="18" charset="-128"/>
                <a:ea typeface="Adobe Myungjo Std M" pitchFamily="18" charset="-128"/>
              </a:rPr>
              <a:t>Fundamentals of </a:t>
            </a:r>
            <a:r>
              <a:rPr lang="en-US" sz="2800" b="1" dirty="0" smtClean="0">
                <a:solidFill>
                  <a:schemeClr val="accent3">
                    <a:lumMod val="75000"/>
                  </a:schemeClr>
                </a:solidFill>
                <a:latin typeface="Adobe Myungjo Std M" pitchFamily="18" charset="-128"/>
                <a:ea typeface="Adobe Myungjo Std M" pitchFamily="18" charset="-128"/>
              </a:rPr>
              <a:t>designing atrium</a:t>
            </a:r>
            <a:r>
              <a:rPr lang="en-US" sz="2800" b="1" dirty="0">
                <a:solidFill>
                  <a:schemeClr val="accent3">
                    <a:lumMod val="75000"/>
                  </a:schemeClr>
                </a:solidFill>
                <a:latin typeface="Adobe Myungjo Std M" pitchFamily="18" charset="-128"/>
                <a:ea typeface="Adobe Myungjo Std M" pitchFamily="18" charset="-128"/>
              </a:rPr>
              <a:t/>
            </a:r>
            <a:br>
              <a:rPr lang="en-US" sz="2800" b="1" dirty="0">
                <a:solidFill>
                  <a:schemeClr val="accent3">
                    <a:lumMod val="75000"/>
                  </a:schemeClr>
                </a:solidFill>
                <a:latin typeface="Adobe Myungjo Std M" pitchFamily="18" charset="-128"/>
                <a:ea typeface="Adobe Myungjo Std M" pitchFamily="18" charset="-128"/>
              </a:rPr>
            </a:br>
            <a:r>
              <a:rPr lang="en-US" sz="2800" b="1" dirty="0" smtClean="0">
                <a:solidFill>
                  <a:schemeClr val="accent3">
                    <a:lumMod val="75000"/>
                  </a:schemeClr>
                </a:solidFill>
                <a:latin typeface="Adobe Myungjo Std M" pitchFamily="18" charset="-128"/>
                <a:ea typeface="Adobe Myungjo Std M" pitchFamily="18" charset="-128"/>
              </a:rPr>
              <a:t>(Complex Types)</a:t>
            </a:r>
            <a:endParaRPr lang="en-US" sz="2800" b="1"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57200" y="1988840"/>
            <a:ext cx="5770984" cy="3936437"/>
          </a:xfrm>
        </p:spPr>
        <p:txBody>
          <a:bodyPr>
            <a:normAutofit/>
          </a:bodyPr>
          <a:lstStyle/>
          <a:p>
            <a:pPr algn="just" rtl="0" fontAlgn="base">
              <a:buFont typeface="Wingdings" pitchFamily="2" charset="2"/>
              <a:buChar char="Ø"/>
            </a:pPr>
            <a:r>
              <a:rPr lang="en-US" sz="2800" b="1" i="1" dirty="0">
                <a:solidFill>
                  <a:schemeClr val="accent3">
                    <a:lumMod val="75000"/>
                  </a:schemeClr>
                </a:solidFill>
                <a:latin typeface="Andalus" pitchFamily="18" charset="-78"/>
                <a:cs typeface="Andalus" pitchFamily="18" charset="-78"/>
              </a:rPr>
              <a:t>Complex Types:</a:t>
            </a:r>
          </a:p>
          <a:p>
            <a:pPr marL="457200" indent="-457200" algn="just" rtl="0" fontAlgn="base">
              <a:buAutoNum type="arabicPeriod"/>
            </a:pPr>
            <a:r>
              <a:rPr lang="en-US" sz="2400" dirty="0" smtClean="0">
                <a:latin typeface="Andalus" pitchFamily="18" charset="-78"/>
                <a:cs typeface="Andalus" pitchFamily="18" charset="-78"/>
              </a:rPr>
              <a:t>Bridging</a:t>
            </a:r>
            <a:r>
              <a:rPr lang="en-US" sz="2400" dirty="0">
                <a:latin typeface="Andalus" pitchFamily="18" charset="-78"/>
                <a:cs typeface="Andalus" pitchFamily="18" charset="-78"/>
              </a:rPr>
              <a:t>: Atrium connects several occupied portions of structure</a:t>
            </a:r>
            <a:r>
              <a:rPr lang="en-US" sz="2400" dirty="0" smtClean="0">
                <a:latin typeface="Andalus" pitchFamily="18" charset="-78"/>
                <a:cs typeface="Andalus" pitchFamily="18" charset="-78"/>
              </a:rPr>
              <a:t>.</a:t>
            </a:r>
          </a:p>
          <a:p>
            <a:pPr marL="0" indent="0" algn="just" rtl="0" fontAlgn="base">
              <a:buNone/>
            </a:pPr>
            <a:endParaRPr lang="en-US" sz="2400" dirty="0">
              <a:latin typeface="Andalus" pitchFamily="18" charset="-78"/>
              <a:cs typeface="Andalus" pitchFamily="18" charset="-78"/>
            </a:endParaRPr>
          </a:p>
          <a:p>
            <a:pPr marL="0" indent="0" algn="just" rtl="0" fontAlgn="base">
              <a:buNone/>
            </a:pPr>
            <a:r>
              <a:rPr lang="en-US" sz="2400" b="1" dirty="0">
                <a:solidFill>
                  <a:schemeClr val="accent3">
                    <a:lumMod val="50000"/>
                  </a:schemeClr>
                </a:solidFill>
                <a:latin typeface="Andalus" pitchFamily="18" charset="-78"/>
                <a:cs typeface="Andalus" pitchFamily="18" charset="-78"/>
              </a:rPr>
              <a:t>2. </a:t>
            </a:r>
            <a:r>
              <a:rPr lang="en-US" sz="2400" dirty="0">
                <a:latin typeface="Andalus" pitchFamily="18" charset="-78"/>
                <a:cs typeface="Andalus" pitchFamily="18" charset="-78"/>
              </a:rPr>
              <a:t>Podium: Atrium sits at the bottom or below an occupied portion of structure.</a:t>
            </a:r>
          </a:p>
          <a:p>
            <a:pPr marL="0" indent="0" algn="just" rtl="0">
              <a:buNone/>
            </a:pPr>
            <a:endParaRPr lang="fa-IR" sz="1200" dirty="0"/>
          </a:p>
          <a:p>
            <a:pPr marL="0" indent="0" algn="just" rtl="0">
              <a:buNone/>
            </a:pPr>
            <a:endParaRPr lang="fa-IR" sz="1200" dirty="0"/>
          </a:p>
        </p:txBody>
      </p:sp>
      <p:pic>
        <p:nvPicPr>
          <p:cNvPr id="6" name="Picture 5" descr="Geometric configuration of a bridging-style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63463" y="1124744"/>
            <a:ext cx="1371600" cy="2235200"/>
          </a:xfrm>
          <a:prstGeom prst="rect">
            <a:avLst/>
          </a:prstGeom>
          <a:noFill/>
          <a:ln>
            <a:noFill/>
          </a:ln>
        </p:spPr>
      </p:pic>
      <p:pic>
        <p:nvPicPr>
          <p:cNvPr id="7" name="Picture 6" descr="Geometric configuration of a podium-style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360469" y="4042903"/>
            <a:ext cx="1657350" cy="2324100"/>
          </a:xfrm>
          <a:prstGeom prst="rect">
            <a:avLst/>
          </a:prstGeom>
          <a:noFill/>
          <a:ln>
            <a:noFill/>
          </a:ln>
        </p:spPr>
      </p:pic>
      <p:sp>
        <p:nvSpPr>
          <p:cNvPr id="9" name="Rectangle 8"/>
          <p:cNvSpPr/>
          <p:nvPr/>
        </p:nvSpPr>
        <p:spPr>
          <a:xfrm>
            <a:off x="7824288" y="493662"/>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No.1</a:t>
            </a:r>
            <a:endParaRPr lang="fa-IR" sz="1600" b="1" dirty="0"/>
          </a:p>
        </p:txBody>
      </p:sp>
      <p:sp>
        <p:nvSpPr>
          <p:cNvPr id="10" name="Rectangle 9"/>
          <p:cNvSpPr/>
          <p:nvPr/>
        </p:nvSpPr>
        <p:spPr>
          <a:xfrm>
            <a:off x="6732240" y="3937702"/>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No.2</a:t>
            </a:r>
            <a:endParaRPr lang="fa-IR" sz="1600" b="1" dirty="0"/>
          </a:p>
        </p:txBody>
      </p:sp>
    </p:spTree>
    <p:extLst>
      <p:ext uri="{BB962C8B-B14F-4D97-AF65-F5344CB8AC3E}">
        <p14:creationId xmlns:p14="http://schemas.microsoft.com/office/powerpoint/2010/main" val="149017057"/>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557808"/>
            <a:ext cx="6419056" cy="1143000"/>
          </a:xfrm>
        </p:spPr>
        <p:txBody>
          <a:bodyPr>
            <a:normAutofit fontScale="90000"/>
          </a:bodyPr>
          <a:lstStyle/>
          <a:p>
            <a:pPr rtl="0"/>
            <a:r>
              <a:rPr lang="en-US" sz="3100" b="1" dirty="0">
                <a:solidFill>
                  <a:schemeClr val="accent3">
                    <a:lumMod val="75000"/>
                  </a:schemeClr>
                </a:solidFill>
                <a:latin typeface="Adobe Myungjo Std M" pitchFamily="18" charset="-128"/>
                <a:ea typeface="Adobe Myungjo Std M" pitchFamily="18" charset="-128"/>
              </a:rPr>
              <a:t>Fundamentals of designing atrium</a:t>
            </a:r>
            <a:r>
              <a:rPr lang="en-US" b="1" dirty="0">
                <a:solidFill>
                  <a:schemeClr val="accent3">
                    <a:lumMod val="75000"/>
                  </a:schemeClr>
                </a:solidFill>
                <a:latin typeface="Adobe Myungjo Std M" pitchFamily="18" charset="-128"/>
                <a:ea typeface="Adobe Myungjo Std M" pitchFamily="18" charset="-128"/>
              </a:rPr>
              <a:t/>
            </a:r>
            <a:br>
              <a:rPr lang="en-US" b="1" dirty="0">
                <a:solidFill>
                  <a:schemeClr val="accent3">
                    <a:lumMod val="75000"/>
                  </a:schemeClr>
                </a:solidFill>
                <a:latin typeface="Adobe Myungjo Std M" pitchFamily="18" charset="-128"/>
                <a:ea typeface="Adobe Myungjo Std M" pitchFamily="18" charset="-128"/>
              </a:rPr>
            </a:br>
            <a:r>
              <a:rPr lang="en-US" sz="3000" b="1" dirty="0">
                <a:solidFill>
                  <a:schemeClr val="accent3">
                    <a:lumMod val="75000"/>
                  </a:schemeClr>
                </a:solidFill>
                <a:latin typeface="Adobe Myungjo Std M" pitchFamily="18" charset="-128"/>
                <a:ea typeface="Adobe Myungjo Std M" pitchFamily="18" charset="-128"/>
              </a:rPr>
              <a:t>(Complex Types)</a:t>
            </a:r>
            <a:endParaRPr lang="fa-IR" sz="3000" dirty="0"/>
          </a:p>
        </p:txBody>
      </p:sp>
      <p:sp>
        <p:nvSpPr>
          <p:cNvPr id="3" name="Content Placeholder 2"/>
          <p:cNvSpPr>
            <a:spLocks noGrp="1"/>
          </p:cNvSpPr>
          <p:nvPr>
            <p:ph idx="1"/>
          </p:nvPr>
        </p:nvSpPr>
        <p:spPr>
          <a:xfrm>
            <a:off x="2915816" y="2368287"/>
            <a:ext cx="5976664" cy="3460980"/>
          </a:xfrm>
        </p:spPr>
        <p:txBody>
          <a:bodyPr>
            <a:normAutofit/>
          </a:bodyPr>
          <a:lstStyle/>
          <a:p>
            <a:pPr marL="0" indent="0" algn="just" rtl="0" fontAlgn="base">
              <a:buNone/>
            </a:pPr>
            <a:r>
              <a:rPr lang="en-US" sz="2400" b="1" dirty="0">
                <a:solidFill>
                  <a:schemeClr val="accent3">
                    <a:lumMod val="50000"/>
                  </a:schemeClr>
                </a:solidFill>
                <a:latin typeface="Andalus" pitchFamily="18" charset="-78"/>
                <a:cs typeface="Andalus" pitchFamily="18" charset="-78"/>
              </a:rPr>
              <a:t>3. </a:t>
            </a:r>
            <a:r>
              <a:rPr lang="en-US" sz="2400" dirty="0">
                <a:latin typeface="Andalus" pitchFamily="18" charset="-78"/>
                <a:cs typeface="Andalus" pitchFamily="18" charset="-78"/>
              </a:rPr>
              <a:t>Multiple Lateral: Atrium spaces scattered throughout plan on single or multiple stories</a:t>
            </a:r>
            <a:r>
              <a:rPr lang="en-US" sz="2400" dirty="0" smtClean="0">
                <a:latin typeface="Andalus" pitchFamily="18" charset="-78"/>
                <a:cs typeface="Andalus" pitchFamily="18" charset="-78"/>
              </a:rPr>
              <a:t>.</a:t>
            </a:r>
          </a:p>
          <a:p>
            <a:pPr marL="0" indent="0" algn="just" rtl="0" fontAlgn="base">
              <a:buNone/>
            </a:pPr>
            <a:endParaRPr lang="en-US" sz="2400" dirty="0">
              <a:latin typeface="Andalus" pitchFamily="18" charset="-78"/>
              <a:cs typeface="Andalus" pitchFamily="18" charset="-78"/>
            </a:endParaRPr>
          </a:p>
          <a:p>
            <a:pPr marL="0" indent="0" algn="just" rtl="0" fontAlgn="base">
              <a:buNone/>
            </a:pPr>
            <a:r>
              <a:rPr lang="en-US" sz="2400" b="1" dirty="0">
                <a:solidFill>
                  <a:schemeClr val="accent3">
                    <a:lumMod val="50000"/>
                  </a:schemeClr>
                </a:solidFill>
                <a:latin typeface="Andalus" pitchFamily="18" charset="-78"/>
                <a:cs typeface="Andalus" pitchFamily="18" charset="-78"/>
              </a:rPr>
              <a:t>4. </a:t>
            </a:r>
            <a:r>
              <a:rPr lang="en-US" sz="2400" dirty="0">
                <a:latin typeface="Andalus" pitchFamily="18" charset="-78"/>
                <a:cs typeface="Andalus" pitchFamily="18" charset="-78"/>
              </a:rPr>
              <a:t>Multiple Vertical: Atrium spaces scattered throughout height of tower structure</a:t>
            </a:r>
            <a:endParaRPr lang="fa-IR" sz="2400" dirty="0">
              <a:latin typeface="Andalus" pitchFamily="18" charset="-78"/>
              <a:cs typeface="Andalus" pitchFamily="18" charset="-78"/>
            </a:endParaRPr>
          </a:p>
        </p:txBody>
      </p:sp>
      <p:pic>
        <p:nvPicPr>
          <p:cNvPr id="4" name="Picture 3" descr="Geometric configuration of a multiple lateral atri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9695" y="1315591"/>
            <a:ext cx="1872208" cy="1818647"/>
          </a:xfrm>
          <a:prstGeom prst="rect">
            <a:avLst/>
          </a:prstGeom>
          <a:noFill/>
          <a:ln>
            <a:noFill/>
          </a:ln>
        </p:spPr>
      </p:pic>
      <p:pic>
        <p:nvPicPr>
          <p:cNvPr id="5" name="Picture 4" descr="Geometric configuration of a multiple vertical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7488" y="3621022"/>
            <a:ext cx="1276623" cy="2434911"/>
          </a:xfrm>
          <a:prstGeom prst="rect">
            <a:avLst/>
          </a:prstGeom>
          <a:noFill/>
          <a:ln>
            <a:noFill/>
          </a:ln>
        </p:spPr>
      </p:pic>
      <p:sp>
        <p:nvSpPr>
          <p:cNvPr id="6" name="Rectangle 5"/>
          <p:cNvSpPr/>
          <p:nvPr/>
        </p:nvSpPr>
        <p:spPr>
          <a:xfrm>
            <a:off x="251520" y="644691"/>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No.3</a:t>
            </a:r>
            <a:endParaRPr lang="fa-IR" sz="1600" b="1" dirty="0"/>
          </a:p>
        </p:txBody>
      </p:sp>
      <p:sp>
        <p:nvSpPr>
          <p:cNvPr id="7" name="Rectangle 6"/>
          <p:cNvSpPr/>
          <p:nvPr/>
        </p:nvSpPr>
        <p:spPr>
          <a:xfrm>
            <a:off x="119695" y="6213310"/>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No.4</a:t>
            </a:r>
            <a:endParaRPr lang="fa-IR" sz="1600" b="1" dirty="0"/>
          </a:p>
        </p:txBody>
      </p:sp>
    </p:spTree>
    <p:extLst>
      <p:ext uri="{BB962C8B-B14F-4D97-AF65-F5344CB8AC3E}">
        <p14:creationId xmlns:p14="http://schemas.microsoft.com/office/powerpoint/2010/main" val="2902002804"/>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203032" cy="1143000"/>
          </a:xfrm>
          <a:solidFill>
            <a:schemeClr val="bg1"/>
          </a:solidFill>
        </p:spPr>
        <p:txBody>
          <a:bodyPr/>
          <a:lstStyle/>
          <a:p>
            <a:r>
              <a:rPr lang="en-US" b="1" dirty="0" smtClean="0">
                <a:solidFill>
                  <a:schemeClr val="accent3">
                    <a:lumMod val="50000"/>
                  </a:schemeClr>
                </a:solidFill>
                <a:latin typeface="Adobe Myungjo Std M" pitchFamily="18" charset="-128"/>
                <a:ea typeface="Adobe Myungjo Std M" pitchFamily="18" charset="-128"/>
              </a:rPr>
              <a:t>Structure points </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179512" y="1600200"/>
            <a:ext cx="5688632" cy="4805131"/>
          </a:xfrm>
        </p:spPr>
        <p:txBody>
          <a:bodyPr>
            <a:normAutofit/>
          </a:bodyPr>
          <a:lstStyle/>
          <a:p>
            <a:pPr algn="just" rtl="0">
              <a:lnSpc>
                <a:spcPct val="170000"/>
              </a:lnSpc>
              <a:buClr>
                <a:schemeClr val="accent3">
                  <a:lumMod val="50000"/>
                </a:schemeClr>
              </a:buClr>
              <a:buFont typeface="Wingdings" pitchFamily="2" charset="2"/>
              <a:buChar char="ü"/>
            </a:pPr>
            <a:r>
              <a:rPr lang="en-US" sz="2200" dirty="0" smtClean="0">
                <a:latin typeface="Andalus" pitchFamily="18" charset="-78"/>
                <a:cs typeface="Andalus" pitchFamily="18" charset="-78"/>
              </a:rPr>
              <a:t>Using exterior </a:t>
            </a:r>
            <a:r>
              <a:rPr lang="en-US" sz="2200" dirty="0">
                <a:latin typeface="Andalus" pitchFamily="18" charset="-78"/>
                <a:cs typeface="Andalus" pitchFamily="18" charset="-78"/>
              </a:rPr>
              <a:t>glazing </a:t>
            </a:r>
            <a:r>
              <a:rPr lang="en-US" sz="2200" dirty="0" smtClean="0">
                <a:latin typeface="Andalus" pitchFamily="18" charset="-78"/>
                <a:cs typeface="Andalus" pitchFamily="18" charset="-78"/>
              </a:rPr>
              <a:t>systems </a:t>
            </a:r>
            <a:r>
              <a:rPr lang="en-US" sz="2200" dirty="0">
                <a:latin typeface="Andalus" pitchFamily="18" charset="-78"/>
                <a:cs typeface="Andalus" pitchFamily="18" charset="-78"/>
              </a:rPr>
              <a:t>in </a:t>
            </a:r>
            <a:r>
              <a:rPr lang="en-US" sz="2200" dirty="0" smtClean="0">
                <a:latin typeface="Andalus" pitchFamily="18" charset="-78"/>
                <a:cs typeface="Andalus" pitchFamily="18" charset="-78"/>
              </a:rPr>
              <a:t>atrium with </a:t>
            </a:r>
            <a:r>
              <a:rPr lang="en-US" sz="2200" dirty="0">
                <a:latin typeface="Andalus" pitchFamily="18" charset="-78"/>
                <a:cs typeface="Andalus" pitchFamily="18" charset="-78"/>
              </a:rPr>
              <a:t>a high performance curtain wall system </a:t>
            </a:r>
            <a:endParaRPr lang="en-US" sz="2200" dirty="0" smtClean="0">
              <a:latin typeface="Andalus" pitchFamily="18" charset="-78"/>
              <a:cs typeface="Andalus" pitchFamily="18" charset="-78"/>
            </a:endParaRPr>
          </a:p>
          <a:p>
            <a:pPr algn="just" rtl="0">
              <a:lnSpc>
                <a:spcPct val="170000"/>
              </a:lnSpc>
              <a:buClr>
                <a:schemeClr val="accent3">
                  <a:lumMod val="50000"/>
                </a:schemeClr>
              </a:buClr>
              <a:buFont typeface="Wingdings" pitchFamily="2" charset="2"/>
              <a:buChar char="ü"/>
            </a:pPr>
            <a:r>
              <a:rPr lang="en-US" sz="2200" dirty="0" smtClean="0">
                <a:latin typeface="Andalus" pitchFamily="18" charset="-78"/>
                <a:cs typeface="Andalus" pitchFamily="18" charset="-78"/>
              </a:rPr>
              <a:t>Exterior </a:t>
            </a:r>
            <a:r>
              <a:rPr lang="en-US" sz="2200" dirty="0">
                <a:latin typeface="Andalus" pitchFamily="18" charset="-78"/>
                <a:cs typeface="Andalus" pitchFamily="18" charset="-78"/>
              </a:rPr>
              <a:t>glazing </a:t>
            </a:r>
            <a:r>
              <a:rPr lang="en-US" sz="2200" dirty="0" smtClean="0">
                <a:latin typeface="Andalus" pitchFamily="18" charset="-78"/>
                <a:cs typeface="Andalus" pitchFamily="18" charset="-78"/>
              </a:rPr>
              <a:t>systems constructed </a:t>
            </a:r>
            <a:r>
              <a:rPr lang="en-US" sz="2200" dirty="0">
                <a:latin typeface="Andalus" pitchFamily="18" charset="-78"/>
                <a:cs typeface="Andalus" pitchFamily="18" charset="-78"/>
              </a:rPr>
              <a:t>expressly for the purpose of spanning large distances while controlling water and air infiltration without the aid of water shedding overhangs or other protection</a:t>
            </a:r>
            <a:r>
              <a:rPr lang="en-US" sz="2200" dirty="0" smtClean="0">
                <a:latin typeface="Andalus" pitchFamily="18" charset="-78"/>
                <a:cs typeface="Andalus" pitchFamily="18" charset="-78"/>
              </a:rPr>
              <a:t>.</a:t>
            </a:r>
          </a:p>
          <a:p>
            <a:pPr algn="just" rtl="0">
              <a:buClr>
                <a:schemeClr val="accent3">
                  <a:lumMod val="50000"/>
                </a:schemeClr>
              </a:buClr>
              <a:buFont typeface="Wingdings" pitchFamily="2" charset="2"/>
              <a:buChar char="ü"/>
            </a:pPr>
            <a:endParaRPr lang="fa-IR" sz="1800" dirty="0"/>
          </a:p>
        </p:txBody>
      </p:sp>
    </p:spTree>
    <p:extLst>
      <p:ext uri="{BB962C8B-B14F-4D97-AF65-F5344CB8AC3E}">
        <p14:creationId xmlns:p14="http://schemas.microsoft.com/office/powerpoint/2010/main" val="478930174"/>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7" y="356659"/>
            <a:ext cx="8064895" cy="982431"/>
          </a:xfrm>
        </p:spPr>
        <p:txBody>
          <a:bodyPr>
            <a:noAutofit/>
          </a:bodyPr>
          <a:lstStyle/>
          <a:p>
            <a:pPr algn="ctr" rtl="0"/>
            <a:r>
              <a:rPr lang="en-US" sz="4400" dirty="0">
                <a:solidFill>
                  <a:schemeClr val="accent3">
                    <a:lumMod val="50000"/>
                  </a:schemeClr>
                </a:solidFill>
                <a:latin typeface="Adobe Myungjo Std M" pitchFamily="18" charset="-128"/>
                <a:ea typeface="Adobe Myungjo Std M" pitchFamily="18" charset="-128"/>
              </a:rPr>
              <a:t>Structure points </a:t>
            </a:r>
            <a:endParaRPr lang="fa-IR" sz="4400" dirty="0"/>
          </a:p>
        </p:txBody>
      </p:sp>
      <p:sp>
        <p:nvSpPr>
          <p:cNvPr id="4" name="Text Placeholder 3"/>
          <p:cNvSpPr>
            <a:spLocks noGrp="1"/>
          </p:cNvSpPr>
          <p:nvPr>
            <p:ph type="body" sz="half" idx="2"/>
          </p:nvPr>
        </p:nvSpPr>
        <p:spPr>
          <a:xfrm>
            <a:off x="5508105" y="1757230"/>
            <a:ext cx="3466727" cy="4224469"/>
          </a:xfrm>
        </p:spPr>
        <p:txBody>
          <a:bodyPr>
            <a:noAutofit/>
          </a:bodyPr>
          <a:lstStyle/>
          <a:p>
            <a:pPr algn="just" rtl="0">
              <a:lnSpc>
                <a:spcPct val="150000"/>
              </a:lnSpc>
              <a:buClr>
                <a:schemeClr val="accent3">
                  <a:lumMod val="50000"/>
                </a:schemeClr>
              </a:buClr>
              <a:buFont typeface="Wingdings" pitchFamily="2" charset="2"/>
              <a:buChar char="ü"/>
            </a:pPr>
            <a:r>
              <a:rPr lang="en-US" sz="2000" dirty="0">
                <a:latin typeface="Andalus" pitchFamily="18" charset="-78"/>
                <a:cs typeface="Andalus" pitchFamily="18" charset="-78"/>
              </a:rPr>
              <a:t>The use of movement joints to resolve a variety of differential movement between the skin and the frame, different skin elements as well as different building elements.</a:t>
            </a:r>
          </a:p>
        </p:txBody>
      </p:sp>
      <p:pic>
        <p:nvPicPr>
          <p:cNvPr id="5" name="Content Placeholder 4" descr="Plan Details at Expansion Joint tracking through different materials"/>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6024" y="1412776"/>
            <a:ext cx="5148064" cy="2592288"/>
          </a:xfrm>
          <a:prstGeom prst="rect">
            <a:avLst/>
          </a:prstGeom>
          <a:noFill/>
          <a:ln>
            <a:noFill/>
          </a:ln>
        </p:spPr>
      </p:pic>
      <p:sp>
        <p:nvSpPr>
          <p:cNvPr id="6" name="Rectangle 5"/>
          <p:cNvSpPr/>
          <p:nvPr/>
        </p:nvSpPr>
        <p:spPr>
          <a:xfrm>
            <a:off x="179512" y="4074749"/>
            <a:ext cx="5148064" cy="307777"/>
          </a:xfrm>
          <a:prstGeom prst="rect">
            <a:avLst/>
          </a:prstGeom>
        </p:spPr>
        <p:txBody>
          <a:bodyPr wrap="square">
            <a:spAutoFit/>
          </a:bodyPr>
          <a:lstStyle/>
          <a:p>
            <a:pPr algn="just" rtl="0" fontAlgn="base"/>
            <a:r>
              <a:rPr lang="en-US" sz="1400" dirty="0">
                <a:solidFill>
                  <a:srgbClr val="2E3917"/>
                </a:solidFill>
                <a:latin typeface="Andalus" pitchFamily="18" charset="-78"/>
                <a:cs typeface="Andalus" pitchFamily="18" charset="-78"/>
              </a:rPr>
              <a:t>Plan Details at Expansion Joint tracking through different materials.</a:t>
            </a:r>
          </a:p>
        </p:txBody>
      </p:sp>
      <p:sp>
        <p:nvSpPr>
          <p:cNvPr id="9" name="Rectangle 8"/>
          <p:cNvSpPr/>
          <p:nvPr/>
        </p:nvSpPr>
        <p:spPr>
          <a:xfrm>
            <a:off x="222568" y="5960507"/>
            <a:ext cx="2711262" cy="523220"/>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The movement joint configuration for the atrium</a:t>
            </a:r>
            <a:endParaRPr lang="fa-IR" sz="1400" dirty="0">
              <a:solidFill>
                <a:srgbClr val="2E3917"/>
              </a:solidFill>
              <a:latin typeface="Andalus" pitchFamily="18" charset="-78"/>
              <a:cs typeface="Andalus" pitchFamily="18" charset="-78"/>
            </a:endParaRPr>
          </a:p>
        </p:txBody>
      </p:sp>
      <p:pic>
        <p:nvPicPr>
          <p:cNvPr id="3074" name="Picture 2" descr="E:\EMU\541\New Photo\sketch-up-arcade-roof-vie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4438489"/>
            <a:ext cx="2601755" cy="240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240506"/>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2" y="1700808"/>
            <a:ext cx="3682751" cy="3914112"/>
          </a:xfrm>
        </p:spPr>
        <p:txBody>
          <a:bodyPr>
            <a:normAutofit/>
          </a:bodyPr>
          <a:lstStyle/>
          <a:p>
            <a:pPr marL="285750" indent="-285750" algn="just" rtl="0">
              <a:lnSpc>
                <a:spcPct val="150000"/>
              </a:lnSpc>
              <a:buClr>
                <a:srgbClr val="4A5C26"/>
              </a:buClr>
              <a:buFont typeface="Wingdings" pitchFamily="2" charset="2"/>
              <a:buChar char="ü"/>
            </a:pPr>
            <a:r>
              <a:rPr lang="en-US" sz="1800" dirty="0">
                <a:latin typeface="Andalus" pitchFamily="18" charset="-78"/>
                <a:cs typeface="Andalus" pitchFamily="18" charset="-78"/>
              </a:rPr>
              <a:t>Deflection joints can occur at every floor level or every other floor level depending on vertical spans and loads being carried. Attention must also be paid to geographic location, wind loading on components and cladding which will vary.</a:t>
            </a:r>
          </a:p>
          <a:p>
            <a:pPr marL="285750" indent="-285750" algn="just" rtl="0">
              <a:buClr>
                <a:srgbClr val="4A5C26"/>
              </a:buClr>
              <a:buFont typeface="Wingdings" pitchFamily="2" charset="2"/>
              <a:buChar char="ü"/>
            </a:pPr>
            <a:endParaRPr lang="fa-IR" sz="1800" dirty="0"/>
          </a:p>
        </p:txBody>
      </p:sp>
      <p:pic>
        <p:nvPicPr>
          <p:cNvPr id="5" name="Content Placeholder 4" descr="Plan Details showing tracking of expansion joint through different skin materials"/>
          <p:cNvPicPr>
            <a:picLocks noGrp="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11961" y="2180862"/>
            <a:ext cx="4879155" cy="2454076"/>
          </a:xfrm>
          <a:prstGeom prst="rect">
            <a:avLst/>
          </a:prstGeom>
          <a:noFill/>
          <a:ln>
            <a:noFill/>
          </a:ln>
        </p:spPr>
      </p:pic>
      <p:sp>
        <p:nvSpPr>
          <p:cNvPr id="6" name="Rectangle 5"/>
          <p:cNvSpPr/>
          <p:nvPr/>
        </p:nvSpPr>
        <p:spPr>
          <a:xfrm>
            <a:off x="4205599" y="4869160"/>
            <a:ext cx="4860032" cy="523220"/>
          </a:xfrm>
          <a:prstGeom prst="rect">
            <a:avLst/>
          </a:prstGeom>
        </p:spPr>
        <p:txBody>
          <a:bodyPr wrap="square">
            <a:spAutoFit/>
          </a:bodyPr>
          <a:lstStyle/>
          <a:p>
            <a:pPr algn="just" rtl="0" fontAlgn="base"/>
            <a:r>
              <a:rPr lang="en-US" sz="1400" dirty="0">
                <a:solidFill>
                  <a:srgbClr val="2E3917"/>
                </a:solidFill>
                <a:latin typeface="Andalus" pitchFamily="18" charset="-78"/>
                <a:cs typeface="Andalus" pitchFamily="18" charset="-78"/>
              </a:rPr>
              <a:t>Plan Details showing tracking of expansion joint through different skin materials.</a:t>
            </a:r>
          </a:p>
        </p:txBody>
      </p:sp>
      <p:sp>
        <p:nvSpPr>
          <p:cNvPr id="7" name="Title 1"/>
          <p:cNvSpPr>
            <a:spLocks noGrp="1"/>
          </p:cNvSpPr>
          <p:nvPr>
            <p:ph type="title"/>
          </p:nvPr>
        </p:nvSpPr>
        <p:spPr>
          <a:xfrm>
            <a:off x="755577" y="452670"/>
            <a:ext cx="8064895" cy="982431"/>
          </a:xfrm>
        </p:spPr>
        <p:txBody>
          <a:bodyPr>
            <a:noAutofit/>
          </a:bodyPr>
          <a:lstStyle/>
          <a:p>
            <a:pPr algn="ctr" rtl="0"/>
            <a:r>
              <a:rPr lang="en-US" sz="4400" dirty="0">
                <a:solidFill>
                  <a:schemeClr val="accent3">
                    <a:lumMod val="50000"/>
                  </a:schemeClr>
                </a:solidFill>
                <a:latin typeface="Adobe Myungjo Std M" pitchFamily="18" charset="-128"/>
                <a:ea typeface="Adobe Myungjo Std M" pitchFamily="18" charset="-128"/>
              </a:rPr>
              <a:t>Structure points </a:t>
            </a:r>
            <a:endParaRPr lang="fa-IR" sz="4400" dirty="0"/>
          </a:p>
        </p:txBody>
      </p:sp>
    </p:spTree>
    <p:extLst>
      <p:ext uri="{BB962C8B-B14F-4D97-AF65-F5344CB8AC3E}">
        <p14:creationId xmlns:p14="http://schemas.microsoft.com/office/powerpoint/2010/main" val="408514142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8512" y="274638"/>
            <a:ext cx="4211960" cy="1426169"/>
          </a:xfrm>
        </p:spPr>
        <p:txBody>
          <a:bodyPr>
            <a:normAutofit fontScale="90000"/>
          </a:bodyPr>
          <a:lstStyle/>
          <a:p>
            <a:r>
              <a:rPr lang="en-US" b="1" dirty="0">
                <a:solidFill>
                  <a:schemeClr val="accent3">
                    <a:lumMod val="50000"/>
                  </a:schemeClr>
                </a:solidFill>
                <a:latin typeface="Adobe Myungjo Std M" pitchFamily="18" charset="-128"/>
                <a:ea typeface="Adobe Myungjo Std M" pitchFamily="18" charset="-128"/>
              </a:rPr>
              <a:t>Atrium Roof Structure</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644008" y="2241283"/>
            <a:ext cx="4491274" cy="2051813"/>
          </a:xfrm>
        </p:spPr>
        <p:txBody>
          <a:bodyPr>
            <a:normAutofit/>
          </a:bodyPr>
          <a:lstStyle/>
          <a:p>
            <a:pPr marL="0" indent="0" algn="just" rtl="0">
              <a:buNone/>
            </a:pPr>
            <a:r>
              <a:rPr lang="en-US" sz="2000" dirty="0">
                <a:latin typeface="Andalus" pitchFamily="18" charset="-78"/>
                <a:cs typeface="Andalus" pitchFamily="18" charset="-78"/>
              </a:rPr>
              <a:t>Atrium roof forms come in a variety of shapes and sizes</a:t>
            </a:r>
            <a:r>
              <a:rPr lang="en-US" sz="2000" dirty="0" smtClean="0">
                <a:latin typeface="Andalus" pitchFamily="18" charset="-78"/>
                <a:cs typeface="Andalus" pitchFamily="18" charset="-78"/>
              </a:rPr>
              <a:t>. The form chosen will depend upon the size (span), usage, materials, objectives </a:t>
            </a:r>
            <a:r>
              <a:rPr lang="en-US" sz="2000" dirty="0">
                <a:latin typeface="Andalus" pitchFamily="18" charset="-78"/>
                <a:cs typeface="Andalus" pitchFamily="18" charset="-78"/>
              </a:rPr>
              <a:t>and many more factors</a:t>
            </a:r>
            <a:r>
              <a:rPr lang="en-US" sz="2000" dirty="0" smtClean="0">
                <a:latin typeface="Andalus" pitchFamily="18" charset="-78"/>
                <a:cs typeface="Andalus" pitchFamily="18" charset="-78"/>
              </a:rPr>
              <a:t>.</a:t>
            </a:r>
          </a:p>
          <a:p>
            <a:pPr marL="0" indent="0" algn="just" rtl="0">
              <a:buNone/>
            </a:pPr>
            <a:endParaRPr lang="en-US" sz="1800" dirty="0" smtClean="0"/>
          </a:p>
          <a:p>
            <a:pPr algn="just" rtl="0"/>
            <a:endParaRPr lang="en-US" sz="1800" dirty="0"/>
          </a:p>
        </p:txBody>
      </p:sp>
      <p:pic>
        <p:nvPicPr>
          <p:cNvPr id="1027" name="Picture 3" descr="E:\EMU\541\figure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60648"/>
            <a:ext cx="4528940" cy="621330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08512" y="4518899"/>
            <a:ext cx="4572000" cy="1754326"/>
          </a:xfrm>
          <a:prstGeom prst="rect">
            <a:avLst/>
          </a:prstGeom>
        </p:spPr>
        <p:txBody>
          <a:bodyPr>
            <a:spAutoFit/>
          </a:bodyPr>
          <a:lstStyle/>
          <a:p>
            <a:pPr algn="just" rtl="0"/>
            <a:r>
              <a:rPr lang="en-US" b="1" i="1" dirty="0">
                <a:solidFill>
                  <a:schemeClr val="accent3">
                    <a:lumMod val="75000"/>
                  </a:schemeClr>
                </a:solidFill>
              </a:rPr>
              <a:t>a. </a:t>
            </a:r>
            <a:r>
              <a:rPr lang="en-US" i="1" dirty="0">
                <a:solidFill>
                  <a:schemeClr val="accent3">
                    <a:lumMod val="75000"/>
                  </a:schemeClr>
                </a:solidFill>
              </a:rPr>
              <a:t>trussed; </a:t>
            </a:r>
            <a:r>
              <a:rPr lang="en-US" b="1" i="1" dirty="0">
                <a:solidFill>
                  <a:schemeClr val="accent3">
                    <a:lumMod val="75000"/>
                  </a:schemeClr>
                </a:solidFill>
              </a:rPr>
              <a:t>b. </a:t>
            </a:r>
            <a:r>
              <a:rPr lang="en-US" i="1" dirty="0">
                <a:solidFill>
                  <a:schemeClr val="accent3">
                    <a:lumMod val="75000"/>
                  </a:schemeClr>
                </a:solidFill>
              </a:rPr>
              <a:t>girder; </a:t>
            </a:r>
            <a:r>
              <a:rPr lang="en-US" b="1" i="1" dirty="0">
                <a:solidFill>
                  <a:schemeClr val="accent3">
                    <a:lumMod val="75000"/>
                  </a:schemeClr>
                </a:solidFill>
              </a:rPr>
              <a:t>c. </a:t>
            </a:r>
            <a:r>
              <a:rPr lang="en-US" i="1" dirty="0" err="1">
                <a:solidFill>
                  <a:schemeClr val="accent3">
                    <a:lumMod val="75000"/>
                  </a:schemeClr>
                </a:solidFill>
              </a:rPr>
              <a:t>northlight</a:t>
            </a:r>
            <a:r>
              <a:rPr lang="en-US" i="1" dirty="0">
                <a:solidFill>
                  <a:schemeClr val="accent3">
                    <a:lumMod val="75000"/>
                  </a:schemeClr>
                </a:solidFill>
              </a:rPr>
              <a:t>; </a:t>
            </a:r>
            <a:r>
              <a:rPr lang="en-US" b="1" i="1" dirty="0">
                <a:solidFill>
                  <a:schemeClr val="accent3">
                    <a:lumMod val="75000"/>
                  </a:schemeClr>
                </a:solidFill>
              </a:rPr>
              <a:t>d. </a:t>
            </a:r>
            <a:r>
              <a:rPr lang="en-US" i="1" dirty="0">
                <a:solidFill>
                  <a:schemeClr val="accent3">
                    <a:lumMod val="75000"/>
                  </a:schemeClr>
                </a:solidFill>
              </a:rPr>
              <a:t>monitor; </a:t>
            </a:r>
            <a:r>
              <a:rPr lang="en-US" b="1" i="1" dirty="0">
                <a:solidFill>
                  <a:schemeClr val="accent3">
                    <a:lumMod val="75000"/>
                  </a:schemeClr>
                </a:solidFill>
              </a:rPr>
              <a:t>e</a:t>
            </a:r>
            <a:r>
              <a:rPr lang="en-US" i="1" dirty="0">
                <a:solidFill>
                  <a:schemeClr val="accent3">
                    <a:lumMod val="75000"/>
                  </a:schemeClr>
                </a:solidFill>
              </a:rPr>
              <a:t>. portal frame; </a:t>
            </a:r>
            <a:r>
              <a:rPr lang="en-US" b="1" i="1" dirty="0">
                <a:solidFill>
                  <a:schemeClr val="accent3">
                    <a:lumMod val="75000"/>
                  </a:schemeClr>
                </a:solidFill>
              </a:rPr>
              <a:t>f</a:t>
            </a:r>
            <a:r>
              <a:rPr lang="en-US" i="1" dirty="0">
                <a:solidFill>
                  <a:schemeClr val="accent3">
                    <a:lumMod val="75000"/>
                  </a:schemeClr>
                </a:solidFill>
              </a:rPr>
              <a:t>. shell; </a:t>
            </a:r>
            <a:r>
              <a:rPr lang="en-US" b="1" i="1" dirty="0">
                <a:solidFill>
                  <a:schemeClr val="accent3">
                    <a:lumMod val="75000"/>
                  </a:schemeClr>
                </a:solidFill>
              </a:rPr>
              <a:t>g. </a:t>
            </a:r>
            <a:r>
              <a:rPr lang="en-US" i="1" dirty="0">
                <a:solidFill>
                  <a:schemeClr val="accent3">
                    <a:lumMod val="75000"/>
                  </a:schemeClr>
                </a:solidFill>
              </a:rPr>
              <a:t>barrel; </a:t>
            </a:r>
            <a:r>
              <a:rPr lang="en-US" b="1" i="1" dirty="0">
                <a:solidFill>
                  <a:schemeClr val="accent3">
                    <a:lumMod val="75000"/>
                  </a:schemeClr>
                </a:solidFill>
              </a:rPr>
              <a:t>h. </a:t>
            </a:r>
            <a:r>
              <a:rPr lang="en-US" i="1" dirty="0">
                <a:solidFill>
                  <a:schemeClr val="accent3">
                    <a:lumMod val="75000"/>
                  </a:schemeClr>
                </a:solidFill>
              </a:rPr>
              <a:t>saddle; </a:t>
            </a:r>
            <a:r>
              <a:rPr lang="en-US" b="1" i="1" dirty="0" err="1">
                <a:solidFill>
                  <a:schemeClr val="accent3">
                    <a:lumMod val="75000"/>
                  </a:schemeClr>
                </a:solidFill>
              </a:rPr>
              <a:t>i</a:t>
            </a:r>
            <a:r>
              <a:rPr lang="en-US" b="1" i="1" dirty="0">
                <a:solidFill>
                  <a:schemeClr val="accent3">
                    <a:lumMod val="75000"/>
                  </a:schemeClr>
                </a:solidFill>
              </a:rPr>
              <a:t>. </a:t>
            </a:r>
            <a:r>
              <a:rPr lang="en-US" i="1" dirty="0">
                <a:solidFill>
                  <a:schemeClr val="accent3">
                    <a:lumMod val="75000"/>
                  </a:schemeClr>
                </a:solidFill>
              </a:rPr>
              <a:t>grid dome; j. polygonal </a:t>
            </a:r>
            <a:r>
              <a:rPr lang="en-US" i="1" dirty="0" smtClean="0">
                <a:solidFill>
                  <a:schemeClr val="accent3">
                    <a:lumMod val="75000"/>
                  </a:schemeClr>
                </a:solidFill>
              </a:rPr>
              <a:t>dome; k</a:t>
            </a:r>
            <a:r>
              <a:rPr lang="en-US" i="1" dirty="0">
                <a:solidFill>
                  <a:schemeClr val="accent3">
                    <a:lumMod val="75000"/>
                  </a:schemeClr>
                </a:solidFill>
              </a:rPr>
              <a:t>. geodesic dome; </a:t>
            </a:r>
            <a:r>
              <a:rPr lang="en-US" b="1" i="1" dirty="0">
                <a:solidFill>
                  <a:schemeClr val="accent3">
                    <a:lumMod val="75000"/>
                  </a:schemeClr>
                </a:solidFill>
              </a:rPr>
              <a:t>l. </a:t>
            </a:r>
            <a:r>
              <a:rPr lang="en-US" i="1" dirty="0">
                <a:solidFill>
                  <a:schemeClr val="accent3">
                    <a:lumMod val="75000"/>
                  </a:schemeClr>
                </a:solidFill>
              </a:rPr>
              <a:t>slab; </a:t>
            </a:r>
            <a:r>
              <a:rPr lang="en-US" b="1" i="1" dirty="0">
                <a:solidFill>
                  <a:schemeClr val="accent3">
                    <a:lumMod val="75000"/>
                  </a:schemeClr>
                </a:solidFill>
              </a:rPr>
              <a:t>m</a:t>
            </a:r>
            <a:r>
              <a:rPr lang="en-US" i="1" dirty="0">
                <a:solidFill>
                  <a:schemeClr val="accent3">
                    <a:lumMod val="75000"/>
                  </a:schemeClr>
                </a:solidFill>
              </a:rPr>
              <a:t>. space frame; </a:t>
            </a:r>
            <a:r>
              <a:rPr lang="en-US" b="1" i="1" dirty="0">
                <a:solidFill>
                  <a:schemeClr val="accent3">
                    <a:lumMod val="75000"/>
                  </a:schemeClr>
                </a:solidFill>
              </a:rPr>
              <a:t>n</a:t>
            </a:r>
            <a:r>
              <a:rPr lang="en-US" i="1" dirty="0">
                <a:solidFill>
                  <a:schemeClr val="accent3">
                    <a:lumMod val="75000"/>
                  </a:schemeClr>
                </a:solidFill>
              </a:rPr>
              <a:t>. flat grid; </a:t>
            </a:r>
            <a:r>
              <a:rPr lang="en-US" b="1" i="1" dirty="0">
                <a:solidFill>
                  <a:schemeClr val="accent3">
                    <a:lumMod val="75000"/>
                  </a:schemeClr>
                </a:solidFill>
              </a:rPr>
              <a:t>o</a:t>
            </a:r>
            <a:r>
              <a:rPr lang="en-US" i="1" dirty="0">
                <a:solidFill>
                  <a:schemeClr val="accent3">
                    <a:lumMod val="75000"/>
                  </a:schemeClr>
                </a:solidFill>
              </a:rPr>
              <a:t>. lattice; </a:t>
            </a:r>
            <a:r>
              <a:rPr lang="en-US" b="1" i="1" dirty="0">
                <a:solidFill>
                  <a:schemeClr val="accent3">
                    <a:lumMod val="75000"/>
                  </a:schemeClr>
                </a:solidFill>
              </a:rPr>
              <a:t>p. </a:t>
            </a:r>
            <a:r>
              <a:rPr lang="en-US" i="1" dirty="0">
                <a:solidFill>
                  <a:schemeClr val="accent3">
                    <a:lumMod val="75000"/>
                  </a:schemeClr>
                </a:solidFill>
              </a:rPr>
              <a:t>suspended; </a:t>
            </a:r>
            <a:r>
              <a:rPr lang="en-US" b="1" i="1" dirty="0">
                <a:solidFill>
                  <a:schemeClr val="accent3">
                    <a:lumMod val="75000"/>
                  </a:schemeClr>
                </a:solidFill>
              </a:rPr>
              <a:t>q. </a:t>
            </a:r>
            <a:r>
              <a:rPr lang="en-US" i="1" dirty="0">
                <a:solidFill>
                  <a:schemeClr val="accent3">
                    <a:lumMod val="75000"/>
                  </a:schemeClr>
                </a:solidFill>
              </a:rPr>
              <a:t>membrane (Stroud Foster &amp; Harington, 1990).</a:t>
            </a:r>
            <a:endParaRPr lang="fa-IR" dirty="0">
              <a:solidFill>
                <a:schemeClr val="accent3">
                  <a:lumMod val="75000"/>
                </a:schemeClr>
              </a:solidFill>
            </a:endParaRPr>
          </a:p>
        </p:txBody>
      </p:sp>
      <p:cxnSp>
        <p:nvCxnSpPr>
          <p:cNvPr id="6" name="Straight Connector 5"/>
          <p:cNvCxnSpPr/>
          <p:nvPr/>
        </p:nvCxnSpPr>
        <p:spPr>
          <a:xfrm>
            <a:off x="5148064" y="4389107"/>
            <a:ext cx="3672408" cy="0"/>
          </a:xfrm>
          <a:prstGeom prst="line">
            <a:avLst/>
          </a:prstGeom>
          <a:ln>
            <a:solidFill>
              <a:schemeClr val="accent3">
                <a:lumMod val="75000"/>
              </a:schemeClr>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848395315"/>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491064" cy="1143000"/>
          </a:xfrm>
        </p:spPr>
        <p:txBody>
          <a:bodyPr/>
          <a:lstStyle/>
          <a:p>
            <a:pPr rtl="0"/>
            <a:r>
              <a:rPr lang="en-US" b="1" dirty="0" smtClean="0">
                <a:solidFill>
                  <a:schemeClr val="accent3">
                    <a:lumMod val="50000"/>
                  </a:schemeClr>
                </a:solidFill>
                <a:latin typeface="Adobe Myungjo Std M" pitchFamily="18" charset="-128"/>
                <a:ea typeface="Adobe Myungjo Std M" pitchFamily="18" charset="-128"/>
              </a:rPr>
              <a:t>Advantage</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57200" y="1600201"/>
            <a:ext cx="6419056" cy="4997151"/>
          </a:xfrm>
        </p:spPr>
        <p:txBody>
          <a:bodyPr>
            <a:noAutofit/>
          </a:bodyPr>
          <a:lstStyle/>
          <a:p>
            <a:pPr marL="0" indent="0" algn="just" rtl="0">
              <a:buNone/>
            </a:pPr>
            <a:r>
              <a:rPr lang="en-US" sz="2400" dirty="0" smtClean="0">
                <a:latin typeface="Andalus" pitchFamily="18" charset="-78"/>
                <a:cs typeface="Andalus" pitchFamily="18" charset="-78"/>
              </a:rPr>
              <a:t>After 1970’s, the </a:t>
            </a:r>
            <a:r>
              <a:rPr lang="en-US" sz="2400" dirty="0">
                <a:latin typeface="Andalus" pitchFamily="18" charset="-78"/>
                <a:cs typeface="Andalus" pitchFamily="18" charset="-78"/>
              </a:rPr>
              <a:t>atrium performs impressive </a:t>
            </a:r>
            <a:r>
              <a:rPr lang="en-US" sz="2400" dirty="0" smtClean="0">
                <a:latin typeface="Andalus" pitchFamily="18" charset="-78"/>
                <a:cs typeface="Andalus" pitchFamily="18" charset="-78"/>
              </a:rPr>
              <a:t>spaces revives </a:t>
            </a:r>
            <a:r>
              <a:rPr lang="en-US" sz="2400" dirty="0">
                <a:latin typeface="Andalus" pitchFamily="18" charset="-78"/>
                <a:cs typeface="Andalus" pitchFamily="18" charset="-78"/>
              </a:rPr>
              <a:t>the indoor space </a:t>
            </a:r>
            <a:r>
              <a:rPr lang="en-US" sz="2400" dirty="0" smtClean="0">
                <a:latin typeface="Andalus" pitchFamily="18" charset="-78"/>
                <a:cs typeface="Andalus" pitchFamily="18" charset="-78"/>
              </a:rPr>
              <a:t>by:</a:t>
            </a:r>
          </a:p>
          <a:p>
            <a:pPr marL="0" indent="0" algn="just" rtl="0">
              <a:buNone/>
            </a:pPr>
            <a:endParaRPr lang="en-US" sz="2400" dirty="0" smtClean="0">
              <a:latin typeface="Andalus" pitchFamily="18" charset="-78"/>
              <a:cs typeface="Andalus" pitchFamily="18" charset="-78"/>
            </a:endParaRP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Admitting </a:t>
            </a:r>
            <a:r>
              <a:rPr lang="en-US" sz="2400" dirty="0">
                <a:latin typeface="Andalus" pitchFamily="18" charset="-78"/>
                <a:cs typeface="Andalus" pitchFamily="18" charset="-78"/>
              </a:rPr>
              <a:t>natural </a:t>
            </a:r>
            <a:r>
              <a:rPr lang="en-US" sz="2400" dirty="0" smtClean="0">
                <a:latin typeface="Andalus" pitchFamily="18" charset="-78"/>
                <a:cs typeface="Andalus" pitchFamily="18" charset="-78"/>
              </a:rPr>
              <a:t>light</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Maximizes </a:t>
            </a:r>
            <a:r>
              <a:rPr lang="en-US" sz="2400" dirty="0">
                <a:latin typeface="Andalus" pitchFamily="18" charset="-78"/>
                <a:cs typeface="Andalus" pitchFamily="18" charset="-78"/>
              </a:rPr>
              <a:t>the benefit from direct solar </a:t>
            </a:r>
            <a:r>
              <a:rPr lang="en-US" sz="2400" dirty="0" smtClean="0">
                <a:latin typeface="Andalus" pitchFamily="18" charset="-78"/>
                <a:cs typeface="Andalus" pitchFamily="18" charset="-78"/>
              </a:rPr>
              <a:t>gain</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Maintains </a:t>
            </a:r>
            <a:r>
              <a:rPr lang="en-US" sz="2400" dirty="0">
                <a:latin typeface="Andalus" pitchFamily="18" charset="-78"/>
                <a:cs typeface="Andalus" pitchFamily="18" charset="-78"/>
              </a:rPr>
              <a:t>solutions to the problems of </a:t>
            </a:r>
            <a:r>
              <a:rPr lang="en-US" sz="2400" dirty="0" smtClean="0">
                <a:latin typeface="Andalus" pitchFamily="18" charset="-78"/>
                <a:cs typeface="Andalus" pitchFamily="18" charset="-78"/>
              </a:rPr>
              <a:t>natural ventilation</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Increases interaction and </a:t>
            </a:r>
            <a:r>
              <a:rPr lang="en-US" sz="2400" dirty="0">
                <a:latin typeface="Andalus" pitchFamily="18" charset="-78"/>
                <a:cs typeface="Andalus" pitchFamily="18" charset="-78"/>
              </a:rPr>
              <a:t>socialization of the </a:t>
            </a:r>
            <a:r>
              <a:rPr lang="en-US" sz="2400" dirty="0" smtClean="0">
                <a:latin typeface="Andalus" pitchFamily="18" charset="-78"/>
                <a:cs typeface="Andalus" pitchFamily="18" charset="-78"/>
              </a:rPr>
              <a:t>people</a:t>
            </a:r>
          </a:p>
          <a:p>
            <a:pPr algn="just" rtl="0">
              <a:buFont typeface="Wingdings" pitchFamily="2" charset="2"/>
              <a:buChar char="ü"/>
            </a:pPr>
            <a:endParaRPr lang="fa-IR" sz="1800" dirty="0"/>
          </a:p>
        </p:txBody>
      </p:sp>
    </p:spTree>
    <p:extLst>
      <p:ext uri="{BB962C8B-B14F-4D97-AF65-F5344CB8AC3E}">
        <p14:creationId xmlns:p14="http://schemas.microsoft.com/office/powerpoint/2010/main" val="1016895122"/>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5896" y="260648"/>
            <a:ext cx="5338936" cy="1143000"/>
          </a:xfrm>
        </p:spPr>
        <p:txBody>
          <a:bodyPr/>
          <a:lstStyle/>
          <a:p>
            <a:pPr rtl="0"/>
            <a:r>
              <a:rPr lang="en-US" b="1" dirty="0">
                <a:solidFill>
                  <a:schemeClr val="accent3">
                    <a:lumMod val="50000"/>
                  </a:schemeClr>
                </a:solidFill>
                <a:latin typeface="Adobe Myungjo Std M" pitchFamily="18" charset="-128"/>
                <a:ea typeface="Adobe Myungjo Std M" pitchFamily="18" charset="-128"/>
              </a:rPr>
              <a:t>Advantage</a:t>
            </a:r>
            <a:endParaRPr lang="fa-IR" dirty="0"/>
          </a:p>
        </p:txBody>
      </p:sp>
      <p:sp>
        <p:nvSpPr>
          <p:cNvPr id="3" name="Content Placeholder 2"/>
          <p:cNvSpPr>
            <a:spLocks noGrp="1"/>
          </p:cNvSpPr>
          <p:nvPr>
            <p:ph idx="1"/>
          </p:nvPr>
        </p:nvSpPr>
        <p:spPr>
          <a:xfrm>
            <a:off x="3419872" y="1600201"/>
            <a:ext cx="5544616" cy="4805129"/>
          </a:xfrm>
        </p:spPr>
        <p:txBody>
          <a:bodyPr>
            <a:noAutofit/>
          </a:bodyPr>
          <a:lstStyle/>
          <a:p>
            <a:pPr algn="just" rtl="0">
              <a:lnSpc>
                <a:spcPct val="120000"/>
              </a:lnSpc>
              <a:buClr>
                <a:schemeClr val="accent3">
                  <a:lumMod val="50000"/>
                </a:schemeClr>
              </a:buClr>
              <a:buFont typeface="Wingdings" pitchFamily="2" charset="2"/>
              <a:buChar char="ü"/>
            </a:pPr>
            <a:r>
              <a:rPr lang="en-US" sz="1800" dirty="0" smtClean="0">
                <a:latin typeface="Andalus" pitchFamily="18" charset="-78"/>
                <a:cs typeface="Andalus" pitchFamily="18" charset="-78"/>
              </a:rPr>
              <a:t>Providing </a:t>
            </a:r>
            <a:r>
              <a:rPr lang="en-US" sz="1800" dirty="0">
                <a:latin typeface="Andalus" pitchFamily="18" charset="-78"/>
                <a:cs typeface="Andalus" pitchFamily="18" charset="-78"/>
              </a:rPr>
              <a:t>circulation and communication between stories</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Comfortable buffer zones between indoor and outdoor environment</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It acts as a filter of undesirable effects of outdoor environment factors such as rain, snow or wind etc.</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Atrium is also reported to increase the marketing values of many buildings, beside their psychological and physiological effects on increasing the moral of people and exposure to daylight</a:t>
            </a:r>
            <a:endParaRPr lang="fa-IR" sz="1800" dirty="0">
              <a:latin typeface="Andalus" pitchFamily="18" charset="-78"/>
              <a:cs typeface="Andalus" pitchFamily="18" charset="-78"/>
            </a:endParaRPr>
          </a:p>
        </p:txBody>
      </p:sp>
    </p:spTree>
    <p:extLst>
      <p:ext uri="{BB962C8B-B14F-4D97-AF65-F5344CB8AC3E}">
        <p14:creationId xmlns:p14="http://schemas.microsoft.com/office/powerpoint/2010/main" val="993740968"/>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2669"/>
            <a:ext cx="6491064" cy="1143000"/>
          </a:xfrm>
        </p:spPr>
        <p:txBody>
          <a:bodyPr/>
          <a:lstStyle/>
          <a:p>
            <a:r>
              <a:rPr lang="en-US" b="1" dirty="0">
                <a:solidFill>
                  <a:schemeClr val="accent3">
                    <a:lumMod val="50000"/>
                  </a:schemeClr>
                </a:solidFill>
                <a:latin typeface="Adobe Myungjo Std M" pitchFamily="18" charset="-128"/>
                <a:ea typeface="Adobe Myungjo Std M" pitchFamily="18" charset="-128"/>
              </a:rPr>
              <a:t>Disadvantages</a:t>
            </a:r>
            <a:r>
              <a:rPr lang="en-US" dirty="0" smtClean="0"/>
              <a:t> </a:t>
            </a:r>
            <a:endParaRPr lang="fa-IR" dirty="0"/>
          </a:p>
        </p:txBody>
      </p:sp>
      <p:sp>
        <p:nvSpPr>
          <p:cNvPr id="3" name="Content Placeholder 2"/>
          <p:cNvSpPr>
            <a:spLocks noGrp="1"/>
          </p:cNvSpPr>
          <p:nvPr>
            <p:ph idx="1"/>
          </p:nvPr>
        </p:nvSpPr>
        <p:spPr>
          <a:xfrm>
            <a:off x="457200" y="1988842"/>
            <a:ext cx="6779096" cy="3936437"/>
          </a:xfrm>
        </p:spPr>
        <p:txBody>
          <a:bodyPr>
            <a:normAutofit/>
          </a:bodyPr>
          <a:lstStyle/>
          <a:p>
            <a:pPr marL="0" indent="0" algn="just" rtl="0">
              <a:buNone/>
            </a:pPr>
            <a:r>
              <a:rPr lang="en-US" sz="2400" dirty="0" smtClean="0">
                <a:latin typeface="Andalus" pitchFamily="18" charset="-78"/>
                <a:cs typeface="Andalus" pitchFamily="18" charset="-78"/>
              </a:rPr>
              <a:t>Some disadvantages </a:t>
            </a:r>
            <a:r>
              <a:rPr lang="en-US" sz="2400" dirty="0">
                <a:latin typeface="Andalus" pitchFamily="18" charset="-78"/>
                <a:cs typeface="Andalus" pitchFamily="18" charset="-78"/>
              </a:rPr>
              <a:t>cause high </a:t>
            </a:r>
            <a:r>
              <a:rPr lang="en-US" sz="2400" dirty="0" smtClean="0">
                <a:latin typeface="Andalus" pitchFamily="18" charset="-78"/>
                <a:cs typeface="Andalus" pitchFamily="18" charset="-78"/>
              </a:rPr>
              <a:t>energy consumption like:</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Excessive </a:t>
            </a:r>
            <a:r>
              <a:rPr lang="en-US" sz="2400" dirty="0">
                <a:latin typeface="Andalus" pitchFamily="18" charset="-78"/>
                <a:cs typeface="Andalus" pitchFamily="18" charset="-78"/>
              </a:rPr>
              <a:t>solar heat gain in </a:t>
            </a:r>
            <a:r>
              <a:rPr lang="en-US" sz="2400" dirty="0" smtClean="0">
                <a:latin typeface="Andalus" pitchFamily="18" charset="-78"/>
                <a:cs typeface="Andalus" pitchFamily="18" charset="-78"/>
              </a:rPr>
              <a:t>summer</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Heat </a:t>
            </a:r>
            <a:r>
              <a:rPr lang="en-US" sz="2400" dirty="0">
                <a:latin typeface="Andalus" pitchFamily="18" charset="-78"/>
                <a:cs typeface="Andalus" pitchFamily="18" charset="-78"/>
              </a:rPr>
              <a:t>loss </a:t>
            </a:r>
            <a:r>
              <a:rPr lang="en-US" sz="2400" dirty="0" smtClean="0">
                <a:latin typeface="Andalus" pitchFamily="18" charset="-78"/>
                <a:cs typeface="Andalus" pitchFamily="18" charset="-78"/>
              </a:rPr>
              <a:t>from largely </a:t>
            </a:r>
            <a:r>
              <a:rPr lang="en-US" sz="2400" dirty="0">
                <a:latin typeface="Andalus" pitchFamily="18" charset="-78"/>
                <a:cs typeface="Andalus" pitchFamily="18" charset="-78"/>
              </a:rPr>
              <a:t>glazing </a:t>
            </a:r>
            <a:r>
              <a:rPr lang="en-US" sz="2400" dirty="0" smtClean="0">
                <a:latin typeface="Andalus" pitchFamily="18" charset="-78"/>
                <a:cs typeface="Andalus" pitchFamily="18" charset="-78"/>
              </a:rPr>
              <a:t>surfaces</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Air stratification affect </a:t>
            </a:r>
            <a:r>
              <a:rPr lang="en-US" sz="2400" dirty="0">
                <a:latin typeface="Andalus" pitchFamily="18" charset="-78"/>
                <a:cs typeface="Andalus" pitchFamily="18" charset="-78"/>
              </a:rPr>
              <a:t>thermal comfort and performance of </a:t>
            </a:r>
            <a:r>
              <a:rPr lang="en-US" sz="2400" dirty="0" smtClean="0">
                <a:latin typeface="Andalus" pitchFamily="18" charset="-78"/>
                <a:cs typeface="Andalus" pitchFamily="18" charset="-78"/>
              </a:rPr>
              <a:t>atrium</a:t>
            </a:r>
          </a:p>
          <a:p>
            <a:pPr algn="just" rtl="0"/>
            <a:endParaRPr lang="fa-IR" sz="1800" dirty="0"/>
          </a:p>
        </p:txBody>
      </p:sp>
    </p:spTree>
    <p:extLst>
      <p:ext uri="{BB962C8B-B14F-4D97-AF65-F5344CB8AC3E}">
        <p14:creationId xmlns:p14="http://schemas.microsoft.com/office/powerpoint/2010/main" val="3560278980"/>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274639"/>
            <a:ext cx="5122912" cy="1143000"/>
          </a:xfrm>
        </p:spPr>
        <p:txBody>
          <a:bodyPr>
            <a:noAutofit/>
          </a:bodyPr>
          <a:lstStyle/>
          <a:p>
            <a:pPr marL="0" indent="0" rtl="0" fontAlgn="base"/>
            <a:r>
              <a:rPr lang="en-US" sz="2800" b="1" dirty="0">
                <a:solidFill>
                  <a:schemeClr val="accent3">
                    <a:lumMod val="75000"/>
                  </a:schemeClr>
                </a:solidFill>
                <a:latin typeface="Andalus" pitchFamily="18" charset="-78"/>
                <a:cs typeface="Andalus" pitchFamily="18" charset="-78"/>
              </a:rPr>
              <a:t>Case 1: Plaza of the Americas, Dallas, Texas</a:t>
            </a:r>
          </a:p>
        </p:txBody>
      </p:sp>
      <p:sp>
        <p:nvSpPr>
          <p:cNvPr id="3" name="Content Placeholder 2"/>
          <p:cNvSpPr>
            <a:spLocks noGrp="1"/>
          </p:cNvSpPr>
          <p:nvPr>
            <p:ph idx="1"/>
          </p:nvPr>
        </p:nvSpPr>
        <p:spPr>
          <a:xfrm>
            <a:off x="3265512" y="1307901"/>
            <a:ext cx="5554960" cy="5001420"/>
          </a:xfrm>
        </p:spPr>
        <p:txBody>
          <a:bodyPr>
            <a:noAutofit/>
          </a:bodyPr>
          <a:lstStyle/>
          <a:p>
            <a:pPr marL="0" indent="0" algn="just" rtl="0" fontAlgn="base">
              <a:buNone/>
            </a:pPr>
            <a:endParaRPr lang="en-US" sz="1000" dirty="0"/>
          </a:p>
          <a:p>
            <a:pPr algn="just" rtl="0" fontAlgn="base"/>
            <a:r>
              <a:rPr lang="en-US" sz="1800" dirty="0" smtClean="0">
                <a:latin typeface="Andalus" pitchFamily="18" charset="-78"/>
                <a:cs typeface="Andalus" pitchFamily="18" charset="-78"/>
              </a:rPr>
              <a:t>It is an example </a:t>
            </a:r>
            <a:r>
              <a:rPr lang="en-US" sz="1800" dirty="0">
                <a:latin typeface="Andalus" pitchFamily="18" charset="-78"/>
                <a:cs typeface="Andalus" pitchFamily="18" charset="-78"/>
              </a:rPr>
              <a:t>of the bridging </a:t>
            </a:r>
            <a:r>
              <a:rPr lang="en-US" sz="1800" dirty="0" smtClean="0">
                <a:latin typeface="Andalus" pitchFamily="18" charset="-78"/>
                <a:cs typeface="Andalus" pitchFamily="18" charset="-78"/>
              </a:rPr>
              <a:t>atrium, a </a:t>
            </a:r>
            <a:r>
              <a:rPr lang="en-US" sz="1800" dirty="0">
                <a:latin typeface="Andalus" pitchFamily="18" charset="-78"/>
                <a:cs typeface="Andalus" pitchFamily="18" charset="-78"/>
              </a:rPr>
              <a:t>complex form which utilizes the atrium to connect several buildings. </a:t>
            </a:r>
            <a:endParaRPr lang="en-US" sz="1800" dirty="0" smtClean="0">
              <a:latin typeface="Andalus" pitchFamily="18" charset="-78"/>
              <a:cs typeface="Andalus" pitchFamily="18" charset="-78"/>
            </a:endParaRPr>
          </a:p>
          <a:p>
            <a:pPr algn="just" rtl="0" fontAlgn="base"/>
            <a:r>
              <a:rPr lang="en-US" sz="1800" dirty="0" smtClean="0">
                <a:latin typeface="Andalus" pitchFamily="18" charset="-78"/>
                <a:cs typeface="Andalus" pitchFamily="18" charset="-78"/>
              </a:rPr>
              <a:t>25 story </a:t>
            </a:r>
            <a:r>
              <a:rPr lang="en-US" sz="1800" dirty="0">
                <a:latin typeface="Andalus" pitchFamily="18" charset="-78"/>
                <a:cs typeface="Andalus" pitchFamily="18" charset="-78"/>
              </a:rPr>
              <a:t>office towers, a </a:t>
            </a:r>
            <a:r>
              <a:rPr lang="en-US" sz="1800" dirty="0" smtClean="0">
                <a:latin typeface="Andalus" pitchFamily="18" charset="-78"/>
                <a:cs typeface="Andalus" pitchFamily="18" charset="-78"/>
              </a:rPr>
              <a:t>12 story </a:t>
            </a:r>
            <a:r>
              <a:rPr lang="en-US" sz="1800" dirty="0">
                <a:latin typeface="Andalus" pitchFamily="18" charset="-78"/>
                <a:cs typeface="Andalus" pitchFamily="18" charset="-78"/>
              </a:rPr>
              <a:t>hotel and a </a:t>
            </a:r>
            <a:r>
              <a:rPr lang="en-US" sz="1800" dirty="0" smtClean="0">
                <a:latin typeface="Andalus" pitchFamily="18" charset="-78"/>
                <a:cs typeface="Andalus" pitchFamily="18" charset="-78"/>
              </a:rPr>
              <a:t>12 story </a:t>
            </a:r>
            <a:r>
              <a:rPr lang="en-US" sz="1800" dirty="0">
                <a:latin typeface="Andalus" pitchFamily="18" charset="-78"/>
                <a:cs typeface="Andalus" pitchFamily="18" charset="-78"/>
              </a:rPr>
              <a:t>parking </a:t>
            </a:r>
            <a:r>
              <a:rPr lang="en-US" sz="1800" dirty="0" smtClean="0">
                <a:latin typeface="Andalus" pitchFamily="18" charset="-78"/>
                <a:cs typeface="Andalus" pitchFamily="18" charset="-78"/>
              </a:rPr>
              <a:t>garage. There </a:t>
            </a:r>
            <a:r>
              <a:rPr lang="en-US" sz="1800" dirty="0">
                <a:latin typeface="Andalus" pitchFamily="18" charset="-78"/>
                <a:cs typeface="Andalus" pitchFamily="18" charset="-78"/>
              </a:rPr>
              <a:t>are retail shops at the two lowest </a:t>
            </a:r>
            <a:r>
              <a:rPr lang="en-US" sz="1800" dirty="0" smtClean="0">
                <a:latin typeface="Andalus" pitchFamily="18" charset="-78"/>
                <a:cs typeface="Andalus" pitchFamily="18" charset="-78"/>
              </a:rPr>
              <a:t>levels</a:t>
            </a:r>
          </a:p>
          <a:p>
            <a:pPr algn="just" rtl="0" fontAlgn="base"/>
            <a:r>
              <a:rPr lang="en-US" sz="1800" dirty="0" smtClean="0">
                <a:latin typeface="Andalus" pitchFamily="18" charset="-78"/>
                <a:cs typeface="Andalus" pitchFamily="18" charset="-78"/>
              </a:rPr>
              <a:t>Natural </a:t>
            </a:r>
            <a:r>
              <a:rPr lang="en-US" sz="1800" dirty="0">
                <a:latin typeface="Andalus" pitchFamily="18" charset="-78"/>
                <a:cs typeface="Andalus" pitchFamily="18" charset="-78"/>
              </a:rPr>
              <a:t>light is admitted to the atrium space through full height glazing at the side walls between the buildings </a:t>
            </a:r>
            <a:endParaRPr lang="en-US" sz="1800" dirty="0" smtClean="0">
              <a:latin typeface="Andalus" pitchFamily="18" charset="-78"/>
              <a:cs typeface="Andalus" pitchFamily="18" charset="-78"/>
            </a:endParaRPr>
          </a:p>
          <a:p>
            <a:pPr algn="just" rtl="0" fontAlgn="base"/>
            <a:r>
              <a:rPr lang="en-US" sz="1800" dirty="0" smtClean="0">
                <a:latin typeface="Andalus" pitchFamily="18" charset="-78"/>
                <a:cs typeface="Andalus" pitchFamily="18" charset="-78"/>
              </a:rPr>
              <a:t>Daylight is transmitted </a:t>
            </a:r>
            <a:r>
              <a:rPr lang="en-US" sz="1800" dirty="0">
                <a:latin typeface="Andalus" pitchFamily="18" charset="-78"/>
                <a:cs typeface="Andalus" pitchFamily="18" charset="-78"/>
              </a:rPr>
              <a:t>to the adjacent buildings through floor to ceiling clear </a:t>
            </a:r>
            <a:r>
              <a:rPr lang="en-US" sz="1800" dirty="0" smtClean="0">
                <a:latin typeface="Andalus" pitchFamily="18" charset="-78"/>
                <a:cs typeface="Andalus" pitchFamily="18" charset="-78"/>
              </a:rPr>
              <a:t>glass</a:t>
            </a:r>
          </a:p>
          <a:p>
            <a:pPr algn="just" rtl="0" fontAlgn="base"/>
            <a:r>
              <a:rPr lang="en-US" sz="1800" dirty="0" smtClean="0">
                <a:latin typeface="Andalus" pitchFamily="18" charset="-78"/>
                <a:cs typeface="Andalus" pitchFamily="18" charset="-78"/>
              </a:rPr>
              <a:t>The </a:t>
            </a:r>
            <a:r>
              <a:rPr lang="en-US" sz="1800" dirty="0">
                <a:latin typeface="Andalus" pitchFamily="18" charset="-78"/>
                <a:cs typeface="Andalus" pitchFamily="18" charset="-78"/>
              </a:rPr>
              <a:t>Atrium is oriented with its long axis north-south</a:t>
            </a:r>
            <a:r>
              <a:rPr lang="en-US" sz="1800" dirty="0" smtClean="0">
                <a:latin typeface="Andalus" pitchFamily="18" charset="-78"/>
                <a:cs typeface="Andalus" pitchFamily="18" charset="-78"/>
              </a:rPr>
              <a:t>.</a:t>
            </a:r>
          </a:p>
        </p:txBody>
      </p:sp>
      <p:pic>
        <p:nvPicPr>
          <p:cNvPr id="4" name="Picture 3" descr="Geometric configuration of a bridging-style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483768" y="3813043"/>
            <a:ext cx="936104" cy="1632181"/>
          </a:xfrm>
          <a:prstGeom prst="rect">
            <a:avLst/>
          </a:prstGeom>
          <a:noFill/>
          <a:ln>
            <a:noFill/>
          </a:ln>
        </p:spPr>
      </p:pic>
    </p:spTree>
    <p:extLst>
      <p:ext uri="{BB962C8B-B14F-4D97-AF65-F5344CB8AC3E}">
        <p14:creationId xmlns:p14="http://schemas.microsoft.com/office/powerpoint/2010/main" val="3130391197"/>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274639"/>
            <a:ext cx="5122912" cy="1143000"/>
          </a:xfrm>
        </p:spPr>
        <p:txBody>
          <a:bodyPr>
            <a:noAutofit/>
          </a:bodyPr>
          <a:lstStyle/>
          <a:p>
            <a:pPr rtl="0"/>
            <a:r>
              <a:rPr lang="en-US" sz="2800" b="1" dirty="0">
                <a:solidFill>
                  <a:schemeClr val="accent3">
                    <a:lumMod val="75000"/>
                  </a:schemeClr>
                </a:solidFill>
                <a:latin typeface="Andalus" pitchFamily="18" charset="-78"/>
                <a:cs typeface="Andalus" pitchFamily="18" charset="-78"/>
              </a:rPr>
              <a:t>Case 1: Plaza of the Americas, Dallas, Texas</a:t>
            </a:r>
            <a:endParaRPr lang="fa-IR" sz="2800" dirty="0"/>
          </a:p>
        </p:txBody>
      </p:sp>
      <p:sp>
        <p:nvSpPr>
          <p:cNvPr id="3" name="Content Placeholder 2"/>
          <p:cNvSpPr>
            <a:spLocks noGrp="1"/>
          </p:cNvSpPr>
          <p:nvPr>
            <p:ph idx="1"/>
          </p:nvPr>
        </p:nvSpPr>
        <p:spPr>
          <a:xfrm>
            <a:off x="3347864" y="1412776"/>
            <a:ext cx="5338936" cy="5088565"/>
          </a:xfrm>
        </p:spPr>
        <p:txBody>
          <a:bodyPr>
            <a:noAutofit/>
          </a:bodyPr>
          <a:lstStyle/>
          <a:p>
            <a:pPr algn="just" rtl="0" fontAlgn="base"/>
            <a:r>
              <a:rPr lang="en-US" sz="1700" dirty="0">
                <a:latin typeface="Andalus" pitchFamily="18" charset="-78"/>
                <a:cs typeface="Andalus" pitchFamily="18" charset="-78"/>
              </a:rPr>
              <a:t>The smoke control is achieved through smoke vents at the bottom and top of the atrium exterior </a:t>
            </a:r>
            <a:r>
              <a:rPr lang="en-US" sz="1700" dirty="0" smtClean="0">
                <a:latin typeface="Andalus" pitchFamily="18" charset="-78"/>
                <a:cs typeface="Andalus" pitchFamily="18" charset="-78"/>
              </a:rPr>
              <a:t>walls.</a:t>
            </a:r>
          </a:p>
          <a:p>
            <a:pPr algn="just" rtl="0" fontAlgn="base"/>
            <a:r>
              <a:rPr lang="en-US" sz="1700" dirty="0" smtClean="0">
                <a:latin typeface="Andalus" pitchFamily="18" charset="-78"/>
                <a:cs typeface="Andalus" pitchFamily="18" charset="-78"/>
              </a:rPr>
              <a:t>The </a:t>
            </a:r>
            <a:r>
              <a:rPr lang="en-US" sz="1700" dirty="0">
                <a:latin typeface="Andalus" pitchFamily="18" charset="-78"/>
                <a:cs typeface="Andalus" pitchFamily="18" charset="-78"/>
              </a:rPr>
              <a:t>exterior skin is a glazed curtain wall system supported by steel wide flange beams spanning between the building structures which the atrium connects. </a:t>
            </a:r>
          </a:p>
          <a:p>
            <a:pPr algn="just" rtl="0" fontAlgn="base"/>
            <a:r>
              <a:rPr lang="en-US" sz="1700" dirty="0">
                <a:latin typeface="Andalus" pitchFamily="18" charset="-78"/>
                <a:cs typeface="Andalus" pitchFamily="18" charset="-78"/>
              </a:rPr>
              <a:t>The roof system consists of deep long span steel trusses covered with exposed metal deck, insulation and roofing. </a:t>
            </a:r>
          </a:p>
          <a:p>
            <a:pPr algn="just" rtl="0" fontAlgn="base"/>
            <a:r>
              <a:rPr lang="en-US" sz="1700" dirty="0">
                <a:latin typeface="Andalus" pitchFamily="18" charset="-78"/>
                <a:cs typeface="Andalus" pitchFamily="18" charset="-78"/>
              </a:rPr>
              <a:t>Each building also has an individual entrance accessible without entering the atrium. </a:t>
            </a:r>
          </a:p>
          <a:p>
            <a:pPr algn="just" rtl="0" fontAlgn="base"/>
            <a:r>
              <a:rPr lang="en-US" sz="1700" dirty="0">
                <a:latin typeface="Andalus" pitchFamily="18" charset="-78"/>
                <a:cs typeface="Andalus" pitchFamily="18" charset="-78"/>
              </a:rPr>
              <a:t>Landscaping within the atrium is limited with small planting areas. Additionally there are large palm trees in individual planters</a:t>
            </a:r>
            <a:r>
              <a:rPr lang="en-US" sz="1700" dirty="0" smtClean="0">
                <a:latin typeface="Andalus" pitchFamily="18" charset="-78"/>
                <a:cs typeface="Andalus" pitchFamily="18" charset="-78"/>
              </a:rPr>
              <a:t>.</a:t>
            </a:r>
            <a:endParaRPr lang="en-US" sz="1700" dirty="0">
              <a:latin typeface="Andalus" pitchFamily="18" charset="-78"/>
              <a:cs typeface="Andalus" pitchFamily="18" charset="-78"/>
            </a:endParaRPr>
          </a:p>
        </p:txBody>
      </p:sp>
      <p:pic>
        <p:nvPicPr>
          <p:cNvPr id="4" name="Picture 2" descr="File:PlazaAmericas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3433391" cy="6861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661325"/>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4" descr="malmo01"/>
          <p:cNvPicPr>
            <a:picLocks noChangeAspect="1" noChangeArrowheads="1"/>
          </p:cNvPicPr>
          <p:nvPr/>
        </p:nvPicPr>
        <p:blipFill>
          <a:blip r:embed="rId2" cstate="print"/>
          <a:srcRect/>
          <a:stretch>
            <a:fillRect/>
          </a:stretch>
        </p:blipFill>
        <p:spPr bwMode="auto">
          <a:xfrm>
            <a:off x="714348" y="714356"/>
            <a:ext cx="3556000" cy="5219700"/>
          </a:xfrm>
          <a:prstGeom prst="rect">
            <a:avLst/>
          </a:prstGeom>
          <a:noFill/>
          <a:ln w="9525">
            <a:noFill/>
            <a:miter lim="800000"/>
            <a:headEnd/>
            <a:tailEnd/>
          </a:ln>
        </p:spPr>
      </p:pic>
      <p:sp>
        <p:nvSpPr>
          <p:cNvPr id="8" name="Rectangle 7"/>
          <p:cNvSpPr/>
          <p:nvPr/>
        </p:nvSpPr>
        <p:spPr>
          <a:xfrm>
            <a:off x="4648200" y="1600200"/>
            <a:ext cx="4655442" cy="1631216"/>
          </a:xfrm>
          <a:prstGeom prst="rect">
            <a:avLst/>
          </a:prstGeom>
        </p:spPr>
        <p:txBody>
          <a:bodyPr wrap="none">
            <a:spAutoFit/>
          </a:bodyPr>
          <a:lstStyle/>
          <a:p>
            <a:pPr>
              <a:defRPr/>
            </a:pPr>
            <a:r>
              <a:rPr lang="en-US" sz="3600" dirty="0">
                <a:effectLst>
                  <a:outerShdw blurRad="50000" dist="30000" dir="5400000" algn="tl" rotWithShape="0">
                    <a:srgbClr val="000000">
                      <a:alpha val="30000"/>
                    </a:srgbClr>
                  </a:outerShdw>
                </a:effectLst>
                <a:ea typeface="+mj-ea"/>
                <a:cs typeface="+mj-cs"/>
              </a:rPr>
              <a:t>C</a:t>
            </a:r>
            <a:r>
              <a:rPr lang="en-US" sz="3200" dirty="0">
                <a:solidFill>
                  <a:srgbClr val="4F271C">
                    <a:satMod val="130000"/>
                  </a:srgbClr>
                </a:solidFill>
                <a:effectLst>
                  <a:outerShdw blurRad="50000" dist="30000" dir="5400000" algn="tl" rotWithShape="0">
                    <a:srgbClr val="000000">
                      <a:alpha val="30000"/>
                    </a:srgbClr>
                  </a:outerShdw>
                </a:effectLst>
                <a:ea typeface="+mj-ea"/>
                <a:cs typeface="+mj-cs"/>
              </a:rPr>
              <a:t>ase Study Of</a:t>
            </a:r>
            <a:br>
              <a:rPr lang="en-US" sz="3200" dirty="0">
                <a:solidFill>
                  <a:srgbClr val="4F271C">
                    <a:satMod val="130000"/>
                  </a:srgbClr>
                </a:solidFill>
                <a:effectLst>
                  <a:outerShdw blurRad="50000" dist="30000" dir="5400000" algn="tl" rotWithShape="0">
                    <a:srgbClr val="000000">
                      <a:alpha val="30000"/>
                    </a:srgbClr>
                  </a:outerShdw>
                </a:effectLst>
                <a:ea typeface="+mj-ea"/>
                <a:cs typeface="+mj-cs"/>
              </a:rPr>
            </a:br>
            <a:r>
              <a:rPr lang="en-US" sz="3200" dirty="0">
                <a:solidFill>
                  <a:srgbClr val="4F271C">
                    <a:satMod val="130000"/>
                  </a:srgbClr>
                </a:solidFill>
                <a:effectLst>
                  <a:outerShdw blurRad="50000" dist="30000" dir="5400000" algn="tl" rotWithShape="0">
                    <a:srgbClr val="000000">
                      <a:alpha val="30000"/>
                    </a:srgbClr>
                  </a:outerShdw>
                </a:effectLst>
                <a:ea typeface="+mj-ea"/>
                <a:cs typeface="+mj-cs"/>
              </a:rPr>
              <a:t>The Turning </a:t>
            </a:r>
            <a:r>
              <a:rPr lang="en-US" sz="3200" dirty="0" smtClean="0">
                <a:solidFill>
                  <a:srgbClr val="4F271C">
                    <a:satMod val="130000"/>
                  </a:srgbClr>
                </a:solidFill>
                <a:effectLst>
                  <a:outerShdw blurRad="50000" dist="30000" dir="5400000" algn="tl" rotWithShape="0">
                    <a:srgbClr val="000000">
                      <a:alpha val="30000"/>
                    </a:srgbClr>
                  </a:outerShdw>
                </a:effectLst>
                <a:ea typeface="+mj-ea"/>
                <a:cs typeface="+mj-cs"/>
              </a:rPr>
              <a:t>Torso</a:t>
            </a:r>
            <a:endParaRPr lang="en-US" sz="3200" dirty="0">
              <a:solidFill>
                <a:srgbClr val="4F271C">
                  <a:satMod val="130000"/>
                </a:srgbClr>
              </a:solidFill>
              <a:effectLst>
                <a:outerShdw blurRad="50000" dist="30000" dir="5400000" algn="tl" rotWithShape="0">
                  <a:srgbClr val="000000">
                    <a:alpha val="30000"/>
                  </a:srgbClr>
                </a:outerShdw>
              </a:effectLst>
              <a:ea typeface="+mj-ea"/>
              <a:cs typeface="+mj-cs"/>
            </a:endParaRPr>
          </a:p>
          <a:p>
            <a:pPr>
              <a:buFont typeface="Arial" pitchFamily="34" charset="0"/>
              <a:buChar char="•"/>
              <a:defRPr/>
            </a:pPr>
            <a:r>
              <a:rPr lang="en-US" sz="3200" dirty="0">
                <a:solidFill>
                  <a:srgbClr val="4F271C">
                    <a:satMod val="130000"/>
                  </a:srgbClr>
                </a:solidFill>
                <a:effectLst>
                  <a:outerShdw blurRad="50000" dist="30000" dir="5400000" algn="tl" rotWithShape="0">
                    <a:srgbClr val="000000">
                      <a:alpha val="30000"/>
                    </a:srgbClr>
                  </a:outerShdw>
                </a:effectLst>
                <a:ea typeface="+mj-ea"/>
                <a:cs typeface="+mj-cs"/>
              </a:rPr>
              <a:t>By Santiago </a:t>
            </a:r>
            <a:r>
              <a:rPr lang="en-US" sz="3200" dirty="0" err="1">
                <a:solidFill>
                  <a:srgbClr val="4F271C">
                    <a:satMod val="130000"/>
                  </a:srgbClr>
                </a:solidFill>
                <a:effectLst>
                  <a:outerShdw blurRad="50000" dist="30000" dir="5400000" algn="tl" rotWithShape="0">
                    <a:srgbClr val="000000">
                      <a:alpha val="30000"/>
                    </a:srgbClr>
                  </a:outerShdw>
                </a:effectLst>
                <a:ea typeface="+mj-ea"/>
                <a:cs typeface="+mj-cs"/>
              </a:rPr>
              <a:t>Calatrava</a:t>
            </a:r>
            <a:endParaRPr lang="en-US" dirty="0"/>
          </a:p>
        </p:txBody>
      </p:sp>
    </p:spTree>
  </p:cSld>
  <p:clrMapOvr>
    <a:masterClrMapping/>
  </p:clrMapOvr>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8229600" cy="1066800"/>
          </a:xfrm>
        </p:spPr>
        <p:txBody>
          <a:bodyPr/>
          <a:lstStyle/>
          <a:p>
            <a:pPr fontAlgn="auto">
              <a:spcAft>
                <a:spcPts val="0"/>
              </a:spcAft>
              <a:defRPr/>
            </a:pPr>
            <a:r>
              <a:rPr lang="en-US" sz="3200" dirty="0" smtClean="0">
                <a:solidFill>
                  <a:schemeClr val="tx1"/>
                </a:solidFill>
                <a:latin typeface="Arial Black" pitchFamily="34" charset="0"/>
              </a:rPr>
              <a:t>TURNING TORSO (</a:t>
            </a:r>
            <a:r>
              <a:rPr lang="en-US" sz="2000" dirty="0" smtClean="0">
                <a:solidFill>
                  <a:schemeClr val="tx1"/>
                </a:solidFill>
                <a:latin typeface="Arial Black" pitchFamily="34" charset="0"/>
              </a:rPr>
              <a:t>Santiago </a:t>
            </a:r>
            <a:r>
              <a:rPr lang="en-US" sz="2000" dirty="0" err="1" smtClean="0">
                <a:solidFill>
                  <a:schemeClr val="tx1"/>
                </a:solidFill>
                <a:latin typeface="Arial Black" pitchFamily="34" charset="0"/>
              </a:rPr>
              <a:t>Calatrava</a:t>
            </a:r>
            <a:r>
              <a:rPr lang="en-US" sz="2000" dirty="0" smtClean="0">
                <a:solidFill>
                  <a:schemeClr val="tx1"/>
                </a:solidFill>
                <a:latin typeface="Arial Black" pitchFamily="34" charset="0"/>
              </a:rPr>
              <a:t>)</a:t>
            </a:r>
            <a:endParaRPr lang="en-US" sz="2000" dirty="0">
              <a:solidFill>
                <a:schemeClr val="tx1"/>
              </a:solidFill>
              <a:latin typeface="Arial Black" pitchFamily="34" charset="0"/>
            </a:endParaRPr>
          </a:p>
        </p:txBody>
      </p:sp>
      <p:pic>
        <p:nvPicPr>
          <p:cNvPr id="54275" name="Picture 3" descr="https://sites.google.com/site/torrefira/_/rsrc/1254716800659/structural-system/load%20paths%202.png">
            <a:hlinkClick r:id="rId2"/>
          </p:cNvPr>
          <p:cNvPicPr>
            <a:picLocks noChangeAspect="1" noChangeArrowheads="1"/>
          </p:cNvPicPr>
          <p:nvPr/>
        </p:nvPicPr>
        <p:blipFill>
          <a:blip r:embed="rId3" cstate="print"/>
          <a:srcRect/>
          <a:stretch>
            <a:fillRect/>
          </a:stretch>
        </p:blipFill>
        <p:spPr bwMode="auto">
          <a:xfrm>
            <a:off x="173038" y="-43592750"/>
            <a:ext cx="2800350" cy="4543425"/>
          </a:xfrm>
          <a:prstGeom prst="rect">
            <a:avLst/>
          </a:prstGeom>
          <a:noFill/>
          <a:ln w="9525">
            <a:noFill/>
            <a:miter lim="800000"/>
            <a:headEnd/>
            <a:tailEnd/>
          </a:ln>
        </p:spPr>
      </p:pic>
      <p:pic>
        <p:nvPicPr>
          <p:cNvPr id="54276" name="Picture 4" descr="https://sites.google.com/site/torrefira/_/rsrc/1254711457571/structural-system/load%20paths.png">
            <a:hlinkClick r:id="rId4"/>
          </p:cNvPr>
          <p:cNvPicPr>
            <a:picLocks noChangeAspect="1" noChangeArrowheads="1"/>
          </p:cNvPicPr>
          <p:nvPr/>
        </p:nvPicPr>
        <p:blipFill>
          <a:blip r:embed="rId5" cstate="print"/>
          <a:srcRect/>
          <a:stretch>
            <a:fillRect/>
          </a:stretch>
        </p:blipFill>
        <p:spPr bwMode="auto">
          <a:xfrm>
            <a:off x="1368425" y="35148838"/>
            <a:ext cx="4210050" cy="4124325"/>
          </a:xfrm>
          <a:prstGeom prst="rect">
            <a:avLst/>
          </a:prstGeom>
          <a:noFill/>
          <a:ln w="9525">
            <a:noFill/>
            <a:miter lim="800000"/>
            <a:headEnd/>
            <a:tailEnd/>
          </a:ln>
        </p:spPr>
      </p:pic>
      <p:pic>
        <p:nvPicPr>
          <p:cNvPr id="54277" name="Picture 4" descr="santiago_calatrava_turning_torso"/>
          <p:cNvPicPr>
            <a:picLocks noChangeAspect="1" noChangeArrowheads="1"/>
          </p:cNvPicPr>
          <p:nvPr/>
        </p:nvPicPr>
        <p:blipFill>
          <a:blip r:embed="rId6" cstate="print"/>
          <a:srcRect/>
          <a:stretch>
            <a:fillRect/>
          </a:stretch>
        </p:blipFill>
        <p:spPr bwMode="auto">
          <a:xfrm>
            <a:off x="2000232" y="3500438"/>
            <a:ext cx="4968875" cy="3124200"/>
          </a:xfrm>
          <a:prstGeom prst="rect">
            <a:avLst/>
          </a:prstGeom>
          <a:noFill/>
          <a:ln w="9525">
            <a:noFill/>
            <a:miter lim="800000"/>
            <a:headEnd/>
            <a:tailEnd/>
          </a:ln>
        </p:spPr>
      </p:pic>
      <p:sp>
        <p:nvSpPr>
          <p:cNvPr id="11" name="Rectangle 10"/>
          <p:cNvSpPr/>
          <p:nvPr/>
        </p:nvSpPr>
        <p:spPr>
          <a:xfrm>
            <a:off x="642910" y="1071546"/>
            <a:ext cx="7948642" cy="2169825"/>
          </a:xfrm>
          <a:prstGeom prst="rect">
            <a:avLst/>
          </a:prstGeom>
        </p:spPr>
        <p:txBody>
          <a:bodyPr wrap="square">
            <a:spAutoFit/>
          </a:bodyPr>
          <a:lstStyle/>
          <a:p>
            <a:pPr algn="just">
              <a:lnSpc>
                <a:spcPct val="150000"/>
              </a:lnSpc>
              <a:defRPr/>
            </a:pPr>
            <a:r>
              <a:rPr lang="en-US" sz="1800" dirty="0">
                <a:effectLst>
                  <a:outerShdw blurRad="50000" dist="30000" dir="5400000" algn="tl" rotWithShape="0">
                    <a:srgbClr val="000000">
                      <a:alpha val="30000"/>
                    </a:srgbClr>
                  </a:outerShdw>
                </a:effectLst>
                <a:latin typeface="Arial Black" pitchFamily="34" charset="0"/>
                <a:ea typeface="+mj-ea"/>
                <a:cs typeface="+mj-cs"/>
              </a:rPr>
              <a:t> The 190 meter tall concrete and steel tower turns 90 degrees from bottom to </a:t>
            </a:r>
            <a:r>
              <a:rPr lang="en-US" sz="1800" dirty="0" smtClean="0">
                <a:effectLst>
                  <a:outerShdw blurRad="50000" dist="30000" dir="5400000" algn="tl" rotWithShape="0">
                    <a:srgbClr val="000000">
                      <a:alpha val="30000"/>
                    </a:srgbClr>
                  </a:outerShdw>
                </a:effectLst>
                <a:latin typeface="Arial Black" pitchFamily="34" charset="0"/>
                <a:ea typeface="+mj-ea"/>
                <a:cs typeface="+mj-cs"/>
              </a:rPr>
              <a:t>top. </a:t>
            </a:r>
            <a:r>
              <a:rPr lang="en-US" sz="1800" dirty="0" smtClean="0">
                <a:latin typeface="Arial Black" pitchFamily="34" charset="0"/>
              </a:rPr>
              <a:t>Designed </a:t>
            </a:r>
            <a:r>
              <a:rPr lang="en-US" sz="1800" dirty="0">
                <a:latin typeface="Arial Black" pitchFamily="34" charset="0"/>
              </a:rPr>
              <a:t>for a prominent urban site on the occasion of the European Housing Expo 2001, </a:t>
            </a:r>
            <a:r>
              <a:rPr lang="en-US" sz="1800" dirty="0" err="1">
                <a:latin typeface="Arial Black" pitchFamily="34" charset="0"/>
              </a:rPr>
              <a:t>Calatrava's</a:t>
            </a:r>
            <a:r>
              <a:rPr lang="en-US" sz="1800" dirty="0">
                <a:latin typeface="Arial Black" pitchFamily="34" charset="0"/>
              </a:rPr>
              <a:t> residential tower for </a:t>
            </a:r>
            <a:r>
              <a:rPr lang="en-US" sz="1800" dirty="0" err="1">
                <a:latin typeface="Arial Black" pitchFamily="34" charset="0"/>
              </a:rPr>
              <a:t>Malmö</a:t>
            </a:r>
            <a:r>
              <a:rPr lang="en-US" sz="1800" dirty="0">
                <a:latin typeface="Arial Black" pitchFamily="34" charset="0"/>
              </a:rPr>
              <a:t>, at the city's West Harbor, is based in form on his sculpture Turning Torso.</a:t>
            </a:r>
          </a:p>
        </p:txBody>
      </p:sp>
    </p:spTree>
  </p:cSld>
  <p:clrMapOvr>
    <a:masterClrMapping/>
  </p:clrMapOvr>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skydive_building"/>
          <p:cNvPicPr>
            <a:picLocks noChangeAspect="1" noChangeArrowheads="1"/>
          </p:cNvPicPr>
          <p:nvPr/>
        </p:nvPicPr>
        <p:blipFill>
          <a:blip r:embed="rId2" cstate="print"/>
          <a:srcRect/>
          <a:stretch>
            <a:fillRect/>
          </a:stretch>
        </p:blipFill>
        <p:spPr bwMode="auto">
          <a:xfrm>
            <a:off x="4427984" y="836712"/>
            <a:ext cx="3851952" cy="3528392"/>
          </a:xfrm>
          <a:prstGeom prst="rect">
            <a:avLst/>
          </a:prstGeom>
          <a:noFill/>
          <a:ln w="9525">
            <a:noFill/>
            <a:miter lim="800000"/>
            <a:headEnd/>
            <a:tailEnd/>
          </a:ln>
        </p:spPr>
      </p:pic>
      <p:pic>
        <p:nvPicPr>
          <p:cNvPr id="55300" name="Picture 3" descr="https://sites.google.com/site/torrefira/_/rsrc/1254716800659/structural-system/load%20paths%202.png">
            <a:hlinkClick r:id="rId3"/>
          </p:cNvPr>
          <p:cNvPicPr>
            <a:picLocks noChangeAspect="1" noChangeArrowheads="1"/>
          </p:cNvPicPr>
          <p:nvPr/>
        </p:nvPicPr>
        <p:blipFill>
          <a:blip r:embed="rId4" cstate="print"/>
          <a:srcRect/>
          <a:stretch>
            <a:fillRect/>
          </a:stretch>
        </p:blipFill>
        <p:spPr bwMode="auto">
          <a:xfrm>
            <a:off x="173038" y="-43592750"/>
            <a:ext cx="2800350" cy="4543425"/>
          </a:xfrm>
          <a:prstGeom prst="rect">
            <a:avLst/>
          </a:prstGeom>
          <a:noFill/>
          <a:ln w="9525">
            <a:noFill/>
            <a:miter lim="800000"/>
            <a:headEnd/>
            <a:tailEnd/>
          </a:ln>
        </p:spPr>
      </p:pic>
      <p:pic>
        <p:nvPicPr>
          <p:cNvPr id="55301" name="Picture 4" descr="https://sites.google.com/site/torrefira/_/rsrc/1254711457571/structural-system/load%20paths.png">
            <a:hlinkClick r:id="rId5"/>
          </p:cNvPr>
          <p:cNvPicPr>
            <a:picLocks noChangeAspect="1" noChangeArrowheads="1"/>
          </p:cNvPicPr>
          <p:nvPr/>
        </p:nvPicPr>
        <p:blipFill>
          <a:blip r:embed="rId6" cstate="print"/>
          <a:srcRect/>
          <a:stretch>
            <a:fillRect/>
          </a:stretch>
        </p:blipFill>
        <p:spPr bwMode="auto">
          <a:xfrm>
            <a:off x="1368425" y="35148838"/>
            <a:ext cx="4210050" cy="4124325"/>
          </a:xfrm>
          <a:prstGeom prst="rect">
            <a:avLst/>
          </a:prstGeom>
          <a:noFill/>
          <a:ln w="9525">
            <a:noFill/>
            <a:miter lim="800000"/>
            <a:headEnd/>
            <a:tailEnd/>
          </a:ln>
        </p:spPr>
      </p:pic>
      <p:sp>
        <p:nvSpPr>
          <p:cNvPr id="5" name="TextBox 4"/>
          <p:cNvSpPr txBox="1"/>
          <p:nvPr/>
        </p:nvSpPr>
        <p:spPr>
          <a:xfrm>
            <a:off x="251520" y="5301208"/>
            <a:ext cx="8643966" cy="646331"/>
          </a:xfrm>
          <a:prstGeom prst="rect">
            <a:avLst/>
          </a:prstGeom>
          <a:noFill/>
        </p:spPr>
        <p:txBody>
          <a:bodyPr wrap="square" rtlCol="0">
            <a:spAutoFit/>
          </a:bodyPr>
          <a:lstStyle/>
          <a:p>
            <a:pPr algn="ctr"/>
            <a:r>
              <a:rPr lang="en-GB" dirty="0" smtClean="0">
                <a:latin typeface="Arial Black" pitchFamily="34" charset="0"/>
              </a:rPr>
              <a:t>A VIEW SHOWING THE CORE AT THE APEX AND BOTTOM </a:t>
            </a:r>
          </a:p>
          <a:p>
            <a:pPr algn="ctr"/>
            <a:r>
              <a:rPr lang="en-GB" dirty="0" smtClean="0">
                <a:latin typeface="Arial Black" pitchFamily="34" charset="0"/>
              </a:rPr>
              <a:t>OF THE STRUCTURE</a:t>
            </a:r>
            <a:endParaRPr lang="en-GB" dirty="0">
              <a:latin typeface="Arial Black" pitchFamily="34" charset="0"/>
            </a:endParaRPr>
          </a:p>
        </p:txBody>
      </p:sp>
      <p:pic>
        <p:nvPicPr>
          <p:cNvPr id="4098" name="Picture 2"/>
          <p:cNvPicPr>
            <a:picLocks noChangeAspect="1" noChangeArrowheads="1"/>
          </p:cNvPicPr>
          <p:nvPr/>
        </p:nvPicPr>
        <p:blipFill>
          <a:blip r:embed="rId7" cstate="print"/>
          <a:srcRect/>
          <a:stretch>
            <a:fillRect/>
          </a:stretch>
        </p:blipFill>
        <p:spPr bwMode="auto">
          <a:xfrm>
            <a:off x="323528" y="836712"/>
            <a:ext cx="3816424" cy="367240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3" descr="https://sites.google.com/site/torrefira/_/rsrc/1254716800659/structural-system/load%20paths%202.png">
            <a:hlinkClick r:id="rId2"/>
          </p:cNvPr>
          <p:cNvPicPr>
            <a:picLocks noChangeAspect="1" noChangeArrowheads="1"/>
          </p:cNvPicPr>
          <p:nvPr/>
        </p:nvPicPr>
        <p:blipFill>
          <a:blip r:embed="rId3" cstate="print"/>
          <a:srcRect/>
          <a:stretch>
            <a:fillRect/>
          </a:stretch>
        </p:blipFill>
        <p:spPr bwMode="auto">
          <a:xfrm>
            <a:off x="173038" y="-43592750"/>
            <a:ext cx="2800350" cy="4543425"/>
          </a:xfrm>
          <a:prstGeom prst="rect">
            <a:avLst/>
          </a:prstGeom>
          <a:noFill/>
          <a:ln w="9525">
            <a:noFill/>
            <a:miter lim="800000"/>
            <a:headEnd/>
            <a:tailEnd/>
          </a:ln>
        </p:spPr>
      </p:pic>
      <p:pic>
        <p:nvPicPr>
          <p:cNvPr id="57349" name="Picture 4" descr="https://sites.google.com/site/torrefira/_/rsrc/1254711457571/structural-system/load%20paths.png">
            <a:hlinkClick r:id="rId4"/>
          </p:cNvPr>
          <p:cNvPicPr>
            <a:picLocks noChangeAspect="1" noChangeArrowheads="1"/>
          </p:cNvPicPr>
          <p:nvPr/>
        </p:nvPicPr>
        <p:blipFill>
          <a:blip r:embed="rId5" cstate="print"/>
          <a:srcRect/>
          <a:stretch>
            <a:fillRect/>
          </a:stretch>
        </p:blipFill>
        <p:spPr bwMode="auto">
          <a:xfrm>
            <a:off x="1368425" y="35148838"/>
            <a:ext cx="4210050" cy="4124325"/>
          </a:xfrm>
          <a:prstGeom prst="rect">
            <a:avLst/>
          </a:prstGeom>
          <a:noFill/>
          <a:ln w="9525">
            <a:noFill/>
            <a:miter lim="800000"/>
            <a:headEnd/>
            <a:tailEnd/>
          </a:ln>
        </p:spPr>
      </p:pic>
      <p:sp>
        <p:nvSpPr>
          <p:cNvPr id="5" name="TextBox 4"/>
          <p:cNvSpPr txBox="1"/>
          <p:nvPr/>
        </p:nvSpPr>
        <p:spPr>
          <a:xfrm>
            <a:off x="1928794" y="6000768"/>
            <a:ext cx="5286412" cy="369332"/>
          </a:xfrm>
          <a:prstGeom prst="rect">
            <a:avLst/>
          </a:prstGeom>
          <a:noFill/>
        </p:spPr>
        <p:txBody>
          <a:bodyPr wrap="square" rtlCol="0">
            <a:spAutoFit/>
          </a:bodyPr>
          <a:lstStyle/>
          <a:p>
            <a:r>
              <a:rPr lang="en-GB" dirty="0" smtClean="0">
                <a:latin typeface="Arial Black" pitchFamily="34" charset="0"/>
              </a:rPr>
              <a:t>VIEW THROUGH POINT OF ANCHORAGE </a:t>
            </a:r>
            <a:endParaRPr lang="en-GB" dirty="0">
              <a:latin typeface="Arial Black" pitchFamily="34" charset="0"/>
            </a:endParaRPr>
          </a:p>
        </p:txBody>
      </p:sp>
      <p:pic>
        <p:nvPicPr>
          <p:cNvPr id="5122" name="Picture 2"/>
          <p:cNvPicPr>
            <a:picLocks noChangeAspect="1" noChangeArrowheads="1"/>
          </p:cNvPicPr>
          <p:nvPr/>
        </p:nvPicPr>
        <p:blipFill>
          <a:blip r:embed="rId6" cstate="print"/>
          <a:srcRect/>
          <a:stretch>
            <a:fillRect/>
          </a:stretch>
        </p:blipFill>
        <p:spPr bwMode="auto">
          <a:xfrm>
            <a:off x="1979712" y="1268760"/>
            <a:ext cx="5328592" cy="417646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malmo01"/>
          <p:cNvPicPr>
            <a:picLocks noChangeAspect="1" noChangeArrowheads="1"/>
          </p:cNvPicPr>
          <p:nvPr/>
        </p:nvPicPr>
        <p:blipFill>
          <a:blip r:embed="rId2" cstate="print"/>
          <a:srcRect/>
          <a:stretch>
            <a:fillRect/>
          </a:stretch>
        </p:blipFill>
        <p:spPr bwMode="auto">
          <a:xfrm>
            <a:off x="2500298" y="285728"/>
            <a:ext cx="3944938" cy="5286412"/>
          </a:xfrm>
          <a:prstGeom prst="rect">
            <a:avLst/>
          </a:prstGeom>
          <a:noFill/>
          <a:ln w="9525">
            <a:noFill/>
            <a:miter lim="800000"/>
            <a:headEnd/>
            <a:tailEnd/>
          </a:ln>
        </p:spPr>
      </p:pic>
      <p:pic>
        <p:nvPicPr>
          <p:cNvPr id="58372" name="Picture 3" descr="https://sites.google.com/site/torrefira/_/rsrc/1254716800659/structural-system/load%20paths%202.png">
            <a:hlinkClick r:id="rId3"/>
          </p:cNvPr>
          <p:cNvPicPr>
            <a:picLocks noChangeAspect="1" noChangeArrowheads="1"/>
          </p:cNvPicPr>
          <p:nvPr/>
        </p:nvPicPr>
        <p:blipFill>
          <a:blip r:embed="rId4" cstate="print"/>
          <a:srcRect/>
          <a:stretch>
            <a:fillRect/>
          </a:stretch>
        </p:blipFill>
        <p:spPr bwMode="auto">
          <a:xfrm>
            <a:off x="173038" y="-43592750"/>
            <a:ext cx="2800350" cy="4543425"/>
          </a:xfrm>
          <a:prstGeom prst="rect">
            <a:avLst/>
          </a:prstGeom>
          <a:noFill/>
          <a:ln w="9525">
            <a:noFill/>
            <a:miter lim="800000"/>
            <a:headEnd/>
            <a:tailEnd/>
          </a:ln>
        </p:spPr>
      </p:pic>
      <p:pic>
        <p:nvPicPr>
          <p:cNvPr id="58373" name="Picture 4" descr="https://sites.google.com/site/torrefira/_/rsrc/1254711457571/structural-system/load%20paths.png">
            <a:hlinkClick r:id="rId5"/>
          </p:cNvPr>
          <p:cNvPicPr>
            <a:picLocks noChangeAspect="1" noChangeArrowheads="1"/>
          </p:cNvPicPr>
          <p:nvPr/>
        </p:nvPicPr>
        <p:blipFill>
          <a:blip r:embed="rId6" cstate="print"/>
          <a:srcRect/>
          <a:stretch>
            <a:fillRect/>
          </a:stretch>
        </p:blipFill>
        <p:spPr bwMode="auto">
          <a:xfrm>
            <a:off x="1368425" y="35148838"/>
            <a:ext cx="4210050" cy="4124325"/>
          </a:xfrm>
          <a:prstGeom prst="rect">
            <a:avLst/>
          </a:prstGeom>
          <a:noFill/>
          <a:ln w="9525">
            <a:noFill/>
            <a:miter lim="800000"/>
            <a:headEnd/>
            <a:tailEnd/>
          </a:ln>
        </p:spPr>
      </p:pic>
      <p:sp>
        <p:nvSpPr>
          <p:cNvPr id="5" name="TextBox 4"/>
          <p:cNvSpPr txBox="1"/>
          <p:nvPr/>
        </p:nvSpPr>
        <p:spPr>
          <a:xfrm>
            <a:off x="1928794" y="6000768"/>
            <a:ext cx="5286412" cy="369332"/>
          </a:xfrm>
          <a:prstGeom prst="rect">
            <a:avLst/>
          </a:prstGeom>
          <a:noFill/>
        </p:spPr>
        <p:txBody>
          <a:bodyPr wrap="square" rtlCol="0">
            <a:spAutoFit/>
          </a:bodyPr>
          <a:lstStyle/>
          <a:p>
            <a:r>
              <a:rPr lang="en-GB" dirty="0" smtClean="0">
                <a:latin typeface="Arial Black" pitchFamily="34" charset="0"/>
              </a:rPr>
              <a:t>A SIDE VIEW OF THE STRUCTURE</a:t>
            </a:r>
            <a:endParaRPr lang="en-GB" dirty="0">
              <a:latin typeface="Arial Black" pitchFamily="34" charset="0"/>
            </a:endParaRPr>
          </a:p>
        </p:txBody>
      </p:sp>
    </p:spTree>
  </p:cSld>
  <p:clrMapOvr>
    <a:masterClrMapping/>
  </p:clrMapOvr>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0232" y="214290"/>
            <a:ext cx="3871914" cy="857232"/>
          </a:xfrm>
        </p:spPr>
        <p:txBody>
          <a:bodyPr>
            <a:normAutofit fontScale="90000"/>
          </a:bodyPr>
          <a:lstStyle/>
          <a:p>
            <a:pPr fontAlgn="auto">
              <a:spcAft>
                <a:spcPts val="0"/>
              </a:spcAft>
              <a:defRPr/>
            </a:pPr>
            <a:r>
              <a:rPr lang="en-US" sz="3200" dirty="0" smtClean="0">
                <a:solidFill>
                  <a:schemeClr val="tx2">
                    <a:satMod val="200000"/>
                  </a:schemeClr>
                </a:solidFill>
                <a:latin typeface="Arial Black" pitchFamily="34" charset="0"/>
              </a:rPr>
              <a:t>BASIC PRINCIPLE</a:t>
            </a:r>
            <a:r>
              <a:rPr lang="en-US" sz="3200" dirty="0" smtClean="0">
                <a:solidFill>
                  <a:schemeClr val="tx2">
                    <a:satMod val="200000"/>
                  </a:schemeClr>
                </a:solidFill>
              </a:rPr>
              <a:t/>
            </a:r>
            <a:br>
              <a:rPr lang="en-US" sz="3200" dirty="0" smtClean="0">
                <a:solidFill>
                  <a:schemeClr val="tx2">
                    <a:satMod val="200000"/>
                  </a:schemeClr>
                </a:solidFill>
              </a:rPr>
            </a:br>
            <a:r>
              <a:rPr lang="en-US" sz="3200" dirty="0" smtClean="0">
                <a:solidFill>
                  <a:schemeClr val="tx2">
                    <a:satMod val="200000"/>
                  </a:schemeClr>
                </a:solidFill>
              </a:rPr>
              <a:t>	</a:t>
            </a:r>
            <a:endParaRPr lang="en-US" sz="2000" dirty="0">
              <a:solidFill>
                <a:schemeClr val="tx2">
                  <a:satMod val="200000"/>
                </a:schemeClr>
              </a:solidFill>
            </a:endParaRPr>
          </a:p>
        </p:txBody>
      </p:sp>
      <p:pic>
        <p:nvPicPr>
          <p:cNvPr id="59395" name="Picture 3" descr="https://sites.google.com/site/torrefira/_/rsrc/1254716800659/structural-system/load%20paths%202.png">
            <a:hlinkClick r:id="rId2"/>
          </p:cNvPr>
          <p:cNvPicPr>
            <a:picLocks noChangeAspect="1" noChangeArrowheads="1"/>
          </p:cNvPicPr>
          <p:nvPr/>
        </p:nvPicPr>
        <p:blipFill>
          <a:blip r:embed="rId3" cstate="print"/>
          <a:srcRect/>
          <a:stretch>
            <a:fillRect/>
          </a:stretch>
        </p:blipFill>
        <p:spPr bwMode="auto">
          <a:xfrm>
            <a:off x="173038" y="-43592750"/>
            <a:ext cx="2800350" cy="4543425"/>
          </a:xfrm>
          <a:prstGeom prst="rect">
            <a:avLst/>
          </a:prstGeom>
          <a:noFill/>
          <a:ln w="9525">
            <a:noFill/>
            <a:miter lim="800000"/>
            <a:headEnd/>
            <a:tailEnd/>
          </a:ln>
        </p:spPr>
      </p:pic>
      <p:pic>
        <p:nvPicPr>
          <p:cNvPr id="59396" name="Picture 4" descr="https://sites.google.com/site/torrefira/_/rsrc/1254711457571/structural-system/load%20paths.png">
            <a:hlinkClick r:id="rId4"/>
          </p:cNvPr>
          <p:cNvPicPr>
            <a:picLocks noChangeAspect="1" noChangeArrowheads="1"/>
          </p:cNvPicPr>
          <p:nvPr/>
        </p:nvPicPr>
        <p:blipFill>
          <a:blip r:embed="rId5" cstate="print"/>
          <a:srcRect/>
          <a:stretch>
            <a:fillRect/>
          </a:stretch>
        </p:blipFill>
        <p:spPr bwMode="auto">
          <a:xfrm>
            <a:off x="1368425" y="35148838"/>
            <a:ext cx="4210050" cy="4124325"/>
          </a:xfrm>
          <a:prstGeom prst="rect">
            <a:avLst/>
          </a:prstGeom>
          <a:noFill/>
          <a:ln w="9525">
            <a:noFill/>
            <a:miter lim="800000"/>
            <a:headEnd/>
            <a:tailEnd/>
          </a:ln>
        </p:spPr>
      </p:pic>
      <p:pic>
        <p:nvPicPr>
          <p:cNvPr id="59399" name="Picture 4" descr="1 079"/>
          <p:cNvPicPr>
            <a:picLocks noChangeAspect="1" noChangeArrowheads="1"/>
          </p:cNvPicPr>
          <p:nvPr/>
        </p:nvPicPr>
        <p:blipFill>
          <a:blip r:embed="rId6" cstate="print"/>
          <a:srcRect/>
          <a:stretch>
            <a:fillRect/>
          </a:stretch>
        </p:blipFill>
        <p:spPr bwMode="auto">
          <a:xfrm>
            <a:off x="2571736" y="1357298"/>
            <a:ext cx="4430562" cy="4074513"/>
          </a:xfrm>
          <a:prstGeom prst="rect">
            <a:avLst/>
          </a:prstGeom>
          <a:noFill/>
          <a:ln w="9525">
            <a:noFill/>
            <a:miter lim="800000"/>
            <a:headEnd/>
            <a:tailEnd/>
          </a:ln>
        </p:spPr>
      </p:pic>
      <p:sp>
        <p:nvSpPr>
          <p:cNvPr id="6" name="TextBox 5"/>
          <p:cNvSpPr txBox="1"/>
          <p:nvPr/>
        </p:nvSpPr>
        <p:spPr>
          <a:xfrm>
            <a:off x="1928794" y="6000768"/>
            <a:ext cx="5286412" cy="369332"/>
          </a:xfrm>
          <a:prstGeom prst="rect">
            <a:avLst/>
          </a:prstGeom>
          <a:noFill/>
        </p:spPr>
        <p:txBody>
          <a:bodyPr wrap="square" rtlCol="0">
            <a:spAutoFit/>
          </a:bodyPr>
          <a:lstStyle/>
          <a:p>
            <a:r>
              <a:rPr lang="en-GB" dirty="0" smtClean="0">
                <a:latin typeface="Arial Black" pitchFamily="34" charset="0"/>
              </a:rPr>
              <a:t>A VIEW SHOWING THE CORE SYSTEM</a:t>
            </a:r>
            <a:endParaRPr lang="en-GB" dirty="0">
              <a:latin typeface="Arial Black" pitchFamily="34" charset="0"/>
            </a:endParaRPr>
          </a:p>
        </p:txBody>
      </p:sp>
    </p:spTree>
  </p:cSld>
  <p:clrMapOvr>
    <a:masterClrMapping/>
  </p:clrMapOvr>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https://sites.google.com/site/torrefira/_/rsrc/1254716800659/structural-system/load%20paths%202.png">
            <a:hlinkClick r:id="rId2"/>
          </p:cNvPr>
          <p:cNvPicPr>
            <a:picLocks noChangeAspect="1" noChangeArrowheads="1"/>
          </p:cNvPicPr>
          <p:nvPr/>
        </p:nvPicPr>
        <p:blipFill>
          <a:blip r:embed="rId3" cstate="print"/>
          <a:srcRect/>
          <a:stretch>
            <a:fillRect/>
          </a:stretch>
        </p:blipFill>
        <p:spPr bwMode="auto">
          <a:xfrm>
            <a:off x="173038" y="-43592750"/>
            <a:ext cx="2800350" cy="4543425"/>
          </a:xfrm>
          <a:prstGeom prst="rect">
            <a:avLst/>
          </a:prstGeom>
          <a:noFill/>
          <a:ln w="9525">
            <a:noFill/>
            <a:miter lim="800000"/>
            <a:headEnd/>
            <a:tailEnd/>
          </a:ln>
        </p:spPr>
      </p:pic>
      <p:pic>
        <p:nvPicPr>
          <p:cNvPr id="59396" name="Picture 4" descr="https://sites.google.com/site/torrefira/_/rsrc/1254711457571/structural-system/load%20paths.png">
            <a:hlinkClick r:id="rId4"/>
          </p:cNvPr>
          <p:cNvPicPr>
            <a:picLocks noChangeAspect="1" noChangeArrowheads="1"/>
          </p:cNvPicPr>
          <p:nvPr/>
        </p:nvPicPr>
        <p:blipFill>
          <a:blip r:embed="rId5" cstate="print"/>
          <a:srcRect/>
          <a:stretch>
            <a:fillRect/>
          </a:stretch>
        </p:blipFill>
        <p:spPr bwMode="auto">
          <a:xfrm>
            <a:off x="1368425" y="35148838"/>
            <a:ext cx="4210050" cy="4124325"/>
          </a:xfrm>
          <a:prstGeom prst="rect">
            <a:avLst/>
          </a:prstGeom>
          <a:noFill/>
          <a:ln w="9525">
            <a:noFill/>
            <a:miter lim="800000"/>
            <a:headEnd/>
            <a:tailEnd/>
          </a:ln>
        </p:spPr>
      </p:pic>
      <p:pic>
        <p:nvPicPr>
          <p:cNvPr id="3074" name="Picture 2"/>
          <p:cNvPicPr>
            <a:picLocks noChangeAspect="1" noChangeArrowheads="1"/>
          </p:cNvPicPr>
          <p:nvPr/>
        </p:nvPicPr>
        <p:blipFill>
          <a:blip r:embed="rId6" cstate="print"/>
          <a:srcRect/>
          <a:stretch>
            <a:fillRect/>
          </a:stretch>
        </p:blipFill>
        <p:spPr bwMode="auto">
          <a:xfrm>
            <a:off x="1979712" y="1340768"/>
            <a:ext cx="5184576" cy="4392487"/>
          </a:xfrm>
          <a:prstGeom prst="rect">
            <a:avLst/>
          </a:prstGeom>
          <a:noFill/>
          <a:ln w="9525">
            <a:noFill/>
            <a:miter lim="800000"/>
            <a:headEnd/>
            <a:tailEnd/>
          </a:ln>
        </p:spPr>
      </p:pic>
      <p:sp>
        <p:nvSpPr>
          <p:cNvPr id="6" name="Rectangle 5"/>
          <p:cNvSpPr/>
          <p:nvPr/>
        </p:nvSpPr>
        <p:spPr>
          <a:xfrm>
            <a:off x="2195736" y="5949280"/>
            <a:ext cx="4572000" cy="646331"/>
          </a:xfrm>
          <a:prstGeom prst="rect">
            <a:avLst/>
          </a:prstGeom>
        </p:spPr>
        <p:txBody>
          <a:bodyPr>
            <a:spAutoFit/>
          </a:bodyPr>
          <a:lstStyle/>
          <a:p>
            <a:r>
              <a:rPr lang="en-GB" dirty="0" err="1" smtClean="0">
                <a:latin typeface="Arial Black" pitchFamily="34" charset="0"/>
              </a:rPr>
              <a:t>Norddeutsche</a:t>
            </a:r>
            <a:r>
              <a:rPr lang="en-GB" dirty="0" smtClean="0">
                <a:latin typeface="Arial Black" pitchFamily="34" charset="0"/>
              </a:rPr>
              <a:t>  </a:t>
            </a:r>
            <a:r>
              <a:rPr lang="en-GB" dirty="0" err="1" smtClean="0">
                <a:latin typeface="Arial Black" pitchFamily="34" charset="0"/>
              </a:rPr>
              <a:t>Landesbank</a:t>
            </a:r>
            <a:r>
              <a:rPr lang="en-GB" dirty="0" smtClean="0">
                <a:latin typeface="Arial Black" pitchFamily="34" charset="0"/>
              </a:rPr>
              <a:t> / North German State Bank - Hannover</a:t>
            </a:r>
            <a:endParaRPr lang="en-GB" dirty="0">
              <a:latin typeface="Arial Black" pitchFamily="34" charset="0"/>
            </a:endParaRPr>
          </a:p>
        </p:txBody>
      </p:sp>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https://sites.google.com/site/torrefira/_/rsrc/1254716800659/structural-system/load%20paths%202.png">
            <a:hlinkClick r:id="rId2"/>
          </p:cNvPr>
          <p:cNvPicPr>
            <a:picLocks noChangeAspect="1" noChangeArrowheads="1"/>
          </p:cNvPicPr>
          <p:nvPr/>
        </p:nvPicPr>
        <p:blipFill>
          <a:blip r:embed="rId3" cstate="print"/>
          <a:srcRect/>
          <a:stretch>
            <a:fillRect/>
          </a:stretch>
        </p:blipFill>
        <p:spPr bwMode="auto">
          <a:xfrm>
            <a:off x="173038" y="-43592750"/>
            <a:ext cx="2800350" cy="4543425"/>
          </a:xfrm>
          <a:prstGeom prst="rect">
            <a:avLst/>
          </a:prstGeom>
          <a:noFill/>
          <a:ln w="9525">
            <a:noFill/>
            <a:miter lim="800000"/>
            <a:headEnd/>
            <a:tailEnd/>
          </a:ln>
        </p:spPr>
      </p:pic>
      <p:pic>
        <p:nvPicPr>
          <p:cNvPr id="59396" name="Picture 4" descr="https://sites.google.com/site/torrefira/_/rsrc/1254711457571/structural-system/load%20paths.png">
            <a:hlinkClick r:id="rId4"/>
          </p:cNvPr>
          <p:cNvPicPr>
            <a:picLocks noChangeAspect="1" noChangeArrowheads="1"/>
          </p:cNvPicPr>
          <p:nvPr/>
        </p:nvPicPr>
        <p:blipFill>
          <a:blip r:embed="rId5" cstate="print"/>
          <a:srcRect/>
          <a:stretch>
            <a:fillRect/>
          </a:stretch>
        </p:blipFill>
        <p:spPr bwMode="auto">
          <a:xfrm>
            <a:off x="1368425" y="35148838"/>
            <a:ext cx="4210050" cy="4124325"/>
          </a:xfrm>
          <a:prstGeom prst="rect">
            <a:avLst/>
          </a:prstGeom>
          <a:noFill/>
          <a:ln w="9525">
            <a:noFill/>
            <a:miter lim="800000"/>
            <a:headEnd/>
            <a:tailEnd/>
          </a:ln>
        </p:spPr>
      </p:pic>
      <p:pic>
        <p:nvPicPr>
          <p:cNvPr id="1026" name="Picture 2"/>
          <p:cNvPicPr>
            <a:picLocks noChangeAspect="1" noChangeArrowheads="1"/>
          </p:cNvPicPr>
          <p:nvPr/>
        </p:nvPicPr>
        <p:blipFill>
          <a:blip r:embed="rId6" cstate="print"/>
          <a:srcRect/>
          <a:stretch>
            <a:fillRect/>
          </a:stretch>
        </p:blipFill>
        <p:spPr bwMode="auto">
          <a:xfrm>
            <a:off x="2051720" y="332656"/>
            <a:ext cx="5256584" cy="4476750"/>
          </a:xfrm>
          <a:prstGeom prst="rect">
            <a:avLst/>
          </a:prstGeom>
          <a:noFill/>
          <a:ln w="9525">
            <a:noFill/>
            <a:miter lim="800000"/>
            <a:headEnd/>
            <a:tailEnd/>
          </a:ln>
        </p:spPr>
      </p:pic>
      <p:sp>
        <p:nvSpPr>
          <p:cNvPr id="5" name="Rectangle 4"/>
          <p:cNvSpPr/>
          <p:nvPr/>
        </p:nvSpPr>
        <p:spPr>
          <a:xfrm>
            <a:off x="2411760" y="5373216"/>
            <a:ext cx="4572000" cy="646331"/>
          </a:xfrm>
          <a:prstGeom prst="rect">
            <a:avLst/>
          </a:prstGeom>
        </p:spPr>
        <p:txBody>
          <a:bodyPr>
            <a:spAutoFit/>
          </a:bodyPr>
          <a:lstStyle/>
          <a:p>
            <a:r>
              <a:rPr lang="en-GB" dirty="0" err="1" smtClean="0">
                <a:latin typeface="Arial Black" pitchFamily="34" charset="0"/>
              </a:rPr>
              <a:t>Norddeutsche</a:t>
            </a:r>
            <a:r>
              <a:rPr lang="en-GB" dirty="0" smtClean="0">
                <a:latin typeface="Arial Black" pitchFamily="34" charset="0"/>
              </a:rPr>
              <a:t>  </a:t>
            </a:r>
            <a:r>
              <a:rPr lang="en-GB" dirty="0" err="1" smtClean="0">
                <a:latin typeface="Arial Black" pitchFamily="34" charset="0"/>
              </a:rPr>
              <a:t>Landesbank</a:t>
            </a:r>
            <a:r>
              <a:rPr lang="en-GB" dirty="0" smtClean="0">
                <a:latin typeface="Arial Black" pitchFamily="34" charset="0"/>
              </a:rPr>
              <a:t> / North German State Bank - Hannover</a:t>
            </a:r>
            <a:endParaRPr lang="en-GB" dirty="0">
              <a:latin typeface="Arial Black" pitchFamily="34" charset="0"/>
            </a:endParaRPr>
          </a:p>
        </p:txBody>
      </p:sp>
    </p:spTree>
  </p:cSld>
  <p:clrMapOvr>
    <a:masterClrMapping/>
  </p:clrMapOvr>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3968" y="2254226"/>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Vladimir Script" pitchFamily="66" charset="0"/>
                <a:ea typeface="Adobe Heiti Std R" pitchFamily="34" charset="-128"/>
              </a:rPr>
              <a:t>Pneumatic structures</a:t>
            </a:r>
            <a:endParaRPr lang="en-US" sz="2000" dirty="0">
              <a:solidFill>
                <a:schemeClr val="bg2">
                  <a:lumMod val="25000"/>
                  <a:alpha val="28000"/>
                </a:schemeClr>
              </a:solidFill>
              <a:latin typeface="Vladimir Script" pitchFamily="66" charset="0"/>
              <a:ea typeface="Adobe Heiti Std R" pitchFamily="34" charset="-128"/>
            </a:endParaRPr>
          </a:p>
        </p:txBody>
      </p:sp>
      <p:sp>
        <p:nvSpPr>
          <p:cNvPr id="36" name="TextBox 35"/>
          <p:cNvSpPr txBox="1"/>
          <p:nvPr/>
        </p:nvSpPr>
        <p:spPr>
          <a:xfrm>
            <a:off x="4708723" y="4041801"/>
            <a:ext cx="4596051" cy="523220"/>
          </a:xfrm>
          <a:prstGeom prst="rect">
            <a:avLst/>
          </a:prstGeom>
          <a:noFill/>
        </p:spPr>
        <p:txBody>
          <a:bodyPr wrap="square" rtlCol="0">
            <a:spAutoFit/>
          </a:bodyPr>
          <a:lstStyle/>
          <a:p>
            <a:r>
              <a:rPr lang="en-US" sz="2800" dirty="0" smtClean="0">
                <a:solidFill>
                  <a:schemeClr val="bg2">
                    <a:lumMod val="25000"/>
                    <a:alpha val="28000"/>
                  </a:schemeClr>
                </a:solidFill>
                <a:latin typeface="Arial Black" pitchFamily="34" charset="0"/>
              </a:rPr>
              <a:t>Pneumatic structures</a:t>
            </a:r>
            <a:endParaRPr lang="en-US" sz="2800" dirty="0">
              <a:solidFill>
                <a:schemeClr val="bg2">
                  <a:lumMod val="25000"/>
                  <a:alpha val="28000"/>
                </a:schemeClr>
              </a:solidFill>
              <a:latin typeface="Arial Black" pitchFamily="34" charset="0"/>
            </a:endParaRPr>
          </a:p>
        </p:txBody>
      </p:sp>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3695" y="1"/>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4663430" y="6309320"/>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nime Ace 2.0 BB" pitchFamily="2" charset="0"/>
                <a:ea typeface="Adobe Heiti Std R" pitchFamily="34" charset="-128"/>
              </a:rPr>
              <a:t>Pneumatic structures</a:t>
            </a:r>
            <a:endParaRPr lang="en-US" sz="2000" dirty="0">
              <a:solidFill>
                <a:schemeClr val="bg2">
                  <a:lumMod val="25000"/>
                  <a:alpha val="28000"/>
                </a:schemeClr>
              </a:solidFill>
              <a:latin typeface="Anime Ace 2.0 BB" pitchFamily="2" charset="0"/>
              <a:ea typeface="Adobe Heiti Std R" pitchFamily="34" charset="-128"/>
            </a:endParaRPr>
          </a:p>
        </p:txBody>
      </p:sp>
      <p:pic>
        <p:nvPicPr>
          <p:cNvPr id="38"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96" y="3167623"/>
            <a:ext cx="4418299" cy="378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Content Placeholder 2"/>
          <p:cNvSpPr>
            <a:spLocks noGrp="1"/>
          </p:cNvSpPr>
          <p:nvPr>
            <p:ph idx="1"/>
          </p:nvPr>
        </p:nvSpPr>
        <p:spPr>
          <a:xfrm>
            <a:off x="4572000" y="548680"/>
            <a:ext cx="4483918" cy="5397376"/>
          </a:xfrm>
        </p:spPr>
        <p:txBody>
          <a:bodyPr>
            <a:normAutofit fontScale="55000" lnSpcReduction="20000"/>
          </a:bodyPr>
          <a:lstStyle/>
          <a:p>
            <a:pPr>
              <a:lnSpc>
                <a:spcPct val="170000"/>
              </a:lnSpc>
            </a:pPr>
            <a:r>
              <a:rPr lang="en-GB" sz="3300" b="1" dirty="0" smtClean="0">
                <a:solidFill>
                  <a:srgbClr val="FFC000"/>
                </a:solidFill>
                <a:effectLst>
                  <a:outerShdw blurRad="38100" dist="38100" dir="2700000" algn="tl">
                    <a:srgbClr val="000000">
                      <a:alpha val="43137"/>
                    </a:srgbClr>
                  </a:outerShdw>
                </a:effectLst>
                <a:latin typeface="Arial Rounded MT Bold" pitchFamily="34" charset="0"/>
              </a:rPr>
              <a:t>ITS A MEMBRANE SRUCTURE THAT IS STABILIZED BY THE PRESSURE OF COMPRESSED AIR.</a:t>
            </a:r>
          </a:p>
          <a:p>
            <a:pPr>
              <a:lnSpc>
                <a:spcPct val="170000"/>
              </a:lnSpc>
            </a:pPr>
            <a:r>
              <a:rPr lang="en-GB" sz="3300" dirty="0" smtClean="0">
                <a:solidFill>
                  <a:srgbClr val="FFC000"/>
                </a:solidFill>
                <a:effectLst>
                  <a:outerShdw blurRad="38100" dist="38100" dir="2700000" algn="tl">
                    <a:srgbClr val="000000">
                      <a:alpha val="43137"/>
                    </a:srgbClr>
                  </a:outerShdw>
                </a:effectLst>
                <a:latin typeface="Arial Rounded MT Bold" pitchFamily="34" charset="0"/>
              </a:rPr>
              <a:t>Simply put it is a temporary and semi-permanent structure or a portable inflatable structure</a:t>
            </a:r>
          </a:p>
          <a:p>
            <a:pPr>
              <a:lnSpc>
                <a:spcPct val="170000"/>
              </a:lnSpc>
            </a:pPr>
            <a:r>
              <a:rPr lang="en-GB" sz="3300" dirty="0" smtClean="0">
                <a:solidFill>
                  <a:srgbClr val="FFC000"/>
                </a:solidFill>
                <a:effectLst>
                  <a:outerShdw blurRad="38100" dist="38100" dir="2700000" algn="tl">
                    <a:srgbClr val="000000">
                      <a:alpha val="43137"/>
                    </a:srgbClr>
                  </a:outerShdw>
                </a:effectLst>
                <a:latin typeface="Arial Rounded MT Bold" pitchFamily="34" charset="0"/>
              </a:rPr>
              <a:t>This makes pneumatic membrane structures without doubt the lightest construction material and can withstand extreme sizes.</a:t>
            </a:r>
          </a:p>
          <a:p>
            <a:endParaRPr lang="en-US" sz="2400" dirty="0">
              <a:solidFill>
                <a:schemeClr val="bg1"/>
              </a:solidFill>
              <a:latin typeface="Arial Rounded MT Bold" pitchFamily="34" charset="0"/>
            </a:endParaRPr>
          </a:p>
        </p:txBody>
      </p:sp>
      <p:pic>
        <p:nvPicPr>
          <p:cNvPr id="1026" name="Picture 2" descr="http://greg.org/archive/antioch_bubble_nyt_saur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1226" y="40183"/>
            <a:ext cx="4246637" cy="338881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4"/>
          <p:cNvSpPr txBox="1">
            <a:spLocks/>
          </p:cNvSpPr>
          <p:nvPr/>
        </p:nvSpPr>
        <p:spPr>
          <a:xfrm>
            <a:off x="5163659"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DEFINITION</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2708638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0">
                                            <p:txEl>
                                              <p:pRg st="0" end="0"/>
                                            </p:txEl>
                                          </p:spTgt>
                                        </p:tgtEl>
                                        <p:attrNameLst>
                                          <p:attrName>style.visibility</p:attrName>
                                        </p:attrNameLst>
                                      </p:cBhvr>
                                      <p:to>
                                        <p:strVal val="visible"/>
                                      </p:to>
                                    </p:set>
                                    <p:anim calcmode="lin" valueType="num">
                                      <p:cBhvr additive="base">
                                        <p:cTn id="14" dur="30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5" dur="30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0">
                                            <p:txEl>
                                              <p:pRg st="1" end="1"/>
                                            </p:txEl>
                                          </p:spTgt>
                                        </p:tgtEl>
                                        <p:attrNameLst>
                                          <p:attrName>style.visibility</p:attrName>
                                        </p:attrNameLst>
                                      </p:cBhvr>
                                      <p:to>
                                        <p:strVal val="visible"/>
                                      </p:to>
                                    </p:set>
                                    <p:anim calcmode="lin" valueType="num">
                                      <p:cBhvr additive="base">
                                        <p:cTn id="20" dur="300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21" dur="300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0">
                                            <p:txEl>
                                              <p:pRg st="2" end="2"/>
                                            </p:txEl>
                                          </p:spTgt>
                                        </p:tgtEl>
                                        <p:attrNameLst>
                                          <p:attrName>style.visibility</p:attrName>
                                        </p:attrNameLst>
                                      </p:cBhvr>
                                      <p:to>
                                        <p:strVal val="visible"/>
                                      </p:to>
                                    </p:set>
                                    <p:anim calcmode="lin" valueType="num">
                                      <p:cBhvr additive="base">
                                        <p:cTn id="26" dur="3000" fill="hold"/>
                                        <p:tgtEl>
                                          <p:spTgt spid="40">
                                            <p:txEl>
                                              <p:pRg st="2" end="2"/>
                                            </p:txEl>
                                          </p:spTgt>
                                        </p:tgtEl>
                                        <p:attrNameLst>
                                          <p:attrName>ppt_x</p:attrName>
                                        </p:attrNameLst>
                                      </p:cBhvr>
                                      <p:tavLst>
                                        <p:tav tm="0">
                                          <p:val>
                                            <p:strVal val="#ppt_x"/>
                                          </p:val>
                                        </p:tav>
                                        <p:tav tm="100000">
                                          <p:val>
                                            <p:strVal val="#ppt_x"/>
                                          </p:val>
                                        </p:tav>
                                      </p:tavLst>
                                    </p:anim>
                                    <p:anim calcmode="lin" valueType="num">
                                      <p:cBhvr additive="base">
                                        <p:cTn id="27" dur="3000" fill="hold"/>
                                        <p:tgtEl>
                                          <p:spTgt spid="4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P spid="10"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neumaticstructuralsystems.files.wordpress.com/2010/10/secti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521" b="11229"/>
          <a:stretch/>
        </p:blipFill>
        <p:spPr bwMode="auto">
          <a:xfrm>
            <a:off x="27806" y="-243408"/>
            <a:ext cx="8049901" cy="404267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txBox="1">
            <a:spLocks/>
          </p:cNvSpPr>
          <p:nvPr/>
        </p:nvSpPr>
        <p:spPr>
          <a:xfrm>
            <a:off x="107504" y="6392513"/>
            <a:ext cx="6768752" cy="465487"/>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400" b="1"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DIAGRAM SHOWING THE PRICINPLE OF PNUEMATIC STRUCTURE</a:t>
            </a:r>
            <a:endParaRPr kumimoji="0" lang="en-US" sz="14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2" name="Rectangle 1"/>
          <p:cNvSpPr/>
          <p:nvPr/>
        </p:nvSpPr>
        <p:spPr>
          <a:xfrm>
            <a:off x="123503" y="3799271"/>
            <a:ext cx="8784976" cy="2308324"/>
          </a:xfrm>
          <a:prstGeom prst="rect">
            <a:avLst/>
          </a:prstGeom>
        </p:spPr>
        <p:txBody>
          <a:bodyPr wrap="square">
            <a:spAutoFit/>
          </a:bodyPr>
          <a:lstStyle/>
          <a:p>
            <a:pPr algn="just"/>
            <a:r>
              <a:rPr lang="en-US" dirty="0"/>
              <a:t>To maintain structural integrity, the structure must be pressurized such that the internal </a:t>
            </a:r>
            <a:r>
              <a:rPr lang="en-US" dirty="0" smtClean="0"/>
              <a:t>pressure </a:t>
            </a:r>
            <a:r>
              <a:rPr lang="en-US" dirty="0"/>
              <a:t>equals or exceeds any external pressure being applied to the structure (i.e. </a:t>
            </a:r>
            <a:r>
              <a:rPr lang="en-US" dirty="0" smtClean="0"/>
              <a:t>wind pressure</a:t>
            </a:r>
            <a:r>
              <a:rPr lang="en-US" dirty="0"/>
              <a:t>). The structure does not have to be airtight to retain structural integrity—as long as the pressurization system that supplies internal pressure replaces any air leakage, the structure will remain stable. </a:t>
            </a:r>
            <a:r>
              <a:rPr lang="en-US" dirty="0" smtClean="0"/>
              <a:t>Air-supported </a:t>
            </a:r>
            <a:r>
              <a:rPr lang="en-US" dirty="0"/>
              <a:t>structures are secured by heavy weights on the ground, </a:t>
            </a:r>
            <a:r>
              <a:rPr lang="en-US" dirty="0" smtClean="0"/>
              <a:t>ground locks, </a:t>
            </a:r>
            <a:r>
              <a:rPr lang="en-US" dirty="0"/>
              <a:t>attached to a foundation, or a combination of these</a:t>
            </a:r>
            <a:r>
              <a:rPr lang="en-US" dirty="0" smtClean="0"/>
              <a:t>.</a:t>
            </a:r>
            <a:r>
              <a:rPr lang="en-US" dirty="0"/>
              <a:t> Tensile loads are distributed evenly and tension cables to anchor a fabric membrane to the </a:t>
            </a:r>
            <a:r>
              <a:rPr lang="en-US" dirty="0" smtClean="0"/>
              <a:t>foundation.</a:t>
            </a:r>
            <a:endParaRPr lang="en-GB" sz="3200" dirty="0">
              <a:solidFill>
                <a:schemeClr val="bg1"/>
              </a:solidFill>
              <a:effectLst>
                <a:outerShdw blurRad="38100" dist="38100" dir="2700000" algn="tl">
                  <a:srgbClr val="000000">
                    <a:alpha val="43137"/>
                  </a:srgbClr>
                </a:outerShdw>
              </a:effectLst>
              <a:latin typeface="Arial Rounded MT Bold" pitchFamily="34" charset="0"/>
            </a:endParaRPr>
          </a:p>
          <a:p>
            <a:endParaRPr lang="en-US" dirty="0"/>
          </a:p>
        </p:txBody>
      </p:sp>
      <p:pic>
        <p:nvPicPr>
          <p:cNvPr id="1026" name="Picture 2" descr="http://pneumaticstructuralsystems.files.wordpress.com/2010/10/plan2.gif?w=300&amp;h=207">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349" b="4347"/>
          <a:stretch/>
        </p:blipFill>
        <p:spPr bwMode="auto">
          <a:xfrm>
            <a:off x="2411760" y="1345870"/>
            <a:ext cx="2514605" cy="1584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6018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275855" y="3709789"/>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nime Ace 2.0 BB" pitchFamily="2" charset="0"/>
                <a:ea typeface="Adobe Heiti Std R" pitchFamily="34" charset="-128"/>
              </a:rPr>
              <a:t>Pneumatic structures</a:t>
            </a:r>
            <a:endParaRPr lang="en-US" sz="2000" dirty="0">
              <a:solidFill>
                <a:schemeClr val="bg2">
                  <a:lumMod val="25000"/>
                  <a:alpha val="28000"/>
                </a:schemeClr>
              </a:solidFill>
              <a:latin typeface="Anime Ace 2.0 BB" pitchFamily="2" charset="0"/>
              <a:ea typeface="Adobe Heiti Std R" pitchFamily="34" charset="-128"/>
            </a:endParaRPr>
          </a:p>
        </p:txBody>
      </p:sp>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7" y="1"/>
            <a:ext cx="413995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Documents and Settings\ItopaO\Desktop\best story ever!\wineskin2.jpg"/>
          <p:cNvPicPr>
            <a:picLocks noChangeAspect="1" noChangeArrowheads="1"/>
          </p:cNvPicPr>
          <p:nvPr/>
        </p:nvPicPr>
        <p:blipFill>
          <a:blip r:embed="rId4" cstate="print"/>
          <a:srcRect/>
          <a:stretch>
            <a:fillRect/>
          </a:stretch>
        </p:blipFill>
        <p:spPr bwMode="auto">
          <a:xfrm>
            <a:off x="33717" y="7523"/>
            <a:ext cx="1929552" cy="1760457"/>
          </a:xfrm>
          <a:prstGeom prst="rect">
            <a:avLst/>
          </a:prstGeom>
          <a:noFill/>
        </p:spPr>
      </p:pic>
      <p:pic>
        <p:nvPicPr>
          <p:cNvPr id="42" name="Picture 2" descr="C:\Documents and Settings\ItopaO\Desktop\best story ever!\HotAirBalloon[1].jpg"/>
          <p:cNvPicPr>
            <a:picLocks noChangeAspect="1" noChangeArrowheads="1"/>
          </p:cNvPicPr>
          <p:nvPr/>
        </p:nvPicPr>
        <p:blipFill>
          <a:blip r:embed="rId5" cstate="print"/>
          <a:srcRect/>
          <a:stretch>
            <a:fillRect/>
          </a:stretch>
        </p:blipFill>
        <p:spPr bwMode="auto">
          <a:xfrm>
            <a:off x="2316512" y="71914"/>
            <a:ext cx="2560263" cy="2357224"/>
          </a:xfrm>
          <a:prstGeom prst="ellipse">
            <a:avLst/>
          </a:prstGeom>
          <a:noFill/>
          <a:effectLst>
            <a:softEdge rad="127000"/>
          </a:effectLst>
        </p:spPr>
      </p:pic>
      <p:pic>
        <p:nvPicPr>
          <p:cNvPr id="43" name="Picture 2" descr="C:\Documents and Settings\ItopaO\Desktop\best story ever!\stock-photo-save-me-life-belts-at-a-swimming-pool-1727543[1].jpg"/>
          <p:cNvPicPr>
            <a:picLocks noChangeAspect="1" noChangeArrowheads="1"/>
          </p:cNvPicPr>
          <p:nvPr/>
        </p:nvPicPr>
        <p:blipFill>
          <a:blip r:embed="rId6" cstate="print"/>
          <a:srcRect/>
          <a:stretch>
            <a:fillRect/>
          </a:stretch>
        </p:blipFill>
        <p:spPr bwMode="auto">
          <a:xfrm>
            <a:off x="42662" y="2212165"/>
            <a:ext cx="2223116" cy="1630285"/>
          </a:xfrm>
          <a:prstGeom prst="ellipse">
            <a:avLst/>
          </a:prstGeom>
          <a:noFill/>
          <a:effectLst>
            <a:softEdge rad="63500"/>
          </a:effectLst>
        </p:spPr>
      </p:pic>
      <p:sp>
        <p:nvSpPr>
          <p:cNvPr id="44" name="Title 4"/>
          <p:cNvSpPr txBox="1">
            <a:spLocks/>
          </p:cNvSpPr>
          <p:nvPr/>
        </p:nvSpPr>
        <p:spPr>
          <a:xfrm>
            <a:off x="47713" y="3855176"/>
            <a:ext cx="2470394" cy="118679"/>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SAFETY BELTS</a:t>
            </a:r>
            <a:endParaRPr kumimoji="0" lang="en-US" sz="20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pic>
        <p:nvPicPr>
          <p:cNvPr id="45" name="Picture 2" descr="http://assets.inhabitat.com/wp-content/blogs.dir/1/files/2010/11/new-2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95558" y="2659675"/>
            <a:ext cx="2602170" cy="2233088"/>
          </a:xfrm>
          <a:prstGeom prst="ellipse">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46" name="Picture 9" descr="http://t2.gstatic.com/images?q=tbn:aSnSLid7sWAsHM:http://universityshelldekalb.com/wp-content/uploads/2009/10/tires.png">
            <a:hlinkClick r:id="rId8"/>
          </p:cNvPr>
          <p:cNvPicPr>
            <a:picLocks noChangeAspect="1" noChangeArrowheads="1"/>
          </p:cNvPicPr>
          <p:nvPr/>
        </p:nvPicPr>
        <p:blipFill>
          <a:blip r:embed="rId9" cstate="print"/>
          <a:srcRect/>
          <a:stretch>
            <a:fillRect/>
          </a:stretch>
        </p:blipFill>
        <p:spPr bwMode="auto">
          <a:xfrm>
            <a:off x="2828087" y="5264446"/>
            <a:ext cx="1880636" cy="1504845"/>
          </a:xfrm>
          <a:prstGeom prst="rect">
            <a:avLst/>
          </a:prstGeom>
          <a:noFill/>
        </p:spPr>
      </p:pic>
      <p:pic>
        <p:nvPicPr>
          <p:cNvPr id="47" name="Picture 5" descr="C:\Documents and Settings\ItopaO\Desktop\best story ever!\gold-fish-trash-bags-420x326[1].jpg"/>
          <p:cNvPicPr>
            <a:picLocks noChangeAspect="1" noChangeArrowheads="1"/>
          </p:cNvPicPr>
          <p:nvPr/>
        </p:nvPicPr>
        <p:blipFill>
          <a:blip r:embed="rId10" cstate="print"/>
          <a:srcRect/>
          <a:stretch>
            <a:fillRect/>
          </a:stretch>
        </p:blipFill>
        <p:spPr bwMode="auto">
          <a:xfrm>
            <a:off x="150964" y="4667242"/>
            <a:ext cx="2283753" cy="1772627"/>
          </a:xfrm>
          <a:prstGeom prst="rect">
            <a:avLst/>
          </a:prstGeom>
          <a:noFill/>
        </p:spPr>
      </p:pic>
      <p:sp>
        <p:nvSpPr>
          <p:cNvPr id="49" name="Title 4"/>
          <p:cNvSpPr txBox="1">
            <a:spLocks/>
          </p:cNvSpPr>
          <p:nvPr/>
        </p:nvSpPr>
        <p:spPr>
          <a:xfrm>
            <a:off x="206154" y="1776007"/>
            <a:ext cx="2016224" cy="571592"/>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dirty="0" smtClean="0">
                <a:solidFill>
                  <a:srgbClr val="FFC000"/>
                </a:solidFill>
                <a:effectLst>
                  <a:outerShdw blurRad="38100" dist="38100" dir="2700000" algn="tl">
                    <a:srgbClr val="000000">
                      <a:alpha val="43137"/>
                    </a:srgbClr>
                  </a:outerShdw>
                </a:effectLst>
                <a:latin typeface="Arial Rounded MT Bold" pitchFamily="34" charset="0"/>
                <a:ea typeface="+mj-ea"/>
                <a:cs typeface="+mj-cs"/>
              </a:rPr>
              <a:t>WINE SKIN</a:t>
            </a:r>
            <a:endParaRPr kumimoji="0" lang="en-US" sz="20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itchFamily="34" charset="0"/>
              <a:ea typeface="+mj-ea"/>
              <a:cs typeface="+mj-cs"/>
            </a:endParaRPr>
          </a:p>
        </p:txBody>
      </p:sp>
      <p:sp>
        <p:nvSpPr>
          <p:cNvPr id="50" name="Title 4"/>
          <p:cNvSpPr txBox="1">
            <a:spLocks/>
          </p:cNvSpPr>
          <p:nvPr/>
        </p:nvSpPr>
        <p:spPr>
          <a:xfrm>
            <a:off x="2679998" y="2214654"/>
            <a:ext cx="2160240"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PARACHUTES</a:t>
            </a:r>
            <a:endParaRPr kumimoji="0" lang="en-US" sz="20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51" name="Title 4"/>
          <p:cNvSpPr txBox="1">
            <a:spLocks/>
          </p:cNvSpPr>
          <p:nvPr/>
        </p:nvSpPr>
        <p:spPr>
          <a:xfrm>
            <a:off x="2265778" y="4863047"/>
            <a:ext cx="2442945"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noProof="0"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CAMPING TENTS</a:t>
            </a:r>
            <a:endParaRPr kumimoji="0" lang="en-US" sz="20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52" name="Title 4"/>
          <p:cNvSpPr txBox="1">
            <a:spLocks/>
          </p:cNvSpPr>
          <p:nvPr/>
        </p:nvSpPr>
        <p:spPr>
          <a:xfrm>
            <a:off x="2679998" y="6447820"/>
            <a:ext cx="2442945"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noProof="0"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TYRES</a:t>
            </a:r>
            <a:endParaRPr kumimoji="0" lang="en-US" sz="20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53" name="Title 4"/>
          <p:cNvSpPr txBox="1">
            <a:spLocks/>
          </p:cNvSpPr>
          <p:nvPr/>
        </p:nvSpPr>
        <p:spPr>
          <a:xfrm>
            <a:off x="206154" y="6348639"/>
            <a:ext cx="2442945"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000" b="1" noProof="0"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FISH BAGS</a:t>
            </a:r>
            <a:endParaRPr kumimoji="0" lang="en-US" sz="20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2" name="Rectangle 1"/>
          <p:cNvSpPr/>
          <p:nvPr/>
        </p:nvSpPr>
        <p:spPr>
          <a:xfrm>
            <a:off x="5122943" y="39275"/>
            <a:ext cx="3913553" cy="5909310"/>
          </a:xfrm>
          <a:prstGeom prst="rect">
            <a:avLst/>
          </a:prstGeom>
        </p:spPr>
        <p:txBody>
          <a:bodyPr wrap="square">
            <a:spAutoFit/>
          </a:bodyPr>
          <a:lstStyle/>
          <a:p>
            <a:pPr algn="ctr">
              <a:lnSpc>
                <a:spcPct val="150000"/>
              </a:lnSpc>
              <a:buNone/>
            </a:pPr>
            <a:r>
              <a:rPr lang="en-GB" dirty="0">
                <a:solidFill>
                  <a:srgbClr val="FFC000"/>
                </a:solidFill>
                <a:effectLst>
                  <a:outerShdw blurRad="38100" dist="38100" dir="2700000" algn="tl">
                    <a:srgbClr val="000000">
                      <a:alpha val="43137"/>
                    </a:srgbClr>
                  </a:outerShdw>
                </a:effectLst>
                <a:latin typeface="Arial Rounded MT Bold" pitchFamily="34" charset="0"/>
              </a:rPr>
              <a:t>FOLLOWING THE DEFINITION OF PNUEMATIC STRUCTURES AS “a membrane structure that is stabilized by the pressure of compressed air”, </a:t>
            </a:r>
          </a:p>
          <a:p>
            <a:pPr algn="ctr">
              <a:lnSpc>
                <a:spcPct val="150000"/>
              </a:lnSpc>
              <a:buNone/>
            </a:pPr>
            <a:r>
              <a:rPr lang="en-GB" dirty="0">
                <a:solidFill>
                  <a:srgbClr val="FFC000"/>
                </a:solidFill>
                <a:effectLst>
                  <a:outerShdw blurRad="38100" dist="38100" dir="2700000" algn="tl">
                    <a:srgbClr val="000000">
                      <a:alpha val="43137"/>
                    </a:srgbClr>
                  </a:outerShdw>
                </a:effectLst>
                <a:latin typeface="Arial Rounded MT Bold" pitchFamily="34" charset="0"/>
              </a:rPr>
              <a:t>   WE CAN THEREFORE SAY, PNEUMATIC STRUCTURES HAVE ALWAYS EXISTED AMOUNG MAN’S ANCIENT </a:t>
            </a:r>
            <a:r>
              <a:rPr lang="en-GB" dirty="0" smtClean="0">
                <a:solidFill>
                  <a:srgbClr val="FFC000"/>
                </a:solidFill>
                <a:effectLst>
                  <a:outerShdw blurRad="38100" dist="38100" dir="2700000" algn="tl">
                    <a:srgbClr val="000000">
                      <a:alpha val="43137"/>
                    </a:srgbClr>
                  </a:outerShdw>
                </a:effectLst>
                <a:latin typeface="Arial Rounded MT Bold" pitchFamily="34" charset="0"/>
              </a:rPr>
              <a:t>CONSTRUCTIONS. E.G. WINE, PARACHUTES, SAFETY BELTS, CAMPING TENTS, FISH BAGS, TYRES ETC.</a:t>
            </a:r>
          </a:p>
          <a:p>
            <a:pPr algn="ctr">
              <a:lnSpc>
                <a:spcPct val="150000"/>
              </a:lnSpc>
              <a:buNone/>
            </a:pPr>
            <a:endParaRPr lang="en-GB" dirty="0">
              <a:solidFill>
                <a:schemeClr val="bg1"/>
              </a:solidFill>
              <a:latin typeface="Arial Rounded MT Bold" pitchFamily="34" charset="0"/>
            </a:endParaRPr>
          </a:p>
        </p:txBody>
      </p:sp>
    </p:spTree>
    <p:extLst>
      <p:ext uri="{BB962C8B-B14F-4D97-AF65-F5344CB8AC3E}">
        <p14:creationId xmlns:p14="http://schemas.microsoft.com/office/powerpoint/2010/main" val="1158818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ppt_x"/>
                                          </p:val>
                                        </p:tav>
                                        <p:tav tm="100000">
                                          <p:val>
                                            <p:strVal val="#ppt_x"/>
                                          </p:val>
                                        </p:tav>
                                      </p:tavLst>
                                    </p:anim>
                                    <p:anim calcmode="lin" valueType="num">
                                      <p:cBhvr additive="base">
                                        <p:cTn id="1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0-#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0-#ppt_w/2"/>
                                          </p:val>
                                        </p:tav>
                                        <p:tav tm="100000">
                                          <p:val>
                                            <p:strVal val="#ppt_x"/>
                                          </p:val>
                                        </p:tav>
                                      </p:tavLst>
                                    </p:anim>
                                    <p:anim calcmode="lin" valueType="num">
                                      <p:cBhvr additive="base">
                                        <p:cTn id="3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ppt_x"/>
                                          </p:val>
                                        </p:tav>
                                        <p:tav tm="100000">
                                          <p:val>
                                            <p:strVal val="#ppt_x"/>
                                          </p:val>
                                        </p:tav>
                                      </p:tavLst>
                                    </p:anim>
                                    <p:anim calcmode="lin" valueType="num">
                                      <p:cBhvr additive="base">
                                        <p:cTn id="52" dur="500" fill="hold"/>
                                        <p:tgtEl>
                                          <p:spTgt spid="4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6" fill="hold" nodeType="click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1+#ppt_w/2"/>
                                          </p:val>
                                        </p:tav>
                                        <p:tav tm="100000">
                                          <p:val>
                                            <p:strVal val="#ppt_x"/>
                                          </p:val>
                                        </p:tav>
                                      </p:tavLst>
                                    </p:anim>
                                    <p:anim calcmode="lin" valueType="num">
                                      <p:cBhvr additive="base">
                                        <p:cTn id="62" dur="500" fill="hold"/>
                                        <p:tgtEl>
                                          <p:spTgt spid="46"/>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1+#ppt_w/2"/>
                                          </p:val>
                                        </p:tav>
                                        <p:tav tm="100000">
                                          <p:val>
                                            <p:strVal val="#ppt_x"/>
                                          </p:val>
                                        </p:tav>
                                      </p:tavLst>
                                    </p:anim>
                                    <p:anim calcmode="lin" valueType="num">
                                      <p:cBhvr additive="base">
                                        <p:cTn id="6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9" grpId="0"/>
      <p:bldP spid="50" grpId="0"/>
      <p:bldP spid="51" grpId="0"/>
      <p:bldP spid="52" grpId="0"/>
      <p:bldP spid="53" grpId="0"/>
      <p:bldP spid="2"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7" y="25974"/>
            <a:ext cx="3743165" cy="679132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5" descr="C:\Documents and Settings\ItopaO\Desktop\best story ever!\Oct19_04.jpg"/>
          <p:cNvPicPr>
            <a:picLocks noChangeAspect="1" noChangeArrowheads="1"/>
          </p:cNvPicPr>
          <p:nvPr/>
        </p:nvPicPr>
        <p:blipFill>
          <a:blip r:embed="rId4" cstate="print"/>
          <a:srcRect/>
          <a:stretch>
            <a:fillRect/>
          </a:stretch>
        </p:blipFill>
        <p:spPr bwMode="auto">
          <a:xfrm>
            <a:off x="33959" y="4869085"/>
            <a:ext cx="2521817" cy="19482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9" name="Picture 6" descr="http://web.lincoln.k12.mi.us/Buildings/HS/nuzzo/web0708/moonboun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71" y="2564904"/>
            <a:ext cx="2561380" cy="19525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0" name="Picture 2" descr="C:\Documents and Settings\ItopaO\Desktop\best story ever!\ah-radom1.jpg"/>
          <p:cNvPicPr>
            <a:picLocks noChangeAspect="1" noChangeArrowheads="1"/>
          </p:cNvPicPr>
          <p:nvPr/>
        </p:nvPicPr>
        <p:blipFill>
          <a:blip r:embed="rId6" cstate="print"/>
          <a:srcRect/>
          <a:stretch>
            <a:fillRect/>
          </a:stretch>
        </p:blipFill>
        <p:spPr bwMode="auto">
          <a:xfrm>
            <a:off x="2804029" y="2564904"/>
            <a:ext cx="2424716" cy="19525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2" name="Rectangle 41"/>
          <p:cNvSpPr/>
          <p:nvPr/>
        </p:nvSpPr>
        <p:spPr>
          <a:xfrm>
            <a:off x="5364087" y="629831"/>
            <a:ext cx="3563888" cy="2246769"/>
          </a:xfrm>
          <a:prstGeom prst="rect">
            <a:avLst/>
          </a:prstGeom>
        </p:spPr>
        <p:txBody>
          <a:bodyPr wrap="square">
            <a:spAutoFit/>
          </a:bodyPr>
          <a:lstStyle/>
          <a:p>
            <a:pPr algn="ctr">
              <a:buNone/>
            </a:pP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THE AIR PRESSURE WITHIN THE MEMBRANE AND THE NATURE OF THE MEMBRANE ITSELF, MAKES IT POSSIBLE TO TAKE ANY FORM AND SIZE YOU WANT.</a:t>
            </a:r>
            <a:endParaRPr lang="en-US" sz="2000" dirty="0">
              <a:solidFill>
                <a:srgbClr val="FFC000"/>
              </a:solidFill>
              <a:effectLst>
                <a:outerShdw blurRad="38100" dist="38100" dir="2700000" algn="tl">
                  <a:srgbClr val="000000">
                    <a:alpha val="43137"/>
                  </a:srgbClr>
                </a:outerShdw>
              </a:effectLst>
              <a:latin typeface="Arial Rounded MT Bold" pitchFamily="34" charset="0"/>
            </a:endParaRPr>
          </a:p>
        </p:txBody>
      </p:sp>
      <p:sp>
        <p:nvSpPr>
          <p:cNvPr id="43" name="Title 4"/>
          <p:cNvSpPr txBox="1">
            <a:spLocks/>
          </p:cNvSpPr>
          <p:nvPr/>
        </p:nvSpPr>
        <p:spPr>
          <a:xfrm>
            <a:off x="5436096" y="57798"/>
            <a:ext cx="3491879"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latin typeface="Berlin Sans FB Demi" pitchFamily="34" charset="0"/>
              </a:rPr>
              <a:t>FLEXIBITY OF FORM</a:t>
            </a:r>
            <a:endParaRPr lang="en-US" sz="3200" dirty="0">
              <a:solidFill>
                <a:schemeClr val="bg1"/>
              </a:solidFill>
              <a:latin typeface="Berlin Sans FB Demi" pitchFamily="34" charset="0"/>
            </a:endParaRPr>
          </a:p>
        </p:txBody>
      </p:sp>
      <p:pic>
        <p:nvPicPr>
          <p:cNvPr id="14340" name="Picture 4" descr="pneumatic structure MODERN TEAHOUSE - FRANKFURT  CANOBBIO"/>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7194" b="30242"/>
          <a:stretch/>
        </p:blipFill>
        <p:spPr bwMode="auto">
          <a:xfrm>
            <a:off x="33959" y="57798"/>
            <a:ext cx="5194785" cy="2176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descr="http://img.archiexpo.com/images_ae/photo-g/pneumatic-structure-15642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94586" y="4799237"/>
            <a:ext cx="2534158" cy="20987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47" y="4810572"/>
            <a:ext cx="2376264" cy="784830"/>
          </a:xfrm>
          <a:prstGeom prst="rect">
            <a:avLst/>
          </a:prstGeom>
        </p:spPr>
        <p:txBody>
          <a:bodyPr wrap="square">
            <a:spAutoFit/>
          </a:bodyPr>
          <a:lstStyle/>
          <a:p>
            <a:r>
              <a:rPr lang="en-US" sz="900" dirty="0">
                <a:effectLst>
                  <a:outerShdw blurRad="38100" dist="38100" dir="2700000" algn="tl">
                    <a:srgbClr val="000000">
                      <a:alpha val="43137"/>
                    </a:srgbClr>
                  </a:outerShdw>
                </a:effectLst>
              </a:rPr>
              <a:t>Guthrie-</a:t>
            </a:r>
            <a:r>
              <a:rPr lang="en-US" sz="900" dirty="0" err="1">
                <a:effectLst>
                  <a:outerShdw blurRad="38100" dist="38100" dir="2700000" algn="tl">
                    <a:srgbClr val="000000">
                      <a:alpha val="43137"/>
                    </a:srgbClr>
                  </a:outerShdw>
                </a:effectLst>
              </a:rPr>
              <a:t>Pavillion</a:t>
            </a:r>
            <a:r>
              <a:rPr lang="en-US" sz="900" dirty="0">
                <a:effectLst>
                  <a:outerShdw blurRad="38100" dist="38100" dir="2700000" algn="tl">
                    <a:srgbClr val="000000">
                      <a:alpha val="43137"/>
                    </a:srgbClr>
                  </a:outerShdw>
                </a:effectLst>
              </a:rPr>
              <a:t> Kuala-Lumpur</a:t>
            </a:r>
          </a:p>
          <a:p>
            <a:r>
              <a:rPr lang="en-US" sz="900" dirty="0">
                <a:effectLst>
                  <a:outerShdw blurRad="38100" dist="38100" dir="2700000" algn="tl">
                    <a:srgbClr val="000000">
                      <a:alpha val="43137"/>
                    </a:srgbClr>
                  </a:outerShdw>
                </a:effectLst>
              </a:rPr>
              <a:t>6.500 </a:t>
            </a:r>
            <a:r>
              <a:rPr lang="en-US" sz="900" dirty="0" err="1">
                <a:effectLst>
                  <a:outerShdw blurRad="38100" dist="38100" dir="2700000" algn="tl">
                    <a:srgbClr val="000000">
                      <a:alpha val="43137"/>
                    </a:srgbClr>
                  </a:outerShdw>
                </a:effectLst>
              </a:rPr>
              <a:t>qm</a:t>
            </a:r>
            <a:r>
              <a:rPr lang="en-US" sz="900" dirty="0">
                <a:effectLst>
                  <a:outerShdw blurRad="38100" dist="38100" dir="2700000" algn="tl">
                    <a:srgbClr val="000000">
                      <a:alpha val="43137"/>
                    </a:srgbClr>
                  </a:outerShdw>
                </a:effectLst>
              </a:rPr>
              <a:t> PTFE-</a:t>
            </a:r>
            <a:r>
              <a:rPr lang="en-US" sz="900" dirty="0" err="1">
                <a:effectLst>
                  <a:outerShdw blurRad="38100" dist="38100" dir="2700000" algn="tl">
                    <a:srgbClr val="000000">
                      <a:alpha val="43137"/>
                    </a:srgbClr>
                  </a:outerShdw>
                </a:effectLst>
              </a:rPr>
              <a:t>Glasfiberlaminated</a:t>
            </a:r>
            <a:r>
              <a:rPr lang="en-US" sz="900" dirty="0">
                <a:effectLst>
                  <a:outerShdw blurRad="38100" dist="38100" dir="2700000" algn="tl">
                    <a:srgbClr val="000000">
                      <a:alpha val="43137"/>
                    </a:srgbClr>
                  </a:outerShdw>
                </a:effectLst>
              </a:rPr>
              <a:t>-Mesh</a:t>
            </a:r>
            <a:br>
              <a:rPr lang="en-US" sz="900" dirty="0">
                <a:effectLst>
                  <a:outerShdw blurRad="38100" dist="38100" dir="2700000" algn="tl">
                    <a:srgbClr val="000000">
                      <a:alpha val="43137"/>
                    </a:srgbClr>
                  </a:outerShdw>
                </a:effectLst>
              </a:rPr>
            </a:br>
            <a:r>
              <a:rPr lang="en-US" sz="900" dirty="0">
                <a:effectLst>
                  <a:outerShdw blurRad="38100" dist="38100" dir="2700000" algn="tl">
                    <a:srgbClr val="000000">
                      <a:alpha val="43137"/>
                    </a:srgbClr>
                  </a:outerShdw>
                </a:effectLst>
              </a:rPr>
              <a:t>Shade Canopy fixed on hanger cables, </a:t>
            </a:r>
            <a:r>
              <a:rPr lang="en-US" sz="900" dirty="0" err="1">
                <a:effectLst>
                  <a:outerShdw blurRad="38100" dist="38100" dir="2700000" algn="tl">
                    <a:srgbClr val="000000">
                      <a:alpha val="43137"/>
                    </a:srgbClr>
                  </a:outerShdw>
                </a:effectLst>
              </a:rPr>
              <a:t>Cussion</a:t>
            </a:r>
            <a:r>
              <a:rPr lang="en-US" sz="900" dirty="0">
                <a:effectLst>
                  <a:outerShdw blurRad="38100" dist="38100" dir="2700000" algn="tl">
                    <a:srgbClr val="000000">
                      <a:alpha val="43137"/>
                    </a:srgbClr>
                  </a:outerShdw>
                </a:effectLst>
              </a:rPr>
              <a:t> pressure: 1,5KN/</a:t>
            </a:r>
            <a:r>
              <a:rPr lang="en-US" sz="900" dirty="0" err="1">
                <a:effectLst>
                  <a:outerShdw blurRad="38100" dist="38100" dir="2700000" algn="tl">
                    <a:srgbClr val="000000">
                      <a:alpha val="43137"/>
                    </a:srgbClr>
                  </a:outerShdw>
                </a:effectLst>
              </a:rPr>
              <a:t>qm</a:t>
            </a:r>
            <a:endParaRPr lang="en-US" sz="900" dirty="0">
              <a:effectLst>
                <a:outerShdw blurRad="38100" dist="38100" dir="2700000" algn="tl">
                  <a:srgbClr val="000000">
                    <a:alpha val="43137"/>
                  </a:srgbClr>
                </a:outerShdw>
              </a:effectLst>
            </a:endParaRPr>
          </a:p>
          <a:p>
            <a:r>
              <a:rPr lang="en-US" sz="900" dirty="0">
                <a:effectLst>
                  <a:outerShdw blurRad="38100" dist="38100" dir="2700000" algn="tl">
                    <a:srgbClr val="000000">
                      <a:alpha val="43137"/>
                    </a:srgbClr>
                  </a:outerShdw>
                </a:effectLst>
              </a:rPr>
              <a:t>Fabric Shade Canopy, Inflatable Structure</a:t>
            </a:r>
          </a:p>
        </p:txBody>
      </p:sp>
      <p:sp>
        <p:nvSpPr>
          <p:cNvPr id="5" name="Rectangle 4"/>
          <p:cNvSpPr/>
          <p:nvPr/>
        </p:nvSpPr>
        <p:spPr>
          <a:xfrm>
            <a:off x="2811074" y="2522657"/>
            <a:ext cx="2048958" cy="707886"/>
          </a:xfrm>
          <a:prstGeom prst="rect">
            <a:avLst/>
          </a:prstGeom>
        </p:spPr>
        <p:txBody>
          <a:bodyPr wrap="square">
            <a:spAutoFit/>
          </a:bodyPr>
          <a:lstStyle/>
          <a:p>
            <a:r>
              <a:rPr lang="en-US" sz="1000" dirty="0">
                <a:effectLst>
                  <a:outerShdw blurRad="38100" dist="38100" dir="2700000" algn="tl">
                    <a:srgbClr val="000000">
                      <a:alpha val="43137"/>
                    </a:srgbClr>
                  </a:outerShdw>
                </a:effectLst>
              </a:rPr>
              <a:t>Bochum, Germany</a:t>
            </a:r>
          </a:p>
          <a:p>
            <a:r>
              <a:rPr lang="en-US" sz="1000" dirty="0">
                <a:effectLst>
                  <a:outerShdw blurRad="38100" dist="38100" dir="2700000" algn="tl">
                    <a:srgbClr val="000000">
                      <a:alpha val="43137"/>
                    </a:srgbClr>
                  </a:outerShdw>
                </a:effectLst>
              </a:rPr>
              <a:t>4.500 </a:t>
            </a:r>
            <a:r>
              <a:rPr lang="en-US" sz="1000" dirty="0" err="1">
                <a:effectLst>
                  <a:outerShdw blurRad="38100" dist="38100" dir="2700000" algn="tl">
                    <a:srgbClr val="000000">
                      <a:alpha val="43137"/>
                    </a:srgbClr>
                  </a:outerShdw>
                </a:effectLst>
              </a:rPr>
              <a:t>sqm</a:t>
            </a:r>
            <a:r>
              <a:rPr lang="en-US" sz="1000" dirty="0">
                <a:effectLst>
                  <a:outerShdw blurRad="38100" dist="38100" dir="2700000" algn="tl">
                    <a:srgbClr val="000000">
                      <a:alpha val="43137"/>
                    </a:srgbClr>
                  </a:outerShdw>
                </a:effectLst>
              </a:rPr>
              <a:t> Ferrari PES/PVC </a:t>
            </a:r>
            <a:r>
              <a:rPr lang="en-US" sz="1000" dirty="0" err="1">
                <a:effectLst>
                  <a:outerShdw blurRad="38100" dist="38100" dir="2700000" algn="tl">
                    <a:srgbClr val="000000">
                      <a:alpha val="43137"/>
                    </a:srgbClr>
                  </a:outerShdw>
                </a:effectLst>
              </a:rPr>
              <a:t>Typ</a:t>
            </a:r>
            <a:r>
              <a:rPr lang="en-US" sz="1000" dirty="0">
                <a:effectLst>
                  <a:outerShdw blurRad="38100" dist="38100" dir="2700000" algn="tl">
                    <a:srgbClr val="000000">
                      <a:alpha val="43137"/>
                    </a:srgbClr>
                  </a:outerShdw>
                </a:effectLst>
              </a:rPr>
              <a:t> 5</a:t>
            </a:r>
          </a:p>
          <a:p>
            <a:r>
              <a:rPr lang="en-US" sz="1000" dirty="0" smtClean="0">
                <a:effectLst>
                  <a:outerShdw blurRad="38100" dist="38100" dir="2700000" algn="tl">
                    <a:srgbClr val="000000">
                      <a:alpha val="43137"/>
                    </a:srgbClr>
                  </a:outerShdw>
                </a:effectLst>
              </a:rPr>
              <a:t>Satellite </a:t>
            </a:r>
            <a:r>
              <a:rPr lang="en-US" sz="1000" dirty="0">
                <a:effectLst>
                  <a:outerShdw blurRad="38100" dist="38100" dir="2700000" algn="tl">
                    <a:srgbClr val="000000">
                      <a:alpha val="43137"/>
                    </a:srgbClr>
                  </a:outerShdw>
                </a:effectLst>
              </a:rPr>
              <a:t>protection cover</a:t>
            </a:r>
          </a:p>
          <a:p>
            <a:r>
              <a:rPr lang="en-US" sz="1000" dirty="0">
                <a:effectLst>
                  <a:outerShdw blurRad="38100" dist="38100" dir="2700000" algn="tl">
                    <a:srgbClr val="000000">
                      <a:alpha val="43137"/>
                    </a:srgbClr>
                  </a:outerShdw>
                </a:effectLst>
              </a:rPr>
              <a:t>Total </a:t>
            </a:r>
            <a:r>
              <a:rPr lang="en-US" sz="1000" dirty="0" smtClean="0">
                <a:effectLst>
                  <a:outerShdw blurRad="38100" dist="38100" dir="2700000" algn="tl">
                    <a:srgbClr val="000000">
                      <a:alpha val="43137"/>
                    </a:srgbClr>
                  </a:outerShdw>
                </a:effectLst>
              </a:rPr>
              <a:t>height: </a:t>
            </a:r>
            <a:r>
              <a:rPr lang="en-US" sz="1000" dirty="0">
                <a:effectLst>
                  <a:outerShdw blurRad="38100" dist="38100" dir="2700000" algn="tl">
                    <a:srgbClr val="000000">
                      <a:alpha val="43137"/>
                    </a:srgbClr>
                  </a:outerShdw>
                </a:effectLst>
              </a:rPr>
              <a:t>38 m, Diameter: 35 m</a:t>
            </a:r>
          </a:p>
        </p:txBody>
      </p:sp>
      <p:sp>
        <p:nvSpPr>
          <p:cNvPr id="13" name="Rectangle 12"/>
          <p:cNvSpPr/>
          <p:nvPr/>
        </p:nvSpPr>
        <p:spPr>
          <a:xfrm>
            <a:off x="29817" y="4301977"/>
            <a:ext cx="1221063" cy="215444"/>
          </a:xfrm>
          <a:prstGeom prst="rect">
            <a:avLst/>
          </a:prstGeom>
        </p:spPr>
        <p:txBody>
          <a:bodyPr wrap="square">
            <a:spAutoFit/>
          </a:bodyPr>
          <a:lstStyle/>
          <a:p>
            <a:r>
              <a:rPr lang="en-US" sz="800" dirty="0" smtClean="0">
                <a:solidFill>
                  <a:schemeClr val="bg1"/>
                </a:solidFill>
                <a:effectLst>
                  <a:outerShdw blurRad="38100" dist="38100" dir="2700000" algn="tl">
                    <a:srgbClr val="000000">
                      <a:alpha val="43137"/>
                    </a:srgbClr>
                  </a:outerShdw>
                </a:effectLst>
              </a:rPr>
              <a:t>BOUNCING CASTLE</a:t>
            </a:r>
            <a:endParaRPr lang="en-US" sz="800" dirty="0">
              <a:solidFill>
                <a:schemeClr val="bg1"/>
              </a:solidFill>
              <a:effectLst>
                <a:outerShdw blurRad="38100" dist="38100" dir="2700000" algn="tl">
                  <a:srgbClr val="000000">
                    <a:alpha val="43137"/>
                  </a:srgbClr>
                </a:outerShdw>
              </a:effectLst>
            </a:endParaRPr>
          </a:p>
        </p:txBody>
      </p:sp>
      <p:sp>
        <p:nvSpPr>
          <p:cNvPr id="14" name="Rectangle 13"/>
          <p:cNvSpPr/>
          <p:nvPr/>
        </p:nvSpPr>
        <p:spPr>
          <a:xfrm>
            <a:off x="4040820" y="6656322"/>
            <a:ext cx="1221063" cy="215444"/>
          </a:xfrm>
          <a:prstGeom prst="rect">
            <a:avLst/>
          </a:prstGeom>
        </p:spPr>
        <p:txBody>
          <a:bodyPr wrap="square">
            <a:spAutoFit/>
          </a:bodyPr>
          <a:lstStyle/>
          <a:p>
            <a:r>
              <a:rPr lang="en-US" sz="800" dirty="0" smtClean="0">
                <a:solidFill>
                  <a:schemeClr val="bg1"/>
                </a:solidFill>
                <a:effectLst>
                  <a:outerShdw blurRad="38100" dist="38100" dir="2700000" algn="tl">
                    <a:srgbClr val="000000">
                      <a:alpha val="43137"/>
                    </a:srgbClr>
                  </a:outerShdw>
                </a:effectLst>
              </a:rPr>
              <a:t>Residential building</a:t>
            </a:r>
            <a:endParaRPr lang="en-US" sz="800" dirty="0">
              <a:solidFill>
                <a:schemeClr val="bg1"/>
              </a:solidFill>
              <a:effectLst>
                <a:outerShdw blurRad="38100" dist="38100" dir="2700000" algn="tl">
                  <a:srgbClr val="000000">
                    <a:alpha val="43137"/>
                  </a:srgbClr>
                </a:outerShdw>
              </a:effectLst>
            </a:endParaRPr>
          </a:p>
        </p:txBody>
      </p:sp>
      <p:sp>
        <p:nvSpPr>
          <p:cNvPr id="15" name="Rectangle 14"/>
          <p:cNvSpPr/>
          <p:nvPr/>
        </p:nvSpPr>
        <p:spPr>
          <a:xfrm>
            <a:off x="59583" y="2019344"/>
            <a:ext cx="1848121" cy="215444"/>
          </a:xfrm>
          <a:prstGeom prst="rect">
            <a:avLst/>
          </a:prstGeom>
        </p:spPr>
        <p:txBody>
          <a:bodyPr wrap="square">
            <a:spAutoFit/>
          </a:bodyPr>
          <a:lstStyle/>
          <a:p>
            <a:r>
              <a:rPr lang="en-US" sz="800" dirty="0" smtClean="0">
                <a:solidFill>
                  <a:schemeClr val="bg1"/>
                </a:solidFill>
                <a:effectLst>
                  <a:outerShdw blurRad="38100" dist="38100" dir="2700000" algn="tl">
                    <a:srgbClr val="000000">
                      <a:alpha val="43137"/>
                    </a:srgbClr>
                  </a:outerShdw>
                </a:effectLst>
              </a:rPr>
              <a:t>“TEA HOUSE”  FAMBOROUGH</a:t>
            </a:r>
            <a:endParaRPr lang="en-US" sz="8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43574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708723" y="4041801"/>
            <a:ext cx="4596051" cy="523220"/>
          </a:xfrm>
          <a:prstGeom prst="rect">
            <a:avLst/>
          </a:prstGeom>
          <a:noFill/>
        </p:spPr>
        <p:txBody>
          <a:bodyPr wrap="square" rtlCol="0">
            <a:spAutoFit/>
          </a:bodyPr>
          <a:lstStyle/>
          <a:p>
            <a:r>
              <a:rPr lang="en-US" sz="2800" dirty="0" smtClean="0">
                <a:solidFill>
                  <a:schemeClr val="bg2">
                    <a:lumMod val="25000"/>
                    <a:alpha val="28000"/>
                  </a:schemeClr>
                </a:solidFill>
                <a:latin typeface="Arial Black" pitchFamily="34" charset="0"/>
              </a:rPr>
              <a:t>Pneumatic structures</a:t>
            </a:r>
            <a:endParaRPr lang="en-US" sz="2800" dirty="0">
              <a:solidFill>
                <a:schemeClr val="bg2">
                  <a:lumMod val="25000"/>
                  <a:alpha val="28000"/>
                </a:schemeClr>
              </a:solidFill>
              <a:latin typeface="Arial Black" pitchFamily="34" charset="0"/>
            </a:endParaRPr>
          </a:p>
        </p:txBody>
      </p:sp>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75" y="-27354"/>
            <a:ext cx="4267226" cy="6858000"/>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p:cNvSpPr/>
          <p:nvPr/>
        </p:nvSpPr>
        <p:spPr>
          <a:xfrm>
            <a:off x="5364088" y="764704"/>
            <a:ext cx="3351316" cy="1631216"/>
          </a:xfrm>
          <a:prstGeom prst="rect">
            <a:avLst/>
          </a:prstGeom>
        </p:spPr>
        <p:txBody>
          <a:bodyPr wrap="square">
            <a:spAutoFit/>
          </a:bodyPr>
          <a:lstStyle/>
          <a:p>
            <a:pPr algn="ctr">
              <a:buNone/>
            </a:pP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THE  MAGNIFICIENT FORMS AND COLOURS GIVES THE STRUCTURE  A  21</a:t>
            </a:r>
            <a:r>
              <a:rPr lang="en-GB" sz="2000" baseline="30000" dirty="0" smtClean="0">
                <a:solidFill>
                  <a:srgbClr val="FFC000"/>
                </a:solidFill>
                <a:effectLst>
                  <a:outerShdw blurRad="38100" dist="38100" dir="2700000" algn="tl">
                    <a:srgbClr val="000000">
                      <a:alpha val="43137"/>
                    </a:srgbClr>
                  </a:outerShdw>
                </a:effectLst>
                <a:latin typeface="Arial Rounded MT Bold" pitchFamily="34" charset="0"/>
              </a:rPr>
              <a:t>ST</a:t>
            </a: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 CENTUARY OUTLOOK</a:t>
            </a:r>
            <a:endParaRPr lang="en-US" sz="2000" dirty="0">
              <a:solidFill>
                <a:srgbClr val="FFC000"/>
              </a:solidFill>
              <a:effectLst>
                <a:outerShdw blurRad="38100" dist="38100" dir="2700000" algn="tl">
                  <a:srgbClr val="000000">
                    <a:alpha val="43137"/>
                  </a:srgbClr>
                </a:outerShdw>
              </a:effectLst>
              <a:latin typeface="Arial Rounded MT Bold" pitchFamily="34" charset="0"/>
            </a:endParaRPr>
          </a:p>
        </p:txBody>
      </p:sp>
      <p:sp>
        <p:nvSpPr>
          <p:cNvPr id="41" name="Title 4"/>
          <p:cNvSpPr txBox="1">
            <a:spLocks/>
          </p:cNvSpPr>
          <p:nvPr/>
        </p:nvSpPr>
        <p:spPr>
          <a:xfrm>
            <a:off x="5096328"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AESTHETICS</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pic>
        <p:nvPicPr>
          <p:cNvPr id="13" name="Picture 2" descr="C:\Users\itopa\Desktop\pneumatic-structure-55251-157276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050" y="255209"/>
            <a:ext cx="4104456" cy="3155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248622" y="253988"/>
            <a:ext cx="3603298" cy="707886"/>
          </a:xfrm>
          <a:prstGeom prst="rect">
            <a:avLst/>
          </a:prstGeom>
        </p:spPr>
        <p:txBody>
          <a:bodyPr wrap="square">
            <a:spAutoFit/>
          </a:bodyPr>
          <a:lstStyle/>
          <a:p>
            <a:r>
              <a:rPr lang="en-US" sz="1000" b="1" dirty="0">
                <a:effectLst>
                  <a:outerShdw blurRad="38100" dist="38100" dir="2700000" algn="tl">
                    <a:srgbClr val="000000">
                      <a:alpha val="43137"/>
                    </a:srgbClr>
                  </a:outerShdw>
                </a:effectLst>
              </a:rPr>
              <a:t>FINMECCANICA PAVILION </a:t>
            </a:r>
            <a:endParaRPr lang="en-US" sz="1000" b="1" dirty="0" smtClean="0">
              <a:effectLst>
                <a:outerShdw blurRad="38100" dist="38100" dir="2700000" algn="tl">
                  <a:srgbClr val="000000">
                    <a:alpha val="43137"/>
                  </a:srgbClr>
                </a:outerShdw>
              </a:effectLst>
            </a:endParaRPr>
          </a:p>
          <a:p>
            <a:r>
              <a:rPr lang="en-US" sz="1000" dirty="0" err="1" smtClean="0">
                <a:effectLst>
                  <a:outerShdw blurRad="38100" dist="38100" dir="2700000" algn="tl">
                    <a:srgbClr val="000000">
                      <a:alpha val="43137"/>
                    </a:srgbClr>
                  </a:outerShdw>
                </a:effectLst>
              </a:rPr>
              <a:t>Famborough</a:t>
            </a:r>
            <a:endParaRPr lang="en-US" sz="1000" dirty="0" smtClean="0">
              <a:effectLst>
                <a:outerShdw blurRad="38100" dist="38100" dir="2700000" algn="tl">
                  <a:srgbClr val="000000">
                    <a:alpha val="43137"/>
                  </a:srgbClr>
                </a:outerShdw>
              </a:effectLst>
            </a:endParaRPr>
          </a:p>
          <a:p>
            <a:r>
              <a:rPr lang="en-US" sz="1000" dirty="0" smtClean="0">
                <a:effectLst>
                  <a:outerShdw blurRad="38100" dist="38100" dir="2700000" algn="tl">
                    <a:srgbClr val="000000">
                      <a:alpha val="43137"/>
                    </a:srgbClr>
                  </a:outerShdw>
                </a:effectLst>
              </a:rPr>
              <a:t>United kingdom</a:t>
            </a:r>
          </a:p>
          <a:p>
            <a:r>
              <a:rPr lang="en-US" sz="1000" dirty="0" smtClean="0">
                <a:effectLst>
                  <a:outerShdw blurRad="38100" dist="38100" dir="2700000" algn="tl">
                    <a:srgbClr val="000000">
                      <a:alpha val="43137"/>
                    </a:srgbClr>
                  </a:outerShdw>
                </a:effectLst>
              </a:rPr>
              <a:t>2006</a:t>
            </a:r>
            <a:endParaRPr lang="en-US" sz="1000" dirty="0">
              <a:effectLst>
                <a:outerShdw blurRad="38100" dist="38100" dir="2700000" algn="tl">
                  <a:srgbClr val="000000">
                    <a:alpha val="43137"/>
                  </a:srgbClr>
                </a:outerShdw>
              </a:effectLst>
            </a:endParaRPr>
          </a:p>
        </p:txBody>
      </p:sp>
      <p:sp>
        <p:nvSpPr>
          <p:cNvPr id="7" name="Rectangle 6"/>
          <p:cNvSpPr/>
          <p:nvPr/>
        </p:nvSpPr>
        <p:spPr>
          <a:xfrm>
            <a:off x="162160" y="3714914"/>
            <a:ext cx="4274236" cy="769441"/>
          </a:xfrm>
          <a:prstGeom prst="rect">
            <a:avLst/>
          </a:prstGeom>
        </p:spPr>
        <p:txBody>
          <a:bodyPr wrap="square">
            <a:spAutoFit/>
          </a:bodyPr>
          <a:lstStyle/>
          <a:p>
            <a:r>
              <a:rPr lang="en-US" sz="1100" dirty="0">
                <a:solidFill>
                  <a:schemeClr val="bg1"/>
                </a:solidFill>
              </a:rPr>
              <a:t>National Aquatics Center (Water Cube)</a:t>
            </a:r>
            <a:br>
              <a:rPr lang="en-US" sz="1100" dirty="0">
                <a:solidFill>
                  <a:schemeClr val="bg1"/>
                </a:solidFill>
              </a:rPr>
            </a:br>
            <a:r>
              <a:rPr lang="en-US" sz="1100" dirty="0">
                <a:solidFill>
                  <a:schemeClr val="bg1"/>
                </a:solidFill>
              </a:rPr>
              <a:t>Olympic Park, </a:t>
            </a:r>
            <a:r>
              <a:rPr lang="en-US" sz="1100" dirty="0" err="1">
                <a:solidFill>
                  <a:schemeClr val="bg1"/>
                </a:solidFill>
              </a:rPr>
              <a:t>Chaoyang</a:t>
            </a:r>
            <a:r>
              <a:rPr lang="en-US" sz="1100" dirty="0">
                <a:solidFill>
                  <a:schemeClr val="bg1"/>
                </a:solidFill>
              </a:rPr>
              <a:t> District, </a:t>
            </a:r>
            <a:r>
              <a:rPr lang="en-US" sz="1100" dirty="0" smtClean="0">
                <a:solidFill>
                  <a:schemeClr val="bg1"/>
                </a:solidFill>
              </a:rPr>
              <a:t>China</a:t>
            </a:r>
          </a:p>
          <a:p>
            <a:r>
              <a:rPr lang="en-US" sz="1100" dirty="0">
                <a:solidFill>
                  <a:schemeClr val="bg1"/>
                </a:solidFill>
              </a:rPr>
              <a:t>Completed: 2008 in 6 months</a:t>
            </a:r>
            <a:br>
              <a:rPr lang="en-US" sz="1100" dirty="0">
                <a:solidFill>
                  <a:schemeClr val="bg1"/>
                </a:solidFill>
              </a:rPr>
            </a:br>
            <a:r>
              <a:rPr lang="en-US" sz="1100" dirty="0">
                <a:solidFill>
                  <a:schemeClr val="bg1"/>
                </a:solidFill>
              </a:rPr>
              <a:t>Architect: PTW</a:t>
            </a:r>
          </a:p>
        </p:txBody>
      </p:sp>
      <p:pic>
        <p:nvPicPr>
          <p:cNvPr id="2" name="Picture 2" descr="http://farm4.staticflickr.com/3261/2561439077_79d8ff40f3_z.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3694" y="3573016"/>
            <a:ext cx="4181476" cy="3136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08716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8927" y="-35882"/>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812557" y="128409"/>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1026" name="Picture 2" descr="http://ad009cdnb.archdaily.net/wp-content/uploads/2011/03/1301348204-16171-4-george3-528x326.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2" y="3645024"/>
            <a:ext cx="4402775" cy="32129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d009cdnb.archdaily.net/wp-content/uploads/2011/03/1301348206-16171-georgemain-333x500.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 y="1"/>
            <a:ext cx="4399699" cy="354835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Title 4"/>
          <p:cNvSpPr txBox="1">
            <a:spLocks/>
          </p:cNvSpPr>
          <p:nvPr/>
        </p:nvSpPr>
        <p:spPr>
          <a:xfrm>
            <a:off x="-22054" y="3156267"/>
            <a:ext cx="3038103" cy="392094"/>
          </a:xfrm>
          <a:prstGeom prst="rect">
            <a:avLst/>
          </a:prstGeom>
          <a:ln>
            <a:noFill/>
          </a:ln>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COVER OVER THE TENNIS COURT</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11" name="Title 4"/>
          <p:cNvSpPr txBox="1">
            <a:spLocks/>
          </p:cNvSpPr>
          <p:nvPr/>
        </p:nvSpPr>
        <p:spPr>
          <a:xfrm>
            <a:off x="-4" y="6525344"/>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FOLDED OPEN</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12" name="Rectangle 11"/>
          <p:cNvSpPr/>
          <p:nvPr/>
        </p:nvSpPr>
        <p:spPr>
          <a:xfrm>
            <a:off x="5303143" y="743918"/>
            <a:ext cx="3763838" cy="3477875"/>
          </a:xfrm>
          <a:prstGeom prst="rect">
            <a:avLst/>
          </a:prstGeom>
        </p:spPr>
        <p:txBody>
          <a:bodyPr wrap="square">
            <a:spAutoFit/>
          </a:bodyPr>
          <a:lstStyle/>
          <a:p>
            <a:pPr algn="ctr">
              <a:buNone/>
            </a:pP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UNLIKE THE REGULAR BLOCK OR BRICK WALL, PNEUMATIC STRUCTURES CAN EASILY BE DISMOUNTED AND CHANGED FROM FORM/SIZE TO ANOTHER OR ONE USEABLE SPACE TO ANOTHER E.G </a:t>
            </a:r>
            <a:r>
              <a:rPr lang="en-US" sz="2000" dirty="0" smtClean="0">
                <a:solidFill>
                  <a:srgbClr val="FFC000"/>
                </a:solidFill>
                <a:effectLst>
                  <a:outerShdw blurRad="38100" dist="38100" dir="2700000" algn="tl">
                    <a:srgbClr val="000000">
                      <a:alpha val="43137"/>
                    </a:srgbClr>
                  </a:outerShdw>
                </a:effectLst>
                <a:latin typeface="Arial Rounded MT Bold" pitchFamily="34" charset="0"/>
              </a:rPr>
              <a:t>NATIONAL TENNIS CENTER LONDON.</a:t>
            </a:r>
            <a:endParaRPr lang="en-US" sz="2000" dirty="0">
              <a:solidFill>
                <a:srgbClr val="FFC000"/>
              </a:solidFill>
              <a:effectLst>
                <a:outerShdw blurRad="38100" dist="38100" dir="2700000" algn="tl">
                  <a:srgbClr val="000000">
                    <a:alpha val="43137"/>
                  </a:srgbClr>
                </a:outerShdw>
              </a:effectLst>
              <a:latin typeface="Arial Rounded MT Bold" pitchFamily="34" charset="0"/>
            </a:endParaRPr>
          </a:p>
        </p:txBody>
      </p:sp>
      <p:sp>
        <p:nvSpPr>
          <p:cNvPr id="13" name="Title 4"/>
          <p:cNvSpPr txBox="1">
            <a:spLocks/>
          </p:cNvSpPr>
          <p:nvPr/>
        </p:nvSpPr>
        <p:spPr>
          <a:xfrm>
            <a:off x="5096328"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FLEXIBILITY OF USAGE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29361650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708723" y="4041801"/>
            <a:ext cx="4596051" cy="523220"/>
          </a:xfrm>
          <a:prstGeom prst="rect">
            <a:avLst/>
          </a:prstGeom>
          <a:noFill/>
        </p:spPr>
        <p:txBody>
          <a:bodyPr wrap="square" rtlCol="0">
            <a:spAutoFit/>
          </a:bodyPr>
          <a:lstStyle/>
          <a:p>
            <a:r>
              <a:rPr lang="en-US" sz="2800" dirty="0" smtClean="0">
                <a:solidFill>
                  <a:schemeClr val="bg2">
                    <a:lumMod val="25000"/>
                    <a:alpha val="28000"/>
                  </a:schemeClr>
                </a:solidFill>
                <a:latin typeface="Arial Black" pitchFamily="34" charset="0"/>
              </a:rPr>
              <a:t>Pneumatic structures</a:t>
            </a:r>
            <a:endParaRPr lang="en-US" sz="2800" dirty="0">
              <a:solidFill>
                <a:schemeClr val="bg2">
                  <a:lumMod val="25000"/>
                  <a:alpha val="28000"/>
                </a:schemeClr>
              </a:solidFill>
              <a:latin typeface="Arial Black" pitchFamily="34" charset="0"/>
            </a:endParaRPr>
          </a:p>
        </p:txBody>
      </p:sp>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5802" y="57798"/>
            <a:ext cx="4338198"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5955509"/>
            <a:ext cx="8784976" cy="523220"/>
          </a:xfrm>
          <a:prstGeom prst="rect">
            <a:avLst/>
          </a:prstGeom>
          <a:noFill/>
        </p:spPr>
        <p:txBody>
          <a:bodyPr wrap="square" rtlCol="0">
            <a:spAutoFit/>
          </a:bodyPr>
          <a:lstStyle/>
          <a:p>
            <a:r>
              <a:rPr lang="en-US" sz="2800" dirty="0" smtClean="0">
                <a:solidFill>
                  <a:schemeClr val="bg2">
                    <a:lumMod val="25000"/>
                    <a:alpha val="28000"/>
                  </a:schemeClr>
                </a:solidFill>
                <a:latin typeface="AtlandSketches BB" pitchFamily="2" charset="0"/>
                <a:ea typeface="Adobe Heiti Std R" pitchFamily="34" charset="-128"/>
              </a:rPr>
              <a:t>Pneumatic structures</a:t>
            </a:r>
            <a:endParaRPr lang="en-US" sz="2800" dirty="0">
              <a:solidFill>
                <a:schemeClr val="bg2">
                  <a:lumMod val="25000"/>
                  <a:alpha val="28000"/>
                </a:schemeClr>
              </a:solidFill>
              <a:latin typeface="AtlandSketches BB" pitchFamily="2" charset="0"/>
              <a:ea typeface="Adobe Heiti Std R" pitchFamily="34" charset="-128"/>
            </a:endParaRPr>
          </a:p>
        </p:txBody>
      </p:sp>
      <p:sp>
        <p:nvSpPr>
          <p:cNvPr id="14" name="TextBox 13"/>
          <p:cNvSpPr txBox="1"/>
          <p:nvPr/>
        </p:nvSpPr>
        <p:spPr>
          <a:xfrm>
            <a:off x="899592" y="5020433"/>
            <a:ext cx="8784976" cy="769441"/>
          </a:xfrm>
          <a:prstGeom prst="rect">
            <a:avLst/>
          </a:prstGeom>
          <a:noFill/>
        </p:spPr>
        <p:txBody>
          <a:bodyPr wrap="square" rtlCol="0">
            <a:spAutoFit/>
          </a:bodyPr>
          <a:lstStyle/>
          <a:p>
            <a:r>
              <a:rPr lang="en-US" sz="4400" dirty="0" smtClean="0">
                <a:solidFill>
                  <a:schemeClr val="bg2">
                    <a:lumMod val="25000"/>
                    <a:alpha val="28000"/>
                  </a:schemeClr>
                </a:solidFill>
                <a:latin typeface="Edwardian Script ITC" pitchFamily="66" charset="0"/>
                <a:ea typeface="Adobe Heiti Std R" pitchFamily="34" charset="-128"/>
              </a:rPr>
              <a:t>Pneumatic structures</a:t>
            </a:r>
            <a:endParaRPr lang="en-US" sz="4400" dirty="0">
              <a:solidFill>
                <a:schemeClr val="bg2">
                  <a:lumMod val="25000"/>
                  <a:alpha val="28000"/>
                </a:schemeClr>
              </a:solidFill>
              <a:latin typeface="Edwardian Script ITC" pitchFamily="66" charset="0"/>
              <a:ea typeface="Adobe Heiti Std R" pitchFamily="34" charset="-128"/>
            </a:endParaRPr>
          </a:p>
        </p:txBody>
      </p:sp>
      <p:sp>
        <p:nvSpPr>
          <p:cNvPr id="31" name="TextBox 30"/>
          <p:cNvSpPr txBox="1"/>
          <p:nvPr/>
        </p:nvSpPr>
        <p:spPr>
          <a:xfrm>
            <a:off x="4348" y="5817009"/>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dobe Myungjo Std M" pitchFamily="18" charset="-128"/>
                <a:ea typeface="Adobe Myungjo Std M" pitchFamily="18" charset="-128"/>
              </a:rPr>
              <a:t>Pneumatic structures</a:t>
            </a:r>
            <a:endParaRPr lang="en-US" sz="2000" dirty="0">
              <a:solidFill>
                <a:schemeClr val="bg2">
                  <a:lumMod val="25000"/>
                  <a:alpha val="28000"/>
                </a:schemeClr>
              </a:solidFill>
              <a:latin typeface="Adobe Myungjo Std M" pitchFamily="18" charset="-128"/>
              <a:ea typeface="Adobe Myungjo Std M" pitchFamily="18" charset="-128"/>
            </a:endParaRPr>
          </a:p>
        </p:txBody>
      </p:sp>
      <p:sp>
        <p:nvSpPr>
          <p:cNvPr id="43" name="Title 4"/>
          <p:cNvSpPr txBox="1">
            <a:spLocks/>
          </p:cNvSpPr>
          <p:nvPr/>
        </p:nvSpPr>
        <p:spPr>
          <a:xfrm>
            <a:off x="5096328" y="88590"/>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MULTI-FUNCTIONAL USE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38" name="Content Placeholder 37"/>
          <p:cNvSpPr>
            <a:spLocks noGrp="1"/>
          </p:cNvSpPr>
          <p:nvPr>
            <p:ph idx="1"/>
          </p:nvPr>
        </p:nvSpPr>
        <p:spPr>
          <a:xfrm>
            <a:off x="5253802" y="749180"/>
            <a:ext cx="3469535" cy="1015663"/>
          </a:xfrm>
          <a:prstGeom prst="rect">
            <a:avLst/>
          </a:prstGeom>
        </p:spPr>
        <p:txBody>
          <a:bodyPr wrap="square">
            <a:spAutoFit/>
          </a:bodyPr>
          <a:lstStyle/>
          <a:p>
            <a:pPr algn="ctr">
              <a:buNone/>
            </a:pP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THE STRUCTURE COULD BE USED FOR VARIOUS PURPOSES</a:t>
            </a:r>
            <a:endParaRPr lang="en-US" sz="2000" dirty="0">
              <a:solidFill>
                <a:srgbClr val="FFC000"/>
              </a:solidFill>
              <a:effectLst>
                <a:outerShdw blurRad="38100" dist="38100" dir="2700000" algn="tl">
                  <a:srgbClr val="000000">
                    <a:alpha val="43137"/>
                  </a:srgbClr>
                </a:outerShdw>
              </a:effectLst>
              <a:latin typeface="Arial Rounded MT Bold" pitchFamily="34" charset="0"/>
            </a:endParaRPr>
          </a:p>
        </p:txBody>
      </p:sp>
      <p:pic>
        <p:nvPicPr>
          <p:cNvPr id="45" name="Picture 2" descr="C:\Documents and Settings\ItopaO\Desktop\best story ever!\warehousing.jpg"/>
          <p:cNvPicPr>
            <a:picLocks noChangeAspect="1" noChangeArrowheads="1"/>
          </p:cNvPicPr>
          <p:nvPr/>
        </p:nvPicPr>
        <p:blipFill rotWithShape="1">
          <a:blip r:embed="rId4" cstate="print"/>
          <a:srcRect b="29916"/>
          <a:stretch/>
        </p:blipFill>
        <p:spPr bwMode="auto">
          <a:xfrm>
            <a:off x="177230" y="237871"/>
            <a:ext cx="4392488" cy="2016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6" name="Picture 1" descr="C:\Documents and Settings\ItopaO\Desktop\best story ever!\toll gates.jpg"/>
          <p:cNvPicPr>
            <a:picLocks noChangeAspect="1" noChangeArrowheads="1"/>
          </p:cNvPicPr>
          <p:nvPr/>
        </p:nvPicPr>
        <p:blipFill rotWithShape="1">
          <a:blip r:embed="rId5" cstate="print"/>
          <a:srcRect t="-1" b="14187"/>
          <a:stretch/>
        </p:blipFill>
        <p:spPr bwMode="auto">
          <a:xfrm>
            <a:off x="149845" y="4780930"/>
            <a:ext cx="4392488" cy="1885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8" name="Picture 4" descr="C:\Documents and Settings\ItopaO\Desktop\best story ever!\corridors connecting structure to an existing building.jpg"/>
          <p:cNvPicPr>
            <a:picLocks noChangeAspect="1" noChangeArrowheads="1"/>
          </p:cNvPicPr>
          <p:nvPr/>
        </p:nvPicPr>
        <p:blipFill>
          <a:blip r:embed="rId6" cstate="print"/>
          <a:srcRect/>
          <a:stretch>
            <a:fillRect/>
          </a:stretch>
        </p:blipFill>
        <p:spPr bwMode="auto">
          <a:xfrm>
            <a:off x="191740" y="2526729"/>
            <a:ext cx="4392489" cy="20382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itle 4"/>
          <p:cNvSpPr txBox="1">
            <a:spLocks/>
          </p:cNvSpPr>
          <p:nvPr/>
        </p:nvSpPr>
        <p:spPr>
          <a:xfrm>
            <a:off x="107504" y="1988840"/>
            <a:ext cx="2160240"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200" b="1"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HANGERS</a:t>
            </a:r>
            <a:endParaRPr kumimoji="0" lang="en-US" sz="12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
        <p:nvSpPr>
          <p:cNvPr id="25" name="Title 4"/>
          <p:cNvSpPr txBox="1">
            <a:spLocks/>
          </p:cNvSpPr>
          <p:nvPr/>
        </p:nvSpPr>
        <p:spPr>
          <a:xfrm>
            <a:off x="107504" y="6370767"/>
            <a:ext cx="2160240"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000" b="1" dirty="0" smtClean="0">
                <a:solidFill>
                  <a:srgbClr val="FFC000"/>
                </a:solidFill>
                <a:effectLst>
                  <a:outerShdw blurRad="38100" dist="38100" dir="2700000" algn="tl">
                    <a:srgbClr val="000000">
                      <a:alpha val="43137"/>
                    </a:srgbClr>
                  </a:outerShdw>
                </a:effectLst>
                <a:latin typeface="Arial Rounded MT Bold" pitchFamily="34" charset="0"/>
                <a:ea typeface="+mj-ea"/>
                <a:cs typeface="+mj-cs"/>
              </a:rPr>
              <a:t>TOLL GATES</a:t>
            </a:r>
            <a:endParaRPr kumimoji="0" lang="en-US" sz="10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itchFamily="34" charset="0"/>
              <a:ea typeface="+mj-ea"/>
              <a:cs typeface="+mj-cs"/>
            </a:endParaRPr>
          </a:p>
        </p:txBody>
      </p:sp>
      <p:sp>
        <p:nvSpPr>
          <p:cNvPr id="26" name="Title 4"/>
          <p:cNvSpPr txBox="1">
            <a:spLocks/>
          </p:cNvSpPr>
          <p:nvPr/>
        </p:nvSpPr>
        <p:spPr>
          <a:xfrm>
            <a:off x="177230" y="4303411"/>
            <a:ext cx="3660180" cy="321471"/>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1200" b="1" dirty="0" smtClean="0">
                <a:solidFill>
                  <a:srgbClr val="FFC000"/>
                </a:solidFill>
                <a:effectLst>
                  <a:outerShdw blurRad="31750" dist="25400" dir="5400000" algn="tl" rotWithShape="0">
                    <a:srgbClr val="000000">
                      <a:alpha val="25000"/>
                    </a:srgbClr>
                  </a:outerShdw>
                </a:effectLst>
                <a:latin typeface="Arial Rounded MT Bold" pitchFamily="34" charset="0"/>
                <a:ea typeface="+mj-ea"/>
                <a:cs typeface="+mj-cs"/>
              </a:rPr>
              <a:t>CONNECTED TO EXISTING BUIDINGS</a:t>
            </a:r>
            <a:endParaRPr kumimoji="0" lang="en-US" sz="1200" b="1" i="0" u="none" strike="noStrike" kern="1200" cap="none" spc="0" normalizeH="0" baseline="0" noProof="0" dirty="0">
              <a:ln>
                <a:noFill/>
              </a:ln>
              <a:solidFill>
                <a:srgbClr val="FFC000"/>
              </a:solidFill>
              <a:effectLst>
                <a:outerShdw blurRad="31750" dist="25400" dir="5400000" algn="tl" rotWithShape="0">
                  <a:srgbClr val="000000">
                    <a:alpha val="25000"/>
                  </a:srgbClr>
                </a:outerShdw>
              </a:effectLst>
              <a:uLnTx/>
              <a:uFillTx/>
              <a:latin typeface="Arial Rounded MT Bold" pitchFamily="34" charset="0"/>
              <a:ea typeface="+mj-ea"/>
              <a:cs typeface="+mj-cs"/>
            </a:endParaRPr>
          </a:p>
        </p:txBody>
      </p:sp>
    </p:spTree>
    <p:extLst>
      <p:ext uri="{BB962C8B-B14F-4D97-AF65-F5344CB8AC3E}">
        <p14:creationId xmlns:p14="http://schemas.microsoft.com/office/powerpoint/2010/main" val="276346022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708723" y="4041801"/>
            <a:ext cx="4596051" cy="523220"/>
          </a:xfrm>
          <a:prstGeom prst="rect">
            <a:avLst/>
          </a:prstGeom>
          <a:noFill/>
        </p:spPr>
        <p:txBody>
          <a:bodyPr wrap="square" rtlCol="0">
            <a:spAutoFit/>
          </a:bodyPr>
          <a:lstStyle/>
          <a:p>
            <a:r>
              <a:rPr lang="en-US" sz="2800" dirty="0" smtClean="0">
                <a:solidFill>
                  <a:schemeClr val="bg2">
                    <a:lumMod val="25000"/>
                    <a:alpha val="28000"/>
                  </a:schemeClr>
                </a:solidFill>
                <a:latin typeface="Arial Black" pitchFamily="34" charset="0"/>
              </a:rPr>
              <a:t>Pneumatic structures</a:t>
            </a:r>
            <a:endParaRPr lang="en-US" sz="2800" dirty="0">
              <a:solidFill>
                <a:schemeClr val="bg2">
                  <a:lumMod val="25000"/>
                  <a:alpha val="28000"/>
                </a:schemeClr>
              </a:solidFill>
              <a:latin typeface="Arial Black" pitchFamily="34" charset="0"/>
            </a:endParaRPr>
          </a:p>
        </p:txBody>
      </p:sp>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75" y="-52866"/>
            <a:ext cx="426722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115616" y="5955509"/>
            <a:ext cx="8784976" cy="523220"/>
          </a:xfrm>
          <a:prstGeom prst="rect">
            <a:avLst/>
          </a:prstGeom>
          <a:noFill/>
        </p:spPr>
        <p:txBody>
          <a:bodyPr wrap="square" rtlCol="0">
            <a:spAutoFit/>
          </a:bodyPr>
          <a:lstStyle/>
          <a:p>
            <a:r>
              <a:rPr lang="en-US" sz="2800" dirty="0" smtClean="0">
                <a:solidFill>
                  <a:schemeClr val="bg2">
                    <a:lumMod val="25000"/>
                    <a:alpha val="28000"/>
                  </a:schemeClr>
                </a:solidFill>
                <a:latin typeface="AtlandSketches BB" pitchFamily="2" charset="0"/>
                <a:ea typeface="Adobe Heiti Std R" pitchFamily="34" charset="-128"/>
              </a:rPr>
              <a:t>Pneumatic structures</a:t>
            </a:r>
            <a:endParaRPr lang="en-US" sz="2800" dirty="0">
              <a:solidFill>
                <a:schemeClr val="bg2">
                  <a:lumMod val="25000"/>
                  <a:alpha val="28000"/>
                </a:schemeClr>
              </a:solidFill>
              <a:latin typeface="AtlandSketches BB" pitchFamily="2" charset="0"/>
              <a:ea typeface="Adobe Heiti Std R" pitchFamily="34" charset="-128"/>
            </a:endParaRPr>
          </a:p>
        </p:txBody>
      </p:sp>
      <p:sp>
        <p:nvSpPr>
          <p:cNvPr id="14" name="TextBox 13"/>
          <p:cNvSpPr txBox="1"/>
          <p:nvPr/>
        </p:nvSpPr>
        <p:spPr>
          <a:xfrm>
            <a:off x="899592" y="5020433"/>
            <a:ext cx="8784976" cy="769441"/>
          </a:xfrm>
          <a:prstGeom prst="rect">
            <a:avLst/>
          </a:prstGeom>
          <a:noFill/>
        </p:spPr>
        <p:txBody>
          <a:bodyPr wrap="square" rtlCol="0">
            <a:spAutoFit/>
          </a:bodyPr>
          <a:lstStyle/>
          <a:p>
            <a:r>
              <a:rPr lang="en-US" sz="4400" dirty="0" smtClean="0">
                <a:solidFill>
                  <a:schemeClr val="bg2">
                    <a:lumMod val="25000"/>
                    <a:alpha val="28000"/>
                  </a:schemeClr>
                </a:solidFill>
                <a:latin typeface="Edwardian Script ITC" pitchFamily="66" charset="0"/>
                <a:ea typeface="Adobe Heiti Std R" pitchFamily="34" charset="-128"/>
              </a:rPr>
              <a:t>Pneumatic structures</a:t>
            </a:r>
            <a:endParaRPr lang="en-US" sz="4400" dirty="0">
              <a:solidFill>
                <a:schemeClr val="bg2">
                  <a:lumMod val="25000"/>
                  <a:alpha val="28000"/>
                </a:schemeClr>
              </a:solidFill>
              <a:latin typeface="Edwardian Script ITC" pitchFamily="66" charset="0"/>
              <a:ea typeface="Adobe Heiti Std R" pitchFamily="34" charset="-128"/>
            </a:endParaRPr>
          </a:p>
        </p:txBody>
      </p:sp>
      <p:sp>
        <p:nvSpPr>
          <p:cNvPr id="16" name="TextBox 15"/>
          <p:cNvSpPr txBox="1"/>
          <p:nvPr/>
        </p:nvSpPr>
        <p:spPr>
          <a:xfrm rot="21027261">
            <a:off x="246013" y="-226108"/>
            <a:ext cx="9942504" cy="646331"/>
          </a:xfrm>
          <a:prstGeom prst="rect">
            <a:avLst/>
          </a:prstGeom>
          <a:noFill/>
        </p:spPr>
        <p:txBody>
          <a:bodyPr wrap="square" rtlCol="0">
            <a:spAutoFit/>
          </a:bodyPr>
          <a:lstStyle/>
          <a:p>
            <a:r>
              <a:rPr lang="en-US" sz="3600" dirty="0" smtClean="0">
                <a:solidFill>
                  <a:schemeClr val="bg2">
                    <a:lumMod val="25000"/>
                    <a:alpha val="28000"/>
                  </a:schemeClr>
                </a:solidFill>
                <a:latin typeface="Edwardian Script ITC" pitchFamily="66" charset="0"/>
              </a:rPr>
              <a:t>Pneumatic structures</a:t>
            </a:r>
            <a:endParaRPr lang="en-US" sz="3600" dirty="0">
              <a:solidFill>
                <a:schemeClr val="bg2">
                  <a:lumMod val="25000"/>
                  <a:alpha val="28000"/>
                </a:schemeClr>
              </a:solidFill>
              <a:latin typeface="Edwardian Script ITC" pitchFamily="66" charset="0"/>
            </a:endParaRPr>
          </a:p>
        </p:txBody>
      </p:sp>
      <p:sp>
        <p:nvSpPr>
          <p:cNvPr id="20" name="TextBox 19"/>
          <p:cNvSpPr txBox="1"/>
          <p:nvPr/>
        </p:nvSpPr>
        <p:spPr>
          <a:xfrm>
            <a:off x="4663430" y="6309320"/>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nime Ace 2.0 BB" pitchFamily="2" charset="0"/>
                <a:ea typeface="Adobe Heiti Std R" pitchFamily="34" charset="-128"/>
              </a:rPr>
              <a:t>Pneumatic structures</a:t>
            </a:r>
            <a:endParaRPr lang="en-US" sz="2000" dirty="0">
              <a:solidFill>
                <a:schemeClr val="bg2">
                  <a:lumMod val="25000"/>
                  <a:alpha val="28000"/>
                </a:schemeClr>
              </a:solidFill>
              <a:latin typeface="Anime Ace 2.0 BB" pitchFamily="2" charset="0"/>
              <a:ea typeface="Adobe Heiti Std R" pitchFamily="34" charset="-128"/>
            </a:endParaRPr>
          </a:p>
        </p:txBody>
      </p:sp>
      <p:sp>
        <p:nvSpPr>
          <p:cNvPr id="43" name="Title 4"/>
          <p:cNvSpPr txBox="1">
            <a:spLocks/>
          </p:cNvSpPr>
          <p:nvPr/>
        </p:nvSpPr>
        <p:spPr>
          <a:xfrm>
            <a:off x="5096328"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MULTI-FUNCTIONAL USE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38" name="Content Placeholder 37"/>
          <p:cNvSpPr>
            <a:spLocks noGrp="1"/>
          </p:cNvSpPr>
          <p:nvPr>
            <p:ph idx="1"/>
          </p:nvPr>
        </p:nvSpPr>
        <p:spPr>
          <a:xfrm>
            <a:off x="5253802" y="749180"/>
            <a:ext cx="3469535" cy="1015663"/>
          </a:xfrm>
          <a:prstGeom prst="rect">
            <a:avLst/>
          </a:prstGeom>
        </p:spPr>
        <p:txBody>
          <a:bodyPr wrap="square">
            <a:spAutoFit/>
          </a:bodyPr>
          <a:lstStyle/>
          <a:p>
            <a:pPr algn="ctr">
              <a:buNone/>
            </a:pPr>
            <a:r>
              <a:rPr lang="en-GB" sz="2000" dirty="0" smtClean="0">
                <a:solidFill>
                  <a:srgbClr val="FFC000"/>
                </a:solidFill>
                <a:effectLst>
                  <a:outerShdw blurRad="38100" dist="38100" dir="2700000" algn="tl">
                    <a:srgbClr val="000000">
                      <a:alpha val="43137"/>
                    </a:srgbClr>
                  </a:outerShdw>
                </a:effectLst>
                <a:latin typeface="Arial Rounded MT Bold" pitchFamily="34" charset="0"/>
              </a:rPr>
              <a:t>THE STRUCTURE COULD BE USED FOR VARIOUS PURPOSES</a:t>
            </a:r>
            <a:endParaRPr lang="en-US" sz="2000" dirty="0">
              <a:solidFill>
                <a:srgbClr val="FFC000"/>
              </a:solidFill>
              <a:effectLst>
                <a:outerShdw blurRad="38100" dist="38100" dir="2700000" algn="tl">
                  <a:srgbClr val="000000">
                    <a:alpha val="43137"/>
                  </a:srgbClr>
                </a:outerShdw>
              </a:effectLst>
              <a:latin typeface="Arial Rounded MT Bold" pitchFamily="34" charset="0"/>
            </a:endParaRPr>
          </a:p>
        </p:txBody>
      </p:sp>
      <p:pic>
        <p:nvPicPr>
          <p:cNvPr id="50" name="Picture 2" descr="Day-Care-Center, Kleinostheim"/>
          <p:cNvPicPr>
            <a:picLocks noChangeAspect="1" noChangeArrowheads="1"/>
          </p:cNvPicPr>
          <p:nvPr/>
        </p:nvPicPr>
        <p:blipFill rotWithShape="1">
          <a:blip r:embed="rId4" cstate="print"/>
          <a:srcRect t="28896" b="15001"/>
          <a:stretch/>
        </p:blipFill>
        <p:spPr bwMode="auto">
          <a:xfrm>
            <a:off x="376681" y="5040643"/>
            <a:ext cx="4106336" cy="16687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410" name="Picture 2" descr="http://www.yolloy.com/pic/other/2012-04-06-12-00-08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050" b="15946"/>
          <a:stretch/>
        </p:blipFill>
        <p:spPr bwMode="auto">
          <a:xfrm>
            <a:off x="429939" y="253760"/>
            <a:ext cx="4126112" cy="1879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514372" y="6509375"/>
            <a:ext cx="3702893" cy="246221"/>
          </a:xfrm>
          <a:prstGeom prst="rect">
            <a:avLst/>
          </a:prstGeom>
        </p:spPr>
        <p:txBody>
          <a:bodyPr wrap="square">
            <a:spAutoFit/>
          </a:bodyPr>
          <a:lstStyle/>
          <a:p>
            <a:r>
              <a:rPr lang="en-US" sz="1000" b="1" dirty="0">
                <a:solidFill>
                  <a:schemeClr val="bg1"/>
                </a:solidFill>
                <a:latin typeface="Tahoma" pitchFamily="34" charset="0"/>
                <a:cs typeface="Tahoma" pitchFamily="34" charset="0"/>
              </a:rPr>
              <a:t>Day-Care-Center </a:t>
            </a:r>
            <a:r>
              <a:rPr lang="en-US" sz="1000" b="1" dirty="0" err="1">
                <a:solidFill>
                  <a:schemeClr val="bg1"/>
                </a:solidFill>
                <a:latin typeface="Tahoma" pitchFamily="34" charset="0"/>
                <a:cs typeface="Tahoma" pitchFamily="34" charset="0"/>
              </a:rPr>
              <a:t>Kleinostheim</a:t>
            </a:r>
            <a:r>
              <a:rPr lang="en-US" sz="1000" b="1" dirty="0" smtClean="0">
                <a:solidFill>
                  <a:schemeClr val="bg1"/>
                </a:solidFill>
                <a:latin typeface="Tahoma" pitchFamily="34" charset="0"/>
                <a:cs typeface="Tahoma" pitchFamily="34" charset="0"/>
              </a:rPr>
              <a:t>, United States</a:t>
            </a:r>
            <a:endParaRPr lang="en-US" sz="1000" dirty="0"/>
          </a:p>
        </p:txBody>
      </p:sp>
      <p:pic>
        <p:nvPicPr>
          <p:cNvPr id="15" name="Picture 2" descr="http://www.flontex.de/gx/pneumatic2.jpg"/>
          <p:cNvPicPr>
            <a:picLocks noChangeAspect="1" noChangeArrowheads="1"/>
          </p:cNvPicPr>
          <p:nvPr/>
        </p:nvPicPr>
        <p:blipFill>
          <a:blip r:embed="rId6" cstate="print"/>
          <a:srcRect/>
          <a:stretch>
            <a:fillRect/>
          </a:stretch>
        </p:blipFill>
        <p:spPr bwMode="auto">
          <a:xfrm>
            <a:off x="453857" y="2320372"/>
            <a:ext cx="4106336" cy="2503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2" descr="C:\Documents and Settings\ItopaO\Desktop\best story ever!\ah-radom1.jpg"/>
          <p:cNvPicPr>
            <a:picLocks noChangeAspect="1" noChangeArrowheads="1"/>
          </p:cNvPicPr>
          <p:nvPr/>
        </p:nvPicPr>
        <p:blipFill>
          <a:blip r:embed="rId7" cstate="print"/>
          <a:srcRect/>
          <a:stretch>
            <a:fillRect/>
          </a:stretch>
        </p:blipFill>
        <p:spPr bwMode="auto">
          <a:xfrm>
            <a:off x="2238714" y="2979217"/>
            <a:ext cx="2333286" cy="1952517"/>
          </a:xfrm>
          <a:prstGeom prst="ellipse">
            <a:avLst/>
          </a:prstGeom>
          <a:ln>
            <a:noFill/>
          </a:ln>
          <a:effectLst>
            <a:softEdge rad="112500"/>
          </a:effectLst>
        </p:spPr>
      </p:pic>
      <p:sp>
        <p:nvSpPr>
          <p:cNvPr id="19" name="Rectangle 18"/>
          <p:cNvSpPr/>
          <p:nvPr/>
        </p:nvSpPr>
        <p:spPr>
          <a:xfrm>
            <a:off x="2946116" y="1886635"/>
            <a:ext cx="1549881" cy="246221"/>
          </a:xfrm>
          <a:prstGeom prst="rect">
            <a:avLst/>
          </a:prstGeom>
        </p:spPr>
        <p:txBody>
          <a:bodyPr wrap="square">
            <a:spAutoFit/>
          </a:bodyPr>
          <a:lstStyle/>
          <a:p>
            <a:pPr lvl="0">
              <a:spcBef>
                <a:spcPct val="0"/>
              </a:spcBef>
              <a:defRPr/>
            </a:pPr>
            <a:r>
              <a:rPr lang="en-GB" sz="1000" dirty="0" smtClean="0">
                <a:solidFill>
                  <a:schemeClr val="bg1"/>
                </a:solidFill>
                <a:latin typeface="Tahoma" pitchFamily="34" charset="0"/>
                <a:cs typeface="Tahoma" pitchFamily="34" charset="0"/>
              </a:rPr>
              <a:t>Event </a:t>
            </a:r>
            <a:r>
              <a:rPr lang="en-GB" sz="1000" dirty="0" err="1" smtClean="0">
                <a:solidFill>
                  <a:schemeClr val="bg1"/>
                </a:solidFill>
                <a:latin typeface="Tahoma" pitchFamily="34" charset="0"/>
                <a:cs typeface="Tahoma" pitchFamily="34" charset="0"/>
              </a:rPr>
              <a:t>Center</a:t>
            </a:r>
            <a:r>
              <a:rPr lang="en-GB" sz="1000" dirty="0" smtClean="0">
                <a:solidFill>
                  <a:schemeClr val="bg1"/>
                </a:solidFill>
                <a:latin typeface="Tahoma" pitchFamily="34" charset="0"/>
                <a:cs typeface="Tahoma" pitchFamily="34" charset="0"/>
              </a:rPr>
              <a:t> @ Canada</a:t>
            </a:r>
            <a:endParaRPr lang="en-GB" sz="1000" dirty="0">
              <a:solidFill>
                <a:schemeClr val="bg1"/>
              </a:solidFill>
              <a:latin typeface="Tahoma" pitchFamily="34" charset="0"/>
              <a:cs typeface="Tahoma" pitchFamily="34" charset="0"/>
            </a:endParaRPr>
          </a:p>
        </p:txBody>
      </p:sp>
      <p:sp>
        <p:nvSpPr>
          <p:cNvPr id="21" name="Rectangle 20"/>
          <p:cNvSpPr/>
          <p:nvPr/>
        </p:nvSpPr>
        <p:spPr>
          <a:xfrm>
            <a:off x="476265" y="4225033"/>
            <a:ext cx="1647463" cy="598694"/>
          </a:xfrm>
          <a:prstGeom prst="rect">
            <a:avLst/>
          </a:prstGeom>
        </p:spPr>
        <p:txBody>
          <a:bodyPr wrap="square">
            <a:spAutoFit/>
          </a:bodyPr>
          <a:lstStyle/>
          <a:p>
            <a:r>
              <a:rPr lang="en-US" sz="800" dirty="0">
                <a:solidFill>
                  <a:schemeClr val="bg1"/>
                </a:solidFill>
              </a:rPr>
              <a:t>Bochum, Germany</a:t>
            </a:r>
          </a:p>
          <a:p>
            <a:r>
              <a:rPr lang="en-US" sz="800" dirty="0">
                <a:solidFill>
                  <a:schemeClr val="bg1"/>
                </a:solidFill>
              </a:rPr>
              <a:t>4.500 </a:t>
            </a:r>
            <a:r>
              <a:rPr lang="en-US" sz="800" dirty="0" err="1">
                <a:solidFill>
                  <a:schemeClr val="bg1"/>
                </a:solidFill>
              </a:rPr>
              <a:t>sqm</a:t>
            </a:r>
            <a:r>
              <a:rPr lang="en-US" sz="800" dirty="0">
                <a:solidFill>
                  <a:schemeClr val="bg1"/>
                </a:solidFill>
              </a:rPr>
              <a:t> Ferrari PES/PVC </a:t>
            </a:r>
            <a:r>
              <a:rPr lang="en-US" sz="800" dirty="0" err="1">
                <a:solidFill>
                  <a:schemeClr val="bg1"/>
                </a:solidFill>
              </a:rPr>
              <a:t>Typ</a:t>
            </a:r>
            <a:r>
              <a:rPr lang="en-US" sz="800" dirty="0">
                <a:solidFill>
                  <a:schemeClr val="bg1"/>
                </a:solidFill>
              </a:rPr>
              <a:t> 5</a:t>
            </a:r>
          </a:p>
          <a:p>
            <a:r>
              <a:rPr lang="en-US" sz="800" dirty="0" err="1">
                <a:solidFill>
                  <a:schemeClr val="bg1"/>
                </a:solidFill>
              </a:rPr>
              <a:t>Satelite</a:t>
            </a:r>
            <a:r>
              <a:rPr lang="en-US" sz="800" dirty="0">
                <a:solidFill>
                  <a:schemeClr val="bg1"/>
                </a:solidFill>
              </a:rPr>
              <a:t> protection cover</a:t>
            </a:r>
          </a:p>
          <a:p>
            <a:r>
              <a:rPr lang="en-US" sz="800" dirty="0">
                <a:solidFill>
                  <a:schemeClr val="bg1"/>
                </a:solidFill>
              </a:rPr>
              <a:t>Total </a:t>
            </a:r>
            <a:r>
              <a:rPr lang="en-US" sz="800" dirty="0" err="1">
                <a:solidFill>
                  <a:schemeClr val="bg1"/>
                </a:solidFill>
              </a:rPr>
              <a:t>hight</a:t>
            </a:r>
            <a:r>
              <a:rPr lang="en-US" sz="800" dirty="0">
                <a:solidFill>
                  <a:schemeClr val="bg1"/>
                </a:solidFill>
              </a:rPr>
              <a:t>: 38 m, Diameter: 35 m</a:t>
            </a:r>
            <a:endParaRPr lang="en-US" sz="800" dirty="0">
              <a:solidFill>
                <a:schemeClr val="bg1"/>
              </a:solidFill>
              <a:effectLst/>
            </a:endParaRPr>
          </a:p>
        </p:txBody>
      </p:sp>
    </p:spTree>
    <p:extLst>
      <p:ext uri="{BB962C8B-B14F-4D97-AF65-F5344CB8AC3E}">
        <p14:creationId xmlns:p14="http://schemas.microsoft.com/office/powerpoint/2010/main" val="39786749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5655" y="0"/>
            <a:ext cx="4267226"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876775" y="4623673"/>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nime Ace 2.0 BB" pitchFamily="2" charset="0"/>
                <a:ea typeface="Adobe Heiti Std R" pitchFamily="34" charset="-128"/>
              </a:rPr>
              <a:t>Pneumatic structures</a:t>
            </a:r>
            <a:endParaRPr lang="en-US" sz="2000" dirty="0">
              <a:solidFill>
                <a:schemeClr val="bg2">
                  <a:lumMod val="25000"/>
                  <a:alpha val="28000"/>
                </a:schemeClr>
              </a:solidFill>
              <a:latin typeface="Anime Ace 2.0 BB" pitchFamily="2" charset="0"/>
              <a:ea typeface="Adobe Heiti Std R" pitchFamily="34" charset="-128"/>
            </a:endParaRPr>
          </a:p>
        </p:txBody>
      </p:sp>
      <p:sp>
        <p:nvSpPr>
          <p:cNvPr id="43"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ADVANTAGES</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2" name="Rectangle 1"/>
          <p:cNvSpPr/>
          <p:nvPr/>
        </p:nvSpPr>
        <p:spPr>
          <a:xfrm>
            <a:off x="66006" y="253845"/>
            <a:ext cx="4810769" cy="6740307"/>
          </a:xfrm>
          <a:prstGeom prst="rect">
            <a:avLst/>
          </a:prstGeom>
        </p:spPr>
        <p:txBody>
          <a:bodyPr wrap="square">
            <a:spAutoFit/>
          </a:bodyPr>
          <a:lstStyle/>
          <a:p>
            <a:pPr marL="342900" indent="-342900">
              <a:buFont typeface="Arial" pitchFamily="34" charset="0"/>
              <a:buChar char="•"/>
            </a:pPr>
            <a:r>
              <a:rPr lang="en-US" sz="2400" b="1" dirty="0">
                <a:effectLst>
                  <a:outerShdw blurRad="38100" dist="38100" dir="2700000" algn="tl">
                    <a:srgbClr val="000000">
                      <a:alpha val="43137"/>
                    </a:srgbClr>
                  </a:outerShdw>
                </a:effectLst>
              </a:rPr>
              <a:t>More economical to design and </a:t>
            </a:r>
            <a:r>
              <a:rPr lang="en-US" sz="2400" b="1" dirty="0" smtClean="0">
                <a:effectLst>
                  <a:outerShdw blurRad="38100" dist="38100" dir="2700000" algn="tl">
                    <a:srgbClr val="000000">
                      <a:alpha val="43137"/>
                    </a:srgbClr>
                  </a:outerShdw>
                </a:effectLst>
              </a:rPr>
              <a:t>manufacture.</a:t>
            </a:r>
          </a:p>
          <a:p>
            <a:pPr marL="342900" indent="-342900">
              <a:buFont typeface="Arial" pitchFamily="34" charset="0"/>
              <a:buChar char="•"/>
            </a:pPr>
            <a:endParaRPr lang="en-US" sz="2400" b="1" dirty="0" smtClean="0">
              <a:effectLst>
                <a:outerShdw blurRad="38100" dist="38100" dir="2700000" algn="tl">
                  <a:srgbClr val="000000">
                    <a:alpha val="43137"/>
                  </a:srgbClr>
                </a:outerShdw>
              </a:effectLst>
            </a:endParaRPr>
          </a:p>
          <a:p>
            <a:pPr marL="342900" indent="-342900">
              <a:buFont typeface="Arial" pitchFamily="34" charset="0"/>
              <a:buChar char="•"/>
            </a:pPr>
            <a:r>
              <a:rPr lang="en-US" sz="2400" b="1" dirty="0" smtClean="0">
                <a:effectLst>
                  <a:outerShdw blurRad="38100" dist="38100" dir="2700000" algn="tl">
                    <a:srgbClr val="000000">
                      <a:alpha val="43137"/>
                    </a:srgbClr>
                  </a:outerShdw>
                </a:effectLst>
              </a:rPr>
              <a:t>Easier </a:t>
            </a:r>
            <a:r>
              <a:rPr lang="en-US" sz="2400" b="1" dirty="0">
                <a:effectLst>
                  <a:outerShdw blurRad="38100" dist="38100" dir="2700000" algn="tl">
                    <a:srgbClr val="000000">
                      <a:alpha val="43137"/>
                    </a:srgbClr>
                  </a:outerShdw>
                </a:effectLst>
              </a:rPr>
              <a:t>to build, even in urban </a:t>
            </a:r>
            <a:r>
              <a:rPr lang="en-US" sz="2400" b="1" dirty="0" smtClean="0">
                <a:effectLst>
                  <a:outerShdw blurRad="38100" dist="38100" dir="2700000" algn="tl">
                    <a:srgbClr val="000000">
                      <a:alpha val="43137"/>
                    </a:srgbClr>
                  </a:outerShdw>
                </a:effectLst>
              </a:rPr>
              <a:t>environments.</a:t>
            </a:r>
          </a:p>
          <a:p>
            <a:pPr marL="342900" indent="-342900">
              <a:buFont typeface="Arial" pitchFamily="34" charset="0"/>
              <a:buChar char="•"/>
            </a:pPr>
            <a:endParaRPr lang="en-US" sz="2400" b="1" dirty="0" smtClean="0">
              <a:effectLst>
                <a:outerShdw blurRad="38100" dist="38100" dir="2700000" algn="tl">
                  <a:srgbClr val="000000">
                    <a:alpha val="43137"/>
                  </a:srgbClr>
                </a:outerShdw>
              </a:effectLst>
            </a:endParaRPr>
          </a:p>
          <a:p>
            <a:pPr marL="342900" indent="-342900">
              <a:buFont typeface="Arial" pitchFamily="34" charset="0"/>
              <a:buChar char="•"/>
            </a:pPr>
            <a:r>
              <a:rPr lang="en-US" sz="2400" b="1" dirty="0" smtClean="0">
                <a:effectLst>
                  <a:outerShdw blurRad="38100" dist="38100" dir="2700000" algn="tl">
                    <a:srgbClr val="000000">
                      <a:alpha val="43137"/>
                    </a:srgbClr>
                  </a:outerShdw>
                </a:effectLst>
              </a:rPr>
              <a:t>A </a:t>
            </a:r>
            <a:r>
              <a:rPr lang="en-US" sz="2400" b="1" dirty="0">
                <a:effectLst>
                  <a:outerShdw blurRad="38100" dist="38100" dir="2700000" algn="tl">
                    <a:srgbClr val="000000">
                      <a:alpha val="43137"/>
                    </a:srgbClr>
                  </a:outerShdw>
                </a:effectLst>
              </a:rPr>
              <a:t>cheaper, more sustainable </a:t>
            </a:r>
            <a:r>
              <a:rPr lang="en-US" sz="2400" b="1" dirty="0" smtClean="0">
                <a:effectLst>
                  <a:outerShdw blurRad="38100" dist="38100" dir="2700000" algn="tl">
                    <a:srgbClr val="000000">
                      <a:alpha val="43137"/>
                    </a:srgbClr>
                  </a:outerShdw>
                </a:effectLst>
              </a:rPr>
              <a:t>alternative and </a:t>
            </a:r>
            <a:r>
              <a:rPr lang="en-US" sz="2400" b="1" dirty="0">
                <a:effectLst>
                  <a:outerShdw blurRad="38100" dist="38100" dir="2700000" algn="tl">
                    <a:srgbClr val="000000">
                      <a:alpha val="43137"/>
                    </a:srgbClr>
                  </a:outerShdw>
                </a:effectLst>
              </a:rPr>
              <a:t>with the demand for modern buildings, membrane architecture provides increased versatility for eye-catching designs</a:t>
            </a:r>
            <a:r>
              <a:rPr lang="en-US" sz="2400" b="1" dirty="0" smtClean="0">
                <a:effectLst>
                  <a:outerShdw blurRad="38100" dist="38100" dir="2700000" algn="tl">
                    <a:srgbClr val="000000">
                      <a:alpha val="43137"/>
                    </a:srgbClr>
                  </a:outerShdw>
                </a:effectLst>
              </a:rPr>
              <a:t>.</a:t>
            </a:r>
          </a:p>
          <a:p>
            <a:pPr marL="342900" indent="-342900">
              <a:buFont typeface="Arial" pitchFamily="34" charset="0"/>
              <a:buChar char="•"/>
            </a:pPr>
            <a:endParaRPr lang="en-US" sz="2400" b="1" dirty="0" smtClean="0">
              <a:effectLst>
                <a:outerShdw blurRad="38100" dist="38100" dir="2700000" algn="tl">
                  <a:srgbClr val="000000">
                    <a:alpha val="43137"/>
                  </a:srgbClr>
                </a:outerShdw>
              </a:effectLst>
            </a:endParaRPr>
          </a:p>
          <a:p>
            <a:pPr marL="342900" indent="-342900">
              <a:buFont typeface="Arial" pitchFamily="34" charset="0"/>
              <a:buChar char="•"/>
            </a:pPr>
            <a:r>
              <a:rPr lang="en-US" sz="2400" b="1" dirty="0">
                <a:effectLst>
                  <a:outerShdw blurRad="38100" dist="38100" dir="2700000" algn="tl">
                    <a:srgbClr val="000000">
                      <a:alpha val="43137"/>
                    </a:srgbClr>
                  </a:outerShdw>
                </a:effectLst>
              </a:rPr>
              <a:t>Lightweight (c.1% of the weight of glass) thereby significantly reducing building material requirements</a:t>
            </a:r>
          </a:p>
          <a:p>
            <a:pPr marL="342900" indent="-342900">
              <a:buFont typeface="Arial" pitchFamily="34" charset="0"/>
              <a:buChar char="•"/>
            </a:pP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610924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additive="base">
                                        <p:cTn id="14"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5" dur="2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 calcmode="lin" valueType="num">
                                      <p:cBhvr additive="base">
                                        <p:cTn id="26" dur="20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 calcmode="lin" valueType="num">
                                      <p:cBhvr additive="base">
                                        <p:cTn id="32" dur="20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 grpId="0" build="p"/>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75" y="1"/>
            <a:ext cx="4267226"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4663430" y="6309320"/>
            <a:ext cx="8784976" cy="400110"/>
          </a:xfrm>
          <a:prstGeom prst="rect">
            <a:avLst/>
          </a:prstGeom>
          <a:noFill/>
        </p:spPr>
        <p:txBody>
          <a:bodyPr wrap="square" rtlCol="0">
            <a:spAutoFit/>
          </a:bodyPr>
          <a:lstStyle/>
          <a:p>
            <a:r>
              <a:rPr lang="en-US" sz="2000" dirty="0" smtClean="0">
                <a:solidFill>
                  <a:schemeClr val="bg2">
                    <a:lumMod val="25000"/>
                    <a:alpha val="28000"/>
                  </a:schemeClr>
                </a:solidFill>
                <a:latin typeface="Anime Ace 2.0 BB" pitchFamily="2" charset="0"/>
                <a:ea typeface="Adobe Heiti Std R" pitchFamily="34" charset="-128"/>
              </a:rPr>
              <a:t>Pneumatic structures</a:t>
            </a:r>
            <a:endParaRPr lang="en-US" sz="2000" dirty="0">
              <a:solidFill>
                <a:schemeClr val="bg2">
                  <a:lumMod val="25000"/>
                  <a:alpha val="28000"/>
                </a:schemeClr>
              </a:solidFill>
              <a:latin typeface="Anime Ace 2.0 BB" pitchFamily="2" charset="0"/>
              <a:ea typeface="Adobe Heiti Std R" pitchFamily="34" charset="-128"/>
            </a:endParaRPr>
          </a:p>
        </p:txBody>
      </p:sp>
      <p:sp>
        <p:nvSpPr>
          <p:cNvPr id="43" name="Title 4"/>
          <p:cNvSpPr txBox="1">
            <a:spLocks/>
          </p:cNvSpPr>
          <p:nvPr/>
        </p:nvSpPr>
        <p:spPr>
          <a:xfrm>
            <a:off x="5096328"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ADVANTAGES</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6" name="Rectangle 5"/>
          <p:cNvSpPr/>
          <p:nvPr/>
        </p:nvSpPr>
        <p:spPr>
          <a:xfrm>
            <a:off x="-1" y="80093"/>
            <a:ext cx="4876775" cy="4708981"/>
          </a:xfrm>
          <a:prstGeom prst="rect">
            <a:avLst/>
          </a:prstGeom>
        </p:spPr>
        <p:txBody>
          <a:bodyPr wrap="square">
            <a:spAutoFit/>
          </a:bodyPr>
          <a:lstStyle/>
          <a:p>
            <a:pPr marL="342900" indent="-342900">
              <a:buFont typeface="Arial" pitchFamily="34" charset="0"/>
              <a:buChar char="•"/>
            </a:pPr>
            <a:endParaRPr lang="en-US" sz="2000" b="1" dirty="0">
              <a:effectLst>
                <a:outerShdw blurRad="38100" dist="38100" dir="2700000" algn="tl">
                  <a:srgbClr val="000000">
                    <a:alpha val="43137"/>
                  </a:srgbClr>
                </a:outerShdw>
              </a:effectLst>
            </a:endParaRPr>
          </a:p>
          <a:p>
            <a:pPr marL="342900" indent="-342900">
              <a:buFont typeface="Arial" pitchFamily="34" charset="0"/>
              <a:buChar char="•"/>
            </a:pPr>
            <a:r>
              <a:rPr lang="en-US" sz="2000" b="1" dirty="0" smtClean="0">
                <a:effectLst>
                  <a:outerShdw blurRad="38100" dist="38100" dir="2700000" algn="tl">
                    <a:srgbClr val="000000">
                      <a:alpha val="43137"/>
                    </a:srgbClr>
                  </a:outerShdw>
                </a:effectLst>
              </a:rPr>
              <a:t>Easy to clean </a:t>
            </a:r>
            <a:r>
              <a:rPr lang="en-US" sz="2000" b="1" dirty="0">
                <a:effectLst>
                  <a:outerShdw blurRad="38100" dist="38100" dir="2700000" algn="tl">
                    <a:srgbClr val="000000">
                      <a:alpha val="43137"/>
                    </a:srgbClr>
                  </a:outerShdw>
                </a:effectLst>
              </a:rPr>
              <a:t>and therefore low </a:t>
            </a:r>
            <a:r>
              <a:rPr lang="en-US" sz="2000" b="1" dirty="0" smtClean="0">
                <a:effectLst>
                  <a:outerShdw blurRad="38100" dist="38100" dir="2700000" algn="tl">
                    <a:srgbClr val="000000">
                      <a:alpha val="43137"/>
                    </a:srgbClr>
                  </a:outerShdw>
                </a:effectLst>
              </a:rPr>
              <a:t>maintenance</a:t>
            </a:r>
          </a:p>
          <a:p>
            <a:pPr marL="342900" indent="-342900">
              <a:buFont typeface="Arial" pitchFamily="34" charset="0"/>
              <a:buChar char="•"/>
            </a:pPr>
            <a:endParaRPr lang="en-US" sz="2000" b="1" dirty="0">
              <a:effectLst>
                <a:outerShdw blurRad="38100" dist="38100" dir="2700000" algn="tl">
                  <a:srgbClr val="000000">
                    <a:alpha val="43137"/>
                  </a:srgbClr>
                </a:outerShdw>
              </a:effectLst>
            </a:endParaRPr>
          </a:p>
          <a:p>
            <a:pPr marL="342900" indent="-342900">
              <a:buFont typeface="Arial" pitchFamily="34" charset="0"/>
              <a:buChar char="•"/>
            </a:pPr>
            <a:r>
              <a:rPr lang="en-US" sz="2000" b="1" dirty="0">
                <a:effectLst>
                  <a:outerShdw blurRad="38100" dist="38100" dir="2700000" algn="tl">
                    <a:srgbClr val="000000">
                      <a:alpha val="43137"/>
                    </a:srgbClr>
                  </a:outerShdw>
                </a:effectLst>
              </a:rPr>
              <a:t>allows 95% transmission of all light </a:t>
            </a:r>
            <a:r>
              <a:rPr lang="en-US" sz="2000" b="1" dirty="0" smtClean="0">
                <a:effectLst>
                  <a:outerShdw blurRad="38100" dist="38100" dir="2700000" algn="tl">
                    <a:srgbClr val="000000">
                      <a:alpha val="43137"/>
                    </a:srgbClr>
                  </a:outerShdw>
                </a:effectLst>
              </a:rPr>
              <a:t>frequencies</a:t>
            </a:r>
          </a:p>
          <a:p>
            <a:endParaRPr lang="en-US" sz="2000" b="1" dirty="0">
              <a:effectLst>
                <a:outerShdw blurRad="38100" dist="38100" dir="2700000" algn="tl">
                  <a:srgbClr val="000000">
                    <a:alpha val="43137"/>
                  </a:srgbClr>
                </a:outerShdw>
              </a:effectLst>
            </a:endParaRPr>
          </a:p>
          <a:p>
            <a:pPr marL="342900" indent="-342900">
              <a:buFont typeface="Arial" pitchFamily="34" charset="0"/>
              <a:buChar char="•"/>
            </a:pPr>
            <a:r>
              <a:rPr lang="en-US" sz="2000" b="1" dirty="0" smtClean="0">
                <a:effectLst>
                  <a:outerShdw blurRad="38100" dist="38100" dir="2700000" algn="tl">
                    <a:srgbClr val="000000">
                      <a:alpha val="43137"/>
                    </a:srgbClr>
                  </a:outerShdw>
                </a:effectLst>
              </a:rPr>
              <a:t>Highly </a:t>
            </a:r>
            <a:r>
              <a:rPr lang="en-US" sz="2000" b="1" dirty="0">
                <a:effectLst>
                  <a:outerShdw blurRad="38100" dist="38100" dir="2700000" algn="tl">
                    <a:srgbClr val="000000">
                      <a:alpha val="43137"/>
                    </a:srgbClr>
                  </a:outerShdw>
                </a:effectLst>
              </a:rPr>
              <a:t>resistant to tearing, weathering and </a:t>
            </a:r>
            <a:r>
              <a:rPr lang="en-US" sz="2000" b="1" dirty="0" smtClean="0">
                <a:effectLst>
                  <a:outerShdw blurRad="38100" dist="38100" dir="2700000" algn="tl">
                    <a:srgbClr val="000000">
                      <a:alpha val="43137"/>
                    </a:srgbClr>
                  </a:outerShdw>
                </a:effectLst>
              </a:rPr>
              <a:t>corrosion</a:t>
            </a:r>
          </a:p>
          <a:p>
            <a:pPr marL="342900" indent="-342900">
              <a:buFont typeface="Arial" pitchFamily="34" charset="0"/>
              <a:buChar char="•"/>
            </a:pPr>
            <a:endParaRPr lang="en-US" sz="2000" b="1" dirty="0">
              <a:effectLst>
                <a:outerShdw blurRad="38100" dist="38100" dir="2700000" algn="tl">
                  <a:srgbClr val="000000">
                    <a:alpha val="43137"/>
                  </a:srgbClr>
                </a:outerShdw>
              </a:effectLst>
            </a:endParaRPr>
          </a:p>
          <a:p>
            <a:pPr marL="342900" indent="-342900">
              <a:buFont typeface="Arial" pitchFamily="34" charset="0"/>
              <a:buChar char="•"/>
            </a:pPr>
            <a:r>
              <a:rPr lang="en-US" sz="2000" b="1" dirty="0" smtClean="0">
                <a:effectLst>
                  <a:outerShdw blurRad="38100" dist="38100" dir="2700000" algn="tl">
                    <a:srgbClr val="000000">
                      <a:alpha val="43137"/>
                    </a:srgbClr>
                  </a:outerShdw>
                </a:effectLst>
              </a:rPr>
              <a:t>Able </a:t>
            </a:r>
            <a:r>
              <a:rPr lang="en-US" sz="2000" b="1" dirty="0">
                <a:effectLst>
                  <a:outerShdw blurRad="38100" dist="38100" dir="2700000" algn="tl">
                    <a:srgbClr val="000000">
                      <a:alpha val="43137"/>
                    </a:srgbClr>
                  </a:outerShdw>
                </a:effectLst>
              </a:rPr>
              <a:t>to absorb shock </a:t>
            </a:r>
            <a:r>
              <a:rPr lang="en-US" sz="2000" b="1" dirty="0" smtClean="0">
                <a:effectLst>
                  <a:outerShdw blurRad="38100" dist="38100" dir="2700000" algn="tl">
                    <a:srgbClr val="000000">
                      <a:alpha val="43137"/>
                    </a:srgbClr>
                  </a:outerShdw>
                </a:effectLst>
              </a:rPr>
              <a:t>loading</a:t>
            </a:r>
          </a:p>
          <a:p>
            <a:pPr marL="342900" indent="-342900">
              <a:buFont typeface="Arial" pitchFamily="34" charset="0"/>
              <a:buChar char="•"/>
            </a:pPr>
            <a:endParaRPr lang="en-US" sz="2000" b="1" dirty="0">
              <a:effectLst>
                <a:outerShdw blurRad="38100" dist="38100" dir="2700000" algn="tl">
                  <a:srgbClr val="000000">
                    <a:alpha val="43137"/>
                  </a:srgbClr>
                </a:outerShdw>
              </a:effectLst>
            </a:endParaRPr>
          </a:p>
          <a:p>
            <a:pPr marL="342900" indent="-342900">
              <a:buFont typeface="Arial" pitchFamily="34" charset="0"/>
              <a:buChar char="•"/>
            </a:pPr>
            <a:r>
              <a:rPr lang="en-US" sz="2000" b="1" dirty="0" smtClean="0">
                <a:effectLst>
                  <a:outerShdw blurRad="38100" dist="38100" dir="2700000" algn="tl">
                    <a:srgbClr val="000000">
                      <a:alpha val="43137"/>
                    </a:srgbClr>
                  </a:outerShdw>
                </a:effectLst>
              </a:rPr>
              <a:t>Environmentally friendly (sustainable)</a:t>
            </a:r>
          </a:p>
          <a:p>
            <a:pPr marL="342900" indent="-342900">
              <a:buFont typeface="Arial" pitchFamily="34" charset="0"/>
              <a:buChar char="•"/>
            </a:pPr>
            <a:endParaRPr lang="en-US" sz="2000" b="1" dirty="0" smtClean="0">
              <a:effectLst>
                <a:outerShdw blurRad="38100" dist="38100" dir="2700000" algn="tl">
                  <a:srgbClr val="000000">
                    <a:alpha val="43137"/>
                  </a:srgbClr>
                </a:outerShdw>
              </a:effectLst>
            </a:endParaRPr>
          </a:p>
          <a:p>
            <a:pPr marL="342900" indent="-342900">
              <a:buFont typeface="Arial" pitchFamily="34" charset="0"/>
              <a:buChar char="•"/>
            </a:pPr>
            <a:r>
              <a:rPr lang="en-US" sz="2000" b="1" dirty="0" smtClean="0">
                <a:effectLst>
                  <a:outerShdw blurRad="38100" dist="38100" dir="2700000" algn="tl">
                    <a:srgbClr val="000000">
                      <a:alpha val="43137"/>
                    </a:srgbClr>
                  </a:outerShdw>
                </a:effectLst>
              </a:rPr>
              <a:t>Easily moved from one place to another.</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007881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additive="base">
                                        <p:cTn id="14" dur="2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5" dur="20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 calcmode="lin" valueType="num">
                                      <p:cBhvr additive="base">
                                        <p:cTn id="20" dur="2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 calcmode="lin" valueType="num">
                                      <p:cBhvr additive="base">
                                        <p:cTn id="26" dur="20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 calcmode="lin" valueType="num">
                                      <p:cBhvr additive="base">
                                        <p:cTn id="32" dur="20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 calcmode="lin" valueType="num">
                                      <p:cBhvr additive="base">
                                        <p:cTn id="38" dur="20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9" dur="20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6">
                                            <p:txEl>
                                              <p:pRg st="11" end="11"/>
                                            </p:txEl>
                                          </p:spTgt>
                                        </p:tgtEl>
                                        <p:attrNameLst>
                                          <p:attrName>style.visibility</p:attrName>
                                        </p:attrNameLst>
                                      </p:cBhvr>
                                      <p:to>
                                        <p:strVal val="visible"/>
                                      </p:to>
                                    </p:set>
                                    <p:anim calcmode="lin" valueType="num">
                                      <p:cBhvr additive="base">
                                        <p:cTn id="44" dur="20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45" dur="20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 grpId="0" build="p"/>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9522" y="19193"/>
            <a:ext cx="426722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7174" name="Picture 6" descr="http://www.nikken.co.jp/en/projects/image/195_0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056" y="57798"/>
            <a:ext cx="4585742" cy="32141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www.ryuugo.com/wp-content/uploads/2011/11/dome_tokyo-dome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27" y="3356993"/>
            <a:ext cx="4656112" cy="3501008"/>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TOKYO DOME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661329152"/>
              </p:ext>
            </p:extLst>
          </p:nvPr>
        </p:nvGraphicFramePr>
        <p:xfrm>
          <a:off x="2771801" y="3448193"/>
          <a:ext cx="6157917" cy="2103120"/>
        </p:xfrm>
        <a:graphic>
          <a:graphicData uri="http://schemas.openxmlformats.org/drawingml/2006/table">
            <a:tbl>
              <a:tblPr/>
              <a:tblGrid>
                <a:gridCol w="2052639"/>
                <a:gridCol w="2449094"/>
                <a:gridCol w="1656184"/>
              </a:tblGrid>
              <a:tr h="0">
                <a:tc rowSpan="5">
                  <a:txBody>
                    <a:bodyPr/>
                    <a:lstStyle/>
                    <a:p>
                      <a:endParaRPr lang="en-US" dirty="0"/>
                    </a:p>
                  </a:txBody>
                  <a:tcPr anchor="ctr">
                    <a:lnL>
                      <a:noFill/>
                    </a:lnL>
                    <a:lnR>
                      <a:noFill/>
                    </a:lnR>
                    <a:lnT>
                      <a:noFill/>
                    </a:lnT>
                    <a:lnB>
                      <a:noFill/>
                    </a:lnB>
                  </a:tcPr>
                </a:tc>
                <a:tc>
                  <a:txBody>
                    <a:bodyPr/>
                    <a:lstStyle/>
                    <a:p>
                      <a:r>
                        <a:rPr lang="en-US" b="1" dirty="0" smtClean="0">
                          <a:solidFill>
                            <a:srgbClr val="FFC000"/>
                          </a:solidFill>
                          <a:effectLst>
                            <a:outerShdw blurRad="38100" dist="38100" dir="2700000" algn="tl">
                              <a:srgbClr val="000000">
                                <a:alpha val="43137"/>
                              </a:srgbClr>
                            </a:outerShdw>
                          </a:effectLst>
                        </a:rPr>
                        <a:t>HEIGHT</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b="1" dirty="0">
                          <a:solidFill>
                            <a:srgbClr val="FFC000"/>
                          </a:solidFill>
                          <a:effectLst>
                            <a:outerShdw blurRad="38100" dist="38100" dir="2700000" algn="tl">
                              <a:srgbClr val="000000">
                                <a:alpha val="43137"/>
                              </a:srgbClr>
                            </a:outerShdw>
                          </a:effectLst>
                        </a:rPr>
                        <a:t>56.19 m</a:t>
                      </a:r>
                    </a:p>
                  </a:txBody>
                  <a:tcPr anchor="ctr">
                    <a:lnL>
                      <a:noFill/>
                    </a:lnL>
                    <a:lnR>
                      <a:noFill/>
                    </a:lnR>
                    <a:lnT>
                      <a:noFill/>
                    </a:lnT>
                    <a:lnB>
                      <a:noFill/>
                    </a:lnB>
                  </a:tcPr>
                </a:tc>
              </a:tr>
              <a:tr h="0">
                <a:tc vMerge="1">
                  <a:txBody>
                    <a:bodyPr/>
                    <a:lstStyle/>
                    <a:p>
                      <a:endParaRPr lang="en-US"/>
                    </a:p>
                  </a:txBody>
                  <a:tcPr/>
                </a:tc>
                <a:tc>
                  <a:txBody>
                    <a:bodyPr/>
                    <a:lstStyle/>
                    <a:p>
                      <a:r>
                        <a:rPr lang="en-US" b="1" dirty="0" smtClean="0">
                          <a:solidFill>
                            <a:srgbClr val="FFC000"/>
                          </a:solidFill>
                          <a:effectLst>
                            <a:outerShdw blurRad="38100" dist="38100" dir="2700000" algn="tl">
                              <a:srgbClr val="000000">
                                <a:alpha val="43137"/>
                              </a:srgbClr>
                            </a:outerShdw>
                          </a:effectLst>
                        </a:rPr>
                        <a:t>MEMBRANE COVERED AREA</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b="1" dirty="0" smtClean="0">
                          <a:solidFill>
                            <a:srgbClr val="FFC000"/>
                          </a:solidFill>
                          <a:effectLst>
                            <a:outerShdw blurRad="38100" dist="38100" dir="2700000" algn="tl">
                              <a:srgbClr val="000000">
                                <a:alpha val="43137"/>
                              </a:srgbClr>
                            </a:outerShdw>
                          </a:effectLst>
                        </a:rPr>
                        <a:t>28. </a:t>
                      </a:r>
                      <a:r>
                        <a:rPr lang="en-US" b="1" dirty="0">
                          <a:solidFill>
                            <a:srgbClr val="FFC000"/>
                          </a:solidFill>
                          <a:effectLst>
                            <a:outerShdw blurRad="38100" dist="38100" dir="2700000" algn="tl">
                              <a:srgbClr val="000000">
                                <a:alpha val="43137"/>
                              </a:srgbClr>
                            </a:outerShdw>
                          </a:effectLst>
                        </a:rPr>
                        <a:t>592 m</a:t>
                      </a:r>
                      <a:r>
                        <a:rPr lang="en-US" b="1" baseline="30000" dirty="0">
                          <a:solidFill>
                            <a:srgbClr val="FFC000"/>
                          </a:solidFill>
                          <a:effectLst>
                            <a:outerShdw blurRad="38100" dist="38100" dir="2700000" algn="tl">
                              <a:srgbClr val="000000">
                                <a:alpha val="43137"/>
                              </a:srgbClr>
                            </a:outerShdw>
                          </a:effectLst>
                        </a:rPr>
                        <a:t>2</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0">
                <a:tc vMerge="1">
                  <a:txBody>
                    <a:bodyPr/>
                    <a:lstStyle/>
                    <a:p>
                      <a:endParaRPr lang="en-US"/>
                    </a:p>
                  </a:txBody>
                  <a:tcPr/>
                </a:tc>
                <a:tc>
                  <a:txBody>
                    <a:bodyPr/>
                    <a:lstStyle/>
                    <a:p>
                      <a:r>
                        <a:rPr lang="en-US" b="1" dirty="0" smtClean="0">
                          <a:solidFill>
                            <a:srgbClr val="FFC000"/>
                          </a:solidFill>
                          <a:effectLst>
                            <a:outerShdw blurRad="38100" dist="38100" dir="2700000" algn="tl">
                              <a:srgbClr val="000000">
                                <a:alpha val="43137"/>
                              </a:srgbClr>
                            </a:outerShdw>
                          </a:effectLst>
                        </a:rPr>
                        <a:t>SITE AREA</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b="1" dirty="0">
                          <a:solidFill>
                            <a:srgbClr val="FFC000"/>
                          </a:solidFill>
                          <a:effectLst>
                            <a:outerShdw blurRad="38100" dist="38100" dir="2700000" algn="tl">
                              <a:srgbClr val="000000">
                                <a:alpha val="43137"/>
                              </a:srgbClr>
                            </a:outerShdw>
                          </a:effectLst>
                        </a:rPr>
                        <a:t>111 </a:t>
                      </a:r>
                      <a:r>
                        <a:rPr lang="en-US" b="1" dirty="0" smtClean="0">
                          <a:solidFill>
                            <a:srgbClr val="FFC000"/>
                          </a:solidFill>
                          <a:effectLst>
                            <a:outerShdw blurRad="38100" dist="38100" dir="2700000" algn="tl">
                              <a:srgbClr val="000000">
                                <a:alpha val="43137"/>
                              </a:srgbClr>
                            </a:outerShdw>
                          </a:effectLst>
                        </a:rPr>
                        <a:t>372m</a:t>
                      </a:r>
                      <a:r>
                        <a:rPr lang="en-US" b="1" baseline="30000" dirty="0" smtClean="0">
                          <a:solidFill>
                            <a:srgbClr val="FFC000"/>
                          </a:solidFill>
                          <a:effectLst>
                            <a:outerShdw blurRad="38100" dist="38100" dir="2700000" algn="tl">
                              <a:srgbClr val="000000">
                                <a:alpha val="43137"/>
                              </a:srgbClr>
                            </a:outerShdw>
                          </a:effectLst>
                        </a:rPr>
                        <a:t>2</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0">
                <a:tc vMerge="1">
                  <a:txBody>
                    <a:bodyPr/>
                    <a:lstStyle/>
                    <a:p>
                      <a:endParaRPr lang="en-US"/>
                    </a:p>
                  </a:txBody>
                  <a:tcPr/>
                </a:tc>
                <a:tc>
                  <a:txBody>
                    <a:bodyPr/>
                    <a:lstStyle/>
                    <a:p>
                      <a:r>
                        <a:rPr lang="en-US" b="1" dirty="0" smtClean="0">
                          <a:solidFill>
                            <a:srgbClr val="FFC000"/>
                          </a:solidFill>
                          <a:effectLst>
                            <a:outerShdw blurRad="38100" dist="38100" dir="2700000" algn="tl">
                              <a:srgbClr val="000000">
                                <a:alpha val="43137"/>
                              </a:srgbClr>
                            </a:outerShdw>
                          </a:effectLst>
                        </a:rPr>
                        <a:t>BUILDING AREA</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b="1" dirty="0">
                          <a:solidFill>
                            <a:srgbClr val="FFC000"/>
                          </a:solidFill>
                          <a:effectLst>
                            <a:outerShdw blurRad="38100" dist="38100" dir="2700000" algn="tl">
                              <a:srgbClr val="000000">
                                <a:alpha val="43137"/>
                              </a:srgbClr>
                            </a:outerShdw>
                          </a:effectLst>
                        </a:rPr>
                        <a:t>46 755.5 m</a:t>
                      </a:r>
                      <a:r>
                        <a:rPr lang="en-US" b="1" baseline="30000" dirty="0">
                          <a:solidFill>
                            <a:srgbClr val="FFC000"/>
                          </a:solidFill>
                          <a:effectLst>
                            <a:outerShdw blurRad="38100" dist="38100" dir="2700000" algn="tl">
                              <a:srgbClr val="000000">
                                <a:alpha val="43137"/>
                              </a:srgbClr>
                            </a:outerShdw>
                          </a:effectLst>
                        </a:rPr>
                        <a:t>2</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0">
                <a:tc vMerge="1">
                  <a:txBody>
                    <a:bodyPr/>
                    <a:lstStyle/>
                    <a:p>
                      <a:endParaRPr lang="en-US"/>
                    </a:p>
                  </a:txBody>
                  <a:tcPr/>
                </a:tc>
                <a:tc>
                  <a:txBody>
                    <a:bodyPr/>
                    <a:lstStyle/>
                    <a:p>
                      <a:r>
                        <a:rPr lang="en-US" b="1" dirty="0" smtClean="0">
                          <a:solidFill>
                            <a:srgbClr val="FFC000"/>
                          </a:solidFill>
                          <a:effectLst>
                            <a:outerShdw blurRad="38100" dist="38100" dir="2700000" algn="tl">
                              <a:srgbClr val="000000">
                                <a:alpha val="43137"/>
                              </a:srgbClr>
                            </a:outerShdw>
                          </a:effectLst>
                        </a:rPr>
                        <a:t>TOTAL FLOOR AREA</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b="1" dirty="0">
                          <a:solidFill>
                            <a:srgbClr val="FFC000"/>
                          </a:solidFill>
                          <a:effectLst>
                            <a:outerShdw blurRad="38100" dist="38100" dir="2700000" algn="tl">
                              <a:srgbClr val="000000">
                                <a:alpha val="43137"/>
                              </a:srgbClr>
                            </a:outerShdw>
                          </a:effectLst>
                        </a:rPr>
                        <a:t>116 463 m</a:t>
                      </a:r>
                      <a:r>
                        <a:rPr lang="en-US" b="1" baseline="30000" dirty="0">
                          <a:solidFill>
                            <a:srgbClr val="FFC000"/>
                          </a:solidFill>
                          <a:effectLst>
                            <a:outerShdw blurRad="38100" dist="38100" dir="2700000" algn="tl">
                              <a:srgbClr val="000000">
                                <a:alpha val="43137"/>
                              </a:srgbClr>
                            </a:outerShdw>
                          </a:effectLst>
                        </a:rPr>
                        <a:t>2</a:t>
                      </a:r>
                      <a:endParaRPr lang="en-US"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37089614"/>
              </p:ext>
            </p:extLst>
          </p:nvPr>
        </p:nvGraphicFramePr>
        <p:xfrm>
          <a:off x="4818807" y="737758"/>
          <a:ext cx="4325194" cy="2653248"/>
        </p:xfrm>
        <a:graphic>
          <a:graphicData uri="http://schemas.openxmlformats.org/drawingml/2006/table">
            <a:tbl>
              <a:tblPr/>
              <a:tblGrid>
                <a:gridCol w="2432351"/>
                <a:gridCol w="1892843"/>
              </a:tblGrid>
              <a:tr h="1220688">
                <a:tc>
                  <a:txBody>
                    <a:bodyPr/>
                    <a:lstStyle/>
                    <a:p>
                      <a:r>
                        <a:rPr lang="en-US" sz="2000" b="1" dirty="0" smtClean="0">
                          <a:solidFill>
                            <a:srgbClr val="FFC000"/>
                          </a:solidFill>
                          <a:effectLst>
                            <a:outerShdw blurRad="38100" dist="38100" dir="2700000" algn="tl">
                              <a:srgbClr val="000000">
                                <a:alpha val="43137"/>
                              </a:srgbClr>
                            </a:outerShdw>
                          </a:effectLst>
                        </a:rPr>
                        <a:t>STRUCTURAL TYPE: </a:t>
                      </a:r>
                      <a:endParaRPr lang="en-US" sz="20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b="1" dirty="0" smtClean="0">
                          <a:solidFill>
                            <a:srgbClr val="FFC000"/>
                          </a:solidFill>
                          <a:effectLst>
                            <a:outerShdw blurRad="38100" dist="38100" dir="2700000" algn="tl">
                              <a:srgbClr val="000000">
                                <a:alpha val="43137"/>
                              </a:srgbClr>
                            </a:outerShdw>
                          </a:effectLst>
                        </a:rPr>
                        <a:t>AIR-SUPPORTED MEMBRANE STRUCTURE</a:t>
                      </a:r>
                      <a:endParaRPr lang="en-US" sz="18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0">
                <a:tc>
                  <a:txBody>
                    <a:bodyPr/>
                    <a:lstStyle/>
                    <a:p>
                      <a:r>
                        <a:rPr lang="en-US" sz="2000" b="1" dirty="0" smtClean="0">
                          <a:solidFill>
                            <a:srgbClr val="FFC000"/>
                          </a:solidFill>
                          <a:effectLst>
                            <a:outerShdw blurRad="38100" dist="38100" dir="2700000" algn="tl">
                              <a:srgbClr val="000000">
                                <a:alpha val="43137"/>
                              </a:srgbClr>
                            </a:outerShdw>
                          </a:effectLst>
                        </a:rPr>
                        <a:t>FUNCTION / USAGE: </a:t>
                      </a:r>
                      <a:endParaRPr lang="en-US" sz="20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b="1" dirty="0" smtClean="0">
                          <a:solidFill>
                            <a:srgbClr val="FFC000"/>
                          </a:solidFill>
                          <a:effectLst>
                            <a:outerShdw blurRad="38100" dist="38100" dir="2700000" algn="tl">
                              <a:srgbClr val="000000">
                                <a:alpha val="43137"/>
                              </a:srgbClr>
                            </a:outerShdw>
                          </a:effectLst>
                        </a:rPr>
                        <a:t>STADIUM/ARENA</a:t>
                      </a:r>
                      <a:br>
                        <a:rPr lang="en-US" sz="1800" b="1" dirty="0" smtClean="0">
                          <a:solidFill>
                            <a:srgbClr val="FFC000"/>
                          </a:solidFill>
                          <a:effectLst>
                            <a:outerShdw blurRad="38100" dist="38100" dir="2700000" algn="tl">
                              <a:srgbClr val="000000">
                                <a:alpha val="43137"/>
                              </a:srgbClr>
                            </a:outerShdw>
                          </a:effectLst>
                        </a:rPr>
                      </a:br>
                      <a:endParaRPr lang="en-US" sz="18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0">
                <a:tc>
                  <a:txBody>
                    <a:bodyPr/>
                    <a:lstStyle/>
                    <a:p>
                      <a:r>
                        <a:rPr lang="en-US" sz="2000" b="1" dirty="0" smtClean="0">
                          <a:solidFill>
                            <a:srgbClr val="FFC000"/>
                          </a:solidFill>
                          <a:effectLst>
                            <a:outerShdw blurRad="38100" dist="38100" dir="2700000" algn="tl">
                              <a:srgbClr val="000000">
                                <a:alpha val="43137"/>
                              </a:srgbClr>
                            </a:outerShdw>
                          </a:effectLst>
                        </a:rPr>
                        <a:t>BUILT: </a:t>
                      </a:r>
                      <a:endParaRPr lang="en-US" sz="20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b="1" dirty="0" smtClean="0">
                          <a:solidFill>
                            <a:srgbClr val="FFC000"/>
                          </a:solidFill>
                          <a:effectLst>
                            <a:outerShdw blurRad="38100" dist="38100" dir="2700000" algn="tl">
                              <a:srgbClr val="000000">
                                <a:alpha val="43137"/>
                              </a:srgbClr>
                            </a:outerShdw>
                          </a:effectLst>
                        </a:rPr>
                        <a:t>1985-1988</a:t>
                      </a:r>
                      <a:endParaRPr lang="en-US" sz="18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263255">
                <a:tc>
                  <a:txBody>
                    <a:bodyPr/>
                    <a:lstStyle/>
                    <a:p>
                      <a:r>
                        <a:rPr lang="en-US" sz="2000" b="1" dirty="0" smtClean="0">
                          <a:solidFill>
                            <a:srgbClr val="FFC000"/>
                          </a:solidFill>
                          <a:effectLst>
                            <a:outerShdw blurRad="38100" dist="38100" dir="2700000" algn="tl">
                              <a:srgbClr val="000000">
                                <a:alpha val="43137"/>
                              </a:srgbClr>
                            </a:outerShdw>
                          </a:effectLst>
                        </a:rPr>
                        <a:t>STATUS:</a:t>
                      </a:r>
                      <a:endParaRPr lang="en-US" sz="2000" b="1"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b="1" dirty="0">
                          <a:solidFill>
                            <a:srgbClr val="FFC000"/>
                          </a:solidFill>
                          <a:effectLst>
                            <a:outerShdw blurRad="38100" dist="38100" dir="2700000" algn="tl">
                              <a:srgbClr val="000000">
                                <a:alpha val="43137"/>
                              </a:srgbClr>
                            </a:outerShdw>
                          </a:effectLst>
                        </a:rPr>
                        <a:t>in use </a:t>
                      </a:r>
                    </a:p>
                  </a:txBody>
                  <a:tcPr anchor="ctr">
                    <a:lnL>
                      <a:noFill/>
                    </a:lnL>
                    <a:lnR>
                      <a:noFill/>
                    </a:lnR>
                    <a:lnT>
                      <a:noFill/>
                    </a:lnT>
                    <a:lnB>
                      <a:noFill/>
                    </a:lnB>
                  </a:tcPr>
                </a:tc>
              </a:tr>
            </a:tbl>
          </a:graphicData>
        </a:graphic>
      </p:graphicFrame>
      <p:sp>
        <p:nvSpPr>
          <p:cNvPr id="17" name="Rectangle 16"/>
          <p:cNvSpPr/>
          <p:nvPr/>
        </p:nvSpPr>
        <p:spPr>
          <a:xfrm>
            <a:off x="4860032" y="5882470"/>
            <a:ext cx="4283968" cy="923330"/>
          </a:xfrm>
          <a:prstGeom prst="rect">
            <a:avLst/>
          </a:prstGeom>
        </p:spPr>
        <p:txBody>
          <a:bodyPr wrap="square">
            <a:spAutoFit/>
          </a:bodyPr>
          <a:lstStyle/>
          <a:p>
            <a:r>
              <a:rPr lang="en-US" b="1" dirty="0">
                <a:solidFill>
                  <a:srgbClr val="FFC000"/>
                </a:solidFill>
                <a:effectLst>
                  <a:outerShdw blurRad="38100" dist="38100" dir="2700000" algn="tl">
                    <a:srgbClr val="000000">
                      <a:alpha val="43137"/>
                    </a:srgbClr>
                  </a:outerShdw>
                </a:effectLst>
              </a:rPr>
              <a:t>The first all weather type multiple-purpose dome institution in Japan.</a:t>
            </a:r>
            <a:br>
              <a:rPr lang="en-US" b="1" dirty="0">
                <a:solidFill>
                  <a:srgbClr val="FFC000"/>
                </a:solidFill>
                <a:effectLst>
                  <a:outerShdw blurRad="38100" dist="38100" dir="2700000" algn="tl">
                    <a:srgbClr val="000000">
                      <a:alpha val="43137"/>
                    </a:srgbClr>
                  </a:outerShdw>
                </a:effectLst>
              </a:rPr>
            </a:br>
            <a:r>
              <a:rPr lang="en-US" b="1" dirty="0">
                <a:solidFill>
                  <a:srgbClr val="FFC000"/>
                </a:solidFill>
                <a:effectLst>
                  <a:outerShdw blurRad="38100" dist="38100" dir="2700000" algn="tl">
                    <a:srgbClr val="000000">
                      <a:alpha val="43137"/>
                    </a:srgbClr>
                  </a:outerShdw>
                </a:effectLst>
              </a:rPr>
              <a:t>Pneumatic structure.</a:t>
            </a:r>
          </a:p>
        </p:txBody>
      </p:sp>
    </p:spTree>
    <p:extLst>
      <p:ext uri="{BB962C8B-B14F-4D97-AF65-F5344CB8AC3E}">
        <p14:creationId xmlns:p14="http://schemas.microsoft.com/office/powerpoint/2010/main" val="3440410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7170" name="Picture 2" descr="http://www.tensinet.com/project_files/3763/BIGG_E_TOKYO__KOGYO__STADIU_DP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36" y="142852"/>
            <a:ext cx="7223684" cy="6356842"/>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4"/>
          <p:cNvSpPr txBox="1">
            <a:spLocks/>
          </p:cNvSpPr>
          <p:nvPr/>
        </p:nvSpPr>
        <p:spPr>
          <a:xfrm>
            <a:off x="6012161" y="99074"/>
            <a:ext cx="2917558" cy="391446"/>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rgbClr val="FFC000"/>
                </a:solidFill>
                <a:effectLst>
                  <a:outerShdw blurRad="38100" dist="38100" dir="2700000" algn="tl">
                    <a:srgbClr val="000000">
                      <a:alpha val="43137"/>
                    </a:srgbClr>
                  </a:outerShdw>
                </a:effectLst>
                <a:latin typeface="Berlin Sans FB Demi" pitchFamily="34" charset="0"/>
              </a:rPr>
              <a:t>TOKYO DOME</a:t>
            </a:r>
            <a:endParaRPr lang="en-US" sz="32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7" name="Title 4"/>
          <p:cNvSpPr txBox="1">
            <a:spLocks/>
          </p:cNvSpPr>
          <p:nvPr/>
        </p:nvSpPr>
        <p:spPr>
          <a:xfrm>
            <a:off x="107504" y="6390687"/>
            <a:ext cx="2916970" cy="295809"/>
          </a:xfrm>
          <a:prstGeom prst="rect">
            <a:avLst/>
          </a:prstGeom>
          <a:ln>
            <a:solidFill>
              <a:schemeClr val="bg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800" dirty="0" smtClean="0">
                <a:solidFill>
                  <a:srgbClr val="FFC000"/>
                </a:solidFill>
                <a:effectLst>
                  <a:outerShdw blurRad="38100" dist="38100" dir="2700000" algn="tl">
                    <a:srgbClr val="000000">
                      <a:alpha val="43137"/>
                    </a:srgbClr>
                  </a:outerShdw>
                </a:effectLst>
                <a:latin typeface="Berlin Sans FB Demi" pitchFamily="34" charset="0"/>
              </a:rPr>
              <a:t>FLOOR PLAN</a:t>
            </a:r>
            <a:endParaRPr lang="en-US" sz="18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5088705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9218" name="Picture 2" descr="http://www.columbia.edu/cu/gsapp/BT/DOMES/TIMELN/bigegg/egg-0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1518"/>
          <a:stretch/>
        </p:blipFill>
        <p:spPr bwMode="auto">
          <a:xfrm>
            <a:off x="66852" y="758384"/>
            <a:ext cx="8919197" cy="4737695"/>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4"/>
          <p:cNvSpPr txBox="1">
            <a:spLocks/>
          </p:cNvSpPr>
          <p:nvPr/>
        </p:nvSpPr>
        <p:spPr>
          <a:xfrm>
            <a:off x="251520" y="6165304"/>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solidFill>
                  <a:srgbClr val="FFC000"/>
                </a:solidFill>
                <a:effectLst>
                  <a:outerShdw blurRad="38100" dist="38100" dir="2700000" algn="tl">
                    <a:srgbClr val="000000">
                      <a:alpha val="43137"/>
                    </a:srgbClr>
                  </a:outerShdw>
                </a:effectLst>
                <a:latin typeface="Berlin Sans FB Demi" pitchFamily="34" charset="0"/>
              </a:rPr>
              <a:t>SECTION</a:t>
            </a:r>
            <a:endParaRPr lang="en-US" sz="32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324091003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9218" name="Picture 2" descr="http://www.columbia.edu/cu/gsapp/BT/DOMES/TIMELN/bigegg/egg-0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319"/>
          <a:stretch/>
        </p:blipFill>
        <p:spPr bwMode="auto">
          <a:xfrm>
            <a:off x="899592" y="145928"/>
            <a:ext cx="7560840" cy="643729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4"/>
          <p:cNvSpPr txBox="1">
            <a:spLocks/>
          </p:cNvSpPr>
          <p:nvPr/>
        </p:nvSpPr>
        <p:spPr>
          <a:xfrm>
            <a:off x="107504" y="6465906"/>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solidFill>
                  <a:srgbClr val="FFC000"/>
                </a:solidFill>
                <a:effectLst>
                  <a:outerShdw blurRad="38100" dist="38100" dir="2700000" algn="tl">
                    <a:srgbClr val="000000">
                      <a:alpha val="43137"/>
                    </a:srgbClr>
                  </a:outerShdw>
                </a:effectLst>
                <a:latin typeface="Berlin Sans FB Demi" pitchFamily="34" charset="0"/>
              </a:rPr>
              <a:t>DETAIL</a:t>
            </a:r>
            <a:endParaRPr lang="en-US" sz="32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207940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3" y="7247"/>
            <a:ext cx="429575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7172" name="Picture 4" descr="http://www.ryuugo.com/wp-content/uploads/2011/11/dome_tokyo-dome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50" t="17973" r="5157" b="-866"/>
          <a:stretch/>
        </p:blipFill>
        <p:spPr bwMode="auto">
          <a:xfrm>
            <a:off x="34718" y="57798"/>
            <a:ext cx="4753306" cy="325849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46" name="Picture 6" descr="http://www.worldstadiums.com/stadium_pictures/asia/japan/kanto/tokyo_dome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0293"/>
          <a:stretch/>
        </p:blipFill>
        <p:spPr bwMode="auto">
          <a:xfrm>
            <a:off x="0" y="3316296"/>
            <a:ext cx="4788024" cy="354895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Title 4"/>
          <p:cNvSpPr txBox="1">
            <a:spLocks/>
          </p:cNvSpPr>
          <p:nvPr/>
        </p:nvSpPr>
        <p:spPr>
          <a:xfrm>
            <a:off x="0" y="2865584"/>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AERIAL VIEW</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7" name="Title 4"/>
          <p:cNvSpPr txBox="1">
            <a:spLocks/>
          </p:cNvSpPr>
          <p:nvPr/>
        </p:nvSpPr>
        <p:spPr>
          <a:xfrm>
            <a:off x="-372" y="6465906"/>
            <a:ext cx="3038103" cy="392094"/>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INTERIOR (STADIUM)</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8"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TOKYO DOME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42535958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5815" y="-31245"/>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pic>
        <p:nvPicPr>
          <p:cNvPr id="6146" name="Picture 2" descr="http://arch.cside.com/t991222/t-tokyodome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4342092" cy="342900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48" name="Picture 4" descr="http://arch.cside.com/t991222/t-tokyodome0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3499622"/>
            <a:ext cx="4342092" cy="335837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TOKYO DOME</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7" name="Title 4"/>
          <p:cNvSpPr txBox="1">
            <a:spLocks/>
          </p:cNvSpPr>
          <p:nvPr/>
        </p:nvSpPr>
        <p:spPr>
          <a:xfrm>
            <a:off x="-100483" y="3231421"/>
            <a:ext cx="2664296" cy="268201"/>
          </a:xfrm>
          <a:prstGeom prst="rect">
            <a:avLst/>
          </a:prstGeom>
          <a:ln>
            <a:noFill/>
          </a:ln>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600" dirty="0" smtClean="0">
                <a:solidFill>
                  <a:srgbClr val="FFC000"/>
                </a:solidFill>
                <a:effectLst>
                  <a:outerShdw blurRad="38100" dist="38100" dir="2700000" algn="tl">
                    <a:srgbClr val="000000">
                      <a:alpha val="43137"/>
                    </a:srgbClr>
                  </a:outerShdw>
                </a:effectLst>
                <a:latin typeface="Berlin Sans FB Demi" pitchFamily="34" charset="0"/>
              </a:rPr>
              <a:t>APPROAH ELEVATION</a:t>
            </a:r>
            <a:endParaRPr lang="en-US" sz="16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8" name="Title 4"/>
          <p:cNvSpPr txBox="1">
            <a:spLocks/>
          </p:cNvSpPr>
          <p:nvPr/>
        </p:nvSpPr>
        <p:spPr>
          <a:xfrm>
            <a:off x="0" y="6592262"/>
            <a:ext cx="2664296" cy="268201"/>
          </a:xfrm>
          <a:prstGeom prst="rect">
            <a:avLst/>
          </a:prstGeom>
          <a:ln>
            <a:noFill/>
          </a:ln>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smtClean="0">
                <a:solidFill>
                  <a:srgbClr val="FFC000"/>
                </a:solidFill>
                <a:effectLst>
                  <a:outerShdw blurRad="38100" dist="38100" dir="2700000" algn="tl">
                    <a:srgbClr val="000000">
                      <a:alpha val="43137"/>
                    </a:srgbClr>
                  </a:outerShdw>
                </a:effectLst>
                <a:latin typeface="Berlin Sans FB Demi" pitchFamily="34" charset="0"/>
              </a:rPr>
              <a:t>INTERIOR</a:t>
            </a:r>
            <a:endParaRPr lang="en-US" sz="16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316630947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3695" y="1"/>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19"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NATIONAL TENNIS CENTER</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pic>
        <p:nvPicPr>
          <p:cNvPr id="1026" name="Picture 2" descr="http://ad009cdnb.archdaily.net/wp-content/uploads/2011/03/1301348204-16171-4-george3-528x326.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2" y="3645024"/>
            <a:ext cx="4402775" cy="32129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http://ad009cdnb.archdaily.net/wp-content/uploads/2011/03/1301348206-16171-georgemain-333x500.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28" y="57798"/>
            <a:ext cx="4399699" cy="3548359"/>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4051030737"/>
              </p:ext>
            </p:extLst>
          </p:nvPr>
        </p:nvGraphicFramePr>
        <p:xfrm>
          <a:off x="4641762" y="545713"/>
          <a:ext cx="4502238" cy="5293690"/>
        </p:xfrm>
        <a:graphic>
          <a:graphicData uri="http://schemas.openxmlformats.org/drawingml/2006/table">
            <a:tbl>
              <a:tblPr/>
              <a:tblGrid>
                <a:gridCol w="2553903"/>
                <a:gridCol w="1948335"/>
              </a:tblGrid>
              <a:tr h="1011079">
                <a:tc>
                  <a:txBody>
                    <a:bodyPr/>
                    <a:lstStyle/>
                    <a:p>
                      <a:r>
                        <a:rPr lang="en-US" sz="2000" dirty="0" smtClean="0">
                          <a:solidFill>
                            <a:srgbClr val="FFC000"/>
                          </a:solidFill>
                          <a:effectLst>
                            <a:outerShdw blurRad="38100" dist="38100" dir="2700000" algn="tl">
                              <a:srgbClr val="000000">
                                <a:alpha val="43137"/>
                              </a:srgbClr>
                            </a:outerShdw>
                          </a:effectLst>
                        </a:rPr>
                        <a:t>Project:</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fr-FR" b="1" i="0" dirty="0" smtClean="0">
                          <a:solidFill>
                            <a:srgbClr val="FFC000"/>
                          </a:solidFill>
                          <a:effectLst>
                            <a:outerShdw blurRad="38100" dist="38100" dir="2700000" algn="tl">
                              <a:srgbClr val="000000">
                                <a:alpha val="43137"/>
                              </a:srgbClr>
                            </a:outerShdw>
                          </a:effectLst>
                        </a:rPr>
                        <a:t>NATIONAL TENNIS CENTRE</a:t>
                      </a:r>
                      <a:endParaRPr lang="en-US" sz="1800" i="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936104">
                <a:tc>
                  <a:txBody>
                    <a:bodyPr/>
                    <a:lstStyle/>
                    <a:p>
                      <a:r>
                        <a:rPr lang="en-US" sz="2000" dirty="0" smtClean="0">
                          <a:solidFill>
                            <a:srgbClr val="FFC000"/>
                          </a:solidFill>
                          <a:effectLst>
                            <a:outerShdw blurRad="38100" dist="38100" dir="2700000" algn="tl">
                              <a:srgbClr val="000000">
                                <a:alpha val="43137"/>
                              </a:srgbClr>
                            </a:outerShdw>
                          </a:effectLst>
                        </a:rPr>
                        <a:t>Location:</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fr-FR" dirty="0" smtClean="0">
                          <a:solidFill>
                            <a:srgbClr val="FFC000"/>
                          </a:solidFill>
                          <a:effectLst>
                            <a:outerShdw blurRad="38100" dist="38100" dir="2700000" algn="tl">
                              <a:srgbClr val="000000">
                                <a:alpha val="43137"/>
                              </a:srgbClr>
                            </a:outerShdw>
                          </a:effectLst>
                        </a:rPr>
                        <a:t>ROEHAMPTON LONDON </a:t>
                      </a:r>
                      <a:endParaRPr lang="en-US" sz="1800" i="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1275822">
                <a:tc>
                  <a:txBody>
                    <a:bodyPr/>
                    <a:lstStyle/>
                    <a:p>
                      <a:r>
                        <a:rPr lang="en-US" sz="2000" dirty="0">
                          <a:solidFill>
                            <a:srgbClr val="FFC000"/>
                          </a:solidFill>
                          <a:effectLst>
                            <a:outerShdw blurRad="38100" dist="38100" dir="2700000" algn="tl">
                              <a:srgbClr val="000000">
                                <a:alpha val="43137"/>
                              </a:srgbClr>
                            </a:outerShdw>
                          </a:effectLst>
                        </a:rPr>
                        <a:t>Structural Type: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AIR-SUPPORTED MEMBRANE STRUCTURE</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Function / usage: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TENNIS CENTER</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Built: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2010</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Status:</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IN USE </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smtClean="0">
                          <a:solidFill>
                            <a:srgbClr val="FFC000"/>
                          </a:solidFill>
                          <a:effectLst>
                            <a:outerShdw blurRad="38100" dist="38100" dir="2700000" algn="tl">
                              <a:srgbClr val="000000">
                                <a:alpha val="43137"/>
                              </a:srgbClr>
                            </a:outerShdw>
                          </a:effectLst>
                        </a:rPr>
                        <a:t>Architect:</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dirty="0" smtClean="0">
                          <a:solidFill>
                            <a:srgbClr val="FFC000"/>
                          </a:solidFill>
                          <a:effectLst>
                            <a:outerShdw blurRad="38100" dist="38100" dir="2700000" algn="tl">
                              <a:srgbClr val="000000">
                                <a:alpha val="43137"/>
                              </a:srgbClr>
                            </a:outerShdw>
                          </a:effectLst>
                        </a:rPr>
                        <a:t>GEORGE STOWELL</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smtClean="0">
                          <a:solidFill>
                            <a:srgbClr val="FFC000"/>
                          </a:solidFill>
                          <a:effectLst>
                            <a:outerShdw blurRad="38100" dist="38100" dir="2700000" algn="tl">
                              <a:srgbClr val="000000">
                                <a:alpha val="43137"/>
                              </a:srgbClr>
                            </a:outerShdw>
                          </a:effectLst>
                        </a:rPr>
                        <a:t>Span:</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42 Meters</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bl>
          </a:graphicData>
        </a:graphic>
      </p:graphicFrame>
      <p:sp>
        <p:nvSpPr>
          <p:cNvPr id="10" name="Title 4"/>
          <p:cNvSpPr txBox="1">
            <a:spLocks/>
          </p:cNvSpPr>
          <p:nvPr/>
        </p:nvSpPr>
        <p:spPr>
          <a:xfrm>
            <a:off x="-22054" y="3156267"/>
            <a:ext cx="3038103" cy="392094"/>
          </a:xfrm>
          <a:prstGeom prst="rect">
            <a:avLst/>
          </a:prstGeom>
          <a:ln>
            <a:noFill/>
          </a:ln>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COVER OVER THE TENNIS COURT</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11" name="Title 4"/>
          <p:cNvSpPr txBox="1">
            <a:spLocks/>
          </p:cNvSpPr>
          <p:nvPr/>
        </p:nvSpPr>
        <p:spPr>
          <a:xfrm>
            <a:off x="-4" y="6525344"/>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FOLDED OPEN</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2157748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5657" y="1"/>
            <a:ext cx="4699832"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19"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dirty="0" smtClean="0">
                <a:solidFill>
                  <a:schemeClr val="bg1"/>
                </a:solidFill>
                <a:effectLst>
                  <a:outerShdw blurRad="38100" dist="38100" dir="2700000" algn="tl">
                    <a:srgbClr val="000000">
                      <a:alpha val="43137"/>
                    </a:srgbClr>
                  </a:outerShdw>
                </a:effectLst>
                <a:latin typeface="Berlin Sans FB Demi" pitchFamily="34" charset="0"/>
              </a:rPr>
              <a:t>NATIONAL TENNIS CENTER</a:t>
            </a:r>
            <a:endParaRPr lang="en-US" sz="3200" dirty="0">
              <a:solidFill>
                <a:schemeClr val="bg1"/>
              </a:solidFill>
              <a:effectLst>
                <a:outerShdw blurRad="38100" dist="38100" dir="2700000" algn="tl">
                  <a:srgbClr val="000000">
                    <a:alpha val="43137"/>
                  </a:srgbClr>
                </a:outerShdw>
              </a:effectLst>
              <a:latin typeface="Berlin Sans FB Demi" pitchFamily="34" charset="0"/>
            </a:endParaRPr>
          </a:p>
        </p:txBody>
      </p:sp>
      <p:pic>
        <p:nvPicPr>
          <p:cNvPr id="2050" name="Picture 2" descr="http://ad009cdnb.archdaily.net/wp-content/uploads/2011/03/1301348201-16171-3-george2-528x352.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20" y="0"/>
            <a:ext cx="4399269" cy="32849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http://ad009cdnb.archdaily.net/wp-content/uploads/2011/03/1301348198-16171-2-george1-528x352.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879" y="3356991"/>
            <a:ext cx="4391328" cy="350100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4445657" y="620688"/>
            <a:ext cx="4699832" cy="5909310"/>
          </a:xfrm>
          <a:prstGeom prst="rect">
            <a:avLst/>
          </a:prstGeom>
          <a:effectLst>
            <a:outerShdw blurRad="63500" sx="102000" sy="102000" algn="ctr" rotWithShape="0">
              <a:prstClr val="black">
                <a:alpha val="40000"/>
              </a:prstClr>
            </a:outerShdw>
          </a:effectLst>
        </p:spPr>
        <p:txBody>
          <a:bodyPr wrap="square">
            <a:spAutoFit/>
          </a:bodyPr>
          <a:lstStyle/>
          <a:p>
            <a:r>
              <a:rPr lang="en-US" dirty="0">
                <a:solidFill>
                  <a:srgbClr val="FFC000"/>
                </a:solidFill>
                <a:effectLst>
                  <a:outerShdw blurRad="38100" dist="38100" dir="2700000" algn="tl">
                    <a:srgbClr val="000000">
                      <a:alpha val="43137"/>
                    </a:srgbClr>
                  </a:outerShdw>
                </a:effectLst>
                <a:hlinkClick r:id="rId8" tooltip="Posts tagged with GS-CA"/>
              </a:rPr>
              <a:t>GS-CA</a:t>
            </a:r>
            <a:r>
              <a:rPr lang="en-US" dirty="0">
                <a:solidFill>
                  <a:srgbClr val="FFC000"/>
                </a:solidFill>
                <a:effectLst>
                  <a:outerShdw blurRad="38100" dist="38100" dir="2700000" algn="tl">
                    <a:srgbClr val="000000">
                      <a:alpha val="43137"/>
                    </a:srgbClr>
                  </a:outerShdw>
                </a:effectLst>
              </a:rPr>
              <a:t> has designed a weather-resistant canopy to shelter the clay tennis courts of the </a:t>
            </a:r>
            <a:r>
              <a:rPr lang="en-US" dirty="0">
                <a:solidFill>
                  <a:srgbClr val="FFC000"/>
                </a:solidFill>
                <a:effectLst>
                  <a:outerShdw blurRad="38100" dist="38100" dir="2700000" algn="tl">
                    <a:srgbClr val="000000">
                      <a:alpha val="43137"/>
                    </a:srgbClr>
                  </a:outerShdw>
                </a:effectLst>
                <a:hlinkClick r:id="rId9" tooltip="Posts tagged with National Tennis Center"/>
              </a:rPr>
              <a:t>National Tennis Center</a:t>
            </a:r>
            <a:r>
              <a:rPr lang="en-US" dirty="0">
                <a:solidFill>
                  <a:srgbClr val="FFC000"/>
                </a:solidFill>
                <a:effectLst>
                  <a:outerShdw blurRad="38100" dist="38100" dir="2700000" algn="tl">
                    <a:srgbClr val="000000">
                      <a:alpha val="43137"/>
                    </a:srgbClr>
                  </a:outerShdw>
                </a:effectLst>
              </a:rPr>
              <a:t>. Developed by an international team led by George </a:t>
            </a:r>
            <a:r>
              <a:rPr lang="en-US" dirty="0" err="1">
                <a:solidFill>
                  <a:srgbClr val="FFC000"/>
                </a:solidFill>
                <a:effectLst>
                  <a:outerShdw blurRad="38100" dist="38100" dir="2700000" algn="tl">
                    <a:srgbClr val="000000">
                      <a:alpha val="43137"/>
                    </a:srgbClr>
                  </a:outerShdw>
                </a:effectLst>
              </a:rPr>
              <a:t>Stowell</a:t>
            </a:r>
            <a:r>
              <a:rPr lang="en-US" dirty="0">
                <a:solidFill>
                  <a:srgbClr val="FFC000"/>
                </a:solidFill>
                <a:effectLst>
                  <a:outerShdw blurRad="38100" dist="38100" dir="2700000" algn="tl">
                    <a:srgbClr val="000000">
                      <a:alpha val="43137"/>
                    </a:srgbClr>
                  </a:outerShdw>
                </a:effectLst>
              </a:rPr>
              <a:t>, the long span structure utilizes a low pressure air inflation system to provide a lightweight aesthetic and spacious playing atmosphere.</a:t>
            </a:r>
          </a:p>
          <a:p>
            <a:r>
              <a:rPr lang="en-US" dirty="0">
                <a:solidFill>
                  <a:srgbClr val="FFC000"/>
                </a:solidFill>
                <a:effectLst>
                  <a:outerShdw blurRad="38100" dist="38100" dir="2700000" algn="tl">
                    <a:srgbClr val="000000">
                      <a:alpha val="43137"/>
                    </a:srgbClr>
                  </a:outerShdw>
                </a:effectLst>
              </a:rPr>
              <a:t>More images and more about the canopy after the </a:t>
            </a:r>
            <a:r>
              <a:rPr lang="en-US" dirty="0" smtClean="0">
                <a:solidFill>
                  <a:srgbClr val="FFC000"/>
                </a:solidFill>
                <a:effectLst>
                  <a:outerShdw blurRad="38100" dist="38100" dir="2700000" algn="tl">
                    <a:srgbClr val="000000">
                      <a:alpha val="43137"/>
                    </a:srgbClr>
                  </a:outerShdw>
                </a:effectLst>
              </a:rPr>
              <a:t>break</a:t>
            </a:r>
          </a:p>
          <a:p>
            <a:r>
              <a:rPr lang="en-US" dirty="0">
                <a:solidFill>
                  <a:srgbClr val="FFC000"/>
                </a:solidFill>
                <a:effectLst>
                  <a:outerShdw blurRad="38100" dist="38100" dir="2700000" algn="tl">
                    <a:srgbClr val="000000">
                      <a:alpha val="43137"/>
                    </a:srgbClr>
                  </a:outerShdw>
                </a:effectLst>
              </a:rPr>
              <a:t>The canopy is designed as a prototype for future uses and is an experiment examining “seasonal </a:t>
            </a:r>
            <a:r>
              <a:rPr lang="en-US" dirty="0" smtClean="0">
                <a:solidFill>
                  <a:srgbClr val="FFC000"/>
                </a:solidFill>
                <a:effectLst>
                  <a:outerShdw blurRad="38100" dist="38100" dir="2700000" algn="tl">
                    <a:srgbClr val="000000">
                      <a:alpha val="43137"/>
                    </a:srgbClr>
                  </a:outerShdw>
                </a:effectLst>
              </a:rPr>
              <a:t>demount ability”. </a:t>
            </a:r>
            <a:r>
              <a:rPr lang="en-US" dirty="0">
                <a:solidFill>
                  <a:srgbClr val="FFC000"/>
                </a:solidFill>
                <a:effectLst>
                  <a:outerShdw blurRad="38100" dist="38100" dir="2700000" algn="tl">
                    <a:srgbClr val="000000">
                      <a:alpha val="43137"/>
                    </a:srgbClr>
                  </a:outerShdw>
                </a:effectLst>
              </a:rPr>
              <a:t>Constructed from composite pneumatic fabric beams that span 42 meters, internal steel braces the tensile fabric covering</a:t>
            </a:r>
            <a:r>
              <a:rPr lang="en-US" dirty="0" smtClean="0">
                <a:solidFill>
                  <a:srgbClr val="FFC000"/>
                </a:solidFill>
                <a:effectLst>
                  <a:outerShdw blurRad="38100" dist="38100" dir="2700000" algn="tl">
                    <a:srgbClr val="000000">
                      <a:alpha val="43137"/>
                    </a:srgbClr>
                  </a:outerShdw>
                </a:effectLst>
              </a:rPr>
              <a:t>.</a:t>
            </a:r>
          </a:p>
          <a:p>
            <a:r>
              <a:rPr lang="en-US" dirty="0">
                <a:solidFill>
                  <a:srgbClr val="FFC000"/>
                </a:solidFill>
                <a:effectLst>
                  <a:outerShdw blurRad="38100" dist="38100" dir="2700000" algn="tl">
                    <a:srgbClr val="000000">
                      <a:alpha val="43137"/>
                    </a:srgbClr>
                  </a:outerShdw>
                </a:effectLst>
              </a:rPr>
              <a:t>As the canopy can be dismounted at the end of each season, the design provides large savings when compared with the costs of maintaining existing pneumatic structures, and uses 75% fewer materials than similar large span metal structures.</a:t>
            </a:r>
          </a:p>
          <a:p>
            <a:endParaRPr lang="en-US" dirty="0">
              <a:solidFill>
                <a:srgbClr val="FFC000"/>
              </a:solidFill>
              <a:effectLst>
                <a:outerShdw blurRad="38100" dist="38100" dir="2700000" algn="tl">
                  <a:srgbClr val="000000">
                    <a:alpha val="43137"/>
                  </a:srgbClr>
                </a:outerShdw>
              </a:effectLst>
            </a:endParaRPr>
          </a:p>
        </p:txBody>
      </p:sp>
      <p:sp>
        <p:nvSpPr>
          <p:cNvPr id="10" name="Title 4"/>
          <p:cNvSpPr txBox="1">
            <a:spLocks/>
          </p:cNvSpPr>
          <p:nvPr/>
        </p:nvSpPr>
        <p:spPr>
          <a:xfrm>
            <a:off x="-75228" y="2964897"/>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APPROAH ELEVATION</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
        <p:nvSpPr>
          <p:cNvPr id="11" name="Title 4"/>
          <p:cNvSpPr txBox="1">
            <a:spLocks/>
          </p:cNvSpPr>
          <p:nvPr/>
        </p:nvSpPr>
        <p:spPr>
          <a:xfrm>
            <a:off x="-99189" y="6529998"/>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SIDE ELEVATION</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27779067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3695" y="1"/>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19"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000" dirty="0" smtClean="0">
                <a:solidFill>
                  <a:schemeClr val="bg1"/>
                </a:solidFill>
                <a:effectLst>
                  <a:outerShdw blurRad="38100" dist="38100" dir="2700000" algn="tl">
                    <a:srgbClr val="000000">
                      <a:alpha val="43137"/>
                    </a:srgbClr>
                  </a:outerShdw>
                </a:effectLst>
                <a:latin typeface="Berlin Sans FB Demi" pitchFamily="34" charset="0"/>
              </a:rPr>
              <a:t>M E D U S A</a:t>
            </a:r>
            <a:endParaRPr lang="en-US" sz="20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11" name="Title 4"/>
          <p:cNvSpPr txBox="1">
            <a:spLocks/>
          </p:cNvSpPr>
          <p:nvPr/>
        </p:nvSpPr>
        <p:spPr>
          <a:xfrm>
            <a:off x="-4" y="6525344"/>
            <a:ext cx="3038103" cy="392094"/>
          </a:xfrm>
          <a:prstGeom prst="rect">
            <a:avLst/>
          </a:prstGeom>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1400" dirty="0" smtClean="0">
                <a:solidFill>
                  <a:srgbClr val="FFC000"/>
                </a:solidFill>
                <a:effectLst>
                  <a:outerShdw blurRad="38100" dist="38100" dir="2700000" algn="tl">
                    <a:srgbClr val="000000">
                      <a:alpha val="43137"/>
                    </a:srgbClr>
                  </a:outerShdw>
                </a:effectLst>
                <a:latin typeface="Berlin Sans FB Demi" pitchFamily="34" charset="0"/>
              </a:rPr>
              <a:t>FOLDED OPEN</a:t>
            </a:r>
            <a:endParaRPr lang="en-US" sz="1400" dirty="0">
              <a:solidFill>
                <a:srgbClr val="FFC000"/>
              </a:solidFill>
              <a:effectLst>
                <a:outerShdw blurRad="38100" dist="38100" dir="2700000" algn="tl">
                  <a:srgbClr val="000000">
                    <a:alpha val="43137"/>
                  </a:srgbClr>
                </a:outerShdw>
              </a:effectLst>
              <a:latin typeface="Berlin Sans FB Demi" pitchFamily="34" charset="0"/>
            </a:endParaRPr>
          </a:p>
        </p:txBody>
      </p:sp>
      <p:pic>
        <p:nvPicPr>
          <p:cNvPr id="4098" name="Picture 2" descr="http://en.a963.com/uploadfile/works/2012-09-06/max/201209061656052909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309" y="1"/>
            <a:ext cx="4474285"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p:cNvGraphicFramePr>
            <a:graphicFrameLocks noGrp="1"/>
          </p:cNvGraphicFramePr>
          <p:nvPr>
            <p:extLst>
              <p:ext uri="{D42A27DB-BD31-4B8C-83A1-F6EECF244321}">
                <p14:modId xmlns:p14="http://schemas.microsoft.com/office/powerpoint/2010/main" val="2949819328"/>
              </p:ext>
            </p:extLst>
          </p:nvPr>
        </p:nvGraphicFramePr>
        <p:xfrm>
          <a:off x="4641762" y="545713"/>
          <a:ext cx="4394734" cy="4508554"/>
        </p:xfrm>
        <a:graphic>
          <a:graphicData uri="http://schemas.openxmlformats.org/drawingml/2006/table">
            <a:tbl>
              <a:tblPr/>
              <a:tblGrid>
                <a:gridCol w="2321716"/>
                <a:gridCol w="2073018"/>
              </a:tblGrid>
              <a:tr h="936104">
                <a:tc>
                  <a:txBody>
                    <a:bodyPr/>
                    <a:lstStyle/>
                    <a:p>
                      <a:r>
                        <a:rPr lang="en-US" sz="2000" dirty="0" smtClean="0">
                          <a:solidFill>
                            <a:srgbClr val="FFC000"/>
                          </a:solidFill>
                          <a:effectLst>
                            <a:outerShdw blurRad="38100" dist="38100" dir="2700000" algn="tl">
                              <a:srgbClr val="000000">
                                <a:alpha val="43137"/>
                              </a:srgbClr>
                            </a:outerShdw>
                          </a:effectLst>
                        </a:rPr>
                        <a:t>Location:</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fr-FR" b="1" i="0" dirty="0" smtClean="0">
                          <a:solidFill>
                            <a:srgbClr val="FFC000"/>
                          </a:solidFill>
                          <a:effectLst>
                            <a:outerShdw blurRad="38100" dist="38100" dir="2700000" algn="tl">
                              <a:srgbClr val="000000">
                                <a:alpha val="43137"/>
                              </a:srgbClr>
                            </a:outerShdw>
                          </a:effectLst>
                        </a:rPr>
                        <a:t>GERMANY</a:t>
                      </a:r>
                      <a:endParaRPr lang="en-US" sz="1800" i="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1275822">
                <a:tc>
                  <a:txBody>
                    <a:bodyPr/>
                    <a:lstStyle/>
                    <a:p>
                      <a:r>
                        <a:rPr lang="en-US" sz="2000" dirty="0">
                          <a:solidFill>
                            <a:srgbClr val="FFC000"/>
                          </a:solidFill>
                          <a:effectLst>
                            <a:outerShdw blurRad="38100" dist="38100" dir="2700000" algn="tl">
                              <a:srgbClr val="000000">
                                <a:alpha val="43137"/>
                              </a:srgbClr>
                            </a:outerShdw>
                          </a:effectLst>
                        </a:rPr>
                        <a:t>Structural Type: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AIR-SUPPORTED MEMBRANE STRUCTURE</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Function / usage: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MIXED-USE</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Built: </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2010</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a:solidFill>
                            <a:srgbClr val="FFC000"/>
                          </a:solidFill>
                          <a:effectLst>
                            <a:outerShdw blurRad="38100" dist="38100" dir="2700000" algn="tl">
                              <a:srgbClr val="000000">
                                <a:alpha val="43137"/>
                              </a:srgbClr>
                            </a:outerShdw>
                          </a:effectLst>
                        </a:rPr>
                        <a:t>Status:</a:t>
                      </a: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IN USE </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smtClean="0">
                          <a:solidFill>
                            <a:srgbClr val="FFC000"/>
                          </a:solidFill>
                          <a:effectLst>
                            <a:outerShdw blurRad="38100" dist="38100" dir="2700000" algn="tl">
                              <a:srgbClr val="000000">
                                <a:alpha val="43137"/>
                              </a:srgbClr>
                            </a:outerShdw>
                          </a:effectLst>
                        </a:rPr>
                        <a:t>Architect:</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0" u="none" dirty="0" smtClean="0">
                          <a:solidFill>
                            <a:srgbClr val="FFC000"/>
                          </a:solidFill>
                          <a:effectLst>
                            <a:outerShdw blurRad="38100" dist="38100" dir="2700000" algn="tl">
                              <a:srgbClr val="000000">
                                <a:alpha val="43137"/>
                              </a:srgbClr>
                            </a:outerShdw>
                          </a:effectLst>
                        </a:rPr>
                        <a:t>MARCO CANEVACCI</a:t>
                      </a:r>
                    </a:p>
                    <a:p>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r h="414137">
                <a:tc>
                  <a:txBody>
                    <a:bodyPr/>
                    <a:lstStyle/>
                    <a:p>
                      <a:r>
                        <a:rPr lang="en-US" sz="2000" dirty="0" smtClean="0">
                          <a:solidFill>
                            <a:srgbClr val="FFC000"/>
                          </a:solidFill>
                          <a:effectLst>
                            <a:outerShdw blurRad="38100" dist="38100" dir="2700000" algn="tl">
                              <a:srgbClr val="000000">
                                <a:alpha val="43137"/>
                              </a:srgbClr>
                            </a:outerShdw>
                          </a:effectLst>
                        </a:rPr>
                        <a:t>Span:</a:t>
                      </a:r>
                      <a:endParaRPr lang="en-US" sz="20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c>
                  <a:txBody>
                    <a:bodyPr/>
                    <a:lstStyle/>
                    <a:p>
                      <a:r>
                        <a:rPr lang="en-US" sz="1800" dirty="0" smtClean="0">
                          <a:solidFill>
                            <a:srgbClr val="FFC000"/>
                          </a:solidFill>
                          <a:effectLst>
                            <a:outerShdw blurRad="38100" dist="38100" dir="2700000" algn="tl">
                              <a:srgbClr val="000000">
                                <a:alpha val="43137"/>
                              </a:srgbClr>
                            </a:outerShdw>
                          </a:effectLst>
                        </a:rPr>
                        <a:t>26 METERS</a:t>
                      </a:r>
                      <a:endParaRPr lang="en-US" sz="1800" dirty="0">
                        <a:solidFill>
                          <a:srgbClr val="FFC000"/>
                        </a:solidFill>
                        <a:effectLst>
                          <a:outerShdw blurRad="38100" dist="38100" dir="2700000" algn="tl">
                            <a:srgbClr val="000000">
                              <a:alpha val="43137"/>
                            </a:srgbClr>
                          </a:outerShdw>
                        </a:effectLst>
                      </a:endParaRP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7660567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s1.uri1.com/image/ac8/9fd7ce23a675f275d2d2b4077c644f53_500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3695" y="1"/>
            <a:ext cx="4690306"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1643042" y="142852"/>
            <a:ext cx="7286676" cy="64296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19" name="Title 4"/>
          <p:cNvSpPr txBox="1">
            <a:spLocks/>
          </p:cNvSpPr>
          <p:nvPr/>
        </p:nvSpPr>
        <p:spPr>
          <a:xfrm>
            <a:off x="4990281" y="57798"/>
            <a:ext cx="3686175" cy="392094"/>
          </a:xfrm>
          <a:prstGeom prst="rect">
            <a:avLst/>
          </a:prstGeom>
          <a:ln>
            <a:solidFill>
              <a:schemeClr val="bg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dirty="0">
                <a:solidFill>
                  <a:schemeClr val="bg1"/>
                </a:solidFill>
                <a:effectLst>
                  <a:outerShdw blurRad="38100" dist="38100" dir="2700000" algn="tl">
                    <a:srgbClr val="000000">
                      <a:alpha val="43137"/>
                    </a:srgbClr>
                  </a:outerShdw>
                </a:effectLst>
                <a:latin typeface="Berlin Sans FB Demi" pitchFamily="34" charset="0"/>
              </a:rPr>
              <a:t>M E D U S A</a:t>
            </a:r>
            <a:endParaRPr lang="en-US" sz="2400" dirty="0">
              <a:solidFill>
                <a:schemeClr val="bg1"/>
              </a:solidFill>
              <a:effectLst>
                <a:outerShdw blurRad="38100" dist="38100" dir="2700000" algn="tl">
                  <a:srgbClr val="000000">
                    <a:alpha val="43137"/>
                  </a:srgbClr>
                </a:outerShdw>
              </a:effectLst>
              <a:latin typeface="Berlin Sans FB Demi" pitchFamily="34" charset="0"/>
            </a:endParaRPr>
          </a:p>
        </p:txBody>
      </p:sp>
      <p:sp>
        <p:nvSpPr>
          <p:cNvPr id="2" name="AutoShape 6" descr="http://newsimg.bbc.co.uk/media/images/42930000/jpg/_42930779_velodrome41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10" descr="http://farm4.static.flickr.com/3160/2919533138_da1d5d6726_b.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6" name="Picture 14" descr="http://en.a963.com/uploadfile/works/2012-09-06/max/2012090616560218145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9" y="7937"/>
            <a:ext cx="4357980" cy="3421064"/>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90" name="Picture 18" descr="http://en.a963.com/uploadfile/works/2012-09-06/max/2012090616560666385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05" y="3563837"/>
            <a:ext cx="4345479" cy="3286126"/>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4512848" y="548680"/>
            <a:ext cx="4572000" cy="7528343"/>
          </a:xfrm>
          <a:prstGeom prst="rect">
            <a:avLst/>
          </a:prstGeom>
        </p:spPr>
        <p:txBody>
          <a:bodyPr>
            <a:spAutoFit/>
          </a:bodyPr>
          <a:lstStyle/>
          <a:p>
            <a:pPr algn="just">
              <a:lnSpc>
                <a:spcPct val="150000"/>
              </a:lnSpc>
            </a:pPr>
            <a:r>
              <a:rPr lang="en-US" dirty="0">
                <a:solidFill>
                  <a:srgbClr val="FFC000"/>
                </a:solidFill>
                <a:effectLst>
                  <a:outerShdw blurRad="38100" dist="38100" dir="2700000" algn="tl">
                    <a:srgbClr val="000000">
                      <a:alpha val="43137"/>
                    </a:srgbClr>
                  </a:outerShdw>
                </a:effectLst>
              </a:rPr>
              <a:t>The pneumatic structure </a:t>
            </a:r>
            <a:r>
              <a:rPr lang="en-US" dirty="0" smtClean="0">
                <a:solidFill>
                  <a:srgbClr val="FFC000"/>
                </a:solidFill>
                <a:effectLst>
                  <a:outerShdw blurRad="38100" dist="38100" dir="2700000" algn="tl">
                    <a:srgbClr val="000000">
                      <a:alpha val="43137"/>
                    </a:srgbClr>
                  </a:outerShdw>
                </a:effectLst>
              </a:rPr>
              <a:t>MEDUSA </a:t>
            </a:r>
            <a:r>
              <a:rPr lang="en-US" dirty="0">
                <a:solidFill>
                  <a:srgbClr val="FFC000"/>
                </a:solidFill>
                <a:effectLst>
                  <a:outerShdw blurRad="38100" dist="38100" dir="2700000" algn="tl">
                    <a:srgbClr val="000000">
                      <a:alpha val="43137"/>
                    </a:srgbClr>
                  </a:outerShdw>
                </a:effectLst>
              </a:rPr>
              <a:t>has been designed to provide the main venue for the five day festival '</a:t>
            </a:r>
            <a:r>
              <a:rPr lang="en-US" dirty="0" err="1">
                <a:solidFill>
                  <a:srgbClr val="FFC000"/>
                </a:solidFill>
                <a:effectLst>
                  <a:outerShdw blurRad="38100" dist="38100" dir="2700000" algn="tl">
                    <a:srgbClr val="000000">
                      <a:alpha val="43137"/>
                    </a:srgbClr>
                  </a:outerShdw>
                </a:effectLst>
              </a:rPr>
              <a:t>flippat</a:t>
            </a:r>
            <a:r>
              <a:rPr lang="en-US" dirty="0">
                <a:solidFill>
                  <a:srgbClr val="FFC000"/>
                </a:solidFill>
                <a:effectLst>
                  <a:outerShdw blurRad="38100" dist="38100" dir="2700000" algn="tl">
                    <a:srgbClr val="000000">
                      <a:alpha val="43137"/>
                    </a:srgbClr>
                  </a:outerShdw>
                </a:effectLst>
              </a:rPr>
              <a:t>', organized by the 'City of Malmö for young people. The MEDUSA is a mobile sculpture, that engages with the subjects of privacy and publicity, as well as with the mutation, utilization and function of urban space. Throughout the course of '</a:t>
            </a:r>
            <a:r>
              <a:rPr lang="en-US" dirty="0" err="1">
                <a:solidFill>
                  <a:srgbClr val="FFC000"/>
                </a:solidFill>
                <a:effectLst>
                  <a:outerShdw blurRad="38100" dist="38100" dir="2700000" algn="tl">
                    <a:srgbClr val="000000">
                      <a:alpha val="43137"/>
                    </a:srgbClr>
                  </a:outerShdw>
                </a:effectLst>
              </a:rPr>
              <a:t>flippat</a:t>
            </a:r>
            <a:r>
              <a:rPr lang="en-US" dirty="0">
                <a:solidFill>
                  <a:srgbClr val="FFC000"/>
                </a:solidFill>
                <a:effectLst>
                  <a:outerShdw blurRad="38100" dist="38100" dir="2700000" algn="tl">
                    <a:srgbClr val="000000">
                      <a:alpha val="43137"/>
                    </a:srgbClr>
                  </a:outerShdw>
                </a:effectLst>
              </a:rPr>
              <a:t>', the MEDUSA is placed in Gustav </a:t>
            </a:r>
            <a:r>
              <a:rPr lang="en-US" dirty="0" err="1">
                <a:solidFill>
                  <a:srgbClr val="FFC000"/>
                </a:solidFill>
                <a:effectLst>
                  <a:outerShdw blurRad="38100" dist="38100" dir="2700000" algn="tl">
                    <a:srgbClr val="000000">
                      <a:alpha val="43137"/>
                    </a:srgbClr>
                  </a:outerShdw>
                </a:effectLst>
              </a:rPr>
              <a:t>Adolfs</a:t>
            </a:r>
            <a:r>
              <a:rPr lang="en-US" dirty="0">
                <a:solidFill>
                  <a:srgbClr val="FFC000"/>
                </a:solidFill>
                <a:effectLst>
                  <a:outerShdw blurRad="38100" dist="38100" dir="2700000" algn="tl">
                    <a:srgbClr val="000000">
                      <a:alpha val="43137"/>
                    </a:srgbClr>
                  </a:outerShdw>
                </a:effectLst>
              </a:rPr>
              <a:t> </a:t>
            </a:r>
            <a:r>
              <a:rPr lang="en-US" dirty="0" err="1">
                <a:solidFill>
                  <a:srgbClr val="FFC000"/>
                </a:solidFill>
                <a:effectLst>
                  <a:outerShdw blurRad="38100" dist="38100" dir="2700000" algn="tl">
                    <a:srgbClr val="000000">
                      <a:alpha val="43137"/>
                    </a:srgbClr>
                  </a:outerShdw>
                </a:effectLst>
              </a:rPr>
              <a:t>Torg</a:t>
            </a:r>
            <a:r>
              <a:rPr lang="en-US" dirty="0">
                <a:solidFill>
                  <a:srgbClr val="FFC000"/>
                </a:solidFill>
                <a:effectLst>
                  <a:outerShdw blurRad="38100" dist="38100" dir="2700000" algn="tl">
                    <a:srgbClr val="000000">
                      <a:alpha val="43137"/>
                    </a:srgbClr>
                  </a:outerShdw>
                </a:effectLst>
              </a:rPr>
              <a:t>, downtown Malmö. As a stranger it occupies and disturbs habitual relationships and connections. Generally this kind of installation has the possibility to adapt itself to the different environments and context, even including features of the landscape (i.e. a tree, a column etc.) inside its middle-core the MEDUSA structure is blending with its surroundings. </a:t>
            </a:r>
          </a:p>
        </p:txBody>
      </p:sp>
    </p:spTree>
    <p:extLst>
      <p:ext uri="{BB962C8B-B14F-4D97-AF65-F5344CB8AC3E}">
        <p14:creationId xmlns:p14="http://schemas.microsoft.com/office/powerpoint/2010/main" val="33671568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Haydee\Desktop\Untitledz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3169" y="1219200"/>
            <a:ext cx="6644269"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19800" y="6172200"/>
            <a:ext cx="1972015" cy="369332"/>
          </a:xfrm>
          <a:prstGeom prst="rect">
            <a:avLst/>
          </a:prstGeom>
        </p:spPr>
        <p:txBody>
          <a:bodyPr wrap="none">
            <a:spAutoFit/>
          </a:bodyPr>
          <a:lstStyle/>
          <a:p>
            <a:r>
              <a:rPr lang="en-US" dirty="0"/>
              <a:t>Daniel. L. </a:t>
            </a:r>
            <a:r>
              <a:rPr lang="en-US" dirty="0" err="1"/>
              <a:t>schodek</a:t>
            </a:r>
            <a:endParaRPr lang="en-US" dirty="0"/>
          </a:p>
        </p:txBody>
      </p:sp>
      <p:sp>
        <p:nvSpPr>
          <p:cNvPr id="6" name="Rectangle 5"/>
          <p:cNvSpPr/>
          <p:nvPr/>
        </p:nvSpPr>
        <p:spPr>
          <a:xfrm>
            <a:off x="304799" y="60219"/>
            <a:ext cx="5383077" cy="646331"/>
          </a:xfrm>
          <a:prstGeom prst="rect">
            <a:avLst/>
          </a:prstGeom>
        </p:spPr>
        <p:txBody>
          <a:bodyPr wrap="none">
            <a:spAutoFit/>
          </a:bodyPr>
          <a:lstStyle/>
          <a:p>
            <a:pPr lvl="0"/>
            <a:r>
              <a:rPr lang="en-US" sz="3600" dirty="0" smtClean="0">
                <a:solidFill>
                  <a:srgbClr val="000000"/>
                </a:solidFill>
                <a:latin typeface="Adobe Garamond Pro Bold" pitchFamily="18" charset="0"/>
                <a:cs typeface="Adobe Arabic" pitchFamily="18" charset="-78"/>
              </a:rPr>
              <a:t>Classification Of Structures</a:t>
            </a:r>
            <a:endParaRPr lang="en-US" sz="3600" dirty="0">
              <a:solidFill>
                <a:srgbClr val="000000"/>
              </a:solidFill>
              <a:latin typeface="Adobe Garamond Pro Bold" pitchFamily="18" charset="0"/>
              <a:cs typeface="Adobe Arabic" pitchFamily="18" charset="-78"/>
            </a:endParaRPr>
          </a:p>
        </p:txBody>
      </p:sp>
      <p:sp>
        <p:nvSpPr>
          <p:cNvPr id="7" name="TextBox 6"/>
          <p:cNvSpPr txBox="1"/>
          <p:nvPr/>
        </p:nvSpPr>
        <p:spPr>
          <a:xfrm>
            <a:off x="762000" y="6172200"/>
            <a:ext cx="660758" cy="369332"/>
          </a:xfrm>
          <a:prstGeom prst="rect">
            <a:avLst/>
          </a:prstGeom>
          <a:noFill/>
        </p:spPr>
        <p:txBody>
          <a:bodyPr wrap="none" rtlCol="0">
            <a:spAutoFit/>
          </a:bodyPr>
          <a:lstStyle/>
          <a:p>
            <a:r>
              <a:rPr lang="en-US" dirty="0" smtClean="0"/>
              <a:t>Fig 1</a:t>
            </a:r>
            <a:endParaRPr lang="en-US" dirty="0"/>
          </a:p>
        </p:txBody>
      </p:sp>
      <p:sp>
        <p:nvSpPr>
          <p:cNvPr id="3" name="TextBox 2"/>
          <p:cNvSpPr txBox="1"/>
          <p:nvPr/>
        </p:nvSpPr>
        <p:spPr>
          <a:xfrm>
            <a:off x="370561" y="665202"/>
            <a:ext cx="8294515" cy="369332"/>
          </a:xfrm>
          <a:prstGeom prst="rect">
            <a:avLst/>
          </a:prstGeom>
          <a:noFill/>
        </p:spPr>
        <p:txBody>
          <a:bodyPr wrap="none" rtlCol="0">
            <a:spAutoFit/>
          </a:bodyPr>
          <a:lstStyle/>
          <a:p>
            <a:r>
              <a:rPr lang="en-US" dirty="0" err="1" smtClean="0"/>
              <a:t>Schodek</a:t>
            </a:r>
            <a:r>
              <a:rPr lang="en-US" dirty="0" smtClean="0"/>
              <a:t>(2005) classified building structural systems under the following typologies:</a:t>
            </a:r>
            <a:endParaRPr lang="en-US" dirty="0"/>
          </a:p>
        </p:txBody>
      </p:sp>
    </p:spTree>
    <p:extLst>
      <p:ext uri="{BB962C8B-B14F-4D97-AF65-F5344CB8AC3E}">
        <p14:creationId xmlns:p14="http://schemas.microsoft.com/office/powerpoint/2010/main" val="3056980080"/>
      </p:ext>
    </p:extLst>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762000"/>
            <a:ext cx="6652908" cy="4986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886238" y="5916259"/>
            <a:ext cx="1972015" cy="369332"/>
          </a:xfrm>
          <a:prstGeom prst="rect">
            <a:avLst/>
          </a:prstGeom>
          <a:noFill/>
        </p:spPr>
        <p:txBody>
          <a:bodyPr wrap="none" rtlCol="0">
            <a:spAutoFit/>
          </a:bodyPr>
          <a:lstStyle/>
          <a:p>
            <a:r>
              <a:rPr lang="en-US" dirty="0" smtClean="0"/>
              <a:t>Daniel. L. </a:t>
            </a:r>
            <a:r>
              <a:rPr lang="en-US" dirty="0" err="1" smtClean="0"/>
              <a:t>schodek</a:t>
            </a:r>
            <a:endParaRPr lang="en-US" dirty="0"/>
          </a:p>
        </p:txBody>
      </p:sp>
      <p:sp>
        <p:nvSpPr>
          <p:cNvPr id="2" name="Rectangle 1"/>
          <p:cNvSpPr/>
          <p:nvPr/>
        </p:nvSpPr>
        <p:spPr>
          <a:xfrm>
            <a:off x="1219200" y="5916259"/>
            <a:ext cx="660758" cy="369332"/>
          </a:xfrm>
          <a:prstGeom prst="rect">
            <a:avLst/>
          </a:prstGeom>
        </p:spPr>
        <p:txBody>
          <a:bodyPr wrap="none">
            <a:spAutoFit/>
          </a:bodyPr>
          <a:lstStyle/>
          <a:p>
            <a:r>
              <a:rPr lang="en-US" dirty="0"/>
              <a:t>Fig </a:t>
            </a:r>
            <a:r>
              <a:rPr lang="en-US" dirty="0" smtClean="0"/>
              <a:t>2</a:t>
            </a:r>
            <a:endParaRPr lang="en-US" dirty="0"/>
          </a:p>
        </p:txBody>
      </p:sp>
    </p:spTree>
    <p:extLst>
      <p:ext uri="{BB962C8B-B14F-4D97-AF65-F5344CB8AC3E}">
        <p14:creationId xmlns:p14="http://schemas.microsoft.com/office/powerpoint/2010/main" val="1507996014"/>
      </p:ext>
    </p:extLst>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aydee\Desktop\Untitledz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457200"/>
            <a:ext cx="7488084" cy="5638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248400" y="6248400"/>
            <a:ext cx="1972015" cy="369332"/>
          </a:xfrm>
          <a:prstGeom prst="rect">
            <a:avLst/>
          </a:prstGeom>
        </p:spPr>
        <p:txBody>
          <a:bodyPr wrap="none">
            <a:spAutoFit/>
          </a:bodyPr>
          <a:lstStyle/>
          <a:p>
            <a:r>
              <a:rPr lang="en-US" dirty="0"/>
              <a:t>Daniel. L. </a:t>
            </a:r>
            <a:r>
              <a:rPr lang="en-US" dirty="0" err="1"/>
              <a:t>schodek</a:t>
            </a:r>
            <a:endParaRPr lang="en-US" dirty="0"/>
          </a:p>
        </p:txBody>
      </p:sp>
      <p:sp>
        <p:nvSpPr>
          <p:cNvPr id="3" name="Rectangle 2"/>
          <p:cNvSpPr/>
          <p:nvPr/>
        </p:nvSpPr>
        <p:spPr>
          <a:xfrm>
            <a:off x="838200" y="6112225"/>
            <a:ext cx="660758" cy="369332"/>
          </a:xfrm>
          <a:prstGeom prst="rect">
            <a:avLst/>
          </a:prstGeom>
        </p:spPr>
        <p:txBody>
          <a:bodyPr wrap="none">
            <a:spAutoFit/>
          </a:bodyPr>
          <a:lstStyle/>
          <a:p>
            <a:r>
              <a:rPr lang="en-US" dirty="0"/>
              <a:t>Fig </a:t>
            </a:r>
            <a:r>
              <a:rPr lang="en-US" dirty="0" smtClean="0"/>
              <a:t>3</a:t>
            </a:r>
            <a:endParaRPr lang="en-US" dirty="0"/>
          </a:p>
        </p:txBody>
      </p:sp>
    </p:spTree>
    <p:extLst>
      <p:ext uri="{BB962C8B-B14F-4D97-AF65-F5344CB8AC3E}">
        <p14:creationId xmlns:p14="http://schemas.microsoft.com/office/powerpoint/2010/main" val="416880325"/>
      </p:ext>
    </p:extLst>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aydee\Desktop\Untitledz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399" y="304800"/>
            <a:ext cx="7315201" cy="54531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172200" y="5920632"/>
            <a:ext cx="1972015" cy="369332"/>
          </a:xfrm>
          <a:prstGeom prst="rect">
            <a:avLst/>
          </a:prstGeom>
        </p:spPr>
        <p:txBody>
          <a:bodyPr wrap="none">
            <a:spAutoFit/>
          </a:bodyPr>
          <a:lstStyle/>
          <a:p>
            <a:r>
              <a:rPr lang="en-US" dirty="0"/>
              <a:t>Daniel. L. </a:t>
            </a:r>
            <a:r>
              <a:rPr lang="en-US" dirty="0" err="1"/>
              <a:t>schodek</a:t>
            </a:r>
            <a:endParaRPr lang="en-US" dirty="0"/>
          </a:p>
        </p:txBody>
      </p:sp>
      <p:sp>
        <p:nvSpPr>
          <p:cNvPr id="4" name="Rectangle 3"/>
          <p:cNvSpPr/>
          <p:nvPr/>
        </p:nvSpPr>
        <p:spPr>
          <a:xfrm>
            <a:off x="914400" y="5955268"/>
            <a:ext cx="660758" cy="369332"/>
          </a:xfrm>
          <a:prstGeom prst="rect">
            <a:avLst/>
          </a:prstGeom>
        </p:spPr>
        <p:txBody>
          <a:bodyPr wrap="none">
            <a:spAutoFit/>
          </a:bodyPr>
          <a:lstStyle/>
          <a:p>
            <a:r>
              <a:rPr lang="en-US" dirty="0"/>
              <a:t>Fig </a:t>
            </a:r>
            <a:r>
              <a:rPr lang="en-US" dirty="0" smtClean="0"/>
              <a:t>4</a:t>
            </a:r>
            <a:endParaRPr lang="en-US" dirty="0"/>
          </a:p>
        </p:txBody>
      </p:sp>
    </p:spTree>
    <p:extLst>
      <p:ext uri="{BB962C8B-B14F-4D97-AF65-F5344CB8AC3E}">
        <p14:creationId xmlns:p14="http://schemas.microsoft.com/office/powerpoint/2010/main" val="618076640"/>
      </p:ext>
    </p:extLst>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71202"/>
            <a:ext cx="7159418" cy="53731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929851" y="5867400"/>
            <a:ext cx="1972015" cy="369332"/>
          </a:xfrm>
          <a:prstGeom prst="rect">
            <a:avLst/>
          </a:prstGeom>
        </p:spPr>
        <p:txBody>
          <a:bodyPr wrap="none">
            <a:spAutoFit/>
          </a:bodyPr>
          <a:lstStyle/>
          <a:p>
            <a:r>
              <a:rPr lang="en-US" dirty="0"/>
              <a:t>Daniel. L. </a:t>
            </a:r>
            <a:r>
              <a:rPr lang="en-US" dirty="0" err="1"/>
              <a:t>schodek</a:t>
            </a:r>
            <a:endParaRPr lang="en-US" dirty="0"/>
          </a:p>
        </p:txBody>
      </p:sp>
      <p:sp>
        <p:nvSpPr>
          <p:cNvPr id="3" name="Rectangle 2"/>
          <p:cNvSpPr/>
          <p:nvPr/>
        </p:nvSpPr>
        <p:spPr>
          <a:xfrm>
            <a:off x="914400" y="5897479"/>
            <a:ext cx="660758" cy="369332"/>
          </a:xfrm>
          <a:prstGeom prst="rect">
            <a:avLst/>
          </a:prstGeom>
        </p:spPr>
        <p:txBody>
          <a:bodyPr wrap="none">
            <a:spAutoFit/>
          </a:bodyPr>
          <a:lstStyle/>
          <a:p>
            <a:r>
              <a:rPr lang="en-US" dirty="0"/>
              <a:t>Fig </a:t>
            </a:r>
            <a:r>
              <a:rPr lang="en-US" dirty="0" smtClean="0"/>
              <a:t>5</a:t>
            </a:r>
            <a:endParaRPr lang="en-US" dirty="0"/>
          </a:p>
        </p:txBody>
      </p:sp>
    </p:spTree>
    <p:extLst>
      <p:ext uri="{BB962C8B-B14F-4D97-AF65-F5344CB8AC3E}">
        <p14:creationId xmlns:p14="http://schemas.microsoft.com/office/powerpoint/2010/main" val="469414994"/>
      </p:ext>
    </p:extLst>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5772" y="762000"/>
            <a:ext cx="6890128" cy="5181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863885" y="6096000"/>
            <a:ext cx="1972015" cy="369332"/>
          </a:xfrm>
          <a:prstGeom prst="rect">
            <a:avLst/>
          </a:prstGeom>
        </p:spPr>
        <p:txBody>
          <a:bodyPr wrap="none">
            <a:spAutoFit/>
          </a:bodyPr>
          <a:lstStyle/>
          <a:p>
            <a:r>
              <a:rPr lang="en-US" dirty="0"/>
              <a:t>Daniel. L. </a:t>
            </a:r>
            <a:r>
              <a:rPr lang="en-US" dirty="0" err="1"/>
              <a:t>schodek</a:t>
            </a:r>
            <a:endParaRPr lang="en-US" dirty="0"/>
          </a:p>
        </p:txBody>
      </p:sp>
      <p:sp>
        <p:nvSpPr>
          <p:cNvPr id="3" name="Rectangle 2"/>
          <p:cNvSpPr/>
          <p:nvPr/>
        </p:nvSpPr>
        <p:spPr>
          <a:xfrm>
            <a:off x="1013990" y="6096000"/>
            <a:ext cx="660758" cy="369332"/>
          </a:xfrm>
          <a:prstGeom prst="rect">
            <a:avLst/>
          </a:prstGeom>
        </p:spPr>
        <p:txBody>
          <a:bodyPr wrap="none">
            <a:spAutoFit/>
          </a:bodyPr>
          <a:lstStyle/>
          <a:p>
            <a:r>
              <a:rPr lang="en-US" dirty="0"/>
              <a:t>Fig </a:t>
            </a:r>
            <a:r>
              <a:rPr lang="en-US" dirty="0" smtClean="0"/>
              <a:t>6</a:t>
            </a:r>
            <a:endParaRPr lang="en-US" dirty="0"/>
          </a:p>
        </p:txBody>
      </p:sp>
    </p:spTree>
    <p:extLst>
      <p:ext uri="{BB962C8B-B14F-4D97-AF65-F5344CB8AC3E}">
        <p14:creationId xmlns:p14="http://schemas.microsoft.com/office/powerpoint/2010/main" val="477236093"/>
      </p:ext>
    </p:extLst>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09600"/>
            <a:ext cx="6996152" cy="5257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14737" y="6019800"/>
            <a:ext cx="1972015" cy="369332"/>
          </a:xfrm>
          <a:prstGeom prst="rect">
            <a:avLst/>
          </a:prstGeom>
        </p:spPr>
        <p:txBody>
          <a:bodyPr wrap="none">
            <a:spAutoFit/>
          </a:bodyPr>
          <a:lstStyle/>
          <a:p>
            <a:r>
              <a:rPr lang="en-US" dirty="0"/>
              <a:t>Daniel. L. </a:t>
            </a:r>
            <a:r>
              <a:rPr lang="en-US" dirty="0" err="1"/>
              <a:t>schodek</a:t>
            </a:r>
            <a:endParaRPr lang="en-US" dirty="0"/>
          </a:p>
        </p:txBody>
      </p:sp>
      <p:sp>
        <p:nvSpPr>
          <p:cNvPr id="3" name="Rectangle 2"/>
          <p:cNvSpPr/>
          <p:nvPr/>
        </p:nvSpPr>
        <p:spPr>
          <a:xfrm>
            <a:off x="990600" y="6052066"/>
            <a:ext cx="660758" cy="369332"/>
          </a:xfrm>
          <a:prstGeom prst="rect">
            <a:avLst/>
          </a:prstGeom>
        </p:spPr>
        <p:txBody>
          <a:bodyPr wrap="none">
            <a:spAutoFit/>
          </a:bodyPr>
          <a:lstStyle/>
          <a:p>
            <a:r>
              <a:rPr lang="en-US" dirty="0"/>
              <a:t>Fig </a:t>
            </a:r>
            <a:r>
              <a:rPr lang="en-US" dirty="0" smtClean="0"/>
              <a:t>7</a:t>
            </a:r>
            <a:endParaRPr lang="en-US" dirty="0"/>
          </a:p>
        </p:txBody>
      </p:sp>
    </p:spTree>
    <p:extLst>
      <p:ext uri="{BB962C8B-B14F-4D97-AF65-F5344CB8AC3E}">
        <p14:creationId xmlns:p14="http://schemas.microsoft.com/office/powerpoint/2010/main" val="424670217"/>
      </p:ext>
    </p:extLst>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600200"/>
            <a:ext cx="4495800" cy="3416320"/>
          </a:xfrm>
          <a:prstGeom prst="rect">
            <a:avLst/>
          </a:prstGeom>
        </p:spPr>
        <p:txBody>
          <a:bodyPr wrap="square">
            <a:spAutoFit/>
          </a:bodyPr>
          <a:lstStyle/>
          <a:p>
            <a:endParaRPr lang="en-US" dirty="0"/>
          </a:p>
          <a:p>
            <a:r>
              <a:rPr lang="en-US" dirty="0"/>
              <a:t>In Seismic </a:t>
            </a:r>
            <a:r>
              <a:rPr lang="en-US" dirty="0" smtClean="0"/>
              <a:t>studies, the International building code (IBC),  </a:t>
            </a:r>
            <a:r>
              <a:rPr lang="en-US" dirty="0"/>
              <a:t>structures </a:t>
            </a:r>
            <a:r>
              <a:rPr lang="en-US" dirty="0" smtClean="0"/>
              <a:t>are designated </a:t>
            </a:r>
            <a:r>
              <a:rPr lang="en-US" dirty="0"/>
              <a:t>as structurally regular </a:t>
            </a:r>
            <a:r>
              <a:rPr lang="en-US" dirty="0" smtClean="0"/>
              <a:t>or irregular</a:t>
            </a:r>
            <a:r>
              <a:rPr lang="en-US" dirty="0"/>
              <a:t>. </a:t>
            </a:r>
            <a:endParaRPr lang="en-US" dirty="0" smtClean="0"/>
          </a:p>
          <a:p>
            <a:r>
              <a:rPr lang="en-US" dirty="0" smtClean="0"/>
              <a:t>According to the IBC, a </a:t>
            </a:r>
            <a:r>
              <a:rPr lang="en-US" dirty="0"/>
              <a:t>regular structure has </a:t>
            </a:r>
            <a:r>
              <a:rPr lang="en-US" dirty="0" smtClean="0"/>
              <a:t>no significant </a:t>
            </a:r>
            <a:r>
              <a:rPr lang="en-US" dirty="0"/>
              <a:t>discontinuities in plan, </a:t>
            </a:r>
            <a:r>
              <a:rPr lang="en-US" dirty="0" smtClean="0"/>
              <a:t>vertical configuration</a:t>
            </a:r>
            <a:r>
              <a:rPr lang="en-US" dirty="0"/>
              <a:t>, or lateral force </a:t>
            </a:r>
            <a:r>
              <a:rPr lang="en-US" dirty="0" smtClean="0"/>
              <a:t>resisting systems</a:t>
            </a:r>
            <a:r>
              <a:rPr lang="en-US" dirty="0"/>
              <a:t>. An </a:t>
            </a:r>
            <a:r>
              <a:rPr lang="en-US" dirty="0" smtClean="0"/>
              <a:t>irregular structure</a:t>
            </a:r>
            <a:r>
              <a:rPr lang="en-US" dirty="0"/>
              <a:t>, on the </a:t>
            </a:r>
            <a:r>
              <a:rPr lang="en-US" dirty="0" smtClean="0"/>
              <a:t>other hand</a:t>
            </a:r>
            <a:r>
              <a:rPr lang="en-US" dirty="0"/>
              <a:t>, has significant </a:t>
            </a:r>
            <a:r>
              <a:rPr lang="en-US" dirty="0" smtClean="0"/>
              <a:t>discontinuities.</a:t>
            </a:r>
          </a:p>
          <a:p>
            <a:r>
              <a:rPr lang="en-US" dirty="0" smtClean="0"/>
              <a:t>This is a very important classification when considering the structural integrity as seen in the diagram.</a:t>
            </a:r>
            <a:endParaRPr lang="en-US" dirty="0"/>
          </a:p>
        </p:txBody>
      </p:sp>
      <p:sp>
        <p:nvSpPr>
          <p:cNvPr id="4" name="Rectangle 3"/>
          <p:cNvSpPr/>
          <p:nvPr/>
        </p:nvSpPr>
        <p:spPr>
          <a:xfrm>
            <a:off x="491836" y="401415"/>
            <a:ext cx="7970515" cy="646331"/>
          </a:xfrm>
          <a:prstGeom prst="rect">
            <a:avLst/>
          </a:prstGeom>
        </p:spPr>
        <p:txBody>
          <a:bodyPr wrap="none">
            <a:spAutoFit/>
          </a:bodyPr>
          <a:lstStyle/>
          <a:p>
            <a:pPr lvl="0"/>
            <a:r>
              <a:rPr lang="en-US" sz="3600" dirty="0" smtClean="0">
                <a:solidFill>
                  <a:prstClr val="black"/>
                </a:solidFill>
                <a:latin typeface="Adobe Garamond Pro Bold" pitchFamily="18" charset="0"/>
                <a:cs typeface="Adobe Arabic" pitchFamily="18" charset="-78"/>
              </a:rPr>
              <a:t>Building Definition(Regular or freeform)</a:t>
            </a:r>
            <a:endParaRPr lang="en-US" sz="3600" dirty="0">
              <a:solidFill>
                <a:prstClr val="black"/>
              </a:solidFill>
              <a:latin typeface="Adobe Garamond Pro Bold" pitchFamily="18" charset="0"/>
              <a:cs typeface="Adobe Arabic" pitchFamily="18" charset="-78"/>
            </a:endParaRPr>
          </a:p>
        </p:txBody>
      </p:sp>
      <p:pic>
        <p:nvPicPr>
          <p:cNvPr id="1026" name="Picture 2" descr="C:\Users\Haydee\Desktop\Untitledgxyh.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7012" y="1600200"/>
            <a:ext cx="3438525" cy="4486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108216"/>
      </p:ext>
    </p:extLst>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9600" y="1737479"/>
            <a:ext cx="3657600" cy="2862322"/>
          </a:xfrm>
          <a:prstGeom prst="rect">
            <a:avLst/>
          </a:prstGeom>
          <a:noFill/>
        </p:spPr>
        <p:txBody>
          <a:bodyPr wrap="square" rtlCol="0">
            <a:spAutoFit/>
          </a:bodyPr>
          <a:lstStyle/>
          <a:p>
            <a:r>
              <a:rPr lang="en-US" dirty="0" err="1" smtClean="0"/>
              <a:t>Schodeks</a:t>
            </a:r>
            <a:r>
              <a:rPr lang="en-US" dirty="0" smtClean="0"/>
              <a:t>(2004) classifies structural system typology into  planar or curvilinear properties based on geometry.(fig 2) It will be obvious to classify cube, rectangular forms or buildings with angular edges and planar surfaces as regular forms and other spherical buildings and those with curved edges as irregular.</a:t>
            </a:r>
            <a:endParaRPr lang="en-US" dirty="0"/>
          </a:p>
        </p:txBody>
      </p:sp>
      <p:pic>
        <p:nvPicPr>
          <p:cNvPr id="2050" name="Picture 2" descr="Untitledgxy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964" y="533400"/>
            <a:ext cx="3528203" cy="4114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419600" y="560010"/>
            <a:ext cx="4038600" cy="923330"/>
          </a:xfrm>
          <a:prstGeom prst="rect">
            <a:avLst/>
          </a:prstGeom>
          <a:noFill/>
        </p:spPr>
        <p:txBody>
          <a:bodyPr wrap="square" rtlCol="0">
            <a:spAutoFit/>
          </a:bodyPr>
          <a:lstStyle/>
          <a:p>
            <a:r>
              <a:rPr lang="en-US" dirty="0" smtClean="0"/>
              <a:t>Other forms of irregularities according to the International building codes are as shown in the diagram </a:t>
            </a:r>
            <a:endParaRPr lang="en-US" dirty="0"/>
          </a:p>
        </p:txBody>
      </p:sp>
      <p:sp>
        <p:nvSpPr>
          <p:cNvPr id="4" name="TextBox 3"/>
          <p:cNvSpPr txBox="1"/>
          <p:nvPr/>
        </p:nvSpPr>
        <p:spPr>
          <a:xfrm>
            <a:off x="457200" y="4938263"/>
            <a:ext cx="8264236" cy="1200329"/>
          </a:xfrm>
          <a:prstGeom prst="rect">
            <a:avLst/>
          </a:prstGeom>
          <a:noFill/>
        </p:spPr>
        <p:txBody>
          <a:bodyPr wrap="square" rtlCol="0">
            <a:spAutoFit/>
          </a:bodyPr>
          <a:lstStyle/>
          <a:p>
            <a:r>
              <a:rPr lang="en-US" dirty="0" smtClean="0"/>
              <a:t>This is however, an easier classification to work with because, the structural systems of the buildings classified as irregular such as the one in the figure above, have similar structural systems as the structurally regular ones and are still constrained in form by planar edges and angles.</a:t>
            </a:r>
            <a:endParaRPr lang="en-US" dirty="0"/>
          </a:p>
        </p:txBody>
      </p:sp>
    </p:spTree>
    <p:extLst>
      <p:ext uri="{BB962C8B-B14F-4D97-AF65-F5344CB8AC3E}">
        <p14:creationId xmlns:p14="http://schemas.microsoft.com/office/powerpoint/2010/main" val="367756213"/>
      </p:ext>
    </p:extLst>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707" y="1260764"/>
            <a:ext cx="2770788" cy="369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1674" y="5170115"/>
            <a:ext cx="3018273" cy="646331"/>
          </a:xfrm>
          <a:prstGeom prst="rect">
            <a:avLst/>
          </a:prstGeom>
        </p:spPr>
        <p:txBody>
          <a:bodyPr wrap="square">
            <a:spAutoFit/>
          </a:bodyPr>
          <a:lstStyle/>
          <a:p>
            <a:r>
              <a:rPr lang="en-US" dirty="0" smtClean="0"/>
              <a:t>Empire State building, New York</a:t>
            </a:r>
            <a:endParaRPr lang="en-US" dirty="0"/>
          </a:p>
        </p:txBody>
      </p:sp>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1219199"/>
            <a:ext cx="2443019" cy="3733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239948" y="5159424"/>
            <a:ext cx="2479672" cy="646331"/>
          </a:xfrm>
          <a:prstGeom prst="rect">
            <a:avLst/>
          </a:prstGeom>
        </p:spPr>
        <p:txBody>
          <a:bodyPr wrap="square">
            <a:spAutoFit/>
          </a:bodyPr>
          <a:lstStyle/>
          <a:p>
            <a:r>
              <a:rPr lang="en-US" dirty="0" smtClean="0"/>
              <a:t>FLATIRON BUILDING, new York</a:t>
            </a:r>
            <a:endParaRPr lang="en-US" dirty="0"/>
          </a:p>
        </p:txBody>
      </p:sp>
      <p:sp>
        <p:nvSpPr>
          <p:cNvPr id="4" name="TextBox 3"/>
          <p:cNvSpPr txBox="1"/>
          <p:nvPr/>
        </p:nvSpPr>
        <p:spPr>
          <a:xfrm>
            <a:off x="476250" y="304800"/>
            <a:ext cx="7677150" cy="646331"/>
          </a:xfrm>
          <a:prstGeom prst="rect">
            <a:avLst/>
          </a:prstGeom>
          <a:noFill/>
        </p:spPr>
        <p:txBody>
          <a:bodyPr wrap="square" rtlCol="0">
            <a:spAutoFit/>
          </a:bodyPr>
          <a:lstStyle/>
          <a:p>
            <a:r>
              <a:rPr lang="en-US" dirty="0" smtClean="0"/>
              <a:t>For the purpose of this study, this kind of buildings are considered as regular form buildings</a:t>
            </a:r>
            <a:endParaRPr lang="en-US" dirty="0"/>
          </a:p>
        </p:txBody>
      </p:sp>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1864" y="1260764"/>
            <a:ext cx="2469696" cy="3692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029128" y="5147802"/>
            <a:ext cx="2454865" cy="646331"/>
          </a:xfrm>
          <a:prstGeom prst="rect">
            <a:avLst/>
          </a:prstGeom>
        </p:spPr>
        <p:txBody>
          <a:bodyPr wrap="square">
            <a:spAutoFit/>
          </a:bodyPr>
          <a:lstStyle/>
          <a:p>
            <a:r>
              <a:rPr lang="en-US" dirty="0" smtClean="0"/>
              <a:t>United nations Organization Building</a:t>
            </a:r>
            <a:endParaRPr lang="en-US" dirty="0"/>
          </a:p>
        </p:txBody>
      </p:sp>
    </p:spTree>
    <p:extLst>
      <p:ext uri="{BB962C8B-B14F-4D97-AF65-F5344CB8AC3E}">
        <p14:creationId xmlns:p14="http://schemas.microsoft.com/office/powerpoint/2010/main" val="1162321771"/>
      </p:ext>
    </p:extLst>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762000"/>
            <a:ext cx="4412673" cy="33429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7927" y="87868"/>
            <a:ext cx="5610190" cy="369332"/>
          </a:xfrm>
          <a:prstGeom prst="rect">
            <a:avLst/>
          </a:prstGeom>
          <a:noFill/>
        </p:spPr>
        <p:txBody>
          <a:bodyPr wrap="none" rtlCol="0">
            <a:spAutoFit/>
          </a:bodyPr>
          <a:lstStyle/>
          <a:p>
            <a:r>
              <a:rPr lang="en-US" dirty="0" smtClean="0"/>
              <a:t>Case studies by Daniel </a:t>
            </a:r>
            <a:r>
              <a:rPr lang="en-US" dirty="0" err="1" smtClean="0"/>
              <a:t>Schodek</a:t>
            </a:r>
            <a:r>
              <a:rPr lang="en-US" dirty="0" smtClean="0"/>
              <a:t> (Regular building Form)</a:t>
            </a:r>
            <a:endParaRPr lang="en-US" dirty="0"/>
          </a:p>
        </p:txBody>
      </p:sp>
      <p:pic>
        <p:nvPicPr>
          <p:cNvPr id="4" name="Picture 2" descr="C:\Users\Haydee\Desktop\Untitl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5073" y="745570"/>
            <a:ext cx="4481945" cy="33593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1000" y="4325034"/>
            <a:ext cx="7917873" cy="646331"/>
          </a:xfrm>
          <a:prstGeom prst="rect">
            <a:avLst/>
          </a:prstGeom>
          <a:noFill/>
        </p:spPr>
        <p:txBody>
          <a:bodyPr wrap="square" rtlCol="0">
            <a:spAutoFit/>
          </a:bodyPr>
          <a:lstStyle/>
          <a:p>
            <a:r>
              <a:rPr lang="en-US" dirty="0" smtClean="0"/>
              <a:t>The </a:t>
            </a:r>
            <a:r>
              <a:rPr lang="en-US" dirty="0" err="1" smtClean="0"/>
              <a:t>exeter</a:t>
            </a:r>
            <a:r>
              <a:rPr lang="en-US" dirty="0" smtClean="0"/>
              <a:t> academy library  considered a regular form building has regular grid pattern, a one way span system, (beams) .</a:t>
            </a:r>
            <a:endParaRPr lang="en-US" dirty="0"/>
          </a:p>
        </p:txBody>
      </p:sp>
    </p:spTree>
    <p:extLst>
      <p:ext uri="{BB962C8B-B14F-4D97-AF65-F5344CB8AC3E}">
        <p14:creationId xmlns:p14="http://schemas.microsoft.com/office/powerpoint/2010/main" val="3266071136"/>
      </p:ext>
    </p:extLst>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473" y="228601"/>
            <a:ext cx="4736591" cy="365759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942" y="228601"/>
            <a:ext cx="4877157" cy="3657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29922" y="4463534"/>
            <a:ext cx="8128278" cy="646331"/>
          </a:xfrm>
          <a:prstGeom prst="rect">
            <a:avLst/>
          </a:prstGeom>
          <a:noFill/>
        </p:spPr>
        <p:txBody>
          <a:bodyPr wrap="square" rtlCol="0">
            <a:spAutoFit/>
          </a:bodyPr>
          <a:lstStyle/>
          <a:p>
            <a:r>
              <a:rPr lang="en-US" dirty="0" smtClean="0"/>
              <a:t>The Minneapolis federal Reserve bank, structural steel system in a regular grid pattern, one way level system with a cable floor structural system</a:t>
            </a:r>
            <a:endParaRPr lang="en-US" dirty="0"/>
          </a:p>
        </p:txBody>
      </p:sp>
    </p:spTree>
    <p:extLst>
      <p:ext uri="{BB962C8B-B14F-4D97-AF65-F5344CB8AC3E}">
        <p14:creationId xmlns:p14="http://schemas.microsoft.com/office/powerpoint/2010/main" val="897095509"/>
      </p:ext>
    </p:extLst>
  </p:cSld>
  <p:clrMapOvr>
    <a:masterClrMapping/>
  </p:clrMapOvr>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859" y="1028769"/>
            <a:ext cx="4051542" cy="4524315"/>
          </a:xfrm>
          <a:prstGeom prst="rect">
            <a:avLst/>
          </a:prstGeom>
          <a:noFill/>
        </p:spPr>
        <p:txBody>
          <a:bodyPr wrap="square" rtlCol="0">
            <a:spAutoFit/>
          </a:bodyPr>
          <a:lstStyle/>
          <a:p>
            <a:r>
              <a:rPr lang="en-US" dirty="0" smtClean="0"/>
              <a:t>According to </a:t>
            </a:r>
            <a:r>
              <a:rPr lang="en-US" dirty="0" err="1" smtClean="0"/>
              <a:t>Veltkamp</a:t>
            </a:r>
            <a:r>
              <a:rPr lang="en-US" dirty="0" smtClean="0"/>
              <a:t>(2007), In the 1990s, building structures were mostly constituted of planar elements, often in an orthogonal arrangement at regular intervals. This construction pattern made use of simple structural frameworks that obeyed  regular forms but with software design tools freeform architectural design was given a boost .</a:t>
            </a:r>
          </a:p>
          <a:p>
            <a:endParaRPr lang="en-US" dirty="0"/>
          </a:p>
          <a:p>
            <a:endParaRPr lang="en-US" dirty="0" smtClean="0"/>
          </a:p>
          <a:p>
            <a:endParaRPr lang="en-US" dirty="0"/>
          </a:p>
          <a:p>
            <a:endParaRPr lang="en-US" dirty="0" smtClean="0"/>
          </a:p>
          <a:p>
            <a:endParaRPr lang="en-US" dirty="0"/>
          </a:p>
          <a:p>
            <a:r>
              <a:rPr lang="en-US" dirty="0" smtClean="0"/>
              <a:t>For this study, here are some examples of free form buildings  </a:t>
            </a:r>
            <a:endParaRPr lang="en-US" dirty="0"/>
          </a:p>
        </p:txBody>
      </p:sp>
      <p:sp>
        <p:nvSpPr>
          <p:cNvPr id="3" name="Rectangle 2"/>
          <p:cNvSpPr/>
          <p:nvPr/>
        </p:nvSpPr>
        <p:spPr>
          <a:xfrm>
            <a:off x="270293" y="381000"/>
            <a:ext cx="7840160" cy="646331"/>
          </a:xfrm>
          <a:prstGeom prst="rect">
            <a:avLst/>
          </a:prstGeom>
        </p:spPr>
        <p:txBody>
          <a:bodyPr wrap="none">
            <a:spAutoFit/>
          </a:bodyPr>
          <a:lstStyle/>
          <a:p>
            <a:pPr lvl="0"/>
            <a:r>
              <a:rPr lang="en-US" sz="3600" dirty="0" smtClean="0">
                <a:solidFill>
                  <a:srgbClr val="000000"/>
                </a:solidFill>
                <a:latin typeface="Adobe Garamond Pro Bold" pitchFamily="18" charset="0"/>
                <a:cs typeface="Adobe Arabic" pitchFamily="18" charset="-78"/>
              </a:rPr>
              <a:t>Irregular Buildings (Freeform Buildings)</a:t>
            </a:r>
            <a:endParaRPr lang="en-US" sz="3600" dirty="0">
              <a:solidFill>
                <a:srgbClr val="000000"/>
              </a:solidFill>
              <a:latin typeface="Adobe Garamond Pro Bold" pitchFamily="18" charset="0"/>
              <a:cs typeface="Adobe Arabic" pitchFamily="18" charset="-78"/>
            </a:endParaRPr>
          </a:p>
        </p:txBody>
      </p:sp>
      <p:sp>
        <p:nvSpPr>
          <p:cNvPr id="5" name="Rectangle 4"/>
          <p:cNvSpPr/>
          <p:nvPr/>
        </p:nvSpPr>
        <p:spPr>
          <a:xfrm>
            <a:off x="4599708" y="5791200"/>
            <a:ext cx="1361719" cy="369332"/>
          </a:xfrm>
          <a:prstGeom prst="rect">
            <a:avLst/>
          </a:prstGeom>
        </p:spPr>
        <p:txBody>
          <a:bodyPr wrap="none">
            <a:spAutoFit/>
          </a:bodyPr>
          <a:lstStyle/>
          <a:p>
            <a:r>
              <a:rPr lang="en-US" dirty="0" smtClean="0"/>
              <a:t>The Gherkin</a:t>
            </a:r>
            <a:endParaRPr lang="en-US" dirty="0"/>
          </a:p>
        </p:txBody>
      </p:sp>
      <p:pic>
        <p:nvPicPr>
          <p:cNvPr id="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7655" y="1028770"/>
            <a:ext cx="3352798" cy="4461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808455"/>
      </p:ext>
    </p:extLst>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7315" y="589002"/>
            <a:ext cx="6855851" cy="369332"/>
          </a:xfrm>
          <a:prstGeom prst="rect">
            <a:avLst/>
          </a:prstGeom>
        </p:spPr>
        <p:txBody>
          <a:bodyPr wrap="none">
            <a:spAutoFit/>
          </a:bodyPr>
          <a:lstStyle/>
          <a:p>
            <a:pPr lvl="0"/>
            <a:r>
              <a:rPr lang="en-US" dirty="0" smtClean="0">
                <a:solidFill>
                  <a:srgbClr val="000000"/>
                </a:solidFill>
                <a:latin typeface="Adobe Garamond Pro Bold" pitchFamily="18" charset="0"/>
                <a:cs typeface="Adobe Arabic" pitchFamily="18" charset="-78"/>
              </a:rPr>
              <a:t>Buildings refer to buildings that have parametric, undefined geometry.</a:t>
            </a:r>
            <a:endParaRPr lang="en-US" dirty="0">
              <a:solidFill>
                <a:srgbClr val="000000"/>
              </a:solidFill>
              <a:latin typeface="Adobe Garamond Pro Bold" pitchFamily="18" charset="0"/>
              <a:cs typeface="Adobe Arabic" pitchFamily="18" charset="-78"/>
            </a:endParaRPr>
          </a:p>
        </p:txBody>
      </p:sp>
      <p:sp>
        <p:nvSpPr>
          <p:cNvPr id="3" name="Rectangle 2"/>
          <p:cNvSpPr/>
          <p:nvPr/>
        </p:nvSpPr>
        <p:spPr>
          <a:xfrm>
            <a:off x="216533" y="76200"/>
            <a:ext cx="6677891" cy="646331"/>
          </a:xfrm>
          <a:prstGeom prst="rect">
            <a:avLst/>
          </a:prstGeom>
        </p:spPr>
        <p:txBody>
          <a:bodyPr wrap="square">
            <a:spAutoFit/>
          </a:bodyPr>
          <a:lstStyle/>
          <a:p>
            <a:pPr lvl="0"/>
            <a:r>
              <a:rPr lang="en-US" sz="3600" dirty="0" smtClean="0">
                <a:solidFill>
                  <a:srgbClr val="000000"/>
                </a:solidFill>
                <a:latin typeface="Adobe Garamond Pro Bold" pitchFamily="18" charset="0"/>
                <a:cs typeface="Adobe Arabic" pitchFamily="18" charset="-78"/>
              </a:rPr>
              <a:t>Irregular Buildings</a:t>
            </a:r>
            <a:r>
              <a:rPr lang="en-US" sz="3600" dirty="0">
                <a:solidFill>
                  <a:srgbClr val="000000"/>
                </a:solidFill>
                <a:latin typeface="Adobe Garamond Pro Bold" pitchFamily="18" charset="0"/>
                <a:cs typeface="Adobe Arabic" pitchFamily="18" charset="-78"/>
              </a:rPr>
              <a:t> Form</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6533" y="962952"/>
            <a:ext cx="4267200"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37315" y="3579040"/>
            <a:ext cx="3192541" cy="369332"/>
          </a:xfrm>
          <a:prstGeom prst="rect">
            <a:avLst/>
          </a:prstGeom>
        </p:spPr>
        <p:txBody>
          <a:bodyPr wrap="none">
            <a:spAutoFit/>
          </a:bodyPr>
          <a:lstStyle/>
          <a:p>
            <a:r>
              <a:rPr lang="en-US" dirty="0" smtClean="0"/>
              <a:t>BMW Group building in Munich</a:t>
            </a:r>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0881" y="967571"/>
            <a:ext cx="3865417" cy="2484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630880" y="3579040"/>
            <a:ext cx="3484417" cy="369332"/>
          </a:xfrm>
          <a:prstGeom prst="rect">
            <a:avLst/>
          </a:prstGeom>
        </p:spPr>
        <p:txBody>
          <a:bodyPr wrap="square">
            <a:spAutoFit/>
          </a:bodyPr>
          <a:lstStyle/>
          <a:p>
            <a:r>
              <a:rPr lang="en-US" dirty="0"/>
              <a:t>Vodafone building in </a:t>
            </a:r>
            <a:r>
              <a:rPr lang="en-US" dirty="0" err="1" smtClean="0"/>
              <a:t>porto</a:t>
            </a:r>
            <a:endParaRPr lang="en-US" dirty="0"/>
          </a:p>
        </p:txBody>
      </p:sp>
      <p:sp>
        <p:nvSpPr>
          <p:cNvPr id="8" name="Rectangle 7"/>
          <p:cNvSpPr/>
          <p:nvPr/>
        </p:nvSpPr>
        <p:spPr>
          <a:xfrm>
            <a:off x="4114800" y="5943600"/>
            <a:ext cx="2541145" cy="646331"/>
          </a:xfrm>
          <a:prstGeom prst="rect">
            <a:avLst/>
          </a:prstGeom>
        </p:spPr>
        <p:txBody>
          <a:bodyPr wrap="square">
            <a:spAutoFit/>
          </a:bodyPr>
          <a:lstStyle/>
          <a:p>
            <a:r>
              <a:rPr lang="en-US" dirty="0" smtClean="0"/>
              <a:t>The Performing Arts Centre, Abu Dhabi</a:t>
            </a:r>
            <a:endParaRPr lang="en-US" dirty="0"/>
          </a:p>
        </p:txBody>
      </p:sp>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242" y="3948372"/>
            <a:ext cx="3779069" cy="2516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356062"/>
      </p:ext>
    </p:extLst>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aydee\Desktop\ghty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651" y="2363926"/>
            <a:ext cx="8574088" cy="34766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41517" y="609600"/>
            <a:ext cx="8438356" cy="1754326"/>
          </a:xfrm>
          <a:prstGeom prst="rect">
            <a:avLst/>
          </a:prstGeom>
        </p:spPr>
        <p:txBody>
          <a:bodyPr wrap="square">
            <a:spAutoFit/>
          </a:bodyPr>
          <a:lstStyle/>
          <a:p>
            <a:r>
              <a:rPr lang="en-US" dirty="0"/>
              <a:t>Document title: Radial and parallel steel structures </a:t>
            </a:r>
            <a:r>
              <a:rPr lang="en-US" dirty="0" err="1"/>
              <a:t>Mezz</a:t>
            </a:r>
            <a:r>
              <a:rPr lang="en-US" dirty="0"/>
              <a:t> concert hall </a:t>
            </a:r>
            <a:endParaRPr lang="en-US" dirty="0" smtClean="0"/>
          </a:p>
          <a:p>
            <a:r>
              <a:rPr lang="en-US" dirty="0" smtClean="0"/>
              <a:t>Project</a:t>
            </a:r>
            <a:r>
              <a:rPr lang="en-US" dirty="0"/>
              <a:t>: </a:t>
            </a:r>
            <a:r>
              <a:rPr lang="en-US" dirty="0" err="1"/>
              <a:t>Mezz</a:t>
            </a:r>
            <a:r>
              <a:rPr lang="en-US" dirty="0"/>
              <a:t> concert hall, Breda (the Netherlands) </a:t>
            </a:r>
            <a:endParaRPr lang="en-US" dirty="0" smtClean="0"/>
          </a:p>
          <a:p>
            <a:r>
              <a:rPr lang="en-US" dirty="0" smtClean="0"/>
              <a:t>Architect</a:t>
            </a:r>
            <a:r>
              <a:rPr lang="en-US" dirty="0"/>
              <a:t>: Erick van </a:t>
            </a:r>
            <a:r>
              <a:rPr lang="en-US" dirty="0" err="1"/>
              <a:t>Egeraat</a:t>
            </a:r>
            <a:r>
              <a:rPr lang="en-US" dirty="0"/>
              <a:t> Associated Architects</a:t>
            </a:r>
          </a:p>
          <a:p>
            <a:r>
              <a:rPr lang="en-US" dirty="0"/>
              <a:t>Steel manufacturer: </a:t>
            </a:r>
            <a:r>
              <a:rPr lang="en-US" dirty="0" err="1"/>
              <a:t>Smulders</a:t>
            </a:r>
            <a:r>
              <a:rPr lang="en-US" dirty="0"/>
              <a:t> </a:t>
            </a:r>
            <a:r>
              <a:rPr lang="en-US" dirty="0" err="1"/>
              <a:t>Staalwerken</a:t>
            </a:r>
            <a:r>
              <a:rPr lang="en-US" dirty="0"/>
              <a:t> </a:t>
            </a:r>
            <a:endParaRPr lang="en-US" dirty="0" smtClean="0"/>
          </a:p>
          <a:p>
            <a:r>
              <a:rPr lang="en-US" dirty="0" smtClean="0"/>
              <a:t>Structural </a:t>
            </a:r>
            <a:r>
              <a:rPr lang="en-US" dirty="0"/>
              <a:t>engineer: </a:t>
            </a:r>
            <a:r>
              <a:rPr lang="en-US" dirty="0" err="1"/>
              <a:t>Pieters</a:t>
            </a:r>
            <a:r>
              <a:rPr lang="en-US" dirty="0"/>
              <a:t> </a:t>
            </a:r>
            <a:r>
              <a:rPr lang="en-US" dirty="0" err="1"/>
              <a:t>Bouwtechniek</a:t>
            </a:r>
            <a:r>
              <a:rPr lang="en-US" dirty="0"/>
              <a:t>, preliminary design with Arup Year: 1992</a:t>
            </a:r>
          </a:p>
          <a:p>
            <a:r>
              <a:rPr lang="en-US" dirty="0"/>
              <a:t>Parent features: Geometry &gt; Surface &gt; Planar</a:t>
            </a:r>
          </a:p>
        </p:txBody>
      </p:sp>
    </p:spTree>
    <p:extLst>
      <p:ext uri="{BB962C8B-B14F-4D97-AF65-F5344CB8AC3E}">
        <p14:creationId xmlns:p14="http://schemas.microsoft.com/office/powerpoint/2010/main" val="3426731509"/>
      </p:ext>
    </p:extLst>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Haydee\Desktop\ghty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0327" y="561109"/>
            <a:ext cx="8005177"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06484"/>
      </p:ext>
    </p:extLst>
  </p:cSld>
  <p:clrMapOvr>
    <a:masterClrMapping/>
  </p:clrMapOvr>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aydee\Desktop\ghty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362" y="381000"/>
            <a:ext cx="8231187" cy="379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858094"/>
      </p:ext>
    </p:extLst>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622" y="387927"/>
            <a:ext cx="4864522" cy="35190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9966" y="4191000"/>
            <a:ext cx="2025747" cy="369332"/>
          </a:xfrm>
          <a:prstGeom prst="rect">
            <a:avLst/>
          </a:prstGeom>
          <a:noFill/>
        </p:spPr>
        <p:txBody>
          <a:bodyPr wrap="none" rtlCol="0">
            <a:spAutoFit/>
          </a:bodyPr>
          <a:lstStyle/>
          <a:p>
            <a:r>
              <a:rPr lang="en-US" dirty="0" smtClean="0"/>
              <a:t>Radial grid system.</a:t>
            </a:r>
            <a:endParaRPr lang="en-US" dirty="0"/>
          </a:p>
        </p:txBody>
      </p:sp>
      <p:pic>
        <p:nvPicPr>
          <p:cNvPr id="4" name="Picture 2" descr="C:\Users\Haydee\Desktop\Untitl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9456" y="387927"/>
            <a:ext cx="4655662" cy="34982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429456" y="4174775"/>
            <a:ext cx="3723944" cy="923330"/>
          </a:xfrm>
          <a:prstGeom prst="rect">
            <a:avLst/>
          </a:prstGeom>
          <a:noFill/>
        </p:spPr>
        <p:txBody>
          <a:bodyPr wrap="square" rtlCol="0">
            <a:spAutoFit/>
          </a:bodyPr>
          <a:lstStyle/>
          <a:p>
            <a:r>
              <a:rPr lang="en-US" dirty="0" smtClean="0"/>
              <a:t>Munich Olympic stadium, steel cables radial pattern, two way funicular system.</a:t>
            </a:r>
            <a:endParaRPr lang="en-US" dirty="0"/>
          </a:p>
        </p:txBody>
      </p:sp>
      <p:sp>
        <p:nvSpPr>
          <p:cNvPr id="6" name="Rectangle 5"/>
          <p:cNvSpPr/>
          <p:nvPr/>
        </p:nvSpPr>
        <p:spPr>
          <a:xfrm>
            <a:off x="303882" y="0"/>
            <a:ext cx="7849517" cy="369332"/>
          </a:xfrm>
          <a:prstGeom prst="rect">
            <a:avLst/>
          </a:prstGeom>
        </p:spPr>
        <p:txBody>
          <a:bodyPr wrap="square">
            <a:spAutoFit/>
          </a:bodyPr>
          <a:lstStyle/>
          <a:p>
            <a:r>
              <a:rPr lang="en-US" dirty="0"/>
              <a:t>Case studies by Daniel </a:t>
            </a:r>
            <a:r>
              <a:rPr lang="en-US" dirty="0" err="1"/>
              <a:t>Schodek</a:t>
            </a:r>
            <a:r>
              <a:rPr lang="en-US" dirty="0"/>
              <a:t> </a:t>
            </a:r>
            <a:r>
              <a:rPr lang="en-US" dirty="0" smtClean="0"/>
              <a:t>(Irregular </a:t>
            </a:r>
            <a:r>
              <a:rPr lang="en-US" dirty="0"/>
              <a:t>building Form)</a:t>
            </a:r>
          </a:p>
        </p:txBody>
      </p:sp>
    </p:spTree>
    <p:extLst>
      <p:ext uri="{BB962C8B-B14F-4D97-AF65-F5344CB8AC3E}">
        <p14:creationId xmlns:p14="http://schemas.microsoft.com/office/powerpoint/2010/main" val="3636808000"/>
      </p:ext>
    </p:extLst>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96" y="408710"/>
            <a:ext cx="4291394" cy="326274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2278" y="3934783"/>
            <a:ext cx="4190053" cy="923330"/>
          </a:xfrm>
          <a:prstGeom prst="rect">
            <a:avLst/>
          </a:prstGeom>
        </p:spPr>
        <p:txBody>
          <a:bodyPr wrap="square">
            <a:spAutoFit/>
          </a:bodyPr>
          <a:lstStyle/>
          <a:p>
            <a:r>
              <a:rPr lang="en-US" dirty="0"/>
              <a:t>Irregular form structure, </a:t>
            </a:r>
            <a:r>
              <a:rPr lang="en-US" dirty="0" smtClean="0"/>
              <a:t>Tensile membrane, two way funicular spanning system</a:t>
            </a:r>
            <a:endParaRPr lang="en-US" dirty="0"/>
          </a:p>
        </p:txBody>
      </p:sp>
      <p:pic>
        <p:nvPicPr>
          <p:cNvPr id="4" name="Picture 3" descr="C:\Users\Haydee\Desktop\Untitl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053" y="394855"/>
            <a:ext cx="4344347" cy="3276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1053" y="3914001"/>
            <a:ext cx="3734747" cy="923330"/>
          </a:xfrm>
          <a:prstGeom prst="rect">
            <a:avLst/>
          </a:prstGeom>
          <a:noFill/>
        </p:spPr>
        <p:txBody>
          <a:bodyPr wrap="square" rtlCol="0">
            <a:spAutoFit/>
          </a:bodyPr>
          <a:lstStyle/>
          <a:p>
            <a:r>
              <a:rPr lang="en-US" dirty="0" smtClean="0"/>
              <a:t>Irregular form structure, in Switzerland shell structure, Surface active (material)</a:t>
            </a:r>
            <a:endParaRPr lang="en-US" dirty="0"/>
          </a:p>
        </p:txBody>
      </p:sp>
    </p:spTree>
    <p:extLst>
      <p:ext uri="{BB962C8B-B14F-4D97-AF65-F5344CB8AC3E}">
        <p14:creationId xmlns:p14="http://schemas.microsoft.com/office/powerpoint/2010/main" val="354945065"/>
      </p:ext>
    </p:extLst>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Haydee\Desktop\Untitl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96" y="408710"/>
            <a:ext cx="4291394" cy="326274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2278" y="3934783"/>
            <a:ext cx="4190053" cy="923330"/>
          </a:xfrm>
          <a:prstGeom prst="rect">
            <a:avLst/>
          </a:prstGeom>
        </p:spPr>
        <p:txBody>
          <a:bodyPr wrap="square">
            <a:spAutoFit/>
          </a:bodyPr>
          <a:lstStyle/>
          <a:p>
            <a:r>
              <a:rPr lang="en-US" dirty="0"/>
              <a:t>Irregular form structure, </a:t>
            </a:r>
            <a:r>
              <a:rPr lang="en-US" dirty="0" smtClean="0"/>
              <a:t>Tensile membrane, two way funicular spanning system</a:t>
            </a:r>
            <a:endParaRPr lang="en-US" dirty="0"/>
          </a:p>
        </p:txBody>
      </p:sp>
      <p:pic>
        <p:nvPicPr>
          <p:cNvPr id="4" name="Picture 3" descr="C:\Users\Haydee\Desktop\Untitl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053" y="394855"/>
            <a:ext cx="4344347" cy="3276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1053" y="3914001"/>
            <a:ext cx="3734747" cy="923330"/>
          </a:xfrm>
          <a:prstGeom prst="rect">
            <a:avLst/>
          </a:prstGeom>
          <a:noFill/>
        </p:spPr>
        <p:txBody>
          <a:bodyPr wrap="square" rtlCol="0">
            <a:spAutoFit/>
          </a:bodyPr>
          <a:lstStyle/>
          <a:p>
            <a:r>
              <a:rPr lang="en-US" dirty="0" smtClean="0"/>
              <a:t>Irregular form structure, in Switzerland shell structure, Surface active (material)</a:t>
            </a:r>
            <a:endParaRPr lang="en-US" dirty="0"/>
          </a:p>
        </p:txBody>
      </p:sp>
    </p:spTree>
    <p:extLst>
      <p:ext uri="{BB962C8B-B14F-4D97-AF65-F5344CB8AC3E}">
        <p14:creationId xmlns:p14="http://schemas.microsoft.com/office/powerpoint/2010/main" val="354945065"/>
      </p:ext>
    </p:extLst>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solidFill>
                  <a:srgbClr val="000000"/>
                </a:solidFill>
                <a:latin typeface="Adobe Gothic Std B" pitchFamily="34" charset="-128"/>
                <a:ea typeface="Adobe Gothic Std B" pitchFamily="34" charset="-128"/>
              </a:rPr>
              <a:t>History</a:t>
            </a:r>
            <a:endParaRPr lang="en-GB" sz="4800" b="0" i="0" dirty="0">
              <a:solidFill>
                <a:srgbClr val="000000"/>
              </a:solidFill>
              <a:effectLst/>
              <a:latin typeface="Adobe Gothic Std B" pitchFamily="34" charset="-128"/>
              <a:ea typeface="Adobe Gothic Std B" pitchFamily="34" charset="-128"/>
            </a:endParaRPr>
          </a:p>
        </p:txBody>
      </p:sp>
      <p:sp>
        <p:nvSpPr>
          <p:cNvPr id="3" name="Content Placeholder 2"/>
          <p:cNvSpPr>
            <a:spLocks noGrp="1"/>
          </p:cNvSpPr>
          <p:nvPr>
            <p:ph sz="half" idx="1"/>
          </p:nvPr>
        </p:nvSpPr>
        <p:spPr>
          <a:xfrm>
            <a:off x="762000" y="609600"/>
            <a:ext cx="4314056" cy="4198113"/>
          </a:xfrm>
        </p:spPr>
        <p:txBody>
          <a:bodyPr>
            <a:normAutofit fontScale="55000" lnSpcReduction="20000"/>
          </a:bodyPr>
          <a:lstStyle/>
          <a:p>
            <a:pPr algn="ctr"/>
            <a:r>
              <a:rPr lang="en-GB" dirty="0">
                <a:solidFill>
                  <a:srgbClr val="000000"/>
                </a:solidFill>
                <a:latin typeface="Arial"/>
              </a:rPr>
              <a:t>A </a:t>
            </a:r>
            <a:r>
              <a:rPr lang="en-GB" b="1" dirty="0">
                <a:solidFill>
                  <a:srgbClr val="000000"/>
                </a:solidFill>
                <a:latin typeface="Arial"/>
              </a:rPr>
              <a:t>tent</a:t>
            </a:r>
            <a:r>
              <a:rPr lang="en-GB" dirty="0">
                <a:solidFill>
                  <a:srgbClr val="000000"/>
                </a:solidFill>
                <a:latin typeface="Arial"/>
              </a:rPr>
              <a:t> is a shelter consisting of sheets of </a:t>
            </a:r>
            <a:r>
              <a:rPr lang="en-GB" dirty="0">
                <a:solidFill>
                  <a:srgbClr val="0B0080"/>
                </a:solidFill>
                <a:latin typeface="Arial"/>
                <a:hlinkClick r:id="rId2" tooltip="Textile"/>
              </a:rPr>
              <a:t>fabric</a:t>
            </a:r>
            <a:r>
              <a:rPr lang="en-GB" dirty="0">
                <a:solidFill>
                  <a:srgbClr val="000000"/>
                </a:solidFill>
                <a:latin typeface="Arial"/>
              </a:rPr>
              <a:t> or other material draped over, attached to a frame of poles or attached to a supporting rope. While smaller tents may be free-standing or attached to the ground, large tents are usually anchored using </a:t>
            </a:r>
            <a:r>
              <a:rPr lang="en-GB" dirty="0">
                <a:solidFill>
                  <a:srgbClr val="0B0080"/>
                </a:solidFill>
                <a:latin typeface="Arial"/>
              </a:rPr>
              <a:t>guy ropes</a:t>
            </a:r>
            <a:r>
              <a:rPr lang="en-GB" dirty="0">
                <a:solidFill>
                  <a:srgbClr val="000000"/>
                </a:solidFill>
                <a:latin typeface="Arial"/>
              </a:rPr>
              <a:t> tied to stakes or </a:t>
            </a:r>
            <a:r>
              <a:rPr lang="en-GB" dirty="0">
                <a:solidFill>
                  <a:srgbClr val="0B0080"/>
                </a:solidFill>
                <a:latin typeface="Arial"/>
              </a:rPr>
              <a:t>tent pegs</a:t>
            </a:r>
            <a:r>
              <a:rPr lang="en-GB" dirty="0">
                <a:solidFill>
                  <a:srgbClr val="000000"/>
                </a:solidFill>
                <a:latin typeface="Arial"/>
              </a:rPr>
              <a:t>.</a:t>
            </a:r>
            <a:endParaRPr lang="en-GB" dirty="0" smtClean="0">
              <a:solidFill>
                <a:srgbClr val="000000"/>
              </a:solidFill>
              <a:latin typeface="Arial"/>
            </a:endParaRPr>
          </a:p>
          <a:p>
            <a:pPr algn="ctr"/>
            <a:r>
              <a:rPr lang="en-GB" dirty="0" smtClean="0">
                <a:solidFill>
                  <a:srgbClr val="000000"/>
                </a:solidFill>
                <a:latin typeface="Arial"/>
              </a:rPr>
              <a:t>Tents </a:t>
            </a:r>
            <a:r>
              <a:rPr lang="en-GB" dirty="0">
                <a:solidFill>
                  <a:srgbClr val="000000"/>
                </a:solidFill>
                <a:latin typeface="Arial"/>
              </a:rPr>
              <a:t>were used at least as far back as the early </a:t>
            </a:r>
            <a:r>
              <a:rPr lang="en-GB" dirty="0">
                <a:solidFill>
                  <a:srgbClr val="0B0080"/>
                </a:solidFill>
                <a:latin typeface="Arial"/>
              </a:rPr>
              <a:t>Iron Age</a:t>
            </a:r>
            <a:r>
              <a:rPr lang="en-GB" dirty="0">
                <a:solidFill>
                  <a:srgbClr val="000000"/>
                </a:solidFill>
                <a:latin typeface="Arial"/>
              </a:rPr>
              <a:t>; they are mentioned in the bible, for example in the </a:t>
            </a:r>
            <a:r>
              <a:rPr lang="en-GB" dirty="0">
                <a:solidFill>
                  <a:srgbClr val="0B0080"/>
                </a:solidFill>
                <a:latin typeface="Arial"/>
              </a:rPr>
              <a:t>Genesis</a:t>
            </a:r>
            <a:r>
              <a:rPr lang="en-GB" dirty="0">
                <a:solidFill>
                  <a:srgbClr val="000000"/>
                </a:solidFill>
                <a:latin typeface="Arial"/>
              </a:rPr>
              <a:t> 4:20 where </a:t>
            </a:r>
            <a:r>
              <a:rPr lang="en-GB" dirty="0" err="1">
                <a:solidFill>
                  <a:srgbClr val="0B0080"/>
                </a:solidFill>
                <a:latin typeface="Arial"/>
              </a:rPr>
              <a:t>Jabal</a:t>
            </a:r>
            <a:r>
              <a:rPr lang="en-GB" dirty="0">
                <a:solidFill>
                  <a:srgbClr val="000000"/>
                </a:solidFill>
                <a:latin typeface="Arial"/>
              </a:rPr>
              <a:t> is described as 'the first to live in tents and raise </a:t>
            </a:r>
            <a:r>
              <a:rPr lang="en-GB" dirty="0">
                <a:solidFill>
                  <a:srgbClr val="0B0080"/>
                </a:solidFill>
                <a:latin typeface="Arial"/>
              </a:rPr>
              <a:t>sheep</a:t>
            </a:r>
            <a:r>
              <a:rPr lang="en-GB" dirty="0">
                <a:solidFill>
                  <a:srgbClr val="000000"/>
                </a:solidFill>
                <a:latin typeface="Arial"/>
              </a:rPr>
              <a:t> and </a:t>
            </a:r>
            <a:r>
              <a:rPr lang="en-GB" dirty="0">
                <a:solidFill>
                  <a:srgbClr val="0B0080"/>
                </a:solidFill>
                <a:latin typeface="Arial"/>
              </a:rPr>
              <a:t>goats</a:t>
            </a:r>
            <a:r>
              <a:rPr lang="en-GB" dirty="0">
                <a:solidFill>
                  <a:srgbClr val="000000"/>
                </a:solidFill>
                <a:latin typeface="Arial"/>
              </a:rPr>
              <a:t>'. (</a:t>
            </a:r>
            <a:r>
              <a:rPr lang="en-GB" dirty="0">
                <a:solidFill>
                  <a:srgbClr val="0B0080"/>
                </a:solidFill>
                <a:latin typeface="Arial"/>
                <a:hlinkClick r:id="rId3" tooltip="Contemporary English Version"/>
              </a:rPr>
              <a:t>CEV</a:t>
            </a:r>
            <a:r>
              <a:rPr lang="en-GB" dirty="0">
                <a:solidFill>
                  <a:srgbClr val="000000"/>
                </a:solidFill>
                <a:latin typeface="Arial"/>
              </a:rPr>
              <a:t>) </a:t>
            </a:r>
            <a:endParaRPr lang="en-GB" dirty="0" smtClean="0">
              <a:solidFill>
                <a:srgbClr val="000000"/>
              </a:solidFill>
              <a:latin typeface="Arial"/>
            </a:endParaRPr>
          </a:p>
          <a:p>
            <a:pPr algn="ctr"/>
            <a:r>
              <a:rPr lang="en-GB" dirty="0" smtClean="0">
                <a:solidFill>
                  <a:srgbClr val="000000"/>
                </a:solidFill>
                <a:latin typeface="Arial"/>
              </a:rPr>
              <a:t>The </a:t>
            </a:r>
            <a:r>
              <a:rPr lang="en-GB" dirty="0">
                <a:solidFill>
                  <a:srgbClr val="000000"/>
                </a:solidFill>
                <a:latin typeface="Arial"/>
              </a:rPr>
              <a:t>Roman Army used leather tents, copies of which have been used successfully by modern </a:t>
            </a:r>
            <a:r>
              <a:rPr lang="en-GB" dirty="0" err="1" smtClean="0">
                <a:solidFill>
                  <a:srgbClr val="000000"/>
                </a:solidFill>
                <a:latin typeface="Arial"/>
              </a:rPr>
              <a:t>reenactors</a:t>
            </a:r>
            <a:r>
              <a:rPr lang="en-GB" dirty="0" smtClean="0">
                <a:solidFill>
                  <a:srgbClr val="000000"/>
                </a:solidFill>
                <a:latin typeface="Arial"/>
              </a:rPr>
              <a:t>. </a:t>
            </a:r>
          </a:p>
          <a:p>
            <a:pPr algn="ctr"/>
            <a:r>
              <a:rPr lang="en-GB" dirty="0" smtClean="0">
                <a:solidFill>
                  <a:srgbClr val="000000"/>
                </a:solidFill>
                <a:latin typeface="Arial"/>
              </a:rPr>
              <a:t>Various </a:t>
            </a:r>
            <a:r>
              <a:rPr lang="en-GB" dirty="0">
                <a:solidFill>
                  <a:srgbClr val="000000"/>
                </a:solidFill>
                <a:latin typeface="Arial"/>
              </a:rPr>
              <a:t>styles developed over time, some derived from traditional nomadic tents, such as the </a:t>
            </a:r>
            <a:r>
              <a:rPr lang="en-GB" dirty="0" smtClean="0">
                <a:solidFill>
                  <a:srgbClr val="0B0080"/>
                </a:solidFill>
                <a:latin typeface="Arial"/>
              </a:rPr>
              <a:t>yurt</a:t>
            </a:r>
            <a:r>
              <a:rPr lang="en-GB" dirty="0" smtClean="0">
                <a:solidFill>
                  <a:srgbClr val="000000"/>
                </a:solidFill>
                <a:latin typeface="Arial"/>
              </a:rPr>
              <a:t>. Most </a:t>
            </a:r>
            <a:r>
              <a:rPr lang="en-GB" dirty="0">
                <a:solidFill>
                  <a:srgbClr val="000000"/>
                </a:solidFill>
                <a:latin typeface="Arial"/>
              </a:rPr>
              <a:t>military tents throughout history were of a simple ridge design</a:t>
            </a:r>
          </a:p>
          <a:p>
            <a:pPr algn="ctr"/>
            <a:endParaRPr lang="en-GB"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6739" y="173375"/>
            <a:ext cx="266429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6738" y="2865150"/>
            <a:ext cx="2744257" cy="1942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6316" y="4807714"/>
            <a:ext cx="2705100"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8" descr="http://upload.wikimedia.org/wikipedia/commons/thumb/4/4b/Wooden_stake_holding_guy_rope.jpg/220px-Wooden_stake_holding_guy_rop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03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15816" y="4464109"/>
            <a:ext cx="2629838" cy="197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546512"/>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Cable Structure?</a:t>
            </a:r>
            <a:endParaRPr lang="en-GB" dirty="0"/>
          </a:p>
        </p:txBody>
      </p:sp>
      <p:sp>
        <p:nvSpPr>
          <p:cNvPr id="3" name="Content Placeholder 2"/>
          <p:cNvSpPr>
            <a:spLocks noGrp="1"/>
          </p:cNvSpPr>
          <p:nvPr>
            <p:ph sz="half" idx="1"/>
          </p:nvPr>
        </p:nvSpPr>
        <p:spPr>
          <a:xfrm>
            <a:off x="251520" y="609601"/>
            <a:ext cx="4168080" cy="3767328"/>
          </a:xfrm>
        </p:spPr>
        <p:txBody>
          <a:bodyPr>
            <a:normAutofit fontScale="85000" lnSpcReduction="20000"/>
          </a:bodyPr>
          <a:lstStyle/>
          <a:p>
            <a:r>
              <a:rPr lang="en-GB" sz="1800" dirty="0">
                <a:solidFill>
                  <a:schemeClr val="accent6">
                    <a:lumMod val="50000"/>
                  </a:schemeClr>
                </a:solidFill>
                <a:latin typeface="Arial"/>
              </a:rPr>
              <a:t>Form of long-span structure that is subject to tension and uses suspension cables for support. Highly efficient, cable structures include the suspension bridge, the cable-stayed roof, and the bicycle-wheel roof. </a:t>
            </a:r>
            <a:endParaRPr lang="en-GB" sz="1800" dirty="0" smtClean="0">
              <a:solidFill>
                <a:schemeClr val="accent6">
                  <a:lumMod val="50000"/>
                </a:schemeClr>
              </a:solidFill>
              <a:latin typeface="Arial"/>
            </a:endParaRPr>
          </a:p>
          <a:p>
            <a:r>
              <a:rPr lang="en-GB" sz="1800" dirty="0" smtClean="0">
                <a:solidFill>
                  <a:schemeClr val="accent6">
                    <a:lumMod val="50000"/>
                  </a:schemeClr>
                </a:solidFill>
                <a:latin typeface="Arial"/>
              </a:rPr>
              <a:t>The </a:t>
            </a:r>
            <a:r>
              <a:rPr lang="en-GB" sz="1800" dirty="0">
                <a:solidFill>
                  <a:schemeClr val="accent6">
                    <a:lumMod val="50000"/>
                  </a:schemeClr>
                </a:solidFill>
                <a:latin typeface="Arial"/>
              </a:rPr>
              <a:t>graceful curve of the huge main cables of a suspension bridge is almost a catenary, the shape assumed by any string or cable suspended freely between two points. The cable-stayed roof is supported from above by steel cables radiating downward from masts that rise above roof level. </a:t>
            </a:r>
            <a:endParaRPr lang="en-GB" sz="1800" dirty="0" smtClean="0">
              <a:solidFill>
                <a:schemeClr val="accent6">
                  <a:lumMod val="50000"/>
                </a:schemeClr>
              </a:solidFill>
              <a:latin typeface="Arial"/>
            </a:endParaRPr>
          </a:p>
          <a:p>
            <a:r>
              <a:rPr lang="en-GB" sz="1800" dirty="0" smtClean="0">
                <a:solidFill>
                  <a:schemeClr val="accent6">
                    <a:lumMod val="50000"/>
                  </a:schemeClr>
                </a:solidFill>
                <a:latin typeface="Arial"/>
              </a:rPr>
              <a:t>The </a:t>
            </a:r>
            <a:r>
              <a:rPr lang="en-GB" sz="1800" dirty="0">
                <a:solidFill>
                  <a:schemeClr val="accent6">
                    <a:lumMod val="50000"/>
                  </a:schemeClr>
                </a:solidFill>
                <a:latin typeface="Arial"/>
              </a:rPr>
              <a:t>bicycle-wheel roof involves two layers of tension cables radiating from an inner tension ring and an outer compression ring, which in turn is supported by columns.</a:t>
            </a:r>
            <a:endParaRPr lang="en-GB" sz="1800" dirty="0">
              <a:solidFill>
                <a:schemeClr val="accent6">
                  <a:lumMod val="50000"/>
                </a:schemeClr>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1196752"/>
            <a:ext cx="4523948"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731274"/>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applications</a:t>
            </a:r>
            <a:endParaRPr lang="en-GB" sz="4000" dirty="0"/>
          </a:p>
        </p:txBody>
      </p:sp>
      <p:sp>
        <p:nvSpPr>
          <p:cNvPr id="3" name="Content Placeholder 2"/>
          <p:cNvSpPr>
            <a:spLocks noGrp="1"/>
          </p:cNvSpPr>
          <p:nvPr>
            <p:ph sz="half" idx="1"/>
          </p:nvPr>
        </p:nvSpPr>
        <p:spPr/>
        <p:txBody>
          <a:bodyPr>
            <a:normAutofit fontScale="85000" lnSpcReduction="10000"/>
          </a:bodyPr>
          <a:lstStyle/>
          <a:p>
            <a:r>
              <a:rPr lang="en-GB" dirty="0" smtClean="0"/>
              <a:t>Tensile structures are used as:</a:t>
            </a:r>
          </a:p>
          <a:p>
            <a:r>
              <a:rPr lang="en-GB" dirty="0" smtClean="0"/>
              <a:t>Stadia and other sporting facilities</a:t>
            </a:r>
          </a:p>
          <a:p>
            <a:r>
              <a:rPr lang="en-GB" dirty="0" smtClean="0"/>
              <a:t>Malls, concert halls</a:t>
            </a:r>
          </a:p>
          <a:p>
            <a:r>
              <a:rPr lang="en-GB" dirty="0" smtClean="0"/>
              <a:t>bridges</a:t>
            </a:r>
          </a:p>
          <a:p>
            <a:r>
              <a:rPr lang="en-GB" dirty="0" smtClean="0"/>
              <a:t>Shades, restaurants, cafes, commercial buildings</a:t>
            </a:r>
          </a:p>
          <a:p>
            <a:r>
              <a:rPr lang="en-GB" dirty="0" smtClean="0"/>
              <a:t>Airport roofs bus stations, train stations terminals, car parks, </a:t>
            </a:r>
            <a:r>
              <a:rPr lang="en-GB" dirty="0" err="1" smtClean="0"/>
              <a:t>etc</a:t>
            </a:r>
            <a:r>
              <a:rPr lang="en-GB" dirty="0" smtClean="0"/>
              <a:t> and other permanent structures</a:t>
            </a:r>
          </a:p>
        </p:txBody>
      </p:sp>
      <p:sp>
        <p:nvSpPr>
          <p:cNvPr id="4" name="Content Placeholder 3"/>
          <p:cNvSpPr>
            <a:spLocks noGrp="1"/>
          </p:cNvSpPr>
          <p:nvPr>
            <p:ph sz="half" idx="2"/>
          </p:nvPr>
        </p:nvSpPr>
        <p:spPr/>
        <p:txBody>
          <a:bodyPr>
            <a:normAutofit fontScale="85000" lnSpcReduction="10000"/>
          </a:bodyPr>
          <a:lstStyle/>
          <a:p>
            <a:endParaRPr lang="en-GB"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54868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7" y="2419772"/>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2232" y="4365104"/>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3162040"/>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applications</a:t>
            </a:r>
            <a:endParaRPr lang="en-GB" sz="4000" dirty="0"/>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404664"/>
            <a:ext cx="4979243" cy="5157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6089601"/>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Examples of tensile  structures</a:t>
            </a:r>
            <a:endParaRPr lang="en-GB" sz="2800" dirty="0"/>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919" t="10441" r="5919" b="2235"/>
          <a:stretch/>
        </p:blipFill>
        <p:spPr bwMode="auto">
          <a:xfrm>
            <a:off x="395536" y="404664"/>
            <a:ext cx="7296075" cy="498710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748714"/>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Advantages of tensile structure</a:t>
            </a:r>
            <a:endParaRPr lang="en-GB" sz="2800" dirty="0"/>
          </a:p>
        </p:txBody>
      </p:sp>
      <p:sp>
        <p:nvSpPr>
          <p:cNvPr id="3" name="Content Placeholder 2"/>
          <p:cNvSpPr>
            <a:spLocks noGrp="1"/>
          </p:cNvSpPr>
          <p:nvPr>
            <p:ph sz="half" idx="1"/>
          </p:nvPr>
        </p:nvSpPr>
        <p:spPr>
          <a:xfrm>
            <a:off x="323528" y="908720"/>
            <a:ext cx="5682208" cy="3540217"/>
          </a:xfrm>
        </p:spPr>
        <p:txBody>
          <a:bodyPr>
            <a:normAutofit/>
          </a:bodyPr>
          <a:lstStyle/>
          <a:p>
            <a:r>
              <a:rPr lang="en-GB" dirty="0" smtClean="0"/>
              <a:t>Natural light through the whole surface</a:t>
            </a:r>
          </a:p>
          <a:p>
            <a:r>
              <a:rPr lang="en-GB" dirty="0" smtClean="0"/>
              <a:t>Freedom of shape and creation</a:t>
            </a:r>
          </a:p>
          <a:p>
            <a:r>
              <a:rPr lang="en-GB" dirty="0" smtClean="0"/>
              <a:t>Tensile structure large free span</a:t>
            </a:r>
          </a:p>
          <a:p>
            <a:r>
              <a:rPr lang="en-GB" dirty="0" smtClean="0"/>
              <a:t>Longevity</a:t>
            </a:r>
          </a:p>
          <a:p>
            <a:r>
              <a:rPr lang="en-GB" dirty="0" smtClean="0"/>
              <a:t>tensile structure recycling</a:t>
            </a:r>
          </a:p>
          <a:p>
            <a:endParaRPr lang="en-GB" dirty="0" smtClean="0"/>
          </a:p>
        </p:txBody>
      </p:sp>
      <p:sp>
        <p:nvSpPr>
          <p:cNvPr id="4" name="Content Placeholder 3"/>
          <p:cNvSpPr>
            <a:spLocks noGrp="1"/>
          </p:cNvSpPr>
          <p:nvPr>
            <p:ph sz="half" idx="2"/>
          </p:nvPr>
        </p:nvSpPr>
        <p:spPr>
          <a:xfrm>
            <a:off x="5154415" y="3861048"/>
            <a:ext cx="3729608" cy="1319056"/>
          </a:xfrm>
        </p:spPr>
        <p:txBody>
          <a:bodyPr>
            <a:normAutofit/>
          </a:bodyPr>
          <a:lstStyle/>
          <a:p>
            <a:pPr marL="0" indent="0">
              <a:buNone/>
            </a:pPr>
            <a:r>
              <a:rPr lang="en-GB" sz="1600" dirty="0" smtClean="0">
                <a:latin typeface="+mj-lt"/>
              </a:rPr>
              <a:t>                           Tensile structure forms</a:t>
            </a:r>
            <a:endParaRPr lang="en-GB" sz="1600" dirty="0">
              <a:latin typeface="+mj-lt"/>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2204864"/>
            <a:ext cx="3602505"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9851859"/>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component</a:t>
            </a:r>
            <a:endParaRPr lang="en-GB" dirty="0"/>
          </a:p>
        </p:txBody>
      </p:sp>
      <p:sp>
        <p:nvSpPr>
          <p:cNvPr id="3" name="Content Placeholder 2"/>
          <p:cNvSpPr>
            <a:spLocks noGrp="1"/>
          </p:cNvSpPr>
          <p:nvPr>
            <p:ph sz="half" idx="1"/>
          </p:nvPr>
        </p:nvSpPr>
        <p:spPr/>
        <p:txBody>
          <a:bodyPr/>
          <a:lstStyle/>
          <a:p>
            <a:endParaRPr lang="en-GB" dirty="0"/>
          </a:p>
        </p:txBody>
      </p:sp>
      <p:sp>
        <p:nvSpPr>
          <p:cNvPr id="4" name="Content Placeholder 3"/>
          <p:cNvSpPr>
            <a:spLocks noGrp="1"/>
          </p:cNvSpPr>
          <p:nvPr>
            <p:ph sz="half" idx="2"/>
          </p:nvPr>
        </p:nvSpPr>
        <p:spPr/>
        <p:txBody>
          <a:bodyPr/>
          <a:lstStyle/>
          <a:p>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548680"/>
            <a:ext cx="6071939" cy="4666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597388"/>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prstClr val="black">
                    <a:lumMod val="85000"/>
                    <a:lumOff val="15000"/>
                  </a:prstClr>
                </a:solidFill>
              </a:rPr>
              <a:t>component</a:t>
            </a:r>
            <a:endParaRPr lang="en-GB" dirty="0"/>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692696"/>
            <a:ext cx="5570736" cy="5030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76894"/>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9559" y="692696"/>
            <a:ext cx="6530387" cy="5126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549427"/>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hardware</a:t>
            </a:r>
            <a:endParaRPr lang="en-GB" dirty="0"/>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692696"/>
            <a:ext cx="7051370" cy="453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418264"/>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half" idx="1"/>
          </p:nvPr>
        </p:nvSpPr>
        <p:spPr/>
        <p:txBody>
          <a:bodyPr/>
          <a:lstStyle/>
          <a:p>
            <a:endParaRPr lang="en-GB"/>
          </a:p>
        </p:txBody>
      </p:sp>
      <p:sp>
        <p:nvSpPr>
          <p:cNvPr id="4" name="Content Placeholder 3"/>
          <p:cNvSpPr>
            <a:spLocks noGrp="1"/>
          </p:cNvSpPr>
          <p:nvPr>
            <p:ph sz="half" idx="2"/>
          </p:nvPr>
        </p:nvSpPr>
        <p:spPr/>
        <p:txBody>
          <a:bodyPr/>
          <a:lstStyle/>
          <a:p>
            <a:endParaRPr lang="en-GB"/>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460102"/>
            <a:ext cx="5688632" cy="489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7418799"/>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Study 1</a:t>
            </a:r>
            <a:endParaRPr lang="en-GB" dirty="0"/>
          </a:p>
        </p:txBody>
      </p:sp>
      <p:sp>
        <p:nvSpPr>
          <p:cNvPr id="5" name="Content Placeholder 4"/>
          <p:cNvSpPr>
            <a:spLocks noGrp="1"/>
          </p:cNvSpPr>
          <p:nvPr>
            <p:ph idx="1"/>
          </p:nvPr>
        </p:nvSpPr>
        <p:spPr>
          <a:xfrm>
            <a:off x="0" y="260649"/>
            <a:ext cx="4067944" cy="4232122"/>
          </a:xfrm>
        </p:spPr>
        <p:txBody>
          <a:bodyPr>
            <a:normAutofit/>
          </a:bodyPr>
          <a:lstStyle/>
          <a:p>
            <a:r>
              <a:rPr lang="en-GB" sz="1800" dirty="0" smtClean="0"/>
              <a:t>The millennium Dome is a fabric clad tensioned cable structure which acts as a giant umbrella providing a protected environment for exhibition pavilions and a central show areas.</a:t>
            </a:r>
          </a:p>
          <a:p>
            <a:r>
              <a:rPr lang="en-GB" sz="1800" dirty="0" smtClean="0"/>
              <a:t>The dome has a diameter of 320 m and a central height of 48m.</a:t>
            </a:r>
          </a:p>
          <a:p>
            <a:r>
              <a:rPr lang="en-GB" sz="1800" dirty="0" smtClean="0"/>
              <a:t>It encloses an area of 80,000 square meters (20 acres) and has a capacity of 40,000 people.</a:t>
            </a:r>
            <a:endParaRPr lang="en-GB" sz="1800" dirty="0"/>
          </a:p>
        </p:txBody>
      </p:sp>
      <p:sp>
        <p:nvSpPr>
          <p:cNvPr id="6" name="Text Placeholder 5"/>
          <p:cNvSpPr>
            <a:spLocks noGrp="1"/>
          </p:cNvSpPr>
          <p:nvPr>
            <p:ph type="body" sz="half" idx="2"/>
          </p:nvPr>
        </p:nvSpPr>
        <p:spPr>
          <a:xfrm>
            <a:off x="4866457" y="4374233"/>
            <a:ext cx="4458071" cy="854967"/>
          </a:xfrm>
        </p:spPr>
        <p:txBody>
          <a:bodyPr/>
          <a:lstStyle/>
          <a:p>
            <a:r>
              <a:rPr lang="en-GB" dirty="0">
                <a:latin typeface="+mj-lt"/>
              </a:rPr>
              <a:t>M</a:t>
            </a:r>
            <a:r>
              <a:rPr lang="en-GB" dirty="0" smtClean="0">
                <a:latin typeface="+mj-lt"/>
              </a:rPr>
              <a:t>illennium Dome Greenwich</a:t>
            </a:r>
            <a:endParaRPr lang="en-GB" dirty="0">
              <a:latin typeface="+mj-lt"/>
            </a:endParaRP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548680"/>
            <a:ext cx="4881026" cy="365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5136735"/>
            <a:ext cx="28670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04469"/>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Structural system</a:t>
            </a:r>
            <a:endParaRPr lang="en-GB" sz="3600" dirty="0"/>
          </a:p>
        </p:txBody>
      </p:sp>
      <p:sp>
        <p:nvSpPr>
          <p:cNvPr id="3" name="Content Placeholder 2"/>
          <p:cNvSpPr>
            <a:spLocks noGrp="1"/>
          </p:cNvSpPr>
          <p:nvPr>
            <p:ph idx="1"/>
          </p:nvPr>
        </p:nvSpPr>
        <p:spPr/>
        <p:txBody>
          <a:bodyPr/>
          <a:lstStyle/>
          <a:p>
            <a:endParaRPr lang="en-GB" dirty="0"/>
          </a:p>
        </p:txBody>
      </p:sp>
      <p:sp>
        <p:nvSpPr>
          <p:cNvPr id="4" name="Text Placeholder 3"/>
          <p:cNvSpPr>
            <a:spLocks noGrp="1"/>
          </p:cNvSpPr>
          <p:nvPr>
            <p:ph type="body" sz="half" idx="2"/>
          </p:nvPr>
        </p:nvSpPr>
        <p:spPr/>
        <p:txBody>
          <a:bodyPr/>
          <a:lstStyle/>
          <a:p>
            <a:endParaRPr lang="en-GB"/>
          </a:p>
        </p:txBody>
      </p:sp>
      <p:pic>
        <p:nvPicPr>
          <p:cNvPr id="5" name="Picture 4"/>
          <p:cNvPicPr/>
          <p:nvPr/>
        </p:nvPicPr>
        <p:blipFill rotWithShape="1">
          <a:blip r:embed="rId2" cstate="print"/>
          <a:srcRect l="15801" t="18638" r="19636" b="35779"/>
          <a:stretch/>
        </p:blipFill>
        <p:spPr bwMode="auto">
          <a:xfrm>
            <a:off x="683568" y="404664"/>
            <a:ext cx="7776864" cy="4248472"/>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773857531"/>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4" name="Text Placeholder 3"/>
          <p:cNvSpPr>
            <a:spLocks noGrp="1"/>
          </p:cNvSpPr>
          <p:nvPr>
            <p:ph type="body" sz="half" idx="2"/>
          </p:nvPr>
        </p:nvSpPr>
        <p:spPr/>
        <p:txBody>
          <a:bodyPr/>
          <a:lstStyle/>
          <a:p>
            <a:endParaRPr lang="en-GB"/>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64" y="692696"/>
            <a:ext cx="911780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77194"/>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sp>
        <p:nvSpPr>
          <p:cNvPr id="4" name="Text Placeholder 3"/>
          <p:cNvSpPr>
            <a:spLocks noGrp="1"/>
          </p:cNvSpPr>
          <p:nvPr>
            <p:ph type="body" sz="half" idx="2"/>
          </p:nvPr>
        </p:nvSpPr>
        <p:spPr/>
        <p:txBody>
          <a:bodyPr/>
          <a:lstStyle/>
          <a:p>
            <a:endParaRPr lang="en-GB"/>
          </a:p>
        </p:txBody>
      </p:sp>
      <p:pic>
        <p:nvPicPr>
          <p:cNvPr id="5" name="Picture 4"/>
          <p:cNvPicPr/>
          <p:nvPr/>
        </p:nvPicPr>
        <p:blipFill rotWithShape="1">
          <a:blip r:embed="rId2" cstate="print"/>
          <a:srcRect l="14803" t="11539" r="17803" b="37253"/>
          <a:stretch/>
        </p:blipFill>
        <p:spPr bwMode="auto">
          <a:xfrm>
            <a:off x="755576" y="404664"/>
            <a:ext cx="7920880" cy="3744416"/>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094612504"/>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Study 2</a:t>
            </a:r>
            <a:endParaRPr lang="en-GB" dirty="0"/>
          </a:p>
        </p:txBody>
      </p:sp>
      <p:sp>
        <p:nvSpPr>
          <p:cNvPr id="3" name="Content Placeholder 2"/>
          <p:cNvSpPr>
            <a:spLocks noGrp="1"/>
          </p:cNvSpPr>
          <p:nvPr>
            <p:ph idx="1"/>
          </p:nvPr>
        </p:nvSpPr>
        <p:spPr>
          <a:xfrm>
            <a:off x="3851920" y="4407546"/>
            <a:ext cx="4594934" cy="751520"/>
          </a:xfrm>
        </p:spPr>
        <p:txBody>
          <a:bodyPr/>
          <a:lstStyle/>
          <a:p>
            <a:r>
              <a:rPr lang="en-GB" sz="1400" b="1" i="0" dirty="0" smtClean="0">
                <a:solidFill>
                  <a:srgbClr val="000000"/>
                </a:solidFill>
                <a:effectLst/>
                <a:latin typeface="Arial Narrow"/>
              </a:rPr>
              <a:t>Moses </a:t>
            </a:r>
            <a:r>
              <a:rPr lang="en-GB" sz="1400" b="1" i="0" dirty="0" err="1" smtClean="0">
                <a:solidFill>
                  <a:srgbClr val="000000"/>
                </a:solidFill>
                <a:effectLst/>
                <a:latin typeface="Arial Narrow"/>
              </a:rPr>
              <a:t>Mabhida</a:t>
            </a:r>
            <a:r>
              <a:rPr lang="en-GB" sz="1400" b="1" i="0" dirty="0" smtClean="0">
                <a:solidFill>
                  <a:srgbClr val="000000"/>
                </a:solidFill>
                <a:effectLst/>
                <a:latin typeface="Arial Narrow"/>
              </a:rPr>
              <a:t> Stadium, Durban, South Africa</a:t>
            </a:r>
          </a:p>
          <a:p>
            <a:endParaRPr lang="en-GB" dirty="0"/>
          </a:p>
        </p:txBody>
      </p:sp>
      <p:sp>
        <p:nvSpPr>
          <p:cNvPr id="4" name="Text Placeholder 3"/>
          <p:cNvSpPr>
            <a:spLocks noGrp="1"/>
          </p:cNvSpPr>
          <p:nvPr>
            <p:ph type="body" sz="half" idx="2"/>
          </p:nvPr>
        </p:nvSpPr>
        <p:spPr>
          <a:xfrm>
            <a:off x="179512" y="826368"/>
            <a:ext cx="2673657" cy="4114800"/>
          </a:xfrm>
        </p:spPr>
        <p:txBody>
          <a:bodyPr/>
          <a:lstStyle/>
          <a:p>
            <a:r>
              <a:rPr lang="en-GB" b="1" dirty="0">
                <a:solidFill>
                  <a:srgbClr val="000000"/>
                </a:solidFill>
                <a:latin typeface="Arial"/>
              </a:rPr>
              <a:t>1. Introduction</a:t>
            </a:r>
          </a:p>
          <a:p>
            <a:r>
              <a:rPr lang="en-GB" dirty="0">
                <a:solidFill>
                  <a:srgbClr val="000000"/>
                </a:solidFill>
                <a:latin typeface="Arial"/>
              </a:rPr>
              <a:t> </a:t>
            </a:r>
            <a:r>
              <a:rPr lang="en-GB" dirty="0">
                <a:solidFill>
                  <a:schemeClr val="accent6">
                    <a:lumMod val="50000"/>
                  </a:schemeClr>
                </a:solidFill>
                <a:latin typeface="Arial"/>
              </a:rPr>
              <a:t>The impressive bowl is covered by an unconventional roof consisting of a </a:t>
            </a:r>
            <a:r>
              <a:rPr lang="en-GB" b="1" dirty="0">
                <a:solidFill>
                  <a:schemeClr val="accent1"/>
                </a:solidFill>
                <a:latin typeface="Arial"/>
              </a:rPr>
              <a:t>steel arch </a:t>
            </a:r>
            <a:r>
              <a:rPr lang="en-GB" dirty="0">
                <a:solidFill>
                  <a:schemeClr val="accent6">
                    <a:lumMod val="50000"/>
                  </a:schemeClr>
                </a:solidFill>
                <a:latin typeface="Arial"/>
              </a:rPr>
              <a:t>which is stabilized by the </a:t>
            </a:r>
            <a:r>
              <a:rPr lang="en-GB" b="1" dirty="0">
                <a:solidFill>
                  <a:schemeClr val="accent1"/>
                </a:solidFill>
                <a:latin typeface="Arial"/>
              </a:rPr>
              <a:t>cable structure </a:t>
            </a:r>
            <a:r>
              <a:rPr lang="en-GB" dirty="0">
                <a:solidFill>
                  <a:schemeClr val="accent6">
                    <a:lumMod val="50000"/>
                  </a:schemeClr>
                </a:solidFill>
                <a:latin typeface="Arial"/>
              </a:rPr>
              <a:t>and the membrane cover. Light and yet dominating the arch spans the pitch. </a:t>
            </a:r>
            <a:endParaRPr lang="en-GB" dirty="0">
              <a:solidFill>
                <a:schemeClr val="accent6">
                  <a:lumMod val="50000"/>
                </a:schemeClr>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4800" y="1124744"/>
            <a:ext cx="5800138" cy="3266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0075293"/>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a:solidFill>
                  <a:srgbClr val="000000"/>
                </a:solidFill>
                <a:latin typeface="BankGothic Md BT" pitchFamily="34" charset="0"/>
              </a:rPr>
              <a:t>Munich Olympic </a:t>
            </a:r>
            <a:r>
              <a:rPr lang="en-GB" sz="3600" b="1" dirty="0" smtClean="0">
                <a:solidFill>
                  <a:srgbClr val="000000"/>
                </a:solidFill>
                <a:latin typeface="BankGothic Md BT" pitchFamily="34" charset="0"/>
              </a:rPr>
              <a:t>Stadium</a:t>
            </a:r>
            <a:br>
              <a:rPr lang="en-GB" sz="3600" b="1" dirty="0" smtClean="0">
                <a:solidFill>
                  <a:srgbClr val="000000"/>
                </a:solidFill>
                <a:latin typeface="BankGothic Md BT" pitchFamily="34" charset="0"/>
              </a:rPr>
            </a:br>
            <a:r>
              <a:rPr lang="en-GB" sz="4000" b="1" dirty="0" smtClean="0">
                <a:solidFill>
                  <a:srgbClr val="000000"/>
                </a:solidFill>
              </a:rPr>
              <a:t>case study 3</a:t>
            </a:r>
            <a:endParaRPr lang="en-GB" sz="4000" b="1" i="0" dirty="0">
              <a:solidFill>
                <a:srgbClr val="000000"/>
              </a:solidFill>
              <a:effectLst/>
            </a:endParaRP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500675"/>
            <a:ext cx="6336704" cy="4296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5474550"/>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b="1" dirty="0">
                <a:solidFill>
                  <a:srgbClr val="000000"/>
                </a:solidFill>
                <a:latin typeface="BankGothic Md BT" pitchFamily="34" charset="0"/>
              </a:rPr>
              <a:t>Munich Olympic Stadium</a:t>
            </a:r>
            <a:endParaRPr lang="en-GB" dirty="0"/>
          </a:p>
        </p:txBody>
      </p:sp>
      <p:sp>
        <p:nvSpPr>
          <p:cNvPr id="3" name="Content Placeholder 2"/>
          <p:cNvSpPr>
            <a:spLocks noGrp="1"/>
          </p:cNvSpPr>
          <p:nvPr>
            <p:ph idx="1"/>
          </p:nvPr>
        </p:nvSpPr>
        <p:spPr>
          <a:xfrm>
            <a:off x="323528" y="685800"/>
            <a:ext cx="4608512" cy="4615408"/>
          </a:xfrm>
        </p:spPr>
        <p:txBody>
          <a:bodyPr>
            <a:normAutofit/>
          </a:bodyPr>
          <a:lstStyle/>
          <a:p>
            <a:r>
              <a:rPr lang="en-GB" sz="1800" dirty="0">
                <a:solidFill>
                  <a:srgbClr val="333333"/>
                </a:solidFill>
                <a:latin typeface="Helvetica"/>
              </a:rPr>
              <a:t>Otto and </a:t>
            </a:r>
            <a:r>
              <a:rPr lang="en-GB" sz="1800" dirty="0" err="1">
                <a:solidFill>
                  <a:srgbClr val="333333"/>
                </a:solidFill>
                <a:latin typeface="Helvetica"/>
              </a:rPr>
              <a:t>Behnisch</a:t>
            </a:r>
            <a:r>
              <a:rPr lang="en-GB" sz="1800" dirty="0">
                <a:solidFill>
                  <a:srgbClr val="333333"/>
                </a:solidFill>
                <a:latin typeface="Helvetica"/>
              </a:rPr>
              <a:t> conceptualized a sweeping tensile structure that would flow continuously over the site imitating the draping and rhythmic protrusions of the Swiss Alps.  The result is a suspended cloud-like structure that appears to be floating over the site branching in between the natatorium, gymnasium, and the main stadium</a:t>
            </a:r>
            <a:r>
              <a:rPr lang="en-GB" sz="1800" dirty="0" smtClean="0">
                <a:solidFill>
                  <a:srgbClr val="333333"/>
                </a:solidFill>
                <a:latin typeface="Helvetica"/>
              </a:rPr>
              <a:t>.</a:t>
            </a:r>
          </a:p>
          <a:p>
            <a:r>
              <a:rPr lang="en-GB" sz="1800" dirty="0">
                <a:solidFill>
                  <a:srgbClr val="333333"/>
                </a:solidFill>
                <a:latin typeface="Helvetica"/>
              </a:rPr>
              <a:t>The canopies membrane is suspended from a multitude of </a:t>
            </a:r>
            <a:r>
              <a:rPr lang="en-GB" sz="1800" dirty="0">
                <a:solidFill>
                  <a:schemeClr val="accent1"/>
                </a:solidFill>
                <a:latin typeface="Helvetica"/>
              </a:rPr>
              <a:t>vertical masts</a:t>
            </a:r>
            <a:r>
              <a:rPr lang="en-GB" sz="1800" dirty="0">
                <a:solidFill>
                  <a:srgbClr val="333333"/>
                </a:solidFill>
                <a:latin typeface="Helvetica"/>
              </a:rPr>
              <a:t> that allow for the dramatic draping curves of the surface to flow dynamically across the site changing form, scale, and sectional characteristics</a:t>
            </a:r>
            <a:endParaRPr lang="en-GB" sz="18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656636"/>
            <a:ext cx="3571875"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805734"/>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sz="3600" b="1" dirty="0">
                <a:solidFill>
                  <a:srgbClr val="000000"/>
                </a:solidFill>
                <a:latin typeface="BankGothic Md BT" pitchFamily="34" charset="0"/>
              </a:rPr>
              <a:t>Munich Olympic Stadium</a:t>
            </a:r>
            <a:endParaRPr lang="en-GB"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136" y="476671"/>
            <a:ext cx="7740646" cy="244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3139950"/>
            <a:ext cx="2952328" cy="2417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571384" y="2935209"/>
            <a:ext cx="4212701" cy="274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985738"/>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8194" name="Picture 2" descr="C:\Users\John\Desktop\1297389391-olympic-tent-section-1000x1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764704"/>
            <a:ext cx="8172400" cy="165618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492896"/>
            <a:ext cx="2517577" cy="2517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9140434"/>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p:nvPr/>
        </p:nvPicPr>
        <p:blipFill rotWithShape="1">
          <a:blip r:embed="rId2" cstate="print"/>
          <a:srcRect l="15269" t="-1" r="17450" b="12426"/>
          <a:stretch/>
        </p:blipFill>
        <p:spPr bwMode="auto">
          <a:xfrm>
            <a:off x="467544" y="404664"/>
            <a:ext cx="8064896" cy="54726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04070269"/>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study 4</a:t>
            </a:r>
            <a:endParaRPr lang="en-GB" dirty="0"/>
          </a:p>
        </p:txBody>
      </p:sp>
      <p:sp>
        <p:nvSpPr>
          <p:cNvPr id="3" name="Content Placeholder 2"/>
          <p:cNvSpPr>
            <a:spLocks noGrp="1"/>
          </p:cNvSpPr>
          <p:nvPr>
            <p:ph idx="1"/>
          </p:nvPr>
        </p:nvSpPr>
        <p:spPr>
          <a:xfrm>
            <a:off x="762000" y="4374232"/>
            <a:ext cx="6906344" cy="1215008"/>
          </a:xfrm>
        </p:spPr>
        <p:txBody>
          <a:bodyPr/>
          <a:lstStyle/>
          <a:p>
            <a:r>
              <a:rPr lang="en-GB" dirty="0" smtClean="0"/>
              <a:t>The Gymnastic Arena for the Korean Olympics</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692696"/>
            <a:ext cx="5097650" cy="3641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711002"/>
            <a:ext cx="26003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3285679"/>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637112"/>
            <a:ext cx="6781800" cy="1600200"/>
          </a:xfrm>
        </p:spPr>
        <p:txBody>
          <a:bodyPr>
            <a:normAutofit/>
          </a:bodyPr>
          <a:lstStyle/>
          <a:p>
            <a:r>
              <a:rPr lang="en-GB" sz="4400" dirty="0" smtClean="0"/>
              <a:t>Structural system</a:t>
            </a:r>
            <a:endParaRPr lang="en-GB" sz="4400"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43408"/>
            <a:ext cx="6120680" cy="254378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132856"/>
            <a:ext cx="7267180" cy="366221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890728"/>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pPr marL="0" indent="0" algn="ctr">
              <a:buNone/>
            </a:pPr>
            <a:r>
              <a:rPr lang="en-GB" dirty="0" smtClean="0"/>
              <a:t>Fig </a:t>
            </a:r>
            <a:r>
              <a:rPr lang="en-GB" dirty="0"/>
              <a:t>3: Roof isometric of Jeddah Haj Terminal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1096536"/>
            <a:ext cx="6019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8839484"/>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Introduction</a:t>
            </a:r>
            <a:endParaRPr lang="fa-IR" smtClean="0"/>
          </a:p>
        </p:txBody>
      </p:sp>
      <p:sp>
        <p:nvSpPr>
          <p:cNvPr id="11267" name="Content Placeholder 2"/>
          <p:cNvSpPr>
            <a:spLocks noGrp="1"/>
          </p:cNvSpPr>
          <p:nvPr>
            <p:ph sz="quarter" idx="1"/>
          </p:nvPr>
        </p:nvSpPr>
        <p:spPr>
          <a:xfrm>
            <a:off x="838200" y="3886200"/>
            <a:ext cx="3886200" cy="4572000"/>
          </a:xfrm>
        </p:spPr>
        <p:txBody>
          <a:bodyPr/>
          <a:lstStyle/>
          <a:p>
            <a:pPr algn="just"/>
            <a:r>
              <a:rPr lang="en-US" sz="1600" smtClean="0"/>
              <a:t>Most tensile structures are supported by some form of compression or bending elements, such as masts, compression rings or beams.</a:t>
            </a:r>
          </a:p>
          <a:p>
            <a:pPr algn="just"/>
            <a:r>
              <a:rPr lang="en-US" sz="1600" smtClean="0"/>
              <a:t>Tensile membrane structures are most often used as roofs as they can economically and attractively span large distances.</a:t>
            </a:r>
          </a:p>
        </p:txBody>
      </p:sp>
      <p:sp>
        <p:nvSpPr>
          <p:cNvPr id="10244" name="Content Placeholder 3"/>
          <p:cNvSpPr>
            <a:spLocks noGrp="1"/>
          </p:cNvSpPr>
          <p:nvPr>
            <p:ph sz="quarter" idx="2"/>
          </p:nvPr>
        </p:nvSpPr>
        <p:spPr>
          <a:xfrm>
            <a:off x="914400" y="2427288"/>
            <a:ext cx="3886200" cy="1916112"/>
          </a:xfrm>
        </p:spPr>
        <p:txBody>
          <a:bodyPr/>
          <a:lstStyle/>
          <a:p>
            <a:pPr marL="0" indent="0" algn="just">
              <a:buFont typeface="Wingdings" pitchFamily="2" charset="2"/>
              <a:buNone/>
              <a:defRPr/>
            </a:pPr>
            <a:r>
              <a:rPr lang="en-US" sz="1800" dirty="0" smtClean="0">
                <a:solidFill>
                  <a:schemeClr val="bg1">
                    <a:lumMod val="50000"/>
                  </a:schemeClr>
                </a:solidFill>
              </a:rPr>
              <a:t>(( A</a:t>
            </a:r>
            <a:r>
              <a:rPr lang="en-US" sz="1800" dirty="0">
                <a:solidFill>
                  <a:schemeClr val="bg1">
                    <a:lumMod val="50000"/>
                  </a:schemeClr>
                </a:solidFill>
              </a:rPr>
              <a:t> </a:t>
            </a:r>
            <a:r>
              <a:rPr lang="en-US" sz="1800" b="1" dirty="0">
                <a:solidFill>
                  <a:schemeClr val="bg1">
                    <a:lumMod val="50000"/>
                  </a:schemeClr>
                </a:solidFill>
              </a:rPr>
              <a:t>tensile structure</a:t>
            </a:r>
            <a:r>
              <a:rPr lang="en-US" sz="1800" dirty="0">
                <a:solidFill>
                  <a:schemeClr val="bg1">
                    <a:lumMod val="50000"/>
                  </a:schemeClr>
                </a:solidFill>
              </a:rPr>
              <a:t> is a </a:t>
            </a:r>
            <a:r>
              <a:rPr lang="en-US" sz="1800" dirty="0">
                <a:solidFill>
                  <a:schemeClr val="bg1">
                    <a:lumMod val="50000"/>
                  </a:schemeClr>
                </a:solidFill>
                <a:hlinkClick r:id="rId2" tooltip="Construction"/>
              </a:rPr>
              <a:t>construction</a:t>
            </a:r>
            <a:r>
              <a:rPr lang="en-US" sz="1800" dirty="0">
                <a:solidFill>
                  <a:schemeClr val="bg1">
                    <a:lumMod val="50000"/>
                  </a:schemeClr>
                </a:solidFill>
              </a:rPr>
              <a:t> of elements carrying only </a:t>
            </a:r>
            <a:r>
              <a:rPr lang="en-US" sz="1800" dirty="0">
                <a:solidFill>
                  <a:schemeClr val="bg1">
                    <a:lumMod val="50000"/>
                  </a:schemeClr>
                </a:solidFill>
                <a:hlinkClick r:id="rId3" tooltip="Tension (physics)"/>
              </a:rPr>
              <a:t>tension</a:t>
            </a:r>
            <a:r>
              <a:rPr lang="en-US" sz="1800" dirty="0">
                <a:solidFill>
                  <a:schemeClr val="bg1">
                    <a:lumMod val="50000"/>
                  </a:schemeClr>
                </a:solidFill>
              </a:rPr>
              <a:t> and no </a:t>
            </a:r>
            <a:r>
              <a:rPr lang="en-US" sz="1800" dirty="0">
                <a:solidFill>
                  <a:schemeClr val="bg1">
                    <a:lumMod val="50000"/>
                  </a:schemeClr>
                </a:solidFill>
                <a:hlinkClick r:id="rId4" tooltip="Compression (physical)"/>
              </a:rPr>
              <a:t>compression</a:t>
            </a:r>
            <a:r>
              <a:rPr lang="en-US" sz="1800" dirty="0">
                <a:solidFill>
                  <a:schemeClr val="bg1">
                    <a:lumMod val="50000"/>
                  </a:schemeClr>
                </a:solidFill>
              </a:rPr>
              <a:t> or </a:t>
            </a:r>
            <a:r>
              <a:rPr lang="en-US" sz="1800" dirty="0" smtClean="0">
                <a:solidFill>
                  <a:schemeClr val="bg1">
                    <a:lumMod val="50000"/>
                  </a:schemeClr>
                </a:solidFill>
                <a:hlinkClick r:id="rId5" tooltip="Bending"/>
              </a:rPr>
              <a:t>bending</a:t>
            </a:r>
            <a:r>
              <a:rPr lang="en-US" sz="1800" dirty="0" smtClean="0">
                <a:solidFill>
                  <a:schemeClr val="bg1">
                    <a:lumMod val="50000"/>
                  </a:schemeClr>
                </a:solidFill>
              </a:rPr>
              <a:t> ))</a:t>
            </a:r>
            <a:endParaRPr lang="fa-IR" sz="1800" dirty="0" smtClean="0">
              <a:solidFill>
                <a:schemeClr val="bg1">
                  <a:lumMod val="50000"/>
                </a:schemeClr>
              </a:solidFill>
            </a:endParaRPr>
          </a:p>
        </p:txBody>
      </p:sp>
      <p:sp>
        <p:nvSpPr>
          <p:cNvPr id="11269" name="Content Placeholder 3"/>
          <p:cNvSpPr txBox="1">
            <a:spLocks/>
          </p:cNvSpPr>
          <p:nvPr/>
        </p:nvSpPr>
        <p:spPr bwMode="auto">
          <a:xfrm>
            <a:off x="4724400" y="2133600"/>
            <a:ext cx="3886200" cy="1916113"/>
          </a:xfrm>
          <a:prstGeom prst="rect">
            <a:avLst/>
          </a:prstGeom>
          <a:noFill/>
          <a:ln w="9525">
            <a:noFill/>
            <a:miter lim="800000"/>
            <a:headEnd/>
            <a:tailEnd/>
          </a:ln>
        </p:spPr>
        <p:txBody>
          <a:bodyPr/>
          <a:lstStyle/>
          <a:p>
            <a:pPr eaLnBrk="0" hangingPunct="0">
              <a:spcBef>
                <a:spcPts val="700"/>
              </a:spcBef>
              <a:buClr>
                <a:schemeClr val="accent2"/>
              </a:buClr>
              <a:buSzPct val="60000"/>
              <a:buFont typeface="Wingdings" pitchFamily="2" charset="2"/>
              <a:buNone/>
            </a:pPr>
            <a:endParaRPr lang="fa-IR" sz="1600">
              <a:solidFill>
                <a:schemeClr val="tx1"/>
              </a:solidFill>
              <a:latin typeface="Tw Cen MT" pitchFamily="34" charset="0"/>
            </a:endParaRPr>
          </a:p>
        </p:txBody>
      </p:sp>
      <p:pic>
        <p:nvPicPr>
          <p:cNvPr id="11270" name="Picture 7" descr="C:\Users\Vahid\Desktop\6.jpg"/>
          <p:cNvPicPr>
            <a:picLocks noChangeAspect="1" noChangeArrowheads="1"/>
          </p:cNvPicPr>
          <p:nvPr/>
        </p:nvPicPr>
        <p:blipFill>
          <a:blip r:embed="rId6" cstate="print"/>
          <a:srcRect/>
          <a:stretch>
            <a:fillRect/>
          </a:stretch>
        </p:blipFill>
        <p:spPr bwMode="auto">
          <a:xfrm>
            <a:off x="6532563" y="1784350"/>
            <a:ext cx="1792287" cy="46926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endParaRPr lang="fa-IR" smtClean="0"/>
          </a:p>
        </p:txBody>
      </p:sp>
      <p:sp>
        <p:nvSpPr>
          <p:cNvPr id="3" name="Content Placeholder 2"/>
          <p:cNvSpPr>
            <a:spLocks noGrp="1"/>
          </p:cNvSpPr>
          <p:nvPr>
            <p:ph sz="quarter" idx="1"/>
          </p:nvPr>
        </p:nvSpPr>
        <p:spPr>
          <a:xfrm>
            <a:off x="609600" y="1589088"/>
            <a:ext cx="3886200" cy="4572000"/>
          </a:xfrm>
        </p:spPr>
        <p:txBody>
          <a:bodyPr/>
          <a:lstStyle/>
          <a:p>
            <a:pPr marL="0" indent="0" algn="just">
              <a:buFont typeface="Wingdings" pitchFamily="2" charset="2"/>
              <a:buNone/>
              <a:defRPr/>
            </a:pPr>
            <a:r>
              <a:rPr lang="en-US" sz="1600" dirty="0"/>
              <a:t>- </a:t>
            </a:r>
            <a:r>
              <a:rPr lang="en-US" sz="1600" i="1" dirty="0"/>
              <a:t>Water management</a:t>
            </a:r>
            <a:r>
              <a:rPr lang="en-US" sz="1600" dirty="0"/>
              <a:t>: geometry and form of membrane plays an important role due to avoid ponding. Water deflectors should be added along membrane edges as well. Rainwater also can be collected and removed through columns</a:t>
            </a:r>
            <a:r>
              <a:rPr lang="en-US" sz="1600" dirty="0" smtClean="0"/>
              <a:t>.</a:t>
            </a:r>
          </a:p>
          <a:p>
            <a:pPr marL="0" indent="0" algn="just">
              <a:buFont typeface="Wingdings" pitchFamily="2" charset="2"/>
              <a:buNone/>
              <a:defRPr/>
            </a:pPr>
            <a:r>
              <a:rPr lang="en-US" sz="1600" dirty="0"/>
              <a:t/>
            </a:r>
            <a:br>
              <a:rPr lang="en-US" sz="1600" dirty="0"/>
            </a:br>
            <a:r>
              <a:rPr lang="en-US" sz="1600" dirty="0"/>
              <a:t>1. It helps to reduce using non-renewable energy by applying flexible photovoltaic cells to the fabric which it is possible to save energy and distribute energy for suitable period of time. </a:t>
            </a:r>
          </a:p>
          <a:p>
            <a:pPr algn="just">
              <a:defRPr/>
            </a:pPr>
            <a:endParaRPr lang="en-US" sz="1600" dirty="0"/>
          </a:p>
          <a:p>
            <a:pPr>
              <a:defRPr/>
            </a:pPr>
            <a:endParaRPr lang="fa-IR" sz="1600" dirty="0"/>
          </a:p>
        </p:txBody>
      </p:sp>
      <p:pic>
        <p:nvPicPr>
          <p:cNvPr id="17412" name="Content Placeholder 4" descr="C:\Users\Vahid\Desktop\full_0509_f1_1.jpg"/>
          <p:cNvPicPr>
            <a:picLocks noGrp="1"/>
          </p:cNvPicPr>
          <p:nvPr>
            <p:ph sz="quarter" idx="2"/>
          </p:nvPr>
        </p:nvPicPr>
        <p:blipFill>
          <a:blip r:embed="rId2" cstate="print"/>
          <a:srcRect/>
          <a:stretch>
            <a:fillRect/>
          </a:stretch>
        </p:blipFill>
        <p:spPr>
          <a:xfrm>
            <a:off x="4845050" y="1687513"/>
            <a:ext cx="3886200" cy="4375150"/>
          </a:xfrm>
        </p:spPr>
      </p:pic>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fa-IR" smtClean="0"/>
          </a:p>
        </p:txBody>
      </p:sp>
      <p:sp>
        <p:nvSpPr>
          <p:cNvPr id="18435" name="Content Placeholder 2"/>
          <p:cNvSpPr>
            <a:spLocks noGrp="1"/>
          </p:cNvSpPr>
          <p:nvPr>
            <p:ph sz="quarter" idx="1"/>
          </p:nvPr>
        </p:nvSpPr>
        <p:spPr>
          <a:xfrm>
            <a:off x="609600" y="1589088"/>
            <a:ext cx="3886200" cy="4572000"/>
          </a:xfrm>
        </p:spPr>
        <p:txBody>
          <a:bodyPr/>
          <a:lstStyle/>
          <a:p>
            <a:pPr marL="0" indent="0" algn="just">
              <a:buFont typeface="Wingdings" pitchFamily="2" charset="2"/>
              <a:buNone/>
            </a:pPr>
            <a:r>
              <a:rPr lang="en-US" sz="1600" smtClean="0"/>
              <a:t>2. In most cases, structures have possibility of reloading and reusing.</a:t>
            </a:r>
          </a:p>
          <a:p>
            <a:pPr marL="0" indent="0" algn="just">
              <a:buFont typeface="Wingdings" pitchFamily="2" charset="2"/>
              <a:buNone/>
            </a:pPr>
            <a:r>
              <a:rPr lang="en-US" sz="1600" smtClean="0"/>
              <a:t>3. 100% recycling of steel</a:t>
            </a:r>
          </a:p>
          <a:p>
            <a:pPr marL="0" indent="0" algn="just">
              <a:buFont typeface="Wingdings" pitchFamily="2" charset="2"/>
              <a:buNone/>
            </a:pPr>
            <a:r>
              <a:rPr lang="en-US" sz="1600" smtClean="0"/>
              <a:t>4. Energy can be saved through the natural light transmission.</a:t>
            </a:r>
          </a:p>
          <a:p>
            <a:pPr marL="0" indent="0" algn="just">
              <a:buFont typeface="Wingdings" pitchFamily="2" charset="2"/>
              <a:buNone/>
            </a:pPr>
            <a:r>
              <a:rPr lang="en-US" sz="1600" smtClean="0"/>
              <a:t>5. Since tensile fabric structure follows lightweight structure's rules, with minimum mass design materials would be conserved. </a:t>
            </a:r>
          </a:p>
          <a:p>
            <a:pPr marL="0" indent="0" algn="just">
              <a:buFont typeface="Wingdings" pitchFamily="2" charset="2"/>
              <a:buNone/>
            </a:pPr>
            <a:r>
              <a:rPr lang="en-US" sz="1600" smtClean="0"/>
              <a:t>6. As a non-direct option, there is lower fuel consumption for shipment in comparison to heavy structures.</a:t>
            </a:r>
          </a:p>
          <a:p>
            <a:pPr marL="0" indent="0" algn="just">
              <a:buFont typeface="Wingdings" pitchFamily="2" charset="2"/>
              <a:buNone/>
            </a:pPr>
            <a:r>
              <a:rPr lang="en-US" sz="1600" smtClean="0"/>
              <a:t>7. Light color of fabric cause to reflecting heat and radiation of sun and reducing A/C demand.</a:t>
            </a:r>
          </a:p>
          <a:p>
            <a:pPr marL="0" indent="0" algn="just">
              <a:buFont typeface="Wingdings" pitchFamily="2" charset="2"/>
              <a:buNone/>
            </a:pPr>
            <a:endParaRPr lang="fa-IR" sz="1600" smtClean="0"/>
          </a:p>
        </p:txBody>
      </p:sp>
      <p:sp>
        <p:nvSpPr>
          <p:cNvPr id="18436" name="Content Placeholder 3"/>
          <p:cNvSpPr>
            <a:spLocks noGrp="1"/>
          </p:cNvSpPr>
          <p:nvPr>
            <p:ph sz="quarter" idx="2"/>
          </p:nvPr>
        </p:nvSpPr>
        <p:spPr>
          <a:xfrm>
            <a:off x="4845050" y="1589088"/>
            <a:ext cx="3886200" cy="4572000"/>
          </a:xfrm>
        </p:spPr>
        <p:txBody>
          <a:bodyPr/>
          <a:lstStyle/>
          <a:p>
            <a:pPr marL="0" indent="0" algn="just">
              <a:buFont typeface="Wingdings" pitchFamily="2" charset="2"/>
              <a:buNone/>
            </a:pPr>
            <a:r>
              <a:rPr lang="en-US" sz="1600" smtClean="0"/>
              <a:t>A fine example in this relevant is that exterior fabric shading on facades are seasonally adjustable and they can act as passive solar energy elements. As a matter of fact, they reduce heat before reaching to the glazing. (AIA, 2012, slide: 15-40)</a:t>
            </a:r>
          </a:p>
          <a:p>
            <a:pPr marL="0" indent="0" algn="just">
              <a:buFont typeface="Wingdings" pitchFamily="2" charset="2"/>
              <a:buNone/>
            </a:pPr>
            <a:endParaRPr lang="fa-IR" sz="1600" smtClean="0"/>
          </a:p>
        </p:txBody>
      </p:sp>
      <p:pic>
        <p:nvPicPr>
          <p:cNvPr id="18437" name="Picture 2"/>
          <p:cNvPicPr>
            <a:picLocks noChangeAspect="1" noChangeArrowheads="1"/>
          </p:cNvPicPr>
          <p:nvPr/>
        </p:nvPicPr>
        <p:blipFill>
          <a:blip r:embed="rId2" cstate="print"/>
          <a:srcRect/>
          <a:stretch>
            <a:fillRect/>
          </a:stretch>
        </p:blipFill>
        <p:spPr bwMode="auto">
          <a:xfrm>
            <a:off x="4876800" y="3276600"/>
            <a:ext cx="3829050" cy="26479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sz="2000" b="1" smtClean="0"/>
              <a:t>Multi-storey car park - Cardiff, UK</a:t>
            </a:r>
            <a:r>
              <a:rPr lang="en-US" sz="2000" smtClean="0"/>
              <a:t/>
            </a:r>
            <a:br>
              <a:rPr lang="en-US" sz="2000" smtClean="0"/>
            </a:br>
            <a:endParaRPr lang="fa-IR" sz="2000" smtClean="0"/>
          </a:p>
        </p:txBody>
      </p:sp>
      <p:sp>
        <p:nvSpPr>
          <p:cNvPr id="3" name="Content Placeholder 2"/>
          <p:cNvSpPr>
            <a:spLocks noGrp="1"/>
          </p:cNvSpPr>
          <p:nvPr>
            <p:ph sz="quarter" idx="1"/>
          </p:nvPr>
        </p:nvSpPr>
        <p:spPr>
          <a:xfrm>
            <a:off x="609600" y="1589088"/>
            <a:ext cx="3886200" cy="4572000"/>
          </a:xfrm>
        </p:spPr>
        <p:txBody>
          <a:bodyPr/>
          <a:lstStyle/>
          <a:p>
            <a:pPr marL="0" indent="0">
              <a:buFont typeface="Wingdings" pitchFamily="2" charset="2"/>
              <a:buNone/>
              <a:defRPr/>
            </a:pPr>
            <a:r>
              <a:rPr lang="en-US" sz="1600" dirty="0"/>
              <a:t/>
            </a:r>
            <a:br>
              <a:rPr lang="en-US" sz="1600" dirty="0"/>
            </a:br>
            <a:r>
              <a:rPr lang="en-US" sz="1600" dirty="0"/>
              <a:t>Cardiff bay is one of the Europe's largest waterfront developments; hence, a multistory car park with 1238 space was built during 1990s as part of this development which it required being a landmark in this area. Firstly, architects tries to transform rectangular box like of car park by a series of six 120m long tensile fabrics in a parallel way. To be more specific, waving-like fabrics integrated into front façade to make the car park remarkable. The tensile fabrics also install to the building with a lighting systems.</a:t>
            </a:r>
          </a:p>
          <a:p>
            <a:pPr>
              <a:defRPr/>
            </a:pPr>
            <a:endParaRPr lang="fa-IR" sz="1600" dirty="0"/>
          </a:p>
        </p:txBody>
      </p:sp>
      <p:pic>
        <p:nvPicPr>
          <p:cNvPr id="19460" name="Content Placeholder 4" descr="C:\Users\Vahid\Desktop\MSCP_1.jpg"/>
          <p:cNvPicPr>
            <a:picLocks noGrp="1"/>
          </p:cNvPicPr>
          <p:nvPr>
            <p:ph sz="quarter" idx="2"/>
          </p:nvPr>
        </p:nvPicPr>
        <p:blipFill>
          <a:blip r:embed="rId2" cstate="print"/>
          <a:srcRect/>
          <a:stretch>
            <a:fillRect/>
          </a:stretch>
        </p:blipFill>
        <p:spPr>
          <a:xfrm>
            <a:off x="4845050" y="2709863"/>
            <a:ext cx="3886200" cy="2330450"/>
          </a:xfrm>
        </p:spPr>
      </p:pic>
    </p:spTree>
  </p:cSld>
  <p:clrMapOvr>
    <a:masterClrMapping/>
  </p:clrMapOvr>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fa-IR" smtClean="0"/>
          </a:p>
        </p:txBody>
      </p:sp>
      <p:sp>
        <p:nvSpPr>
          <p:cNvPr id="20483" name="Content Placeholder 2"/>
          <p:cNvSpPr>
            <a:spLocks noGrp="1"/>
          </p:cNvSpPr>
          <p:nvPr>
            <p:ph sz="quarter" idx="1"/>
          </p:nvPr>
        </p:nvSpPr>
        <p:spPr>
          <a:xfrm>
            <a:off x="609600" y="2667000"/>
            <a:ext cx="3886200" cy="4572000"/>
          </a:xfrm>
        </p:spPr>
        <p:txBody>
          <a:bodyPr/>
          <a:lstStyle/>
          <a:p>
            <a:pPr algn="just"/>
            <a:r>
              <a:rPr lang="en-US" sz="1600" smtClean="0"/>
              <a:t> Besides, silver mesh of PVC was selected as materials of membrane for a number of reasons that were necessary to the function of façade. Furthermore, filtered light and fresh air enter through mesh fabric eliminating the sense of darkness and exhaust filled space. Therefore, wave design certainly improved the airflow leading to reduce amount of electricity power for ventilate space as an important issue in car parks.</a:t>
            </a:r>
          </a:p>
          <a:p>
            <a:pPr algn="just"/>
            <a:endParaRPr lang="fa-IR" sz="1600" smtClean="0"/>
          </a:p>
        </p:txBody>
      </p:sp>
      <p:pic>
        <p:nvPicPr>
          <p:cNvPr id="20484" name="Picture 4" descr="C:\Users\Vahid\Desktop\MSCP_3.jpg"/>
          <p:cNvPicPr>
            <a:picLocks noChangeAspect="1" noChangeArrowheads="1"/>
          </p:cNvPicPr>
          <p:nvPr/>
        </p:nvPicPr>
        <p:blipFill>
          <a:blip r:embed="rId2" cstate="print"/>
          <a:srcRect/>
          <a:stretch>
            <a:fillRect/>
          </a:stretch>
        </p:blipFill>
        <p:spPr bwMode="auto">
          <a:xfrm>
            <a:off x="4994275" y="4191000"/>
            <a:ext cx="3352800" cy="2466975"/>
          </a:xfrm>
          <a:prstGeom prst="rect">
            <a:avLst/>
          </a:prstGeom>
          <a:noFill/>
          <a:ln w="9525">
            <a:noFill/>
            <a:miter lim="800000"/>
            <a:headEnd/>
            <a:tailEnd/>
          </a:ln>
        </p:spPr>
      </p:pic>
      <p:pic>
        <p:nvPicPr>
          <p:cNvPr id="20485" name="Picture 5" descr="C:\Users\Vahid\Desktop\MSCP_5.jpg"/>
          <p:cNvPicPr>
            <a:picLocks noChangeAspect="1" noChangeArrowheads="1"/>
          </p:cNvPicPr>
          <p:nvPr/>
        </p:nvPicPr>
        <p:blipFill>
          <a:blip r:embed="rId3" cstate="print"/>
          <a:srcRect/>
          <a:stretch>
            <a:fillRect/>
          </a:stretch>
        </p:blipFill>
        <p:spPr bwMode="auto">
          <a:xfrm>
            <a:off x="4994275" y="1638300"/>
            <a:ext cx="3352800" cy="2400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53400" cy="990600"/>
          </a:xfrm>
        </p:spPr>
        <p:txBody>
          <a:bodyPr/>
          <a:lstStyle/>
          <a:p>
            <a:pPr algn="ctr">
              <a:defRPr/>
            </a:pPr>
            <a:r>
              <a:rPr lang="en-US" sz="2400" cap="all" dirty="0" smtClean="0"/>
              <a:t>Project 1:THE MILK MARKET, LIMERICK Ireland</a:t>
            </a:r>
            <a:br>
              <a:rPr lang="en-US" sz="2400" cap="all" dirty="0" smtClean="0"/>
            </a:br>
            <a:endParaRPr lang="fa-IR" sz="2400" dirty="0"/>
          </a:p>
        </p:txBody>
      </p:sp>
      <p:sp>
        <p:nvSpPr>
          <p:cNvPr id="21507" name="Content Placeholder 2"/>
          <p:cNvSpPr>
            <a:spLocks noGrp="1"/>
          </p:cNvSpPr>
          <p:nvPr>
            <p:ph sz="quarter" idx="1"/>
          </p:nvPr>
        </p:nvSpPr>
        <p:spPr>
          <a:xfrm>
            <a:off x="457200" y="3505200"/>
            <a:ext cx="3886200" cy="4572000"/>
          </a:xfrm>
        </p:spPr>
        <p:txBody>
          <a:bodyPr/>
          <a:lstStyle/>
          <a:p>
            <a:pPr algn="just"/>
            <a:r>
              <a:rPr lang="en-US" sz="1600" smtClean="0"/>
              <a:t>As part of the revitalization, architects expect the space covered with a tensile fabric canopy, creating a modern central point. The light fabric structure was intended to provide weather protection which has a lot of rainfall making it an all round usable space. </a:t>
            </a:r>
          </a:p>
          <a:p>
            <a:endParaRPr lang="fa-IR" sz="1000" smtClean="0"/>
          </a:p>
        </p:txBody>
      </p:sp>
      <p:pic>
        <p:nvPicPr>
          <p:cNvPr id="21508" name="Picture 4" descr="C:\Users\Vahid\Desktop\Milk Market Limerick.jpg"/>
          <p:cNvPicPr>
            <a:picLocks noChangeAspect="1" noChangeArrowheads="1"/>
          </p:cNvPicPr>
          <p:nvPr/>
        </p:nvPicPr>
        <p:blipFill>
          <a:blip r:embed="rId2" cstate="print"/>
          <a:srcRect/>
          <a:stretch>
            <a:fillRect/>
          </a:stretch>
        </p:blipFill>
        <p:spPr bwMode="auto">
          <a:xfrm>
            <a:off x="4756150" y="2286000"/>
            <a:ext cx="3778250" cy="3022600"/>
          </a:xfrm>
          <a:prstGeom prst="rect">
            <a:avLst/>
          </a:prstGeom>
          <a:noFill/>
          <a:ln w="9525">
            <a:noFill/>
            <a:miter lim="800000"/>
            <a:headEnd/>
            <a:tailEnd/>
          </a:ln>
        </p:spPr>
      </p:pic>
      <p:sp>
        <p:nvSpPr>
          <p:cNvPr id="21509" name="Content Placeholder 2"/>
          <p:cNvSpPr>
            <a:spLocks noGrp="1"/>
          </p:cNvSpPr>
          <p:nvPr>
            <p:ph sz="quarter" idx="1"/>
          </p:nvPr>
        </p:nvSpPr>
        <p:spPr>
          <a:xfrm>
            <a:off x="914400" y="1714500"/>
            <a:ext cx="3886200" cy="2667000"/>
          </a:xfrm>
        </p:spPr>
        <p:txBody>
          <a:bodyPr/>
          <a:lstStyle/>
          <a:p>
            <a:pPr marL="0" indent="0">
              <a:buFont typeface="Wingdings" pitchFamily="2" charset="2"/>
              <a:buNone/>
            </a:pPr>
            <a:r>
              <a:rPr lang="en-US" sz="1200" b="1" smtClean="0"/>
              <a:t>Client:</a:t>
            </a:r>
            <a:r>
              <a:rPr lang="en-US" sz="1200" smtClean="0"/>
              <a:t> The Trustees, Limerick Milk Market    </a:t>
            </a:r>
          </a:p>
          <a:p>
            <a:pPr marL="0" indent="0">
              <a:buFont typeface="Wingdings" pitchFamily="2" charset="2"/>
              <a:buNone/>
            </a:pPr>
            <a:r>
              <a:rPr lang="en-US" sz="1200" b="1" smtClean="0"/>
              <a:t>Year of Completion:</a:t>
            </a:r>
            <a:r>
              <a:rPr lang="en-US" sz="1200" smtClean="0"/>
              <a:t> 2010 </a:t>
            </a:r>
            <a:br>
              <a:rPr lang="en-US" sz="1200" smtClean="0"/>
            </a:br>
            <a:r>
              <a:rPr lang="en-US" sz="1200" b="1" smtClean="0"/>
              <a:t>Architect/Designer:</a:t>
            </a:r>
            <a:r>
              <a:rPr lang="en-US" sz="1200" smtClean="0"/>
              <a:t> Healy and Partners   </a:t>
            </a:r>
          </a:p>
          <a:p>
            <a:pPr marL="0" indent="0">
              <a:buFont typeface="Wingdings" pitchFamily="2" charset="2"/>
              <a:buNone/>
            </a:pPr>
            <a:r>
              <a:rPr lang="en-US" sz="1200" smtClean="0"/>
              <a:t> </a:t>
            </a:r>
            <a:r>
              <a:rPr lang="en-US" sz="1200" b="1" smtClean="0"/>
              <a:t>Main Contractor/Customer:</a:t>
            </a:r>
            <a:r>
              <a:rPr lang="en-US" sz="1200" smtClean="0"/>
              <a:t> LM Keating Limited</a:t>
            </a:r>
          </a:p>
          <a:p>
            <a:pPr marL="0" indent="0" algn="just">
              <a:buFont typeface="Wingdings" pitchFamily="2" charset="2"/>
              <a:buNone/>
            </a:pPr>
            <a:endParaRPr lang="fa-IR" sz="1200" smtClean="0"/>
          </a:p>
        </p:txBody>
      </p:sp>
    </p:spTree>
  </p:cSld>
  <p:clrMapOvr>
    <a:masterClrMapping/>
  </p:clrMapOvr>
  <p:transition/>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762000"/>
            <a:ext cx="3886200" cy="4572000"/>
          </a:xfrm>
        </p:spPr>
        <p:txBody>
          <a:bodyPr/>
          <a:lstStyle/>
          <a:p>
            <a:pPr marL="0" indent="0" algn="just">
              <a:buFont typeface="Wingdings" pitchFamily="2" charset="2"/>
              <a:buNone/>
              <a:defRPr/>
            </a:pPr>
            <a:r>
              <a:rPr lang="en-US" sz="1600" i="1" dirty="0"/>
              <a:t> </a:t>
            </a:r>
          </a:p>
          <a:p>
            <a:pPr marL="0" indent="0" algn="just">
              <a:buFont typeface="Wingdings" pitchFamily="2" charset="2"/>
              <a:buNone/>
              <a:defRPr/>
            </a:pPr>
            <a:endParaRPr lang="en-US" sz="1600" i="1" dirty="0"/>
          </a:p>
          <a:p>
            <a:pPr marL="0" indent="0" algn="just">
              <a:buFont typeface="Wingdings" pitchFamily="2" charset="2"/>
              <a:buNone/>
              <a:defRPr/>
            </a:pPr>
            <a:r>
              <a:rPr lang="en-US" sz="1600" i="1" dirty="0"/>
              <a:t> </a:t>
            </a:r>
          </a:p>
          <a:p>
            <a:pPr marL="0" indent="0" algn="just">
              <a:buFont typeface="Wingdings" pitchFamily="2" charset="2"/>
              <a:buNone/>
              <a:defRPr/>
            </a:pPr>
            <a:endParaRPr lang="en-US" sz="1600" i="1" dirty="0"/>
          </a:p>
          <a:p>
            <a:pPr marL="0" indent="0" algn="just">
              <a:buFont typeface="Wingdings" pitchFamily="2" charset="2"/>
              <a:buNone/>
              <a:defRPr/>
            </a:pPr>
            <a:endParaRPr lang="en-US" sz="1600" i="1" dirty="0"/>
          </a:p>
          <a:p>
            <a:pPr marL="0" indent="0" algn="just">
              <a:buFont typeface="Wingdings" pitchFamily="2" charset="2"/>
              <a:buNone/>
              <a:defRPr/>
            </a:pPr>
            <a:endParaRPr lang="en-US" sz="1600" i="1" dirty="0"/>
          </a:p>
          <a:p>
            <a:pPr algn="just">
              <a:defRPr/>
            </a:pPr>
            <a:r>
              <a:rPr lang="en-US" sz="1600" dirty="0"/>
              <a:t>the tensile roof is formed by a single fabric cone </a:t>
            </a:r>
            <a:r>
              <a:rPr lang="en-US" sz="1600" b="1" dirty="0">
                <a:solidFill>
                  <a:srgbClr val="FFC000"/>
                </a:solidFill>
              </a:rPr>
              <a:t>spanning</a:t>
            </a:r>
            <a:r>
              <a:rPr lang="en-US" sz="1600" dirty="0"/>
              <a:t> over 39m and with a surface area of 1331 square meters . The canopy is entirely independently supported by a central mast of almost 24m high which supports a </a:t>
            </a:r>
            <a:r>
              <a:rPr lang="en-US" sz="1600" dirty="0">
                <a:solidFill>
                  <a:srgbClr val="FFC000"/>
                </a:solidFill>
              </a:rPr>
              <a:t>head ring </a:t>
            </a:r>
            <a:r>
              <a:rPr lang="en-US" sz="1600" dirty="0"/>
              <a:t>via 12 </a:t>
            </a:r>
            <a:r>
              <a:rPr lang="en-US" sz="1600" dirty="0">
                <a:solidFill>
                  <a:srgbClr val="FFC000"/>
                </a:solidFill>
              </a:rPr>
              <a:t>mast cables</a:t>
            </a:r>
            <a:r>
              <a:rPr lang="en-US" sz="1600" dirty="0"/>
              <a:t>. In addition there are four corner posts of varying height were installed at each corner to support a boundary system of cables. </a:t>
            </a:r>
            <a:endParaRPr lang="fa-IR" sz="1600" dirty="0"/>
          </a:p>
        </p:txBody>
      </p:sp>
      <p:pic>
        <p:nvPicPr>
          <p:cNvPr id="22531" name="Picture 3" descr="C:\Users\Vahid\Desktop\3.jpg"/>
          <p:cNvPicPr>
            <a:picLocks noChangeAspect="1" noChangeArrowheads="1"/>
          </p:cNvPicPr>
          <p:nvPr/>
        </p:nvPicPr>
        <p:blipFill>
          <a:blip r:embed="rId2" cstate="print"/>
          <a:srcRect/>
          <a:stretch>
            <a:fillRect/>
          </a:stretch>
        </p:blipFill>
        <p:spPr bwMode="auto">
          <a:xfrm>
            <a:off x="5334000" y="2819400"/>
            <a:ext cx="3048000" cy="22209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19113" y="2540000"/>
            <a:ext cx="1981200" cy="279400"/>
          </a:xfrm>
          <a:prstGeom prst="rect">
            <a:avLst/>
          </a:prstGeom>
        </p:spPr>
        <p:style>
          <a:lnRef idx="2">
            <a:schemeClr val="accent2"/>
          </a:lnRef>
          <a:fillRef idx="1">
            <a:schemeClr val="lt1"/>
          </a:fillRef>
          <a:effectRef idx="0">
            <a:schemeClr val="accent2"/>
          </a:effectRef>
          <a:fontRef idx="minor">
            <a:schemeClr val="dk1"/>
          </a:fontRef>
        </p:style>
        <p:txBody>
          <a:bodyPr rtlCol="1" anchor="ctr"/>
          <a:lstStyle/>
          <a:p>
            <a:pPr algn="ctr">
              <a:defRPr/>
            </a:pPr>
            <a:endParaRPr lang="fa-IR"/>
          </a:p>
        </p:txBody>
      </p:sp>
      <p:sp>
        <p:nvSpPr>
          <p:cNvPr id="6" name="TextBox 5"/>
          <p:cNvSpPr txBox="1"/>
          <p:nvPr/>
        </p:nvSpPr>
        <p:spPr>
          <a:xfrm>
            <a:off x="519113" y="2009775"/>
            <a:ext cx="4343400" cy="2671763"/>
          </a:xfrm>
          <a:prstGeom prst="rect">
            <a:avLst/>
          </a:prstGeom>
          <a:noFill/>
        </p:spPr>
        <p:txBody>
          <a:bodyPr rtlCol="1">
            <a:spAutoFit/>
          </a:bodyPr>
          <a:lstStyle/>
          <a:p>
            <a:pPr>
              <a:buFont typeface="Wingdings" pitchFamily="2" charset="2"/>
              <a:buNone/>
              <a:defRPr/>
            </a:pPr>
            <a:r>
              <a:rPr lang="en-US" sz="1400" dirty="0">
                <a:solidFill>
                  <a:schemeClr val="tx1">
                    <a:lumMod val="85000"/>
                    <a:lumOff val="15000"/>
                  </a:schemeClr>
                </a:solidFill>
                <a:latin typeface="Arial" pitchFamily="34" charset="0"/>
              </a:rPr>
              <a:t>PTFE-coated fiberglass</a:t>
            </a:r>
          </a:p>
          <a:p>
            <a:pPr>
              <a:buFont typeface="Wingdings" pitchFamily="2" charset="2"/>
              <a:buNone/>
              <a:defRPr/>
            </a:pPr>
            <a:r>
              <a:rPr lang="en-US" sz="1400" dirty="0">
                <a:solidFill>
                  <a:schemeClr val="tx2">
                    <a:lumMod val="75000"/>
                  </a:schemeClr>
                </a:solidFill>
                <a:latin typeface="Arial" pitchFamily="34" charset="0"/>
              </a:rPr>
              <a:t>ETFE</a:t>
            </a:r>
            <a:r>
              <a:rPr lang="en-US" sz="1400" dirty="0">
                <a:solidFill>
                  <a:schemeClr val="tx1">
                    <a:lumMod val="85000"/>
                    <a:lumOff val="15000"/>
                  </a:schemeClr>
                </a:solidFill>
                <a:latin typeface="Arial" pitchFamily="34" charset="0"/>
              </a:rPr>
              <a:t> film </a:t>
            </a:r>
            <a:r>
              <a:rPr lang="en-US" sz="1100" dirty="0">
                <a:solidFill>
                  <a:schemeClr val="tx1">
                    <a:lumMod val="85000"/>
                    <a:lumOff val="15000"/>
                  </a:schemeClr>
                </a:solidFill>
                <a:latin typeface="Arial" pitchFamily="34" charset="0"/>
              </a:rPr>
              <a:t>(single layer /cushion form)  </a:t>
            </a:r>
          </a:p>
          <a:p>
            <a:pPr>
              <a:buFont typeface="Wingdings" pitchFamily="2" charset="2"/>
              <a:buNone/>
              <a:defRPr/>
            </a:pPr>
            <a:r>
              <a:rPr lang="en-US" sz="1400" b="1" dirty="0">
                <a:solidFill>
                  <a:schemeClr val="tx2">
                    <a:lumMod val="75000"/>
                  </a:schemeClr>
                </a:solidFill>
                <a:latin typeface="Arial" pitchFamily="34" charset="0"/>
              </a:rPr>
              <a:t>PVC-coated polyester</a:t>
            </a:r>
          </a:p>
          <a:p>
            <a:pPr>
              <a:buFont typeface="Wingdings" pitchFamily="2" charset="2"/>
              <a:buNone/>
              <a:defRPr/>
            </a:pPr>
            <a:endParaRPr lang="en-US" sz="1200" dirty="0">
              <a:solidFill>
                <a:srgbClr val="FFC000"/>
              </a:solidFill>
              <a:latin typeface="Arial" pitchFamily="34" charset="0"/>
            </a:endParaRPr>
          </a:p>
          <a:p>
            <a:pPr>
              <a:buFont typeface="Wingdings" pitchFamily="2" charset="2"/>
              <a:buNone/>
              <a:defRPr/>
            </a:pPr>
            <a:r>
              <a:rPr lang="en-US" sz="1200" b="1" dirty="0">
                <a:solidFill>
                  <a:srgbClr val="FF0000"/>
                </a:solidFill>
                <a:latin typeface="Arial" pitchFamily="34" charset="0"/>
              </a:rPr>
              <a:t>Advantages:</a:t>
            </a:r>
          </a:p>
          <a:p>
            <a:pPr>
              <a:buFont typeface="Wingdings" pitchFamily="2" charset="2"/>
              <a:buNone/>
              <a:defRPr/>
            </a:pPr>
            <a:endParaRPr lang="en-US" sz="1200" dirty="0">
              <a:solidFill>
                <a:srgbClr val="FFC000"/>
              </a:solidFill>
              <a:latin typeface="Comic Sans MS" pitchFamily="66" charset="0"/>
            </a:endParaRPr>
          </a:p>
          <a:p>
            <a:pPr>
              <a:buFont typeface="Wingdings" pitchFamily="2" charset="2"/>
              <a:buNone/>
              <a:defRPr/>
            </a:pPr>
            <a:r>
              <a:rPr lang="en-US" sz="1200" dirty="0">
                <a:solidFill>
                  <a:srgbClr val="FFC000"/>
                </a:solidFill>
                <a:latin typeface="Comic Sans MS" pitchFamily="66" charset="0"/>
              </a:rPr>
              <a:t>Control weather conditions and temperature fluctuation</a:t>
            </a:r>
          </a:p>
          <a:p>
            <a:pPr>
              <a:buFont typeface="Wingdings" pitchFamily="2" charset="2"/>
              <a:buNone/>
              <a:defRPr/>
            </a:pPr>
            <a:r>
              <a:rPr lang="en-US" sz="1200" dirty="0">
                <a:solidFill>
                  <a:srgbClr val="FFC000"/>
                </a:solidFill>
                <a:latin typeface="Comic Sans MS" pitchFamily="66" charset="0"/>
              </a:rPr>
              <a:t>Access to a lighter structure</a:t>
            </a:r>
          </a:p>
          <a:p>
            <a:pPr>
              <a:buFont typeface="Wingdings" pitchFamily="2" charset="2"/>
              <a:buNone/>
              <a:defRPr/>
            </a:pPr>
            <a:r>
              <a:rPr lang="en-US" sz="1200" dirty="0">
                <a:solidFill>
                  <a:srgbClr val="FFC000"/>
                </a:solidFill>
                <a:latin typeface="Comic Sans MS" pitchFamily="66" charset="0"/>
              </a:rPr>
              <a:t>Requires less tension to eliminate the non-elastic stretch</a:t>
            </a:r>
          </a:p>
          <a:p>
            <a:pPr>
              <a:buFont typeface="Wingdings" pitchFamily="2" charset="2"/>
              <a:buNone/>
              <a:defRPr/>
            </a:pPr>
            <a:endParaRPr lang="en-US" sz="1400" dirty="0">
              <a:solidFill>
                <a:srgbClr val="FFC000"/>
              </a:solidFill>
              <a:latin typeface="Arial" pitchFamily="34" charset="0"/>
            </a:endParaRPr>
          </a:p>
          <a:p>
            <a:pPr>
              <a:defRPr/>
            </a:pPr>
            <a:endParaRPr lang="fa-IR" sz="1400" dirty="0">
              <a:solidFill>
                <a:schemeClr val="tx2">
                  <a:lumMod val="75000"/>
                </a:schemeClr>
              </a:solidFill>
              <a:latin typeface="Arial" pitchFamily="34" charset="0"/>
            </a:endParaRPr>
          </a:p>
        </p:txBody>
      </p:sp>
      <p:sp>
        <p:nvSpPr>
          <p:cNvPr id="23556" name="Title 1"/>
          <p:cNvSpPr>
            <a:spLocks noGrp="1"/>
          </p:cNvSpPr>
          <p:nvPr>
            <p:ph type="title"/>
          </p:nvPr>
        </p:nvSpPr>
        <p:spPr>
          <a:xfrm>
            <a:off x="762000" y="685800"/>
            <a:ext cx="8153400" cy="990600"/>
          </a:xfrm>
        </p:spPr>
        <p:txBody>
          <a:bodyPr>
            <a:normAutofit fontScale="90000"/>
          </a:bodyPr>
          <a:lstStyle/>
          <a:p>
            <a:r>
              <a:rPr lang="en-US" sz="4000" i="1" smtClean="0"/>
              <a:t>Material </a:t>
            </a:r>
            <a:br>
              <a:rPr lang="en-US" sz="4000" i="1" smtClean="0"/>
            </a:br>
            <a:endParaRPr lang="fa-IR" sz="4000" smtClean="0"/>
          </a:p>
        </p:txBody>
      </p:sp>
      <p:pic>
        <p:nvPicPr>
          <p:cNvPr id="23557" name="Picture 3" descr="C:\Users\Vahid\Desktop\4.jpg"/>
          <p:cNvPicPr>
            <a:picLocks noChangeAspect="1" noChangeArrowheads="1"/>
          </p:cNvPicPr>
          <p:nvPr/>
        </p:nvPicPr>
        <p:blipFill>
          <a:blip r:embed="rId2" cstate="print"/>
          <a:srcRect/>
          <a:stretch>
            <a:fillRect/>
          </a:stretch>
        </p:blipFill>
        <p:spPr bwMode="auto">
          <a:xfrm>
            <a:off x="5181600" y="4068763"/>
            <a:ext cx="3379788" cy="2454275"/>
          </a:xfrm>
          <a:prstGeom prst="rect">
            <a:avLst/>
          </a:prstGeom>
          <a:noFill/>
          <a:ln w="9525">
            <a:noFill/>
            <a:miter lim="800000"/>
            <a:headEnd/>
            <a:tailEnd/>
          </a:ln>
        </p:spPr>
      </p:pic>
      <p:sp>
        <p:nvSpPr>
          <p:cNvPr id="14" name="Rectangle 13"/>
          <p:cNvSpPr/>
          <p:nvPr/>
        </p:nvSpPr>
        <p:spPr>
          <a:xfrm>
            <a:off x="609600" y="4381500"/>
            <a:ext cx="4572000" cy="1828800"/>
          </a:xfrm>
          <a:prstGeom prst="rect">
            <a:avLst/>
          </a:prstGeom>
        </p:spPr>
        <p:txBody>
          <a:bodyPr>
            <a:spAutoFit/>
          </a:bodyPr>
          <a:lstStyle/>
          <a:p>
            <a:pPr>
              <a:buFont typeface="Wingdings" pitchFamily="2" charset="2"/>
              <a:buNone/>
              <a:defRPr/>
            </a:pPr>
            <a:r>
              <a:rPr lang="en-US" sz="1200" dirty="0">
                <a:solidFill>
                  <a:schemeClr val="bg1">
                    <a:lumMod val="50000"/>
                  </a:schemeClr>
                </a:solidFill>
                <a:latin typeface="Arial" pitchFamily="34" charset="0"/>
              </a:rPr>
              <a:t>Category: </a:t>
            </a:r>
          </a:p>
          <a:p>
            <a:pPr>
              <a:buFont typeface="Wingdings" pitchFamily="2" charset="2"/>
              <a:buNone/>
              <a:defRPr/>
            </a:pPr>
            <a:r>
              <a:rPr lang="en-US" sz="1200" dirty="0">
                <a:solidFill>
                  <a:schemeClr val="tx1"/>
                </a:solidFill>
                <a:latin typeface="Arial" pitchFamily="34" charset="0"/>
              </a:rPr>
              <a:t>Exterior</a:t>
            </a:r>
          </a:p>
          <a:p>
            <a:pPr>
              <a:buFont typeface="Wingdings" pitchFamily="2" charset="2"/>
              <a:buNone/>
              <a:defRPr/>
            </a:pPr>
            <a:r>
              <a:rPr lang="en-US" sz="1200" dirty="0">
                <a:solidFill>
                  <a:schemeClr val="bg1">
                    <a:lumMod val="50000"/>
                  </a:schemeClr>
                </a:solidFill>
                <a:latin typeface="Arial" pitchFamily="34" charset="0"/>
              </a:rPr>
              <a:t>Fabric type: </a:t>
            </a:r>
          </a:p>
          <a:p>
            <a:pPr>
              <a:buFont typeface="Wingdings" pitchFamily="2" charset="2"/>
              <a:buNone/>
              <a:defRPr/>
            </a:pPr>
            <a:r>
              <a:rPr lang="en-US" sz="1200" dirty="0">
                <a:solidFill>
                  <a:schemeClr val="tx1"/>
                </a:solidFill>
                <a:latin typeface="Arial" pitchFamily="34" charset="0"/>
              </a:rPr>
              <a:t>PVC</a:t>
            </a:r>
          </a:p>
          <a:p>
            <a:pPr>
              <a:buFont typeface="Wingdings" pitchFamily="2" charset="2"/>
              <a:buNone/>
              <a:defRPr/>
            </a:pPr>
            <a:r>
              <a:rPr lang="en-US" sz="1200" dirty="0">
                <a:solidFill>
                  <a:schemeClr val="bg1">
                    <a:lumMod val="50000"/>
                  </a:schemeClr>
                </a:solidFill>
                <a:latin typeface="Arial" pitchFamily="34" charset="0"/>
              </a:rPr>
              <a:t>Design style :</a:t>
            </a:r>
          </a:p>
          <a:p>
            <a:pPr>
              <a:buFont typeface="Wingdings" pitchFamily="2" charset="2"/>
              <a:buNone/>
              <a:defRPr/>
            </a:pPr>
            <a:r>
              <a:rPr lang="en-US" sz="1200" dirty="0">
                <a:solidFill>
                  <a:schemeClr val="tx1"/>
                </a:solidFill>
                <a:latin typeface="Arial" pitchFamily="34" charset="0"/>
              </a:rPr>
              <a:t> Cone</a:t>
            </a:r>
          </a:p>
          <a:p>
            <a:pPr>
              <a:buFont typeface="Wingdings" pitchFamily="2" charset="2"/>
              <a:buNone/>
              <a:defRPr/>
            </a:pPr>
            <a:r>
              <a:rPr lang="en-US" sz="1200" dirty="0">
                <a:solidFill>
                  <a:schemeClr val="bg1">
                    <a:lumMod val="50000"/>
                  </a:schemeClr>
                </a:solidFill>
                <a:latin typeface="Arial" pitchFamily="34" charset="0"/>
              </a:rPr>
              <a:t>Function : </a:t>
            </a:r>
          </a:p>
          <a:p>
            <a:pPr>
              <a:buFont typeface="Wingdings" pitchFamily="2" charset="2"/>
              <a:buNone/>
              <a:defRPr/>
            </a:pPr>
            <a:r>
              <a:rPr lang="en-US" sz="1200" dirty="0">
                <a:solidFill>
                  <a:schemeClr val="tx1"/>
                </a:solidFill>
                <a:latin typeface="Arial" pitchFamily="34" charset="0"/>
              </a:rPr>
              <a:t>weather protection, sculptural/decorative roof</a:t>
            </a:r>
            <a:endParaRPr lang="fa-IR" sz="1200" dirty="0">
              <a:solidFill>
                <a:schemeClr val="tx1"/>
              </a:solidFill>
              <a:latin typeface="Arial" pitchFamily="34" charset="0"/>
            </a:endParaRPr>
          </a:p>
        </p:txBody>
      </p:sp>
      <p:sp>
        <p:nvSpPr>
          <p:cNvPr id="23559" name="Content Placeholder 9"/>
          <p:cNvSpPr>
            <a:spLocks noGrp="1"/>
          </p:cNvSpPr>
          <p:nvPr>
            <p:ph sz="quarter" idx="1"/>
          </p:nvPr>
        </p:nvSpPr>
        <p:spPr>
          <a:xfrm>
            <a:off x="228600" y="1600200"/>
            <a:ext cx="4267200" cy="533400"/>
          </a:xfrm>
        </p:spPr>
        <p:txBody>
          <a:bodyPr/>
          <a:lstStyle/>
          <a:p>
            <a:r>
              <a:rPr lang="en-US" sz="1600" i="1" smtClean="0"/>
              <a:t>Generally , materials for fabric structure are</a:t>
            </a:r>
          </a:p>
          <a:p>
            <a:endParaRPr lang="fa-IR" sz="1600" smtClean="0"/>
          </a:p>
        </p:txBody>
      </p:sp>
      <p:sp>
        <p:nvSpPr>
          <p:cNvPr id="23560" name="Picture 2"/>
          <p:cNvSpPr>
            <a:spLocks noChangeAspect="1" noChangeArrowheads="1"/>
          </p:cNvSpPr>
          <p:nvPr/>
        </p:nvSpPr>
        <p:spPr bwMode="auto">
          <a:xfrm>
            <a:off x="5181600" y="1633538"/>
            <a:ext cx="3379788" cy="2252662"/>
          </a:xfrm>
          <a:prstGeom prst="rect">
            <a:avLst/>
          </a:prstGeom>
          <a:noFill/>
          <a:ln w="9525">
            <a:noFill/>
            <a:miter lim="800000"/>
            <a:headEnd/>
            <a:tailEnd/>
          </a:ln>
          <a:effectLst/>
        </p:spPr>
        <p:txBody>
          <a:bodyPr/>
          <a:lstStyle/>
          <a:p>
            <a:endParaRPr lang="fa-IR"/>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30498"/>
            <a:ext cx="2438400" cy="817302"/>
          </a:xfrm>
        </p:spPr>
        <p:txBody>
          <a:bodyPr>
            <a:normAutofit fontScale="90000"/>
          </a:bodyPr>
          <a:lstStyle/>
          <a:p>
            <a:r>
              <a:rPr lang="en-US" sz="2800" b="1" dirty="0" smtClean="0"/>
              <a:t>Introduction</a:t>
            </a:r>
            <a:r>
              <a:rPr lang="en-US" sz="1800" b="1" dirty="0" smtClean="0"/>
              <a:t> :</a:t>
            </a:r>
            <a:br>
              <a:rPr lang="en-US" sz="1800" b="1" dirty="0" smtClean="0"/>
            </a:br>
            <a:endParaRPr lang="tr-TR" sz="1800" dirty="0">
              <a:solidFill>
                <a:schemeClr val="accent4">
                  <a:lumMod val="75000"/>
                </a:schemeClr>
              </a:solidFill>
            </a:endParaRPr>
          </a:p>
        </p:txBody>
      </p:sp>
      <p:sp>
        <p:nvSpPr>
          <p:cNvPr id="27649" name="Rectangle 1"/>
          <p:cNvSpPr>
            <a:spLocks noChangeArrowheads="1"/>
          </p:cNvSpPr>
          <p:nvPr/>
        </p:nvSpPr>
        <p:spPr bwMode="auto">
          <a:xfrm>
            <a:off x="990600" y="1455007"/>
            <a:ext cx="7086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solidFill>
                  <a:schemeClr val="tx1">
                    <a:lumMod val="65000"/>
                    <a:lumOff val="35000"/>
                  </a:schemeClr>
                </a:solidFill>
              </a:rPr>
              <a:t>Any knowledge by learning from the previous are progressing over the time, thus learning from earlier experiences in architecture, whether in building scale or urban scale can be useful  .</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solidFill>
                <a:schemeClr val="tx1">
                  <a:lumMod val="65000"/>
                  <a:lumOff val="35000"/>
                </a:schemeClr>
              </a:solidFill>
            </a:endParaRPr>
          </a:p>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solidFill>
                  <a:schemeClr val="tx1">
                    <a:lumMod val="65000"/>
                    <a:lumOff val="35000"/>
                  </a:schemeClr>
                </a:solidFill>
              </a:rPr>
              <a:t>Dome structures made of various </a:t>
            </a:r>
          </a:p>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solidFill>
                  <a:schemeClr val="tx1">
                    <a:lumMod val="65000"/>
                    <a:lumOff val="35000"/>
                  </a:schemeClr>
                </a:solidFill>
              </a:rPr>
              <a:t>materials have a long architectural</a:t>
            </a:r>
          </a:p>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solidFill>
                  <a:schemeClr val="tx1">
                    <a:lumMod val="65000"/>
                    <a:lumOff val="35000"/>
                  </a:schemeClr>
                </a:solidFill>
              </a:rPr>
              <a:t>lineage extending into prehistory.</a:t>
            </a:r>
          </a:p>
          <a:p>
            <a:pPr fontAlgn="base">
              <a:spcBef>
                <a:spcPct val="0"/>
              </a:spcBef>
              <a:spcAft>
                <a:spcPct val="0"/>
              </a:spcAft>
            </a:pPr>
            <a:endParaRPr lang="en-US" dirty="0" smtClean="0">
              <a:solidFill>
                <a:schemeClr val="tx1">
                  <a:lumMod val="65000"/>
                  <a:lumOff val="35000"/>
                </a:schemeClr>
              </a:solidFill>
            </a:endParaRPr>
          </a:p>
          <a:p>
            <a:pPr fontAlgn="base">
              <a:spcBef>
                <a:spcPct val="0"/>
              </a:spcBef>
              <a:spcAft>
                <a:spcPct val="0"/>
              </a:spcAft>
            </a:pPr>
            <a:endParaRPr lang="en-US" dirty="0" smtClean="0">
              <a:solidFill>
                <a:schemeClr val="tx1">
                  <a:lumMod val="65000"/>
                  <a:lumOff val="35000"/>
                </a:schemeClr>
              </a:solidFill>
            </a:endParaRPr>
          </a:p>
          <a:p>
            <a:pPr fontAlgn="base">
              <a:spcBef>
                <a:spcPct val="0"/>
              </a:spcBef>
              <a:spcAft>
                <a:spcPct val="0"/>
              </a:spcAft>
            </a:pPr>
            <a:r>
              <a:rPr lang="en-US" dirty="0" smtClean="0">
                <a:solidFill>
                  <a:schemeClr val="tx1">
                    <a:lumMod val="65000"/>
                    <a:lumOff val="35000"/>
                  </a:schemeClr>
                </a:solidFill>
              </a:rPr>
              <a:t>These days with the development of society, it’s necessary more required to provide large open spaces for public activities such as concert hall, stadium, museum, library and etc. In some of development countries by use of glass structure they solved this problem and provide large open spaces. </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5638800" y="2590800"/>
            <a:ext cx="2038350" cy="1514475"/>
          </a:xfrm>
          <a:prstGeom prst="rect">
            <a:avLst/>
          </a:prstGeom>
        </p:spPr>
      </p:pic>
    </p:spTree>
    <p:extLst>
      <p:ext uri="{BB962C8B-B14F-4D97-AF65-F5344CB8AC3E}">
        <p14:creationId xmlns:p14="http://schemas.microsoft.com/office/powerpoint/2010/main" val="1118222262"/>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3581400" cy="1066800"/>
          </a:xfrm>
        </p:spPr>
        <p:txBody>
          <a:bodyPr>
            <a:normAutofit/>
          </a:bodyPr>
          <a:lstStyle/>
          <a:p>
            <a:r>
              <a:rPr lang="en-US" sz="2800" b="1" dirty="0" smtClean="0"/>
              <a:t>Literature review:</a:t>
            </a:r>
            <a:endParaRPr lang="en-US" sz="2800" b="1" dirty="0"/>
          </a:p>
        </p:txBody>
      </p:sp>
      <p:sp>
        <p:nvSpPr>
          <p:cNvPr id="5" name="Rectangle 4"/>
          <p:cNvSpPr/>
          <p:nvPr/>
        </p:nvSpPr>
        <p:spPr>
          <a:xfrm>
            <a:off x="1066800" y="2057400"/>
            <a:ext cx="1641796" cy="369332"/>
          </a:xfrm>
          <a:prstGeom prst="rect">
            <a:avLst/>
          </a:prstGeom>
        </p:spPr>
        <p:txBody>
          <a:bodyPr wrap="none">
            <a:spAutoFit/>
          </a:bodyPr>
          <a:lstStyle/>
          <a:p>
            <a:r>
              <a:rPr lang="en-US" b="1" dirty="0" smtClean="0"/>
              <a:t>Dome history</a:t>
            </a:r>
            <a:endParaRPr lang="en-US" dirty="0"/>
          </a:p>
        </p:txBody>
      </p:sp>
      <p:sp>
        <p:nvSpPr>
          <p:cNvPr id="26625" name="Rectangle 1"/>
          <p:cNvSpPr>
            <a:spLocks noChangeArrowheads="1"/>
          </p:cNvSpPr>
          <p:nvPr/>
        </p:nvSpPr>
        <p:spPr bwMode="auto">
          <a:xfrm>
            <a:off x="914400" y="2819400"/>
            <a:ext cx="7239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dirty="0" smtClean="0">
                <a:solidFill>
                  <a:schemeClr val="tx1">
                    <a:lumMod val="65000"/>
                    <a:lumOff val="35000"/>
                  </a:schemeClr>
                </a:solidFill>
              </a:rPr>
              <a:t>   A dome is a structure of architecture that looks like the hollow upper half of a sphere. From prehistory to modern times dome dwellings constructed by using local materials. The earliest dome dwellings made of Mammoth tusks and bones. </a:t>
            </a:r>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5772150" y="990600"/>
            <a:ext cx="2533650" cy="1619250"/>
          </a:xfrm>
          <a:prstGeom prst="rect">
            <a:avLst/>
          </a:prstGeom>
        </p:spPr>
      </p:pic>
      <p:sp>
        <p:nvSpPr>
          <p:cNvPr id="7" name="Rectangle 6"/>
          <p:cNvSpPr/>
          <p:nvPr/>
        </p:nvSpPr>
        <p:spPr>
          <a:xfrm>
            <a:off x="990600" y="4267200"/>
            <a:ext cx="4800600" cy="2031325"/>
          </a:xfrm>
          <a:prstGeom prst="rect">
            <a:avLst/>
          </a:prstGeom>
        </p:spPr>
        <p:txBody>
          <a:bodyPr wrap="square">
            <a:spAutoFit/>
          </a:bodyPr>
          <a:lstStyle/>
          <a:p>
            <a:r>
              <a:rPr lang="en-US" dirty="0" smtClean="0">
                <a:solidFill>
                  <a:schemeClr val="tx1">
                    <a:lumMod val="65000"/>
                    <a:lumOff val="35000"/>
                  </a:schemeClr>
                </a:solidFill>
              </a:rPr>
              <a:t>   The construction of the first technically advanced true domes began in the Roman Architectural Revolution, when they were frequently used by the Romans to shape large interior spaces of temples and public buildings, such as the Pantheon. </a:t>
            </a:r>
          </a:p>
        </p:txBody>
      </p:sp>
      <p:pic>
        <p:nvPicPr>
          <p:cNvPr id="8" name="Picture 7" descr="7371965_orig.jpg"/>
          <p:cNvPicPr>
            <a:picLocks noChangeAspect="1"/>
          </p:cNvPicPr>
          <p:nvPr/>
        </p:nvPicPr>
        <p:blipFill>
          <a:blip r:embed="rId3" cstate="print"/>
          <a:srcRect t="376" r="6154" b="4887"/>
          <a:stretch>
            <a:fillRect/>
          </a:stretch>
        </p:blipFill>
        <p:spPr>
          <a:xfrm>
            <a:off x="6019800" y="4191000"/>
            <a:ext cx="1981200" cy="2046157"/>
          </a:xfrm>
          <a:prstGeom prst="rect">
            <a:avLst/>
          </a:prstGeom>
        </p:spPr>
      </p:pic>
    </p:spTree>
    <p:extLst>
      <p:ext uri="{BB962C8B-B14F-4D97-AF65-F5344CB8AC3E}">
        <p14:creationId xmlns:p14="http://schemas.microsoft.com/office/powerpoint/2010/main" val="3259577756"/>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381125"/>
            <a:ext cx="6637468" cy="1362075"/>
          </a:xfrm>
        </p:spPr>
        <p:txBody>
          <a:bodyPr>
            <a:normAutofit/>
          </a:bodyPr>
          <a:lstStyle/>
          <a:p>
            <a:r>
              <a:rPr lang="en-US" sz="1800" dirty="0" smtClean="0"/>
              <a:t> </a:t>
            </a:r>
            <a:r>
              <a:rPr lang="en-US" sz="1800" dirty="0" smtClean="0">
                <a:solidFill>
                  <a:schemeClr val="tx1">
                    <a:lumMod val="65000"/>
                    <a:lumOff val="35000"/>
                  </a:schemeClr>
                </a:solidFill>
                <a:latin typeface="+mn-lt"/>
                <a:ea typeface="+mn-ea"/>
                <a:cs typeface="+mn-cs"/>
              </a:rPr>
              <a:t>The ancient Persians invented the technique of making transition from a square shaped room to a circular dome. The first large-scale domes construction, in Persia Sassanid Empire in Palace of </a:t>
            </a:r>
            <a:r>
              <a:rPr lang="en-US" sz="1800" dirty="0" err="1" smtClean="0">
                <a:solidFill>
                  <a:schemeClr val="tx1">
                    <a:lumMod val="65000"/>
                    <a:lumOff val="35000"/>
                  </a:schemeClr>
                </a:solidFill>
                <a:latin typeface="+mn-lt"/>
                <a:ea typeface="+mn-ea"/>
                <a:cs typeface="+mn-cs"/>
              </a:rPr>
              <a:t>Ardashir</a:t>
            </a:r>
            <a:r>
              <a:rPr lang="en-US" sz="1800" dirty="0" smtClean="0">
                <a:solidFill>
                  <a:schemeClr val="tx1">
                    <a:lumMod val="65000"/>
                    <a:lumOff val="35000"/>
                  </a:schemeClr>
                </a:solidFill>
                <a:latin typeface="+mn-lt"/>
                <a:ea typeface="+mn-ea"/>
                <a:cs typeface="+mn-cs"/>
              </a:rPr>
              <a:t>.</a:t>
            </a:r>
            <a:endParaRPr lang="en-US" sz="1800" dirty="0">
              <a:solidFill>
                <a:schemeClr val="tx1">
                  <a:lumMod val="65000"/>
                  <a:lumOff val="35000"/>
                </a:schemeClr>
              </a:solidFill>
              <a:latin typeface="+mn-lt"/>
              <a:ea typeface="+mn-ea"/>
              <a:cs typeface="+mn-cs"/>
            </a:endParaRP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66800" y="3276600"/>
            <a:ext cx="3505200" cy="1990725"/>
          </a:xfrm>
          <a:prstGeom prst="rect">
            <a:avLst/>
          </a:prstGeom>
        </p:spPr>
      </p:pic>
      <p:pic>
        <p:nvPicPr>
          <p:cNvPr id="4" name="Picture 3" descr="Sarvestan.gif"/>
          <p:cNvPicPr>
            <a:picLocks noChangeAspect="1"/>
          </p:cNvPicPr>
          <p:nvPr/>
        </p:nvPicPr>
        <p:blipFill>
          <a:blip r:embed="rId3" cstate="print"/>
          <a:stretch>
            <a:fillRect/>
          </a:stretch>
        </p:blipFill>
        <p:spPr>
          <a:xfrm>
            <a:off x="5105400" y="2895600"/>
            <a:ext cx="2367379" cy="2438400"/>
          </a:xfrm>
          <a:prstGeom prst="rect">
            <a:avLst/>
          </a:prstGeom>
        </p:spPr>
      </p:pic>
    </p:spTree>
    <p:extLst>
      <p:ext uri="{BB962C8B-B14F-4D97-AF65-F5344CB8AC3E}">
        <p14:creationId xmlns:p14="http://schemas.microsoft.com/office/powerpoint/2010/main" val="3729854383"/>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endParaRPr lang="en-US"/>
          </a:p>
        </p:txBody>
      </p:sp>
      <p:sp>
        <p:nvSpPr>
          <p:cNvPr id="11" name="Rectangle 10"/>
          <p:cNvSpPr/>
          <p:nvPr/>
        </p:nvSpPr>
        <p:spPr>
          <a:xfrm>
            <a:off x="914400" y="2866072"/>
            <a:ext cx="4648200" cy="1477328"/>
          </a:xfrm>
          <a:prstGeom prst="rect">
            <a:avLst/>
          </a:prstGeom>
        </p:spPr>
        <p:txBody>
          <a:bodyPr wrap="square">
            <a:spAutoFit/>
          </a:bodyPr>
          <a:lstStyle/>
          <a:p>
            <a:pPr fontAlgn="base">
              <a:spcBef>
                <a:spcPct val="0"/>
              </a:spcBef>
              <a:spcAft>
                <a:spcPct val="0"/>
              </a:spcAft>
            </a:pPr>
            <a:r>
              <a:rPr lang="en-US" dirty="0" smtClean="0">
                <a:solidFill>
                  <a:schemeClr val="tx1">
                    <a:lumMod val="65000"/>
                    <a:lumOff val="35000"/>
                  </a:schemeClr>
                </a:solidFill>
              </a:rPr>
              <a:t>An original tradition of using multiple domes was developed in the church architecture in Russia, which had adopted Orthodox Christianity from Byzantium. </a:t>
            </a:r>
          </a:p>
        </p:txBody>
      </p:sp>
      <p:pic>
        <p:nvPicPr>
          <p:cNvPr id="12" name="Picture 11"/>
          <p:cNvPicPr/>
          <p:nvPr/>
        </p:nvPicPr>
        <p:blipFill>
          <a:blip r:embed="rId2" cstate="print">
            <a:extLst>
              <a:ext uri="{28A0092B-C50C-407E-A947-70E740481C1C}">
                <a14:useLocalDpi xmlns:a14="http://schemas.microsoft.com/office/drawing/2010/main" val="0"/>
              </a:ext>
            </a:extLst>
          </a:blip>
          <a:stretch>
            <a:fillRect/>
          </a:stretch>
        </p:blipFill>
        <p:spPr>
          <a:xfrm>
            <a:off x="5410200" y="2667000"/>
            <a:ext cx="2819400" cy="2447925"/>
          </a:xfrm>
          <a:prstGeom prst="rect">
            <a:avLst/>
          </a:prstGeom>
        </p:spPr>
      </p:pic>
    </p:spTree>
    <p:extLst>
      <p:ext uri="{BB962C8B-B14F-4D97-AF65-F5344CB8AC3E}">
        <p14:creationId xmlns:p14="http://schemas.microsoft.com/office/powerpoint/2010/main" val="697846126"/>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47800"/>
            <a:ext cx="7391400" cy="2206213"/>
          </a:xfrm>
        </p:spPr>
        <p:txBody>
          <a:bodyPr>
            <a:noAutofit/>
          </a:bodyPr>
          <a:lstStyle/>
          <a:p>
            <a:pPr>
              <a:lnSpc>
                <a:spcPct val="170000"/>
              </a:lnSpc>
            </a:pPr>
            <a:r>
              <a:rPr lang="en-US" sz="1800" dirty="0" smtClean="0"/>
              <a:t>During the Renaissance period, domes in Western Europe became popular again, during the early 18th century, in Baroque period they reaching in popularity. Most of the domes in the Muslim world ,Constructed during the 16th – 18th centuries.</a:t>
            </a:r>
            <a:endParaRPr lang="en-US" sz="1800" dirty="0"/>
          </a:p>
        </p:txBody>
      </p:sp>
      <p:sp>
        <p:nvSpPr>
          <p:cNvPr id="23553" name="Rectangle 1"/>
          <p:cNvSpPr>
            <a:spLocks noChangeArrowheads="1"/>
          </p:cNvSpPr>
          <p:nvPr/>
        </p:nvSpPr>
        <p:spPr bwMode="auto">
          <a:xfrm>
            <a:off x="838200" y="3648670"/>
            <a:ext cx="67056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dirty="0" smtClean="0">
                <a:solidFill>
                  <a:schemeClr val="tx1">
                    <a:tint val="75000"/>
                  </a:schemeClr>
                </a:solidFill>
              </a:rPr>
              <a:t>The Sultan Ahmed Mosque the Shah Mosque and the </a:t>
            </a:r>
            <a:r>
              <a:rPr lang="en-US" dirty="0" err="1" smtClean="0">
                <a:solidFill>
                  <a:schemeClr val="tx1">
                    <a:tint val="75000"/>
                  </a:schemeClr>
                </a:solidFill>
              </a:rPr>
              <a:t>Badshahi</a:t>
            </a:r>
            <a:r>
              <a:rPr lang="en-US" dirty="0" smtClean="0">
                <a:solidFill>
                  <a:schemeClr val="tx1">
                    <a:tint val="75000"/>
                  </a:schemeClr>
                </a:solidFill>
              </a:rPr>
              <a:t> Mosque are primary examples of this style of architecture.</a:t>
            </a:r>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3505200" y="4657725"/>
            <a:ext cx="2057400" cy="1514475"/>
          </a:xfrm>
          <a:prstGeom prst="rect">
            <a:avLst/>
          </a:prstGeom>
        </p:spPr>
      </p:pic>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1066800" y="4648200"/>
            <a:ext cx="1981200" cy="1524000"/>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6019800" y="4591050"/>
            <a:ext cx="2057400" cy="1581150"/>
          </a:xfrm>
          <a:prstGeom prst="rect">
            <a:avLst/>
          </a:prstGeom>
        </p:spPr>
      </p:pic>
    </p:spTree>
    <p:extLst>
      <p:ext uri="{BB962C8B-B14F-4D97-AF65-F5344CB8AC3E}">
        <p14:creationId xmlns:p14="http://schemas.microsoft.com/office/powerpoint/2010/main" val="939520283"/>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90800"/>
            <a:ext cx="4800600" cy="4267200"/>
          </a:xfrm>
        </p:spPr>
        <p:txBody>
          <a:bodyPr>
            <a:normAutofit fontScale="90000"/>
          </a:bodyPr>
          <a:lstStyle/>
          <a:p>
            <a:r>
              <a:rPr lang="en-US" sz="1800" b="1" dirty="0" smtClean="0"/>
              <a:t>We can divide domes period to:</a:t>
            </a:r>
            <a:br>
              <a:rPr lang="en-US" sz="1800" b="1" dirty="0" smtClean="0"/>
            </a:br>
            <a:r>
              <a:rPr lang="en-US" sz="1800" dirty="0" smtClean="0"/>
              <a:t/>
            </a:r>
            <a:br>
              <a:rPr lang="en-US" sz="1800" dirty="0" smtClean="0"/>
            </a:br>
            <a:r>
              <a:rPr lang="en-US" sz="1800" dirty="0" smtClean="0"/>
              <a:t/>
            </a:r>
            <a:br>
              <a:rPr lang="en-US" sz="1800" dirty="0" smtClean="0"/>
            </a:br>
            <a:r>
              <a:rPr lang="en-US" sz="1800" dirty="0" smtClean="0">
                <a:solidFill>
                  <a:schemeClr val="tx1">
                    <a:lumMod val="65000"/>
                    <a:lumOff val="35000"/>
                  </a:schemeClr>
                </a:solidFill>
              </a:rPr>
              <a:t>1-Early history and primitive domes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2-Roman and Byzantine domes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3-Chinese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4-Arabic and Western-European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5-Persian domes</a:t>
            </a:r>
            <a:br>
              <a:rPr lang="en-US" sz="1800" dirty="0" smtClean="0">
                <a:solidFill>
                  <a:schemeClr val="tx1">
                    <a:lumMod val="65000"/>
                    <a:lumOff val="35000"/>
                  </a:schemeClr>
                </a:solidFill>
              </a:rPr>
            </a:br>
            <a:r>
              <a:rPr lang="en-US" sz="1800" dirty="0" smtClean="0"/>
              <a:t/>
            </a:r>
            <a:br>
              <a:rPr lang="en-US" sz="1800" dirty="0" smtClean="0"/>
            </a:br>
            <a:r>
              <a:rPr lang="en-US" sz="1800" dirty="0" smtClean="0"/>
              <a:t/>
            </a:r>
            <a:br>
              <a:rPr lang="en-US" sz="1800" dirty="0" smtClean="0"/>
            </a:br>
            <a:endParaRPr lang="en-US" sz="1800" dirty="0">
              <a:solidFill>
                <a:schemeClr val="accent4">
                  <a:lumMod val="75000"/>
                </a:schemeClr>
              </a:solidFill>
            </a:endParaRPr>
          </a:p>
        </p:txBody>
      </p:sp>
      <p:pic>
        <p:nvPicPr>
          <p:cNvPr id="5" name="Picture 4" descr="800px-Apache_Wickiup,_Edward_Curtis,_1903.jpg"/>
          <p:cNvPicPr/>
          <p:nvPr/>
        </p:nvPicPr>
        <p:blipFill>
          <a:blip r:embed="rId2" cstate="print"/>
          <a:stretch>
            <a:fillRect/>
          </a:stretch>
        </p:blipFill>
        <p:spPr>
          <a:xfrm>
            <a:off x="4724400" y="1143000"/>
            <a:ext cx="1657350" cy="1228725"/>
          </a:xfrm>
          <a:prstGeom prst="rect">
            <a:avLst/>
          </a:prstGeom>
        </p:spPr>
      </p:pic>
      <p:pic>
        <p:nvPicPr>
          <p:cNvPr id="6" name="Picture 5" descr="C:\Users\golrokh\Desktop\halil\200px-Pantheon-panini.jpg"/>
          <p:cNvPicPr/>
          <p:nvPr/>
        </p:nvPicPr>
        <p:blipFill>
          <a:blip r:embed="rId3" cstate="print"/>
          <a:srcRect/>
          <a:stretch>
            <a:fillRect/>
          </a:stretch>
        </p:blipFill>
        <p:spPr bwMode="auto">
          <a:xfrm>
            <a:off x="6705600" y="2133600"/>
            <a:ext cx="1369695" cy="1743075"/>
          </a:xfrm>
          <a:prstGeom prst="rect">
            <a:avLst/>
          </a:prstGeom>
          <a:noFill/>
          <a:ln w="9525">
            <a:noFill/>
            <a:miter lim="800000"/>
            <a:headEnd/>
            <a:tailEnd/>
          </a:ln>
        </p:spPr>
      </p:pic>
      <p:pic>
        <p:nvPicPr>
          <p:cNvPr id="7" name="Picture 6" descr="200px-Model_of_the_Lei_Cheng_Uk_Han_Tomb.jpg"/>
          <p:cNvPicPr/>
          <p:nvPr/>
        </p:nvPicPr>
        <p:blipFill>
          <a:blip r:embed="rId4" cstate="print"/>
          <a:stretch>
            <a:fillRect/>
          </a:stretch>
        </p:blipFill>
        <p:spPr>
          <a:xfrm>
            <a:off x="3429000" y="3124200"/>
            <a:ext cx="1847850" cy="1219200"/>
          </a:xfrm>
          <a:prstGeom prst="rect">
            <a:avLst/>
          </a:prstGeom>
        </p:spPr>
      </p:pic>
      <p:pic>
        <p:nvPicPr>
          <p:cNvPr id="8" name="Picture 7" descr="200px-Dome_of_the_Rock_Temple_Mount.jpg"/>
          <p:cNvPicPr/>
          <p:nvPr/>
        </p:nvPicPr>
        <p:blipFill>
          <a:blip r:embed="rId5" cstate="print"/>
          <a:stretch>
            <a:fillRect/>
          </a:stretch>
        </p:blipFill>
        <p:spPr>
          <a:xfrm>
            <a:off x="5867400" y="4267200"/>
            <a:ext cx="1657350" cy="1228725"/>
          </a:xfrm>
          <a:prstGeom prst="rect">
            <a:avLst/>
          </a:prstGeom>
        </p:spPr>
      </p:pic>
      <p:pic>
        <p:nvPicPr>
          <p:cNvPr id="9" name="Picture 8" descr="Georg Gertster Shah Mosque esfahan 1978 shah mosque in iran sky view photographs.jpg"/>
          <p:cNvPicPr/>
          <p:nvPr/>
        </p:nvPicPr>
        <p:blipFill>
          <a:blip r:embed="rId6" cstate="print"/>
          <a:stretch>
            <a:fillRect/>
          </a:stretch>
        </p:blipFill>
        <p:spPr>
          <a:xfrm>
            <a:off x="3581400" y="5334000"/>
            <a:ext cx="1638300" cy="1076325"/>
          </a:xfrm>
          <a:prstGeom prst="rect">
            <a:avLst/>
          </a:prstGeom>
        </p:spPr>
      </p:pic>
      <p:cxnSp>
        <p:nvCxnSpPr>
          <p:cNvPr id="11" name="Straight Arrow Connector 10"/>
          <p:cNvCxnSpPr/>
          <p:nvPr/>
        </p:nvCxnSpPr>
        <p:spPr>
          <a:xfrm>
            <a:off x="4419600" y="1828800"/>
            <a:ext cx="228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495800" y="2819400"/>
            <a:ext cx="1752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819400" y="3810000"/>
            <a:ext cx="3810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743200" y="5943600"/>
            <a:ext cx="609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953000" y="4799012"/>
            <a:ext cx="7620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684721"/>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648200"/>
            <a:ext cx="6637468" cy="981075"/>
          </a:xfrm>
        </p:spPr>
        <p:txBody>
          <a:bodyPr>
            <a:normAutofit fontScale="90000"/>
          </a:bodyPr>
          <a:lstStyle/>
          <a:p>
            <a:r>
              <a:rPr lang="en-US" sz="1800" dirty="0" smtClean="0">
                <a:solidFill>
                  <a:schemeClr val="tx1">
                    <a:lumMod val="65000"/>
                    <a:lumOff val="35000"/>
                  </a:schemeClr>
                </a:solidFill>
              </a:rPr>
              <a:t>6-Russian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7-Italian Renaissance and Ottoman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8-South-Asian and </a:t>
            </a:r>
            <a:r>
              <a:rPr lang="en-US" sz="1800" dirty="0" err="1" smtClean="0">
                <a:solidFill>
                  <a:schemeClr val="tx1">
                    <a:lumMod val="65000"/>
                    <a:lumOff val="35000"/>
                  </a:schemeClr>
                </a:solidFill>
              </a:rPr>
              <a:t>Mughal</a:t>
            </a:r>
            <a:r>
              <a:rPr lang="en-US" sz="1800" dirty="0" smtClean="0">
                <a:solidFill>
                  <a:schemeClr val="tx1">
                    <a:lumMod val="65000"/>
                    <a:lumOff val="35000"/>
                  </a:schemeClr>
                </a:solidFill>
              </a:rPr>
              <a:t>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9-Early modern period domes</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
            </a:r>
            <a:br>
              <a:rPr lang="en-US" sz="1800" dirty="0" smtClean="0">
                <a:solidFill>
                  <a:schemeClr val="tx1">
                    <a:lumMod val="65000"/>
                    <a:lumOff val="35000"/>
                  </a:schemeClr>
                </a:solidFill>
              </a:rPr>
            </a:br>
            <a:r>
              <a:rPr lang="en-US" sz="1800" dirty="0" smtClean="0">
                <a:solidFill>
                  <a:schemeClr val="tx1">
                    <a:lumMod val="65000"/>
                    <a:lumOff val="35000"/>
                  </a:schemeClr>
                </a:solidFill>
              </a:rPr>
              <a:t>10-Modern period domes </a:t>
            </a:r>
            <a:br>
              <a:rPr lang="en-US" sz="1800" dirty="0" smtClean="0">
                <a:solidFill>
                  <a:schemeClr val="tx1">
                    <a:lumMod val="65000"/>
                    <a:lumOff val="35000"/>
                  </a:schemeClr>
                </a:solidFill>
              </a:rPr>
            </a:br>
            <a:endParaRPr lang="en-US" sz="1800" dirty="0">
              <a:solidFill>
                <a:schemeClr val="tx1">
                  <a:lumMod val="65000"/>
                  <a:lumOff val="35000"/>
                </a:schemeClr>
              </a:solidFill>
            </a:endParaRPr>
          </a:p>
        </p:txBody>
      </p:sp>
      <p:pic>
        <p:nvPicPr>
          <p:cNvPr id="5" name="Picture 4" descr="200px-Onion_domes_of_Cathedral_of_the_Annunciation.jpg"/>
          <p:cNvPicPr/>
          <p:nvPr/>
        </p:nvPicPr>
        <p:blipFill>
          <a:blip r:embed="rId2" cstate="print"/>
          <a:stretch>
            <a:fillRect/>
          </a:stretch>
        </p:blipFill>
        <p:spPr>
          <a:xfrm>
            <a:off x="3886200" y="762000"/>
            <a:ext cx="1445895" cy="1076325"/>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6515100" y="1828800"/>
            <a:ext cx="1562100" cy="1038225"/>
          </a:xfrm>
          <a:prstGeom prst="rect">
            <a:avLst/>
          </a:prstGeom>
        </p:spPr>
      </p:pic>
      <p:pic>
        <p:nvPicPr>
          <p:cNvPr id="7" name="Picture 6" descr="800px-Taj_Mahal_2012.jpg"/>
          <p:cNvPicPr/>
          <p:nvPr/>
        </p:nvPicPr>
        <p:blipFill>
          <a:blip r:embed="rId4" cstate="print"/>
          <a:stretch>
            <a:fillRect/>
          </a:stretch>
        </p:blipFill>
        <p:spPr>
          <a:xfrm>
            <a:off x="4676140" y="2743200"/>
            <a:ext cx="1572260" cy="904875"/>
          </a:xfrm>
          <a:prstGeom prst="rect">
            <a:avLst/>
          </a:prstGeom>
        </p:spPr>
      </p:pic>
      <p:pic>
        <p:nvPicPr>
          <p:cNvPr id="8" name="Picture 7" descr="667PX-~1.JPG"/>
          <p:cNvPicPr/>
          <p:nvPr/>
        </p:nvPicPr>
        <p:blipFill>
          <a:blip r:embed="rId5" cstate="print"/>
          <a:stretch>
            <a:fillRect/>
          </a:stretch>
        </p:blipFill>
        <p:spPr>
          <a:xfrm>
            <a:off x="6562725" y="3581400"/>
            <a:ext cx="1362075" cy="1228725"/>
          </a:xfrm>
          <a:prstGeom prst="rect">
            <a:avLst/>
          </a:prstGeom>
        </p:spPr>
      </p:pic>
      <p:pic>
        <p:nvPicPr>
          <p:cNvPr id="9" name="Picture 8" descr="400px-Eden_Project_geodesic_domes_panorama.jpg"/>
          <p:cNvPicPr/>
          <p:nvPr/>
        </p:nvPicPr>
        <p:blipFill>
          <a:blip r:embed="rId6" cstate="print"/>
          <a:stretch>
            <a:fillRect/>
          </a:stretch>
        </p:blipFill>
        <p:spPr>
          <a:xfrm>
            <a:off x="4114800" y="4953000"/>
            <a:ext cx="2562225" cy="800100"/>
          </a:xfrm>
          <a:prstGeom prst="rect">
            <a:avLst/>
          </a:prstGeom>
        </p:spPr>
      </p:pic>
      <p:cxnSp>
        <p:nvCxnSpPr>
          <p:cNvPr id="10" name="Straight Arrow Connector 9"/>
          <p:cNvCxnSpPr/>
          <p:nvPr/>
        </p:nvCxnSpPr>
        <p:spPr>
          <a:xfrm>
            <a:off x="4114800" y="4267200"/>
            <a:ext cx="16764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743200" y="1371600"/>
            <a:ext cx="9144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57800" y="2286000"/>
            <a:ext cx="10668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05200" y="5257800"/>
            <a:ext cx="5334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267200" y="3276600"/>
            <a:ext cx="3048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611037"/>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4267200" cy="914400"/>
          </a:xfrm>
        </p:spPr>
        <p:txBody>
          <a:bodyPr/>
          <a:lstStyle/>
          <a:p>
            <a:r>
              <a:rPr lang="en-US" b="1" dirty="0" smtClean="0"/>
              <a:t>Dome stricture:</a:t>
            </a:r>
            <a:endParaRPr lang="en-US" dirty="0"/>
          </a:p>
        </p:txBody>
      </p:sp>
      <p:sp>
        <p:nvSpPr>
          <p:cNvPr id="3" name="Text Placeholder 2"/>
          <p:cNvSpPr>
            <a:spLocks noGrp="1"/>
          </p:cNvSpPr>
          <p:nvPr>
            <p:ph type="body" idx="1"/>
          </p:nvPr>
        </p:nvSpPr>
        <p:spPr>
          <a:xfrm>
            <a:off x="685800" y="1905000"/>
            <a:ext cx="6637467" cy="1520413"/>
          </a:xfrm>
        </p:spPr>
        <p:txBody>
          <a:bodyPr>
            <a:normAutofit/>
          </a:bodyPr>
          <a:lstStyle/>
          <a:p>
            <a:r>
              <a:rPr lang="en-US" sz="1600" dirty="0" smtClean="0">
                <a:solidFill>
                  <a:schemeClr val="tx1">
                    <a:lumMod val="65000"/>
                    <a:lumOff val="35000"/>
                  </a:schemeClr>
                </a:solidFill>
                <a:latin typeface="+mj-lt"/>
                <a:ea typeface="+mj-ea"/>
                <a:cs typeface="+mj-cs"/>
              </a:rPr>
              <a:t>A dome structure is an arch which has been rotated around its central vertical axis. So domes, like arches, have a huge amount of structural strength when properly built and can span large open spaces without interior supports.</a:t>
            </a:r>
          </a:p>
        </p:txBody>
      </p:sp>
      <p:pic>
        <p:nvPicPr>
          <p:cNvPr id="4" name="Picture 3" descr="398px-TUNISIE_KAIROUAN_04.jpg"/>
          <p:cNvPicPr>
            <a:picLocks noChangeAspect="1"/>
          </p:cNvPicPr>
          <p:nvPr/>
        </p:nvPicPr>
        <p:blipFill>
          <a:blip r:embed="rId2" cstate="print"/>
          <a:stretch>
            <a:fillRect/>
          </a:stretch>
        </p:blipFill>
        <p:spPr>
          <a:xfrm>
            <a:off x="5772822" y="3581400"/>
            <a:ext cx="1618578" cy="2436000"/>
          </a:xfrm>
          <a:prstGeom prst="rect">
            <a:avLst/>
          </a:prstGeom>
        </p:spPr>
      </p:pic>
      <p:pic>
        <p:nvPicPr>
          <p:cNvPr id="5" name="Picture 4" descr="800px-Sheikh_Lotfallah_Esfahan.jpg"/>
          <p:cNvPicPr>
            <a:picLocks noChangeAspect="1"/>
          </p:cNvPicPr>
          <p:nvPr/>
        </p:nvPicPr>
        <p:blipFill>
          <a:blip r:embed="rId3" cstate="print"/>
          <a:stretch>
            <a:fillRect/>
          </a:stretch>
        </p:blipFill>
        <p:spPr>
          <a:xfrm>
            <a:off x="1705000" y="3581400"/>
            <a:ext cx="3248000" cy="2436000"/>
          </a:xfrm>
          <a:prstGeom prst="rect">
            <a:avLst/>
          </a:prstGeom>
        </p:spPr>
      </p:pic>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14525"/>
            <a:ext cx="6637468" cy="1362075"/>
          </a:xfrm>
        </p:spPr>
        <p:txBody>
          <a:bodyPr>
            <a:normAutofit fontScale="90000"/>
          </a:bodyPr>
          <a:lstStyle/>
          <a:p>
            <a:r>
              <a:rPr lang="en-US" dirty="0" smtClean="0"/>
              <a:t>Domes divided into two kinds: </a:t>
            </a:r>
            <a:br>
              <a:rPr lang="en-US" dirty="0" smtClean="0"/>
            </a:br>
            <a:r>
              <a:rPr lang="en-US" dirty="0" smtClean="0"/>
              <a:t>  simple </a:t>
            </a:r>
            <a:br>
              <a:rPr lang="en-US" dirty="0" smtClean="0"/>
            </a:br>
            <a:r>
              <a:rPr lang="en-US" dirty="0" smtClean="0"/>
              <a:t>  compound</a:t>
            </a:r>
            <a:endParaRPr lang="en-US" dirty="0"/>
          </a:p>
        </p:txBody>
      </p:sp>
      <p:sp>
        <p:nvSpPr>
          <p:cNvPr id="3" name="Text Placeholder 2"/>
          <p:cNvSpPr>
            <a:spLocks noGrp="1"/>
          </p:cNvSpPr>
          <p:nvPr>
            <p:ph type="body" idx="1"/>
          </p:nvPr>
        </p:nvSpPr>
        <p:spPr>
          <a:xfrm>
            <a:off x="685800" y="3505200"/>
            <a:ext cx="7620000" cy="2286000"/>
          </a:xfrm>
        </p:spPr>
        <p:txBody>
          <a:bodyPr>
            <a:normAutofit fontScale="92500" lnSpcReduction="10000"/>
          </a:bodyPr>
          <a:lstStyle/>
          <a:p>
            <a:r>
              <a:rPr lang="en-US" sz="2600" b="1" dirty="0" smtClean="0">
                <a:solidFill>
                  <a:schemeClr val="accent1"/>
                </a:solidFill>
                <a:latin typeface="+mj-lt"/>
                <a:ea typeface="+mj-ea"/>
                <a:cs typeface="+mj-cs"/>
              </a:rPr>
              <a:t>Simple Dome : </a:t>
            </a:r>
            <a:r>
              <a:rPr lang="en-US" dirty="0" smtClean="0"/>
              <a:t>the</a:t>
            </a:r>
            <a:r>
              <a:rPr lang="en-US" sz="4600" dirty="0" smtClean="0">
                <a:solidFill>
                  <a:schemeClr val="accent1"/>
                </a:solidFill>
                <a:latin typeface="+mj-lt"/>
                <a:ea typeface="+mj-ea"/>
                <a:cs typeface="+mj-cs"/>
              </a:rPr>
              <a:t> </a:t>
            </a:r>
            <a:r>
              <a:rPr lang="en-US" dirty="0" smtClean="0"/>
              <a:t>pendentives are part of the same sphere as the dome itself.</a:t>
            </a:r>
          </a:p>
          <a:p>
            <a:endParaRPr lang="en-US" dirty="0" smtClean="0"/>
          </a:p>
          <a:p>
            <a:r>
              <a:rPr lang="en-US" dirty="0" smtClean="0"/>
              <a:t> </a:t>
            </a:r>
            <a:r>
              <a:rPr lang="en-US" sz="2600" b="1" dirty="0" smtClean="0">
                <a:solidFill>
                  <a:schemeClr val="accent1"/>
                </a:solidFill>
                <a:latin typeface="+mj-lt"/>
                <a:ea typeface="+mj-ea"/>
                <a:cs typeface="+mj-cs"/>
              </a:rPr>
              <a:t>compound dome:</a:t>
            </a:r>
            <a:r>
              <a:rPr lang="en-US" dirty="0" smtClean="0"/>
              <a:t> the pendentives are part of the surface of a larger sphere below that of the dome itself and form a circular base for either the dome or a drum section. </a:t>
            </a:r>
          </a:p>
          <a:p>
            <a:endParaRPr lang="en-US" dirty="0"/>
          </a:p>
        </p:txBody>
      </p:sp>
      <p:sp>
        <p:nvSpPr>
          <p:cNvPr id="4" name="Oval 3"/>
          <p:cNvSpPr/>
          <p:nvPr/>
        </p:nvSpPr>
        <p:spPr>
          <a:xfrm>
            <a:off x="838200" y="2362200"/>
            <a:ext cx="152400" cy="152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Oval 4"/>
          <p:cNvSpPr/>
          <p:nvPr/>
        </p:nvSpPr>
        <p:spPr>
          <a:xfrm>
            <a:off x="838200" y="2895600"/>
            <a:ext cx="152400" cy="152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3657600" cy="1676400"/>
          </a:xfrm>
        </p:spPr>
        <p:txBody>
          <a:bodyPr>
            <a:normAutofit/>
          </a:bodyPr>
          <a:lstStyle/>
          <a:p>
            <a:r>
              <a:rPr lang="en-US" sz="3600" b="1" dirty="0" smtClean="0"/>
              <a:t>General types </a:t>
            </a:r>
            <a:r>
              <a:rPr lang="en-US" b="1" dirty="0" smtClean="0"/>
              <a:t>:</a:t>
            </a:r>
            <a:r>
              <a:rPr lang="en-US" dirty="0" smtClean="0"/>
              <a:t/>
            </a:r>
            <a:br>
              <a:rPr lang="en-US" dirty="0" smtClean="0"/>
            </a:br>
            <a:endParaRPr lang="en-US" dirty="0"/>
          </a:p>
        </p:txBody>
      </p:sp>
      <p:sp>
        <p:nvSpPr>
          <p:cNvPr id="3" name="Text Placeholder 2"/>
          <p:cNvSpPr>
            <a:spLocks noGrp="1"/>
          </p:cNvSpPr>
          <p:nvPr>
            <p:ph type="body" idx="1"/>
          </p:nvPr>
        </p:nvSpPr>
        <p:spPr>
          <a:xfrm>
            <a:off x="838200" y="1752600"/>
            <a:ext cx="6637467" cy="4191000"/>
          </a:xfrm>
        </p:spPr>
        <p:txBody>
          <a:bodyPr>
            <a:normAutofit/>
          </a:bodyPr>
          <a:lstStyle/>
          <a:p>
            <a:pPr>
              <a:buSzPct val="100000"/>
              <a:buFont typeface="Arial" pitchFamily="34" charset="0"/>
              <a:buChar char="•"/>
            </a:pPr>
            <a:r>
              <a:rPr lang="en-US" b="1" dirty="0" smtClean="0"/>
              <a:t>Onion dome</a:t>
            </a:r>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r>
              <a:rPr lang="en-US" b="1" dirty="0" smtClean="0"/>
              <a:t>Oval dome</a:t>
            </a:r>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r>
              <a:rPr lang="en-US" b="1" dirty="0" smtClean="0"/>
              <a:t>Parabolic dome</a:t>
            </a:r>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r>
              <a:rPr lang="en-US" b="1" dirty="0" smtClean="0"/>
              <a:t>Polygonal dome </a:t>
            </a:r>
          </a:p>
          <a:p>
            <a:pPr>
              <a:buSzPct val="100000"/>
            </a:pPr>
            <a:r>
              <a:rPr lang="en-US" b="1" dirty="0" smtClean="0"/>
              <a:t> </a:t>
            </a:r>
          </a:p>
          <a:p>
            <a:pPr>
              <a:buSzPct val="100000"/>
              <a:buFont typeface="Arial" pitchFamily="34" charset="0"/>
              <a:buChar char="•"/>
            </a:pPr>
            <a:endParaRPr lang="en-US" dirty="0" smtClean="0"/>
          </a:p>
          <a:p>
            <a:pPr>
              <a:buSzPct val="100000"/>
              <a:buFont typeface="Arial" pitchFamily="34" charset="0"/>
              <a:buChar char="•"/>
            </a:pPr>
            <a:endParaRPr lang="en-US" dirty="0"/>
          </a:p>
        </p:txBody>
      </p:sp>
      <p:pic>
        <p:nvPicPr>
          <p:cNvPr id="5" name="Picture 4" descr="Untitled.jpg"/>
          <p:cNvPicPr/>
          <p:nvPr/>
        </p:nvPicPr>
        <p:blipFill>
          <a:blip r:embed="rId2" cstate="print"/>
          <a:stretch>
            <a:fillRect/>
          </a:stretch>
        </p:blipFill>
        <p:spPr>
          <a:xfrm>
            <a:off x="3352800" y="2286000"/>
            <a:ext cx="2085975" cy="1438275"/>
          </a:xfrm>
          <a:prstGeom prst="rect">
            <a:avLst/>
          </a:prstGeom>
        </p:spPr>
      </p:pic>
      <p:pic>
        <p:nvPicPr>
          <p:cNvPr id="21506" name="Picture 2" descr="http://upload.wikimedia.org/wikipedia/commons/thumb/4/49/RedSquare_SaintBasile_%28pixinn.net%29.jpg/200px-RedSquare_SaintBasile_%28pixinn.net%29.jpg">
            <a:hlinkClick r:id="rId3"/>
          </p:cNvPr>
          <p:cNvPicPr>
            <a:picLocks noChangeAspect="1" noChangeArrowheads="1"/>
          </p:cNvPicPr>
          <p:nvPr/>
        </p:nvPicPr>
        <p:blipFill>
          <a:blip r:embed="rId4" cstate="print"/>
          <a:srcRect/>
          <a:stretch>
            <a:fillRect/>
          </a:stretch>
        </p:blipFill>
        <p:spPr bwMode="auto">
          <a:xfrm>
            <a:off x="6172200" y="914400"/>
            <a:ext cx="1371600" cy="2064258"/>
          </a:xfrm>
          <a:prstGeom prst="rect">
            <a:avLst/>
          </a:prstGeom>
          <a:noFill/>
        </p:spPr>
      </p:pic>
      <p:pic>
        <p:nvPicPr>
          <p:cNvPr id="7" name="Picture 6" descr="roofing-services-supermarket_com-do20.jpg"/>
          <p:cNvPicPr>
            <a:picLocks noChangeAspect="1"/>
          </p:cNvPicPr>
          <p:nvPr/>
        </p:nvPicPr>
        <p:blipFill>
          <a:blip r:embed="rId5" cstate="print"/>
          <a:srcRect b="7303"/>
          <a:stretch>
            <a:fillRect/>
          </a:stretch>
        </p:blipFill>
        <p:spPr>
          <a:xfrm>
            <a:off x="5638800" y="3657600"/>
            <a:ext cx="2181225" cy="1518574"/>
          </a:xfrm>
          <a:prstGeom prst="rect">
            <a:avLst/>
          </a:prstGeom>
        </p:spPr>
      </p:pic>
      <p:pic>
        <p:nvPicPr>
          <p:cNvPr id="8" name="Picture 7" descr="Duomo25.jpg"/>
          <p:cNvPicPr>
            <a:picLocks noChangeAspect="1"/>
          </p:cNvPicPr>
          <p:nvPr/>
        </p:nvPicPr>
        <p:blipFill>
          <a:blip r:embed="rId6" cstate="print"/>
          <a:stretch>
            <a:fillRect/>
          </a:stretch>
        </p:blipFill>
        <p:spPr>
          <a:xfrm>
            <a:off x="3810000" y="4724400"/>
            <a:ext cx="1295400" cy="1778000"/>
          </a:xfrm>
          <a:prstGeom prst="rect">
            <a:avLst/>
          </a:prstGeom>
        </p:spPr>
      </p:pic>
      <p:cxnSp>
        <p:nvCxnSpPr>
          <p:cNvPr id="9" name="Straight Arrow Connector 8"/>
          <p:cNvCxnSpPr/>
          <p:nvPr/>
        </p:nvCxnSpPr>
        <p:spPr>
          <a:xfrm>
            <a:off x="3352800" y="4191000"/>
            <a:ext cx="16764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124200" y="1981200"/>
            <a:ext cx="2133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590800" y="3124200"/>
            <a:ext cx="609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200400" y="5257800"/>
            <a:ext cx="3810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1371600"/>
            <a:ext cx="6637467" cy="4187413"/>
          </a:xfrm>
        </p:spPr>
        <p:txBody>
          <a:bodyPr>
            <a:normAutofit/>
          </a:bodyPr>
          <a:lstStyle/>
          <a:p>
            <a:pPr>
              <a:buSzPct val="100000"/>
              <a:buFont typeface="Arial" pitchFamily="34" charset="0"/>
              <a:buChar char="•"/>
            </a:pPr>
            <a:r>
              <a:rPr lang="en-US" b="1" dirty="0" smtClean="0"/>
              <a:t>Sail dome</a:t>
            </a:r>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r>
              <a:rPr lang="en-US" b="1" dirty="0" smtClean="0"/>
              <a:t>saucer dome</a:t>
            </a:r>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endParaRPr lang="en-US" b="1" dirty="0" smtClean="0"/>
          </a:p>
          <a:p>
            <a:pPr>
              <a:buSzPct val="100000"/>
              <a:buFont typeface="Arial" pitchFamily="34" charset="0"/>
              <a:buChar char="•"/>
            </a:pPr>
            <a:r>
              <a:rPr lang="en-US" b="1" dirty="0" smtClean="0"/>
              <a:t> Umbrella dome </a:t>
            </a:r>
          </a:p>
        </p:txBody>
      </p:sp>
      <p:pic>
        <p:nvPicPr>
          <p:cNvPr id="49154" name="Picture 2" descr="پرونده:Haengekuppel.png">
            <a:hlinkClick r:id="rId2"/>
          </p:cNvPr>
          <p:cNvPicPr>
            <a:picLocks noChangeAspect="1" noChangeArrowheads="1"/>
          </p:cNvPicPr>
          <p:nvPr/>
        </p:nvPicPr>
        <p:blipFill>
          <a:blip r:embed="rId3" cstate="print"/>
          <a:srcRect/>
          <a:stretch>
            <a:fillRect/>
          </a:stretch>
        </p:blipFill>
        <p:spPr bwMode="auto">
          <a:xfrm>
            <a:off x="4495800" y="762000"/>
            <a:ext cx="1981200" cy="1666309"/>
          </a:xfrm>
          <a:prstGeom prst="rect">
            <a:avLst/>
          </a:prstGeom>
          <a:noFill/>
        </p:spPr>
      </p:pic>
      <p:pic>
        <p:nvPicPr>
          <p:cNvPr id="5" name="Picture 4" descr="http://upload.wikimedia.org/wikipedia/commons/thumb/c/ca/Chiesa_di_santa_croce%2C_cappella_dei_pazzi%2C_cupola_1.JPG/130px-Chiesa_di_santa_croce%2C_cappella_dei_pazzi%2C_cupola_1.JPG">
            <a:hlinkClick r:id="rId4"/>
          </p:cNvPr>
          <p:cNvPicPr/>
          <p:nvPr/>
        </p:nvPicPr>
        <p:blipFill>
          <a:blip r:embed="rId5" cstate="print"/>
          <a:srcRect/>
          <a:stretch>
            <a:fillRect/>
          </a:stretch>
        </p:blipFill>
        <p:spPr bwMode="auto">
          <a:xfrm>
            <a:off x="4343400" y="4191000"/>
            <a:ext cx="2057400" cy="1236345"/>
          </a:xfrm>
          <a:prstGeom prst="rect">
            <a:avLst/>
          </a:prstGeom>
          <a:noFill/>
          <a:ln w="9525">
            <a:noFill/>
            <a:miter lim="800000"/>
            <a:headEnd/>
            <a:tailEnd/>
          </a:ln>
        </p:spPr>
      </p:pic>
      <p:pic>
        <p:nvPicPr>
          <p:cNvPr id="6" name="Picture 5" descr="http://upload.wikimedia.org/wikipedia/commons/thumb/5/57/Louisiana_superdome_2004.jpg/130px-Louisiana_superdome_2004.jpg">
            <a:hlinkClick r:id="rId6"/>
          </p:cNvPr>
          <p:cNvPicPr/>
          <p:nvPr/>
        </p:nvPicPr>
        <p:blipFill>
          <a:blip r:embed="rId7" cstate="print"/>
          <a:srcRect/>
          <a:stretch>
            <a:fillRect/>
          </a:stretch>
        </p:blipFill>
        <p:spPr bwMode="auto">
          <a:xfrm>
            <a:off x="4267200" y="2667000"/>
            <a:ext cx="2369503" cy="1115695"/>
          </a:xfrm>
          <a:prstGeom prst="rect">
            <a:avLst/>
          </a:prstGeom>
          <a:noFill/>
          <a:ln w="9525">
            <a:noFill/>
            <a:miter lim="800000"/>
            <a:headEnd/>
            <a:tailEnd/>
          </a:ln>
        </p:spPr>
      </p:pic>
      <p:cxnSp>
        <p:nvCxnSpPr>
          <p:cNvPr id="7" name="Straight Arrow Connector 6"/>
          <p:cNvCxnSpPr/>
          <p:nvPr/>
        </p:nvCxnSpPr>
        <p:spPr>
          <a:xfrm>
            <a:off x="2590800" y="1600200"/>
            <a:ext cx="1600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124200" y="3048000"/>
            <a:ext cx="10668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505200" y="4572000"/>
            <a:ext cx="6096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4191000" cy="981075"/>
          </a:xfrm>
        </p:spPr>
        <p:txBody>
          <a:bodyPr>
            <a:normAutofit fontScale="90000"/>
          </a:bodyPr>
          <a:lstStyle/>
          <a:p>
            <a:r>
              <a:rPr lang="en-US" b="1" dirty="0" smtClean="0"/>
              <a:t>Glass Structure:</a:t>
            </a:r>
            <a:endParaRPr lang="en-US" dirty="0"/>
          </a:p>
        </p:txBody>
      </p:sp>
      <p:sp>
        <p:nvSpPr>
          <p:cNvPr id="3" name="Text Placeholder 2"/>
          <p:cNvSpPr>
            <a:spLocks noGrp="1"/>
          </p:cNvSpPr>
          <p:nvPr>
            <p:ph type="body" idx="1"/>
          </p:nvPr>
        </p:nvSpPr>
        <p:spPr>
          <a:xfrm>
            <a:off x="838200" y="1981200"/>
            <a:ext cx="4038600" cy="4267200"/>
          </a:xfrm>
        </p:spPr>
        <p:txBody>
          <a:bodyPr>
            <a:normAutofit/>
          </a:bodyPr>
          <a:lstStyle/>
          <a:p>
            <a:r>
              <a:rPr lang="en-US" sz="1900" dirty="0" smtClean="0">
                <a:solidFill>
                  <a:schemeClr val="tx1">
                    <a:lumMod val="65000"/>
                    <a:lumOff val="35000"/>
                  </a:schemeClr>
                </a:solidFill>
              </a:rPr>
              <a:t>The story of glazing material and the concept of their usage onto the building envelope goes so far deeply into the history. Human tried to figure out a boundary around his living area, but no one could live without light, view and air circulation. The development of glazing materials and the ways of their construction systems have been changed from the prehistoric era up to Roman ages, Middle Ages till the recent decades.</a:t>
            </a:r>
          </a:p>
          <a:p>
            <a:endParaRPr lang="en-US" dirty="0"/>
          </a:p>
        </p:txBody>
      </p:sp>
      <p:pic>
        <p:nvPicPr>
          <p:cNvPr id="4" name="Picture 3" descr="Capitol_dome_inside.jpg"/>
          <p:cNvPicPr>
            <a:picLocks noChangeAspect="1"/>
          </p:cNvPicPr>
          <p:nvPr/>
        </p:nvPicPr>
        <p:blipFill>
          <a:blip r:embed="rId2" cstate="print"/>
          <a:stretch>
            <a:fillRect/>
          </a:stretch>
        </p:blipFill>
        <p:spPr>
          <a:xfrm>
            <a:off x="5105400" y="2514600"/>
            <a:ext cx="3048000" cy="2286000"/>
          </a:xfrm>
          <a:prstGeom prst="rect">
            <a:avLst/>
          </a:prstGeom>
        </p:spPr>
      </p:pic>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1600"/>
            <a:ext cx="4419600" cy="4419600"/>
          </a:xfrm>
        </p:spPr>
        <p:txBody>
          <a:bodyPr>
            <a:normAutofit fontScale="90000"/>
          </a:bodyPr>
          <a:lstStyle/>
          <a:p>
            <a:pPr>
              <a:lnSpc>
                <a:spcPct val="150000"/>
              </a:lnSpc>
            </a:pPr>
            <a:r>
              <a:rPr lang="en-US" dirty="0" smtClean="0">
                <a:solidFill>
                  <a:schemeClr val="tx1">
                    <a:lumMod val="65000"/>
                    <a:lumOff val="35000"/>
                  </a:schemeClr>
                </a:solidFill>
              </a:rPr>
              <a:t> </a:t>
            </a:r>
            <a:r>
              <a:rPr lang="en-US" sz="2100" dirty="0" smtClean="0">
                <a:solidFill>
                  <a:schemeClr val="tx1">
                    <a:lumMod val="65000"/>
                    <a:lumOff val="35000"/>
                  </a:schemeClr>
                </a:solidFill>
                <a:latin typeface="+mn-lt"/>
                <a:ea typeface="+mn-ea"/>
                <a:cs typeface="+mn-cs"/>
              </a:rPr>
              <a:t>The main reason to use glass was to bring light into the architectural space. By the development of glazing production technology and the desire to receive more light into architectural spaces lead producers to design and find ways to apply glazing by bigger sizes in different styles.</a:t>
            </a:r>
          </a:p>
        </p:txBody>
      </p:sp>
      <p:pic>
        <p:nvPicPr>
          <p:cNvPr id="4" name="Picture 3" descr="Inside-View-Duomo-Dome.jpg"/>
          <p:cNvPicPr>
            <a:picLocks noChangeAspect="1"/>
          </p:cNvPicPr>
          <p:nvPr/>
        </p:nvPicPr>
        <p:blipFill>
          <a:blip r:embed="rId2" cstate="print"/>
          <a:stretch>
            <a:fillRect/>
          </a:stretch>
        </p:blipFill>
        <p:spPr>
          <a:xfrm>
            <a:off x="5334000" y="3886200"/>
            <a:ext cx="2858754" cy="1786721"/>
          </a:xfrm>
          <a:prstGeom prst="rect">
            <a:avLst/>
          </a:prstGeom>
        </p:spPr>
      </p:pic>
      <p:pic>
        <p:nvPicPr>
          <p:cNvPr id="5" name="Picture 4" descr="st-peters-dome.jpg"/>
          <p:cNvPicPr>
            <a:picLocks noChangeAspect="1"/>
          </p:cNvPicPr>
          <p:nvPr/>
        </p:nvPicPr>
        <p:blipFill>
          <a:blip r:embed="rId3" cstate="print"/>
          <a:stretch>
            <a:fillRect/>
          </a:stretch>
        </p:blipFill>
        <p:spPr>
          <a:xfrm>
            <a:off x="5641983" y="1371600"/>
            <a:ext cx="2282817" cy="1721244"/>
          </a:xfrm>
          <a:prstGeom prst="rect">
            <a:avLst/>
          </a:prstGeom>
        </p:spPr>
      </p:pic>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8350" y="1976437"/>
            <a:ext cx="5067300" cy="2905125"/>
          </a:xfrm>
          <a:prstGeom prst="rect">
            <a:avLst/>
          </a:prstGeom>
          <a:noFill/>
        </p:spPr>
      </p:pic>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 span truss roo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2176462"/>
            <a:ext cx="5029200" cy="2505075"/>
          </a:xfrm>
          <a:prstGeom prst="rect">
            <a:avLst/>
          </a:prstGeom>
          <a:noFill/>
          <a:ln>
            <a:noFill/>
          </a:ln>
        </p:spPr>
      </p:pic>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9300" y="2028825"/>
            <a:ext cx="5105400" cy="2800350"/>
          </a:xfrm>
          <a:prstGeom prst="rect">
            <a:avLst/>
          </a:prstGeom>
          <a:noFill/>
        </p:spPr>
      </p:pic>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6450" y="1533525"/>
            <a:ext cx="4991100" cy="3790950"/>
          </a:xfrm>
          <a:prstGeom prst="rect">
            <a:avLst/>
          </a:prstGeom>
          <a:noFill/>
        </p:spPr>
      </p:pic>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6925" y="1543050"/>
            <a:ext cx="5010149" cy="3771900"/>
          </a:xfrm>
          <a:prstGeom prst="rect">
            <a:avLst/>
          </a:prstGeom>
          <a:noFill/>
        </p:spPr>
      </p:pic>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07" y="107833"/>
            <a:ext cx="5549553" cy="1143000"/>
          </a:xfrm>
          <a:solidFill>
            <a:srgbClr val="FFFFFF">
              <a:alpha val="69804"/>
            </a:srgbClr>
          </a:solidFill>
          <a:effectLst>
            <a:outerShdw blurRad="50800" dist="38100" dir="5400000" algn="t" rotWithShape="0">
              <a:prstClr val="black">
                <a:alpha val="40000"/>
              </a:prstClr>
            </a:outerShdw>
            <a:softEdge rad="31750"/>
          </a:effectLst>
        </p:spPr>
        <p:txBody>
          <a:bodyPr/>
          <a:lstStyle/>
          <a:p>
            <a:pPr algn="l" rtl="0"/>
            <a:r>
              <a:rPr lang="en-US" dirty="0" smtClean="0"/>
              <a:t>	</a:t>
            </a:r>
            <a:r>
              <a:rPr lang="en-US" dirty="0" smtClean="0">
                <a:solidFill>
                  <a:schemeClr val="tx2">
                    <a:lumMod val="60000"/>
                    <a:lumOff val="40000"/>
                  </a:schemeClr>
                </a:solidFill>
                <a:latin typeface="Cooper Black" pitchFamily="18" charset="0"/>
              </a:rPr>
              <a:t>C</a:t>
            </a:r>
            <a:r>
              <a:rPr lang="en-US" dirty="0" smtClean="0">
                <a:solidFill>
                  <a:schemeClr val="tx2">
                    <a:lumMod val="75000"/>
                  </a:schemeClr>
                </a:solidFill>
                <a:latin typeface="Cooper Black" pitchFamily="18" charset="0"/>
              </a:rPr>
              <a:t>ontent </a:t>
            </a:r>
            <a:endParaRPr lang="fa-IR" dirty="0">
              <a:solidFill>
                <a:schemeClr val="tx2">
                  <a:lumMod val="75000"/>
                </a:schemeClr>
              </a:solidFill>
              <a:latin typeface="Cooper Black" pitchFamily="18" charset="0"/>
            </a:endParaRPr>
          </a:p>
        </p:txBody>
      </p:sp>
      <p:sp>
        <p:nvSpPr>
          <p:cNvPr id="3" name="Content Placeholder 2"/>
          <p:cNvSpPr>
            <a:spLocks noGrp="1"/>
          </p:cNvSpPr>
          <p:nvPr>
            <p:ph idx="1"/>
          </p:nvPr>
        </p:nvSpPr>
        <p:spPr>
          <a:xfrm>
            <a:off x="1" y="1240476"/>
            <a:ext cx="5517947" cy="5657458"/>
          </a:xfrm>
          <a:solidFill>
            <a:srgbClr val="FFC000">
              <a:alpha val="89804"/>
            </a:srgbClr>
          </a:solidFill>
          <a:effectLst>
            <a:softEdge rad="31750"/>
          </a:effectLst>
        </p:spPr>
        <p:txBody>
          <a:bodyPr>
            <a:noAutofit/>
          </a:bodyPr>
          <a:lstStyle/>
          <a:p>
            <a:pPr marL="0" indent="0" algn="just" rtl="0">
              <a:buNone/>
            </a:pPr>
            <a:r>
              <a:rPr lang="en-US" sz="1300" b="1" dirty="0">
                <a:solidFill>
                  <a:schemeClr val="tx2">
                    <a:lumMod val="75000"/>
                  </a:schemeClr>
                </a:solidFill>
                <a:latin typeface="Tempus Sans ITC" pitchFamily="82" charset="0"/>
              </a:rPr>
              <a:t>Abstract</a:t>
            </a:r>
          </a:p>
          <a:p>
            <a:pPr marL="485238" indent="-485238" algn="just" rtl="0">
              <a:buFont typeface="+mj-lt"/>
              <a:buAutoNum type="arabicPeriod"/>
            </a:pPr>
            <a:r>
              <a:rPr lang="en-US" sz="1300" b="1" dirty="0">
                <a:solidFill>
                  <a:schemeClr val="tx2">
                    <a:lumMod val="75000"/>
                  </a:schemeClr>
                </a:solidFill>
                <a:latin typeface="Tempus Sans ITC" pitchFamily="82" charset="0"/>
              </a:rPr>
              <a:t>Introduction</a:t>
            </a:r>
          </a:p>
          <a:p>
            <a:pPr marL="0" lvl="1" indent="0" algn="just" rtl="0">
              <a:buNone/>
            </a:pPr>
            <a:r>
              <a:rPr lang="en-US" sz="1300" dirty="0">
                <a:solidFill>
                  <a:schemeClr val="tx2">
                    <a:lumMod val="75000"/>
                  </a:schemeClr>
                </a:solidFill>
                <a:latin typeface="Tempus Sans ITC" pitchFamily="82" charset="0"/>
              </a:rPr>
              <a:t>		1.1. An history development of atrium building</a:t>
            </a:r>
          </a:p>
          <a:p>
            <a:pPr marL="485238" lvl="1" indent="-485238" algn="just" rtl="0">
              <a:buFont typeface="+mj-lt"/>
              <a:buAutoNum type="arabicPeriod" startAt="2"/>
            </a:pPr>
            <a:r>
              <a:rPr lang="en-US" sz="1300" b="1" dirty="0">
                <a:solidFill>
                  <a:schemeClr val="tx2">
                    <a:lumMod val="75000"/>
                  </a:schemeClr>
                </a:solidFill>
                <a:latin typeface="Tempus Sans ITC" pitchFamily="82" charset="0"/>
              </a:rPr>
              <a:t>The Study</a:t>
            </a:r>
          </a:p>
          <a:p>
            <a:pPr marL="485238" lvl="1" indent="-485238" algn="just" rtl="0">
              <a:buFont typeface="+mj-lt"/>
              <a:buAutoNum type="arabicPeriod" startAt="2"/>
            </a:pPr>
            <a:r>
              <a:rPr lang="en-US" sz="1300" b="1" dirty="0">
                <a:solidFill>
                  <a:schemeClr val="tx2">
                    <a:lumMod val="75000"/>
                  </a:schemeClr>
                </a:solidFill>
                <a:latin typeface="Tempus Sans ITC" pitchFamily="82" charset="0"/>
              </a:rPr>
              <a:t>Literature Review</a:t>
            </a:r>
          </a:p>
          <a:p>
            <a:pPr marL="485238" lvl="1" indent="-485238" algn="just" rtl="0">
              <a:buFont typeface="+mj-lt"/>
              <a:buAutoNum type="arabicPeriod" startAt="2"/>
            </a:pPr>
            <a:r>
              <a:rPr lang="en-US" sz="1300" b="1" dirty="0">
                <a:solidFill>
                  <a:schemeClr val="tx2">
                    <a:lumMod val="75000"/>
                  </a:schemeClr>
                </a:solidFill>
                <a:latin typeface="Tempus Sans ITC" pitchFamily="82" charset="0"/>
              </a:rPr>
              <a:t>Structural aspect of Atrium Building</a:t>
            </a:r>
          </a:p>
          <a:p>
            <a:pPr marL="0" lvl="1" indent="0" algn="just" rtl="0">
              <a:buNone/>
            </a:pPr>
            <a:r>
              <a:rPr lang="en-US" sz="1300" dirty="0">
                <a:solidFill>
                  <a:schemeClr val="tx2">
                    <a:lumMod val="75000"/>
                  </a:schemeClr>
                </a:solidFill>
                <a:latin typeface="Tempus Sans ITC" pitchFamily="82" charset="0"/>
              </a:rPr>
              <a:t>		4.1. Atrium Classification</a:t>
            </a:r>
          </a:p>
          <a:p>
            <a:pPr marL="0" lvl="1" indent="0" algn="just" rtl="0">
              <a:buNone/>
            </a:pPr>
            <a:r>
              <a:rPr lang="en-US" sz="1300" dirty="0">
                <a:solidFill>
                  <a:schemeClr val="tx2">
                    <a:lumMod val="75000"/>
                  </a:schemeClr>
                </a:solidFill>
                <a:latin typeface="Tempus Sans ITC" pitchFamily="82" charset="0"/>
              </a:rPr>
              <a:t>				4.1.1. Type of Atrium by Construction</a:t>
            </a:r>
          </a:p>
          <a:p>
            <a:pPr marL="0" lvl="1" indent="0" algn="just" rtl="0">
              <a:buNone/>
            </a:pPr>
            <a:r>
              <a:rPr lang="en-US" sz="1300" dirty="0">
                <a:solidFill>
                  <a:schemeClr val="tx2">
                    <a:lumMod val="75000"/>
                  </a:schemeClr>
                </a:solidFill>
                <a:latin typeface="Tempus Sans ITC" pitchFamily="82" charset="0"/>
              </a:rPr>
              <a:t>				4.1.2. Type of Atrium by Use</a:t>
            </a:r>
          </a:p>
          <a:p>
            <a:pPr marL="0" lvl="1" indent="0" algn="just" rtl="0">
              <a:buNone/>
            </a:pPr>
            <a:r>
              <a:rPr lang="en-US" sz="1300" dirty="0">
                <a:solidFill>
                  <a:schemeClr val="tx2">
                    <a:lumMod val="75000"/>
                  </a:schemeClr>
                </a:solidFill>
                <a:latin typeface="Tempus Sans ITC" pitchFamily="82" charset="0"/>
              </a:rPr>
              <a:t>		4.2. Atrium Shapes and Height</a:t>
            </a:r>
          </a:p>
          <a:p>
            <a:pPr marL="0" lvl="1" indent="0" algn="just" rtl="0">
              <a:buNone/>
            </a:pPr>
            <a:r>
              <a:rPr lang="en-US" sz="1300" dirty="0">
                <a:solidFill>
                  <a:schemeClr val="tx2">
                    <a:lumMod val="75000"/>
                  </a:schemeClr>
                </a:solidFill>
                <a:latin typeface="Tempus Sans ITC" pitchFamily="82" charset="0"/>
              </a:rPr>
              <a:t>		4.3. Atrium Roof Profile and Structure</a:t>
            </a:r>
          </a:p>
          <a:p>
            <a:pPr marL="485238" lvl="1" indent="-485238" algn="just" rtl="0">
              <a:buFont typeface="+mj-lt"/>
              <a:buAutoNum type="arabicPeriod" startAt="5"/>
            </a:pPr>
            <a:r>
              <a:rPr lang="en-US" sz="1300" b="1" dirty="0">
                <a:solidFill>
                  <a:schemeClr val="tx2">
                    <a:lumMod val="75000"/>
                  </a:schemeClr>
                </a:solidFill>
                <a:latin typeface="Tempus Sans ITC" pitchFamily="82" charset="0"/>
              </a:rPr>
              <a:t>General Aspects of Atrium</a:t>
            </a:r>
          </a:p>
          <a:p>
            <a:pPr marL="0" lvl="1" indent="0" algn="just" rtl="0">
              <a:buNone/>
            </a:pPr>
            <a:r>
              <a:rPr lang="en-US" sz="1300" dirty="0">
                <a:solidFill>
                  <a:schemeClr val="tx2">
                    <a:lumMod val="75000"/>
                  </a:schemeClr>
                </a:solidFill>
                <a:latin typeface="Tempus Sans ITC" pitchFamily="82" charset="0"/>
              </a:rPr>
              <a:t>		5.1. Energy Conservation Aspects</a:t>
            </a:r>
          </a:p>
          <a:p>
            <a:pPr marL="0" lvl="1" indent="0" algn="just" rtl="0">
              <a:buNone/>
            </a:pPr>
            <a:r>
              <a:rPr lang="en-US" sz="1300" dirty="0">
                <a:solidFill>
                  <a:schemeClr val="tx2">
                    <a:lumMod val="75000"/>
                  </a:schemeClr>
                </a:solidFill>
                <a:latin typeface="Tempus Sans ITC" pitchFamily="82" charset="0"/>
              </a:rPr>
              <a:t>		5.2. Architectural Aspects</a:t>
            </a:r>
          </a:p>
          <a:p>
            <a:pPr marL="0" lvl="1" indent="0" algn="just" rtl="0">
              <a:buNone/>
            </a:pPr>
            <a:r>
              <a:rPr lang="en-US" sz="1300" dirty="0">
                <a:solidFill>
                  <a:schemeClr val="tx2">
                    <a:lumMod val="75000"/>
                  </a:schemeClr>
                </a:solidFill>
                <a:latin typeface="Tempus Sans ITC" pitchFamily="82" charset="0"/>
              </a:rPr>
              <a:t>		5.3. Environmental Aspects</a:t>
            </a:r>
          </a:p>
          <a:p>
            <a:pPr marL="0" lvl="1" indent="0" algn="just" rtl="0">
              <a:buNone/>
            </a:pPr>
            <a:r>
              <a:rPr lang="en-US" sz="1300" dirty="0">
                <a:solidFill>
                  <a:schemeClr val="tx2">
                    <a:lumMod val="75000"/>
                  </a:schemeClr>
                </a:solidFill>
                <a:latin typeface="Tempus Sans ITC" pitchFamily="82" charset="0"/>
              </a:rPr>
              <a:t>		5.4. Economic Aspects</a:t>
            </a:r>
          </a:p>
          <a:p>
            <a:pPr marL="0" lvl="1" indent="0" algn="just" rtl="0">
              <a:buNone/>
            </a:pPr>
            <a:r>
              <a:rPr lang="en-US" sz="1300" dirty="0">
                <a:solidFill>
                  <a:schemeClr val="tx2">
                    <a:lumMod val="75000"/>
                  </a:schemeClr>
                </a:solidFill>
                <a:latin typeface="Tempus Sans ITC" pitchFamily="82" charset="0"/>
              </a:rPr>
              <a:t>		5.5. Design Criteria</a:t>
            </a:r>
          </a:p>
          <a:p>
            <a:pPr marL="485238" lvl="1" indent="-485238" algn="just" rtl="0">
              <a:buFont typeface="+mj-lt"/>
              <a:buAutoNum type="arabicPeriod" startAt="6"/>
            </a:pPr>
            <a:r>
              <a:rPr lang="en-US" sz="1300" b="1" dirty="0">
                <a:solidFill>
                  <a:schemeClr val="tx2">
                    <a:lumMod val="75000"/>
                  </a:schemeClr>
                </a:solidFill>
                <a:latin typeface="Tempus Sans ITC" pitchFamily="82" charset="0"/>
              </a:rPr>
              <a:t>Case Studies</a:t>
            </a:r>
          </a:p>
          <a:p>
            <a:pPr marL="485238" lvl="1" indent="-485238" algn="just" rtl="0">
              <a:buFont typeface="+mj-lt"/>
              <a:buAutoNum type="arabicPeriod" startAt="6"/>
            </a:pPr>
            <a:r>
              <a:rPr lang="en-US" sz="1300" b="1" dirty="0">
                <a:solidFill>
                  <a:schemeClr val="tx2">
                    <a:lumMod val="75000"/>
                  </a:schemeClr>
                </a:solidFill>
                <a:latin typeface="Tempus Sans ITC" pitchFamily="82" charset="0"/>
              </a:rPr>
              <a:t>Finding and Discussion</a:t>
            </a:r>
          </a:p>
          <a:p>
            <a:pPr marL="485238" lvl="1" indent="-485238" algn="just" rtl="0">
              <a:buFont typeface="+mj-lt"/>
              <a:buAutoNum type="arabicPeriod" startAt="6"/>
            </a:pPr>
            <a:r>
              <a:rPr lang="en-US" sz="1300" b="1" dirty="0">
                <a:solidFill>
                  <a:schemeClr val="tx2">
                    <a:lumMod val="75000"/>
                  </a:schemeClr>
                </a:solidFill>
                <a:latin typeface="Tempus Sans ITC" pitchFamily="82" charset="0"/>
              </a:rPr>
              <a:t>Conclusion</a:t>
            </a:r>
          </a:p>
          <a:p>
            <a:pPr marL="0" lvl="1" indent="0" algn="just" rtl="0">
              <a:buNone/>
            </a:pPr>
            <a:r>
              <a:rPr lang="en-US" sz="1300" b="1" dirty="0">
                <a:solidFill>
                  <a:schemeClr val="tx2">
                    <a:lumMod val="75000"/>
                  </a:schemeClr>
                </a:solidFill>
                <a:latin typeface="Tempus Sans ITC" pitchFamily="82" charset="0"/>
              </a:rPr>
              <a:t>References</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1641" y="1331506"/>
            <a:ext cx="2932359" cy="5512617"/>
          </a:xfrm>
          <a:prstGeom prst="rect">
            <a:avLst/>
          </a:prstGeom>
          <a:noFill/>
          <a:ln>
            <a:noFill/>
          </a:ln>
          <a:effectLst>
            <a:glow rad="139700">
              <a:srgbClr val="FFC000">
                <a:alpha val="40000"/>
              </a:srgbClr>
            </a:glow>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3517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2" presetClass="entr" presetSubtype="2"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wipe(right)">
                                      <p:cBhvr>
                                        <p:cTn id="10" dur="1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2759"/>
            <a:ext cx="6842271" cy="1143000"/>
          </a:xfrm>
          <a:solidFill>
            <a:srgbClr val="FFFFFF">
              <a:alpha val="69804"/>
            </a:srgbClr>
          </a:solidFill>
        </p:spPr>
        <p:txBody>
          <a:bodyPr/>
          <a:lstStyle/>
          <a:p>
            <a:pPr algn="l" rtl="0"/>
            <a:r>
              <a:rPr lang="en-US" b="1" dirty="0" smtClean="0"/>
              <a:t>	</a:t>
            </a:r>
            <a:r>
              <a:rPr lang="en-US" b="1" dirty="0" smtClean="0">
                <a:solidFill>
                  <a:schemeClr val="tx2">
                    <a:lumMod val="60000"/>
                    <a:lumOff val="40000"/>
                  </a:schemeClr>
                </a:solidFill>
                <a:latin typeface="Cooper Black" pitchFamily="18" charset="0"/>
              </a:rPr>
              <a:t>I</a:t>
            </a:r>
            <a:r>
              <a:rPr lang="en-US" b="1" dirty="0" smtClean="0">
                <a:solidFill>
                  <a:schemeClr val="tx2">
                    <a:lumMod val="75000"/>
                  </a:schemeClr>
                </a:solidFill>
                <a:latin typeface="Cooper Black" pitchFamily="18" charset="0"/>
              </a:rPr>
              <a:t>ntroduction</a:t>
            </a:r>
            <a:endParaRPr lang="fa-IR" dirty="0">
              <a:solidFill>
                <a:schemeClr val="tx2">
                  <a:lumMod val="75000"/>
                </a:schemeClr>
              </a:solidFill>
              <a:latin typeface="Cooper Black" pitchFamily="18" charset="0"/>
            </a:endParaRPr>
          </a:p>
        </p:txBody>
      </p:sp>
      <p:pic>
        <p:nvPicPr>
          <p:cNvPr id="4099" name="Picture 3" descr="C:\Users\Fatemeh\Desktop\1334306802-mainimage-12-38058-theatrium-wwwsilentsamacom--1000x98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70199" y="1566907"/>
            <a:ext cx="3367887" cy="4960830"/>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1606" y="1492851"/>
            <a:ext cx="6842271" cy="5082390"/>
          </a:xfrm>
          <a:solidFill>
            <a:srgbClr val="FFC000">
              <a:alpha val="89804"/>
            </a:srgbClr>
          </a:solidFill>
          <a:effectLst>
            <a:softEdge rad="31750"/>
          </a:effectLst>
        </p:spPr>
        <p:txBody>
          <a:bodyPr>
            <a:normAutofit fontScale="92500" lnSpcReduction="10000"/>
          </a:bodyPr>
          <a:lstStyle/>
          <a:p>
            <a:pPr algn="just" rtl="0"/>
            <a:r>
              <a:rPr lang="en-US" sz="2400" b="1" dirty="0" smtClean="0">
                <a:solidFill>
                  <a:schemeClr val="tx2">
                    <a:lumMod val="75000"/>
                  </a:schemeClr>
                </a:solidFill>
                <a:latin typeface="Tempus Sans ITC" pitchFamily="82" charset="0"/>
              </a:rPr>
              <a:t>In </a:t>
            </a:r>
            <a:r>
              <a:rPr lang="en-US" sz="2400" b="1" dirty="0">
                <a:solidFill>
                  <a:schemeClr val="tx2">
                    <a:lumMod val="75000"/>
                  </a:schemeClr>
                </a:solidFill>
                <a:latin typeface="Tempus Sans ITC" pitchFamily="82" charset="0"/>
              </a:rPr>
              <a:t>the </a:t>
            </a:r>
            <a:r>
              <a:rPr lang="en-US" sz="2400" b="1" dirty="0" smtClean="0">
                <a:solidFill>
                  <a:schemeClr val="tx2">
                    <a:lumMod val="75000"/>
                  </a:schemeClr>
                </a:solidFill>
                <a:latin typeface="Tempus Sans ITC" pitchFamily="82" charset="0"/>
              </a:rPr>
              <a:t>1970s, The </a:t>
            </a:r>
            <a:r>
              <a:rPr lang="en-US" sz="2400" b="1" dirty="0">
                <a:solidFill>
                  <a:schemeClr val="tx2">
                    <a:lumMod val="75000"/>
                  </a:schemeClr>
                </a:solidFill>
                <a:latin typeface="Tempus Sans ITC" pitchFamily="82" charset="0"/>
              </a:rPr>
              <a:t>atrium, which is a significant architectural form, has continued to be very popular in public </a:t>
            </a:r>
            <a:r>
              <a:rPr lang="en-US" sz="2400" b="1" dirty="0" smtClean="0">
                <a:solidFill>
                  <a:schemeClr val="tx2">
                    <a:lumMod val="75000"/>
                  </a:schemeClr>
                </a:solidFill>
                <a:latin typeface="Tempus Sans ITC" pitchFamily="82" charset="0"/>
              </a:rPr>
              <a:t>buildings particularly in commercial and official buildings</a:t>
            </a:r>
          </a:p>
          <a:p>
            <a:pPr algn="just" rtl="0"/>
            <a:r>
              <a:rPr lang="en-US" sz="2400" b="1" dirty="0">
                <a:solidFill>
                  <a:schemeClr val="tx2">
                    <a:lumMod val="75000"/>
                  </a:schemeClr>
                </a:solidFill>
                <a:latin typeface="Tempus Sans ITC" pitchFamily="82" charset="0"/>
              </a:rPr>
              <a:t>It brought the industrial revolution with great advances in iron and glass manufacturing techniques</a:t>
            </a:r>
            <a:r>
              <a:rPr lang="en-US" sz="2400" b="1" dirty="0" smtClean="0">
                <a:solidFill>
                  <a:schemeClr val="tx2">
                    <a:lumMod val="75000"/>
                  </a:schemeClr>
                </a:solidFill>
                <a:latin typeface="Tempus Sans ITC" pitchFamily="82" charset="0"/>
              </a:rPr>
              <a:t>.</a:t>
            </a:r>
          </a:p>
          <a:p>
            <a:pPr algn="just" rtl="0"/>
            <a:r>
              <a:rPr lang="en-US" sz="2400" b="1" dirty="0">
                <a:solidFill>
                  <a:schemeClr val="tx2">
                    <a:lumMod val="75000"/>
                  </a:schemeClr>
                </a:solidFill>
                <a:latin typeface="Tempus Sans ITC" pitchFamily="82" charset="0"/>
              </a:rPr>
              <a:t>Generally, it concludes a grand entrance space, a focal courtyard or a sheltered semi-public area</a:t>
            </a:r>
            <a:r>
              <a:rPr lang="en-US" sz="2400" b="1" dirty="0" smtClean="0">
                <a:solidFill>
                  <a:schemeClr val="tx2">
                    <a:lumMod val="75000"/>
                  </a:schemeClr>
                </a:solidFill>
                <a:latin typeface="Tempus Sans ITC" pitchFamily="82" charset="0"/>
              </a:rPr>
              <a:t>.</a:t>
            </a:r>
          </a:p>
          <a:p>
            <a:pPr algn="just" rtl="0"/>
            <a:r>
              <a:rPr lang="en-US" sz="2400" b="1" dirty="0">
                <a:solidFill>
                  <a:schemeClr val="tx2">
                    <a:lumMod val="75000"/>
                  </a:schemeClr>
                </a:solidFill>
                <a:latin typeface="Tempus Sans ITC" pitchFamily="82" charset="0"/>
              </a:rPr>
              <a:t>To achieve optimum benefits, it is necessary to have a good understanding of the atrium roof form and structure, its orientation, </a:t>
            </a:r>
            <a:r>
              <a:rPr lang="en-US" sz="2400" b="1" dirty="0" smtClean="0">
                <a:solidFill>
                  <a:schemeClr val="tx2">
                    <a:lumMod val="75000"/>
                  </a:schemeClr>
                </a:solidFill>
                <a:latin typeface="Tempus Sans ITC" pitchFamily="82" charset="0"/>
              </a:rPr>
              <a:t>the </a:t>
            </a:r>
            <a:r>
              <a:rPr lang="en-US" sz="2400" b="1" dirty="0">
                <a:solidFill>
                  <a:schemeClr val="tx2">
                    <a:lumMod val="75000"/>
                  </a:schemeClr>
                </a:solidFill>
                <a:latin typeface="Tempus Sans ITC" pitchFamily="82" charset="0"/>
              </a:rPr>
              <a:t>glazed area within the space </a:t>
            </a:r>
            <a:r>
              <a:rPr lang="en-US" sz="2400" b="1" dirty="0" smtClean="0">
                <a:solidFill>
                  <a:schemeClr val="tx2">
                    <a:lumMod val="75000"/>
                  </a:schemeClr>
                </a:solidFill>
                <a:latin typeface="Tempus Sans ITC" pitchFamily="82" charset="0"/>
              </a:rPr>
              <a:t>which would </a:t>
            </a:r>
            <a:r>
              <a:rPr lang="en-US" sz="2400" b="1" dirty="0">
                <a:solidFill>
                  <a:schemeClr val="tx2">
                    <a:lumMod val="75000"/>
                  </a:schemeClr>
                </a:solidFill>
                <a:latin typeface="Tempus Sans ITC" pitchFamily="82" charset="0"/>
              </a:rPr>
              <a:t>influence the energy consumption</a:t>
            </a:r>
            <a:r>
              <a:rPr lang="en-US" sz="2400" b="1" dirty="0" smtClean="0">
                <a:solidFill>
                  <a:schemeClr val="tx2">
                    <a:lumMod val="75000"/>
                  </a:schemeClr>
                </a:solidFill>
                <a:latin typeface="Tempus Sans ITC" pitchFamily="82" charset="0"/>
              </a:rPr>
              <a:t>.</a:t>
            </a:r>
            <a:endParaRPr lang="en-US" sz="2400" b="1" dirty="0">
              <a:solidFill>
                <a:schemeClr val="tx2">
                  <a:lumMod val="75000"/>
                </a:schemeClr>
              </a:solidFill>
              <a:latin typeface="Tempus Sans ITC" pitchFamily="82" charset="0"/>
            </a:endParaRPr>
          </a:p>
        </p:txBody>
      </p:sp>
    </p:spTree>
    <p:extLst>
      <p:ext uri="{BB962C8B-B14F-4D97-AF65-F5344CB8AC3E}">
        <p14:creationId xmlns:p14="http://schemas.microsoft.com/office/powerpoint/2010/main" val="145055275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2" presetClass="entr" presetSubtype="2"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ipe(right)">
                                      <p:cBhvr>
                                        <p:cTn id="10" dur="1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607" y="1412179"/>
            <a:ext cx="8229600" cy="3566728"/>
          </a:xfrm>
          <a:solidFill>
            <a:srgbClr val="FFC000">
              <a:alpha val="89804"/>
            </a:srgbClr>
          </a:solidFill>
          <a:effectLst>
            <a:softEdge rad="31750"/>
          </a:effectLst>
        </p:spPr>
        <p:txBody>
          <a:bodyPr>
            <a:normAutofit/>
          </a:bodyPr>
          <a:lstStyle/>
          <a:p>
            <a:pPr algn="just" rtl="0"/>
            <a:r>
              <a:rPr lang="en-US" sz="2400" dirty="0">
                <a:solidFill>
                  <a:schemeClr val="tx2">
                    <a:lumMod val="75000"/>
                  </a:schemeClr>
                </a:solidFill>
                <a:latin typeface="Tempus Sans ITC" pitchFamily="82" charset="0"/>
              </a:rPr>
              <a:t>The traditional atrium form has been traced back to 3000 BC in the archaeological remains of a courtyard house in Ur, Mesopotamia (</a:t>
            </a:r>
            <a:r>
              <a:rPr lang="en-US" sz="2400" dirty="0" err="1">
                <a:solidFill>
                  <a:schemeClr val="tx2">
                    <a:lumMod val="75000"/>
                  </a:schemeClr>
                </a:solidFill>
                <a:latin typeface="Tempus Sans ITC" pitchFamily="82" charset="0"/>
              </a:rPr>
              <a:t>Bednar</a:t>
            </a:r>
            <a:r>
              <a:rPr lang="en-US" sz="2400" dirty="0">
                <a:solidFill>
                  <a:schemeClr val="tx2">
                    <a:lumMod val="75000"/>
                  </a:schemeClr>
                </a:solidFill>
                <a:latin typeface="Tempus Sans ITC" pitchFamily="82" charset="0"/>
              </a:rPr>
              <a:t>, 1986) shown in </a:t>
            </a:r>
            <a:r>
              <a:rPr lang="en-US" sz="2400" dirty="0" smtClean="0">
                <a:solidFill>
                  <a:schemeClr val="tx2">
                    <a:lumMod val="75000"/>
                  </a:schemeClr>
                </a:solidFill>
                <a:latin typeface="Tempus Sans ITC" pitchFamily="82" charset="0"/>
              </a:rPr>
              <a:t>right photo. </a:t>
            </a:r>
            <a:r>
              <a:rPr lang="en-US" sz="2400" b="1" dirty="0">
                <a:solidFill>
                  <a:schemeClr val="tx2">
                    <a:lumMod val="75000"/>
                  </a:schemeClr>
                </a:solidFill>
                <a:latin typeface="Tempus Sans ITC" pitchFamily="82" charset="0"/>
              </a:rPr>
              <a:t>The structure </a:t>
            </a:r>
            <a:r>
              <a:rPr lang="en-US" sz="2400" dirty="0">
                <a:solidFill>
                  <a:schemeClr val="tx2">
                    <a:lumMod val="75000"/>
                  </a:schemeClr>
                </a:solidFill>
                <a:latin typeface="Tempus Sans ITC" pitchFamily="82" charset="0"/>
              </a:rPr>
              <a:t>which was used in that building was </a:t>
            </a:r>
            <a:r>
              <a:rPr lang="en-US" sz="2400" b="1" dirty="0">
                <a:solidFill>
                  <a:schemeClr val="tx2">
                    <a:lumMod val="75000"/>
                  </a:schemeClr>
                </a:solidFill>
                <a:latin typeface="Tempus Sans ITC" pitchFamily="82" charset="0"/>
              </a:rPr>
              <a:t>bearing masonry, earthen blocks</a:t>
            </a:r>
            <a:endParaRPr lang="fa-IR" sz="2400" b="1" dirty="0">
              <a:solidFill>
                <a:schemeClr val="tx2">
                  <a:lumMod val="75000"/>
                </a:schemeClr>
              </a:solidFill>
              <a:latin typeface="Tempus Sans ITC" pitchFamily="82" charset="0"/>
            </a:endParaRPr>
          </a:p>
          <a:p>
            <a:pPr algn="just" rtl="0"/>
            <a:r>
              <a:rPr lang="en-US" sz="2400" dirty="0" smtClean="0">
                <a:solidFill>
                  <a:schemeClr val="tx2">
                    <a:lumMod val="75000"/>
                  </a:schemeClr>
                </a:solidFill>
                <a:latin typeface="Tempus Sans ITC" pitchFamily="82" charset="0"/>
              </a:rPr>
              <a:t>Historically, </a:t>
            </a:r>
            <a:r>
              <a:rPr lang="en-US" sz="2400" b="1" dirty="0">
                <a:solidFill>
                  <a:schemeClr val="tx2">
                    <a:lumMod val="75000"/>
                  </a:schemeClr>
                </a:solidFill>
                <a:latin typeface="Tempus Sans ITC" pitchFamily="82" charset="0"/>
              </a:rPr>
              <a:t>Atria</a:t>
            </a:r>
            <a:r>
              <a:rPr lang="en-US" sz="2400" dirty="0">
                <a:solidFill>
                  <a:schemeClr val="tx2">
                    <a:lumMod val="75000"/>
                  </a:schemeClr>
                </a:solidFill>
                <a:latin typeface="Tempus Sans ITC" pitchFamily="82" charset="0"/>
              </a:rPr>
              <a:t> were used extensively by </a:t>
            </a:r>
            <a:r>
              <a:rPr lang="en-US" sz="2400" b="1" dirty="0">
                <a:solidFill>
                  <a:schemeClr val="tx2">
                    <a:lumMod val="75000"/>
                  </a:schemeClr>
                </a:solidFill>
                <a:latin typeface="Tempus Sans ITC" pitchFamily="82" charset="0"/>
              </a:rPr>
              <a:t>the ancient Romans </a:t>
            </a:r>
            <a:r>
              <a:rPr lang="en-US" sz="2400" dirty="0">
                <a:solidFill>
                  <a:schemeClr val="tx2">
                    <a:lumMod val="75000"/>
                  </a:schemeClr>
                </a:solidFill>
                <a:latin typeface="Tempus Sans ITC" pitchFamily="82" charset="0"/>
              </a:rPr>
              <a:t>in their </a:t>
            </a:r>
            <a:r>
              <a:rPr lang="en-US" sz="2400" b="1" dirty="0">
                <a:solidFill>
                  <a:schemeClr val="tx2">
                    <a:lumMod val="75000"/>
                  </a:schemeClr>
                </a:solidFill>
                <a:latin typeface="Tempus Sans ITC" pitchFamily="82" charset="0"/>
              </a:rPr>
              <a:t>domestic architecture</a:t>
            </a:r>
            <a:r>
              <a:rPr lang="en-US" sz="2400" dirty="0">
                <a:solidFill>
                  <a:schemeClr val="tx2">
                    <a:lumMod val="75000"/>
                  </a:schemeClr>
                </a:solidFill>
                <a:latin typeface="Tempus Sans ITC" pitchFamily="82" charset="0"/>
              </a:rPr>
              <a:t>. All rooms opened onto this space and it was essentially the heart of the house </a:t>
            </a:r>
            <a:endParaRPr lang="en-US" sz="2400" dirty="0" smtClean="0">
              <a:solidFill>
                <a:schemeClr val="tx2">
                  <a:lumMod val="75000"/>
                </a:schemeClr>
              </a:solidFill>
              <a:latin typeface="Tempus Sans ITC" pitchFamily="82" charset="0"/>
            </a:endParaRPr>
          </a:p>
        </p:txBody>
      </p:sp>
      <p:sp>
        <p:nvSpPr>
          <p:cNvPr id="4" name="Title 1"/>
          <p:cNvSpPr>
            <a:spLocks noGrp="1"/>
          </p:cNvSpPr>
          <p:nvPr>
            <p:ph type="title"/>
          </p:nvPr>
        </p:nvSpPr>
        <p:spPr>
          <a:xfrm>
            <a:off x="-31607" y="202086"/>
            <a:ext cx="8229600" cy="1143000"/>
          </a:xfrm>
          <a:solidFill>
            <a:srgbClr val="FFFFFF">
              <a:alpha val="69804"/>
            </a:srgbClr>
          </a:solidFill>
        </p:spPr>
        <p:txBody>
          <a:bodyPr/>
          <a:lstStyle/>
          <a:p>
            <a:pPr lvl="1" algn="l" rtl="0"/>
            <a:r>
              <a:rPr lang="en-US" b="1" dirty="0" smtClean="0"/>
              <a:t>	</a:t>
            </a:r>
            <a:r>
              <a:rPr lang="en-US" sz="2800" b="1" dirty="0" smtClean="0">
                <a:solidFill>
                  <a:schemeClr val="tx2">
                    <a:lumMod val="60000"/>
                    <a:lumOff val="40000"/>
                  </a:schemeClr>
                </a:solidFill>
                <a:latin typeface="Cooper Black" pitchFamily="18" charset="0"/>
              </a:rPr>
              <a:t>A</a:t>
            </a:r>
            <a:r>
              <a:rPr lang="en-US" sz="2800" b="1" dirty="0" smtClean="0">
                <a:solidFill>
                  <a:schemeClr val="tx2">
                    <a:lumMod val="75000"/>
                  </a:schemeClr>
                </a:solidFill>
                <a:latin typeface="Cooper Black" pitchFamily="18" charset="0"/>
              </a:rPr>
              <a:t>n </a:t>
            </a:r>
            <a:r>
              <a:rPr lang="en-US" sz="2800" b="1" dirty="0">
                <a:solidFill>
                  <a:schemeClr val="tx2">
                    <a:lumMod val="75000"/>
                  </a:schemeClr>
                </a:solidFill>
                <a:latin typeface="Cooper Black" pitchFamily="18" charset="0"/>
              </a:rPr>
              <a:t>history development of atrium building</a:t>
            </a:r>
            <a:endParaRPr lang="en-US" sz="1000" dirty="0">
              <a:solidFill>
                <a:schemeClr val="tx2">
                  <a:lumMod val="75000"/>
                </a:schemeClr>
              </a:solidFill>
              <a:latin typeface="Cooper Black" pitchFamily="18" charset="0"/>
            </a:endParaRPr>
          </a:p>
        </p:txBody>
      </p:sp>
      <p:grpSp>
        <p:nvGrpSpPr>
          <p:cNvPr id="2" name="Group 4"/>
          <p:cNvGrpSpPr/>
          <p:nvPr/>
        </p:nvGrpSpPr>
        <p:grpSpPr>
          <a:xfrm>
            <a:off x="0" y="4621032"/>
            <a:ext cx="3426867" cy="2256874"/>
            <a:chOff x="635886" y="195063"/>
            <a:chExt cx="3315013" cy="1674994"/>
          </a:xfrm>
        </p:grpSpPr>
        <p:pic>
          <p:nvPicPr>
            <p:cNvPr id="6" name="Picture 5"/>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51796" t="53881" r="28558" b="9975"/>
            <a:stretch/>
          </p:blipFill>
          <p:spPr bwMode="auto">
            <a:xfrm>
              <a:off x="635886" y="195063"/>
              <a:ext cx="1483744" cy="1498355"/>
            </a:xfrm>
            <a:prstGeom prst="rect">
              <a:avLst/>
            </a:prstGeom>
            <a:ln>
              <a:noFill/>
            </a:ln>
            <a:extLst>
              <a:ext uri="{53640926-AAD7-44D8-BBD7-CCE9431645EC}">
                <a14:shadowObscured xmlns:a14="http://schemas.microsoft.com/office/drawing/2010/main"/>
              </a:ext>
            </a:extLst>
          </p:spPr>
        </p:pic>
        <p:pic>
          <p:nvPicPr>
            <p:cNvPr id="7" name="Picture 6"/>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51360" t="54327" r="29083" b="20468"/>
            <a:stretch/>
          </p:blipFill>
          <p:spPr bwMode="auto">
            <a:xfrm>
              <a:off x="2119631" y="195063"/>
              <a:ext cx="1831268" cy="1466490"/>
            </a:xfrm>
            <a:prstGeom prst="rect">
              <a:avLst/>
            </a:prstGeom>
            <a:ln>
              <a:noFill/>
            </a:ln>
            <a:extLst>
              <a:ext uri="{53640926-AAD7-44D8-BBD7-CCE9431645EC}">
                <a14:shadowObscured xmlns:a14="http://schemas.microsoft.com/office/drawing/2010/main"/>
              </a:ext>
            </a:extLst>
          </p:spPr>
        </p:pic>
        <p:sp>
          <p:nvSpPr>
            <p:cNvPr id="8" name="Text Box 21"/>
            <p:cNvSpPr txBox="1"/>
            <p:nvPr/>
          </p:nvSpPr>
          <p:spPr>
            <a:xfrm>
              <a:off x="640477" y="1661553"/>
              <a:ext cx="3310421" cy="208504"/>
            </a:xfrm>
            <a:prstGeom prst="rect">
              <a:avLst/>
            </a:prstGeom>
            <a:solidFill>
              <a:prstClr val="white"/>
            </a:solidFill>
            <a:ln>
              <a:noFill/>
            </a:ln>
            <a:effectLst/>
          </p:spPr>
          <p:txBody>
            <a:bodyPr rot="0" spcFirstLastPara="0" vert="horz" wrap="square" lIns="0" tIns="0" rIns="0" bIns="0" numCol="1" spcCol="0" rtlCol="1" fromWordArt="0" anchor="t" anchorCtr="0" forceAA="0" compatLnSpc="1">
              <a:prstTxWarp prst="textNoShape">
                <a:avLst/>
              </a:prstTxWarp>
              <a:noAutofit/>
            </a:bodyPr>
            <a:lstStyle/>
            <a:p>
              <a:pPr algn="ctr" rtl="0">
                <a:spcAft>
                  <a:spcPts val="0"/>
                </a:spcAft>
              </a:pPr>
              <a:r>
                <a:rPr lang="en-US" sz="1400" b="0" dirty="0" smtClean="0">
                  <a:solidFill>
                    <a:srgbClr val="4F81BD"/>
                  </a:solidFill>
                  <a:effectLst/>
                  <a:latin typeface="Times New Roman"/>
                  <a:ea typeface="Times New Roman"/>
                  <a:cs typeface="Times New Roman"/>
                </a:rPr>
                <a:t>Plan </a:t>
              </a:r>
              <a:r>
                <a:rPr lang="en-US" sz="1400" b="0" dirty="0">
                  <a:solidFill>
                    <a:srgbClr val="4F81BD"/>
                  </a:solidFill>
                  <a:effectLst/>
                  <a:latin typeface="Times New Roman"/>
                  <a:ea typeface="Times New Roman"/>
                  <a:cs typeface="Times New Roman"/>
                </a:rPr>
                <a:t>and section of House of </a:t>
              </a:r>
              <a:r>
                <a:rPr lang="en-US" sz="1400" b="0" dirty="0" err="1" smtClean="0">
                  <a:solidFill>
                    <a:srgbClr val="4F81BD"/>
                  </a:solidFill>
                  <a:effectLst/>
                  <a:latin typeface="Times New Roman"/>
                  <a:ea typeface="Times New Roman"/>
                  <a:cs typeface="Times New Roman"/>
                </a:rPr>
                <a:t>Ur.Mesopotamia</a:t>
              </a:r>
              <a:endParaRPr lang="en-US" sz="1400" b="1" dirty="0">
                <a:solidFill>
                  <a:srgbClr val="4F81BD"/>
                </a:solidFill>
                <a:effectLst/>
                <a:latin typeface="Arial"/>
                <a:ea typeface="Times New Roman"/>
                <a:cs typeface="Times New Roman"/>
              </a:endParaRPr>
            </a:p>
          </p:txBody>
        </p:sp>
      </p:grpSp>
      <p:grpSp>
        <p:nvGrpSpPr>
          <p:cNvPr id="5" name="Group 8"/>
          <p:cNvGrpSpPr/>
          <p:nvPr/>
        </p:nvGrpSpPr>
        <p:grpSpPr>
          <a:xfrm>
            <a:off x="4758191" y="4476082"/>
            <a:ext cx="4373882" cy="2381918"/>
            <a:chOff x="-845509" y="3821"/>
            <a:chExt cx="5037873" cy="2191121"/>
          </a:xfrm>
        </p:grpSpPr>
        <p:pic>
          <p:nvPicPr>
            <p:cNvPr id="10" name="Picture 9"/>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44043" t="42357" r="21045" b="25167"/>
            <a:stretch/>
          </p:blipFill>
          <p:spPr bwMode="auto">
            <a:xfrm>
              <a:off x="974711" y="3821"/>
              <a:ext cx="3217653" cy="1682151"/>
            </a:xfrm>
            <a:prstGeom prst="rect">
              <a:avLst/>
            </a:prstGeom>
            <a:ln>
              <a:noFill/>
            </a:ln>
            <a:extLst>
              <a:ext uri="{53640926-AAD7-44D8-BBD7-CCE9431645EC}">
                <a14:shadowObscured xmlns:a14="http://schemas.microsoft.com/office/drawing/2010/main"/>
              </a:ext>
            </a:extLst>
          </p:spPr>
        </p:pic>
        <p:sp>
          <p:nvSpPr>
            <p:cNvPr id="11" name="Text Box 23"/>
            <p:cNvSpPr txBox="1"/>
            <p:nvPr/>
          </p:nvSpPr>
          <p:spPr>
            <a:xfrm>
              <a:off x="-845509" y="1682114"/>
              <a:ext cx="5037873" cy="512828"/>
            </a:xfrm>
            <a:prstGeom prst="rect">
              <a:avLst/>
            </a:prstGeom>
            <a:solidFill>
              <a:prstClr val="white"/>
            </a:solidFill>
            <a:ln>
              <a:noFill/>
            </a:ln>
            <a:effectLst/>
          </p:spPr>
          <p:txBody>
            <a:bodyPr rot="0" spcFirstLastPara="0" vert="horz" wrap="square" lIns="0" tIns="0" rIns="0" bIns="0" numCol="1" spcCol="0" rtlCol="1" fromWordArt="0" anchor="t" anchorCtr="0" forceAA="0" compatLnSpc="1">
              <a:prstTxWarp prst="textNoShape">
                <a:avLst/>
              </a:prstTxWarp>
              <a:noAutofit/>
            </a:bodyPr>
            <a:lstStyle/>
            <a:p>
              <a:pPr algn="just" rtl="0">
                <a:spcAft>
                  <a:spcPts val="0"/>
                </a:spcAft>
              </a:pPr>
              <a:r>
                <a:rPr lang="en-US" sz="1400" b="0" dirty="0" smtClean="0">
                  <a:solidFill>
                    <a:srgbClr val="4F81BD"/>
                  </a:solidFill>
                  <a:effectLst/>
                  <a:latin typeface="Times New Roman"/>
                  <a:ea typeface="Times New Roman"/>
                  <a:cs typeface="Times New Roman"/>
                </a:rPr>
                <a:t>Section </a:t>
              </a:r>
              <a:r>
                <a:rPr lang="en-US" sz="1400" b="0" dirty="0">
                  <a:solidFill>
                    <a:srgbClr val="4F81BD"/>
                  </a:solidFill>
                  <a:effectLst/>
                  <a:latin typeface="Times New Roman"/>
                  <a:ea typeface="Times New Roman"/>
                  <a:cs typeface="Times New Roman"/>
                </a:rPr>
                <a:t>of House of Faun, Pompeii, showing two type of atria, Tuscan and </a:t>
              </a:r>
              <a:r>
                <a:rPr lang="en-US" sz="1400" b="0" dirty="0" err="1">
                  <a:solidFill>
                    <a:srgbClr val="4F81BD"/>
                  </a:solidFill>
                  <a:effectLst/>
                  <a:latin typeface="Times New Roman"/>
                  <a:ea typeface="Times New Roman"/>
                  <a:cs typeface="Times New Roman"/>
                </a:rPr>
                <a:t>Tetrastyle</a:t>
              </a:r>
              <a:r>
                <a:rPr lang="en-US" sz="1400" b="0" dirty="0">
                  <a:solidFill>
                    <a:srgbClr val="4F81BD"/>
                  </a:solidFill>
                  <a:effectLst/>
                  <a:latin typeface="Times New Roman"/>
                  <a:ea typeface="Times New Roman"/>
                  <a:cs typeface="Times New Roman"/>
                </a:rPr>
                <a:t> </a:t>
              </a:r>
              <a:r>
                <a:rPr lang="en-US" sz="1400" b="0" dirty="0" smtClean="0">
                  <a:solidFill>
                    <a:srgbClr val="4F81BD"/>
                  </a:solidFill>
                  <a:effectLst/>
                  <a:latin typeface="Times New Roman"/>
                  <a:ea typeface="Times New Roman"/>
                  <a:cs typeface="Times New Roman"/>
                </a:rPr>
                <a:t>atrium.</a:t>
              </a:r>
              <a:endParaRPr lang="en-US" sz="1400" b="1" dirty="0">
                <a:solidFill>
                  <a:srgbClr val="4F81BD"/>
                </a:solidFill>
                <a:effectLst/>
                <a:latin typeface="Arial"/>
                <a:ea typeface="Times New Roman"/>
                <a:cs typeface="Times New Roman"/>
              </a:endParaRPr>
            </a:p>
          </p:txBody>
        </p:sp>
      </p:grpSp>
    </p:spTree>
    <p:extLst>
      <p:ext uri="{BB962C8B-B14F-4D97-AF65-F5344CB8AC3E}">
        <p14:creationId xmlns:p14="http://schemas.microsoft.com/office/powerpoint/2010/main" val="13122131"/>
      </p:ext>
    </p:extLst>
  </p:cSld>
  <p:clrMapOvr>
    <a:masterClrMapping/>
  </p:clrMapOvr>
  <p:transition spd="slow">
    <p:wipe dir="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EMU\541\Essay\Atrium of Kurayoshi Park Square in Kurayoshi, Jap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6419" y="1492852"/>
            <a:ext cx="2459188" cy="4811847"/>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0" y="1457888"/>
            <a:ext cx="6714684" cy="4713989"/>
          </a:xfrm>
          <a:solidFill>
            <a:srgbClr val="FFC000">
              <a:alpha val="89804"/>
            </a:srgbClr>
          </a:solidFill>
          <a:effectLst>
            <a:softEdge rad="31750"/>
          </a:effectLst>
        </p:spPr>
        <p:txBody>
          <a:bodyPr>
            <a:normAutofit fontScale="70000" lnSpcReduction="20000"/>
          </a:bodyPr>
          <a:lstStyle/>
          <a:p>
            <a:pPr algn="just" rtl="0"/>
            <a:r>
              <a:rPr lang="en-US" dirty="0">
                <a:solidFill>
                  <a:schemeClr val="tx2">
                    <a:lumMod val="75000"/>
                  </a:schemeClr>
                </a:solidFill>
                <a:latin typeface="Tempus Sans ITC" pitchFamily="82" charset="0"/>
              </a:rPr>
              <a:t>In modern architecture, an </a:t>
            </a:r>
            <a:r>
              <a:rPr lang="en-US" b="1" dirty="0">
                <a:solidFill>
                  <a:schemeClr val="tx2">
                    <a:lumMod val="75000"/>
                  </a:schemeClr>
                </a:solidFill>
                <a:latin typeface="Tempus Sans ITC" pitchFamily="82" charset="0"/>
              </a:rPr>
              <a:t>atrium</a:t>
            </a:r>
            <a:r>
              <a:rPr lang="en-US" dirty="0">
                <a:solidFill>
                  <a:schemeClr val="tx2">
                    <a:lumMod val="75000"/>
                  </a:schemeClr>
                </a:solidFill>
                <a:latin typeface="Tempus Sans ITC" pitchFamily="82" charset="0"/>
              </a:rPr>
              <a:t> (plural: </a:t>
            </a:r>
            <a:r>
              <a:rPr lang="en-US" b="1" dirty="0">
                <a:solidFill>
                  <a:schemeClr val="tx2">
                    <a:lumMod val="75000"/>
                  </a:schemeClr>
                </a:solidFill>
                <a:latin typeface="Tempus Sans ITC" pitchFamily="82" charset="0"/>
              </a:rPr>
              <a:t>atria</a:t>
            </a:r>
            <a:r>
              <a:rPr lang="en-US" dirty="0">
                <a:solidFill>
                  <a:schemeClr val="tx2">
                    <a:lumMod val="75000"/>
                  </a:schemeClr>
                </a:solidFill>
                <a:latin typeface="Tempus Sans ITC" pitchFamily="82" charset="0"/>
              </a:rPr>
              <a:t> or </a:t>
            </a:r>
            <a:r>
              <a:rPr lang="en-US" b="1" dirty="0">
                <a:solidFill>
                  <a:schemeClr val="tx2">
                    <a:lumMod val="75000"/>
                  </a:schemeClr>
                </a:solidFill>
                <a:latin typeface="Tempus Sans ITC" pitchFamily="82" charset="0"/>
              </a:rPr>
              <a:t>atriums</a:t>
            </a:r>
            <a:r>
              <a:rPr lang="en-US" dirty="0">
                <a:solidFill>
                  <a:schemeClr val="tx2">
                    <a:lumMod val="75000"/>
                  </a:schemeClr>
                </a:solidFill>
                <a:latin typeface="Tempus Sans ITC" pitchFamily="82" charset="0"/>
              </a:rPr>
              <a:t>) is a large glazed open space, which connects openings in </a:t>
            </a:r>
            <a:r>
              <a:rPr lang="en-US" dirty="0" smtClean="0">
                <a:solidFill>
                  <a:schemeClr val="tx2">
                    <a:lumMod val="75000"/>
                  </a:schemeClr>
                </a:solidFill>
                <a:latin typeface="Tempus Sans ITC" pitchFamily="82" charset="0"/>
              </a:rPr>
              <a:t>floors; it </a:t>
            </a:r>
            <a:r>
              <a:rPr lang="en-US" dirty="0">
                <a:solidFill>
                  <a:schemeClr val="tx2">
                    <a:lumMod val="75000"/>
                  </a:schemeClr>
                </a:solidFill>
                <a:latin typeface="Tempus Sans ITC" pitchFamily="82" charset="0"/>
              </a:rPr>
              <a:t>is wholly or partially enclosed at the top by a floor or </a:t>
            </a:r>
            <a:r>
              <a:rPr lang="en-US" dirty="0" smtClean="0">
                <a:solidFill>
                  <a:schemeClr val="tx2">
                    <a:lumMod val="75000"/>
                  </a:schemeClr>
                </a:solidFill>
                <a:latin typeface="Tempus Sans ITC" pitchFamily="82" charset="0"/>
              </a:rPr>
              <a:t>roof </a:t>
            </a:r>
            <a:r>
              <a:rPr lang="en-US" dirty="0">
                <a:solidFill>
                  <a:schemeClr val="tx2">
                    <a:lumMod val="75000"/>
                  </a:schemeClr>
                </a:solidFill>
                <a:latin typeface="Tempus Sans ITC" pitchFamily="82" charset="0"/>
              </a:rPr>
              <a:t>(D. Bastings 1988). </a:t>
            </a:r>
            <a:endParaRPr lang="en-US" dirty="0" smtClean="0">
              <a:solidFill>
                <a:schemeClr val="tx2">
                  <a:lumMod val="75000"/>
                </a:schemeClr>
              </a:solidFill>
              <a:latin typeface="Tempus Sans ITC" pitchFamily="82" charset="0"/>
            </a:endParaRPr>
          </a:p>
          <a:p>
            <a:pPr marL="0" indent="0" algn="just" rtl="0">
              <a:buNone/>
            </a:pPr>
            <a:r>
              <a:rPr lang="en-US" dirty="0" smtClean="0">
                <a:solidFill>
                  <a:schemeClr val="tx2">
                    <a:lumMod val="75000"/>
                  </a:schemeClr>
                </a:solidFill>
                <a:latin typeface="Tempus Sans ITC" pitchFamily="82" charset="0"/>
              </a:rPr>
              <a:t>The </a:t>
            </a:r>
            <a:r>
              <a:rPr lang="en-US" dirty="0">
                <a:solidFill>
                  <a:schemeClr val="tx2">
                    <a:lumMod val="75000"/>
                  </a:schemeClr>
                </a:solidFill>
                <a:latin typeface="Tempus Sans ITC" pitchFamily="82" charset="0"/>
              </a:rPr>
              <a:t>reasons for including a sunspace or an atrium in a building design are the following:</a:t>
            </a:r>
          </a:p>
          <a:p>
            <a:pPr lvl="0" algn="just" rtl="0"/>
            <a:r>
              <a:rPr lang="en-US" dirty="0">
                <a:solidFill>
                  <a:schemeClr val="tx2">
                    <a:lumMod val="75000"/>
                  </a:schemeClr>
                </a:solidFill>
                <a:latin typeface="Tempus Sans ITC" pitchFamily="82" charset="0"/>
              </a:rPr>
              <a:t>To create a dramatic entry or central space</a:t>
            </a:r>
          </a:p>
          <a:p>
            <a:pPr lvl="0" algn="just" rtl="0"/>
            <a:r>
              <a:rPr lang="en-US" dirty="0">
                <a:solidFill>
                  <a:schemeClr val="tx2">
                    <a:lumMod val="75000"/>
                  </a:schemeClr>
                </a:solidFill>
                <a:latin typeface="Tempus Sans ITC" pitchFamily="82" charset="0"/>
              </a:rPr>
              <a:t>To facilitate circulation and provide more perimeter space</a:t>
            </a:r>
          </a:p>
          <a:p>
            <a:pPr lvl="0" algn="just" rtl="0"/>
            <a:r>
              <a:rPr lang="en-US" dirty="0">
                <a:solidFill>
                  <a:schemeClr val="tx2">
                    <a:lumMod val="75000"/>
                  </a:schemeClr>
                </a:solidFill>
                <a:latin typeface="Tempus Sans ITC" pitchFamily="82" charset="0"/>
              </a:rPr>
              <a:t>To increase amenities for the users of the building</a:t>
            </a:r>
          </a:p>
        </p:txBody>
      </p:sp>
      <p:sp>
        <p:nvSpPr>
          <p:cNvPr id="5" name="TextBox 4"/>
          <p:cNvSpPr txBox="1"/>
          <p:nvPr/>
        </p:nvSpPr>
        <p:spPr>
          <a:xfrm>
            <a:off x="6714683" y="6155823"/>
            <a:ext cx="2460923" cy="923330"/>
          </a:xfrm>
          <a:prstGeom prst="rect">
            <a:avLst/>
          </a:prstGeom>
          <a:solidFill>
            <a:srgbClr val="FFFFFF">
              <a:alpha val="80000"/>
            </a:srgbClr>
          </a:solidFill>
        </p:spPr>
        <p:txBody>
          <a:bodyPr wrap="square" rtlCol="1">
            <a:spAutoFit/>
          </a:bodyPr>
          <a:lstStyle/>
          <a:p>
            <a:pPr algn="ctr" rtl="0"/>
            <a:r>
              <a:rPr lang="en-US" b="1" dirty="0">
                <a:solidFill>
                  <a:schemeClr val="tx2">
                    <a:lumMod val="75000"/>
                  </a:schemeClr>
                </a:solidFill>
                <a:latin typeface="Tempus Sans ITC" pitchFamily="82" charset="0"/>
              </a:rPr>
              <a:t>Atrium of </a:t>
            </a:r>
            <a:r>
              <a:rPr lang="en-US" b="1" dirty="0" err="1">
                <a:solidFill>
                  <a:schemeClr val="tx2">
                    <a:lumMod val="75000"/>
                  </a:schemeClr>
                </a:solidFill>
                <a:latin typeface="Tempus Sans ITC" pitchFamily="82" charset="0"/>
              </a:rPr>
              <a:t>Kurayoshi</a:t>
            </a:r>
            <a:r>
              <a:rPr lang="en-US" b="1" dirty="0">
                <a:solidFill>
                  <a:schemeClr val="tx2">
                    <a:lumMod val="75000"/>
                  </a:schemeClr>
                </a:solidFill>
                <a:latin typeface="Tempus Sans ITC" pitchFamily="82" charset="0"/>
              </a:rPr>
              <a:t> Park Square in </a:t>
            </a:r>
            <a:r>
              <a:rPr lang="en-US" b="1" dirty="0" err="1">
                <a:solidFill>
                  <a:schemeClr val="tx2">
                    <a:lumMod val="75000"/>
                  </a:schemeClr>
                </a:solidFill>
                <a:latin typeface="Tempus Sans ITC" pitchFamily="82" charset="0"/>
              </a:rPr>
              <a:t>Kurayoshi</a:t>
            </a:r>
            <a:r>
              <a:rPr lang="en-US" b="1" dirty="0">
                <a:solidFill>
                  <a:schemeClr val="tx2">
                    <a:lumMod val="75000"/>
                  </a:schemeClr>
                </a:solidFill>
                <a:latin typeface="Tempus Sans ITC" pitchFamily="82" charset="0"/>
              </a:rPr>
              <a:t>, Japan</a:t>
            </a:r>
            <a:endParaRPr lang="fa-IR" b="1" dirty="0">
              <a:solidFill>
                <a:schemeClr val="tx2">
                  <a:lumMod val="75000"/>
                </a:schemeClr>
              </a:solidFill>
              <a:latin typeface="Tempus Sans ITC" pitchFamily="82" charset="0"/>
            </a:endParaRPr>
          </a:p>
        </p:txBody>
      </p:sp>
      <p:sp>
        <p:nvSpPr>
          <p:cNvPr id="8" name="Title 1"/>
          <p:cNvSpPr>
            <a:spLocks noGrp="1"/>
          </p:cNvSpPr>
          <p:nvPr>
            <p:ph type="title"/>
          </p:nvPr>
        </p:nvSpPr>
        <p:spPr>
          <a:xfrm>
            <a:off x="-31606" y="269179"/>
            <a:ext cx="6746290" cy="1143000"/>
          </a:xfrm>
          <a:solidFill>
            <a:srgbClr val="FFFFFF">
              <a:alpha val="69804"/>
            </a:srgbClr>
          </a:solidFill>
        </p:spPr>
        <p:txBody>
          <a:bodyPr/>
          <a:lstStyle/>
          <a:p>
            <a:pPr lvl="1" algn="l" rtl="0"/>
            <a:r>
              <a:rPr lang="en-US" b="1" dirty="0" smtClean="0"/>
              <a:t>	</a:t>
            </a:r>
            <a:r>
              <a:rPr lang="en-US" sz="2800" b="1" dirty="0" smtClean="0">
                <a:solidFill>
                  <a:schemeClr val="tx2">
                    <a:lumMod val="60000"/>
                    <a:lumOff val="40000"/>
                  </a:schemeClr>
                </a:solidFill>
                <a:latin typeface="Cooper Black" pitchFamily="18" charset="0"/>
              </a:rPr>
              <a:t>A</a:t>
            </a:r>
            <a:r>
              <a:rPr lang="en-US" sz="2800" b="1" dirty="0" smtClean="0">
                <a:solidFill>
                  <a:schemeClr val="tx2">
                    <a:lumMod val="75000"/>
                  </a:schemeClr>
                </a:solidFill>
                <a:latin typeface="Cooper Black" pitchFamily="18" charset="0"/>
              </a:rPr>
              <a:t>n </a:t>
            </a:r>
            <a:r>
              <a:rPr lang="en-US" sz="2800" b="1" dirty="0">
                <a:solidFill>
                  <a:schemeClr val="tx2">
                    <a:lumMod val="75000"/>
                  </a:schemeClr>
                </a:solidFill>
                <a:latin typeface="Cooper Black" pitchFamily="18" charset="0"/>
              </a:rPr>
              <a:t>history development of atrium </a:t>
            </a:r>
            <a:r>
              <a:rPr lang="en-US" sz="2800" b="1" dirty="0" smtClean="0">
                <a:solidFill>
                  <a:schemeClr val="tx2">
                    <a:lumMod val="75000"/>
                  </a:schemeClr>
                </a:solidFill>
                <a:latin typeface="Cooper Black" pitchFamily="18" charset="0"/>
              </a:rPr>
              <a:t>	building</a:t>
            </a:r>
            <a:endParaRPr lang="en-US" sz="1000" dirty="0">
              <a:solidFill>
                <a:schemeClr val="tx2">
                  <a:lumMod val="75000"/>
                </a:schemeClr>
              </a:solidFill>
              <a:latin typeface="Cooper Black" pitchFamily="18" charset="0"/>
            </a:endParaRPr>
          </a:p>
        </p:txBody>
      </p:sp>
    </p:spTree>
    <p:extLst>
      <p:ext uri="{BB962C8B-B14F-4D97-AF65-F5344CB8AC3E}">
        <p14:creationId xmlns:p14="http://schemas.microsoft.com/office/powerpoint/2010/main" val="288716011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ipe(right)">
                                      <p:cBhvr>
                                        <p:cTn id="10" dur="1000"/>
                                        <p:tgtEl>
                                          <p:spTgt spid="102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0" y="2564904"/>
            <a:ext cx="3131840" cy="4293096"/>
          </a:xfrm>
        </p:spPr>
      </p:pic>
      <p:pic>
        <p:nvPicPr>
          <p:cNvPr id="7" name="Content Placeholder 6"/>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660232" y="2564904"/>
            <a:ext cx="2483768" cy="4320481"/>
          </a:xfrm>
        </p:spPr>
      </p:pic>
      <p:pic>
        <p:nvPicPr>
          <p:cNvPr id="3074" name="Picture 2" descr="E:\EMU\541\New Photo\flat,550x550,075,f.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538" r="4772"/>
          <a:stretch/>
        </p:blipFill>
        <p:spPr bwMode="auto">
          <a:xfrm>
            <a:off x="3131840" y="2564904"/>
            <a:ext cx="3574472" cy="4320481"/>
          </a:xfrm>
          <a:prstGeom prst="rect">
            <a:avLst/>
          </a:prstGeom>
          <a:noFill/>
          <a:extLst>
            <a:ext uri="{909E8E84-426E-40DD-AFC4-6F175D3DCCD1}">
              <a14:hiddenFill xmlns:a14="http://schemas.microsoft.com/office/drawing/2010/main">
                <a:solidFill>
                  <a:srgbClr val="FFFFFF"/>
                </a:solidFill>
              </a14:hiddenFill>
            </a:ext>
          </a:extLst>
        </p:spPr>
      </p:pic>
      <p:sp>
        <p:nvSpPr>
          <p:cNvPr id="9" name="Double Wave 8"/>
          <p:cNvSpPr/>
          <p:nvPr/>
        </p:nvSpPr>
        <p:spPr>
          <a:xfrm>
            <a:off x="0" y="1618954"/>
            <a:ext cx="9144000" cy="1632181"/>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Title 1"/>
          <p:cNvSpPr>
            <a:spLocks noGrp="1"/>
          </p:cNvSpPr>
          <p:nvPr>
            <p:ph type="title"/>
          </p:nvPr>
        </p:nvSpPr>
        <p:spPr>
          <a:xfrm>
            <a:off x="1115616" y="466661"/>
            <a:ext cx="7571184" cy="1330159"/>
          </a:xfrm>
        </p:spPr>
        <p:txBody>
          <a:bodyPr>
            <a:noAutofit/>
          </a:bodyPr>
          <a:lstStyle/>
          <a:p>
            <a:pPr rtl="0"/>
            <a:r>
              <a:rPr lang="en-US" sz="4000" b="1" dirty="0" smtClean="0">
                <a:solidFill>
                  <a:schemeClr val="accent3">
                    <a:lumMod val="75000"/>
                  </a:schemeClr>
                </a:solidFill>
                <a:latin typeface="Adobe Myungjo Std M" pitchFamily="18" charset="-128"/>
                <a:ea typeface="Adobe Myungjo Std M" pitchFamily="18" charset="-128"/>
              </a:rPr>
              <a:t>Example </a:t>
            </a:r>
            <a:endParaRPr lang="fa-IR" sz="4000" dirty="0"/>
          </a:p>
        </p:txBody>
      </p:sp>
    </p:spTree>
    <p:extLst>
      <p:ext uri="{BB962C8B-B14F-4D97-AF65-F5344CB8AC3E}">
        <p14:creationId xmlns:p14="http://schemas.microsoft.com/office/powerpoint/2010/main" val="171852041"/>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9952" y="274639"/>
            <a:ext cx="4546848" cy="1143000"/>
          </a:xfrm>
        </p:spPr>
        <p:txBody>
          <a:bodyPr>
            <a:noAutofit/>
          </a:bodyPr>
          <a:lstStyle/>
          <a:p>
            <a:pPr rtl="0"/>
            <a:r>
              <a:rPr lang="en-US" sz="3200" b="1" dirty="0" err="1" smtClean="0">
                <a:solidFill>
                  <a:schemeClr val="accent3">
                    <a:lumMod val="75000"/>
                  </a:schemeClr>
                </a:solidFill>
                <a:latin typeface="Adobe Myungjo Std M" pitchFamily="18" charset="-128"/>
                <a:ea typeface="Adobe Myungjo Std M" pitchFamily="18" charset="-128"/>
              </a:rPr>
              <a:t>Inorbit</a:t>
            </a:r>
            <a:r>
              <a:rPr lang="en-US" sz="3200" b="1" dirty="0" smtClean="0">
                <a:solidFill>
                  <a:schemeClr val="accent3">
                    <a:lumMod val="75000"/>
                  </a:schemeClr>
                </a:solidFill>
                <a:latin typeface="Adobe Myungjo Std M" pitchFamily="18" charset="-128"/>
                <a:ea typeface="Adobe Myungjo Std M" pitchFamily="18" charset="-128"/>
              </a:rPr>
              <a:t> Mall(</a:t>
            </a:r>
            <a:r>
              <a:rPr lang="en-US" sz="3200" b="1" dirty="0" err="1" smtClean="0">
                <a:solidFill>
                  <a:schemeClr val="accent3">
                    <a:lumMod val="75000"/>
                  </a:schemeClr>
                </a:solidFill>
                <a:latin typeface="Adobe Myungjo Std M" pitchFamily="18" charset="-128"/>
                <a:ea typeface="Adobe Myungjo Std M" pitchFamily="18" charset="-128"/>
              </a:rPr>
              <a:t>Malad</a:t>
            </a:r>
            <a:r>
              <a:rPr lang="en-US" sz="3200" b="1" dirty="0" smtClean="0">
                <a:solidFill>
                  <a:schemeClr val="accent3">
                    <a:lumMod val="75000"/>
                  </a:schemeClr>
                </a:solidFill>
                <a:latin typeface="Adobe Myungjo Std M" pitchFamily="18" charset="-128"/>
                <a:ea typeface="Adobe Myungjo Std M" pitchFamily="18" charset="-128"/>
              </a:rPr>
              <a:t>)</a:t>
            </a:r>
            <a:endParaRPr lang="fa-IR" sz="3200" b="1" dirty="0">
              <a:solidFill>
                <a:schemeClr val="accent3">
                  <a:lumMod val="75000"/>
                </a:schemeClr>
              </a:solidFill>
              <a:latin typeface="Adobe Myungjo Std M" pitchFamily="18" charset="-128"/>
              <a:ea typeface="Adobe Myungjo Std M" pitchFamily="18" charset="-128"/>
            </a:endParaRPr>
          </a:p>
        </p:txBody>
      </p:sp>
      <p:sp>
        <p:nvSpPr>
          <p:cNvPr id="6" name="Content Placeholder 5"/>
          <p:cNvSpPr>
            <a:spLocks noGrp="1"/>
          </p:cNvSpPr>
          <p:nvPr>
            <p:ph sz="quarter" idx="4"/>
          </p:nvPr>
        </p:nvSpPr>
        <p:spPr>
          <a:xfrm>
            <a:off x="4644009" y="2180861"/>
            <a:ext cx="4041775" cy="3951288"/>
          </a:xfrm>
        </p:spPr>
        <p:txBody>
          <a:bodyPr>
            <a:normAutofit/>
          </a:bodyPr>
          <a:lstStyle/>
          <a:p>
            <a:pPr algn="just" rtl="0">
              <a:buClr>
                <a:srgbClr val="2E3917"/>
              </a:buClr>
              <a:buFont typeface="Wingdings" pitchFamily="2" charset="2"/>
              <a:buChar char="q"/>
            </a:pPr>
            <a:r>
              <a:rPr lang="en-US" dirty="0" smtClean="0">
                <a:latin typeface="Andalus" pitchFamily="18" charset="-78"/>
                <a:cs typeface="Andalus" pitchFamily="18" charset="-78"/>
              </a:rPr>
              <a:t>Escalators are provided on both side with hydraulic lift at </a:t>
            </a:r>
            <a:r>
              <a:rPr lang="en-US" dirty="0" err="1" smtClean="0">
                <a:latin typeface="Andalus" pitchFamily="18" charset="-78"/>
                <a:cs typeface="Andalus" pitchFamily="18" charset="-78"/>
              </a:rPr>
              <a:t>centre</a:t>
            </a:r>
            <a:r>
              <a:rPr lang="en-US" dirty="0" smtClean="0">
                <a:latin typeface="Andalus" pitchFamily="18" charset="-78"/>
                <a:cs typeface="Andalus" pitchFamily="18" charset="-78"/>
              </a:rPr>
              <a:t>.</a:t>
            </a:r>
          </a:p>
          <a:p>
            <a:pPr algn="just" rtl="0">
              <a:buClr>
                <a:srgbClr val="2E3917"/>
              </a:buClr>
              <a:buFont typeface="Wingdings" pitchFamily="2" charset="2"/>
              <a:buChar char="q"/>
            </a:pPr>
            <a:r>
              <a:rPr lang="en-US" dirty="0" smtClean="0">
                <a:latin typeface="Andalus" pitchFamily="18" charset="-78"/>
                <a:cs typeface="Andalus" pitchFamily="18" charset="-78"/>
              </a:rPr>
              <a:t>Huge shape space is provided below atrium for promotions, children`s activity, etc.</a:t>
            </a:r>
          </a:p>
          <a:p>
            <a:pPr algn="just" rtl="0">
              <a:buClr>
                <a:srgbClr val="2E3917"/>
              </a:buClr>
              <a:buFont typeface="Wingdings" pitchFamily="2" charset="2"/>
              <a:buChar char="q"/>
            </a:pPr>
            <a:r>
              <a:rPr lang="en-US" dirty="0" smtClean="0">
                <a:latin typeface="Andalus" pitchFamily="18" charset="-78"/>
                <a:cs typeface="Andalus" pitchFamily="18" charset="-78"/>
              </a:rPr>
              <a:t>Services like toilets, telephones, cyber are placed close to the atrium</a:t>
            </a:r>
            <a:endParaRPr lang="fa-IR" dirty="0">
              <a:latin typeface="Andalus" pitchFamily="18" charset="-78"/>
              <a:cs typeface="Andalus" pitchFamily="18" charset="-78"/>
            </a:endParaRPr>
          </a:p>
        </p:txBody>
      </p:sp>
      <p:pic>
        <p:nvPicPr>
          <p:cNvPr id="2050" name="Picture 2" descr="E:\EMU\541\New Photo\Inorbit_Malad-9.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1" y="3647527"/>
            <a:ext cx="3648749" cy="321291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New Photo\Inorbit_Mall_Pic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1" y="0"/>
            <a:ext cx="3635896" cy="3728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1291" y="3472015"/>
            <a:ext cx="3635896" cy="513020"/>
          </a:xfrm>
          <a:solidFill>
            <a:schemeClr val="bg1"/>
          </a:solidFill>
        </p:spPr>
        <p:txBody>
          <a:bodyPr>
            <a:normAutofit/>
          </a:bodyPr>
          <a:lstStyle/>
          <a:p>
            <a:pPr algn="ctr" rtl="0"/>
            <a:r>
              <a:rPr lang="en-US" sz="1600" b="0" dirty="0">
                <a:solidFill>
                  <a:srgbClr val="2E3917"/>
                </a:solidFill>
                <a:latin typeface="Andalus" pitchFamily="18" charset="-78"/>
                <a:cs typeface="Andalus" pitchFamily="18" charset="-78"/>
              </a:rPr>
              <a:t>Interior of </a:t>
            </a:r>
            <a:r>
              <a:rPr lang="en-US" sz="1600" b="0" dirty="0" err="1">
                <a:solidFill>
                  <a:srgbClr val="2E3917"/>
                </a:solidFill>
                <a:latin typeface="Andalus" pitchFamily="18" charset="-78"/>
                <a:cs typeface="Andalus" pitchFamily="18" charset="-78"/>
              </a:rPr>
              <a:t>Inorbit</a:t>
            </a:r>
            <a:r>
              <a:rPr lang="en-US" sz="1600" b="0" dirty="0">
                <a:solidFill>
                  <a:srgbClr val="2E3917"/>
                </a:solidFill>
                <a:latin typeface="Andalus" pitchFamily="18" charset="-78"/>
                <a:cs typeface="Andalus" pitchFamily="18" charset="-78"/>
              </a:rPr>
              <a:t> Mall, </a:t>
            </a:r>
            <a:r>
              <a:rPr lang="en-US" sz="1600" b="0" dirty="0" err="1">
                <a:solidFill>
                  <a:srgbClr val="2E3917"/>
                </a:solidFill>
                <a:latin typeface="Andalus" pitchFamily="18" charset="-78"/>
                <a:cs typeface="Andalus" pitchFamily="18" charset="-78"/>
              </a:rPr>
              <a:t>Malad</a:t>
            </a:r>
            <a:endParaRPr lang="fa-IR" sz="1600" b="0" dirty="0">
              <a:solidFill>
                <a:srgbClr val="2E3917"/>
              </a:solidFill>
              <a:latin typeface="Andalus" pitchFamily="18" charset="-78"/>
              <a:cs typeface="Andalus" pitchFamily="18" charset="-78"/>
            </a:endParaRPr>
          </a:p>
        </p:txBody>
      </p:sp>
      <p:sp>
        <p:nvSpPr>
          <p:cNvPr id="9" name="Wave 8"/>
          <p:cNvSpPr/>
          <p:nvPr/>
        </p:nvSpPr>
        <p:spPr>
          <a:xfrm rot="5400000">
            <a:off x="337222" y="2905336"/>
            <a:ext cx="6885381"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234897581"/>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0014" y="466661"/>
            <a:ext cx="5806786" cy="1330159"/>
          </a:xfrm>
        </p:spPr>
        <p:txBody>
          <a:bodyPr>
            <a:noAutofit/>
          </a:bodyPr>
          <a:lstStyle/>
          <a:p>
            <a:pPr rtl="0"/>
            <a:r>
              <a:rPr lang="en-US" sz="3600" b="1" dirty="0">
                <a:solidFill>
                  <a:schemeClr val="accent3">
                    <a:lumMod val="75000"/>
                  </a:schemeClr>
                </a:solidFill>
                <a:latin typeface="Adobe Myungjo Std M" pitchFamily="18" charset="-128"/>
                <a:ea typeface="Adobe Myungjo Std M" pitchFamily="18" charset="-128"/>
              </a:rPr>
              <a:t>Atrium designed at various shapes</a:t>
            </a:r>
            <a:endParaRPr lang="fa-IR" sz="3600" dirty="0"/>
          </a:p>
        </p:txBody>
      </p:sp>
      <p:sp>
        <p:nvSpPr>
          <p:cNvPr id="3" name="Content Placeholder 2"/>
          <p:cNvSpPr>
            <a:spLocks noGrp="1"/>
          </p:cNvSpPr>
          <p:nvPr>
            <p:ph idx="1"/>
          </p:nvPr>
        </p:nvSpPr>
        <p:spPr>
          <a:xfrm>
            <a:off x="3491880" y="2180861"/>
            <a:ext cx="5266928" cy="3456384"/>
          </a:xfrm>
        </p:spPr>
        <p:txBody>
          <a:bodyPr>
            <a:normAutofit/>
          </a:bodyPr>
          <a:lstStyle/>
          <a:p>
            <a:pPr marL="0" indent="0" algn="l" rtl="0">
              <a:buNone/>
            </a:pPr>
            <a:r>
              <a:rPr lang="en-US" sz="2400" dirty="0" smtClean="0">
                <a:solidFill>
                  <a:schemeClr val="accent3">
                    <a:lumMod val="75000"/>
                  </a:schemeClr>
                </a:solidFill>
                <a:latin typeface="Andalus" pitchFamily="18" charset="-78"/>
                <a:cs typeface="Andalus" pitchFamily="18" charset="-78"/>
              </a:rPr>
              <a:t>2. </a:t>
            </a:r>
            <a:r>
              <a:rPr lang="en-US" sz="2800" dirty="0" smtClean="0">
                <a:solidFill>
                  <a:schemeClr val="accent3">
                    <a:lumMod val="75000"/>
                  </a:schemeClr>
                </a:solidFill>
                <a:latin typeface="Andalus" pitchFamily="18" charset="-78"/>
                <a:cs typeface="Andalus" pitchFamily="18" charset="-78"/>
              </a:rPr>
              <a:t>Rectangular </a:t>
            </a:r>
            <a:r>
              <a:rPr lang="en-US" sz="2800" dirty="0">
                <a:solidFill>
                  <a:schemeClr val="accent3">
                    <a:lumMod val="75000"/>
                  </a:schemeClr>
                </a:solidFill>
                <a:latin typeface="Andalus" pitchFamily="18" charset="-78"/>
                <a:cs typeface="Andalus" pitchFamily="18" charset="-78"/>
              </a:rPr>
              <a:t>shape</a:t>
            </a:r>
          </a:p>
          <a:p>
            <a:pPr algn="just" rtl="0">
              <a:buFont typeface="Andalus" pitchFamily="18" charset="-78"/>
              <a:buChar char="­"/>
            </a:pPr>
            <a:r>
              <a:rPr lang="en-US" sz="2400" dirty="0" smtClean="0">
                <a:latin typeface="Andalus" pitchFamily="18" charset="-78"/>
                <a:cs typeface="Andalus" pitchFamily="18" charset="-78"/>
              </a:rPr>
              <a:t>It is provided over food court</a:t>
            </a:r>
          </a:p>
          <a:p>
            <a:pPr algn="just" rtl="0">
              <a:buFont typeface="Andalus" pitchFamily="18" charset="-78"/>
              <a:buChar char="­"/>
            </a:pPr>
            <a:r>
              <a:rPr lang="en-US" sz="2400" dirty="0" smtClean="0">
                <a:latin typeface="Andalus" pitchFamily="18" charset="-78"/>
                <a:cs typeface="Andalus" pitchFamily="18" charset="-78"/>
              </a:rPr>
              <a:t>Tampered glass and steel strips are used</a:t>
            </a:r>
          </a:p>
          <a:p>
            <a:pPr algn="just" rtl="0">
              <a:buFont typeface="Andalus" pitchFamily="18" charset="-78"/>
              <a:buChar char="­"/>
            </a:pPr>
            <a:r>
              <a:rPr lang="en-US" sz="2400" dirty="0" smtClean="0">
                <a:latin typeface="Andalus" pitchFamily="18" charset="-78"/>
                <a:cs typeface="Andalus" pitchFamily="18" charset="-78"/>
              </a:rPr>
              <a:t>Height of the atrium is around 5-6 m </a:t>
            </a:r>
            <a:endParaRPr lang="fa-IR" sz="2400" dirty="0">
              <a:latin typeface="Andalus" pitchFamily="18" charset="-78"/>
              <a:cs typeface="Andalus" pitchFamily="18" charset="-78"/>
            </a:endParaRPr>
          </a:p>
        </p:txBody>
      </p:sp>
      <p:pic>
        <p:nvPicPr>
          <p:cNvPr id="2050" name="Picture 2" descr="E:\EMU\541\power point\sgvszga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918" t="5856"/>
          <a:stretch/>
        </p:blipFill>
        <p:spPr bwMode="auto">
          <a:xfrm flipH="1">
            <a:off x="-36512" y="-27384"/>
            <a:ext cx="2861243" cy="475842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power point\yhfgdhtr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211"/>
          <a:stretch/>
        </p:blipFill>
        <p:spPr bwMode="auto">
          <a:xfrm>
            <a:off x="-38826" y="4087368"/>
            <a:ext cx="2918840" cy="2786891"/>
          </a:xfrm>
          <a:prstGeom prst="rect">
            <a:avLst/>
          </a:prstGeom>
          <a:noFill/>
          <a:extLst>
            <a:ext uri="{909E8E84-426E-40DD-AFC4-6F175D3DCCD1}">
              <a14:hiddenFill xmlns:a14="http://schemas.microsoft.com/office/drawing/2010/main">
                <a:solidFill>
                  <a:srgbClr val="FFFFFF"/>
                </a:solidFill>
              </a14:hiddenFill>
            </a:ext>
          </a:extLst>
        </p:spPr>
      </p:pic>
      <p:sp>
        <p:nvSpPr>
          <p:cNvPr id="4" name="Wave 3"/>
          <p:cNvSpPr/>
          <p:nvPr/>
        </p:nvSpPr>
        <p:spPr>
          <a:xfrm rot="5400000">
            <a:off x="-809345" y="2933073"/>
            <a:ext cx="6874259"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199500"/>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293096"/>
            <a:ext cx="8229600" cy="1143000"/>
          </a:xfrm>
        </p:spPr>
        <p:txBody>
          <a:bodyPr/>
          <a:lstStyle/>
          <a:p>
            <a:r>
              <a:rPr lang="en-US" b="1" dirty="0" smtClean="0">
                <a:solidFill>
                  <a:schemeClr val="accent3">
                    <a:lumMod val="75000"/>
                  </a:schemeClr>
                </a:solidFill>
                <a:latin typeface="Adobe Myungjo Std M" pitchFamily="18" charset="-128"/>
                <a:ea typeface="Adobe Myungjo Std M" pitchFamily="18" charset="-128"/>
              </a:rPr>
              <a:t>Example </a:t>
            </a:r>
            <a:endParaRPr lang="fa-IR" dirty="0"/>
          </a:p>
        </p:txBody>
      </p:sp>
      <p:pic>
        <p:nvPicPr>
          <p:cNvPr id="1027" name="Picture 3" descr="E:\EMU\541\New Photo\bp_refinery_groupa_collabcubed.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1530"/>
          <a:stretch/>
        </p:blipFill>
        <p:spPr bwMode="auto">
          <a:xfrm>
            <a:off x="5713012" y="-39352"/>
            <a:ext cx="3467501" cy="3180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EMU\541\New Photo\RIBA28166_BirminghamLibrary_400p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2861042" cy="30968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EMU\541\New Photo\frick_chemistry_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2443" y="-39352"/>
            <a:ext cx="2880569" cy="3136175"/>
          </a:xfrm>
          <a:prstGeom prst="rect">
            <a:avLst/>
          </a:prstGeom>
          <a:noFill/>
          <a:extLst>
            <a:ext uri="{909E8E84-426E-40DD-AFC4-6F175D3DCCD1}">
              <a14:hiddenFill xmlns:a14="http://schemas.microsoft.com/office/drawing/2010/main">
                <a:solidFill>
                  <a:srgbClr val="FFFFFF"/>
                </a:solidFill>
              </a14:hiddenFill>
            </a:ext>
          </a:extLst>
        </p:spPr>
      </p:pic>
      <p:sp>
        <p:nvSpPr>
          <p:cNvPr id="4" name="Double Wave 3"/>
          <p:cNvSpPr/>
          <p:nvPr/>
        </p:nvSpPr>
        <p:spPr>
          <a:xfrm>
            <a:off x="-7340" y="2756925"/>
            <a:ext cx="9187851" cy="864096"/>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899577139"/>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274639"/>
            <a:ext cx="4824536" cy="1143000"/>
          </a:xfrm>
        </p:spPr>
        <p:txBody>
          <a:bodyPr>
            <a:normAutofit/>
          </a:bodyPr>
          <a:lstStyle/>
          <a:p>
            <a:pPr rtl="0"/>
            <a:r>
              <a:rPr lang="en-US" sz="3200" b="1" dirty="0" smtClean="0">
                <a:solidFill>
                  <a:schemeClr val="accent3">
                    <a:lumMod val="75000"/>
                  </a:schemeClr>
                </a:solidFill>
                <a:latin typeface="Adobe Myungjo Std M" pitchFamily="18" charset="-128"/>
                <a:ea typeface="Adobe Myungjo Std M" pitchFamily="18" charset="-128"/>
              </a:rPr>
              <a:t>Infinity mall 2(</a:t>
            </a:r>
            <a:r>
              <a:rPr lang="en-US" sz="3200" b="1" dirty="0" err="1" smtClean="0">
                <a:solidFill>
                  <a:schemeClr val="accent3">
                    <a:lumMod val="75000"/>
                  </a:schemeClr>
                </a:solidFill>
                <a:latin typeface="Adobe Myungjo Std M" pitchFamily="18" charset="-128"/>
                <a:ea typeface="Adobe Myungjo Std M" pitchFamily="18" charset="-128"/>
              </a:rPr>
              <a:t>Malad</a:t>
            </a:r>
            <a:r>
              <a:rPr lang="en-US" sz="3200" b="1" dirty="0" smtClean="0">
                <a:solidFill>
                  <a:schemeClr val="accent3">
                    <a:lumMod val="75000"/>
                  </a:schemeClr>
                </a:solidFill>
                <a:latin typeface="Adobe Myungjo Std M" pitchFamily="18" charset="-128"/>
                <a:ea typeface="Adobe Myungjo Std M" pitchFamily="18" charset="-128"/>
              </a:rPr>
              <a:t>) </a:t>
            </a:r>
            <a:endParaRPr lang="fa-IR" sz="3200"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139952" y="1604797"/>
            <a:ext cx="4330824" cy="4525963"/>
          </a:xfrm>
        </p:spPr>
        <p:txBody>
          <a:bodyPr>
            <a:noAutofit/>
          </a:bodyPr>
          <a:lstStyle/>
          <a:p>
            <a:pPr algn="just" rtl="0">
              <a:buClr>
                <a:srgbClr val="2E3917"/>
              </a:buClr>
              <a:buFont typeface="Wingdings" pitchFamily="2" charset="2"/>
              <a:buChar char="q"/>
            </a:pPr>
            <a:r>
              <a:rPr lang="en-US" sz="2200" dirty="0" smtClean="0">
                <a:latin typeface="Andalus" pitchFamily="18" charset="-78"/>
                <a:cs typeface="Andalus" pitchFamily="18" charset="-78"/>
              </a:rPr>
              <a:t>It is one of the best and finest mall in Mumbai.</a:t>
            </a:r>
          </a:p>
          <a:p>
            <a:pPr algn="just" rtl="0">
              <a:buClr>
                <a:srgbClr val="2E3917"/>
              </a:buClr>
              <a:buFont typeface="Wingdings" pitchFamily="2" charset="2"/>
              <a:buChar char="q"/>
            </a:pPr>
            <a:r>
              <a:rPr lang="en-US" sz="2200" dirty="0" smtClean="0">
                <a:latin typeface="Andalus" pitchFamily="18" charset="-78"/>
                <a:cs typeface="Andalus" pitchFamily="18" charset="-78"/>
              </a:rPr>
              <a:t>It is located in </a:t>
            </a:r>
            <a:r>
              <a:rPr lang="en-US" sz="2200" dirty="0" err="1" smtClean="0">
                <a:latin typeface="Andalus" pitchFamily="18" charset="-78"/>
                <a:cs typeface="Andalus" pitchFamily="18" charset="-78"/>
              </a:rPr>
              <a:t>Malad</a:t>
            </a:r>
            <a:r>
              <a:rPr lang="en-US" sz="2200" dirty="0" smtClean="0">
                <a:latin typeface="Andalus" pitchFamily="18" charset="-78"/>
                <a:cs typeface="Andalus" pitchFamily="18" charset="-78"/>
              </a:rPr>
              <a:t> West</a:t>
            </a:r>
          </a:p>
          <a:p>
            <a:pPr algn="just" rtl="0">
              <a:buClr>
                <a:srgbClr val="2E3917"/>
              </a:buClr>
              <a:buFont typeface="Wingdings" pitchFamily="2" charset="2"/>
              <a:buChar char="q"/>
            </a:pPr>
            <a:r>
              <a:rPr lang="en-US" sz="2200" dirty="0" smtClean="0">
                <a:latin typeface="Andalus" pitchFamily="18" charset="-78"/>
                <a:cs typeface="Andalus" pitchFamily="18" charset="-78"/>
              </a:rPr>
              <a:t>It is one of the largest atrium through out the Mumbai suburbs.</a:t>
            </a:r>
          </a:p>
          <a:p>
            <a:pPr algn="just" rtl="0">
              <a:buClr>
                <a:srgbClr val="2E3917"/>
              </a:buClr>
              <a:buFont typeface="Wingdings" pitchFamily="2" charset="2"/>
              <a:buChar char="q"/>
            </a:pPr>
            <a:r>
              <a:rPr lang="en-US" sz="2200" dirty="0" smtClean="0">
                <a:latin typeface="Andalus" pitchFamily="18" charset="-78"/>
                <a:cs typeface="Andalus" pitchFamily="18" charset="-78"/>
              </a:rPr>
              <a:t>Four atriums were constructed at infinity out of which 3 atriums were rectangular in shape </a:t>
            </a:r>
            <a:endParaRPr lang="fa-IR" sz="2200" dirty="0">
              <a:latin typeface="Andalus" pitchFamily="18" charset="-78"/>
              <a:cs typeface="Andalus" pitchFamily="18" charset="-78"/>
            </a:endParaRPr>
          </a:p>
        </p:txBody>
      </p:sp>
      <p:pic>
        <p:nvPicPr>
          <p:cNvPr id="1026" name="Picture 2" descr="E:\EMU\541\New Photo\rf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419872" cy="34381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E:\EMU\541\New Photo\Korum_Mall,_Tha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438128"/>
            <a:ext cx="3419872" cy="3447256"/>
          </a:xfrm>
          <a:prstGeom prst="rect">
            <a:avLst/>
          </a:prstGeom>
          <a:noFill/>
          <a:extLst>
            <a:ext uri="{909E8E84-426E-40DD-AFC4-6F175D3DCCD1}">
              <a14:hiddenFill xmlns:a14="http://schemas.microsoft.com/office/drawing/2010/main">
                <a:solidFill>
                  <a:srgbClr val="FFFFFF"/>
                </a:solidFill>
              </a14:hiddenFill>
            </a:ext>
          </a:extLst>
        </p:spPr>
      </p:pic>
      <p:sp>
        <p:nvSpPr>
          <p:cNvPr id="6" name="Wave 5"/>
          <p:cNvSpPr/>
          <p:nvPr/>
        </p:nvSpPr>
        <p:spPr>
          <a:xfrm rot="5400000">
            <a:off x="121198" y="2938637"/>
            <a:ext cx="6885381"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478073580"/>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04797"/>
            <a:ext cx="4176464" cy="4525963"/>
          </a:xfrm>
        </p:spPr>
        <p:txBody>
          <a:bodyPr>
            <a:normAutofit fontScale="92500"/>
          </a:bodyPr>
          <a:lstStyle/>
          <a:p>
            <a:pPr marL="0" indent="0" algn="just" rtl="0">
              <a:buNone/>
            </a:pPr>
            <a:r>
              <a:rPr lang="en-US" b="1" dirty="0" smtClean="0">
                <a:solidFill>
                  <a:schemeClr val="accent3">
                    <a:lumMod val="75000"/>
                  </a:schemeClr>
                </a:solidFill>
                <a:latin typeface="Andalus" pitchFamily="18" charset="-78"/>
                <a:cs typeface="Andalus" pitchFamily="18" charset="-78"/>
              </a:rPr>
              <a:t>3. Pyramid shape</a:t>
            </a:r>
          </a:p>
          <a:p>
            <a:pPr marL="0" indent="0" algn="just" rtl="0">
              <a:buNone/>
            </a:pPr>
            <a:r>
              <a:rPr lang="en-US" sz="2800" dirty="0" smtClean="0">
                <a:latin typeface="Andalus" pitchFamily="18" charset="-78"/>
                <a:cs typeface="Andalus" pitchFamily="18" charset="-78"/>
              </a:rPr>
              <a:t>- It is provided beyond the entrance</a:t>
            </a:r>
          </a:p>
          <a:p>
            <a:pPr marL="0" indent="0" algn="just" rtl="0">
              <a:buNone/>
            </a:pPr>
            <a:r>
              <a:rPr lang="en-US" sz="2800" dirty="0" smtClean="0">
                <a:latin typeface="Andalus" pitchFamily="18" charset="-78"/>
                <a:cs typeface="Andalus" pitchFamily="18" charset="-78"/>
              </a:rPr>
              <a:t>- Open space area are used for events and promotional activities</a:t>
            </a:r>
          </a:p>
          <a:p>
            <a:pPr marL="0" indent="0" algn="just" rtl="0">
              <a:buNone/>
            </a:pPr>
            <a:r>
              <a:rPr lang="en-US" sz="2800" dirty="0" smtClean="0">
                <a:latin typeface="Andalus" pitchFamily="18" charset="-78"/>
                <a:cs typeface="Andalus" pitchFamily="18" charset="-78"/>
              </a:rPr>
              <a:t>- Escalators are provided below the atrium</a:t>
            </a:r>
          </a:p>
          <a:p>
            <a:pPr marL="0" indent="0" algn="just" rtl="0">
              <a:buNone/>
            </a:pPr>
            <a:r>
              <a:rPr lang="en-US" sz="2800" dirty="0" smtClean="0">
                <a:latin typeface="Andalus" pitchFamily="18" charset="-78"/>
                <a:cs typeface="Andalus" pitchFamily="18" charset="-78"/>
              </a:rPr>
              <a:t>- Materials used are stainless steel and laminated glass</a:t>
            </a:r>
            <a:endParaRPr lang="fa-IR" sz="2800" dirty="0">
              <a:latin typeface="Andalus" pitchFamily="18" charset="-78"/>
              <a:cs typeface="Andalus" pitchFamily="18" charset="-78"/>
            </a:endParaRPr>
          </a:p>
        </p:txBody>
      </p:sp>
      <p:pic>
        <p:nvPicPr>
          <p:cNvPr id="3074" name="Picture 2" descr="C:\Users\Fatemeh\Downloads\0013729e47710ead997c0f.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294" b="16941"/>
          <a:stretch/>
        </p:blipFill>
        <p:spPr bwMode="auto">
          <a:xfrm>
            <a:off x="4860033" y="4709"/>
            <a:ext cx="4283968" cy="486445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Fatemeh\Downloads\PJ8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5028" y="3620290"/>
            <a:ext cx="3568972" cy="3237711"/>
          </a:xfrm>
          <a:prstGeom prst="rect">
            <a:avLst/>
          </a:prstGeom>
          <a:noFill/>
          <a:extLst>
            <a:ext uri="{909E8E84-426E-40DD-AFC4-6F175D3DCCD1}">
              <a14:hiddenFill xmlns:a14="http://schemas.microsoft.com/office/drawing/2010/main">
                <a:solidFill>
                  <a:srgbClr val="FFFFFF"/>
                </a:solidFill>
              </a14:hiddenFill>
            </a:ext>
          </a:extLst>
        </p:spPr>
      </p:pic>
      <p:sp>
        <p:nvSpPr>
          <p:cNvPr id="6" name="Wave 5"/>
          <p:cNvSpPr/>
          <p:nvPr/>
        </p:nvSpPr>
        <p:spPr>
          <a:xfrm rot="5400000">
            <a:off x="2511152" y="2924946"/>
            <a:ext cx="6858000"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 name="Title 1"/>
          <p:cNvSpPr>
            <a:spLocks noGrp="1"/>
          </p:cNvSpPr>
          <p:nvPr>
            <p:ph type="title"/>
          </p:nvPr>
        </p:nvSpPr>
        <p:spPr>
          <a:xfrm>
            <a:off x="457200" y="-27384"/>
            <a:ext cx="5626968" cy="1412931"/>
          </a:xfrm>
          <a:solidFill>
            <a:schemeClr val="bg1"/>
          </a:solidFill>
        </p:spPr>
        <p:txBody>
          <a:bodyPr>
            <a:noAutofit/>
          </a:bodyPr>
          <a:lstStyle/>
          <a:p>
            <a:pPr rtl="0"/>
            <a:r>
              <a:rPr lang="en-US" sz="3600" b="1" dirty="0">
                <a:solidFill>
                  <a:schemeClr val="accent3">
                    <a:lumMod val="75000"/>
                  </a:schemeClr>
                </a:solidFill>
                <a:latin typeface="Adobe Myungjo Std M" pitchFamily="18" charset="-128"/>
                <a:ea typeface="Adobe Myungjo Std M" pitchFamily="18" charset="-128"/>
              </a:rPr>
              <a:t>Atrium designed at various shapes</a:t>
            </a:r>
            <a:endParaRPr lang="fa-IR" sz="3600" dirty="0"/>
          </a:p>
        </p:txBody>
      </p:sp>
    </p:spTree>
    <p:extLst>
      <p:ext uri="{BB962C8B-B14F-4D97-AF65-F5344CB8AC3E}">
        <p14:creationId xmlns:p14="http://schemas.microsoft.com/office/powerpoint/2010/main" val="797440144"/>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latin typeface="Adobe Myungjo Std M" pitchFamily="18" charset="-128"/>
                <a:ea typeface="Adobe Myungjo Std M" pitchFamily="18" charset="-128"/>
              </a:rPr>
              <a:t>Example </a:t>
            </a:r>
            <a:endParaRPr lang="fa-IR" dirty="0"/>
          </a:p>
        </p:txBody>
      </p:sp>
      <p:pic>
        <p:nvPicPr>
          <p:cNvPr id="2050" name="Picture 2" descr="E:\EMU\541\New Photo\louvre pyramid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2484" y="1892830"/>
            <a:ext cx="4147789" cy="414778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E:\EMU\541\New Photo\oldglass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419"/>
          <a:stretch/>
        </p:blipFill>
        <p:spPr bwMode="auto">
          <a:xfrm>
            <a:off x="7020272" y="1938347"/>
            <a:ext cx="2123728" cy="41022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EMU\541\New Photo\Atrium view under PV Pyrami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809"/>
          <a:stretch/>
        </p:blipFill>
        <p:spPr bwMode="auto">
          <a:xfrm>
            <a:off x="1" y="1892829"/>
            <a:ext cx="2872483" cy="4139587"/>
          </a:xfrm>
          <a:prstGeom prst="rect">
            <a:avLst/>
          </a:prstGeom>
          <a:noFill/>
          <a:extLst>
            <a:ext uri="{909E8E84-426E-40DD-AFC4-6F175D3DCCD1}">
              <a14:hiddenFill xmlns:a14="http://schemas.microsoft.com/office/drawing/2010/main">
                <a:solidFill>
                  <a:srgbClr val="FFFFFF"/>
                </a:solidFill>
              </a14:hiddenFill>
            </a:ext>
          </a:extLst>
        </p:spPr>
      </p:pic>
      <p:sp>
        <p:nvSpPr>
          <p:cNvPr id="7" name="Double Wave 6"/>
          <p:cNvSpPr/>
          <p:nvPr/>
        </p:nvSpPr>
        <p:spPr>
          <a:xfrm>
            <a:off x="-7340" y="5637245"/>
            <a:ext cx="9187851" cy="864096"/>
          </a:xfrm>
          <a:prstGeom prst="doubleWave">
            <a:avLst>
              <a:gd name="adj1" fmla="val 125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33347423"/>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E:\EMU\541\New Photo\paris-louvre-invert-pyrami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200502" y="0"/>
            <a:ext cx="3943498" cy="6845320"/>
          </a:xfrm>
          <a:prstGeom prst="rect">
            <a:avLst/>
          </a:prstGeom>
          <a:noFill/>
          <a:extLst>
            <a:ext uri="{909E8E84-426E-40DD-AFC4-6F175D3DCCD1}">
              <a14:hiddenFill xmlns:a14="http://schemas.microsoft.com/office/drawing/2010/main">
                <a:solidFill>
                  <a:srgbClr val="FFFFFF"/>
                </a:solidFill>
              </a14:hiddenFill>
            </a:ext>
          </a:extLst>
        </p:spPr>
      </p:pic>
      <p:sp>
        <p:nvSpPr>
          <p:cNvPr id="7" name="Wave 6"/>
          <p:cNvSpPr/>
          <p:nvPr/>
        </p:nvSpPr>
        <p:spPr>
          <a:xfrm rot="5400000">
            <a:off x="2007095" y="2548243"/>
            <a:ext cx="6858000" cy="1736155"/>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3" name="Content Placeholder 2"/>
          <p:cNvSpPr>
            <a:spLocks noGrp="1"/>
          </p:cNvSpPr>
          <p:nvPr>
            <p:ph sz="half" idx="1"/>
          </p:nvPr>
        </p:nvSpPr>
        <p:spPr>
          <a:xfrm>
            <a:off x="323529" y="1600202"/>
            <a:ext cx="5616625" cy="3749012"/>
          </a:xfrm>
        </p:spPr>
        <p:txBody>
          <a:bodyPr>
            <a:noAutofit/>
          </a:bodyPr>
          <a:lstStyle/>
          <a:p>
            <a:pPr algn="just" rtl="0">
              <a:buClr>
                <a:srgbClr val="2E3917"/>
              </a:buClr>
              <a:buFont typeface="Wingdings" pitchFamily="2" charset="2"/>
              <a:buChar char="q"/>
            </a:pPr>
            <a:r>
              <a:rPr lang="en-US" sz="1800" dirty="0">
                <a:latin typeface="Andalus" pitchFamily="18" charset="-78"/>
                <a:cs typeface="Andalus" pitchFamily="18" charset="-78"/>
              </a:rPr>
              <a:t>The main pyramid </a:t>
            </a:r>
            <a:r>
              <a:rPr lang="en-US" sz="1800" dirty="0" err="1">
                <a:latin typeface="Andalus" pitchFamily="18" charset="-78"/>
                <a:cs typeface="Andalus" pitchFamily="18" charset="-78"/>
              </a:rPr>
              <a:t>epitomises</a:t>
            </a:r>
            <a:r>
              <a:rPr lang="en-US" sz="1800" dirty="0">
                <a:latin typeface="Andalus" pitchFamily="18" charset="-78"/>
                <a:cs typeface="Andalus" pitchFamily="18" charset="-78"/>
              </a:rPr>
              <a:t> the end of the </a:t>
            </a:r>
            <a:r>
              <a:rPr lang="en-US" sz="1800" i="1" dirty="0">
                <a:latin typeface="Andalus" pitchFamily="18" charset="-78"/>
                <a:cs typeface="Andalus" pitchFamily="18" charset="-78"/>
              </a:rPr>
              <a:t>structural frame</a:t>
            </a:r>
            <a:r>
              <a:rPr lang="en-US" sz="1800" dirty="0">
                <a:latin typeface="Andalus" pitchFamily="18" charset="-78"/>
                <a:cs typeface="Andalus" pitchFamily="18" charset="-78"/>
              </a:rPr>
              <a:t> </a:t>
            </a:r>
            <a:r>
              <a:rPr lang="en-US" sz="1800" dirty="0" smtClean="0">
                <a:latin typeface="Andalus" pitchFamily="18" charset="-78"/>
                <a:cs typeface="Andalus" pitchFamily="18" charset="-78"/>
              </a:rPr>
              <a:t>era</a:t>
            </a:r>
          </a:p>
          <a:p>
            <a:pPr algn="just" rtl="0">
              <a:buClr>
                <a:srgbClr val="2E3917"/>
              </a:buClr>
              <a:buFont typeface="Wingdings" pitchFamily="2" charset="2"/>
              <a:buChar char="q"/>
            </a:pPr>
            <a:r>
              <a:rPr lang="en-US" sz="1800" dirty="0" smtClean="0">
                <a:latin typeface="Andalus" pitchFamily="18" charset="-78"/>
                <a:cs typeface="Andalus" pitchFamily="18" charset="-78"/>
              </a:rPr>
              <a:t>The </a:t>
            </a:r>
            <a:r>
              <a:rPr lang="en-US" sz="1800" dirty="0">
                <a:latin typeface="Andalus" pitchFamily="18" charset="-78"/>
                <a:cs typeface="Andalus" pitchFamily="18" charset="-78"/>
              </a:rPr>
              <a:t>inverted pyramid represents one of </a:t>
            </a:r>
            <a:r>
              <a:rPr lang="en-US" sz="1800" dirty="0" smtClean="0">
                <a:latin typeface="Andalus" pitchFamily="18" charset="-78"/>
                <a:cs typeface="Andalus" pitchFamily="18" charset="-78"/>
              </a:rPr>
              <a:t>the </a:t>
            </a:r>
            <a:r>
              <a:rPr lang="en-US" sz="1800" dirty="0">
                <a:latin typeface="Andalus" pitchFamily="18" charset="-78"/>
                <a:cs typeface="Andalus" pitchFamily="18" charset="-78"/>
              </a:rPr>
              <a:t>supremacy of </a:t>
            </a:r>
            <a:r>
              <a:rPr lang="en-US" sz="1800" i="1" dirty="0">
                <a:latin typeface="Andalus" pitchFamily="18" charset="-78"/>
                <a:cs typeface="Andalus" pitchFamily="18" charset="-78"/>
              </a:rPr>
              <a:t>structural </a:t>
            </a:r>
            <a:r>
              <a:rPr lang="en-US" sz="1800" i="1" dirty="0" smtClean="0">
                <a:latin typeface="Andalus" pitchFamily="18" charset="-78"/>
                <a:cs typeface="Andalus" pitchFamily="18" charset="-78"/>
              </a:rPr>
              <a:t>glass</a:t>
            </a:r>
          </a:p>
          <a:p>
            <a:pPr algn="just" rtl="0">
              <a:buClr>
                <a:srgbClr val="2E3917"/>
              </a:buClr>
              <a:buFont typeface="Wingdings" pitchFamily="2" charset="2"/>
              <a:buChar char="q"/>
            </a:pPr>
            <a:r>
              <a:rPr lang="en-US" sz="1800" dirty="0">
                <a:latin typeface="Andalus" pitchFamily="18" charset="-78"/>
                <a:cs typeface="Andalus" pitchFamily="18" charset="-78"/>
              </a:rPr>
              <a:t>The main pyramid has a square base of 35.4m and a height of 21.6m, while the inverted one has a square base of 15.5m and a height of just </a:t>
            </a:r>
            <a:r>
              <a:rPr lang="en-US" sz="1800" dirty="0" smtClean="0">
                <a:latin typeface="Andalus" pitchFamily="18" charset="-78"/>
                <a:cs typeface="Andalus" pitchFamily="18" charset="-78"/>
              </a:rPr>
              <a:t>7m</a:t>
            </a:r>
          </a:p>
          <a:p>
            <a:pPr algn="just" rtl="0">
              <a:buClr>
                <a:srgbClr val="2E3917"/>
              </a:buClr>
              <a:buFont typeface="Wingdings" pitchFamily="2" charset="2"/>
              <a:buChar char="q"/>
            </a:pPr>
            <a:r>
              <a:rPr lang="en-US" sz="1800" dirty="0" smtClean="0"/>
              <a:t>The reason </a:t>
            </a:r>
            <a:r>
              <a:rPr lang="en-US" sz="1800" dirty="0"/>
              <a:t>for the two structures to have been designed different is wind load.</a:t>
            </a:r>
            <a:endParaRPr lang="en-US" sz="1800" dirty="0">
              <a:latin typeface="Andalus" pitchFamily="18" charset="-78"/>
              <a:cs typeface="Andalus" pitchFamily="18" charset="-78"/>
            </a:endParaRPr>
          </a:p>
          <a:p>
            <a:pPr algn="just" rtl="0">
              <a:buClr>
                <a:srgbClr val="2E3917"/>
              </a:buClr>
              <a:buFont typeface="Wingdings" pitchFamily="2" charset="2"/>
              <a:buChar char="q"/>
            </a:pPr>
            <a:endParaRPr lang="fa-IR" sz="1800" dirty="0">
              <a:latin typeface="Andalus" pitchFamily="18" charset="-78"/>
              <a:cs typeface="Andalus" pitchFamily="18" charset="-78"/>
            </a:endParaRPr>
          </a:p>
        </p:txBody>
      </p:sp>
      <p:sp>
        <p:nvSpPr>
          <p:cNvPr id="2" name="Title 1"/>
          <p:cNvSpPr>
            <a:spLocks noGrp="1"/>
          </p:cNvSpPr>
          <p:nvPr>
            <p:ph type="title"/>
          </p:nvPr>
        </p:nvSpPr>
        <p:spPr>
          <a:xfrm>
            <a:off x="457200" y="274639"/>
            <a:ext cx="5554960" cy="1143000"/>
          </a:xfrm>
        </p:spPr>
        <p:txBody>
          <a:bodyPr>
            <a:noAutofit/>
          </a:bodyPr>
          <a:lstStyle/>
          <a:p>
            <a:pPr rtl="0"/>
            <a:r>
              <a:rPr lang="en-US" sz="3200" b="1" dirty="0">
                <a:solidFill>
                  <a:schemeClr val="accent3">
                    <a:lumMod val="75000"/>
                  </a:schemeClr>
                </a:solidFill>
                <a:latin typeface="Adobe Myungjo Std M" pitchFamily="18" charset="-128"/>
                <a:ea typeface="Adobe Myungjo Std M" pitchFamily="18" charset="-128"/>
              </a:rPr>
              <a:t>The Louvre pyramids revisited </a:t>
            </a:r>
            <a:endParaRPr lang="fa-IR" sz="3200" dirty="0">
              <a:solidFill>
                <a:schemeClr val="accent3">
                  <a:lumMod val="75000"/>
                </a:schemeClr>
              </a:solidFill>
              <a:latin typeface="Adobe Myungjo Std M" pitchFamily="18" charset="-128"/>
              <a:ea typeface="Adobe Myungjo Std M" pitchFamily="18" charset="-128"/>
            </a:endParaRPr>
          </a:p>
        </p:txBody>
      </p:sp>
      <p:pic>
        <p:nvPicPr>
          <p:cNvPr id="6146" name="Picture 2" descr="E:\EMU\541\New Photo\Louvre longitudinal section.png"/>
          <p:cNvPicPr>
            <a:picLocks noGrp="1" noChangeAspect="1" noChangeArrowheads="1"/>
          </p:cNvPicPr>
          <p:nvPr>
            <p:ph sz="half" idx="2"/>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512" y="4677139"/>
            <a:ext cx="5904656" cy="211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6521636"/>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5936" y="274639"/>
            <a:ext cx="4896544" cy="1143000"/>
          </a:xfrm>
        </p:spPr>
        <p:txBody>
          <a:bodyPr>
            <a:normAutofit/>
          </a:bodyPr>
          <a:lstStyle/>
          <a:p>
            <a:pPr rtl="0"/>
            <a:r>
              <a:rPr lang="en-US" sz="3200" b="1" dirty="0">
                <a:solidFill>
                  <a:schemeClr val="accent3">
                    <a:lumMod val="75000"/>
                  </a:schemeClr>
                </a:solidFill>
                <a:latin typeface="Adobe Myungjo Std M" pitchFamily="18" charset="-128"/>
                <a:ea typeface="Adobe Myungjo Std M" pitchFamily="18" charset="-128"/>
              </a:rPr>
              <a:t>The Louvre pyramids revisited </a:t>
            </a:r>
            <a:endParaRPr lang="fa-IR" sz="3200" dirty="0">
              <a:solidFill>
                <a:schemeClr val="accent3">
                  <a:lumMod val="75000"/>
                </a:schemeClr>
              </a:solidFill>
              <a:latin typeface="Adobe Myungjo Std M" pitchFamily="18" charset="-128"/>
              <a:ea typeface="Adobe Myungjo Std M" pitchFamily="18" charset="-128"/>
            </a:endParaRPr>
          </a:p>
        </p:txBody>
      </p:sp>
      <p:pic>
        <p:nvPicPr>
          <p:cNvPr id="9" name="Picture 2" descr="E:\EMU\541\New Photo\louvre_rfo.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6497"/>
            <a:ext cx="40386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E:\EMU\541\New Photo\Louvre pyramid transparenc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93083"/>
            <a:ext cx="3995936" cy="3564917"/>
          </a:xfrm>
          <a:prstGeom prst="rect">
            <a:avLst/>
          </a:prstGeom>
          <a:noFill/>
          <a:extLst>
            <a:ext uri="{909E8E84-426E-40DD-AFC4-6F175D3DCCD1}">
              <a14:hiddenFill xmlns:a14="http://schemas.microsoft.com/office/drawing/2010/main">
                <a:solidFill>
                  <a:srgbClr val="FFFFFF"/>
                </a:solidFill>
              </a14:hiddenFill>
            </a:ext>
          </a:extLst>
        </p:spPr>
      </p:pic>
      <p:sp>
        <p:nvSpPr>
          <p:cNvPr id="13" name="Wave 12"/>
          <p:cNvSpPr/>
          <p:nvPr/>
        </p:nvSpPr>
        <p:spPr>
          <a:xfrm rot="5400000">
            <a:off x="508867" y="2929463"/>
            <a:ext cx="6867035"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4" name="Content Placeholder 3"/>
          <p:cNvSpPr>
            <a:spLocks noGrp="1"/>
          </p:cNvSpPr>
          <p:nvPr>
            <p:ph sz="half" idx="2"/>
          </p:nvPr>
        </p:nvSpPr>
        <p:spPr>
          <a:xfrm>
            <a:off x="3942384" y="1600201"/>
            <a:ext cx="4744416" cy="4901140"/>
          </a:xfrm>
        </p:spPr>
        <p:txBody>
          <a:bodyPr>
            <a:normAutofit fontScale="62500" lnSpcReduction="20000"/>
          </a:bodyPr>
          <a:lstStyle/>
          <a:p>
            <a:pPr algn="just" rtl="0">
              <a:buClr>
                <a:srgbClr val="2E3917"/>
              </a:buClr>
              <a:buFont typeface="Wingdings" pitchFamily="2" charset="2"/>
              <a:buChar char="q"/>
            </a:pPr>
            <a:r>
              <a:rPr lang="en-US" sz="3500" dirty="0" err="1"/>
              <a:t>Inox</a:t>
            </a:r>
            <a:r>
              <a:rPr lang="en-US" sz="3500" dirty="0"/>
              <a:t> materials (term conventionally used for stainless steel) are </a:t>
            </a:r>
            <a:r>
              <a:rPr lang="en-US" sz="3500" dirty="0" err="1"/>
              <a:t>ferro</a:t>
            </a:r>
            <a:r>
              <a:rPr lang="en-US" sz="3500" dirty="0"/>
              <a:t>-chromium alloys where there is a minimum chrome content of 10.5% and a maximum carbon content of 1.2%.</a:t>
            </a:r>
          </a:p>
          <a:p>
            <a:pPr algn="just" rtl="0">
              <a:buClr>
                <a:srgbClr val="2E3917"/>
              </a:buClr>
              <a:buFont typeface="Wingdings" pitchFamily="2" charset="2"/>
              <a:buChar char="q"/>
            </a:pPr>
            <a:r>
              <a:rPr lang="en-US" sz="3500" dirty="0"/>
              <a:t>Resistance to corrosion is due to the chrome which, in the presence of an </a:t>
            </a:r>
            <a:r>
              <a:rPr lang="en-US" sz="3500" dirty="0" err="1"/>
              <a:t>oxidising</a:t>
            </a:r>
            <a:r>
              <a:rPr lang="en-US" sz="3500" dirty="0"/>
              <a:t> medium, forms an invisible but protective complex layer on the surface of the steel, rendering the steel passive. This resistance to corrosion evidently increases with a higher chrome content but reacts to the effects of the alloying elements added to the steel</a:t>
            </a:r>
            <a:r>
              <a:rPr lang="en-US" sz="3500" dirty="0" smtClean="0"/>
              <a:t>.</a:t>
            </a:r>
            <a:endParaRPr lang="en-US" sz="3500" dirty="0"/>
          </a:p>
        </p:txBody>
      </p:sp>
    </p:spTree>
    <p:extLst>
      <p:ext uri="{BB962C8B-B14F-4D97-AF65-F5344CB8AC3E}">
        <p14:creationId xmlns:p14="http://schemas.microsoft.com/office/powerpoint/2010/main" val="3479632123"/>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4474840" cy="1143000"/>
          </a:xfrm>
        </p:spPr>
        <p:txBody>
          <a:bodyPr>
            <a:noAutofit/>
          </a:bodyPr>
          <a:lstStyle/>
          <a:p>
            <a:pPr rtl="0"/>
            <a:r>
              <a:rPr lang="en-US" sz="3200" b="1" dirty="0">
                <a:solidFill>
                  <a:schemeClr val="accent3">
                    <a:lumMod val="75000"/>
                  </a:schemeClr>
                </a:solidFill>
                <a:latin typeface="Andalus" pitchFamily="18" charset="-78"/>
                <a:ea typeface="Adobe Myungjo Std M" pitchFamily="18" charset="-128"/>
                <a:cs typeface="Andalus" pitchFamily="18" charset="-78"/>
              </a:rPr>
              <a:t>The Louvre pyramids revisited </a:t>
            </a:r>
            <a:endParaRPr lang="fa-IR" sz="3200" dirty="0">
              <a:latin typeface="Andalus" pitchFamily="18" charset="-78"/>
              <a:cs typeface="Andalus" pitchFamily="18" charset="-78"/>
            </a:endParaRPr>
          </a:p>
        </p:txBody>
      </p:sp>
      <p:pic>
        <p:nvPicPr>
          <p:cNvPr id="15" name="Picture 2" descr="E:\EMU\541\New Photo\Louvre-Slide1.png"/>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7315" r="6013"/>
          <a:stretch/>
        </p:blipFill>
        <p:spPr bwMode="auto">
          <a:xfrm>
            <a:off x="5301292" y="4058595"/>
            <a:ext cx="3879221" cy="2826789"/>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4"/>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5928" t="52803" r="7820" b="6994"/>
          <a:stretch/>
        </p:blipFill>
        <p:spPr>
          <a:xfrm>
            <a:off x="216024" y="5157193"/>
            <a:ext cx="2123728" cy="1619497"/>
          </a:xfrm>
        </p:spPr>
      </p:pic>
      <p:pic>
        <p:nvPicPr>
          <p:cNvPr id="5130" name="Picture 10" descr="E:\EMU\541\New Photo\paris-louvre-pyrami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1292" y="0"/>
            <a:ext cx="3858273" cy="364731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23528" y="1508787"/>
            <a:ext cx="4572000" cy="2862322"/>
          </a:xfrm>
          <a:prstGeom prst="rect">
            <a:avLst/>
          </a:prstGeom>
        </p:spPr>
        <p:txBody>
          <a:bodyPr>
            <a:spAutoFit/>
          </a:bodyPr>
          <a:lstStyle/>
          <a:p>
            <a:pPr algn="just" rtl="0">
              <a:buClr>
                <a:srgbClr val="2E3917"/>
              </a:buClr>
              <a:buFont typeface="Wingdings" pitchFamily="2" charset="2"/>
              <a:buChar char="q"/>
            </a:pPr>
            <a:r>
              <a:rPr lang="en-US" dirty="0">
                <a:latin typeface="Andalus" pitchFamily="18" charset="-78"/>
                <a:cs typeface="Andalus" pitchFamily="18" charset="-78"/>
              </a:rPr>
              <a:t>It is the resistance or strength of the protective coating which determines the stainless qualities of the steel. The fundamental property of stainless steel is the presence of the “passive film” or “passive layer” which acts as an actual barrier between the alloy and the surrounding medium. Also, if this passive layer were to be accidentally destroyed (scarring), it has the ability to spontaneously re-form in many areas.</a:t>
            </a:r>
          </a:p>
        </p:txBody>
      </p:sp>
      <p:sp>
        <p:nvSpPr>
          <p:cNvPr id="21" name="Wave 20"/>
          <p:cNvSpPr/>
          <p:nvPr/>
        </p:nvSpPr>
        <p:spPr>
          <a:xfrm rot="5400000">
            <a:off x="1858562" y="2942107"/>
            <a:ext cx="6867035" cy="1008113"/>
          </a:xfrm>
          <a:prstGeom prst="wav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ectangle 4"/>
          <p:cNvSpPr/>
          <p:nvPr/>
        </p:nvSpPr>
        <p:spPr>
          <a:xfrm>
            <a:off x="2627784" y="5899725"/>
            <a:ext cx="3168352" cy="523220"/>
          </a:xfrm>
          <a:prstGeom prst="rect">
            <a:avLst/>
          </a:prstGeom>
        </p:spPr>
        <p:txBody>
          <a:bodyPr wrap="square">
            <a:spAutoFit/>
          </a:bodyPr>
          <a:lstStyle/>
          <a:p>
            <a:pPr algn="ctr" rtl="0"/>
            <a:r>
              <a:rPr lang="en-US" sz="1400" dirty="0">
                <a:solidFill>
                  <a:srgbClr val="2E3917"/>
                </a:solidFill>
                <a:latin typeface="Andalus" pitchFamily="18" charset="-78"/>
                <a:cs typeface="Andalus" pitchFamily="18" charset="-78"/>
              </a:rPr>
              <a:t>Detail of the Louvre Pyramid stainless steel structure</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1947583842"/>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600" b="1" dirty="0">
                <a:solidFill>
                  <a:schemeClr val="accent3">
                    <a:lumMod val="75000"/>
                  </a:schemeClr>
                </a:solidFill>
                <a:latin typeface="Adobe Myungjo Std M" pitchFamily="18" charset="-128"/>
                <a:ea typeface="Adobe Myungjo Std M" pitchFamily="18" charset="-128"/>
              </a:rPr>
              <a:t>The Louvre pyramids revisited </a:t>
            </a:r>
            <a:endParaRPr lang="fa-IR" sz="3600" dirty="0"/>
          </a:p>
        </p:txBody>
      </p:sp>
      <p:pic>
        <p:nvPicPr>
          <p:cNvPr id="5" name="Picture 6" descr="E:\EMU\541\New Photo\Comparison Mero-Louvre structures.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476376" y="1508787"/>
            <a:ext cx="4038600" cy="39292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23528" y="5626893"/>
            <a:ext cx="4176464" cy="523220"/>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Left: a </a:t>
            </a:r>
            <a:r>
              <a:rPr lang="en-US" sz="1400" dirty="0" err="1">
                <a:solidFill>
                  <a:srgbClr val="2E3917"/>
                </a:solidFill>
                <a:latin typeface="Andalus" pitchFamily="18" charset="-78"/>
                <a:cs typeface="Andalus" pitchFamily="18" charset="-78"/>
              </a:rPr>
              <a:t>Mero</a:t>
            </a:r>
            <a:r>
              <a:rPr lang="en-US" sz="1400" dirty="0">
                <a:solidFill>
                  <a:srgbClr val="2E3917"/>
                </a:solidFill>
                <a:latin typeface="Andalus" pitchFamily="18" charset="-78"/>
                <a:cs typeface="Andalus" pitchFamily="18" charset="-78"/>
              </a:rPr>
              <a:t> space frame with integrated framing. Right: the top detail of the main Louvre pyramid </a:t>
            </a:r>
            <a:endParaRPr lang="fa-IR" sz="1400" dirty="0">
              <a:solidFill>
                <a:srgbClr val="2E3917"/>
              </a:solidFill>
              <a:latin typeface="Andalus" pitchFamily="18" charset="-78"/>
              <a:cs typeface="Andalus" pitchFamily="18" charset="-78"/>
            </a:endParaRPr>
          </a:p>
        </p:txBody>
      </p:sp>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4008" y="1700809"/>
            <a:ext cx="4038600" cy="3643153"/>
          </a:xfrm>
        </p:spPr>
      </p:pic>
      <p:sp>
        <p:nvSpPr>
          <p:cNvPr id="9" name="Rectangle 8"/>
          <p:cNvSpPr/>
          <p:nvPr/>
        </p:nvSpPr>
        <p:spPr>
          <a:xfrm>
            <a:off x="4644008" y="5421221"/>
            <a:ext cx="4067944" cy="954107"/>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The complexity of connecting elements next to the bottom of the pyramid. Notice the air fans pointing towards the inner face of glass, intended to reduce the risk of condensation.</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3014576081"/>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sz="3600" b="1" dirty="0" smtClean="0">
                <a:solidFill>
                  <a:schemeClr val="accent3">
                    <a:lumMod val="75000"/>
                  </a:schemeClr>
                </a:solidFill>
                <a:latin typeface="Andalus" pitchFamily="18" charset="-78"/>
                <a:ea typeface="Adobe Myungjo Std M" pitchFamily="18" charset="-128"/>
                <a:cs typeface="Andalus" pitchFamily="18" charset="-78"/>
              </a:rPr>
              <a:t>Structure of The </a:t>
            </a:r>
            <a:r>
              <a:rPr lang="en-US" sz="3600" b="1" dirty="0">
                <a:solidFill>
                  <a:schemeClr val="accent3">
                    <a:lumMod val="75000"/>
                  </a:schemeClr>
                </a:solidFill>
                <a:latin typeface="Andalus" pitchFamily="18" charset="-78"/>
                <a:ea typeface="Adobe Myungjo Std M" pitchFamily="18" charset="-128"/>
                <a:cs typeface="Andalus" pitchFamily="18" charset="-78"/>
              </a:rPr>
              <a:t>Louvre pyramids revisited </a:t>
            </a:r>
            <a:endParaRPr lang="fa-IR" sz="3600" dirty="0"/>
          </a:p>
        </p:txBody>
      </p:sp>
      <p:pic>
        <p:nvPicPr>
          <p:cNvPr id="5" name="Picture 7" descr="E:\EMU\541\New Photo\01 Inverted pyramid structural diagrams.pn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8015" y="2364767"/>
            <a:ext cx="4038600" cy="37525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E:\EMU\541\New Photo\08 Inverted pyramid glass fixing details.pn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480422" y="2007408"/>
            <a:ext cx="3663579" cy="35338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E:\EMU\541\New Photo\02 Inverted pyramid from below.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4126" y="3613521"/>
            <a:ext cx="1590213" cy="21812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552046" y="5541235"/>
            <a:ext cx="3605784" cy="954107"/>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Detail of the side glass brackets. Each glass unit is drilled at the corners. The bracket is a mirror piece to avoid swinging and provide additional stiffening.</a:t>
            </a:r>
            <a:endParaRPr lang="fa-IR" sz="1400" dirty="0">
              <a:solidFill>
                <a:srgbClr val="2E3917"/>
              </a:solidFill>
              <a:latin typeface="Andalus" pitchFamily="18" charset="-78"/>
              <a:cs typeface="Andalus" pitchFamily="18" charset="-78"/>
            </a:endParaRPr>
          </a:p>
        </p:txBody>
      </p:sp>
      <p:sp>
        <p:nvSpPr>
          <p:cNvPr id="9" name="Rectangle 8"/>
          <p:cNvSpPr/>
          <p:nvPr/>
        </p:nvSpPr>
        <p:spPr>
          <a:xfrm>
            <a:off x="-36512" y="6186984"/>
            <a:ext cx="4572000" cy="307777"/>
          </a:xfrm>
          <a:prstGeom prst="rect">
            <a:avLst/>
          </a:prstGeom>
        </p:spPr>
        <p:txBody>
          <a:bodyPr>
            <a:spAutoFit/>
          </a:bodyPr>
          <a:lstStyle/>
          <a:p>
            <a:pPr algn="ctr" rtl="0"/>
            <a:r>
              <a:rPr lang="en-US" sz="1400" dirty="0">
                <a:solidFill>
                  <a:srgbClr val="2E3917"/>
                </a:solidFill>
                <a:latin typeface="Andalus" pitchFamily="18" charset="-78"/>
                <a:cs typeface="Andalus" pitchFamily="18" charset="-78"/>
              </a:rPr>
              <a:t>Inverted pyramid: section and structural diagram</a:t>
            </a:r>
            <a:endParaRPr lang="fa-IR" sz="1400" dirty="0">
              <a:solidFill>
                <a:srgbClr val="2E3917"/>
              </a:solidFill>
              <a:latin typeface="Andalus" pitchFamily="18" charset="-78"/>
              <a:cs typeface="Andalus" pitchFamily="18" charset="-78"/>
            </a:endParaRPr>
          </a:p>
        </p:txBody>
      </p:sp>
    </p:spTree>
    <p:extLst>
      <p:ext uri="{BB962C8B-B14F-4D97-AF65-F5344CB8AC3E}">
        <p14:creationId xmlns:p14="http://schemas.microsoft.com/office/powerpoint/2010/main" val="282622618"/>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491064" cy="1143000"/>
          </a:xfrm>
        </p:spPr>
        <p:txBody>
          <a:bodyPr>
            <a:normAutofit fontScale="90000"/>
          </a:bodyPr>
          <a:lstStyle/>
          <a:p>
            <a:pPr algn="l" rtl="0"/>
            <a:r>
              <a:rPr lang="fa-IR" b="1" cap="all" dirty="0" smtClean="0"/>
              <a:t> </a:t>
            </a:r>
            <a:r>
              <a:rPr lang="en-US" sz="3100" b="1" dirty="0" smtClean="0">
                <a:solidFill>
                  <a:schemeClr val="accent3">
                    <a:lumMod val="75000"/>
                  </a:schemeClr>
                </a:solidFill>
                <a:latin typeface="Adobe Myungjo Std M" pitchFamily="18" charset="-128"/>
                <a:ea typeface="Adobe Myungjo Std M" pitchFamily="18" charset="-128"/>
              </a:rPr>
              <a:t>Fundamentals of designing atrium</a:t>
            </a:r>
            <a:endParaRPr lang="fa-IR" sz="3100"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611561" y="1700808"/>
            <a:ext cx="5662971" cy="4320480"/>
          </a:xfrm>
        </p:spPr>
        <p:txBody>
          <a:bodyPr>
            <a:normAutofit/>
          </a:bodyPr>
          <a:lstStyle/>
          <a:p>
            <a:pPr marL="0" indent="0" algn="just" rtl="0" fontAlgn="base">
              <a:buNone/>
            </a:pPr>
            <a:r>
              <a:rPr lang="en-US" sz="2000" b="1" dirty="0" smtClean="0">
                <a:solidFill>
                  <a:schemeClr val="accent3">
                    <a:lumMod val="75000"/>
                  </a:schemeClr>
                </a:solidFill>
                <a:latin typeface="Andalus" pitchFamily="18" charset="-78"/>
                <a:cs typeface="Andalus" pitchFamily="18" charset="-78"/>
              </a:rPr>
              <a:t>Geometry</a:t>
            </a:r>
            <a:endParaRPr lang="en-US" sz="2000" dirty="0">
              <a:solidFill>
                <a:schemeClr val="accent3">
                  <a:lumMod val="75000"/>
                </a:schemeClr>
              </a:solidFill>
              <a:latin typeface="Andalus" pitchFamily="18" charset="-78"/>
              <a:cs typeface="Andalus" pitchFamily="18" charset="-78"/>
            </a:endParaRPr>
          </a:p>
          <a:p>
            <a:pPr marL="0" indent="0" algn="just" rtl="0" fontAlgn="base">
              <a:buNone/>
            </a:pPr>
            <a:r>
              <a:rPr lang="en-US" sz="1600" dirty="0" smtClean="0">
                <a:latin typeface="Andalus" pitchFamily="18" charset="-78"/>
                <a:cs typeface="Andalus" pitchFamily="18" charset="-78"/>
              </a:rPr>
              <a:t>Inhabited </a:t>
            </a:r>
            <a:r>
              <a:rPr lang="en-US" sz="1600" dirty="0">
                <a:latin typeface="Andalus" pitchFamily="18" charset="-78"/>
                <a:cs typeface="Andalus" pitchFamily="18" charset="-78"/>
              </a:rPr>
              <a:t>by office workers, residents, or other uses, these spaces are impacted greatly by the </a:t>
            </a:r>
            <a:r>
              <a:rPr lang="en-US" sz="1600" dirty="0" smtClean="0">
                <a:latin typeface="Andalus" pitchFamily="18" charset="-78"/>
                <a:cs typeface="Andalus" pitchFamily="18" charset="-78"/>
              </a:rPr>
              <a:t>shape of </a:t>
            </a:r>
            <a:r>
              <a:rPr lang="en-US" sz="1600" dirty="0">
                <a:latin typeface="Andalus" pitchFamily="18" charset="-78"/>
                <a:cs typeface="Andalus" pitchFamily="18" charset="-78"/>
              </a:rPr>
              <a:t>the atrium space. </a:t>
            </a:r>
            <a:r>
              <a:rPr lang="en-US" sz="1600" dirty="0" smtClean="0">
                <a:latin typeface="Andalus" pitchFamily="18" charset="-78"/>
                <a:cs typeface="Andalus" pitchFamily="18" charset="-78"/>
              </a:rPr>
              <a:t>There </a:t>
            </a:r>
            <a:r>
              <a:rPr lang="en-US" sz="1600" dirty="0">
                <a:latin typeface="Andalus" pitchFamily="18" charset="-78"/>
                <a:cs typeface="Andalus" pitchFamily="18" charset="-78"/>
              </a:rPr>
              <a:t>are several simple and several complex basic configurations of atrium space. They are:</a:t>
            </a:r>
          </a:p>
          <a:p>
            <a:pPr algn="just" rtl="0" fontAlgn="base">
              <a:buFont typeface="Wingdings" pitchFamily="2" charset="2"/>
              <a:buChar char="Ø"/>
            </a:pPr>
            <a:r>
              <a:rPr lang="en-US" sz="1800" b="1" i="1" dirty="0">
                <a:solidFill>
                  <a:schemeClr val="accent3">
                    <a:lumMod val="75000"/>
                  </a:schemeClr>
                </a:solidFill>
                <a:latin typeface="Andalus" pitchFamily="18" charset="-78"/>
                <a:cs typeface="Andalus" pitchFamily="18" charset="-78"/>
              </a:rPr>
              <a:t>Simple </a:t>
            </a:r>
            <a:r>
              <a:rPr lang="en-US" sz="1800" b="1" i="1" dirty="0" smtClean="0">
                <a:solidFill>
                  <a:schemeClr val="accent3">
                    <a:lumMod val="75000"/>
                  </a:schemeClr>
                </a:solidFill>
                <a:latin typeface="Andalus" pitchFamily="18" charset="-78"/>
                <a:cs typeface="Andalus" pitchFamily="18" charset="-78"/>
              </a:rPr>
              <a:t>Types</a:t>
            </a:r>
            <a:endParaRPr lang="en-US" sz="1800" dirty="0">
              <a:solidFill>
                <a:schemeClr val="accent3">
                  <a:lumMod val="75000"/>
                </a:schemeClr>
              </a:solidFill>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1. </a:t>
            </a:r>
            <a:r>
              <a:rPr lang="en-US" sz="1800" dirty="0">
                <a:latin typeface="Andalus" pitchFamily="18" charset="-78"/>
                <a:cs typeface="Andalus" pitchFamily="18" charset="-78"/>
              </a:rPr>
              <a:t>Single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2. </a:t>
            </a:r>
            <a:r>
              <a:rPr lang="en-US" sz="1800" dirty="0">
                <a:latin typeface="Andalus" pitchFamily="18" charset="-78"/>
                <a:cs typeface="Andalus" pitchFamily="18" charset="-78"/>
              </a:rPr>
              <a:t>Two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fontAlgn="base">
              <a:lnSpc>
                <a:spcPct val="150000"/>
              </a:lnSpc>
              <a:buNone/>
            </a:pPr>
            <a:r>
              <a:rPr lang="en-US" sz="1800" b="1" dirty="0">
                <a:solidFill>
                  <a:schemeClr val="accent3">
                    <a:lumMod val="75000"/>
                  </a:schemeClr>
                </a:solidFill>
                <a:latin typeface="Andalus" pitchFamily="18" charset="-78"/>
                <a:cs typeface="Andalus" pitchFamily="18" charset="-78"/>
              </a:rPr>
              <a:t>3. </a:t>
            </a:r>
            <a:r>
              <a:rPr lang="en-US" sz="1800" dirty="0">
                <a:latin typeface="Andalus" pitchFamily="18" charset="-78"/>
                <a:cs typeface="Andalus" pitchFamily="18" charset="-78"/>
              </a:rPr>
              <a:t>Three </a:t>
            </a:r>
            <a:r>
              <a:rPr lang="en-US" sz="1800" dirty="0" smtClean="0">
                <a:latin typeface="Andalus" pitchFamily="18" charset="-78"/>
                <a:cs typeface="Andalus" pitchFamily="18" charset="-78"/>
              </a:rPr>
              <a:t>sided</a:t>
            </a:r>
            <a:endParaRPr lang="en-US" sz="1800" dirty="0">
              <a:latin typeface="Andalus" pitchFamily="18" charset="-78"/>
              <a:cs typeface="Andalus" pitchFamily="18" charset="-78"/>
            </a:endParaRPr>
          </a:p>
          <a:p>
            <a:pPr marL="0" indent="0" algn="just" rtl="0">
              <a:buNone/>
            </a:pPr>
            <a:endParaRPr lang="fa-IR" sz="1600" dirty="0"/>
          </a:p>
        </p:txBody>
      </p:sp>
      <p:pic>
        <p:nvPicPr>
          <p:cNvPr id="4" name="Picture 3" descr="Geometric configuration of a single sided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812" y="548680"/>
            <a:ext cx="1368152" cy="1613925"/>
          </a:xfrm>
          <a:prstGeom prst="rect">
            <a:avLst/>
          </a:prstGeom>
          <a:noFill/>
          <a:ln>
            <a:noFill/>
          </a:ln>
        </p:spPr>
      </p:pic>
      <p:pic>
        <p:nvPicPr>
          <p:cNvPr id="5" name="Picture 4" descr="Geometric configuration of a two sided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620812" y="2769535"/>
            <a:ext cx="1368152" cy="1619572"/>
          </a:xfrm>
          <a:prstGeom prst="rect">
            <a:avLst/>
          </a:prstGeom>
          <a:noFill/>
          <a:ln>
            <a:noFill/>
          </a:ln>
        </p:spPr>
      </p:pic>
      <p:pic>
        <p:nvPicPr>
          <p:cNvPr id="6" name="Picture 5" descr="Geometric configuration of a three sided atrium"/>
          <p:cNvPicPr/>
          <p:nvPr/>
        </p:nvPicPr>
        <p:blipFill>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813780" y="4714984"/>
            <a:ext cx="1175184" cy="1815075"/>
          </a:xfrm>
          <a:prstGeom prst="rect">
            <a:avLst/>
          </a:prstGeom>
          <a:noFill/>
          <a:ln>
            <a:noFill/>
          </a:ln>
        </p:spPr>
      </p:pic>
      <p:sp>
        <p:nvSpPr>
          <p:cNvPr id="7" name="Rectangle 6"/>
          <p:cNvSpPr/>
          <p:nvPr/>
        </p:nvSpPr>
        <p:spPr>
          <a:xfrm>
            <a:off x="6957313" y="2147180"/>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No.1</a:t>
            </a:r>
            <a:endParaRPr lang="fa-IR" sz="1600" b="1" dirty="0"/>
          </a:p>
        </p:txBody>
      </p:sp>
      <p:sp>
        <p:nvSpPr>
          <p:cNvPr id="8" name="Rectangle 7"/>
          <p:cNvSpPr/>
          <p:nvPr/>
        </p:nvSpPr>
        <p:spPr>
          <a:xfrm>
            <a:off x="6804248" y="4451436"/>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No.2</a:t>
            </a:r>
            <a:endParaRPr lang="fa-IR" sz="1600" b="1" dirty="0"/>
          </a:p>
        </p:txBody>
      </p:sp>
      <p:sp>
        <p:nvSpPr>
          <p:cNvPr id="9" name="Rectangle 8"/>
          <p:cNvSpPr/>
          <p:nvPr/>
        </p:nvSpPr>
        <p:spPr>
          <a:xfrm>
            <a:off x="6683342" y="6048951"/>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No.3</a:t>
            </a:r>
            <a:endParaRPr lang="fa-IR" sz="1600" b="1" dirty="0"/>
          </a:p>
        </p:txBody>
      </p:sp>
    </p:spTree>
    <p:extLst>
      <p:ext uri="{BB962C8B-B14F-4D97-AF65-F5344CB8AC3E}">
        <p14:creationId xmlns:p14="http://schemas.microsoft.com/office/powerpoint/2010/main" val="1970877697"/>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461798"/>
            <a:ext cx="6552728" cy="1623053"/>
          </a:xfrm>
        </p:spPr>
        <p:txBody>
          <a:bodyPr>
            <a:normAutofit/>
          </a:bodyPr>
          <a:lstStyle/>
          <a:p>
            <a:pPr rtl="0"/>
            <a:r>
              <a:rPr lang="en-US" sz="2800" b="1" dirty="0">
                <a:solidFill>
                  <a:schemeClr val="accent3">
                    <a:lumMod val="75000"/>
                  </a:schemeClr>
                </a:solidFill>
                <a:latin typeface="Adobe Myungjo Std M" pitchFamily="18" charset="-128"/>
                <a:ea typeface="Adobe Myungjo Std M" pitchFamily="18" charset="-128"/>
              </a:rPr>
              <a:t>Fundamentals of designing </a:t>
            </a:r>
            <a:r>
              <a:rPr lang="en-US" sz="2800" b="1" dirty="0" smtClean="0">
                <a:solidFill>
                  <a:schemeClr val="accent3">
                    <a:lumMod val="75000"/>
                  </a:schemeClr>
                </a:solidFill>
                <a:latin typeface="Adobe Myungjo Std M" pitchFamily="18" charset="-128"/>
                <a:ea typeface="Adobe Myungjo Std M" pitchFamily="18" charset="-128"/>
              </a:rPr>
              <a:t>atrium</a:t>
            </a:r>
            <a:br>
              <a:rPr lang="en-US" sz="2800" b="1" dirty="0" smtClean="0">
                <a:solidFill>
                  <a:schemeClr val="accent3">
                    <a:lumMod val="75000"/>
                  </a:schemeClr>
                </a:solidFill>
                <a:latin typeface="Adobe Myungjo Std M" pitchFamily="18" charset="-128"/>
                <a:ea typeface="Adobe Myungjo Std M" pitchFamily="18" charset="-128"/>
              </a:rPr>
            </a:br>
            <a:r>
              <a:rPr lang="en-US" sz="2800" b="1" dirty="0">
                <a:solidFill>
                  <a:schemeClr val="accent3">
                    <a:lumMod val="75000"/>
                  </a:schemeClr>
                </a:solidFill>
                <a:latin typeface="Adobe Myungjo Std M" pitchFamily="18" charset="-128"/>
                <a:ea typeface="Adobe Myungjo Std M" pitchFamily="18" charset="-128"/>
                <a:cs typeface="Andalus" pitchFamily="18" charset="-78"/>
              </a:rPr>
              <a:t>Simple </a:t>
            </a:r>
            <a:r>
              <a:rPr lang="en-US" sz="2800" b="1" dirty="0" smtClean="0">
                <a:solidFill>
                  <a:schemeClr val="accent3">
                    <a:lumMod val="75000"/>
                  </a:schemeClr>
                </a:solidFill>
                <a:latin typeface="Adobe Myungjo Std M" pitchFamily="18" charset="-128"/>
                <a:ea typeface="Adobe Myungjo Std M" pitchFamily="18" charset="-128"/>
                <a:cs typeface="Andalus" pitchFamily="18" charset="-78"/>
              </a:rPr>
              <a:t>Types</a:t>
            </a:r>
            <a:endParaRPr lang="fa-IR" sz="2800" b="1" dirty="0">
              <a:latin typeface="Adobe Myungjo Std M" pitchFamily="18" charset="-128"/>
              <a:ea typeface="Adobe Myungjo Std M" pitchFamily="18" charset="-128"/>
            </a:endParaRPr>
          </a:p>
        </p:txBody>
      </p:sp>
      <p:sp>
        <p:nvSpPr>
          <p:cNvPr id="3" name="Content Placeholder 2"/>
          <p:cNvSpPr>
            <a:spLocks noGrp="1"/>
          </p:cNvSpPr>
          <p:nvPr>
            <p:ph idx="1"/>
          </p:nvPr>
        </p:nvSpPr>
        <p:spPr>
          <a:xfrm>
            <a:off x="3131840" y="2468895"/>
            <a:ext cx="5554960" cy="3027188"/>
          </a:xfrm>
        </p:spPr>
        <p:txBody>
          <a:bodyPr>
            <a:noAutofit/>
          </a:bodyPr>
          <a:lstStyle/>
          <a:p>
            <a:pPr marL="0" indent="0" algn="just" rtl="0" fontAlgn="base">
              <a:buNone/>
            </a:pPr>
            <a:r>
              <a:rPr lang="en-US" sz="2000" b="1" dirty="0">
                <a:solidFill>
                  <a:schemeClr val="accent3">
                    <a:lumMod val="50000"/>
                  </a:schemeClr>
                </a:solidFill>
                <a:latin typeface="Andalus" pitchFamily="18" charset="-78"/>
                <a:cs typeface="Andalus" pitchFamily="18" charset="-78"/>
              </a:rPr>
              <a:t>4. </a:t>
            </a:r>
            <a:r>
              <a:rPr lang="en-US" sz="2000" dirty="0">
                <a:latin typeface="Andalus" pitchFamily="18" charset="-78"/>
                <a:cs typeface="Andalus" pitchFamily="18" charset="-78"/>
              </a:rPr>
              <a:t>Four </a:t>
            </a:r>
            <a:r>
              <a:rPr lang="en-US" sz="2000" dirty="0" smtClean="0">
                <a:latin typeface="Andalus" pitchFamily="18" charset="-78"/>
                <a:cs typeface="Andalus" pitchFamily="18" charset="-78"/>
              </a:rPr>
              <a:t>sided: </a:t>
            </a:r>
          </a:p>
          <a:p>
            <a:pPr marL="0" indent="0" algn="just" rtl="0" fontAlgn="base">
              <a:buNone/>
            </a:pPr>
            <a:r>
              <a:rPr lang="en-US" sz="2000" dirty="0" smtClean="0">
                <a:latin typeface="Andalus" pitchFamily="18" charset="-78"/>
                <a:cs typeface="Andalus" pitchFamily="18" charset="-78"/>
              </a:rPr>
              <a:t>Atrium abuts four sides of the occupied portion of the structure.</a:t>
            </a:r>
          </a:p>
          <a:p>
            <a:pPr marL="0" indent="0" algn="just" rtl="0" fontAlgn="base">
              <a:buNone/>
            </a:pPr>
            <a:r>
              <a:rPr lang="en-US" sz="2000" b="1" dirty="0" smtClean="0">
                <a:solidFill>
                  <a:schemeClr val="accent3">
                    <a:lumMod val="50000"/>
                  </a:schemeClr>
                </a:solidFill>
                <a:latin typeface="Andalus" pitchFamily="18" charset="-78"/>
                <a:cs typeface="Andalus" pitchFamily="18" charset="-78"/>
              </a:rPr>
              <a:t>5. </a:t>
            </a:r>
            <a:r>
              <a:rPr lang="en-US" sz="2000" dirty="0" smtClean="0">
                <a:latin typeface="Andalus" pitchFamily="18" charset="-78"/>
                <a:cs typeface="Andalus" pitchFamily="18" charset="-78"/>
              </a:rPr>
              <a:t>Linear: </a:t>
            </a:r>
          </a:p>
          <a:p>
            <a:pPr marL="0" indent="0" algn="just" rtl="0" fontAlgn="base">
              <a:buNone/>
            </a:pPr>
            <a:r>
              <a:rPr lang="en-US" sz="2000" dirty="0" smtClean="0">
                <a:latin typeface="Andalus" pitchFamily="18" charset="-78"/>
                <a:cs typeface="Andalus" pitchFamily="18" charset="-78"/>
              </a:rPr>
              <a:t>Atrium sandwiched between two occupied portions of structure.</a:t>
            </a:r>
            <a:endParaRPr lang="en-US" sz="2000" dirty="0">
              <a:latin typeface="Andalus" pitchFamily="18" charset="-78"/>
              <a:cs typeface="Andalus" pitchFamily="18" charset="-78"/>
            </a:endParaRPr>
          </a:p>
          <a:p>
            <a:pPr marL="0" indent="0" algn="just" rtl="0">
              <a:buNone/>
            </a:pPr>
            <a:endParaRPr lang="en-US" sz="2000" dirty="0" smtClean="0">
              <a:latin typeface="Andalus" pitchFamily="18" charset="-78"/>
              <a:cs typeface="Andalus" pitchFamily="18" charset="-78"/>
            </a:endParaRPr>
          </a:p>
        </p:txBody>
      </p:sp>
      <p:pic>
        <p:nvPicPr>
          <p:cNvPr id="4" name="Picture 3" descr="Geometric configuration of a four sided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79513" y="1494073"/>
            <a:ext cx="1611993" cy="1949643"/>
          </a:xfrm>
          <a:prstGeom prst="rect">
            <a:avLst/>
          </a:prstGeom>
          <a:noFill/>
          <a:ln>
            <a:noFill/>
          </a:ln>
        </p:spPr>
      </p:pic>
      <p:pic>
        <p:nvPicPr>
          <p:cNvPr id="5" name="Picture 4" descr="Geometric configuration of a linear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79513" y="4101075"/>
            <a:ext cx="1611993" cy="1916048"/>
          </a:xfrm>
          <a:prstGeom prst="rect">
            <a:avLst/>
          </a:prstGeom>
          <a:noFill/>
          <a:ln>
            <a:noFill/>
          </a:ln>
        </p:spPr>
      </p:pic>
      <p:sp>
        <p:nvSpPr>
          <p:cNvPr id="9" name="Rectangle 8"/>
          <p:cNvSpPr/>
          <p:nvPr/>
        </p:nvSpPr>
        <p:spPr>
          <a:xfrm>
            <a:off x="1187624" y="3457648"/>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No.4</a:t>
            </a:r>
            <a:endParaRPr lang="fa-IR" sz="1600" b="1" dirty="0"/>
          </a:p>
        </p:txBody>
      </p:sp>
      <p:sp>
        <p:nvSpPr>
          <p:cNvPr id="10" name="Rectangle 9"/>
          <p:cNvSpPr/>
          <p:nvPr/>
        </p:nvSpPr>
        <p:spPr>
          <a:xfrm>
            <a:off x="179512" y="6124948"/>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No.5</a:t>
            </a:r>
            <a:endParaRPr lang="fa-IR" sz="1600" b="1" dirty="0"/>
          </a:p>
        </p:txBody>
      </p:sp>
    </p:spTree>
    <p:extLst>
      <p:ext uri="{BB962C8B-B14F-4D97-AF65-F5344CB8AC3E}">
        <p14:creationId xmlns:p14="http://schemas.microsoft.com/office/powerpoint/2010/main" val="2003300345"/>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6419056" cy="1714201"/>
          </a:xfrm>
        </p:spPr>
        <p:txBody>
          <a:bodyPr>
            <a:noAutofit/>
          </a:bodyPr>
          <a:lstStyle/>
          <a:p>
            <a:pPr rtl="0" fontAlgn="base"/>
            <a:r>
              <a:rPr lang="en-US" sz="2800" b="1" dirty="0">
                <a:solidFill>
                  <a:schemeClr val="accent3">
                    <a:lumMod val="75000"/>
                  </a:schemeClr>
                </a:solidFill>
                <a:latin typeface="Adobe Myungjo Std M" pitchFamily="18" charset="-128"/>
                <a:ea typeface="Adobe Myungjo Std M" pitchFamily="18" charset="-128"/>
              </a:rPr>
              <a:t>Fundamentals of </a:t>
            </a:r>
            <a:r>
              <a:rPr lang="en-US" sz="2800" b="1" dirty="0" smtClean="0">
                <a:solidFill>
                  <a:schemeClr val="accent3">
                    <a:lumMod val="75000"/>
                  </a:schemeClr>
                </a:solidFill>
                <a:latin typeface="Adobe Myungjo Std M" pitchFamily="18" charset="-128"/>
                <a:ea typeface="Adobe Myungjo Std M" pitchFamily="18" charset="-128"/>
              </a:rPr>
              <a:t>designing atrium</a:t>
            </a:r>
            <a:r>
              <a:rPr lang="en-US" sz="2800" b="1" dirty="0">
                <a:solidFill>
                  <a:schemeClr val="accent3">
                    <a:lumMod val="75000"/>
                  </a:schemeClr>
                </a:solidFill>
                <a:latin typeface="Adobe Myungjo Std M" pitchFamily="18" charset="-128"/>
                <a:ea typeface="Adobe Myungjo Std M" pitchFamily="18" charset="-128"/>
              </a:rPr>
              <a:t/>
            </a:r>
            <a:br>
              <a:rPr lang="en-US" sz="2800" b="1" dirty="0">
                <a:solidFill>
                  <a:schemeClr val="accent3">
                    <a:lumMod val="75000"/>
                  </a:schemeClr>
                </a:solidFill>
                <a:latin typeface="Adobe Myungjo Std M" pitchFamily="18" charset="-128"/>
                <a:ea typeface="Adobe Myungjo Std M" pitchFamily="18" charset="-128"/>
              </a:rPr>
            </a:br>
            <a:r>
              <a:rPr lang="en-US" sz="2800" b="1" dirty="0" smtClean="0">
                <a:solidFill>
                  <a:schemeClr val="accent3">
                    <a:lumMod val="75000"/>
                  </a:schemeClr>
                </a:solidFill>
                <a:latin typeface="Adobe Myungjo Std M" pitchFamily="18" charset="-128"/>
                <a:ea typeface="Adobe Myungjo Std M" pitchFamily="18" charset="-128"/>
              </a:rPr>
              <a:t>(Complex Types)</a:t>
            </a:r>
            <a:endParaRPr lang="en-US" sz="2800" b="1" dirty="0">
              <a:solidFill>
                <a:schemeClr val="accent3">
                  <a:lumMod val="75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57200" y="1988840"/>
            <a:ext cx="5770984" cy="3936437"/>
          </a:xfrm>
        </p:spPr>
        <p:txBody>
          <a:bodyPr>
            <a:normAutofit/>
          </a:bodyPr>
          <a:lstStyle/>
          <a:p>
            <a:pPr algn="just" rtl="0" fontAlgn="base">
              <a:buFont typeface="Wingdings" pitchFamily="2" charset="2"/>
              <a:buChar char="Ø"/>
            </a:pPr>
            <a:r>
              <a:rPr lang="en-US" sz="2800" b="1" i="1" dirty="0">
                <a:solidFill>
                  <a:schemeClr val="accent3">
                    <a:lumMod val="75000"/>
                  </a:schemeClr>
                </a:solidFill>
                <a:latin typeface="Andalus" pitchFamily="18" charset="-78"/>
                <a:cs typeface="Andalus" pitchFamily="18" charset="-78"/>
              </a:rPr>
              <a:t>Complex Types:</a:t>
            </a:r>
          </a:p>
          <a:p>
            <a:pPr marL="457200" indent="-457200" algn="just" rtl="0" fontAlgn="base">
              <a:buAutoNum type="arabicPeriod"/>
            </a:pPr>
            <a:r>
              <a:rPr lang="en-US" sz="2400" dirty="0" smtClean="0">
                <a:latin typeface="Andalus" pitchFamily="18" charset="-78"/>
                <a:cs typeface="Andalus" pitchFamily="18" charset="-78"/>
              </a:rPr>
              <a:t>Bridging</a:t>
            </a:r>
            <a:r>
              <a:rPr lang="en-US" sz="2400" dirty="0">
                <a:latin typeface="Andalus" pitchFamily="18" charset="-78"/>
                <a:cs typeface="Andalus" pitchFamily="18" charset="-78"/>
              </a:rPr>
              <a:t>: Atrium connects several occupied portions of structure</a:t>
            </a:r>
            <a:r>
              <a:rPr lang="en-US" sz="2400" dirty="0" smtClean="0">
                <a:latin typeface="Andalus" pitchFamily="18" charset="-78"/>
                <a:cs typeface="Andalus" pitchFamily="18" charset="-78"/>
              </a:rPr>
              <a:t>.</a:t>
            </a:r>
          </a:p>
          <a:p>
            <a:pPr marL="0" indent="0" algn="just" rtl="0" fontAlgn="base">
              <a:buNone/>
            </a:pPr>
            <a:endParaRPr lang="en-US" sz="2400" dirty="0">
              <a:latin typeface="Andalus" pitchFamily="18" charset="-78"/>
              <a:cs typeface="Andalus" pitchFamily="18" charset="-78"/>
            </a:endParaRPr>
          </a:p>
          <a:p>
            <a:pPr marL="0" indent="0" algn="just" rtl="0" fontAlgn="base">
              <a:buNone/>
            </a:pPr>
            <a:r>
              <a:rPr lang="en-US" sz="2400" b="1" dirty="0">
                <a:solidFill>
                  <a:schemeClr val="accent3">
                    <a:lumMod val="50000"/>
                  </a:schemeClr>
                </a:solidFill>
                <a:latin typeface="Andalus" pitchFamily="18" charset="-78"/>
                <a:cs typeface="Andalus" pitchFamily="18" charset="-78"/>
              </a:rPr>
              <a:t>2. </a:t>
            </a:r>
            <a:r>
              <a:rPr lang="en-US" sz="2400" dirty="0">
                <a:latin typeface="Andalus" pitchFamily="18" charset="-78"/>
                <a:cs typeface="Andalus" pitchFamily="18" charset="-78"/>
              </a:rPr>
              <a:t>Podium: Atrium sits at the bottom or below an occupied portion of structure.</a:t>
            </a:r>
          </a:p>
          <a:p>
            <a:pPr marL="0" indent="0" algn="just" rtl="0">
              <a:buNone/>
            </a:pPr>
            <a:endParaRPr lang="fa-IR" sz="1200" dirty="0"/>
          </a:p>
          <a:p>
            <a:pPr marL="0" indent="0" algn="just" rtl="0">
              <a:buNone/>
            </a:pPr>
            <a:endParaRPr lang="fa-IR" sz="1200" dirty="0"/>
          </a:p>
        </p:txBody>
      </p:sp>
      <p:pic>
        <p:nvPicPr>
          <p:cNvPr id="6" name="Picture 5" descr="Geometric configuration of a bridging-style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63463" y="1124744"/>
            <a:ext cx="1371600" cy="2235200"/>
          </a:xfrm>
          <a:prstGeom prst="rect">
            <a:avLst/>
          </a:prstGeom>
          <a:noFill/>
          <a:ln>
            <a:noFill/>
          </a:ln>
        </p:spPr>
      </p:pic>
      <p:pic>
        <p:nvPicPr>
          <p:cNvPr id="7" name="Picture 6" descr="Geometric configuration of a podium-style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360469" y="4042903"/>
            <a:ext cx="1657350" cy="2324100"/>
          </a:xfrm>
          <a:prstGeom prst="rect">
            <a:avLst/>
          </a:prstGeom>
          <a:noFill/>
          <a:ln>
            <a:noFill/>
          </a:ln>
        </p:spPr>
      </p:pic>
      <p:sp>
        <p:nvSpPr>
          <p:cNvPr id="9" name="Rectangle 8"/>
          <p:cNvSpPr/>
          <p:nvPr/>
        </p:nvSpPr>
        <p:spPr>
          <a:xfrm>
            <a:off x="7824288" y="493662"/>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No.1</a:t>
            </a:r>
            <a:endParaRPr lang="fa-IR" sz="1600" b="1" dirty="0"/>
          </a:p>
        </p:txBody>
      </p:sp>
      <p:sp>
        <p:nvSpPr>
          <p:cNvPr id="10" name="Rectangle 9"/>
          <p:cNvSpPr/>
          <p:nvPr/>
        </p:nvSpPr>
        <p:spPr>
          <a:xfrm>
            <a:off x="6732240" y="3937702"/>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No.2</a:t>
            </a:r>
            <a:endParaRPr lang="fa-IR" sz="1600" b="1" dirty="0"/>
          </a:p>
        </p:txBody>
      </p:sp>
    </p:spTree>
    <p:extLst>
      <p:ext uri="{BB962C8B-B14F-4D97-AF65-F5344CB8AC3E}">
        <p14:creationId xmlns:p14="http://schemas.microsoft.com/office/powerpoint/2010/main" val="149017057"/>
      </p:ext>
    </p:extLst>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557808"/>
            <a:ext cx="6419056" cy="1143000"/>
          </a:xfrm>
        </p:spPr>
        <p:txBody>
          <a:bodyPr>
            <a:normAutofit fontScale="90000"/>
          </a:bodyPr>
          <a:lstStyle/>
          <a:p>
            <a:pPr rtl="0"/>
            <a:r>
              <a:rPr lang="en-US" sz="3100" b="1" dirty="0">
                <a:solidFill>
                  <a:schemeClr val="accent3">
                    <a:lumMod val="75000"/>
                  </a:schemeClr>
                </a:solidFill>
                <a:latin typeface="Adobe Myungjo Std M" pitchFamily="18" charset="-128"/>
                <a:ea typeface="Adobe Myungjo Std M" pitchFamily="18" charset="-128"/>
              </a:rPr>
              <a:t>Fundamentals of designing atrium</a:t>
            </a:r>
            <a:r>
              <a:rPr lang="en-US" b="1" dirty="0">
                <a:solidFill>
                  <a:schemeClr val="accent3">
                    <a:lumMod val="75000"/>
                  </a:schemeClr>
                </a:solidFill>
                <a:latin typeface="Adobe Myungjo Std M" pitchFamily="18" charset="-128"/>
                <a:ea typeface="Adobe Myungjo Std M" pitchFamily="18" charset="-128"/>
              </a:rPr>
              <a:t/>
            </a:r>
            <a:br>
              <a:rPr lang="en-US" b="1" dirty="0">
                <a:solidFill>
                  <a:schemeClr val="accent3">
                    <a:lumMod val="75000"/>
                  </a:schemeClr>
                </a:solidFill>
                <a:latin typeface="Adobe Myungjo Std M" pitchFamily="18" charset="-128"/>
                <a:ea typeface="Adobe Myungjo Std M" pitchFamily="18" charset="-128"/>
              </a:rPr>
            </a:br>
            <a:r>
              <a:rPr lang="en-US" sz="3000" b="1" dirty="0">
                <a:solidFill>
                  <a:schemeClr val="accent3">
                    <a:lumMod val="75000"/>
                  </a:schemeClr>
                </a:solidFill>
                <a:latin typeface="Adobe Myungjo Std M" pitchFamily="18" charset="-128"/>
                <a:ea typeface="Adobe Myungjo Std M" pitchFamily="18" charset="-128"/>
              </a:rPr>
              <a:t>(Complex Types)</a:t>
            </a:r>
            <a:endParaRPr lang="fa-IR" sz="3000" dirty="0"/>
          </a:p>
        </p:txBody>
      </p:sp>
      <p:sp>
        <p:nvSpPr>
          <p:cNvPr id="3" name="Content Placeholder 2"/>
          <p:cNvSpPr>
            <a:spLocks noGrp="1"/>
          </p:cNvSpPr>
          <p:nvPr>
            <p:ph idx="1"/>
          </p:nvPr>
        </p:nvSpPr>
        <p:spPr>
          <a:xfrm>
            <a:off x="2915816" y="2368287"/>
            <a:ext cx="5976664" cy="3460980"/>
          </a:xfrm>
        </p:spPr>
        <p:txBody>
          <a:bodyPr>
            <a:normAutofit/>
          </a:bodyPr>
          <a:lstStyle/>
          <a:p>
            <a:pPr marL="0" indent="0" algn="just" rtl="0" fontAlgn="base">
              <a:buNone/>
            </a:pPr>
            <a:r>
              <a:rPr lang="en-US" sz="2400" b="1" dirty="0">
                <a:solidFill>
                  <a:schemeClr val="accent3">
                    <a:lumMod val="50000"/>
                  </a:schemeClr>
                </a:solidFill>
                <a:latin typeface="Andalus" pitchFamily="18" charset="-78"/>
                <a:cs typeface="Andalus" pitchFamily="18" charset="-78"/>
              </a:rPr>
              <a:t>3. </a:t>
            </a:r>
            <a:r>
              <a:rPr lang="en-US" sz="2400" dirty="0">
                <a:latin typeface="Andalus" pitchFamily="18" charset="-78"/>
                <a:cs typeface="Andalus" pitchFamily="18" charset="-78"/>
              </a:rPr>
              <a:t>Multiple Lateral: Atrium spaces scattered throughout plan on single or multiple stories</a:t>
            </a:r>
            <a:r>
              <a:rPr lang="en-US" sz="2400" dirty="0" smtClean="0">
                <a:latin typeface="Andalus" pitchFamily="18" charset="-78"/>
                <a:cs typeface="Andalus" pitchFamily="18" charset="-78"/>
              </a:rPr>
              <a:t>.</a:t>
            </a:r>
          </a:p>
          <a:p>
            <a:pPr marL="0" indent="0" algn="just" rtl="0" fontAlgn="base">
              <a:buNone/>
            </a:pPr>
            <a:endParaRPr lang="en-US" sz="2400" dirty="0">
              <a:latin typeface="Andalus" pitchFamily="18" charset="-78"/>
              <a:cs typeface="Andalus" pitchFamily="18" charset="-78"/>
            </a:endParaRPr>
          </a:p>
          <a:p>
            <a:pPr marL="0" indent="0" algn="just" rtl="0" fontAlgn="base">
              <a:buNone/>
            </a:pPr>
            <a:r>
              <a:rPr lang="en-US" sz="2400" b="1" dirty="0">
                <a:solidFill>
                  <a:schemeClr val="accent3">
                    <a:lumMod val="50000"/>
                  </a:schemeClr>
                </a:solidFill>
                <a:latin typeface="Andalus" pitchFamily="18" charset="-78"/>
                <a:cs typeface="Andalus" pitchFamily="18" charset="-78"/>
              </a:rPr>
              <a:t>4. </a:t>
            </a:r>
            <a:r>
              <a:rPr lang="en-US" sz="2400" dirty="0">
                <a:latin typeface="Andalus" pitchFamily="18" charset="-78"/>
                <a:cs typeface="Andalus" pitchFamily="18" charset="-78"/>
              </a:rPr>
              <a:t>Multiple Vertical: Atrium spaces scattered throughout height of tower structure</a:t>
            </a:r>
            <a:endParaRPr lang="fa-IR" sz="2400" dirty="0">
              <a:latin typeface="Andalus" pitchFamily="18" charset="-78"/>
              <a:cs typeface="Andalus" pitchFamily="18" charset="-78"/>
            </a:endParaRPr>
          </a:p>
        </p:txBody>
      </p:sp>
      <p:pic>
        <p:nvPicPr>
          <p:cNvPr id="4" name="Picture 3" descr="Geometric configuration of a multiple lateral atri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9695" y="1315591"/>
            <a:ext cx="1872208" cy="1818647"/>
          </a:xfrm>
          <a:prstGeom prst="rect">
            <a:avLst/>
          </a:prstGeom>
          <a:noFill/>
          <a:ln>
            <a:noFill/>
          </a:ln>
        </p:spPr>
      </p:pic>
      <p:pic>
        <p:nvPicPr>
          <p:cNvPr id="5" name="Picture 4" descr="Geometric configuration of a multiple vertical atrium"/>
          <p:cNvPicPr/>
          <p:nvPr/>
        </p:nvPicPr>
        <p:blipFill>
          <a:blip r:embed="rId4" cstate="print">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17488" y="3621022"/>
            <a:ext cx="1276623" cy="2434911"/>
          </a:xfrm>
          <a:prstGeom prst="rect">
            <a:avLst/>
          </a:prstGeom>
          <a:noFill/>
          <a:ln>
            <a:noFill/>
          </a:ln>
        </p:spPr>
      </p:pic>
      <p:sp>
        <p:nvSpPr>
          <p:cNvPr id="6" name="Rectangle 5"/>
          <p:cNvSpPr/>
          <p:nvPr/>
        </p:nvSpPr>
        <p:spPr>
          <a:xfrm>
            <a:off x="251520" y="644691"/>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No.3</a:t>
            </a:r>
            <a:endParaRPr lang="fa-IR" sz="1600" b="1" dirty="0"/>
          </a:p>
        </p:txBody>
      </p:sp>
      <p:sp>
        <p:nvSpPr>
          <p:cNvPr id="7" name="Rectangle 6"/>
          <p:cNvSpPr/>
          <p:nvPr/>
        </p:nvSpPr>
        <p:spPr>
          <a:xfrm>
            <a:off x="119695" y="6213310"/>
            <a:ext cx="1175322" cy="338554"/>
          </a:xfrm>
          <a:prstGeom prst="rect">
            <a:avLst/>
          </a:prstGeom>
          <a:solidFill>
            <a:schemeClr val="bg1">
              <a:lumMod val="85000"/>
            </a:schemeClr>
          </a:solidFill>
        </p:spPr>
        <p:txBody>
          <a:bodyPr wrap="none">
            <a:spAutoFit/>
          </a:bodyPr>
          <a:lstStyle/>
          <a:p>
            <a:r>
              <a:rPr lang="en-US" sz="1600" b="1" dirty="0" smtClean="0">
                <a:latin typeface="Andalus" pitchFamily="18" charset="-78"/>
                <a:cs typeface="Andalus" pitchFamily="18" charset="-78"/>
              </a:rPr>
              <a:t>Shape No.4</a:t>
            </a:r>
            <a:endParaRPr lang="fa-IR" sz="1600" b="1" dirty="0"/>
          </a:p>
        </p:txBody>
      </p:sp>
    </p:spTree>
    <p:extLst>
      <p:ext uri="{BB962C8B-B14F-4D97-AF65-F5344CB8AC3E}">
        <p14:creationId xmlns:p14="http://schemas.microsoft.com/office/powerpoint/2010/main" val="2902002804"/>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203032" cy="1143000"/>
          </a:xfrm>
          <a:solidFill>
            <a:schemeClr val="bg1"/>
          </a:solidFill>
        </p:spPr>
        <p:txBody>
          <a:bodyPr/>
          <a:lstStyle/>
          <a:p>
            <a:r>
              <a:rPr lang="en-US" b="1" dirty="0" smtClean="0">
                <a:solidFill>
                  <a:schemeClr val="accent3">
                    <a:lumMod val="50000"/>
                  </a:schemeClr>
                </a:solidFill>
                <a:latin typeface="Adobe Myungjo Std M" pitchFamily="18" charset="-128"/>
                <a:ea typeface="Adobe Myungjo Std M" pitchFamily="18" charset="-128"/>
              </a:rPr>
              <a:t>Structure points </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179512" y="1600200"/>
            <a:ext cx="5688632" cy="4805131"/>
          </a:xfrm>
        </p:spPr>
        <p:txBody>
          <a:bodyPr>
            <a:normAutofit/>
          </a:bodyPr>
          <a:lstStyle/>
          <a:p>
            <a:pPr algn="just" rtl="0">
              <a:lnSpc>
                <a:spcPct val="170000"/>
              </a:lnSpc>
              <a:buClr>
                <a:schemeClr val="accent3">
                  <a:lumMod val="50000"/>
                </a:schemeClr>
              </a:buClr>
              <a:buFont typeface="Wingdings" pitchFamily="2" charset="2"/>
              <a:buChar char="ü"/>
            </a:pPr>
            <a:r>
              <a:rPr lang="en-US" sz="2200" dirty="0" smtClean="0">
                <a:latin typeface="Andalus" pitchFamily="18" charset="-78"/>
                <a:cs typeface="Andalus" pitchFamily="18" charset="-78"/>
              </a:rPr>
              <a:t>Using exterior </a:t>
            </a:r>
            <a:r>
              <a:rPr lang="en-US" sz="2200" dirty="0">
                <a:latin typeface="Andalus" pitchFamily="18" charset="-78"/>
                <a:cs typeface="Andalus" pitchFamily="18" charset="-78"/>
              </a:rPr>
              <a:t>glazing </a:t>
            </a:r>
            <a:r>
              <a:rPr lang="en-US" sz="2200" dirty="0" smtClean="0">
                <a:latin typeface="Andalus" pitchFamily="18" charset="-78"/>
                <a:cs typeface="Andalus" pitchFamily="18" charset="-78"/>
              </a:rPr>
              <a:t>systems </a:t>
            </a:r>
            <a:r>
              <a:rPr lang="en-US" sz="2200" dirty="0">
                <a:latin typeface="Andalus" pitchFamily="18" charset="-78"/>
                <a:cs typeface="Andalus" pitchFamily="18" charset="-78"/>
              </a:rPr>
              <a:t>in </a:t>
            </a:r>
            <a:r>
              <a:rPr lang="en-US" sz="2200" dirty="0" smtClean="0">
                <a:latin typeface="Andalus" pitchFamily="18" charset="-78"/>
                <a:cs typeface="Andalus" pitchFamily="18" charset="-78"/>
              </a:rPr>
              <a:t>atrium with </a:t>
            </a:r>
            <a:r>
              <a:rPr lang="en-US" sz="2200" dirty="0">
                <a:latin typeface="Andalus" pitchFamily="18" charset="-78"/>
                <a:cs typeface="Andalus" pitchFamily="18" charset="-78"/>
              </a:rPr>
              <a:t>a high performance curtain wall system </a:t>
            </a:r>
            <a:endParaRPr lang="en-US" sz="2200" dirty="0" smtClean="0">
              <a:latin typeface="Andalus" pitchFamily="18" charset="-78"/>
              <a:cs typeface="Andalus" pitchFamily="18" charset="-78"/>
            </a:endParaRPr>
          </a:p>
          <a:p>
            <a:pPr algn="just" rtl="0">
              <a:lnSpc>
                <a:spcPct val="170000"/>
              </a:lnSpc>
              <a:buClr>
                <a:schemeClr val="accent3">
                  <a:lumMod val="50000"/>
                </a:schemeClr>
              </a:buClr>
              <a:buFont typeface="Wingdings" pitchFamily="2" charset="2"/>
              <a:buChar char="ü"/>
            </a:pPr>
            <a:r>
              <a:rPr lang="en-US" sz="2200" dirty="0" smtClean="0">
                <a:latin typeface="Andalus" pitchFamily="18" charset="-78"/>
                <a:cs typeface="Andalus" pitchFamily="18" charset="-78"/>
              </a:rPr>
              <a:t>Exterior </a:t>
            </a:r>
            <a:r>
              <a:rPr lang="en-US" sz="2200" dirty="0">
                <a:latin typeface="Andalus" pitchFamily="18" charset="-78"/>
                <a:cs typeface="Andalus" pitchFamily="18" charset="-78"/>
              </a:rPr>
              <a:t>glazing </a:t>
            </a:r>
            <a:r>
              <a:rPr lang="en-US" sz="2200" dirty="0" smtClean="0">
                <a:latin typeface="Andalus" pitchFamily="18" charset="-78"/>
                <a:cs typeface="Andalus" pitchFamily="18" charset="-78"/>
              </a:rPr>
              <a:t>systems constructed </a:t>
            </a:r>
            <a:r>
              <a:rPr lang="en-US" sz="2200" dirty="0">
                <a:latin typeface="Andalus" pitchFamily="18" charset="-78"/>
                <a:cs typeface="Andalus" pitchFamily="18" charset="-78"/>
              </a:rPr>
              <a:t>expressly for the purpose of spanning large distances while controlling water and air infiltration without the aid of water shedding overhangs or other protection</a:t>
            </a:r>
            <a:r>
              <a:rPr lang="en-US" sz="2200" dirty="0" smtClean="0">
                <a:latin typeface="Andalus" pitchFamily="18" charset="-78"/>
                <a:cs typeface="Andalus" pitchFamily="18" charset="-78"/>
              </a:rPr>
              <a:t>.</a:t>
            </a:r>
          </a:p>
          <a:p>
            <a:pPr algn="just" rtl="0">
              <a:buClr>
                <a:schemeClr val="accent3">
                  <a:lumMod val="50000"/>
                </a:schemeClr>
              </a:buClr>
              <a:buFont typeface="Wingdings" pitchFamily="2" charset="2"/>
              <a:buChar char="ü"/>
            </a:pPr>
            <a:endParaRPr lang="fa-IR" sz="1800" dirty="0"/>
          </a:p>
        </p:txBody>
      </p:sp>
    </p:spTree>
    <p:extLst>
      <p:ext uri="{BB962C8B-B14F-4D97-AF65-F5344CB8AC3E}">
        <p14:creationId xmlns:p14="http://schemas.microsoft.com/office/powerpoint/2010/main" val="478930174"/>
      </p:ext>
    </p:extLst>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7" y="356659"/>
            <a:ext cx="8064895" cy="982431"/>
          </a:xfrm>
        </p:spPr>
        <p:txBody>
          <a:bodyPr>
            <a:noAutofit/>
          </a:bodyPr>
          <a:lstStyle/>
          <a:p>
            <a:pPr algn="ctr" rtl="0"/>
            <a:r>
              <a:rPr lang="en-US" sz="4400" dirty="0">
                <a:solidFill>
                  <a:schemeClr val="accent3">
                    <a:lumMod val="50000"/>
                  </a:schemeClr>
                </a:solidFill>
                <a:latin typeface="Adobe Myungjo Std M" pitchFamily="18" charset="-128"/>
                <a:ea typeface="Adobe Myungjo Std M" pitchFamily="18" charset="-128"/>
              </a:rPr>
              <a:t>Structure points </a:t>
            </a:r>
            <a:endParaRPr lang="fa-IR" sz="4400" dirty="0"/>
          </a:p>
        </p:txBody>
      </p:sp>
      <p:sp>
        <p:nvSpPr>
          <p:cNvPr id="4" name="Text Placeholder 3"/>
          <p:cNvSpPr>
            <a:spLocks noGrp="1"/>
          </p:cNvSpPr>
          <p:nvPr>
            <p:ph type="body" sz="half" idx="2"/>
          </p:nvPr>
        </p:nvSpPr>
        <p:spPr>
          <a:xfrm>
            <a:off x="5508105" y="1757230"/>
            <a:ext cx="3466727" cy="4224469"/>
          </a:xfrm>
        </p:spPr>
        <p:txBody>
          <a:bodyPr>
            <a:noAutofit/>
          </a:bodyPr>
          <a:lstStyle/>
          <a:p>
            <a:pPr algn="just" rtl="0">
              <a:lnSpc>
                <a:spcPct val="150000"/>
              </a:lnSpc>
              <a:buClr>
                <a:schemeClr val="accent3">
                  <a:lumMod val="50000"/>
                </a:schemeClr>
              </a:buClr>
              <a:buFont typeface="Wingdings" pitchFamily="2" charset="2"/>
              <a:buChar char="ü"/>
            </a:pPr>
            <a:r>
              <a:rPr lang="en-US" sz="2000" dirty="0">
                <a:latin typeface="Andalus" pitchFamily="18" charset="-78"/>
                <a:cs typeface="Andalus" pitchFamily="18" charset="-78"/>
              </a:rPr>
              <a:t>The use of movement joints to resolve a variety of differential movement between the skin and the frame, different skin elements as well as different building elements.</a:t>
            </a:r>
          </a:p>
        </p:txBody>
      </p:sp>
      <p:pic>
        <p:nvPicPr>
          <p:cNvPr id="5" name="Content Placeholder 4" descr="Plan Details at Expansion Joint tracking through different materials"/>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6024" y="1412776"/>
            <a:ext cx="5148064" cy="2592288"/>
          </a:xfrm>
          <a:prstGeom prst="rect">
            <a:avLst/>
          </a:prstGeom>
          <a:noFill/>
          <a:ln>
            <a:noFill/>
          </a:ln>
        </p:spPr>
      </p:pic>
      <p:sp>
        <p:nvSpPr>
          <p:cNvPr id="6" name="Rectangle 5"/>
          <p:cNvSpPr/>
          <p:nvPr/>
        </p:nvSpPr>
        <p:spPr>
          <a:xfrm>
            <a:off x="179512" y="4074749"/>
            <a:ext cx="5148064" cy="307777"/>
          </a:xfrm>
          <a:prstGeom prst="rect">
            <a:avLst/>
          </a:prstGeom>
        </p:spPr>
        <p:txBody>
          <a:bodyPr wrap="square">
            <a:spAutoFit/>
          </a:bodyPr>
          <a:lstStyle/>
          <a:p>
            <a:pPr algn="just" rtl="0" fontAlgn="base"/>
            <a:r>
              <a:rPr lang="en-US" sz="1400" dirty="0">
                <a:solidFill>
                  <a:srgbClr val="2E3917"/>
                </a:solidFill>
                <a:latin typeface="Andalus" pitchFamily="18" charset="-78"/>
                <a:cs typeface="Andalus" pitchFamily="18" charset="-78"/>
              </a:rPr>
              <a:t>Plan Details at Expansion Joint tracking through different materials.</a:t>
            </a:r>
          </a:p>
        </p:txBody>
      </p:sp>
      <p:sp>
        <p:nvSpPr>
          <p:cNvPr id="9" name="Rectangle 8"/>
          <p:cNvSpPr/>
          <p:nvPr/>
        </p:nvSpPr>
        <p:spPr>
          <a:xfrm>
            <a:off x="222568" y="5960507"/>
            <a:ext cx="2711262" cy="523220"/>
          </a:xfrm>
          <a:prstGeom prst="rect">
            <a:avLst/>
          </a:prstGeom>
        </p:spPr>
        <p:txBody>
          <a:bodyPr wrap="square">
            <a:spAutoFit/>
          </a:bodyPr>
          <a:lstStyle/>
          <a:p>
            <a:pPr algn="just" rtl="0"/>
            <a:r>
              <a:rPr lang="en-US" sz="1400" dirty="0">
                <a:solidFill>
                  <a:srgbClr val="2E3917"/>
                </a:solidFill>
                <a:latin typeface="Andalus" pitchFamily="18" charset="-78"/>
                <a:cs typeface="Andalus" pitchFamily="18" charset="-78"/>
              </a:rPr>
              <a:t>The movement joint configuration for the atrium</a:t>
            </a:r>
            <a:endParaRPr lang="fa-IR" sz="1400" dirty="0">
              <a:solidFill>
                <a:srgbClr val="2E3917"/>
              </a:solidFill>
              <a:latin typeface="Andalus" pitchFamily="18" charset="-78"/>
              <a:cs typeface="Andalus" pitchFamily="18" charset="-78"/>
            </a:endParaRPr>
          </a:p>
        </p:txBody>
      </p:sp>
      <p:pic>
        <p:nvPicPr>
          <p:cNvPr id="3074" name="Picture 2" descr="E:\EMU\541\New Photo\sketch-up-arcade-roof-vie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4438489"/>
            <a:ext cx="2601755" cy="240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240506"/>
      </p:ext>
    </p:extLst>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2" y="1700808"/>
            <a:ext cx="3682751" cy="3914112"/>
          </a:xfrm>
        </p:spPr>
        <p:txBody>
          <a:bodyPr>
            <a:normAutofit/>
          </a:bodyPr>
          <a:lstStyle/>
          <a:p>
            <a:pPr marL="285750" indent="-285750" algn="just" rtl="0">
              <a:lnSpc>
                <a:spcPct val="150000"/>
              </a:lnSpc>
              <a:buClr>
                <a:srgbClr val="4A5C26"/>
              </a:buClr>
              <a:buFont typeface="Wingdings" pitchFamily="2" charset="2"/>
              <a:buChar char="ü"/>
            </a:pPr>
            <a:r>
              <a:rPr lang="en-US" sz="1800" dirty="0">
                <a:latin typeface="Andalus" pitchFamily="18" charset="-78"/>
                <a:cs typeface="Andalus" pitchFamily="18" charset="-78"/>
              </a:rPr>
              <a:t>Deflection joints can occur at every floor level or every other floor level depending on vertical spans and loads being carried. Attention must also be paid to geographic location, wind loading on components and cladding which will vary.</a:t>
            </a:r>
          </a:p>
          <a:p>
            <a:pPr marL="285750" indent="-285750" algn="just" rtl="0">
              <a:buClr>
                <a:srgbClr val="4A5C26"/>
              </a:buClr>
              <a:buFont typeface="Wingdings" pitchFamily="2" charset="2"/>
              <a:buChar char="ü"/>
            </a:pPr>
            <a:endParaRPr lang="fa-IR" sz="1800" dirty="0"/>
          </a:p>
        </p:txBody>
      </p:sp>
      <p:pic>
        <p:nvPicPr>
          <p:cNvPr id="5" name="Content Placeholder 4" descr="Plan Details showing tracking of expansion joint through different skin materials"/>
          <p:cNvPicPr>
            <a:picLocks noGrp="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11961" y="2180862"/>
            <a:ext cx="4879155" cy="2454076"/>
          </a:xfrm>
          <a:prstGeom prst="rect">
            <a:avLst/>
          </a:prstGeom>
          <a:noFill/>
          <a:ln>
            <a:noFill/>
          </a:ln>
        </p:spPr>
      </p:pic>
      <p:sp>
        <p:nvSpPr>
          <p:cNvPr id="6" name="Rectangle 5"/>
          <p:cNvSpPr/>
          <p:nvPr/>
        </p:nvSpPr>
        <p:spPr>
          <a:xfrm>
            <a:off x="4205599" y="4869160"/>
            <a:ext cx="4860032" cy="523220"/>
          </a:xfrm>
          <a:prstGeom prst="rect">
            <a:avLst/>
          </a:prstGeom>
        </p:spPr>
        <p:txBody>
          <a:bodyPr wrap="square">
            <a:spAutoFit/>
          </a:bodyPr>
          <a:lstStyle/>
          <a:p>
            <a:pPr algn="just" rtl="0" fontAlgn="base"/>
            <a:r>
              <a:rPr lang="en-US" sz="1400" dirty="0">
                <a:solidFill>
                  <a:srgbClr val="2E3917"/>
                </a:solidFill>
                <a:latin typeface="Andalus" pitchFamily="18" charset="-78"/>
                <a:cs typeface="Andalus" pitchFamily="18" charset="-78"/>
              </a:rPr>
              <a:t>Plan Details showing tracking of expansion joint through different skin materials.</a:t>
            </a:r>
          </a:p>
        </p:txBody>
      </p:sp>
      <p:sp>
        <p:nvSpPr>
          <p:cNvPr id="7" name="Title 1"/>
          <p:cNvSpPr>
            <a:spLocks noGrp="1"/>
          </p:cNvSpPr>
          <p:nvPr>
            <p:ph type="title"/>
          </p:nvPr>
        </p:nvSpPr>
        <p:spPr>
          <a:xfrm>
            <a:off x="755577" y="452670"/>
            <a:ext cx="8064895" cy="982431"/>
          </a:xfrm>
        </p:spPr>
        <p:txBody>
          <a:bodyPr>
            <a:noAutofit/>
          </a:bodyPr>
          <a:lstStyle/>
          <a:p>
            <a:pPr algn="ctr" rtl="0"/>
            <a:r>
              <a:rPr lang="en-US" sz="4400" dirty="0">
                <a:solidFill>
                  <a:schemeClr val="accent3">
                    <a:lumMod val="50000"/>
                  </a:schemeClr>
                </a:solidFill>
                <a:latin typeface="Adobe Myungjo Std M" pitchFamily="18" charset="-128"/>
                <a:ea typeface="Adobe Myungjo Std M" pitchFamily="18" charset="-128"/>
              </a:rPr>
              <a:t>Structure points </a:t>
            </a:r>
            <a:endParaRPr lang="fa-IR" sz="4400" dirty="0"/>
          </a:p>
        </p:txBody>
      </p:sp>
    </p:spTree>
    <p:extLst>
      <p:ext uri="{BB962C8B-B14F-4D97-AF65-F5344CB8AC3E}">
        <p14:creationId xmlns:p14="http://schemas.microsoft.com/office/powerpoint/2010/main" val="4085141423"/>
      </p:ext>
    </p:extLst>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8512" y="274638"/>
            <a:ext cx="4211960" cy="1426169"/>
          </a:xfrm>
        </p:spPr>
        <p:txBody>
          <a:bodyPr>
            <a:normAutofit fontScale="90000"/>
          </a:bodyPr>
          <a:lstStyle/>
          <a:p>
            <a:r>
              <a:rPr lang="en-US" b="1" dirty="0">
                <a:solidFill>
                  <a:schemeClr val="accent3">
                    <a:lumMod val="50000"/>
                  </a:schemeClr>
                </a:solidFill>
                <a:latin typeface="Adobe Myungjo Std M" pitchFamily="18" charset="-128"/>
                <a:ea typeface="Adobe Myungjo Std M" pitchFamily="18" charset="-128"/>
              </a:rPr>
              <a:t>Atrium Roof Structure</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644008" y="2241283"/>
            <a:ext cx="4491274" cy="2051813"/>
          </a:xfrm>
        </p:spPr>
        <p:txBody>
          <a:bodyPr>
            <a:normAutofit/>
          </a:bodyPr>
          <a:lstStyle/>
          <a:p>
            <a:pPr marL="0" indent="0" algn="just" rtl="0">
              <a:buNone/>
            </a:pPr>
            <a:r>
              <a:rPr lang="en-US" sz="2000" dirty="0">
                <a:latin typeface="Andalus" pitchFamily="18" charset="-78"/>
                <a:cs typeface="Andalus" pitchFamily="18" charset="-78"/>
              </a:rPr>
              <a:t>Atrium roof forms come in a variety of shapes and sizes</a:t>
            </a:r>
            <a:r>
              <a:rPr lang="en-US" sz="2000" dirty="0" smtClean="0">
                <a:latin typeface="Andalus" pitchFamily="18" charset="-78"/>
                <a:cs typeface="Andalus" pitchFamily="18" charset="-78"/>
              </a:rPr>
              <a:t>. The form chosen will depend upon the size (span), usage, materials, objectives </a:t>
            </a:r>
            <a:r>
              <a:rPr lang="en-US" sz="2000" dirty="0">
                <a:latin typeface="Andalus" pitchFamily="18" charset="-78"/>
                <a:cs typeface="Andalus" pitchFamily="18" charset="-78"/>
              </a:rPr>
              <a:t>and many more factors</a:t>
            </a:r>
            <a:r>
              <a:rPr lang="en-US" sz="2000" dirty="0" smtClean="0">
                <a:latin typeface="Andalus" pitchFamily="18" charset="-78"/>
                <a:cs typeface="Andalus" pitchFamily="18" charset="-78"/>
              </a:rPr>
              <a:t>.</a:t>
            </a:r>
          </a:p>
          <a:p>
            <a:pPr marL="0" indent="0" algn="just" rtl="0">
              <a:buNone/>
            </a:pPr>
            <a:endParaRPr lang="en-US" sz="1800" dirty="0" smtClean="0"/>
          </a:p>
          <a:p>
            <a:pPr algn="just" rtl="0"/>
            <a:endParaRPr lang="en-US" sz="1800" dirty="0"/>
          </a:p>
        </p:txBody>
      </p:sp>
      <p:pic>
        <p:nvPicPr>
          <p:cNvPr id="1027" name="Picture 3" descr="E:\EMU\541\figure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60648"/>
            <a:ext cx="4528940" cy="621330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08512" y="4518899"/>
            <a:ext cx="4572000" cy="1754326"/>
          </a:xfrm>
          <a:prstGeom prst="rect">
            <a:avLst/>
          </a:prstGeom>
        </p:spPr>
        <p:txBody>
          <a:bodyPr>
            <a:spAutoFit/>
          </a:bodyPr>
          <a:lstStyle/>
          <a:p>
            <a:pPr algn="just" rtl="0"/>
            <a:r>
              <a:rPr lang="en-US" b="1" i="1" dirty="0">
                <a:solidFill>
                  <a:schemeClr val="accent3">
                    <a:lumMod val="75000"/>
                  </a:schemeClr>
                </a:solidFill>
              </a:rPr>
              <a:t>a. </a:t>
            </a:r>
            <a:r>
              <a:rPr lang="en-US" i="1" dirty="0">
                <a:solidFill>
                  <a:schemeClr val="accent3">
                    <a:lumMod val="75000"/>
                  </a:schemeClr>
                </a:solidFill>
              </a:rPr>
              <a:t>trussed; </a:t>
            </a:r>
            <a:r>
              <a:rPr lang="en-US" b="1" i="1" dirty="0">
                <a:solidFill>
                  <a:schemeClr val="accent3">
                    <a:lumMod val="75000"/>
                  </a:schemeClr>
                </a:solidFill>
              </a:rPr>
              <a:t>b. </a:t>
            </a:r>
            <a:r>
              <a:rPr lang="en-US" i="1" dirty="0">
                <a:solidFill>
                  <a:schemeClr val="accent3">
                    <a:lumMod val="75000"/>
                  </a:schemeClr>
                </a:solidFill>
              </a:rPr>
              <a:t>girder; </a:t>
            </a:r>
            <a:r>
              <a:rPr lang="en-US" b="1" i="1" dirty="0">
                <a:solidFill>
                  <a:schemeClr val="accent3">
                    <a:lumMod val="75000"/>
                  </a:schemeClr>
                </a:solidFill>
              </a:rPr>
              <a:t>c. </a:t>
            </a:r>
            <a:r>
              <a:rPr lang="en-US" i="1" dirty="0" err="1">
                <a:solidFill>
                  <a:schemeClr val="accent3">
                    <a:lumMod val="75000"/>
                  </a:schemeClr>
                </a:solidFill>
              </a:rPr>
              <a:t>northlight</a:t>
            </a:r>
            <a:r>
              <a:rPr lang="en-US" i="1" dirty="0">
                <a:solidFill>
                  <a:schemeClr val="accent3">
                    <a:lumMod val="75000"/>
                  </a:schemeClr>
                </a:solidFill>
              </a:rPr>
              <a:t>; </a:t>
            </a:r>
            <a:r>
              <a:rPr lang="en-US" b="1" i="1" dirty="0">
                <a:solidFill>
                  <a:schemeClr val="accent3">
                    <a:lumMod val="75000"/>
                  </a:schemeClr>
                </a:solidFill>
              </a:rPr>
              <a:t>d. </a:t>
            </a:r>
            <a:r>
              <a:rPr lang="en-US" i="1" dirty="0">
                <a:solidFill>
                  <a:schemeClr val="accent3">
                    <a:lumMod val="75000"/>
                  </a:schemeClr>
                </a:solidFill>
              </a:rPr>
              <a:t>monitor; </a:t>
            </a:r>
            <a:r>
              <a:rPr lang="en-US" b="1" i="1" dirty="0">
                <a:solidFill>
                  <a:schemeClr val="accent3">
                    <a:lumMod val="75000"/>
                  </a:schemeClr>
                </a:solidFill>
              </a:rPr>
              <a:t>e</a:t>
            </a:r>
            <a:r>
              <a:rPr lang="en-US" i="1" dirty="0">
                <a:solidFill>
                  <a:schemeClr val="accent3">
                    <a:lumMod val="75000"/>
                  </a:schemeClr>
                </a:solidFill>
              </a:rPr>
              <a:t>. portal frame; </a:t>
            </a:r>
            <a:r>
              <a:rPr lang="en-US" b="1" i="1" dirty="0">
                <a:solidFill>
                  <a:schemeClr val="accent3">
                    <a:lumMod val="75000"/>
                  </a:schemeClr>
                </a:solidFill>
              </a:rPr>
              <a:t>f</a:t>
            </a:r>
            <a:r>
              <a:rPr lang="en-US" i="1" dirty="0">
                <a:solidFill>
                  <a:schemeClr val="accent3">
                    <a:lumMod val="75000"/>
                  </a:schemeClr>
                </a:solidFill>
              </a:rPr>
              <a:t>. shell; </a:t>
            </a:r>
            <a:r>
              <a:rPr lang="en-US" b="1" i="1" dirty="0">
                <a:solidFill>
                  <a:schemeClr val="accent3">
                    <a:lumMod val="75000"/>
                  </a:schemeClr>
                </a:solidFill>
              </a:rPr>
              <a:t>g. </a:t>
            </a:r>
            <a:r>
              <a:rPr lang="en-US" i="1" dirty="0">
                <a:solidFill>
                  <a:schemeClr val="accent3">
                    <a:lumMod val="75000"/>
                  </a:schemeClr>
                </a:solidFill>
              </a:rPr>
              <a:t>barrel; </a:t>
            </a:r>
            <a:r>
              <a:rPr lang="en-US" b="1" i="1" dirty="0">
                <a:solidFill>
                  <a:schemeClr val="accent3">
                    <a:lumMod val="75000"/>
                  </a:schemeClr>
                </a:solidFill>
              </a:rPr>
              <a:t>h. </a:t>
            </a:r>
            <a:r>
              <a:rPr lang="en-US" i="1" dirty="0">
                <a:solidFill>
                  <a:schemeClr val="accent3">
                    <a:lumMod val="75000"/>
                  </a:schemeClr>
                </a:solidFill>
              </a:rPr>
              <a:t>saddle; </a:t>
            </a:r>
            <a:r>
              <a:rPr lang="en-US" b="1" i="1" dirty="0" err="1">
                <a:solidFill>
                  <a:schemeClr val="accent3">
                    <a:lumMod val="75000"/>
                  </a:schemeClr>
                </a:solidFill>
              </a:rPr>
              <a:t>i</a:t>
            </a:r>
            <a:r>
              <a:rPr lang="en-US" b="1" i="1" dirty="0">
                <a:solidFill>
                  <a:schemeClr val="accent3">
                    <a:lumMod val="75000"/>
                  </a:schemeClr>
                </a:solidFill>
              </a:rPr>
              <a:t>. </a:t>
            </a:r>
            <a:r>
              <a:rPr lang="en-US" i="1" dirty="0">
                <a:solidFill>
                  <a:schemeClr val="accent3">
                    <a:lumMod val="75000"/>
                  </a:schemeClr>
                </a:solidFill>
              </a:rPr>
              <a:t>grid dome; j. polygonal </a:t>
            </a:r>
            <a:r>
              <a:rPr lang="en-US" i="1" dirty="0" smtClean="0">
                <a:solidFill>
                  <a:schemeClr val="accent3">
                    <a:lumMod val="75000"/>
                  </a:schemeClr>
                </a:solidFill>
              </a:rPr>
              <a:t>dome; k</a:t>
            </a:r>
            <a:r>
              <a:rPr lang="en-US" i="1" dirty="0">
                <a:solidFill>
                  <a:schemeClr val="accent3">
                    <a:lumMod val="75000"/>
                  </a:schemeClr>
                </a:solidFill>
              </a:rPr>
              <a:t>. geodesic dome; </a:t>
            </a:r>
            <a:r>
              <a:rPr lang="en-US" b="1" i="1" dirty="0">
                <a:solidFill>
                  <a:schemeClr val="accent3">
                    <a:lumMod val="75000"/>
                  </a:schemeClr>
                </a:solidFill>
              </a:rPr>
              <a:t>l. </a:t>
            </a:r>
            <a:r>
              <a:rPr lang="en-US" i="1" dirty="0">
                <a:solidFill>
                  <a:schemeClr val="accent3">
                    <a:lumMod val="75000"/>
                  </a:schemeClr>
                </a:solidFill>
              </a:rPr>
              <a:t>slab; </a:t>
            </a:r>
            <a:r>
              <a:rPr lang="en-US" b="1" i="1" dirty="0">
                <a:solidFill>
                  <a:schemeClr val="accent3">
                    <a:lumMod val="75000"/>
                  </a:schemeClr>
                </a:solidFill>
              </a:rPr>
              <a:t>m</a:t>
            </a:r>
            <a:r>
              <a:rPr lang="en-US" i="1" dirty="0">
                <a:solidFill>
                  <a:schemeClr val="accent3">
                    <a:lumMod val="75000"/>
                  </a:schemeClr>
                </a:solidFill>
              </a:rPr>
              <a:t>. space frame; </a:t>
            </a:r>
            <a:r>
              <a:rPr lang="en-US" b="1" i="1" dirty="0">
                <a:solidFill>
                  <a:schemeClr val="accent3">
                    <a:lumMod val="75000"/>
                  </a:schemeClr>
                </a:solidFill>
              </a:rPr>
              <a:t>n</a:t>
            </a:r>
            <a:r>
              <a:rPr lang="en-US" i="1" dirty="0">
                <a:solidFill>
                  <a:schemeClr val="accent3">
                    <a:lumMod val="75000"/>
                  </a:schemeClr>
                </a:solidFill>
              </a:rPr>
              <a:t>. flat grid; </a:t>
            </a:r>
            <a:r>
              <a:rPr lang="en-US" b="1" i="1" dirty="0">
                <a:solidFill>
                  <a:schemeClr val="accent3">
                    <a:lumMod val="75000"/>
                  </a:schemeClr>
                </a:solidFill>
              </a:rPr>
              <a:t>o</a:t>
            </a:r>
            <a:r>
              <a:rPr lang="en-US" i="1" dirty="0">
                <a:solidFill>
                  <a:schemeClr val="accent3">
                    <a:lumMod val="75000"/>
                  </a:schemeClr>
                </a:solidFill>
              </a:rPr>
              <a:t>. lattice; </a:t>
            </a:r>
            <a:r>
              <a:rPr lang="en-US" b="1" i="1" dirty="0">
                <a:solidFill>
                  <a:schemeClr val="accent3">
                    <a:lumMod val="75000"/>
                  </a:schemeClr>
                </a:solidFill>
              </a:rPr>
              <a:t>p. </a:t>
            </a:r>
            <a:r>
              <a:rPr lang="en-US" i="1" dirty="0">
                <a:solidFill>
                  <a:schemeClr val="accent3">
                    <a:lumMod val="75000"/>
                  </a:schemeClr>
                </a:solidFill>
              </a:rPr>
              <a:t>suspended; </a:t>
            </a:r>
            <a:r>
              <a:rPr lang="en-US" b="1" i="1" dirty="0">
                <a:solidFill>
                  <a:schemeClr val="accent3">
                    <a:lumMod val="75000"/>
                  </a:schemeClr>
                </a:solidFill>
              </a:rPr>
              <a:t>q. </a:t>
            </a:r>
            <a:r>
              <a:rPr lang="en-US" i="1" dirty="0">
                <a:solidFill>
                  <a:schemeClr val="accent3">
                    <a:lumMod val="75000"/>
                  </a:schemeClr>
                </a:solidFill>
              </a:rPr>
              <a:t>membrane (Stroud Foster &amp; Harington, 1990).</a:t>
            </a:r>
            <a:endParaRPr lang="fa-IR" dirty="0">
              <a:solidFill>
                <a:schemeClr val="accent3">
                  <a:lumMod val="75000"/>
                </a:schemeClr>
              </a:solidFill>
            </a:endParaRPr>
          </a:p>
        </p:txBody>
      </p:sp>
      <p:cxnSp>
        <p:nvCxnSpPr>
          <p:cNvPr id="6" name="Straight Connector 5"/>
          <p:cNvCxnSpPr/>
          <p:nvPr/>
        </p:nvCxnSpPr>
        <p:spPr>
          <a:xfrm>
            <a:off x="5148064" y="4389107"/>
            <a:ext cx="3672408" cy="0"/>
          </a:xfrm>
          <a:prstGeom prst="line">
            <a:avLst/>
          </a:prstGeom>
          <a:ln>
            <a:solidFill>
              <a:schemeClr val="accent3">
                <a:lumMod val="75000"/>
              </a:schemeClr>
            </a:solidFill>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848395315"/>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6491064" cy="1143000"/>
          </a:xfrm>
        </p:spPr>
        <p:txBody>
          <a:bodyPr/>
          <a:lstStyle/>
          <a:p>
            <a:pPr rtl="0"/>
            <a:r>
              <a:rPr lang="en-US" b="1" dirty="0" smtClean="0">
                <a:solidFill>
                  <a:schemeClr val="accent3">
                    <a:lumMod val="50000"/>
                  </a:schemeClr>
                </a:solidFill>
                <a:latin typeface="Adobe Myungjo Std M" pitchFamily="18" charset="-128"/>
                <a:ea typeface="Adobe Myungjo Std M" pitchFamily="18" charset="-128"/>
              </a:rPr>
              <a:t>Advantage</a:t>
            </a:r>
            <a:endParaRPr lang="fa-IR" b="1"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457200" y="1600201"/>
            <a:ext cx="6419056" cy="4997151"/>
          </a:xfrm>
        </p:spPr>
        <p:txBody>
          <a:bodyPr>
            <a:noAutofit/>
          </a:bodyPr>
          <a:lstStyle/>
          <a:p>
            <a:pPr marL="0" indent="0" algn="just" rtl="0">
              <a:buNone/>
            </a:pPr>
            <a:r>
              <a:rPr lang="en-US" sz="2400" dirty="0" smtClean="0">
                <a:latin typeface="Andalus" pitchFamily="18" charset="-78"/>
                <a:cs typeface="Andalus" pitchFamily="18" charset="-78"/>
              </a:rPr>
              <a:t>After 1970’s, the </a:t>
            </a:r>
            <a:r>
              <a:rPr lang="en-US" sz="2400" dirty="0">
                <a:latin typeface="Andalus" pitchFamily="18" charset="-78"/>
                <a:cs typeface="Andalus" pitchFamily="18" charset="-78"/>
              </a:rPr>
              <a:t>atrium performs impressive </a:t>
            </a:r>
            <a:r>
              <a:rPr lang="en-US" sz="2400" dirty="0" smtClean="0">
                <a:latin typeface="Andalus" pitchFamily="18" charset="-78"/>
                <a:cs typeface="Andalus" pitchFamily="18" charset="-78"/>
              </a:rPr>
              <a:t>spaces revives </a:t>
            </a:r>
            <a:r>
              <a:rPr lang="en-US" sz="2400" dirty="0">
                <a:latin typeface="Andalus" pitchFamily="18" charset="-78"/>
                <a:cs typeface="Andalus" pitchFamily="18" charset="-78"/>
              </a:rPr>
              <a:t>the indoor space </a:t>
            </a:r>
            <a:r>
              <a:rPr lang="en-US" sz="2400" dirty="0" smtClean="0">
                <a:latin typeface="Andalus" pitchFamily="18" charset="-78"/>
                <a:cs typeface="Andalus" pitchFamily="18" charset="-78"/>
              </a:rPr>
              <a:t>by:</a:t>
            </a:r>
          </a:p>
          <a:p>
            <a:pPr marL="0" indent="0" algn="just" rtl="0">
              <a:buNone/>
            </a:pPr>
            <a:endParaRPr lang="en-US" sz="2400" dirty="0" smtClean="0">
              <a:latin typeface="Andalus" pitchFamily="18" charset="-78"/>
              <a:cs typeface="Andalus" pitchFamily="18" charset="-78"/>
            </a:endParaRP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Admitting </a:t>
            </a:r>
            <a:r>
              <a:rPr lang="en-US" sz="2400" dirty="0">
                <a:latin typeface="Andalus" pitchFamily="18" charset="-78"/>
                <a:cs typeface="Andalus" pitchFamily="18" charset="-78"/>
              </a:rPr>
              <a:t>natural </a:t>
            </a:r>
            <a:r>
              <a:rPr lang="en-US" sz="2400" dirty="0" smtClean="0">
                <a:latin typeface="Andalus" pitchFamily="18" charset="-78"/>
                <a:cs typeface="Andalus" pitchFamily="18" charset="-78"/>
              </a:rPr>
              <a:t>light</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Maximizes </a:t>
            </a:r>
            <a:r>
              <a:rPr lang="en-US" sz="2400" dirty="0">
                <a:latin typeface="Andalus" pitchFamily="18" charset="-78"/>
                <a:cs typeface="Andalus" pitchFamily="18" charset="-78"/>
              </a:rPr>
              <a:t>the benefit from direct solar </a:t>
            </a:r>
            <a:r>
              <a:rPr lang="en-US" sz="2400" dirty="0" smtClean="0">
                <a:latin typeface="Andalus" pitchFamily="18" charset="-78"/>
                <a:cs typeface="Andalus" pitchFamily="18" charset="-78"/>
              </a:rPr>
              <a:t>gain</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Maintains </a:t>
            </a:r>
            <a:r>
              <a:rPr lang="en-US" sz="2400" dirty="0">
                <a:latin typeface="Andalus" pitchFamily="18" charset="-78"/>
                <a:cs typeface="Andalus" pitchFamily="18" charset="-78"/>
              </a:rPr>
              <a:t>solutions to the problems of </a:t>
            </a:r>
            <a:r>
              <a:rPr lang="en-US" sz="2400" dirty="0" smtClean="0">
                <a:latin typeface="Andalus" pitchFamily="18" charset="-78"/>
                <a:cs typeface="Andalus" pitchFamily="18" charset="-78"/>
              </a:rPr>
              <a:t>natural ventilation</a:t>
            </a:r>
          </a:p>
          <a:p>
            <a:pPr algn="just" rtl="0">
              <a:buClr>
                <a:schemeClr val="accent3">
                  <a:lumMod val="50000"/>
                </a:schemeClr>
              </a:buClr>
              <a:buFont typeface="Wingdings" pitchFamily="2" charset="2"/>
              <a:buChar char="ü"/>
            </a:pPr>
            <a:r>
              <a:rPr lang="en-US" sz="2400" dirty="0" smtClean="0">
                <a:latin typeface="Andalus" pitchFamily="18" charset="-78"/>
                <a:cs typeface="Andalus" pitchFamily="18" charset="-78"/>
              </a:rPr>
              <a:t>Increases interaction and </a:t>
            </a:r>
            <a:r>
              <a:rPr lang="en-US" sz="2400" dirty="0">
                <a:latin typeface="Andalus" pitchFamily="18" charset="-78"/>
                <a:cs typeface="Andalus" pitchFamily="18" charset="-78"/>
              </a:rPr>
              <a:t>socialization of the </a:t>
            </a:r>
            <a:r>
              <a:rPr lang="en-US" sz="2400" dirty="0" smtClean="0">
                <a:latin typeface="Andalus" pitchFamily="18" charset="-78"/>
                <a:cs typeface="Andalus" pitchFamily="18" charset="-78"/>
              </a:rPr>
              <a:t>people</a:t>
            </a:r>
          </a:p>
          <a:p>
            <a:pPr algn="just" rtl="0">
              <a:buFont typeface="Wingdings" pitchFamily="2" charset="2"/>
              <a:buChar char="ü"/>
            </a:pPr>
            <a:endParaRPr lang="fa-IR" sz="1800" dirty="0"/>
          </a:p>
        </p:txBody>
      </p:sp>
    </p:spTree>
    <p:extLst>
      <p:ext uri="{BB962C8B-B14F-4D97-AF65-F5344CB8AC3E}">
        <p14:creationId xmlns:p14="http://schemas.microsoft.com/office/powerpoint/2010/main" val="1016895122"/>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5896" y="260648"/>
            <a:ext cx="5338936" cy="1143000"/>
          </a:xfrm>
        </p:spPr>
        <p:txBody>
          <a:bodyPr/>
          <a:lstStyle/>
          <a:p>
            <a:pPr rtl="0"/>
            <a:r>
              <a:rPr lang="en-US" b="1" dirty="0">
                <a:solidFill>
                  <a:schemeClr val="accent3">
                    <a:lumMod val="50000"/>
                  </a:schemeClr>
                </a:solidFill>
                <a:latin typeface="Adobe Myungjo Std M" pitchFamily="18" charset="-128"/>
                <a:ea typeface="Adobe Myungjo Std M" pitchFamily="18" charset="-128"/>
              </a:rPr>
              <a:t>Advantage</a:t>
            </a:r>
            <a:endParaRPr lang="fa-IR" dirty="0"/>
          </a:p>
        </p:txBody>
      </p:sp>
      <p:sp>
        <p:nvSpPr>
          <p:cNvPr id="3" name="Content Placeholder 2"/>
          <p:cNvSpPr>
            <a:spLocks noGrp="1"/>
          </p:cNvSpPr>
          <p:nvPr>
            <p:ph idx="1"/>
          </p:nvPr>
        </p:nvSpPr>
        <p:spPr>
          <a:xfrm>
            <a:off x="3419872" y="1600201"/>
            <a:ext cx="5544616" cy="4805129"/>
          </a:xfrm>
        </p:spPr>
        <p:txBody>
          <a:bodyPr>
            <a:noAutofit/>
          </a:bodyPr>
          <a:lstStyle/>
          <a:p>
            <a:pPr algn="just" rtl="0">
              <a:lnSpc>
                <a:spcPct val="120000"/>
              </a:lnSpc>
              <a:buClr>
                <a:schemeClr val="accent3">
                  <a:lumMod val="50000"/>
                </a:schemeClr>
              </a:buClr>
              <a:buFont typeface="Wingdings" pitchFamily="2" charset="2"/>
              <a:buChar char="ü"/>
            </a:pPr>
            <a:r>
              <a:rPr lang="en-US" sz="1800" dirty="0" smtClean="0">
                <a:latin typeface="Andalus" pitchFamily="18" charset="-78"/>
                <a:cs typeface="Andalus" pitchFamily="18" charset="-78"/>
              </a:rPr>
              <a:t>Providing </a:t>
            </a:r>
            <a:r>
              <a:rPr lang="en-US" sz="1800" dirty="0">
                <a:latin typeface="Andalus" pitchFamily="18" charset="-78"/>
                <a:cs typeface="Andalus" pitchFamily="18" charset="-78"/>
              </a:rPr>
              <a:t>circulation and communication between stories</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Comfortable buffer zones between indoor and outdoor environment</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It acts as a filter of undesirable effects of outdoor environment factors such as rain, snow or wind etc.</a:t>
            </a:r>
          </a:p>
          <a:p>
            <a:pPr algn="just" rtl="0">
              <a:lnSpc>
                <a:spcPct val="120000"/>
              </a:lnSpc>
              <a:buClr>
                <a:schemeClr val="accent3">
                  <a:lumMod val="50000"/>
                </a:schemeClr>
              </a:buClr>
              <a:buFont typeface="Wingdings" pitchFamily="2" charset="2"/>
              <a:buChar char="ü"/>
            </a:pPr>
            <a:r>
              <a:rPr lang="en-US" sz="1800" dirty="0">
                <a:latin typeface="Andalus" pitchFamily="18" charset="-78"/>
                <a:cs typeface="Andalus" pitchFamily="18" charset="-78"/>
              </a:rPr>
              <a:t>Atrium is also reported to increase the marketing values of many buildings, beside their psychological and physiological effects on increasing the moral of people and exposure to daylight</a:t>
            </a:r>
            <a:endParaRPr lang="fa-IR" sz="1800" dirty="0">
              <a:latin typeface="Andalus" pitchFamily="18" charset="-78"/>
              <a:cs typeface="Andalus" pitchFamily="18" charset="-78"/>
            </a:endParaRPr>
          </a:p>
        </p:txBody>
      </p:sp>
    </p:spTree>
    <p:extLst>
      <p:ext uri="{BB962C8B-B14F-4D97-AF65-F5344CB8AC3E}">
        <p14:creationId xmlns:p14="http://schemas.microsoft.com/office/powerpoint/2010/main" val="993740968"/>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2669"/>
            <a:ext cx="6491064" cy="1143000"/>
          </a:xfrm>
        </p:spPr>
        <p:txBody>
          <a:bodyPr/>
          <a:lstStyle/>
          <a:p>
            <a:r>
              <a:rPr lang="en-US" b="1" dirty="0">
                <a:solidFill>
                  <a:schemeClr val="accent3">
                    <a:lumMod val="50000"/>
                  </a:schemeClr>
                </a:solidFill>
                <a:latin typeface="Adobe Myungjo Std M" pitchFamily="18" charset="-128"/>
                <a:ea typeface="Adobe Myungjo Std M" pitchFamily="18" charset="-128"/>
              </a:rPr>
              <a:t>Disadvantages</a:t>
            </a:r>
            <a:r>
              <a:rPr lang="en-US" dirty="0" smtClean="0"/>
              <a:t> </a:t>
            </a:r>
            <a:endParaRPr lang="fa-IR" dirty="0"/>
          </a:p>
        </p:txBody>
      </p:sp>
      <p:sp>
        <p:nvSpPr>
          <p:cNvPr id="3" name="Content Placeholder 2"/>
          <p:cNvSpPr>
            <a:spLocks noGrp="1"/>
          </p:cNvSpPr>
          <p:nvPr>
            <p:ph idx="1"/>
          </p:nvPr>
        </p:nvSpPr>
        <p:spPr>
          <a:xfrm>
            <a:off x="457200" y="1988842"/>
            <a:ext cx="6779096" cy="3936437"/>
          </a:xfrm>
        </p:spPr>
        <p:txBody>
          <a:bodyPr>
            <a:normAutofit/>
          </a:bodyPr>
          <a:lstStyle/>
          <a:p>
            <a:pPr marL="0" indent="0" algn="just" rtl="0">
              <a:buNone/>
            </a:pPr>
            <a:r>
              <a:rPr lang="en-US" sz="2400" dirty="0" smtClean="0">
                <a:latin typeface="Andalus" pitchFamily="18" charset="-78"/>
                <a:cs typeface="Andalus" pitchFamily="18" charset="-78"/>
              </a:rPr>
              <a:t>Some disadvantages </a:t>
            </a:r>
            <a:r>
              <a:rPr lang="en-US" sz="2400" dirty="0">
                <a:latin typeface="Andalus" pitchFamily="18" charset="-78"/>
                <a:cs typeface="Andalus" pitchFamily="18" charset="-78"/>
              </a:rPr>
              <a:t>cause high </a:t>
            </a:r>
            <a:r>
              <a:rPr lang="en-US" sz="2400" dirty="0" smtClean="0">
                <a:latin typeface="Andalus" pitchFamily="18" charset="-78"/>
                <a:cs typeface="Andalus" pitchFamily="18" charset="-78"/>
              </a:rPr>
              <a:t>energy consumption like:</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Excessive </a:t>
            </a:r>
            <a:r>
              <a:rPr lang="en-US" sz="2400" dirty="0">
                <a:latin typeface="Andalus" pitchFamily="18" charset="-78"/>
                <a:cs typeface="Andalus" pitchFamily="18" charset="-78"/>
              </a:rPr>
              <a:t>solar heat gain in </a:t>
            </a:r>
            <a:r>
              <a:rPr lang="en-US" sz="2400" dirty="0" smtClean="0">
                <a:latin typeface="Andalus" pitchFamily="18" charset="-78"/>
                <a:cs typeface="Andalus" pitchFamily="18" charset="-78"/>
              </a:rPr>
              <a:t>summer</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Heat </a:t>
            </a:r>
            <a:r>
              <a:rPr lang="en-US" sz="2400" dirty="0">
                <a:latin typeface="Andalus" pitchFamily="18" charset="-78"/>
                <a:cs typeface="Andalus" pitchFamily="18" charset="-78"/>
              </a:rPr>
              <a:t>loss </a:t>
            </a:r>
            <a:r>
              <a:rPr lang="en-US" sz="2400" dirty="0" smtClean="0">
                <a:latin typeface="Andalus" pitchFamily="18" charset="-78"/>
                <a:cs typeface="Andalus" pitchFamily="18" charset="-78"/>
              </a:rPr>
              <a:t>from largely </a:t>
            </a:r>
            <a:r>
              <a:rPr lang="en-US" sz="2400" dirty="0">
                <a:latin typeface="Andalus" pitchFamily="18" charset="-78"/>
                <a:cs typeface="Andalus" pitchFamily="18" charset="-78"/>
              </a:rPr>
              <a:t>glazing </a:t>
            </a:r>
            <a:r>
              <a:rPr lang="en-US" sz="2400" dirty="0" smtClean="0">
                <a:latin typeface="Andalus" pitchFamily="18" charset="-78"/>
                <a:cs typeface="Andalus" pitchFamily="18" charset="-78"/>
              </a:rPr>
              <a:t>surfaces</a:t>
            </a:r>
          </a:p>
          <a:p>
            <a:pPr algn="just" rtl="0">
              <a:buClr>
                <a:schemeClr val="accent3">
                  <a:lumMod val="50000"/>
                </a:schemeClr>
              </a:buClr>
              <a:buFont typeface="Andalus" pitchFamily="18" charset="-78"/>
              <a:buChar char="×"/>
            </a:pPr>
            <a:r>
              <a:rPr lang="en-US" sz="2400" dirty="0" smtClean="0">
                <a:latin typeface="Andalus" pitchFamily="18" charset="-78"/>
                <a:cs typeface="Andalus" pitchFamily="18" charset="-78"/>
              </a:rPr>
              <a:t>Air stratification affect </a:t>
            </a:r>
            <a:r>
              <a:rPr lang="en-US" sz="2400" dirty="0">
                <a:latin typeface="Andalus" pitchFamily="18" charset="-78"/>
                <a:cs typeface="Andalus" pitchFamily="18" charset="-78"/>
              </a:rPr>
              <a:t>thermal comfort and performance of </a:t>
            </a:r>
            <a:r>
              <a:rPr lang="en-US" sz="2400" dirty="0" smtClean="0">
                <a:latin typeface="Andalus" pitchFamily="18" charset="-78"/>
                <a:cs typeface="Andalus" pitchFamily="18" charset="-78"/>
              </a:rPr>
              <a:t>atrium</a:t>
            </a:r>
          </a:p>
          <a:p>
            <a:pPr algn="just" rtl="0"/>
            <a:endParaRPr lang="fa-IR" sz="1800" dirty="0"/>
          </a:p>
        </p:txBody>
      </p:sp>
    </p:spTree>
    <p:extLst>
      <p:ext uri="{BB962C8B-B14F-4D97-AF65-F5344CB8AC3E}">
        <p14:creationId xmlns:p14="http://schemas.microsoft.com/office/powerpoint/2010/main" val="3560278980"/>
      </p:ext>
    </p:extLst>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274639"/>
            <a:ext cx="5122912" cy="1143000"/>
          </a:xfrm>
        </p:spPr>
        <p:txBody>
          <a:bodyPr>
            <a:noAutofit/>
          </a:bodyPr>
          <a:lstStyle/>
          <a:p>
            <a:pPr marL="0" indent="0" rtl="0" fontAlgn="base"/>
            <a:r>
              <a:rPr lang="en-US" sz="2800" b="1" dirty="0">
                <a:solidFill>
                  <a:schemeClr val="accent3">
                    <a:lumMod val="75000"/>
                  </a:schemeClr>
                </a:solidFill>
                <a:latin typeface="Andalus" pitchFamily="18" charset="-78"/>
                <a:cs typeface="Andalus" pitchFamily="18" charset="-78"/>
              </a:rPr>
              <a:t>Case 1: Plaza of the Americas, Dallas, Texas</a:t>
            </a:r>
          </a:p>
        </p:txBody>
      </p:sp>
      <p:sp>
        <p:nvSpPr>
          <p:cNvPr id="3" name="Content Placeholder 2"/>
          <p:cNvSpPr>
            <a:spLocks noGrp="1"/>
          </p:cNvSpPr>
          <p:nvPr>
            <p:ph idx="1"/>
          </p:nvPr>
        </p:nvSpPr>
        <p:spPr>
          <a:xfrm>
            <a:off x="3265512" y="1307901"/>
            <a:ext cx="5554960" cy="5001420"/>
          </a:xfrm>
        </p:spPr>
        <p:txBody>
          <a:bodyPr>
            <a:noAutofit/>
          </a:bodyPr>
          <a:lstStyle/>
          <a:p>
            <a:pPr marL="0" indent="0" algn="just" rtl="0" fontAlgn="base">
              <a:buNone/>
            </a:pPr>
            <a:endParaRPr lang="en-US" sz="1000" dirty="0"/>
          </a:p>
          <a:p>
            <a:pPr algn="just" rtl="0" fontAlgn="base"/>
            <a:r>
              <a:rPr lang="en-US" sz="1800" dirty="0" smtClean="0">
                <a:latin typeface="Andalus" pitchFamily="18" charset="-78"/>
                <a:cs typeface="Andalus" pitchFamily="18" charset="-78"/>
              </a:rPr>
              <a:t>It is an example </a:t>
            </a:r>
            <a:r>
              <a:rPr lang="en-US" sz="1800" dirty="0">
                <a:latin typeface="Andalus" pitchFamily="18" charset="-78"/>
                <a:cs typeface="Andalus" pitchFamily="18" charset="-78"/>
              </a:rPr>
              <a:t>of the bridging </a:t>
            </a:r>
            <a:r>
              <a:rPr lang="en-US" sz="1800" dirty="0" smtClean="0">
                <a:latin typeface="Andalus" pitchFamily="18" charset="-78"/>
                <a:cs typeface="Andalus" pitchFamily="18" charset="-78"/>
              </a:rPr>
              <a:t>atrium, a </a:t>
            </a:r>
            <a:r>
              <a:rPr lang="en-US" sz="1800" dirty="0">
                <a:latin typeface="Andalus" pitchFamily="18" charset="-78"/>
                <a:cs typeface="Andalus" pitchFamily="18" charset="-78"/>
              </a:rPr>
              <a:t>complex form which utilizes the atrium to connect several buildings. </a:t>
            </a:r>
            <a:endParaRPr lang="en-US" sz="1800" dirty="0" smtClean="0">
              <a:latin typeface="Andalus" pitchFamily="18" charset="-78"/>
              <a:cs typeface="Andalus" pitchFamily="18" charset="-78"/>
            </a:endParaRPr>
          </a:p>
          <a:p>
            <a:pPr algn="just" rtl="0" fontAlgn="base"/>
            <a:r>
              <a:rPr lang="en-US" sz="1800" dirty="0" smtClean="0">
                <a:latin typeface="Andalus" pitchFamily="18" charset="-78"/>
                <a:cs typeface="Andalus" pitchFamily="18" charset="-78"/>
              </a:rPr>
              <a:t>25 story </a:t>
            </a:r>
            <a:r>
              <a:rPr lang="en-US" sz="1800" dirty="0">
                <a:latin typeface="Andalus" pitchFamily="18" charset="-78"/>
                <a:cs typeface="Andalus" pitchFamily="18" charset="-78"/>
              </a:rPr>
              <a:t>office towers, a </a:t>
            </a:r>
            <a:r>
              <a:rPr lang="en-US" sz="1800" dirty="0" smtClean="0">
                <a:latin typeface="Andalus" pitchFamily="18" charset="-78"/>
                <a:cs typeface="Andalus" pitchFamily="18" charset="-78"/>
              </a:rPr>
              <a:t>12 story </a:t>
            </a:r>
            <a:r>
              <a:rPr lang="en-US" sz="1800" dirty="0">
                <a:latin typeface="Andalus" pitchFamily="18" charset="-78"/>
                <a:cs typeface="Andalus" pitchFamily="18" charset="-78"/>
              </a:rPr>
              <a:t>hotel and a </a:t>
            </a:r>
            <a:r>
              <a:rPr lang="en-US" sz="1800" dirty="0" smtClean="0">
                <a:latin typeface="Andalus" pitchFamily="18" charset="-78"/>
                <a:cs typeface="Andalus" pitchFamily="18" charset="-78"/>
              </a:rPr>
              <a:t>12 story </a:t>
            </a:r>
            <a:r>
              <a:rPr lang="en-US" sz="1800" dirty="0">
                <a:latin typeface="Andalus" pitchFamily="18" charset="-78"/>
                <a:cs typeface="Andalus" pitchFamily="18" charset="-78"/>
              </a:rPr>
              <a:t>parking </a:t>
            </a:r>
            <a:r>
              <a:rPr lang="en-US" sz="1800" dirty="0" smtClean="0">
                <a:latin typeface="Andalus" pitchFamily="18" charset="-78"/>
                <a:cs typeface="Andalus" pitchFamily="18" charset="-78"/>
              </a:rPr>
              <a:t>garage. There </a:t>
            </a:r>
            <a:r>
              <a:rPr lang="en-US" sz="1800" dirty="0">
                <a:latin typeface="Andalus" pitchFamily="18" charset="-78"/>
                <a:cs typeface="Andalus" pitchFamily="18" charset="-78"/>
              </a:rPr>
              <a:t>are retail shops at the two lowest </a:t>
            </a:r>
            <a:r>
              <a:rPr lang="en-US" sz="1800" dirty="0" smtClean="0">
                <a:latin typeface="Andalus" pitchFamily="18" charset="-78"/>
                <a:cs typeface="Andalus" pitchFamily="18" charset="-78"/>
              </a:rPr>
              <a:t>levels</a:t>
            </a:r>
          </a:p>
          <a:p>
            <a:pPr algn="just" rtl="0" fontAlgn="base"/>
            <a:r>
              <a:rPr lang="en-US" sz="1800" dirty="0" smtClean="0">
                <a:latin typeface="Andalus" pitchFamily="18" charset="-78"/>
                <a:cs typeface="Andalus" pitchFamily="18" charset="-78"/>
              </a:rPr>
              <a:t>Natural </a:t>
            </a:r>
            <a:r>
              <a:rPr lang="en-US" sz="1800" dirty="0">
                <a:latin typeface="Andalus" pitchFamily="18" charset="-78"/>
                <a:cs typeface="Andalus" pitchFamily="18" charset="-78"/>
              </a:rPr>
              <a:t>light is admitted to the atrium space through full height glazing at the side walls between the buildings </a:t>
            </a:r>
            <a:endParaRPr lang="en-US" sz="1800" dirty="0" smtClean="0">
              <a:latin typeface="Andalus" pitchFamily="18" charset="-78"/>
              <a:cs typeface="Andalus" pitchFamily="18" charset="-78"/>
            </a:endParaRPr>
          </a:p>
          <a:p>
            <a:pPr algn="just" rtl="0" fontAlgn="base"/>
            <a:r>
              <a:rPr lang="en-US" sz="1800" dirty="0" smtClean="0">
                <a:latin typeface="Andalus" pitchFamily="18" charset="-78"/>
                <a:cs typeface="Andalus" pitchFamily="18" charset="-78"/>
              </a:rPr>
              <a:t>Daylight is transmitted </a:t>
            </a:r>
            <a:r>
              <a:rPr lang="en-US" sz="1800" dirty="0">
                <a:latin typeface="Andalus" pitchFamily="18" charset="-78"/>
                <a:cs typeface="Andalus" pitchFamily="18" charset="-78"/>
              </a:rPr>
              <a:t>to the adjacent buildings through floor to ceiling clear </a:t>
            </a:r>
            <a:r>
              <a:rPr lang="en-US" sz="1800" dirty="0" smtClean="0">
                <a:latin typeface="Andalus" pitchFamily="18" charset="-78"/>
                <a:cs typeface="Andalus" pitchFamily="18" charset="-78"/>
              </a:rPr>
              <a:t>glass</a:t>
            </a:r>
          </a:p>
          <a:p>
            <a:pPr algn="just" rtl="0" fontAlgn="base"/>
            <a:r>
              <a:rPr lang="en-US" sz="1800" dirty="0" smtClean="0">
                <a:latin typeface="Andalus" pitchFamily="18" charset="-78"/>
                <a:cs typeface="Andalus" pitchFamily="18" charset="-78"/>
              </a:rPr>
              <a:t>The </a:t>
            </a:r>
            <a:r>
              <a:rPr lang="en-US" sz="1800" dirty="0">
                <a:latin typeface="Andalus" pitchFamily="18" charset="-78"/>
                <a:cs typeface="Andalus" pitchFamily="18" charset="-78"/>
              </a:rPr>
              <a:t>Atrium is oriented with its long axis north-south</a:t>
            </a:r>
            <a:r>
              <a:rPr lang="en-US" sz="1800" dirty="0" smtClean="0">
                <a:latin typeface="Andalus" pitchFamily="18" charset="-78"/>
                <a:cs typeface="Andalus" pitchFamily="18" charset="-78"/>
              </a:rPr>
              <a:t>.</a:t>
            </a:r>
          </a:p>
        </p:txBody>
      </p:sp>
      <p:pic>
        <p:nvPicPr>
          <p:cNvPr id="4" name="Picture 3" descr="Geometric configuration of a bridging-style atriu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483768" y="3813043"/>
            <a:ext cx="936104" cy="1632181"/>
          </a:xfrm>
          <a:prstGeom prst="rect">
            <a:avLst/>
          </a:prstGeom>
          <a:noFill/>
          <a:ln>
            <a:noFill/>
          </a:ln>
        </p:spPr>
      </p:pic>
    </p:spTree>
    <p:extLst>
      <p:ext uri="{BB962C8B-B14F-4D97-AF65-F5344CB8AC3E}">
        <p14:creationId xmlns:p14="http://schemas.microsoft.com/office/powerpoint/2010/main" val="3130391197"/>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274639"/>
            <a:ext cx="5122912" cy="1143000"/>
          </a:xfrm>
        </p:spPr>
        <p:txBody>
          <a:bodyPr>
            <a:noAutofit/>
          </a:bodyPr>
          <a:lstStyle/>
          <a:p>
            <a:pPr rtl="0"/>
            <a:r>
              <a:rPr lang="en-US" sz="2800" b="1" dirty="0">
                <a:solidFill>
                  <a:schemeClr val="accent3">
                    <a:lumMod val="75000"/>
                  </a:schemeClr>
                </a:solidFill>
                <a:latin typeface="Andalus" pitchFamily="18" charset="-78"/>
                <a:cs typeface="Andalus" pitchFamily="18" charset="-78"/>
              </a:rPr>
              <a:t>Case 1: Plaza of the Americas, Dallas, Texas</a:t>
            </a:r>
            <a:endParaRPr lang="fa-IR" sz="2800" dirty="0"/>
          </a:p>
        </p:txBody>
      </p:sp>
      <p:sp>
        <p:nvSpPr>
          <p:cNvPr id="3" name="Content Placeholder 2"/>
          <p:cNvSpPr>
            <a:spLocks noGrp="1"/>
          </p:cNvSpPr>
          <p:nvPr>
            <p:ph idx="1"/>
          </p:nvPr>
        </p:nvSpPr>
        <p:spPr>
          <a:xfrm>
            <a:off x="3347864" y="1412776"/>
            <a:ext cx="5338936" cy="5088565"/>
          </a:xfrm>
        </p:spPr>
        <p:txBody>
          <a:bodyPr>
            <a:noAutofit/>
          </a:bodyPr>
          <a:lstStyle/>
          <a:p>
            <a:pPr algn="just" rtl="0" fontAlgn="base"/>
            <a:r>
              <a:rPr lang="en-US" sz="1700" dirty="0">
                <a:latin typeface="Andalus" pitchFamily="18" charset="-78"/>
                <a:cs typeface="Andalus" pitchFamily="18" charset="-78"/>
              </a:rPr>
              <a:t>The smoke control is achieved through smoke vents at the bottom and top of the atrium exterior </a:t>
            </a:r>
            <a:r>
              <a:rPr lang="en-US" sz="1700" dirty="0" smtClean="0">
                <a:latin typeface="Andalus" pitchFamily="18" charset="-78"/>
                <a:cs typeface="Andalus" pitchFamily="18" charset="-78"/>
              </a:rPr>
              <a:t>walls.</a:t>
            </a:r>
          </a:p>
          <a:p>
            <a:pPr algn="just" rtl="0" fontAlgn="base"/>
            <a:r>
              <a:rPr lang="en-US" sz="1700" dirty="0" smtClean="0">
                <a:latin typeface="Andalus" pitchFamily="18" charset="-78"/>
                <a:cs typeface="Andalus" pitchFamily="18" charset="-78"/>
              </a:rPr>
              <a:t>The </a:t>
            </a:r>
            <a:r>
              <a:rPr lang="en-US" sz="1700" dirty="0">
                <a:latin typeface="Andalus" pitchFamily="18" charset="-78"/>
                <a:cs typeface="Andalus" pitchFamily="18" charset="-78"/>
              </a:rPr>
              <a:t>exterior skin is a glazed curtain wall system supported by steel wide flange beams spanning between the building structures which the atrium connects. </a:t>
            </a:r>
          </a:p>
          <a:p>
            <a:pPr algn="just" rtl="0" fontAlgn="base"/>
            <a:r>
              <a:rPr lang="en-US" sz="1700" dirty="0">
                <a:latin typeface="Andalus" pitchFamily="18" charset="-78"/>
                <a:cs typeface="Andalus" pitchFamily="18" charset="-78"/>
              </a:rPr>
              <a:t>The roof system consists of deep long span steel trusses covered with exposed metal deck, insulation and roofing. </a:t>
            </a:r>
          </a:p>
          <a:p>
            <a:pPr algn="just" rtl="0" fontAlgn="base"/>
            <a:r>
              <a:rPr lang="en-US" sz="1700" dirty="0">
                <a:latin typeface="Andalus" pitchFamily="18" charset="-78"/>
                <a:cs typeface="Andalus" pitchFamily="18" charset="-78"/>
              </a:rPr>
              <a:t>Each building also has an individual entrance accessible without entering the atrium. </a:t>
            </a:r>
          </a:p>
          <a:p>
            <a:pPr algn="just" rtl="0" fontAlgn="base"/>
            <a:r>
              <a:rPr lang="en-US" sz="1700" dirty="0">
                <a:latin typeface="Andalus" pitchFamily="18" charset="-78"/>
                <a:cs typeface="Andalus" pitchFamily="18" charset="-78"/>
              </a:rPr>
              <a:t>Landscaping within the atrium is limited with small planting areas. Additionally there are large palm trees in individual planters</a:t>
            </a:r>
            <a:r>
              <a:rPr lang="en-US" sz="1700" dirty="0" smtClean="0">
                <a:latin typeface="Andalus" pitchFamily="18" charset="-78"/>
                <a:cs typeface="Andalus" pitchFamily="18" charset="-78"/>
              </a:rPr>
              <a:t>.</a:t>
            </a:r>
            <a:endParaRPr lang="en-US" sz="1700" dirty="0">
              <a:latin typeface="Andalus" pitchFamily="18" charset="-78"/>
              <a:cs typeface="Andalus" pitchFamily="18" charset="-78"/>
            </a:endParaRPr>
          </a:p>
        </p:txBody>
      </p:sp>
      <p:pic>
        <p:nvPicPr>
          <p:cNvPr id="4" name="Picture 2" descr="File:PlazaAmericas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3433391" cy="6861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661325"/>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5122912" cy="4525963"/>
          </a:xfrm>
        </p:spPr>
        <p:txBody>
          <a:bodyPr>
            <a:noAutofit/>
          </a:bodyPr>
          <a:lstStyle/>
          <a:p>
            <a:pPr algn="just" rtl="0" fontAlgn="base"/>
            <a:r>
              <a:rPr lang="en-US" sz="1600" dirty="0" smtClean="0">
                <a:latin typeface="Andalus" pitchFamily="18" charset="-78"/>
                <a:cs typeface="Andalus" pitchFamily="18" charset="-78"/>
              </a:rPr>
              <a:t>It is located in north </a:t>
            </a:r>
            <a:r>
              <a:rPr lang="en-US" sz="1600" dirty="0">
                <a:latin typeface="Andalus" pitchFamily="18" charset="-78"/>
                <a:cs typeface="Andalus" pitchFamily="18" charset="-78"/>
              </a:rPr>
              <a:t>of Dallas, </a:t>
            </a:r>
            <a:r>
              <a:rPr lang="en-US" sz="1600" dirty="0" smtClean="0">
                <a:latin typeface="Andalus" pitchFamily="18" charset="-78"/>
                <a:cs typeface="Andalus" pitchFamily="18" charset="-78"/>
              </a:rPr>
              <a:t>Texas</a:t>
            </a:r>
          </a:p>
          <a:p>
            <a:pPr algn="just" rtl="0" fontAlgn="base"/>
            <a:r>
              <a:rPr lang="en-US" sz="1600" dirty="0" smtClean="0">
                <a:latin typeface="Andalus" pitchFamily="18" charset="-78"/>
                <a:cs typeface="Andalus" pitchFamily="18" charset="-78"/>
              </a:rPr>
              <a:t>The </a:t>
            </a:r>
            <a:r>
              <a:rPr lang="en-US" sz="1600" dirty="0">
                <a:latin typeface="Andalus" pitchFamily="18" charset="-78"/>
                <a:cs typeface="Andalus" pitchFamily="18" charset="-78"/>
              </a:rPr>
              <a:t>buildings are designed as </a:t>
            </a:r>
            <a:r>
              <a:rPr lang="en-US" sz="1600" dirty="0" smtClean="0">
                <a:latin typeface="Andalus" pitchFamily="18" charset="-78"/>
                <a:cs typeface="Andalus" pitchFamily="18" charset="-78"/>
              </a:rPr>
              <a:t>clusters </a:t>
            </a:r>
            <a:r>
              <a:rPr lang="en-US" sz="1600" dirty="0">
                <a:latin typeface="Andalus" pitchFamily="18" charset="-78"/>
                <a:cs typeface="Andalus" pitchFamily="18" charset="-78"/>
              </a:rPr>
              <a:t>of office space connected with </a:t>
            </a:r>
            <a:r>
              <a:rPr lang="en-US" sz="1600" dirty="0" err="1">
                <a:latin typeface="Andalus" pitchFamily="18" charset="-78"/>
                <a:cs typeface="Andalus" pitchFamily="18" charset="-78"/>
              </a:rPr>
              <a:t>skylit</a:t>
            </a:r>
            <a:r>
              <a:rPr lang="en-US" sz="1600" dirty="0">
                <a:latin typeface="Andalus" pitchFamily="18" charset="-78"/>
                <a:cs typeface="Andalus" pitchFamily="18" charset="-78"/>
              </a:rPr>
              <a:t> multi-story atria. </a:t>
            </a:r>
            <a:endParaRPr lang="en-US" sz="1600" dirty="0" smtClean="0">
              <a:latin typeface="Andalus" pitchFamily="18" charset="-78"/>
              <a:cs typeface="Andalus" pitchFamily="18" charset="-78"/>
            </a:endParaRPr>
          </a:p>
          <a:p>
            <a:pPr algn="just" rtl="0" fontAlgn="base"/>
            <a:r>
              <a:rPr lang="en-US" sz="1600" dirty="0" smtClean="0">
                <a:latin typeface="Andalus" pitchFamily="18" charset="-78"/>
                <a:cs typeface="Andalus" pitchFamily="18" charset="-78"/>
              </a:rPr>
              <a:t>This </a:t>
            </a:r>
            <a:r>
              <a:rPr lang="en-US" sz="1600" dirty="0">
                <a:latin typeface="Andalus" pitchFamily="18" charset="-78"/>
                <a:cs typeface="Andalus" pitchFamily="18" charset="-78"/>
              </a:rPr>
              <a:t>is an example of a multiple lateral atrium design. </a:t>
            </a:r>
          </a:p>
          <a:p>
            <a:pPr algn="just" rtl="0" fontAlgn="base"/>
            <a:r>
              <a:rPr lang="en-US" sz="1600" dirty="0" smtClean="0">
                <a:latin typeface="Andalus" pitchFamily="18" charset="-78"/>
                <a:cs typeface="Andalus" pitchFamily="18" charset="-78"/>
              </a:rPr>
              <a:t>Smoke </a:t>
            </a:r>
            <a:r>
              <a:rPr lang="en-US" sz="1600" dirty="0">
                <a:latin typeface="Andalus" pitchFamily="18" charset="-78"/>
                <a:cs typeface="Andalus" pitchFamily="18" charset="-78"/>
              </a:rPr>
              <a:t>control and containment were achieved through separate mechanical systems. </a:t>
            </a:r>
            <a:endParaRPr lang="en-US" sz="1600" dirty="0" smtClean="0">
              <a:latin typeface="Andalus" pitchFamily="18" charset="-78"/>
              <a:cs typeface="Andalus" pitchFamily="18" charset="-78"/>
            </a:endParaRPr>
          </a:p>
          <a:p>
            <a:pPr algn="just" rtl="0" fontAlgn="base"/>
            <a:r>
              <a:rPr lang="en-US" sz="1600" dirty="0" smtClean="0">
                <a:latin typeface="Andalus" pitchFamily="18" charset="-78"/>
                <a:cs typeface="Andalus" pitchFamily="18" charset="-78"/>
              </a:rPr>
              <a:t>The </a:t>
            </a:r>
            <a:r>
              <a:rPr lang="en-US" sz="1600" dirty="0">
                <a:latin typeface="Andalus" pitchFamily="18" charset="-78"/>
                <a:cs typeface="Andalus" pitchFamily="18" charset="-78"/>
              </a:rPr>
              <a:t>largest of the multiple atria is located in the center of the campus and is flanked by two large catenary trusses providing support for the floors of the space adjacent to the atrium.</a:t>
            </a:r>
          </a:p>
          <a:p>
            <a:pPr algn="just" rtl="0" fontAlgn="base"/>
            <a:r>
              <a:rPr lang="en-US" sz="1600" dirty="0">
                <a:latin typeface="Andalus" pitchFamily="18" charset="-78"/>
                <a:cs typeface="Andalus" pitchFamily="18" charset="-78"/>
              </a:rPr>
              <a:t>These atria provide daylight, accessible common spaces for all company departments to use and a large gathering space for full company gatherings</a:t>
            </a:r>
            <a:r>
              <a:rPr lang="en-US" sz="1600" dirty="0" smtClean="0">
                <a:latin typeface="Andalus" pitchFamily="18" charset="-78"/>
                <a:cs typeface="Andalus" pitchFamily="18" charset="-78"/>
              </a:rPr>
              <a:t>.</a:t>
            </a:r>
            <a:endParaRPr lang="en-US" sz="1600" dirty="0">
              <a:latin typeface="Andalus" pitchFamily="18" charset="-78"/>
              <a:cs typeface="Andalus" pitchFamily="18" charset="-78"/>
            </a:endParaRPr>
          </a:p>
        </p:txBody>
      </p:sp>
      <p:pic>
        <p:nvPicPr>
          <p:cNvPr id="4" name="Picture 3" descr="Geometric configuration of a multiple lateral atrim"/>
          <p:cNvPicPr/>
          <p:nvPr/>
        </p:nvPicPr>
        <p:blipFill>
          <a:blip r:embed="rId2" cstate="print">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283968" y="-100155"/>
            <a:ext cx="1944216" cy="2088995"/>
          </a:xfrm>
          <a:prstGeom prst="rect">
            <a:avLst/>
          </a:prstGeom>
          <a:ln>
            <a:noFill/>
          </a:ln>
          <a:effectLst>
            <a:softEdge rad="112500"/>
          </a:effectLst>
        </p:spPr>
      </p:pic>
      <p:sp>
        <p:nvSpPr>
          <p:cNvPr id="2" name="Title 1"/>
          <p:cNvSpPr>
            <a:spLocks noGrp="1"/>
          </p:cNvSpPr>
          <p:nvPr>
            <p:ph type="title"/>
          </p:nvPr>
        </p:nvSpPr>
        <p:spPr>
          <a:xfrm>
            <a:off x="323528" y="274639"/>
            <a:ext cx="4824536" cy="1143000"/>
          </a:xfrm>
        </p:spPr>
        <p:txBody>
          <a:bodyPr>
            <a:noAutofit/>
          </a:bodyPr>
          <a:lstStyle/>
          <a:p>
            <a:pPr rtl="0"/>
            <a:r>
              <a:rPr lang="en-US" sz="2400" b="1" dirty="0">
                <a:solidFill>
                  <a:schemeClr val="accent3">
                    <a:lumMod val="50000"/>
                  </a:schemeClr>
                </a:solidFill>
                <a:effectLst>
                  <a:outerShdw blurRad="38100" dist="38100" dir="2700000" algn="tl">
                    <a:srgbClr val="000000">
                      <a:alpha val="43137"/>
                    </a:srgbClr>
                  </a:outerShdw>
                </a:effectLst>
                <a:latin typeface="Adobe Myungjo Std M" pitchFamily="18" charset="-128"/>
                <a:ea typeface="Adobe Myungjo Std M" pitchFamily="18" charset="-128"/>
              </a:rPr>
              <a:t>Case </a:t>
            </a:r>
            <a:r>
              <a:rPr lang="en-US" sz="2400" b="1" dirty="0" smtClean="0">
                <a:solidFill>
                  <a:schemeClr val="accent3">
                    <a:lumMod val="50000"/>
                  </a:schemeClr>
                </a:solidFill>
                <a:effectLst>
                  <a:outerShdw blurRad="38100" dist="38100" dir="2700000" algn="tl">
                    <a:srgbClr val="000000">
                      <a:alpha val="43137"/>
                    </a:srgbClr>
                  </a:outerShdw>
                </a:effectLst>
                <a:latin typeface="Adobe Myungjo Std M" pitchFamily="18" charset="-128"/>
                <a:ea typeface="Adobe Myungjo Std M" pitchFamily="18" charset="-128"/>
              </a:rPr>
              <a:t>2: </a:t>
            </a:r>
            <a:r>
              <a:rPr lang="en-US" sz="2400" b="1" dirty="0">
                <a:solidFill>
                  <a:schemeClr val="accent3">
                    <a:lumMod val="50000"/>
                  </a:schemeClr>
                </a:solidFill>
                <a:latin typeface="Adobe Myungjo Std M" pitchFamily="18" charset="-128"/>
                <a:ea typeface="Adobe Myungjo Std M" pitchFamily="18" charset="-128"/>
              </a:rPr>
              <a:t>EDS Corporate Headquarters, Plano, </a:t>
            </a:r>
            <a:r>
              <a:rPr lang="en-US" sz="2400" b="1" dirty="0" smtClean="0">
                <a:solidFill>
                  <a:schemeClr val="accent3">
                    <a:lumMod val="50000"/>
                  </a:schemeClr>
                </a:solidFill>
                <a:latin typeface="Adobe Myungjo Std M" pitchFamily="18" charset="-128"/>
                <a:ea typeface="Adobe Myungjo Std M" pitchFamily="18" charset="-128"/>
              </a:rPr>
              <a:t>Texas</a:t>
            </a:r>
            <a:endParaRPr lang="fa-IR" sz="2400" dirty="0">
              <a:solidFill>
                <a:schemeClr val="accent3">
                  <a:lumMod val="50000"/>
                </a:schemeClr>
              </a:solidFill>
              <a:latin typeface="Adobe Myungjo Std M" pitchFamily="18" charset="-128"/>
              <a:ea typeface="Adobe Myungjo Std M" pitchFamily="18" charset="-128"/>
            </a:endParaRPr>
          </a:p>
        </p:txBody>
      </p:sp>
    </p:spTree>
    <p:extLst>
      <p:ext uri="{BB962C8B-B14F-4D97-AF65-F5344CB8AC3E}">
        <p14:creationId xmlns:p14="http://schemas.microsoft.com/office/powerpoint/2010/main" val="4198360702"/>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888" y="164637"/>
            <a:ext cx="5122912" cy="1143000"/>
          </a:xfrm>
        </p:spPr>
        <p:txBody>
          <a:bodyPr>
            <a:noAutofit/>
          </a:bodyPr>
          <a:lstStyle/>
          <a:p>
            <a:r>
              <a:rPr lang="en-US" sz="2400" b="1" dirty="0">
                <a:solidFill>
                  <a:schemeClr val="accent3">
                    <a:lumMod val="50000"/>
                  </a:schemeClr>
                </a:solidFill>
                <a:latin typeface="Adobe Myungjo Std M" pitchFamily="18" charset="-128"/>
                <a:ea typeface="Adobe Myungjo Std M" pitchFamily="18" charset="-128"/>
              </a:rPr>
              <a:t>Case </a:t>
            </a:r>
            <a:r>
              <a:rPr lang="en-US" sz="2400" b="1" dirty="0" smtClean="0">
                <a:solidFill>
                  <a:schemeClr val="accent3">
                    <a:lumMod val="50000"/>
                  </a:schemeClr>
                </a:solidFill>
                <a:latin typeface="Adobe Myungjo Std M" pitchFamily="18" charset="-128"/>
                <a:ea typeface="Adobe Myungjo Std M" pitchFamily="18" charset="-128"/>
              </a:rPr>
              <a:t>3: </a:t>
            </a:r>
            <a:r>
              <a:rPr lang="en-US" sz="2400" b="1" dirty="0">
                <a:solidFill>
                  <a:schemeClr val="accent3">
                    <a:lumMod val="50000"/>
                  </a:schemeClr>
                </a:solidFill>
                <a:latin typeface="Adobe Myungjo Std M" pitchFamily="18" charset="-128"/>
                <a:ea typeface="Adobe Myungjo Std M" pitchFamily="18" charset="-128"/>
              </a:rPr>
              <a:t>Methodist </a:t>
            </a:r>
            <a:r>
              <a:rPr lang="en-US" sz="2400" b="1" dirty="0" err="1">
                <a:solidFill>
                  <a:schemeClr val="accent3">
                    <a:lumMod val="50000"/>
                  </a:schemeClr>
                </a:solidFill>
                <a:latin typeface="Adobe Myungjo Std M" pitchFamily="18" charset="-128"/>
                <a:ea typeface="Adobe Myungjo Std M" pitchFamily="18" charset="-128"/>
              </a:rPr>
              <a:t>Willowbrook</a:t>
            </a:r>
            <a:r>
              <a:rPr lang="en-US" sz="2400" b="1" dirty="0">
                <a:solidFill>
                  <a:schemeClr val="accent3">
                    <a:lumMod val="50000"/>
                  </a:schemeClr>
                </a:solidFill>
                <a:latin typeface="Adobe Myungjo Std M" pitchFamily="18" charset="-128"/>
                <a:ea typeface="Adobe Myungjo Std M" pitchFamily="18" charset="-128"/>
              </a:rPr>
              <a:t> Hospital, Houston, </a:t>
            </a:r>
            <a:r>
              <a:rPr lang="en-US" sz="2400" b="1" dirty="0" smtClean="0">
                <a:solidFill>
                  <a:schemeClr val="accent3">
                    <a:lumMod val="50000"/>
                  </a:schemeClr>
                </a:solidFill>
                <a:latin typeface="Adobe Myungjo Std M" pitchFamily="18" charset="-128"/>
                <a:ea typeface="Adobe Myungjo Std M" pitchFamily="18" charset="-128"/>
              </a:rPr>
              <a:t>Texas</a:t>
            </a:r>
            <a:endParaRPr lang="fa-IR" sz="2400" dirty="0">
              <a:solidFill>
                <a:schemeClr val="accent3">
                  <a:lumMod val="50000"/>
                </a:schemeClr>
              </a:solidFill>
              <a:latin typeface="Adobe Myungjo Std M" pitchFamily="18" charset="-128"/>
              <a:ea typeface="Adobe Myungjo Std M" pitchFamily="18" charset="-128"/>
            </a:endParaRPr>
          </a:p>
        </p:txBody>
      </p:sp>
      <p:sp>
        <p:nvSpPr>
          <p:cNvPr id="3" name="Content Placeholder 2"/>
          <p:cNvSpPr>
            <a:spLocks noGrp="1"/>
          </p:cNvSpPr>
          <p:nvPr>
            <p:ph idx="1"/>
          </p:nvPr>
        </p:nvSpPr>
        <p:spPr>
          <a:xfrm>
            <a:off x="3275856" y="1412776"/>
            <a:ext cx="5616624" cy="5088565"/>
          </a:xfrm>
        </p:spPr>
        <p:txBody>
          <a:bodyPr>
            <a:noAutofit/>
          </a:bodyPr>
          <a:lstStyle/>
          <a:p>
            <a:pPr algn="just" rtl="0" fontAlgn="base"/>
            <a:r>
              <a:rPr lang="en-US" sz="1600" dirty="0" smtClean="0"/>
              <a:t>Methodist </a:t>
            </a:r>
            <a:r>
              <a:rPr lang="en-US" sz="1600" dirty="0" err="1"/>
              <a:t>Willowbrook</a:t>
            </a:r>
            <a:r>
              <a:rPr lang="en-US" sz="1600" dirty="0"/>
              <a:t> Hospital is a four story Hospital </a:t>
            </a:r>
            <a:r>
              <a:rPr lang="en-US" sz="1600" dirty="0" smtClean="0"/>
              <a:t>with </a:t>
            </a:r>
            <a:r>
              <a:rPr lang="en-US" sz="1600" dirty="0"/>
              <a:t>a linear atrium dividing the building between the hospital function and the Medical Office Building function</a:t>
            </a:r>
            <a:r>
              <a:rPr lang="en-US" sz="1600" dirty="0" smtClean="0"/>
              <a:t>.</a:t>
            </a:r>
          </a:p>
          <a:p>
            <a:pPr algn="just" rtl="0" fontAlgn="base"/>
            <a:r>
              <a:rPr lang="en-US" sz="1600" dirty="0" smtClean="0"/>
              <a:t>The </a:t>
            </a:r>
            <a:r>
              <a:rPr lang="en-US" sz="1600" dirty="0"/>
              <a:t>atrium has a fully mechanical smoke evacuation </a:t>
            </a:r>
            <a:r>
              <a:rPr lang="en-US" sz="1600" dirty="0" smtClean="0"/>
              <a:t>system.</a:t>
            </a:r>
          </a:p>
          <a:p>
            <a:pPr algn="just" rtl="0" fontAlgn="base"/>
            <a:r>
              <a:rPr lang="en-US" sz="1600" dirty="0" smtClean="0"/>
              <a:t>There </a:t>
            </a:r>
            <a:r>
              <a:rPr lang="en-US" sz="1600" dirty="0"/>
              <a:t>is very little vertical exterior skin for the atrium. It is located only at the two short ends above entry </a:t>
            </a:r>
            <a:r>
              <a:rPr lang="en-US" sz="1600" dirty="0" smtClean="0"/>
              <a:t>and </a:t>
            </a:r>
            <a:r>
              <a:rPr lang="en-US" sz="1600" dirty="0"/>
              <a:t>consists of glazed aluminum curtain wall. </a:t>
            </a:r>
            <a:endParaRPr lang="en-US" sz="1600" dirty="0" smtClean="0"/>
          </a:p>
          <a:p>
            <a:pPr algn="just" rtl="0" fontAlgn="base"/>
            <a:r>
              <a:rPr lang="en-US" sz="1600" dirty="0" smtClean="0"/>
              <a:t>The </a:t>
            </a:r>
            <a:r>
              <a:rPr lang="en-US" sz="1600" dirty="0"/>
              <a:t>majority of the natural light is admitted by the sky light at the roof plane. </a:t>
            </a:r>
            <a:endParaRPr lang="en-US" sz="1600" dirty="0" smtClean="0"/>
          </a:p>
          <a:p>
            <a:pPr algn="just" rtl="0" fontAlgn="base"/>
            <a:r>
              <a:rPr lang="en-US" sz="1600" dirty="0" smtClean="0"/>
              <a:t>The </a:t>
            </a:r>
            <a:r>
              <a:rPr lang="en-US" sz="1600" dirty="0"/>
              <a:t>atrium houses waiting areas for some Ground Level departments as well as a dining area for the Hospital cafeteria and a piano for entertaining patients, employees and guests during the day and at special functions in the atrium</a:t>
            </a:r>
            <a:r>
              <a:rPr lang="en-US" sz="1600" dirty="0" smtClean="0"/>
              <a:t>.</a:t>
            </a:r>
            <a:endParaRPr lang="en-US" sz="1600" dirty="0"/>
          </a:p>
        </p:txBody>
      </p:sp>
    </p:spTree>
    <p:extLst>
      <p:ext uri="{BB962C8B-B14F-4D97-AF65-F5344CB8AC3E}">
        <p14:creationId xmlns:p14="http://schemas.microsoft.com/office/powerpoint/2010/main" val="1450246075"/>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b="1" dirty="0">
                <a:solidFill>
                  <a:srgbClr val="4A5C26"/>
                </a:solidFill>
                <a:latin typeface="Adobe Myungjo Std M" pitchFamily="18" charset="-128"/>
                <a:ea typeface="Adobe Myungjo Std M" pitchFamily="18" charset="-128"/>
                <a:cs typeface="Andalus" pitchFamily="18" charset="-78"/>
              </a:rPr>
              <a:t>Burj Al Arab</a:t>
            </a:r>
            <a:endParaRPr lang="fa-IR" b="1" dirty="0">
              <a:solidFill>
                <a:srgbClr val="4A5C26"/>
              </a:solidFill>
              <a:latin typeface="Adobe Myungjo Std M" pitchFamily="18" charset="-128"/>
              <a:ea typeface="Adobe Myungjo Std M" pitchFamily="18" charset="-128"/>
            </a:endParaRPr>
          </a:p>
        </p:txBody>
      </p:sp>
      <p:pic>
        <p:nvPicPr>
          <p:cNvPr id="4" name="Picture 6"/>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2182" t="18229" r="21067" b="12761"/>
          <a:stretch/>
        </p:blipFill>
        <p:spPr bwMode="auto">
          <a:xfrm>
            <a:off x="4427985" y="1796819"/>
            <a:ext cx="4209377" cy="441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457200" y="1796819"/>
            <a:ext cx="3970784" cy="3268959"/>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0">
              <a:buFont typeface="Arial" pitchFamily="34" charset="0"/>
              <a:buNone/>
            </a:pPr>
            <a:r>
              <a:rPr lang="en-US" sz="2400" dirty="0" smtClean="0">
                <a:latin typeface="Andalus" pitchFamily="18" charset="-78"/>
                <a:cs typeface="Andalus" pitchFamily="18" charset="-78"/>
              </a:rPr>
              <a:t>As of 2007, </a:t>
            </a:r>
            <a:r>
              <a:rPr lang="en-US" sz="2400" u="sng" dirty="0" smtClean="0">
                <a:latin typeface="Andalus" pitchFamily="18" charset="-78"/>
                <a:cs typeface="Andalus" pitchFamily="18" charset="-78"/>
                <a:hlinkClick r:id="rId3" tooltip="Dubai"/>
              </a:rPr>
              <a:t>Dubai</a:t>
            </a:r>
            <a:r>
              <a:rPr lang="en-US" sz="2400" dirty="0" smtClean="0">
                <a:latin typeface="Andalus" pitchFamily="18" charset="-78"/>
                <a:cs typeface="Andalus" pitchFamily="18" charset="-78"/>
              </a:rPr>
              <a:t>'s </a:t>
            </a:r>
            <a:r>
              <a:rPr lang="en-US" sz="2400" u="sng" dirty="0" smtClean="0">
                <a:latin typeface="Andalus" pitchFamily="18" charset="-78"/>
                <a:cs typeface="Andalus" pitchFamily="18" charset="-78"/>
                <a:hlinkClick r:id="rId4" tooltip="Burj Al Arab"/>
              </a:rPr>
              <a:t>Burj Al Arab</a:t>
            </a:r>
            <a:r>
              <a:rPr lang="en-US" sz="2400" dirty="0" smtClean="0">
                <a:latin typeface="Andalus" pitchFamily="18" charset="-78"/>
                <a:cs typeface="Andalus" pitchFamily="18" charset="-78"/>
              </a:rPr>
              <a:t>, has the tallest atrium. The Burj Al Arab was built to impress and to iconize the urban development in the city of Dubai.</a:t>
            </a:r>
            <a:endParaRPr lang="en-US" sz="2400" dirty="0" smtClean="0"/>
          </a:p>
          <a:p>
            <a:pPr algn="just" rtl="0"/>
            <a:endParaRPr lang="fa-IR" dirty="0"/>
          </a:p>
        </p:txBody>
      </p:sp>
    </p:spTree>
    <p:extLst>
      <p:ext uri="{BB962C8B-B14F-4D97-AF65-F5344CB8AC3E}">
        <p14:creationId xmlns:p14="http://schemas.microsoft.com/office/powerpoint/2010/main" val="247854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1797"/>
            <a:ext cx="8229600" cy="1143000"/>
          </a:xfrm>
        </p:spPr>
        <p:txBody>
          <a:bodyPr/>
          <a:lstStyle/>
          <a:p>
            <a:pPr rtl="0"/>
            <a:r>
              <a:rPr lang="en-US" dirty="0">
                <a:solidFill>
                  <a:schemeClr val="accent3">
                    <a:lumMod val="50000"/>
                  </a:schemeClr>
                </a:solidFill>
                <a:latin typeface="Andalus" pitchFamily="18" charset="-78"/>
                <a:cs typeface="Andalus" pitchFamily="18" charset="-78"/>
              </a:rPr>
              <a:t> Burj Al Arab</a:t>
            </a:r>
            <a:endParaRPr lang="fa-IR" dirty="0">
              <a:solidFill>
                <a:schemeClr val="accent3">
                  <a:lumMod val="50000"/>
                </a:schemeClr>
              </a:solidFill>
            </a:endParaRPr>
          </a:p>
        </p:txBody>
      </p:sp>
      <p:pic>
        <p:nvPicPr>
          <p:cNvPr id="4" name="Picture 2" descr="E:\EMU\541\New Photo\dgsszgs.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826"/>
          <a:stretch/>
        </p:blipFill>
        <p:spPr bwMode="auto">
          <a:xfrm>
            <a:off x="4156585" y="3320989"/>
            <a:ext cx="3535206" cy="356439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95536" y="2079418"/>
            <a:ext cx="4680520" cy="3460980"/>
          </a:xfrm>
        </p:spPr>
        <p:txBody>
          <a:bodyPr>
            <a:normAutofit/>
          </a:bodyPr>
          <a:lstStyle/>
          <a:p>
            <a:pPr marL="0" indent="0" algn="just" rtl="0">
              <a:buNone/>
            </a:pPr>
            <a:r>
              <a:rPr lang="en-US" sz="2400" dirty="0">
                <a:latin typeface="Andalus" pitchFamily="18" charset="-78"/>
                <a:cs typeface="Andalus" pitchFamily="18" charset="-78"/>
              </a:rPr>
              <a:t>It was built to resemble the sail of a dhow, a type of Arabian vessel. Two "wings" spread in a V to form a vast "mast", while the space between them is enclosed in a massive atrium. </a:t>
            </a:r>
            <a:endParaRPr lang="en-US" sz="2400" dirty="0" smtClean="0">
              <a:latin typeface="Andalus" pitchFamily="18" charset="-78"/>
              <a:cs typeface="Andalus" pitchFamily="18" charset="-78"/>
            </a:endParaRPr>
          </a:p>
        </p:txBody>
      </p:sp>
      <p:pic>
        <p:nvPicPr>
          <p:cNvPr id="2050" name="Picture 2" descr="E:\EMU\541\New Photo\BurjCrossSec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2448" y="86152"/>
            <a:ext cx="1802247" cy="6715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036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E3D5AA1DAF105841A2B90F3F98894808" ma:contentTypeVersion="0" ma:contentTypeDescription="Upload an image." ma:contentTypeScope="" ma:versionID="865b8572f7de86344aa55c60b694a13d">
  <xsd:schema xmlns:xsd="http://www.w3.org/2001/XMLSchema" xmlns:xs="http://www.w3.org/2001/XMLSchema" xmlns:p="http://schemas.microsoft.com/office/2006/metadata/properties" xmlns:ns1="http://schemas.microsoft.com/sharepoint/v3" xmlns:ns2="5B5870F5-8AD6-4435-B623-72676CAFC086" xmlns:ns3="http://schemas.microsoft.com/sharepoint/v3/fields" targetNamespace="http://schemas.microsoft.com/office/2006/metadata/properties" ma:root="true" ma:fieldsID="9696e73a7ca0d09e786c9ffd37417e76" ns1:_="" ns2:_="" ns3:_="">
    <xsd:import namespace="http://schemas.microsoft.com/sharepoint/v3"/>
    <xsd:import namespace="5B5870F5-8AD6-4435-B623-72676CAFC086"/>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B5870F5-8AD6-4435-B623-72676CAFC086"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5B5870F5-8AD6-4435-B623-72676CAFC086"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0346790E-2F62-48E6-9B68-30C705DF7BF6}"/>
</file>

<file path=customXml/itemProps2.xml><?xml version="1.0" encoding="utf-8"?>
<ds:datastoreItem xmlns:ds="http://schemas.openxmlformats.org/officeDocument/2006/customXml" ds:itemID="{3B6DA6C5-CB05-4171-9CF9-5F20A2C05E31}"/>
</file>

<file path=customXml/itemProps3.xml><?xml version="1.0" encoding="utf-8"?>
<ds:datastoreItem xmlns:ds="http://schemas.openxmlformats.org/officeDocument/2006/customXml" ds:itemID="{0B62A8F6-0176-4787-B58C-77FC785F67C1}"/>
</file>

<file path=docProps/app.xml><?xml version="1.0" encoding="utf-8"?>
<Properties xmlns="http://schemas.openxmlformats.org/officeDocument/2006/extended-properties" xmlns:vt="http://schemas.openxmlformats.org/officeDocument/2006/docPropsVTypes">
  <TotalTime>125</TotalTime>
  <Words>13918</Words>
  <Application>Microsoft Office PowerPoint</Application>
  <PresentationFormat>On-screen Show (4:3)</PresentationFormat>
  <Paragraphs>1704</Paragraphs>
  <Slides>335</Slides>
  <Notes>50</Notes>
  <HiddenSlides>0</HiddenSlides>
  <MMClips>0</MMClips>
  <ScaleCrop>false</ScaleCrop>
  <HeadingPairs>
    <vt:vector size="6" baseType="variant">
      <vt:variant>
        <vt:lpstr>Fonts Used</vt:lpstr>
      </vt:variant>
      <vt:variant>
        <vt:i4>29</vt:i4>
      </vt:variant>
      <vt:variant>
        <vt:lpstr>Theme</vt:lpstr>
      </vt:variant>
      <vt:variant>
        <vt:i4>1</vt:i4>
      </vt:variant>
      <vt:variant>
        <vt:lpstr>Slide Titles</vt:lpstr>
      </vt:variant>
      <vt:variant>
        <vt:i4>335</vt:i4>
      </vt:variant>
    </vt:vector>
  </HeadingPairs>
  <TitlesOfParts>
    <vt:vector size="365" baseType="lpstr">
      <vt:lpstr>Adobe Arabic</vt:lpstr>
      <vt:lpstr>Adobe Fan Heiti Std B</vt:lpstr>
      <vt:lpstr>Adobe Garamond Pro Bold</vt:lpstr>
      <vt:lpstr>Adobe Gothic Std B</vt:lpstr>
      <vt:lpstr>Adobe Heiti Std R</vt:lpstr>
      <vt:lpstr>Adobe Myungjo Std M</vt:lpstr>
      <vt:lpstr>Andalus</vt:lpstr>
      <vt:lpstr>Anime Ace 2.0 BB</vt:lpstr>
      <vt:lpstr>Arial</vt:lpstr>
      <vt:lpstr>Arial Black</vt:lpstr>
      <vt:lpstr>Arial Narrow</vt:lpstr>
      <vt:lpstr>Arial Rounded MT Bold</vt:lpstr>
      <vt:lpstr>AtlandSketches BB</vt:lpstr>
      <vt:lpstr>BankGothic Md BT</vt:lpstr>
      <vt:lpstr>Bauhaus 93</vt:lpstr>
      <vt:lpstr>Berlin Sans FB</vt:lpstr>
      <vt:lpstr>Berlin Sans FB Demi</vt:lpstr>
      <vt:lpstr>Calibri</vt:lpstr>
      <vt:lpstr>Century Gothic</vt:lpstr>
      <vt:lpstr>Comic Sans MS</vt:lpstr>
      <vt:lpstr>Cooper Black</vt:lpstr>
      <vt:lpstr>Edwardian Script ITC</vt:lpstr>
      <vt:lpstr>Helvetica</vt:lpstr>
      <vt:lpstr>Tahoma</vt:lpstr>
      <vt:lpstr>Tempus Sans ITC</vt:lpstr>
      <vt:lpstr>Times New Roman</vt:lpstr>
      <vt:lpstr>Tw Cen MT</vt:lpstr>
      <vt:lpstr>Vladimir Script</vt:lpstr>
      <vt:lpstr>Wingdings</vt:lpstr>
      <vt:lpstr>Office Theme</vt:lpstr>
      <vt:lpstr>TYPES OF BEAM STRUCTURES AND THEIR USES</vt:lpstr>
      <vt:lpstr>introduction</vt:lpstr>
      <vt:lpstr>TYPES OF BEAM</vt:lpstr>
      <vt:lpstr>PowerPoint Presentation</vt:lpstr>
      <vt:lpstr>PowerPoint Presentation</vt:lpstr>
      <vt:lpstr>PowerPoint Presentation</vt:lpstr>
      <vt:lpstr>FUNCTION:</vt:lpstr>
      <vt:lpstr>PowerPoint Presentation</vt:lpstr>
      <vt:lpstr>ADVANTAGES</vt:lpstr>
      <vt:lpstr>disadvantages</vt:lpstr>
      <vt:lpstr>Case study</vt:lpstr>
      <vt:lpstr>THE       ORIGINA         OF TENSILE ARCHITECTURE</vt:lpstr>
      <vt:lpstr>PowerPoint Presentation</vt:lpstr>
      <vt:lpstr>THE   FIRST MANIFESTATION OF TENSILE ARCHITECTURE</vt:lpstr>
      <vt:lpstr>WHY USE OF TENT STRUCTURE?</vt:lpstr>
      <vt:lpstr>SIMPLE FORM OF TENT</vt:lpstr>
      <vt:lpstr>PowerPoint Presentation</vt:lpstr>
      <vt:lpstr>PowerPoint Presentation</vt:lpstr>
      <vt:lpstr>Arch-supported structures</vt:lpstr>
      <vt:lpstr>   Completed in 1994, is an important public building space enclosed by a fabric structure. demonstrates the use of fabric tensile architecture on a large scale. Extreme light weight, daylight, energy savings, internal sound absorption, and speed of construction are among its positive features. Beyond that, it is a beautiful space to be in and a dramatic building to look at.</vt:lpstr>
      <vt:lpstr>PowerPoint Presentation</vt:lpstr>
      <vt:lpstr>Bodo Rash Architectural Umbrellas</vt:lpstr>
      <vt:lpstr>Teachers 'Stand, Bath Rugby Football Club</vt:lpstr>
      <vt:lpstr>Rooftop recreation centre Riyadh, Saudi Arabia</vt:lpstr>
      <vt:lpstr>Light Masts Esch,Luxemburg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Symbolism and Utzon's Sydney opera house </vt:lpstr>
      <vt:lpstr>Global Importance</vt:lpstr>
      <vt:lpstr>The History of the Sydney Opera House</vt:lpstr>
      <vt:lpstr>Vaulted Roof </vt:lpstr>
      <vt:lpstr>Additive Architecture - Elements</vt:lpstr>
      <vt:lpstr>Vaulted Roof </vt:lpstr>
      <vt:lpstr>Structural Expression </vt:lpstr>
      <vt:lpstr>Structural expression</vt:lpstr>
      <vt:lpstr>Outside and inside</vt:lpstr>
      <vt:lpstr>San Josemaría Escrivá Church Alvaro Obregon, Mexico</vt:lpstr>
      <vt:lpstr>San Josemaría Escrivá Church</vt:lpstr>
      <vt:lpstr>PowerPoint Presentation</vt:lpstr>
      <vt:lpstr>PowerPoint Presentation</vt:lpstr>
      <vt:lpstr>Cover System </vt:lpstr>
      <vt:lpstr>ARCH AND KEYSTONE : </vt:lpstr>
      <vt:lpstr>The keystone is the last piece to be put into the structure. A curved support or scaffold, which is in place during the construction of the arch, is removed once the keystone is in place; the sturdy arch then stands on its own.</vt:lpstr>
      <vt:lpstr>The Arc de Triomphe, Paris</vt:lpstr>
      <vt:lpstr>DOME :  </vt:lpstr>
      <vt:lpstr>A very large dome is found on the Cathedral of Saint Peter and Paul (the Roman Catholic Basilica) on the Benjamin Franklin Parkway in Philadelphia, PA.</vt:lpstr>
      <vt:lpstr>Inside the building, you can see how the ribs meet in the center of the dome.</vt:lpstr>
      <vt:lpstr>The Great Glass House (Carmarthenshire , UK)</vt:lpstr>
      <vt:lpstr>   This building as a model of sustainable development is a glasshouse for the twenty-first century opened to public since May 2000 , designed by the world renowned architect Lord Norman Foster.      . The Great glasshouse is the largest single-span glasshouse in the world minimized the used materials and maximized the natural light enters within as well .     This building is constructed by 24 arches  with recyclable aluminum.   </vt:lpstr>
      <vt:lpstr>PowerPoint Presentation</vt:lpstr>
      <vt:lpstr>    Each glass plane consist of two 9mm thick sheets of glass with a laminated film in between making a glass sandwich 19.5mm thick in total.</vt:lpstr>
      <vt:lpstr> </vt:lpstr>
      <vt:lpstr> sustainable strategy: </vt:lpstr>
      <vt:lpstr>sustainable strategy:</vt:lpstr>
      <vt:lpstr>• prevents the glasshouse temperature falling below 9 degrees Celsius.  • High mounted fans, blow air around the glasshouse interior this simulates the windy conditions of the Mediterranean regions and strengthen the plants.     </vt:lpstr>
      <vt:lpstr> </vt:lpstr>
      <vt:lpstr>sustainable strategy:</vt:lpstr>
      <vt:lpstr>   In this building which curve construction with aluminum as force conveyor and glass as cover material, wholly can be recycled; it means whether during construction, for extra materials, or during usage, if any changing would be needed, or after the building lifetime, there is not waste material for harming the environment. </vt:lpstr>
      <vt:lpstr>Singapore Sports Hub / Arup </vt:lpstr>
      <vt:lpstr>Construction has commenced on the world’s largest dome roof at Singapore’s National Stadium. Once completed in 2014, the Arup-designed structure will provide shelter to the 55,000 seat stadium and surrounding ticketed community spaces in the heart of the 35ha sports precinct. Singapore’s National Stadium will be the only stadium in the world, custom-built to host football, rugby, cricket and athletic events in one venue. </vt:lpstr>
      <vt:lpstr>The simple geometric form of the ultra-thin, retractable dome spans 310m and is designed to use only a fraction of the energy required for an equivalent fully enclosed stadium.  </vt:lpstr>
      <vt:lpstr>In order to maximize energy efficiency in the tropical climate of Singapore, Arup prioritize the following passive design solutions: shading to seating, insulation to roof cladding and giant louvers that reduced solar heat gain. Furthermore, they equipped the naturally ventilated stadium bowl with localized cooling to ensure spectator comfort. The additional energy required to switch on the bowl cooling for a stadium event will be offset by energy harnessed throughout the year from a large photo voltaic array, allowing the operation of the bowl cooling to have a zero carbon impact on the environment.  </vt:lpstr>
      <vt:lpstr>The tropical climate in Singapore poses a challenge in the design of the National Stadium. People will only enjoy the stadium experience if the environmental conditions are right. In this building they wanted to keep the rain and heat out, but they also wanted it to be an open and dynamic space. After extensive research into comfort expectations and energy in use, they realized that a naturally ventilated stadium with localized cooling gave them the best solution for the local climate in Singapore.</vt:lpstr>
      <vt:lpstr> By incorporating a moving roof, the stadium will be further protected from the harsh climatic conditions, allowing events to be hosted during the hottest parts of the day.” </vt:lpstr>
      <vt:lpstr>The 20,000m2 moving roof is supported by the fixed roof dome structure with a clear span of 310m. It will be clad in a multi-layer ETFE pillow and incorporate a matrix of LED lights, making it one of the largest addressable LED screens in the world. </vt:lpstr>
      <vt:lpstr>To optimize information exchange through the entire building process, Arup used advanced parametric modeling software, as well as in-house software developed specifically for the project. The result is a super efficient shell dome structure, with a total steel weight of 8,057 metric tons. At a structural weight per square meter of just over 100kg/m2, this would be considered efficient even for a roof that was half this span.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Atrium, House of the Silver Wedding, Pompeii </vt:lpstr>
      <vt:lpstr>The Old St. Peter's Church</vt:lpstr>
      <vt:lpstr>Introduction </vt:lpstr>
      <vt:lpstr>Introduction </vt:lpstr>
      <vt:lpstr>Typical features of atrium space types</vt:lpstr>
      <vt:lpstr>Typical features of atrium space types</vt:lpstr>
      <vt:lpstr>Atrium designed at various shapes</vt:lpstr>
      <vt:lpstr>Atrium designed at various shapes</vt:lpstr>
      <vt:lpstr>Example </vt:lpstr>
      <vt:lpstr>Inorbit Mall(Malad)</vt:lpstr>
      <vt:lpstr>Atrium designed at various shapes</vt:lpstr>
      <vt:lpstr>Example </vt:lpstr>
      <vt:lpstr>Infinity mall 2(Malad) </vt:lpstr>
      <vt:lpstr>Atrium designed at various shapes</vt:lpstr>
      <vt:lpstr>Example </vt:lpstr>
      <vt:lpstr>The Louvre pyramids revisited </vt:lpstr>
      <vt:lpstr>The Louvre pyramids revisited </vt:lpstr>
      <vt:lpstr>The Louvre pyramids revisited </vt:lpstr>
      <vt:lpstr>The Louvre pyramids revisited </vt:lpstr>
      <vt:lpstr>Structure of The Louvre pyramids revisited </vt:lpstr>
      <vt:lpstr> Fundamentals of designing atrium</vt:lpstr>
      <vt:lpstr>Fundamentals of designing atrium Simple Types</vt:lpstr>
      <vt:lpstr>Fundamentals of designing atrium (Complex Types)</vt:lpstr>
      <vt:lpstr>Fundamentals of designing atrium (Complex Types)</vt:lpstr>
      <vt:lpstr>Structure points </vt:lpstr>
      <vt:lpstr>Structure points </vt:lpstr>
      <vt:lpstr>Structure points </vt:lpstr>
      <vt:lpstr>Atrium Roof Structure</vt:lpstr>
      <vt:lpstr>Advantage</vt:lpstr>
      <vt:lpstr>Advantage</vt:lpstr>
      <vt:lpstr>Disadvantages </vt:lpstr>
      <vt:lpstr>Case 1: Plaza of the Americas, Dallas, Texas</vt:lpstr>
      <vt:lpstr>Case 1: Plaza of the Americas, Dallas, Texas</vt:lpstr>
      <vt:lpstr>PowerPoint Presentation</vt:lpstr>
      <vt:lpstr>TURNING TORSO (Santiago Calatrava)</vt:lpstr>
      <vt:lpstr>PowerPoint Presentation</vt:lpstr>
      <vt:lpstr>PowerPoint Presentation</vt:lpstr>
      <vt:lpstr>PowerPoint Presentation</vt:lpstr>
      <vt:lpstr>BASIC PRINCIPLE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History</vt:lpstr>
      <vt:lpstr>Cable Structure?</vt:lpstr>
      <vt:lpstr>applications</vt:lpstr>
      <vt:lpstr>applications</vt:lpstr>
      <vt:lpstr>Examples of tensile  structures</vt:lpstr>
      <vt:lpstr>Advantages of tensile structure</vt:lpstr>
      <vt:lpstr>component</vt:lpstr>
      <vt:lpstr>component</vt:lpstr>
      <vt:lpstr>PowerPoint Presentation</vt:lpstr>
      <vt:lpstr>hardware</vt:lpstr>
      <vt:lpstr>PowerPoint Presentation</vt:lpstr>
      <vt:lpstr>Case Study 1</vt:lpstr>
      <vt:lpstr>Structural system</vt:lpstr>
      <vt:lpstr>PowerPoint Presentation</vt:lpstr>
      <vt:lpstr>PowerPoint Presentation</vt:lpstr>
      <vt:lpstr>Case Study 2</vt:lpstr>
      <vt:lpstr>Munich Olympic Stadium case study 3</vt:lpstr>
      <vt:lpstr>Munich Olympic Stadium</vt:lpstr>
      <vt:lpstr>Munich Olympic Stadium</vt:lpstr>
      <vt:lpstr>PowerPoint Presentation</vt:lpstr>
      <vt:lpstr>PowerPoint Presentation</vt:lpstr>
      <vt:lpstr>Case study 4</vt:lpstr>
      <vt:lpstr>Structural system</vt:lpstr>
      <vt:lpstr>PowerPoint Presentation</vt:lpstr>
      <vt:lpstr>Introduction</vt:lpstr>
      <vt:lpstr>PowerPoint Presentation</vt:lpstr>
      <vt:lpstr>PowerPoint Presentation</vt:lpstr>
      <vt:lpstr>Multi-storey car park - Cardiff, UK </vt:lpstr>
      <vt:lpstr>PowerPoint Presentation</vt:lpstr>
      <vt:lpstr>Project 1:THE MILK MARKET, LIMERICK Ireland </vt:lpstr>
      <vt:lpstr>PowerPoint Presentation</vt:lpstr>
      <vt:lpstr>Material  </vt:lpstr>
      <vt:lpstr>Introduction : </vt:lpstr>
      <vt:lpstr>Literature review:</vt:lpstr>
      <vt:lpstr> The ancient Persians invented the technique of making transition from a square shaped room to a circular dome. The first large-scale domes construction, in Persia Sassanid Empire in Palace of Ardashir.</vt:lpstr>
      <vt:lpstr>PowerPoint Presentation</vt:lpstr>
      <vt:lpstr>PowerPoint Presentation</vt:lpstr>
      <vt:lpstr>We can divide domes period to:   1-Early history and primitive domes     2-Roman and Byzantine domes     3-Chinese domes    4-Arabic and Western-European domes     5-Persian domes   </vt:lpstr>
      <vt:lpstr>6-Russian domes    7-Italian Renaissance and Ottoman domes    8-South-Asian and Mughal domes    9-Early modern period domes    10-Modern period domes  </vt:lpstr>
      <vt:lpstr>Dome stricture:</vt:lpstr>
      <vt:lpstr>Domes divided into two kinds:    simple    compound</vt:lpstr>
      <vt:lpstr>General types : </vt:lpstr>
      <vt:lpstr>PowerPoint Presentation</vt:lpstr>
      <vt:lpstr>Glass Structure:</vt:lpstr>
      <vt:lpstr> The main reason to use glass was to bring light into the architectural space. By the development of glazing production technology and the desire to receive more light into architectural spaces lead producers to design and find ways to apply glazing by bigger sizes in different styles.</vt:lpstr>
      <vt:lpstr>PowerPoint Presentation</vt:lpstr>
      <vt:lpstr>PowerPoint Presentation</vt:lpstr>
      <vt:lpstr>PowerPoint Presentation</vt:lpstr>
      <vt:lpstr>PowerPoint Presentation</vt:lpstr>
      <vt:lpstr>PowerPoint Presentation</vt:lpstr>
      <vt:lpstr> Content </vt:lpstr>
      <vt:lpstr> Introduction</vt:lpstr>
      <vt:lpstr> An history development of atrium building</vt:lpstr>
      <vt:lpstr> An history development of atrium  building</vt:lpstr>
      <vt:lpstr>Example </vt:lpstr>
      <vt:lpstr>Inorbit Mall(Malad)</vt:lpstr>
      <vt:lpstr>Atrium designed at various shapes</vt:lpstr>
      <vt:lpstr>Example </vt:lpstr>
      <vt:lpstr>Infinity mall 2(Malad) </vt:lpstr>
      <vt:lpstr>Atrium designed at various shapes</vt:lpstr>
      <vt:lpstr>Example </vt:lpstr>
      <vt:lpstr>The Louvre pyramids revisited </vt:lpstr>
      <vt:lpstr>The Louvre pyramids revisited </vt:lpstr>
      <vt:lpstr>The Louvre pyramids revisited </vt:lpstr>
      <vt:lpstr>The Louvre pyramids revisited </vt:lpstr>
      <vt:lpstr>Structure of The Louvre pyramids revisited </vt:lpstr>
      <vt:lpstr> Fundamentals of designing atrium</vt:lpstr>
      <vt:lpstr>Fundamentals of designing atrium Simple Types</vt:lpstr>
      <vt:lpstr>Fundamentals of designing atrium (Complex Types)</vt:lpstr>
      <vt:lpstr>Fundamentals of designing atrium (Complex Types)</vt:lpstr>
      <vt:lpstr>Structure points </vt:lpstr>
      <vt:lpstr>Structure points </vt:lpstr>
      <vt:lpstr>Structure points </vt:lpstr>
      <vt:lpstr>Atrium Roof Structure</vt:lpstr>
      <vt:lpstr>Advantage</vt:lpstr>
      <vt:lpstr>Advantage</vt:lpstr>
      <vt:lpstr>Disadvantages </vt:lpstr>
      <vt:lpstr>Case 1: Plaza of the Americas, Dallas, Texas</vt:lpstr>
      <vt:lpstr>Case 1: Plaza of the Americas, Dallas, Texas</vt:lpstr>
      <vt:lpstr>Case 2: EDS Corporate Headquarters, Plano, Texas</vt:lpstr>
      <vt:lpstr>Case 3: Methodist Willowbrook Hospital, Houston, Texas</vt:lpstr>
      <vt:lpstr>Burj Al Arab</vt:lpstr>
      <vt:lpstr> Burj Al Arab</vt:lpstr>
    </vt:vector>
  </TitlesOfParts>
  <Company>EMUCC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HALIL ALIBABA</dc:creator>
  <cp:keywords/>
  <dc:description/>
  <cp:lastModifiedBy>HALİL ZAFER</cp:lastModifiedBy>
  <cp:revision>19</cp:revision>
  <dcterms:created xsi:type="dcterms:W3CDTF">2013-02-18T21:27:31Z</dcterms:created>
  <dcterms:modified xsi:type="dcterms:W3CDTF">2026-09-23T07:04:47Z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0x0101009148F5A04DDD49CBA7127AADA5FB792B00AADE34325A8B49CDA8BB4DB53328F21400E3D5AA1DAF105841A2B90F3F98894808</vt:lpwstr>
  </property>
</Properties>
</file>