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96" y="38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2460" y="9445288"/>
            <a:ext cx="17907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484112"/>
            <a:ext cx="6193155" cy="13336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870" algn="ctr">
              <a:lnSpc>
                <a:spcPts val="1670"/>
              </a:lnSpc>
              <a:spcBef>
                <a:spcPts val="100"/>
              </a:spcBef>
            </a:pPr>
            <a:r>
              <a:rPr lang="tr-TR" sz="1400" b="1" spc="-5" dirty="0" smtClean="0">
                <a:latin typeface="Times New Roman"/>
                <a:cs typeface="Times New Roman"/>
              </a:rPr>
              <a:t>BÖLÜM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</a:t>
            </a:r>
            <a:endParaRPr sz="1400" dirty="0">
              <a:latin typeface="Times New Roman"/>
              <a:cs typeface="Times New Roman"/>
            </a:endParaRPr>
          </a:p>
          <a:p>
            <a:pPr marL="739140" algn="ctr">
              <a:lnSpc>
                <a:spcPts val="1670"/>
              </a:lnSpc>
            </a:pPr>
            <a:r>
              <a:rPr lang="tr-TR" sz="1400" b="1" spc="-5" dirty="0" smtClean="0">
                <a:latin typeface="Times New Roman"/>
                <a:cs typeface="Times New Roman"/>
              </a:rPr>
              <a:t>İŞLEMCİ</a:t>
            </a:r>
            <a:r>
              <a:rPr sz="1400" b="1" spc="-5" dirty="0" smtClean="0">
                <a:latin typeface="Times New Roman"/>
                <a:cs typeface="Times New Roman"/>
              </a:rPr>
              <a:t>: </a:t>
            </a:r>
            <a:r>
              <a:rPr lang="tr-TR" sz="1400" b="1" spc="-5" dirty="0" smtClean="0">
                <a:latin typeface="Times New Roman"/>
                <a:cs typeface="Times New Roman"/>
              </a:rPr>
              <a:t>VERİYOLU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lang="tr-TR" sz="1400" b="1" spc="-5" dirty="0" smtClean="0">
                <a:latin typeface="Times New Roman"/>
                <a:cs typeface="Times New Roman"/>
              </a:rPr>
              <a:t>ve</a:t>
            </a:r>
            <a:r>
              <a:rPr sz="1400" b="1" spc="-10" dirty="0" smtClean="0">
                <a:latin typeface="Times New Roman"/>
                <a:cs typeface="Times New Roman"/>
              </a:rPr>
              <a:t> </a:t>
            </a:r>
            <a:r>
              <a:rPr lang="tr-TR" sz="1400" b="1" spc="-10" dirty="0" smtClean="0">
                <a:latin typeface="Times New Roman"/>
                <a:cs typeface="Times New Roman"/>
              </a:rPr>
              <a:t>K</a:t>
            </a:r>
            <a:r>
              <a:rPr sz="1400" b="1" spc="-5" dirty="0" smtClean="0">
                <a:latin typeface="Times New Roman"/>
                <a:cs typeface="Times New Roman"/>
              </a:rPr>
              <a:t>ONTROL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139" y="2693911"/>
            <a:ext cx="6851650" cy="404854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92405" marR="623570" indent="-180340">
              <a:lnSpc>
                <a:spcPts val="1639"/>
              </a:lnSpc>
              <a:spcBef>
                <a:spcPts val="190"/>
              </a:spcBef>
              <a:buFont typeface="Symbol"/>
              <a:buChar char=""/>
              <a:tabLst>
                <a:tab pos="19304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Bu bölümde, aşağıdaki MIPS komutlarının desteklendiği donanımı tasarlayacağız</a:t>
            </a:r>
            <a:r>
              <a:rPr sz="1400" spc="5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654050" lvl="1" indent="-184785">
              <a:lnSpc>
                <a:spcPts val="1580"/>
              </a:lnSpc>
              <a:buAutoNum type="alphaLcParenR"/>
              <a:tabLst>
                <a:tab pos="65468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Hafıza-</a:t>
            </a:r>
            <a:r>
              <a:rPr sz="1400" spc="-10" dirty="0" smtClean="0">
                <a:latin typeface="Times New Roman"/>
                <a:cs typeface="Times New Roman"/>
              </a:rPr>
              <a:t>refer</a:t>
            </a:r>
            <a:r>
              <a:rPr lang="tr-TR" sz="1400" spc="-10" dirty="0" smtClean="0">
                <a:latin typeface="Times New Roman"/>
                <a:cs typeface="Times New Roman"/>
              </a:rPr>
              <a:t>ans komutaları</a:t>
            </a:r>
            <a:r>
              <a:rPr sz="1400" dirty="0" smtClean="0">
                <a:latin typeface="Times New Roman"/>
                <a:cs typeface="Times New Roman"/>
              </a:rPr>
              <a:t>: </a:t>
            </a:r>
            <a:r>
              <a:rPr sz="1400" dirty="0" err="1">
                <a:latin typeface="Times New Roman"/>
                <a:cs typeface="Times New Roman"/>
              </a:rPr>
              <a:t>lw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sw</a:t>
            </a:r>
            <a:endParaRPr sz="1400" dirty="0">
              <a:latin typeface="Times New Roman"/>
              <a:cs typeface="Times New Roman"/>
            </a:endParaRPr>
          </a:p>
          <a:p>
            <a:pPr marL="664845" lvl="1" indent="-195580">
              <a:lnSpc>
                <a:spcPts val="1645"/>
              </a:lnSpc>
              <a:buAutoNum type="alphaLcParenR"/>
              <a:tabLst>
                <a:tab pos="665480" algn="l"/>
              </a:tabLst>
            </a:pPr>
            <a:r>
              <a:rPr lang="tr-TR" sz="1400" spc="-5" dirty="0" smtClean="0">
                <a:latin typeface="Times New Roman"/>
                <a:cs typeface="Times New Roman"/>
              </a:rPr>
              <a:t>A</a:t>
            </a:r>
            <a:r>
              <a:rPr sz="1400" spc="-5" dirty="0" err="1" smtClean="0">
                <a:latin typeface="Times New Roman"/>
                <a:cs typeface="Times New Roman"/>
              </a:rPr>
              <a:t>ritmeti</a:t>
            </a:r>
            <a:r>
              <a:rPr lang="tr-TR" sz="1400" spc="-5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lang="tr-TR" sz="1400" spc="-5" dirty="0" smtClean="0">
                <a:latin typeface="Times New Roman"/>
                <a:cs typeface="Times New Roman"/>
              </a:rPr>
              <a:t>mantık komutları</a:t>
            </a:r>
            <a:r>
              <a:rPr sz="1400" dirty="0" smtClean="0">
                <a:latin typeface="Times New Roman"/>
                <a:cs typeface="Times New Roman"/>
              </a:rPr>
              <a:t>: </a:t>
            </a:r>
            <a:r>
              <a:rPr sz="1400" spc="5" dirty="0">
                <a:latin typeface="Times New Roman"/>
                <a:cs typeface="Times New Roman"/>
              </a:rPr>
              <a:t>add, sub, and, </a:t>
            </a:r>
            <a:r>
              <a:rPr sz="1400" dirty="0">
                <a:latin typeface="Times New Roman"/>
                <a:cs typeface="Times New Roman"/>
              </a:rPr>
              <a:t>or,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slt</a:t>
            </a:r>
            <a:endParaRPr sz="1400" dirty="0">
              <a:latin typeface="Times New Roman"/>
              <a:cs typeface="Times New Roman"/>
            </a:endParaRPr>
          </a:p>
          <a:p>
            <a:pPr marL="654685" lvl="1" indent="-185420">
              <a:lnSpc>
                <a:spcPts val="1660"/>
              </a:lnSpc>
              <a:buAutoNum type="alphaLcParenR"/>
              <a:tabLst>
                <a:tab pos="655320" algn="l"/>
              </a:tabLst>
            </a:pPr>
            <a:r>
              <a:rPr sz="1400" dirty="0" err="1" smtClean="0">
                <a:latin typeface="Times New Roman"/>
                <a:cs typeface="Times New Roman"/>
              </a:rPr>
              <a:t>beq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ve </a:t>
            </a:r>
            <a:r>
              <a:rPr sz="1400" dirty="0" smtClean="0">
                <a:latin typeface="Times New Roman"/>
                <a:cs typeface="Times New Roman"/>
              </a:rPr>
              <a:t>j</a:t>
            </a:r>
            <a:r>
              <a:rPr lang="tr-TR" sz="1400" dirty="0" smtClean="0">
                <a:latin typeface="Times New Roman"/>
                <a:cs typeface="Times New Roman"/>
              </a:rPr>
              <a:t> komutları</a:t>
            </a:r>
            <a:endParaRPr sz="14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Times New Roman"/>
              <a:buAutoNum type="alphaLcParenR"/>
            </a:pPr>
            <a:endParaRPr sz="1450" dirty="0">
              <a:latin typeface="Times New Roman"/>
              <a:cs typeface="Times New Roman"/>
            </a:endParaRPr>
          </a:p>
          <a:p>
            <a:pPr marL="12700" marR="5080" indent="457200">
              <a:lnSpc>
                <a:spcPts val="1639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Veriyolunu oluşturmak için ve kontrol birimini tasarlamak için konsantre olacağız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2405" indent="-180340">
              <a:lnSpc>
                <a:spcPct val="100000"/>
              </a:lnSpc>
              <a:buFont typeface="Symbol"/>
              <a:buChar char=""/>
              <a:tabLst>
                <a:tab pos="19304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Bir komutu çalıştırmak için ortak adımlar şunlardır</a:t>
            </a:r>
            <a:r>
              <a:rPr sz="140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650240" indent="-181610">
              <a:lnSpc>
                <a:spcPts val="1660"/>
              </a:lnSpc>
              <a:spcBef>
                <a:spcPts val="1605"/>
              </a:spcBef>
              <a:buAutoNum type="arabicPeriod"/>
              <a:tabLst>
                <a:tab pos="65087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PC’yi kullanarak, komutu hafızadan al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50240" indent="-181610">
              <a:lnSpc>
                <a:spcPts val="1645"/>
              </a:lnSpc>
              <a:buAutoNum type="arabicPeriod"/>
              <a:tabLst>
                <a:tab pos="65087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Alınan komutun, alanlarına bakarak, bir veya iki yazmacı oku</a:t>
            </a:r>
            <a:endParaRPr sz="1400" dirty="0" smtClean="0">
              <a:latin typeface="Times New Roman"/>
              <a:cs typeface="Times New Roman"/>
            </a:endParaRPr>
          </a:p>
          <a:p>
            <a:pPr marL="469265">
              <a:lnSpc>
                <a:spcPts val="1645"/>
              </a:lnSpc>
            </a:pPr>
            <a:r>
              <a:rPr sz="1400" dirty="0" smtClean="0">
                <a:latin typeface="Times New Roman"/>
                <a:cs typeface="Times New Roman"/>
              </a:rPr>
              <a:t>(</a:t>
            </a:r>
            <a:r>
              <a:rPr lang="tr-TR" sz="1400" dirty="0" smtClean="0">
                <a:latin typeface="Times New Roman"/>
                <a:cs typeface="Times New Roman"/>
              </a:rPr>
              <a:t>örnek:</a:t>
            </a:r>
            <a:r>
              <a:rPr sz="1400" dirty="0" smtClean="0">
                <a:latin typeface="Times New Roman"/>
                <a:cs typeface="Times New Roman"/>
              </a:rPr>
              <a:t> l</a:t>
            </a:r>
            <a:r>
              <a:rPr lang="tr-TR" sz="1400" dirty="0" smtClean="0">
                <a:latin typeface="Times New Roman"/>
                <a:cs typeface="Times New Roman"/>
              </a:rPr>
              <a:t>w için</a:t>
            </a:r>
            <a:r>
              <a:rPr sz="1400" dirty="0" smtClean="0">
                <a:latin typeface="Times New Roman"/>
                <a:cs typeface="Times New Roman"/>
              </a:rPr>
              <a:t>: </a:t>
            </a:r>
            <a:r>
              <a:rPr lang="tr-TR" sz="1400" dirty="0" smtClean="0">
                <a:latin typeface="Times New Roman"/>
                <a:cs typeface="Times New Roman"/>
              </a:rPr>
              <a:t>bir yazmaç oku</a:t>
            </a:r>
            <a:r>
              <a:rPr sz="1400" dirty="0" smtClean="0">
                <a:latin typeface="Times New Roman"/>
                <a:cs typeface="Times New Roman"/>
              </a:rPr>
              <a:t>, </a:t>
            </a:r>
            <a:r>
              <a:rPr lang="tr-TR" sz="1400" dirty="0" smtClean="0">
                <a:latin typeface="Times New Roman"/>
                <a:cs typeface="Times New Roman"/>
              </a:rPr>
              <a:t>diğerleri için</a:t>
            </a:r>
            <a:r>
              <a:rPr sz="1400" dirty="0" smtClean="0">
                <a:latin typeface="Times New Roman"/>
                <a:cs typeface="Times New Roman"/>
              </a:rPr>
              <a:t>: </a:t>
            </a:r>
            <a:r>
              <a:rPr lang="tr-TR" sz="1400" dirty="0" smtClean="0">
                <a:latin typeface="Times New Roman"/>
                <a:cs typeface="Times New Roman"/>
              </a:rPr>
              <a:t>iki yazmaç oku</a:t>
            </a:r>
            <a:r>
              <a:rPr sz="1400" dirty="0" smtClean="0">
                <a:latin typeface="Times New Roman"/>
                <a:cs typeface="Times New Roman"/>
              </a:rPr>
              <a:t>) [ </a:t>
            </a:r>
            <a:r>
              <a:rPr lang="tr-TR" sz="1400" dirty="0" smtClean="0">
                <a:latin typeface="Times New Roman"/>
                <a:cs typeface="Times New Roman"/>
              </a:rPr>
              <a:t>Komut d</a:t>
            </a:r>
            <a:r>
              <a:rPr sz="1400" dirty="0" err="1" smtClean="0">
                <a:latin typeface="Times New Roman"/>
                <a:cs typeface="Times New Roman"/>
              </a:rPr>
              <a:t>ecode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yapılır</a:t>
            </a:r>
            <a:r>
              <a:rPr sz="1400" dirty="0" smtClean="0">
                <a:latin typeface="Times New Roman"/>
                <a:cs typeface="Times New Roman"/>
              </a:rPr>
              <a:t>.]</a:t>
            </a:r>
          </a:p>
          <a:p>
            <a:pPr marL="650240" indent="-180975">
              <a:lnSpc>
                <a:spcPts val="1645"/>
              </a:lnSpc>
              <a:buAutoNum type="arabicPeriod" startAt="3"/>
              <a:tabLst>
                <a:tab pos="650875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Yazmaçları okuduktan sonra</a:t>
            </a:r>
            <a:r>
              <a:rPr sz="1400" dirty="0" smtClean="0">
                <a:latin typeface="Times New Roman"/>
                <a:cs typeface="Times New Roman"/>
              </a:rPr>
              <a:t>, ALU</a:t>
            </a:r>
            <a:r>
              <a:rPr lang="tr-TR" sz="1400" dirty="0" smtClean="0">
                <a:latin typeface="Times New Roman"/>
                <a:cs typeface="Times New Roman"/>
              </a:rPr>
              <a:t>‘yu kullan</a:t>
            </a:r>
            <a:r>
              <a:rPr sz="140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032510" lvl="1" indent="-106045">
              <a:lnSpc>
                <a:spcPts val="1645"/>
              </a:lnSpc>
              <a:buChar char="-"/>
              <a:tabLst>
                <a:tab pos="1033144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hafıza</a:t>
            </a:r>
            <a:r>
              <a:rPr sz="1400" spc="-10" dirty="0" smtClean="0">
                <a:latin typeface="Times New Roman"/>
                <a:cs typeface="Times New Roman"/>
              </a:rPr>
              <a:t>-ref</a:t>
            </a:r>
            <a:r>
              <a:rPr lang="tr-TR" sz="1400" spc="-10" dirty="0" smtClean="0">
                <a:latin typeface="Times New Roman"/>
                <a:cs typeface="Times New Roman"/>
              </a:rPr>
              <a:t>erans komutları</a:t>
            </a:r>
            <a:r>
              <a:rPr sz="1400" dirty="0" smtClean="0">
                <a:latin typeface="Times New Roman"/>
                <a:cs typeface="Times New Roman"/>
              </a:rPr>
              <a:t> ALU</a:t>
            </a:r>
            <a:r>
              <a:rPr lang="tr-TR" sz="1400" dirty="0" smtClean="0">
                <a:latin typeface="Times New Roman"/>
                <a:cs typeface="Times New Roman"/>
              </a:rPr>
              <a:t>’yu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effe</a:t>
            </a:r>
            <a:r>
              <a:rPr lang="tr-TR" sz="1400" dirty="0" smtClean="0">
                <a:latin typeface="Times New Roman"/>
                <a:cs typeface="Times New Roman"/>
              </a:rPr>
              <a:t>ktif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adres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lang="tr-TR" sz="1400" spc="90" dirty="0" smtClean="0">
                <a:latin typeface="Times New Roman"/>
                <a:cs typeface="Times New Roman"/>
              </a:rPr>
              <a:t>hesaplanmasında kullanır</a:t>
            </a:r>
            <a:endParaRPr sz="1400" dirty="0">
              <a:latin typeface="Times New Roman"/>
              <a:cs typeface="Times New Roman"/>
            </a:endParaRPr>
          </a:p>
          <a:p>
            <a:pPr marL="1032510" lvl="1" indent="-106045">
              <a:lnSpc>
                <a:spcPts val="1645"/>
              </a:lnSpc>
              <a:buChar char="-"/>
              <a:tabLst>
                <a:tab pos="1033144" algn="l"/>
              </a:tabLst>
            </a:pPr>
            <a:r>
              <a:rPr sz="1400" spc="-5" dirty="0" err="1" smtClean="0">
                <a:latin typeface="Times New Roman"/>
                <a:cs typeface="Times New Roman"/>
              </a:rPr>
              <a:t>aritm</a:t>
            </a:r>
            <a:r>
              <a:rPr lang="tr-TR" sz="1400" spc="-5" dirty="0" smtClean="0">
                <a:latin typeface="Times New Roman"/>
                <a:cs typeface="Times New Roman"/>
              </a:rPr>
              <a:t>etik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lang="tr-TR" sz="1400" spc="-5" dirty="0" smtClean="0">
                <a:latin typeface="Times New Roman"/>
                <a:cs typeface="Times New Roman"/>
              </a:rPr>
              <a:t>mantık komutları</a:t>
            </a:r>
            <a:r>
              <a:rPr sz="1400" dirty="0" smtClean="0">
                <a:latin typeface="Times New Roman"/>
                <a:cs typeface="Times New Roman"/>
              </a:rPr>
              <a:t>  </a:t>
            </a:r>
            <a:r>
              <a:rPr sz="1400" spc="-5" dirty="0" smtClean="0">
                <a:latin typeface="Times New Roman"/>
                <a:cs typeface="Times New Roman"/>
              </a:rPr>
              <a:t>ALU</a:t>
            </a:r>
            <a:r>
              <a:rPr lang="tr-TR" sz="1400" spc="-5" dirty="0" smtClean="0">
                <a:latin typeface="Times New Roman"/>
                <a:cs typeface="Times New Roman"/>
              </a:rPr>
              <a:t>‘yu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komuta göre bir aritmetik/mantık işlemi yapması için kullanır</a:t>
            </a:r>
            <a:endParaRPr sz="1400" dirty="0">
              <a:latin typeface="Times New Roman"/>
              <a:cs typeface="Times New Roman"/>
            </a:endParaRPr>
          </a:p>
          <a:p>
            <a:pPr marL="1032510" lvl="1" indent="-106045">
              <a:lnSpc>
                <a:spcPts val="1660"/>
              </a:lnSpc>
              <a:buChar char="-"/>
              <a:tabLst>
                <a:tab pos="1033144" algn="l"/>
              </a:tabLst>
            </a:pPr>
            <a:r>
              <a:rPr sz="1400" dirty="0">
                <a:latin typeface="Times New Roman"/>
                <a:cs typeface="Times New Roman"/>
              </a:rPr>
              <a:t>branch </a:t>
            </a:r>
            <a:r>
              <a:rPr lang="tr-TR" sz="1400" dirty="0" smtClean="0">
                <a:latin typeface="Times New Roman"/>
                <a:cs typeface="Times New Roman"/>
              </a:rPr>
              <a:t>komutları</a:t>
            </a:r>
            <a:r>
              <a:rPr sz="1400" dirty="0" smtClean="0">
                <a:latin typeface="Times New Roman"/>
                <a:cs typeface="Times New Roman"/>
              </a:rPr>
              <a:t> ALU</a:t>
            </a:r>
            <a:r>
              <a:rPr lang="tr-TR" sz="1400" dirty="0" smtClean="0">
                <a:latin typeface="Times New Roman"/>
                <a:cs typeface="Times New Roman"/>
              </a:rPr>
              <a:t>‘yu karşılaştırma yapmak için kullanır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2405" indent="-180340">
              <a:lnSpc>
                <a:spcPct val="100000"/>
              </a:lnSpc>
              <a:buFont typeface="Symbol"/>
              <a:buChar char=""/>
              <a:tabLst>
                <a:tab pos="19304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ALU</a:t>
            </a:r>
            <a:r>
              <a:rPr lang="tr-TR" sz="1400" spc="-10" dirty="0" smtClean="0">
                <a:latin typeface="Times New Roman"/>
                <a:cs typeface="Times New Roman"/>
              </a:rPr>
              <a:t>‘yu kullandıktan sonra</a:t>
            </a:r>
            <a:r>
              <a:rPr sz="1400" spc="-10" dirty="0" smtClean="0">
                <a:latin typeface="Times New Roman"/>
                <a:cs typeface="Times New Roman"/>
              </a:rPr>
              <a:t>, </a:t>
            </a:r>
            <a:r>
              <a:rPr lang="tr-TR" sz="1400" spc="-10" dirty="0" smtClean="0">
                <a:latin typeface="Times New Roman"/>
                <a:cs typeface="Times New Roman"/>
              </a:rPr>
              <a:t>yapılacak olan işlemler komutun tipine bağlıdır</a:t>
            </a:r>
            <a:r>
              <a:rPr sz="1400" spc="-1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1918" y="6897074"/>
            <a:ext cx="3824604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: </a:t>
            </a:r>
            <a:r>
              <a:rPr lang="tr-TR" sz="1400" dirty="0" smtClean="0">
                <a:latin typeface="Times New Roman"/>
                <a:cs typeface="Times New Roman"/>
              </a:rPr>
              <a:t>hafızaya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erişmeye gereksinim duyar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(l</a:t>
            </a:r>
            <a:r>
              <a:rPr lang="tr-TR" sz="1400" dirty="0" smtClean="0">
                <a:latin typeface="Times New Roman"/>
                <a:cs typeface="Times New Roman"/>
              </a:rPr>
              <a:t>w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veya</a:t>
            </a:r>
            <a:r>
              <a:rPr sz="1400" dirty="0" smtClean="0">
                <a:latin typeface="Times New Roman"/>
                <a:cs typeface="Times New Roman"/>
              </a:rPr>
              <a:t> s</a:t>
            </a:r>
            <a:r>
              <a:rPr lang="tr-TR" sz="1400" dirty="0" smtClean="0">
                <a:latin typeface="Times New Roman"/>
                <a:cs typeface="Times New Roman"/>
              </a:rPr>
              <a:t>w</a:t>
            </a:r>
            <a:r>
              <a:rPr sz="1400" dirty="0" smtClean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spc="-5" dirty="0" smtClean="0">
                <a:latin typeface="Times New Roman"/>
                <a:cs typeface="Times New Roman"/>
              </a:rPr>
              <a:t>ALU </a:t>
            </a:r>
            <a:r>
              <a:rPr lang="tr-TR" sz="1400" spc="-5" dirty="0" smtClean="0">
                <a:latin typeface="Times New Roman"/>
                <a:cs typeface="Times New Roman"/>
              </a:rPr>
              <a:t>çıkışındaki veriyi bir yazmaça yazmalıdır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6897074"/>
            <a:ext cx="1905000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indent="-106045">
              <a:lnSpc>
                <a:spcPts val="1660"/>
              </a:lnSpc>
              <a:spcBef>
                <a:spcPts val="100"/>
              </a:spcBef>
              <a:buChar char="-"/>
              <a:tabLst>
                <a:tab pos="118745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hafıza</a:t>
            </a:r>
            <a:r>
              <a:rPr sz="1400" spc="-10" dirty="0" smtClean="0">
                <a:latin typeface="Times New Roman"/>
                <a:cs typeface="Times New Roman"/>
              </a:rPr>
              <a:t>-ref</a:t>
            </a:r>
            <a:r>
              <a:rPr sz="1400" spc="-10" dirty="0">
                <a:latin typeface="Times New Roman"/>
                <a:cs typeface="Times New Roman"/>
              </a:rPr>
              <a:t>. </a:t>
            </a:r>
            <a:r>
              <a:rPr lang="tr-TR" sz="1400" spc="-10" dirty="0" smtClean="0">
                <a:latin typeface="Times New Roman"/>
                <a:cs typeface="Times New Roman"/>
              </a:rPr>
              <a:t>komutları</a:t>
            </a:r>
            <a:endParaRPr sz="1400" dirty="0">
              <a:latin typeface="Times New Roman"/>
              <a:cs typeface="Times New Roman"/>
            </a:endParaRPr>
          </a:p>
          <a:p>
            <a:pPr marL="118110" indent="-106045">
              <a:lnSpc>
                <a:spcPts val="1645"/>
              </a:lnSpc>
              <a:buChar char="-"/>
              <a:tabLst>
                <a:tab pos="118745" algn="l"/>
              </a:tabLst>
            </a:pPr>
            <a:r>
              <a:rPr sz="1400" dirty="0" err="1" smtClean="0">
                <a:latin typeface="Times New Roman"/>
                <a:cs typeface="Times New Roman"/>
              </a:rPr>
              <a:t>aritm</a:t>
            </a:r>
            <a:r>
              <a:rPr sz="1400" dirty="0" smtClean="0">
                <a:latin typeface="Times New Roman"/>
                <a:cs typeface="Times New Roman"/>
              </a:rPr>
              <a:t>-</a:t>
            </a:r>
            <a:r>
              <a:rPr lang="tr-TR" sz="1400" dirty="0" smtClean="0">
                <a:latin typeface="Times New Roman"/>
                <a:cs typeface="Times New Roman"/>
              </a:rPr>
              <a:t>mantık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komutları</a:t>
            </a:r>
            <a:endParaRPr sz="1400" dirty="0">
              <a:latin typeface="Times New Roman"/>
              <a:cs typeface="Times New Roman"/>
            </a:endParaRPr>
          </a:p>
          <a:p>
            <a:pPr marL="118110" indent="-106045">
              <a:lnSpc>
                <a:spcPts val="1660"/>
              </a:lnSpc>
              <a:buChar char="-"/>
              <a:tabLst>
                <a:tab pos="118745" algn="l"/>
              </a:tabLst>
            </a:pPr>
            <a:r>
              <a:rPr sz="1400" dirty="0">
                <a:latin typeface="Times New Roman"/>
                <a:cs typeface="Times New Roman"/>
              </a:rPr>
              <a:t>branch </a:t>
            </a:r>
            <a:r>
              <a:rPr lang="tr-TR" sz="1400" dirty="0" smtClean="0">
                <a:latin typeface="Times New Roman"/>
                <a:cs typeface="Times New Roman"/>
              </a:rPr>
              <a:t>komutları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1397" y="7314635"/>
            <a:ext cx="4014470" cy="43473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03505" marR="5080" indent="-91440">
              <a:lnSpc>
                <a:spcPts val="1639"/>
              </a:lnSpc>
              <a:spcBef>
                <a:spcPts val="190"/>
              </a:spcBef>
            </a:pPr>
            <a:r>
              <a:rPr sz="1400" dirty="0">
                <a:latin typeface="Times New Roman"/>
                <a:cs typeface="Times New Roman"/>
              </a:rPr>
              <a:t>: </a:t>
            </a:r>
            <a:r>
              <a:rPr lang="tr-TR" sz="1400" dirty="0" smtClean="0">
                <a:latin typeface="Times New Roman"/>
                <a:cs typeface="Times New Roman"/>
              </a:rPr>
              <a:t>Karşılaştırma sonucuna göre, bir sonraki komutun adresini değiştirmek zorunda kalabilir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059" y="484112"/>
            <a:ext cx="6899909" cy="3339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165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ALU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lang="tr-TR" sz="1400" b="1" dirty="0">
                <a:latin typeface="Times New Roman"/>
                <a:cs typeface="Times New Roman"/>
              </a:rPr>
              <a:t>K</a:t>
            </a:r>
            <a:r>
              <a:rPr sz="1400" b="1" dirty="0" err="1" smtClean="0">
                <a:latin typeface="Times New Roman"/>
                <a:cs typeface="Times New Roman"/>
              </a:rPr>
              <a:t>ontrol</a:t>
            </a:r>
            <a:endParaRPr sz="1400" dirty="0">
              <a:latin typeface="Times New Roman"/>
              <a:cs typeface="Times New Roman"/>
            </a:endParaRPr>
          </a:p>
          <a:p>
            <a:pPr marL="18415" marR="5080">
              <a:lnSpc>
                <a:spcPts val="1660"/>
              </a:lnSpc>
              <a:spcBef>
                <a:spcPts val="45"/>
              </a:spcBef>
            </a:pPr>
            <a:r>
              <a:rPr sz="1400" dirty="0">
                <a:latin typeface="Times New Roman"/>
                <a:cs typeface="Times New Roman"/>
              </a:rPr>
              <a:t>ALU-control unit is a combinational block </a:t>
            </a:r>
            <a:r>
              <a:rPr sz="1400" spc="-5" dirty="0">
                <a:latin typeface="Times New Roman"/>
                <a:cs typeface="Times New Roman"/>
              </a:rPr>
              <a:t>designed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simplify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functions of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main  </a:t>
            </a:r>
            <a:r>
              <a:rPr sz="1400" spc="5" dirty="0">
                <a:latin typeface="Times New Roman"/>
                <a:cs typeface="Times New Roman"/>
              </a:rPr>
              <a:t>control </a:t>
            </a:r>
            <a:r>
              <a:rPr sz="1400" dirty="0">
                <a:latin typeface="Times New Roman"/>
                <a:cs typeface="Times New Roman"/>
              </a:rPr>
              <a:t>unit. Main </a:t>
            </a:r>
            <a:r>
              <a:rPr sz="1400" spc="5" dirty="0">
                <a:latin typeface="Times New Roman"/>
                <a:cs typeface="Times New Roman"/>
              </a:rPr>
              <a:t>control </a:t>
            </a:r>
            <a:r>
              <a:rPr sz="1400" dirty="0">
                <a:latin typeface="Times New Roman"/>
                <a:cs typeface="Times New Roman"/>
              </a:rPr>
              <a:t>unit uses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i="1" dirty="0">
                <a:latin typeface="Times New Roman"/>
                <a:cs typeface="Times New Roman"/>
              </a:rPr>
              <a:t>opc</a:t>
            </a:r>
            <a:r>
              <a:rPr sz="1400" dirty="0">
                <a:latin typeface="Times New Roman"/>
                <a:cs typeface="Times New Roman"/>
              </a:rPr>
              <a:t>-field, and decides on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i="1" spc="-5" dirty="0">
                <a:latin typeface="Times New Roman"/>
                <a:cs typeface="Times New Roman"/>
              </a:rPr>
              <a:t>ALUOp </a:t>
            </a:r>
            <a:r>
              <a:rPr sz="1400" spc="5" dirty="0">
                <a:latin typeface="Times New Roman"/>
                <a:cs typeface="Times New Roman"/>
              </a:rPr>
              <a:t>input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ALU-  </a:t>
            </a:r>
            <a:r>
              <a:rPr sz="1400" spc="5" dirty="0">
                <a:latin typeface="Times New Roman"/>
                <a:cs typeface="Times New Roman"/>
              </a:rPr>
              <a:t>control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unit.</a:t>
            </a:r>
            <a:endParaRPr sz="1400" dirty="0">
              <a:latin typeface="Times New Roman"/>
              <a:cs typeface="Times New Roman"/>
            </a:endParaRPr>
          </a:p>
          <a:p>
            <a:pPr marL="198120" marR="377190" indent="-186055">
              <a:lnSpc>
                <a:spcPts val="1540"/>
              </a:lnSpc>
              <a:buSzPct val="84615"/>
              <a:buFont typeface="Arial"/>
              <a:buChar char="-"/>
              <a:tabLst>
                <a:tab pos="198120" algn="l"/>
                <a:tab pos="198755" algn="l"/>
              </a:tabLst>
            </a:pPr>
            <a:r>
              <a:rPr sz="1300" spc="-10" dirty="0">
                <a:latin typeface="Times New Roman"/>
                <a:cs typeface="Times New Roman"/>
              </a:rPr>
              <a:t>For </a:t>
            </a:r>
            <a:r>
              <a:rPr sz="1300" spc="-5" dirty="0">
                <a:latin typeface="Times New Roman"/>
                <a:cs typeface="Times New Roman"/>
              </a:rPr>
              <a:t>the </a:t>
            </a:r>
            <a:r>
              <a:rPr sz="1300" i="1" spc="-10" dirty="0">
                <a:latin typeface="Times New Roman"/>
                <a:cs typeface="Times New Roman"/>
              </a:rPr>
              <a:t>LW </a:t>
            </a:r>
            <a:r>
              <a:rPr sz="1300" spc="-5" dirty="0">
                <a:latin typeface="Times New Roman"/>
                <a:cs typeface="Times New Roman"/>
              </a:rPr>
              <a:t>and </a:t>
            </a:r>
            <a:r>
              <a:rPr sz="1300" i="1" spc="-5" dirty="0">
                <a:latin typeface="Times New Roman"/>
                <a:cs typeface="Times New Roman"/>
              </a:rPr>
              <a:t>SW </a:t>
            </a:r>
            <a:r>
              <a:rPr sz="1300" spc="-5" dirty="0">
                <a:latin typeface="Times New Roman"/>
                <a:cs typeface="Times New Roman"/>
              </a:rPr>
              <a:t>instructions </a:t>
            </a:r>
            <a:r>
              <a:rPr sz="1300" spc="-10" dirty="0">
                <a:latin typeface="Times New Roman"/>
                <a:cs typeface="Times New Roman"/>
              </a:rPr>
              <a:t>ALU should </a:t>
            </a:r>
            <a:r>
              <a:rPr sz="1300" spc="-5" dirty="0">
                <a:latin typeface="Times New Roman"/>
                <a:cs typeface="Times New Roman"/>
              </a:rPr>
              <a:t>compute the </a:t>
            </a:r>
            <a:r>
              <a:rPr sz="1300" dirty="0">
                <a:latin typeface="Times New Roman"/>
                <a:cs typeface="Times New Roman"/>
              </a:rPr>
              <a:t>effective </a:t>
            </a:r>
            <a:r>
              <a:rPr sz="1300" spc="-10" dirty="0">
                <a:latin typeface="Times New Roman"/>
                <a:cs typeface="Times New Roman"/>
              </a:rPr>
              <a:t>memory </a:t>
            </a:r>
            <a:r>
              <a:rPr sz="1300" spc="-5" dirty="0">
                <a:latin typeface="Times New Roman"/>
                <a:cs typeface="Times New Roman"/>
              </a:rPr>
              <a:t>address by addition  ( </a:t>
            </a:r>
            <a:r>
              <a:rPr sz="1300" i="1" spc="-5" dirty="0">
                <a:latin typeface="Times New Roman"/>
                <a:cs typeface="Times New Roman"/>
              </a:rPr>
              <a:t>$rs </a:t>
            </a:r>
            <a:r>
              <a:rPr sz="1300" spc="-5" dirty="0">
                <a:latin typeface="Times New Roman"/>
                <a:cs typeface="Times New Roman"/>
              </a:rPr>
              <a:t>+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sign-extended-</a:t>
            </a:r>
            <a:r>
              <a:rPr sz="1300" i="1" spc="-5" dirty="0">
                <a:latin typeface="Times New Roman"/>
                <a:cs typeface="Times New Roman"/>
              </a:rPr>
              <a:t>imm</a:t>
            </a:r>
            <a:r>
              <a:rPr sz="1300" spc="-5" dirty="0">
                <a:latin typeface="Times New Roman"/>
                <a:cs typeface="Times New Roman"/>
              </a:rPr>
              <a:t>).</a:t>
            </a:r>
            <a:endParaRPr sz="1300" dirty="0">
              <a:latin typeface="Times New Roman"/>
              <a:cs typeface="Times New Roman"/>
            </a:endParaRPr>
          </a:p>
          <a:p>
            <a:pPr marL="198120" indent="-186055">
              <a:lnSpc>
                <a:spcPts val="1470"/>
              </a:lnSpc>
              <a:buSzPct val="84615"/>
              <a:buFont typeface="Arial"/>
              <a:buChar char="-"/>
              <a:tabLst>
                <a:tab pos="198120" algn="l"/>
                <a:tab pos="198755" algn="l"/>
              </a:tabLst>
            </a:pPr>
            <a:r>
              <a:rPr sz="1300" spc="-10" dirty="0">
                <a:latin typeface="Times New Roman"/>
                <a:cs typeface="Times New Roman"/>
              </a:rPr>
              <a:t>For </a:t>
            </a:r>
            <a:r>
              <a:rPr sz="1300" spc="-5" dirty="0">
                <a:latin typeface="Times New Roman"/>
                <a:cs typeface="Times New Roman"/>
              </a:rPr>
              <a:t>arithmetic-logical instructions </a:t>
            </a:r>
            <a:r>
              <a:rPr sz="1300" spc="-10" dirty="0">
                <a:latin typeface="Times New Roman"/>
                <a:cs typeface="Times New Roman"/>
              </a:rPr>
              <a:t>(</a:t>
            </a:r>
            <a:r>
              <a:rPr sz="1300" i="1" spc="-10" dirty="0">
                <a:latin typeface="Times New Roman"/>
                <a:cs typeface="Times New Roman"/>
              </a:rPr>
              <a:t>RF</a:t>
            </a:r>
            <a:r>
              <a:rPr sz="1300" spc="-10" dirty="0">
                <a:latin typeface="Times New Roman"/>
                <a:cs typeface="Times New Roman"/>
              </a:rPr>
              <a:t>) </a:t>
            </a:r>
            <a:r>
              <a:rPr sz="1300" i="1" spc="-5" dirty="0">
                <a:latin typeface="Times New Roman"/>
                <a:cs typeface="Times New Roman"/>
              </a:rPr>
              <a:t>ALU </a:t>
            </a:r>
            <a:r>
              <a:rPr sz="1300" spc="-10" dirty="0">
                <a:latin typeface="Times New Roman"/>
                <a:cs typeface="Times New Roman"/>
              </a:rPr>
              <a:t>should </a:t>
            </a:r>
            <a:r>
              <a:rPr sz="1300" spc="-5" dirty="0">
                <a:latin typeface="Times New Roman"/>
                <a:cs typeface="Times New Roman"/>
              </a:rPr>
              <a:t>operate according to the 6-bit </a:t>
            </a:r>
            <a:r>
              <a:rPr sz="1300" i="1" spc="-5" dirty="0">
                <a:latin typeface="Times New Roman"/>
                <a:cs typeface="Times New Roman"/>
              </a:rPr>
              <a:t>fn </a:t>
            </a:r>
            <a:r>
              <a:rPr sz="1300" dirty="0">
                <a:latin typeface="Times New Roman"/>
                <a:cs typeface="Times New Roman"/>
              </a:rPr>
              <a:t>field </a:t>
            </a:r>
            <a:r>
              <a:rPr sz="1300" spc="-5" dirty="0">
                <a:latin typeface="Times New Roman"/>
                <a:cs typeface="Times New Roman"/>
              </a:rPr>
              <a:t>in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the</a:t>
            </a:r>
            <a:endParaRPr sz="1300" dirty="0">
              <a:latin typeface="Times New Roman"/>
              <a:cs typeface="Times New Roman"/>
            </a:endParaRPr>
          </a:p>
          <a:p>
            <a:pPr marL="289560">
              <a:lnSpc>
                <a:spcPts val="1535"/>
              </a:lnSpc>
            </a:pPr>
            <a:r>
              <a:rPr sz="1300" spc="-5" dirty="0">
                <a:latin typeface="Times New Roman"/>
                <a:cs typeface="Times New Roman"/>
              </a:rPr>
              <a:t>instruction.</a:t>
            </a:r>
            <a:endParaRPr sz="1300" dirty="0">
              <a:latin typeface="Times New Roman"/>
              <a:cs typeface="Times New Roman"/>
            </a:endParaRPr>
          </a:p>
          <a:p>
            <a:pPr marL="198120" indent="-186055">
              <a:lnSpc>
                <a:spcPts val="1550"/>
              </a:lnSpc>
              <a:buSzPct val="84615"/>
              <a:buFont typeface="Arial"/>
              <a:buChar char="-"/>
              <a:tabLst>
                <a:tab pos="198120" algn="l"/>
                <a:tab pos="198755" algn="l"/>
              </a:tabLst>
            </a:pPr>
            <a:r>
              <a:rPr sz="1300" spc="-10" dirty="0">
                <a:latin typeface="Times New Roman"/>
                <a:cs typeface="Times New Roman"/>
              </a:rPr>
              <a:t>For </a:t>
            </a:r>
            <a:r>
              <a:rPr sz="1300" spc="-5" dirty="0">
                <a:latin typeface="Times New Roman"/>
                <a:cs typeface="Times New Roman"/>
              </a:rPr>
              <a:t>the </a:t>
            </a:r>
            <a:r>
              <a:rPr sz="1300" i="1" spc="-5" dirty="0">
                <a:latin typeface="Times New Roman"/>
                <a:cs typeface="Times New Roman"/>
              </a:rPr>
              <a:t>BEQ </a:t>
            </a:r>
            <a:r>
              <a:rPr sz="1300" spc="-5" dirty="0">
                <a:latin typeface="Times New Roman"/>
                <a:cs typeface="Times New Roman"/>
              </a:rPr>
              <a:t>instruction, </a:t>
            </a:r>
            <a:r>
              <a:rPr sz="1300" spc="-10" dirty="0">
                <a:latin typeface="Times New Roman"/>
                <a:cs typeface="Times New Roman"/>
              </a:rPr>
              <a:t>ALU should </a:t>
            </a:r>
            <a:r>
              <a:rPr sz="1300" spc="-5" dirty="0">
                <a:latin typeface="Times New Roman"/>
                <a:cs typeface="Times New Roman"/>
              </a:rPr>
              <a:t>perform a </a:t>
            </a:r>
            <a:r>
              <a:rPr sz="1300" spc="-10" dirty="0">
                <a:latin typeface="Times New Roman"/>
                <a:cs typeface="Times New Roman"/>
              </a:rPr>
              <a:t>subtraction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(</a:t>
            </a:r>
            <a:r>
              <a:rPr sz="1300" i="1" spc="-5" dirty="0">
                <a:latin typeface="Times New Roman"/>
                <a:cs typeface="Times New Roman"/>
              </a:rPr>
              <a:t>$rs–$rt</a:t>
            </a:r>
            <a:r>
              <a:rPr sz="1300" spc="-5" dirty="0">
                <a:latin typeface="Times New Roman"/>
                <a:cs typeface="Times New Roman"/>
              </a:rPr>
              <a:t>).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8415" marR="3102610">
              <a:lnSpc>
                <a:spcPct val="98600"/>
              </a:lnSpc>
            </a:pPr>
            <a:r>
              <a:rPr sz="1200" dirty="0">
                <a:latin typeface="Times New Roman"/>
                <a:cs typeface="Times New Roman"/>
              </a:rPr>
              <a:t>So, </a:t>
            </a:r>
            <a:r>
              <a:rPr sz="1200" spc="-5" dirty="0">
                <a:latin typeface="Times New Roman"/>
                <a:cs typeface="Times New Roman"/>
              </a:rPr>
              <a:t>design </a:t>
            </a:r>
            <a:r>
              <a:rPr sz="1200" dirty="0">
                <a:latin typeface="Times New Roman"/>
                <a:cs typeface="Times New Roman"/>
              </a:rPr>
              <a:t>a small control unit </a:t>
            </a:r>
            <a:r>
              <a:rPr sz="1200" spc="-5" dirty="0">
                <a:latin typeface="Times New Roman"/>
                <a:cs typeface="Times New Roman"/>
              </a:rPr>
              <a:t>which generates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3-bit </a:t>
            </a:r>
            <a:r>
              <a:rPr sz="1200" spc="-10" dirty="0">
                <a:latin typeface="Times New Roman"/>
                <a:cs typeface="Times New Roman"/>
              </a:rPr>
              <a:t>ALU  </a:t>
            </a:r>
            <a:r>
              <a:rPr sz="1200" dirty="0">
                <a:latin typeface="Times New Roman"/>
                <a:cs typeface="Times New Roman"/>
              </a:rPr>
              <a:t>control input </a:t>
            </a:r>
            <a:r>
              <a:rPr sz="1200" spc="-5" dirty="0">
                <a:latin typeface="Times New Roman"/>
                <a:cs typeface="Times New Roman"/>
              </a:rPr>
              <a:t>signals. </a:t>
            </a:r>
            <a:r>
              <a:rPr sz="1200" dirty="0">
                <a:latin typeface="Times New Roman"/>
                <a:cs typeface="Times New Roman"/>
              </a:rPr>
              <a:t>We </a:t>
            </a:r>
            <a:r>
              <a:rPr sz="1200" spc="-5" dirty="0">
                <a:latin typeface="Times New Roman"/>
                <a:cs typeface="Times New Roman"/>
              </a:rPr>
              <a:t>shall use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2-bit </a:t>
            </a:r>
            <a:r>
              <a:rPr sz="1200" spc="-10" dirty="0">
                <a:latin typeface="Times New Roman"/>
                <a:cs typeface="Times New Roman"/>
              </a:rPr>
              <a:t>ALUOp </a:t>
            </a:r>
            <a:r>
              <a:rPr sz="1200" dirty="0">
                <a:latin typeface="Times New Roman"/>
                <a:cs typeface="Times New Roman"/>
              </a:rPr>
              <a:t>control  input, </a:t>
            </a:r>
            <a:r>
              <a:rPr sz="1200" spc="-5" dirty="0">
                <a:latin typeface="Times New Roman"/>
                <a:cs typeface="Times New Roman"/>
              </a:rPr>
              <a:t>which will </a:t>
            </a:r>
            <a:r>
              <a:rPr sz="1200" dirty="0">
                <a:latin typeface="Times New Roman"/>
                <a:cs typeface="Times New Roman"/>
              </a:rPr>
              <a:t>be used to </a:t>
            </a:r>
            <a:r>
              <a:rPr sz="1200" spc="-5" dirty="0">
                <a:latin typeface="Times New Roman"/>
                <a:cs typeface="Times New Roman"/>
              </a:rPr>
              <a:t>show whether the operation to be  performed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b="1" dirty="0">
                <a:latin typeface="Times New Roman"/>
                <a:cs typeface="Times New Roman"/>
              </a:rPr>
              <a:t>add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b="1" spc="-5" dirty="0">
                <a:latin typeface="Times New Roman"/>
                <a:cs typeface="Times New Roman"/>
              </a:rPr>
              <a:t>load/store</a:t>
            </a:r>
            <a:r>
              <a:rPr sz="1200" spc="-5" dirty="0">
                <a:latin typeface="Times New Roman"/>
                <a:cs typeface="Times New Roman"/>
              </a:rPr>
              <a:t>, (00), </a:t>
            </a:r>
            <a:r>
              <a:rPr sz="1200" b="1" spc="-5" dirty="0">
                <a:latin typeface="Times New Roman"/>
                <a:cs typeface="Times New Roman"/>
              </a:rPr>
              <a:t>subtract </a:t>
            </a:r>
            <a:r>
              <a:rPr sz="1200" spc="-5" dirty="0">
                <a:latin typeface="Times New Roman"/>
                <a:cs typeface="Times New Roman"/>
              </a:rPr>
              <a:t>for </a:t>
            </a:r>
            <a:r>
              <a:rPr sz="1200" b="1" spc="-5" dirty="0">
                <a:latin typeface="Times New Roman"/>
                <a:cs typeface="Times New Roman"/>
              </a:rPr>
              <a:t>beq  </a:t>
            </a:r>
            <a:r>
              <a:rPr sz="1200" spc="-5" dirty="0">
                <a:latin typeface="Times New Roman"/>
                <a:cs typeface="Times New Roman"/>
              </a:rPr>
              <a:t>(01), or the operation given in the function field (10).  </a:t>
            </a:r>
            <a:r>
              <a:rPr sz="1200" spc="-10" dirty="0">
                <a:latin typeface="Times New Roman"/>
                <a:cs typeface="Times New Roman"/>
              </a:rPr>
              <a:t>(ALUOp </a:t>
            </a:r>
            <a:r>
              <a:rPr sz="1200" dirty="0">
                <a:latin typeface="Times New Roman"/>
                <a:cs typeface="Times New Roman"/>
              </a:rPr>
              <a:t>bits </a:t>
            </a:r>
            <a:r>
              <a:rPr sz="1200" spc="-5" dirty="0">
                <a:latin typeface="Times New Roman"/>
                <a:cs typeface="Times New Roman"/>
              </a:rPr>
              <a:t>are actually generated </a:t>
            </a:r>
            <a:r>
              <a:rPr sz="1200" dirty="0">
                <a:latin typeface="Times New Roman"/>
                <a:cs typeface="Times New Roman"/>
              </a:rPr>
              <a:t>by the </a:t>
            </a:r>
            <a:r>
              <a:rPr sz="1200" spc="-5" dirty="0">
                <a:latin typeface="Times New Roman"/>
                <a:cs typeface="Times New Roman"/>
              </a:rPr>
              <a:t>main control </a:t>
            </a:r>
            <a:r>
              <a:rPr sz="1200" dirty="0">
                <a:latin typeface="Times New Roman"/>
                <a:cs typeface="Times New Roman"/>
              </a:rPr>
              <a:t>unit:  </a:t>
            </a:r>
            <a:r>
              <a:rPr sz="1200" spc="-5" dirty="0">
                <a:latin typeface="Times New Roman"/>
                <a:cs typeface="Times New Roman"/>
              </a:rPr>
              <a:t>to be discussed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later)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9352" y="4115803"/>
            <a:ext cx="558800" cy="38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ALUOp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ts val="1430"/>
              </a:lnSpc>
            </a:pPr>
            <a:r>
              <a:rPr sz="120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2951" y="4295635"/>
            <a:ext cx="935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ALU </a:t>
            </a:r>
            <a:r>
              <a:rPr sz="1100" dirty="0">
                <a:latin typeface="Times New Roman"/>
                <a:cs typeface="Times New Roman"/>
              </a:rPr>
              <a:t>Control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1251" y="4655299"/>
            <a:ext cx="372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unct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7976" y="465529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90351" y="483513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138" y="5551411"/>
            <a:ext cx="6850380" cy="85661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sz="1400" dirty="0">
                <a:latin typeface="Arial"/>
                <a:cs typeface="Arial"/>
              </a:rPr>
              <a:t>In the truth table, the leftmost-2-bits of funct is </a:t>
            </a:r>
            <a:r>
              <a:rPr sz="1400" spc="-10" dirty="0">
                <a:latin typeface="Arial"/>
                <a:cs typeface="Arial"/>
              </a:rPr>
              <a:t>always </a:t>
            </a:r>
            <a:r>
              <a:rPr sz="1400" dirty="0">
                <a:latin typeface="Arial"/>
                <a:cs typeface="Arial"/>
              </a:rPr>
              <a:t>the same </a:t>
            </a:r>
            <a:r>
              <a:rPr sz="1400" spc="-5" dirty="0">
                <a:latin typeface="Arial"/>
                <a:cs typeface="Arial"/>
              </a:rPr>
              <a:t>value, </a:t>
            </a:r>
            <a:r>
              <a:rPr sz="1400" dirty="0">
                <a:latin typeface="Arial"/>
                <a:cs typeface="Arial"/>
              </a:rPr>
              <a:t>and has no  significance for the Boolean functions. When AOp1=0 (i.e., AOp=00 </a:t>
            </a:r>
            <a:r>
              <a:rPr sz="1400" spc="-5" dirty="0">
                <a:latin typeface="Arial"/>
                <a:cs typeface="Arial"/>
              </a:rPr>
              <a:t>or </a:t>
            </a:r>
            <a:r>
              <a:rPr sz="1400" dirty="0">
                <a:latin typeface="Arial"/>
                <a:cs typeface="Arial"/>
              </a:rPr>
              <a:t>=01) the ALU-  control signal does not depend on funct-field at all. </a:t>
            </a:r>
            <a:r>
              <a:rPr sz="1400" spc="10" dirty="0">
                <a:latin typeface="Arial"/>
                <a:cs typeface="Arial"/>
              </a:rPr>
              <a:t>We </a:t>
            </a:r>
            <a:r>
              <a:rPr sz="1400" dirty="0">
                <a:latin typeface="Arial"/>
                <a:cs typeface="Arial"/>
              </a:rPr>
              <a:t>can split the truth table into </a:t>
            </a:r>
            <a:r>
              <a:rPr sz="1400" spc="-5" dirty="0">
                <a:latin typeface="Arial"/>
                <a:cs typeface="Arial"/>
              </a:rPr>
              <a:t>two  </a:t>
            </a:r>
            <a:r>
              <a:rPr sz="1400" dirty="0">
                <a:latin typeface="Arial"/>
                <a:cs typeface="Arial"/>
              </a:rPr>
              <a:t>independent parts using only 4-bits of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fn</a:t>
            </a:r>
            <a:r>
              <a:rPr sz="1400" dirty="0">
                <a:latin typeface="Arial"/>
                <a:cs typeface="Arial"/>
              </a:rPr>
              <a:t>-field</a:t>
            </a:r>
            <a:r>
              <a:rPr sz="110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5156" y="8172691"/>
            <a:ext cx="6622415" cy="4451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sz="1400" dirty="0">
                <a:latin typeface="Arial"/>
                <a:cs typeface="Arial"/>
              </a:rPr>
              <a:t>While </a:t>
            </a:r>
            <a:r>
              <a:rPr sz="1400" i="1" dirty="0">
                <a:latin typeface="Arial"/>
                <a:cs typeface="Arial"/>
              </a:rPr>
              <a:t>A1</a:t>
            </a:r>
            <a:r>
              <a:rPr sz="1400" dirty="0">
                <a:latin typeface="Arial"/>
                <a:cs typeface="Arial"/>
              </a:rPr>
              <a:t>=1, in the second table </a:t>
            </a:r>
            <a:r>
              <a:rPr sz="1400" i="1" spc="-5" dirty="0">
                <a:latin typeface="Arial"/>
                <a:cs typeface="Arial"/>
              </a:rPr>
              <a:t>A0 </a:t>
            </a:r>
            <a:r>
              <a:rPr sz="1400" dirty="0">
                <a:latin typeface="Arial"/>
                <a:cs typeface="Arial"/>
              </a:rPr>
              <a:t>is </a:t>
            </a:r>
            <a:r>
              <a:rPr sz="1400" spc="-10" dirty="0">
                <a:latin typeface="Arial"/>
                <a:cs typeface="Arial"/>
              </a:rPr>
              <a:t>always </a:t>
            </a:r>
            <a:r>
              <a:rPr sz="1400" dirty="0">
                <a:latin typeface="Arial"/>
                <a:cs typeface="Arial"/>
              </a:rPr>
              <a:t>0 and is insignificant (marked as don't  care). Therefore </a:t>
            </a:r>
            <a:r>
              <a:rPr sz="1400" i="1" dirty="0">
                <a:latin typeface="Arial"/>
                <a:cs typeface="Arial"/>
              </a:rPr>
              <a:t>Op </a:t>
            </a:r>
            <a:r>
              <a:rPr sz="1400" dirty="0">
                <a:latin typeface="Arial"/>
                <a:cs typeface="Arial"/>
              </a:rPr>
              <a:t>depends on </a:t>
            </a:r>
            <a:r>
              <a:rPr sz="1400" i="1" spc="-5" dirty="0">
                <a:latin typeface="Arial"/>
                <a:cs typeface="Arial"/>
              </a:rPr>
              <a:t>F3 </a:t>
            </a:r>
            <a:r>
              <a:rPr sz="1400" i="1" dirty="0">
                <a:latin typeface="Arial"/>
                <a:cs typeface="Arial"/>
              </a:rPr>
              <a:t>.. </a:t>
            </a:r>
            <a:r>
              <a:rPr sz="1400" i="1" spc="-5" dirty="0">
                <a:latin typeface="Arial"/>
                <a:cs typeface="Arial"/>
              </a:rPr>
              <a:t>F0</a:t>
            </a:r>
            <a:r>
              <a:rPr sz="1400" i="1" spc="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only.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10344" y="2438387"/>
            <a:ext cx="2901794" cy="1155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2106" y="3941051"/>
            <a:ext cx="3465042" cy="140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96827" y="4175747"/>
            <a:ext cx="1214755" cy="8489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220979" marR="215265" indent="2540" algn="ctr">
              <a:lnSpc>
                <a:spcPts val="1420"/>
              </a:lnSpc>
            </a:pPr>
            <a:r>
              <a:rPr sz="1200" b="1" spc="-5" dirty="0">
                <a:latin typeface="Times New Roman"/>
                <a:cs typeface="Times New Roman"/>
              </a:rPr>
              <a:t>ALU  CON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5" dirty="0">
                <a:latin typeface="Times New Roman"/>
                <a:cs typeface="Times New Roman"/>
              </a:rPr>
              <a:t>ROL  UNIT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43971" y="4300715"/>
            <a:ext cx="730250" cy="76200"/>
          </a:xfrm>
          <a:custGeom>
            <a:avLst/>
            <a:gdLst/>
            <a:ahLst/>
            <a:cxnLst/>
            <a:rect l="l" t="t" r="r" b="b"/>
            <a:pathLst>
              <a:path w="730250" h="76200">
                <a:moveTo>
                  <a:pt x="653796" y="0"/>
                </a:moveTo>
                <a:lnTo>
                  <a:pt x="653796" y="76200"/>
                </a:lnTo>
                <a:lnTo>
                  <a:pt x="720851" y="42672"/>
                </a:lnTo>
                <a:lnTo>
                  <a:pt x="665988" y="42672"/>
                </a:lnTo>
                <a:lnTo>
                  <a:pt x="669036" y="41148"/>
                </a:lnTo>
                <a:lnTo>
                  <a:pt x="670560" y="38100"/>
                </a:lnTo>
                <a:lnTo>
                  <a:pt x="669036" y="33527"/>
                </a:lnTo>
                <a:lnTo>
                  <a:pt x="720851" y="33527"/>
                </a:lnTo>
                <a:lnTo>
                  <a:pt x="653796" y="0"/>
                </a:lnTo>
                <a:close/>
              </a:path>
              <a:path w="730250" h="76200">
                <a:moveTo>
                  <a:pt x="653796" y="33527"/>
                </a:moveTo>
                <a:lnTo>
                  <a:pt x="1524" y="33527"/>
                </a:lnTo>
                <a:lnTo>
                  <a:pt x="0" y="38100"/>
                </a:lnTo>
                <a:lnTo>
                  <a:pt x="1524" y="41148"/>
                </a:lnTo>
                <a:lnTo>
                  <a:pt x="6096" y="42672"/>
                </a:lnTo>
                <a:lnTo>
                  <a:pt x="653796" y="42672"/>
                </a:lnTo>
                <a:lnTo>
                  <a:pt x="653796" y="33527"/>
                </a:lnTo>
                <a:close/>
              </a:path>
              <a:path w="730250" h="76200">
                <a:moveTo>
                  <a:pt x="720851" y="33527"/>
                </a:moveTo>
                <a:lnTo>
                  <a:pt x="669036" y="33527"/>
                </a:lnTo>
                <a:lnTo>
                  <a:pt x="670560" y="38100"/>
                </a:lnTo>
                <a:lnTo>
                  <a:pt x="669036" y="41148"/>
                </a:lnTo>
                <a:lnTo>
                  <a:pt x="665988" y="42672"/>
                </a:lnTo>
                <a:lnTo>
                  <a:pt x="720851" y="42672"/>
                </a:lnTo>
                <a:lnTo>
                  <a:pt x="729996" y="38100"/>
                </a:lnTo>
                <a:lnTo>
                  <a:pt x="720851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59211" y="4829543"/>
            <a:ext cx="730250" cy="76200"/>
          </a:xfrm>
          <a:custGeom>
            <a:avLst/>
            <a:gdLst/>
            <a:ahLst/>
            <a:cxnLst/>
            <a:rect l="l" t="t" r="r" b="b"/>
            <a:pathLst>
              <a:path w="730250" h="76200">
                <a:moveTo>
                  <a:pt x="653795" y="0"/>
                </a:moveTo>
                <a:lnTo>
                  <a:pt x="653795" y="76200"/>
                </a:lnTo>
                <a:lnTo>
                  <a:pt x="720851" y="42672"/>
                </a:lnTo>
                <a:lnTo>
                  <a:pt x="665988" y="42672"/>
                </a:lnTo>
                <a:lnTo>
                  <a:pt x="669035" y="41148"/>
                </a:lnTo>
                <a:lnTo>
                  <a:pt x="670559" y="38100"/>
                </a:lnTo>
                <a:lnTo>
                  <a:pt x="669035" y="35051"/>
                </a:lnTo>
                <a:lnTo>
                  <a:pt x="665988" y="33527"/>
                </a:lnTo>
                <a:lnTo>
                  <a:pt x="720851" y="33527"/>
                </a:lnTo>
                <a:lnTo>
                  <a:pt x="653795" y="0"/>
                </a:lnTo>
                <a:close/>
              </a:path>
              <a:path w="730250" h="76200">
                <a:moveTo>
                  <a:pt x="653795" y="33527"/>
                </a:moveTo>
                <a:lnTo>
                  <a:pt x="6095" y="33527"/>
                </a:lnTo>
                <a:lnTo>
                  <a:pt x="1523" y="35051"/>
                </a:lnTo>
                <a:lnTo>
                  <a:pt x="0" y="38100"/>
                </a:lnTo>
                <a:lnTo>
                  <a:pt x="1523" y="41148"/>
                </a:lnTo>
                <a:lnTo>
                  <a:pt x="6095" y="42672"/>
                </a:lnTo>
                <a:lnTo>
                  <a:pt x="653795" y="42672"/>
                </a:lnTo>
                <a:lnTo>
                  <a:pt x="653795" y="33527"/>
                </a:lnTo>
                <a:close/>
              </a:path>
              <a:path w="730250" h="76200">
                <a:moveTo>
                  <a:pt x="720851" y="33527"/>
                </a:moveTo>
                <a:lnTo>
                  <a:pt x="665988" y="33527"/>
                </a:lnTo>
                <a:lnTo>
                  <a:pt x="669035" y="35051"/>
                </a:lnTo>
                <a:lnTo>
                  <a:pt x="670559" y="38100"/>
                </a:lnTo>
                <a:lnTo>
                  <a:pt x="669035" y="41148"/>
                </a:lnTo>
                <a:lnTo>
                  <a:pt x="665988" y="42672"/>
                </a:lnTo>
                <a:lnTo>
                  <a:pt x="720851" y="42672"/>
                </a:lnTo>
                <a:lnTo>
                  <a:pt x="729995" y="38100"/>
                </a:lnTo>
                <a:lnTo>
                  <a:pt x="720851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02311" y="4602467"/>
            <a:ext cx="730250" cy="76200"/>
          </a:xfrm>
          <a:custGeom>
            <a:avLst/>
            <a:gdLst/>
            <a:ahLst/>
            <a:cxnLst/>
            <a:rect l="l" t="t" r="r" b="b"/>
            <a:pathLst>
              <a:path w="730250" h="76200">
                <a:moveTo>
                  <a:pt x="653796" y="0"/>
                </a:moveTo>
                <a:lnTo>
                  <a:pt x="653796" y="76200"/>
                </a:lnTo>
                <a:lnTo>
                  <a:pt x="717803" y="44196"/>
                </a:lnTo>
                <a:lnTo>
                  <a:pt x="665987" y="44196"/>
                </a:lnTo>
                <a:lnTo>
                  <a:pt x="669035" y="42672"/>
                </a:lnTo>
                <a:lnTo>
                  <a:pt x="670559" y="38100"/>
                </a:lnTo>
                <a:lnTo>
                  <a:pt x="669035" y="35051"/>
                </a:lnTo>
                <a:lnTo>
                  <a:pt x="665987" y="33527"/>
                </a:lnTo>
                <a:lnTo>
                  <a:pt x="720851" y="33527"/>
                </a:lnTo>
                <a:lnTo>
                  <a:pt x="653796" y="0"/>
                </a:lnTo>
                <a:close/>
              </a:path>
              <a:path w="730250" h="76200">
                <a:moveTo>
                  <a:pt x="653796" y="33527"/>
                </a:moveTo>
                <a:lnTo>
                  <a:pt x="6095" y="33527"/>
                </a:lnTo>
                <a:lnTo>
                  <a:pt x="1523" y="35051"/>
                </a:lnTo>
                <a:lnTo>
                  <a:pt x="0" y="38100"/>
                </a:lnTo>
                <a:lnTo>
                  <a:pt x="1523" y="42672"/>
                </a:lnTo>
                <a:lnTo>
                  <a:pt x="6095" y="44196"/>
                </a:lnTo>
                <a:lnTo>
                  <a:pt x="653796" y="44196"/>
                </a:lnTo>
                <a:lnTo>
                  <a:pt x="653796" y="33527"/>
                </a:lnTo>
                <a:close/>
              </a:path>
              <a:path w="730250" h="76200">
                <a:moveTo>
                  <a:pt x="720851" y="33527"/>
                </a:moveTo>
                <a:lnTo>
                  <a:pt x="665987" y="33527"/>
                </a:lnTo>
                <a:lnTo>
                  <a:pt x="669035" y="35051"/>
                </a:lnTo>
                <a:lnTo>
                  <a:pt x="670559" y="38100"/>
                </a:lnTo>
                <a:lnTo>
                  <a:pt x="669035" y="42672"/>
                </a:lnTo>
                <a:lnTo>
                  <a:pt x="665987" y="44196"/>
                </a:lnTo>
                <a:lnTo>
                  <a:pt x="717803" y="44196"/>
                </a:lnTo>
                <a:lnTo>
                  <a:pt x="729996" y="38100"/>
                </a:lnTo>
                <a:lnTo>
                  <a:pt x="720851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62915" y="4576559"/>
            <a:ext cx="94615" cy="196850"/>
          </a:xfrm>
          <a:custGeom>
            <a:avLst/>
            <a:gdLst/>
            <a:ahLst/>
            <a:cxnLst/>
            <a:rect l="l" t="t" r="r" b="b"/>
            <a:pathLst>
              <a:path w="94615" h="196850">
                <a:moveTo>
                  <a:pt x="94487" y="0"/>
                </a:moveTo>
                <a:lnTo>
                  <a:pt x="0" y="19659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45139" y="4785347"/>
            <a:ext cx="94615" cy="196850"/>
          </a:xfrm>
          <a:custGeom>
            <a:avLst/>
            <a:gdLst/>
            <a:ahLst/>
            <a:cxnLst/>
            <a:rect l="l" t="t" r="r" b="b"/>
            <a:pathLst>
              <a:path w="94614" h="196850">
                <a:moveTo>
                  <a:pt x="94487" y="0"/>
                </a:moveTo>
                <a:lnTo>
                  <a:pt x="0" y="19659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61547" y="4270235"/>
            <a:ext cx="94615" cy="198120"/>
          </a:xfrm>
          <a:custGeom>
            <a:avLst/>
            <a:gdLst/>
            <a:ahLst/>
            <a:cxnLst/>
            <a:rect l="l" t="t" r="r" b="b"/>
            <a:pathLst>
              <a:path w="94614" h="198120">
                <a:moveTo>
                  <a:pt x="94487" y="0"/>
                </a:moveTo>
                <a:lnTo>
                  <a:pt x="0" y="19812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65837" y="6608050"/>
            <a:ext cx="4919126" cy="1472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3580" y="3052050"/>
            <a:ext cx="1998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While </a:t>
            </a:r>
            <a:r>
              <a:rPr sz="1200" spc="-5" dirty="0">
                <a:latin typeface="Times New Roman"/>
                <a:cs typeface="Times New Roman"/>
              </a:rPr>
              <a:t>A1=0, 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61" y="3772903"/>
            <a:ext cx="5069840" cy="831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0040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Op2=A0 ;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Op1=A1</a:t>
            </a:r>
            <a:r>
              <a:rPr sz="1400" b="1" spc="-5" dirty="0">
                <a:latin typeface="Arial"/>
                <a:cs typeface="Arial"/>
              </a:rPr>
              <a:t>`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400" spc="5" dirty="0">
                <a:latin typeface="Arial"/>
                <a:cs typeface="Arial"/>
              </a:rPr>
              <a:t>When </a:t>
            </a:r>
            <a:r>
              <a:rPr sz="1400" spc="-10" dirty="0">
                <a:latin typeface="Arial"/>
                <a:cs typeface="Arial"/>
              </a:rPr>
              <a:t>we </a:t>
            </a:r>
            <a:r>
              <a:rPr sz="1400" dirty="0">
                <a:latin typeface="Arial"/>
                <a:cs typeface="Arial"/>
              </a:rPr>
              <a:t>combine these functions using OR operator </a:t>
            </a:r>
            <a:r>
              <a:rPr sz="1400" spc="-10" dirty="0">
                <a:latin typeface="Arial"/>
                <a:cs typeface="Arial"/>
              </a:rPr>
              <a:t>we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obtain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156" y="5828779"/>
            <a:ext cx="21050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Op1 is further simplified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156" y="6753847"/>
            <a:ext cx="47542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Let’s </a:t>
            </a:r>
            <a:r>
              <a:rPr sz="1400" spc="-5" dirty="0">
                <a:latin typeface="Arial"/>
                <a:cs typeface="Arial"/>
              </a:rPr>
              <a:t>write </a:t>
            </a:r>
            <a:r>
              <a:rPr sz="1400" dirty="0">
                <a:latin typeface="Arial"/>
                <a:cs typeface="Arial"/>
              </a:rPr>
              <a:t>Boolean expressions in terms of fn and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ALUOp: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3055" y="755891"/>
            <a:ext cx="5450968" cy="1988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5725" y="2994647"/>
            <a:ext cx="1703206" cy="123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317" y="4779251"/>
            <a:ext cx="2922762" cy="832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8288" y="6115799"/>
            <a:ext cx="5701332" cy="498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8523" y="7467587"/>
            <a:ext cx="2901950" cy="1103630"/>
          </a:xfrm>
          <a:custGeom>
            <a:avLst/>
            <a:gdLst/>
            <a:ahLst/>
            <a:cxnLst/>
            <a:rect l="l" t="t" r="r" b="b"/>
            <a:pathLst>
              <a:path w="2901950" h="1103629">
                <a:moveTo>
                  <a:pt x="0" y="1103375"/>
                </a:moveTo>
                <a:lnTo>
                  <a:pt x="2901696" y="1103375"/>
                </a:lnTo>
                <a:lnTo>
                  <a:pt x="2901696" y="0"/>
                </a:lnTo>
                <a:lnTo>
                  <a:pt x="0" y="0"/>
                </a:lnTo>
                <a:lnTo>
                  <a:pt x="0" y="1103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9908" y="7517879"/>
            <a:ext cx="2474844" cy="10027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99091" y="7089635"/>
            <a:ext cx="3446145" cy="2019300"/>
          </a:xfrm>
          <a:custGeom>
            <a:avLst/>
            <a:gdLst/>
            <a:ahLst/>
            <a:cxnLst/>
            <a:rect l="l" t="t" r="r" b="b"/>
            <a:pathLst>
              <a:path w="3446145" h="2019300">
                <a:moveTo>
                  <a:pt x="0" y="2019299"/>
                </a:moveTo>
                <a:lnTo>
                  <a:pt x="3445763" y="2019299"/>
                </a:lnTo>
                <a:lnTo>
                  <a:pt x="3445763" y="0"/>
                </a:lnTo>
                <a:lnTo>
                  <a:pt x="0" y="0"/>
                </a:lnTo>
                <a:lnTo>
                  <a:pt x="0" y="20192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21464" y="7141450"/>
            <a:ext cx="3228902" cy="19187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493255"/>
            <a:ext cx="6445250" cy="43473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639"/>
              </a:lnSpc>
              <a:spcBef>
                <a:spcPts val="190"/>
              </a:spcBef>
            </a:pPr>
            <a:r>
              <a:rPr sz="1400" dirty="0">
                <a:latin typeface="Symbol"/>
                <a:cs typeface="Symbol"/>
              </a:rPr>
              <a:t>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lang="tr-TR" sz="1400" dirty="0">
                <a:latin typeface="Times New Roman"/>
                <a:cs typeface="Times New Roman"/>
              </a:rPr>
              <a:t>F</a:t>
            </a:r>
            <a:r>
              <a:rPr lang="tr-TR" sz="1400" spc="-5" dirty="0" smtClean="0">
                <a:latin typeface="Times New Roman"/>
                <a:cs typeface="Times New Roman"/>
              </a:rPr>
              <a:t>onksiyonel birimleri ve bağlantıları gösteren bir MIPS uygulaması aşağıda gösterilmektedir.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3888" y="935724"/>
            <a:ext cx="6769211" cy="403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5156" y="5545315"/>
            <a:ext cx="1568450" cy="6803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10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60"/>
              </a:spcBef>
            </a:pPr>
            <a:r>
              <a:rPr sz="1400" i="1" spc="5" dirty="0">
                <a:latin typeface="Times New Roman"/>
                <a:cs typeface="Times New Roman"/>
              </a:rPr>
              <a:t>combinational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1400" i="1" spc="5" dirty="0" err="1" smtClean="0">
                <a:latin typeface="Times New Roman"/>
                <a:cs typeface="Times New Roman"/>
              </a:rPr>
              <a:t>blok</a:t>
            </a:r>
            <a:r>
              <a:rPr sz="1400" i="1" spc="5" dirty="0" smtClean="0">
                <a:latin typeface="Times New Roman"/>
                <a:cs typeface="Times New Roman"/>
              </a:rPr>
              <a:t>  </a:t>
            </a:r>
            <a:r>
              <a:rPr sz="1400" i="1" dirty="0">
                <a:latin typeface="Times New Roman"/>
                <a:cs typeface="Times New Roman"/>
              </a:rPr>
              <a:t>sequential </a:t>
            </a:r>
            <a:r>
              <a:rPr sz="1400" i="1" dirty="0" err="1" smtClean="0">
                <a:latin typeface="Times New Roman"/>
                <a:cs typeface="Times New Roman"/>
              </a:rPr>
              <a:t>blok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3954" y="5755629"/>
            <a:ext cx="4542155" cy="4494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spc="5" dirty="0" smtClean="0">
                <a:latin typeface="Times New Roman"/>
                <a:cs typeface="Times New Roman"/>
              </a:rPr>
              <a:t>ha</a:t>
            </a:r>
            <a:r>
              <a:rPr lang="tr-TR" sz="1400" spc="5" dirty="0" smtClean="0">
                <a:latin typeface="Times New Roman"/>
                <a:cs typeface="Times New Roman"/>
              </a:rPr>
              <a:t>fıza yoktur</a:t>
            </a:r>
            <a:r>
              <a:rPr sz="1400" spc="-20" dirty="0" smtClean="0">
                <a:latin typeface="Times New Roman"/>
                <a:cs typeface="Times New Roman"/>
              </a:rPr>
              <a:t>, </a:t>
            </a:r>
            <a:r>
              <a:rPr lang="tr-TR" sz="1400" spc="-20" dirty="0" smtClean="0">
                <a:latin typeface="Times New Roman"/>
                <a:cs typeface="Times New Roman"/>
              </a:rPr>
              <a:t>çıkış sadece girişe bağlıdır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dirty="0" smtClean="0">
                <a:latin typeface="Times New Roman"/>
                <a:cs typeface="Times New Roman"/>
              </a:rPr>
              <a:t>ha</a:t>
            </a:r>
            <a:r>
              <a:rPr lang="tr-TR" sz="1400" dirty="0" smtClean="0">
                <a:latin typeface="Times New Roman"/>
                <a:cs typeface="Times New Roman"/>
              </a:rPr>
              <a:t>fıza vardır.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156" y="6385038"/>
            <a:ext cx="11379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spc="-5" dirty="0" smtClean="0">
                <a:latin typeface="Times New Roman"/>
                <a:cs typeface="Times New Roman"/>
              </a:rPr>
              <a:t>Örnek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D-FF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75980" y="6749278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5555" y="6749278"/>
            <a:ext cx="123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Q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2804" y="7046459"/>
            <a:ext cx="342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Cl</a:t>
            </a:r>
            <a:r>
              <a:rPr sz="1000" b="1" dirty="0">
                <a:latin typeface="Times New Roman"/>
                <a:cs typeface="Times New Roman"/>
              </a:rPr>
              <a:t>o</a:t>
            </a:r>
            <a:r>
              <a:rPr sz="1000" b="1" spc="-5" dirty="0">
                <a:latin typeface="Times New Roman"/>
                <a:cs typeface="Times New Roman"/>
              </a:rPr>
              <a:t>ck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5147" y="7368019"/>
            <a:ext cx="6889750" cy="642484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414020" algn="just">
              <a:lnSpc>
                <a:spcPts val="1639"/>
              </a:lnSpc>
              <a:spcBef>
                <a:spcPts val="190"/>
              </a:spcBef>
            </a:pPr>
            <a:r>
              <a:rPr lang="tr-TR" sz="1400" spc="-15" dirty="0" smtClean="0">
                <a:latin typeface="Times New Roman"/>
                <a:cs typeface="Times New Roman"/>
              </a:rPr>
              <a:t>Hafıza elemanlarını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(</a:t>
            </a:r>
            <a:r>
              <a:rPr lang="tr-TR" sz="1400" dirty="0" smtClean="0">
                <a:latin typeface="Times New Roman"/>
                <a:cs typeface="Times New Roman"/>
              </a:rPr>
              <a:t>veri ve komut hafızası için</a:t>
            </a:r>
            <a:r>
              <a:rPr sz="1400" spc="-20" dirty="0" smtClean="0">
                <a:latin typeface="Times New Roman"/>
                <a:cs typeface="Times New Roman"/>
              </a:rPr>
              <a:t>) </a:t>
            </a:r>
            <a:r>
              <a:rPr lang="tr-TR" sz="1400" spc="-20" dirty="0" smtClean="0">
                <a:latin typeface="Times New Roman"/>
                <a:cs typeface="Times New Roman"/>
              </a:rPr>
              <a:t>ve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yazmaçları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sequential </a:t>
            </a:r>
            <a:r>
              <a:rPr sz="1400" spc="5" dirty="0" err="1" smtClean="0">
                <a:latin typeface="Times New Roman"/>
                <a:cs typeface="Times New Roman"/>
              </a:rPr>
              <a:t>blok</a:t>
            </a:r>
            <a:r>
              <a:rPr lang="tr-TR" sz="1400" spc="5" dirty="0" smtClean="0">
                <a:latin typeface="Times New Roman"/>
                <a:cs typeface="Times New Roman"/>
              </a:rPr>
              <a:t>lar kullanarak ta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lang="tr-TR" sz="1400" spc="5" dirty="0" smtClean="0">
                <a:latin typeface="Times New Roman"/>
                <a:cs typeface="Times New Roman"/>
              </a:rPr>
              <a:t>arlayabiliriz</a:t>
            </a:r>
            <a:r>
              <a:rPr sz="1400" spc="5" dirty="0" smtClean="0">
                <a:latin typeface="Times New Roman"/>
                <a:cs typeface="Times New Roman"/>
              </a:rPr>
              <a:t>. 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1579" y="6720826"/>
            <a:ext cx="480059" cy="60515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9398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D-FF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99931" y="6859511"/>
            <a:ext cx="231775" cy="1905"/>
          </a:xfrm>
          <a:custGeom>
            <a:avLst/>
            <a:gdLst/>
            <a:ahLst/>
            <a:cxnLst/>
            <a:rect l="l" t="t" r="r" b="b"/>
            <a:pathLst>
              <a:path w="231775" h="1904">
                <a:moveTo>
                  <a:pt x="0" y="0"/>
                </a:moveTo>
                <a:lnTo>
                  <a:pt x="231648" y="152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9931" y="7155167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31579" y="7101826"/>
            <a:ext cx="90170" cy="53340"/>
          </a:xfrm>
          <a:custGeom>
            <a:avLst/>
            <a:gdLst/>
            <a:ahLst/>
            <a:cxnLst/>
            <a:rect l="l" t="t" r="r" b="b"/>
            <a:pathLst>
              <a:path w="90169" h="53340">
                <a:moveTo>
                  <a:pt x="0" y="0"/>
                </a:moveTo>
                <a:lnTo>
                  <a:pt x="89915" y="533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31579" y="7155167"/>
            <a:ext cx="90170" cy="53340"/>
          </a:xfrm>
          <a:custGeom>
            <a:avLst/>
            <a:gdLst/>
            <a:ahLst/>
            <a:cxnLst/>
            <a:rect l="l" t="t" r="r" b="b"/>
            <a:pathLst>
              <a:path w="90169" h="53340">
                <a:moveTo>
                  <a:pt x="89915" y="0"/>
                </a:moveTo>
                <a:lnTo>
                  <a:pt x="0" y="5333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11639" y="6859511"/>
            <a:ext cx="231775" cy="1905"/>
          </a:xfrm>
          <a:custGeom>
            <a:avLst/>
            <a:gdLst/>
            <a:ahLst/>
            <a:cxnLst/>
            <a:rect l="l" t="t" r="r" b="b"/>
            <a:pathLst>
              <a:path w="231775" h="1904">
                <a:moveTo>
                  <a:pt x="0" y="0"/>
                </a:moveTo>
                <a:lnTo>
                  <a:pt x="231648" y="152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42931" y="2511539"/>
            <a:ext cx="1559560" cy="2506980"/>
          </a:xfrm>
          <a:custGeom>
            <a:avLst/>
            <a:gdLst/>
            <a:ahLst/>
            <a:cxnLst/>
            <a:rect l="l" t="t" r="r" b="b"/>
            <a:pathLst>
              <a:path w="1559560" h="2506979">
                <a:moveTo>
                  <a:pt x="1514138" y="2445709"/>
                </a:moveTo>
                <a:lnTo>
                  <a:pt x="1485900" y="2462783"/>
                </a:lnTo>
                <a:lnTo>
                  <a:pt x="1559052" y="2506979"/>
                </a:lnTo>
                <a:lnTo>
                  <a:pt x="1554618" y="2458212"/>
                </a:lnTo>
                <a:lnTo>
                  <a:pt x="1524000" y="2458212"/>
                </a:lnTo>
                <a:lnTo>
                  <a:pt x="1520952" y="2456688"/>
                </a:lnTo>
                <a:lnTo>
                  <a:pt x="1514138" y="2445709"/>
                </a:lnTo>
                <a:close/>
              </a:path>
              <a:path w="1559560" h="2506979">
                <a:moveTo>
                  <a:pt x="1522427" y="2440697"/>
                </a:moveTo>
                <a:lnTo>
                  <a:pt x="1514138" y="2445709"/>
                </a:lnTo>
                <a:lnTo>
                  <a:pt x="1520952" y="2456688"/>
                </a:lnTo>
                <a:lnTo>
                  <a:pt x="1524000" y="2458212"/>
                </a:lnTo>
                <a:lnTo>
                  <a:pt x="1527048" y="2458212"/>
                </a:lnTo>
                <a:lnTo>
                  <a:pt x="1530096" y="2455164"/>
                </a:lnTo>
                <a:lnTo>
                  <a:pt x="1528572" y="2450591"/>
                </a:lnTo>
                <a:lnTo>
                  <a:pt x="1522427" y="2440697"/>
                </a:lnTo>
                <a:close/>
              </a:path>
              <a:path w="1559560" h="2506979">
                <a:moveTo>
                  <a:pt x="1551432" y="2423160"/>
                </a:moveTo>
                <a:lnTo>
                  <a:pt x="1522427" y="2440697"/>
                </a:lnTo>
                <a:lnTo>
                  <a:pt x="1528572" y="2450591"/>
                </a:lnTo>
                <a:lnTo>
                  <a:pt x="1530096" y="2455164"/>
                </a:lnTo>
                <a:lnTo>
                  <a:pt x="1527048" y="2458212"/>
                </a:lnTo>
                <a:lnTo>
                  <a:pt x="1554618" y="2458212"/>
                </a:lnTo>
                <a:lnTo>
                  <a:pt x="1551432" y="2423160"/>
                </a:lnTo>
                <a:close/>
              </a:path>
              <a:path w="1559560" h="2506979">
                <a:moveTo>
                  <a:pt x="4572" y="0"/>
                </a:moveTo>
                <a:lnTo>
                  <a:pt x="1524" y="0"/>
                </a:lnTo>
                <a:lnTo>
                  <a:pt x="0" y="3048"/>
                </a:lnTo>
                <a:lnTo>
                  <a:pt x="0" y="6096"/>
                </a:lnTo>
                <a:lnTo>
                  <a:pt x="1514138" y="2445709"/>
                </a:lnTo>
                <a:lnTo>
                  <a:pt x="1522427" y="2440697"/>
                </a:lnTo>
                <a:lnTo>
                  <a:pt x="7620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21951" y="2206739"/>
            <a:ext cx="228600" cy="632460"/>
          </a:xfrm>
          <a:custGeom>
            <a:avLst/>
            <a:gdLst/>
            <a:ahLst/>
            <a:cxnLst/>
            <a:rect l="l" t="t" r="r" b="b"/>
            <a:pathLst>
              <a:path w="228600" h="632460">
                <a:moveTo>
                  <a:pt x="0" y="632459"/>
                </a:moveTo>
                <a:lnTo>
                  <a:pt x="44862" y="628435"/>
                </a:lnTo>
                <a:lnTo>
                  <a:pt x="81152" y="617410"/>
                </a:lnTo>
                <a:lnTo>
                  <a:pt x="105441" y="600956"/>
                </a:lnTo>
                <a:lnTo>
                  <a:pt x="114300" y="580644"/>
                </a:lnTo>
                <a:lnTo>
                  <a:pt x="114300" y="368807"/>
                </a:lnTo>
                <a:lnTo>
                  <a:pt x="123372" y="348495"/>
                </a:lnTo>
                <a:lnTo>
                  <a:pt x="148018" y="332041"/>
                </a:lnTo>
                <a:lnTo>
                  <a:pt x="184380" y="321016"/>
                </a:lnTo>
                <a:lnTo>
                  <a:pt x="228600" y="316992"/>
                </a:lnTo>
                <a:lnTo>
                  <a:pt x="184380" y="312729"/>
                </a:lnTo>
                <a:lnTo>
                  <a:pt x="148018" y="301180"/>
                </a:lnTo>
                <a:lnTo>
                  <a:pt x="123372" y="284202"/>
                </a:lnTo>
                <a:lnTo>
                  <a:pt x="114300" y="263651"/>
                </a:lnTo>
                <a:lnTo>
                  <a:pt x="114300" y="53339"/>
                </a:lnTo>
                <a:lnTo>
                  <a:pt x="105441" y="32789"/>
                </a:lnTo>
                <a:lnTo>
                  <a:pt x="81152" y="15811"/>
                </a:lnTo>
                <a:lnTo>
                  <a:pt x="44862" y="4262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75263" y="5015471"/>
            <a:ext cx="2263140" cy="66877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95885" marR="117475">
              <a:lnSpc>
                <a:spcPts val="1160"/>
              </a:lnSpc>
              <a:spcBef>
                <a:spcPts val="415"/>
              </a:spcBef>
            </a:pPr>
            <a:r>
              <a:rPr lang="en-GB" sz="1000" b="1" dirty="0" smtClean="0">
                <a:latin typeface="Times New Roman"/>
                <a:cs typeface="Times New Roman"/>
              </a:rPr>
              <a:t>W</a:t>
            </a:r>
            <a:r>
              <a:rPr sz="1000" b="1" dirty="0" err="1" smtClean="0">
                <a:latin typeface="Times New Roman"/>
                <a:cs typeface="Times New Roman"/>
              </a:rPr>
              <a:t>ord</a:t>
            </a:r>
            <a:r>
              <a:rPr lang="tr-TR" sz="1000" b="1" dirty="0" smtClean="0">
                <a:latin typeface="Times New Roman"/>
                <a:cs typeface="Times New Roman"/>
              </a:rPr>
              <a:t> verisini yazmak için</a:t>
            </a:r>
            <a:r>
              <a:rPr sz="1000" b="1" dirty="0" smtClean="0">
                <a:latin typeface="Times New Roman"/>
                <a:cs typeface="Times New Roman"/>
              </a:rPr>
              <a:t>, </a:t>
            </a:r>
            <a:r>
              <a:rPr lang="tr-TR" sz="1000" b="1" dirty="0" smtClean="0">
                <a:latin typeface="Times New Roman"/>
                <a:cs typeface="Times New Roman"/>
              </a:rPr>
              <a:t>2 girişe ihtiyaç var</a:t>
            </a:r>
            <a:r>
              <a:rPr sz="1000" b="1" spc="-5" dirty="0" smtClean="0">
                <a:latin typeface="Times New Roman"/>
                <a:cs typeface="Times New Roman"/>
              </a:rPr>
              <a:t>, </a:t>
            </a:r>
            <a:r>
              <a:rPr lang="tr-TR" sz="1000" b="1" spc="-5" dirty="0" smtClean="0">
                <a:latin typeface="Times New Roman"/>
                <a:cs typeface="Times New Roman"/>
              </a:rPr>
              <a:t>bir tanesi yazmaç numarasını belirler</a:t>
            </a:r>
            <a:r>
              <a:rPr sz="1000" b="1" spc="-5" dirty="0" smtClean="0">
                <a:latin typeface="Times New Roman"/>
                <a:cs typeface="Times New Roman"/>
              </a:rPr>
              <a:t>, </a:t>
            </a:r>
            <a:r>
              <a:rPr lang="tr-TR" sz="1000" b="1" spc="-5" dirty="0" smtClean="0">
                <a:latin typeface="Times New Roman"/>
                <a:cs typeface="Times New Roman"/>
              </a:rPr>
              <a:t>diğeri de yazmaça yazılacak veriyi belirler.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1568183" y="1002779"/>
            <a:ext cx="236220" cy="157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540">
              <a:lnSpc>
                <a:spcPts val="1235"/>
              </a:lnSpc>
            </a:pPr>
            <a:r>
              <a:rPr sz="1100" b="1" dirty="0">
                <a:latin typeface="Times New Roman"/>
                <a:cs typeface="Times New Roman"/>
              </a:rPr>
              <a:t>$rt</a:t>
            </a:r>
            <a:r>
              <a:rPr sz="1000" b="1" dirty="0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93123" y="2218931"/>
            <a:ext cx="236220" cy="1555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540">
              <a:lnSpc>
                <a:spcPts val="1225"/>
              </a:lnSpc>
            </a:pPr>
            <a:r>
              <a:rPr sz="1100" b="1" dirty="0">
                <a:latin typeface="Times New Roman"/>
                <a:cs typeface="Times New Roman"/>
              </a:rPr>
              <a:t>$rt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633463"/>
            <a:ext cx="5915025" cy="636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MIPS </a:t>
            </a:r>
            <a:r>
              <a:rPr lang="tr-TR" sz="1400" b="1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Uygulaması</a:t>
            </a:r>
            <a:r>
              <a:rPr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92405" indent="-180340">
              <a:lnSpc>
                <a:spcPct val="100000"/>
              </a:lnSpc>
              <a:buFont typeface="Symbol"/>
              <a:buChar char=""/>
              <a:tabLst>
                <a:tab pos="193040" algn="l"/>
              </a:tabLst>
            </a:pPr>
            <a:r>
              <a:rPr lang="tr-TR" sz="1400" spc="-5" dirty="0" smtClean="0">
                <a:latin typeface="Times New Roman"/>
                <a:cs typeface="Times New Roman"/>
              </a:rPr>
              <a:t>Her komut için tek saat aşama kullanan yöntem</a:t>
            </a:r>
            <a:r>
              <a:rPr sz="140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2590" y="1575295"/>
            <a:ext cx="7747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z="1000" spc="-10" dirty="0" smtClean="0">
                <a:latin typeface="Times New Roman"/>
                <a:cs typeface="Times New Roman"/>
              </a:rPr>
              <a:t>Çalışma sonu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6772" y="1575295"/>
            <a:ext cx="12700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lang="tr-TR" sz="1000" spc="-5" dirty="0" smtClean="0">
                <a:latin typeface="Times New Roman"/>
                <a:cs typeface="Times New Roman"/>
              </a:rPr>
              <a:t>Çalışmaya başla</a:t>
            </a:r>
            <a:endParaRPr sz="1000" dirty="0">
              <a:latin typeface="Times New Roman"/>
              <a:cs typeface="Times New Roman"/>
            </a:endParaRPr>
          </a:p>
          <a:p>
            <a:pPr marL="469900">
              <a:lnSpc>
                <a:spcPts val="1190"/>
              </a:lnSpc>
            </a:pPr>
            <a:r>
              <a:rPr lang="tr-TR" sz="1000" spc="-10" dirty="0" smtClean="0">
                <a:latin typeface="Times New Roman"/>
                <a:cs typeface="Times New Roman"/>
              </a:rPr>
              <a:t>1 saat aşama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129" y="2018779"/>
            <a:ext cx="6370320" cy="232756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639"/>
              </a:lnSpc>
              <a:spcBef>
                <a:spcPts val="190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Bu yöntem realistik değil 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kısa zaman isteyen bazı komutlar daha fazla zaman harcar. Yine de</a:t>
            </a:r>
            <a:r>
              <a:rPr sz="1400" dirty="0" smtClean="0">
                <a:latin typeface="Times New Roman"/>
                <a:cs typeface="Times New Roman"/>
              </a:rPr>
              <a:t>, </a:t>
            </a:r>
            <a:r>
              <a:rPr lang="tr-TR" sz="1400" dirty="0" smtClean="0">
                <a:latin typeface="Times New Roman"/>
                <a:cs typeface="Times New Roman"/>
              </a:rPr>
              <a:t>kontrol biriminin tasarımı daha kolaydır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lang="tr-TR" sz="1400" b="1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TEK SAAT VERİYOLU TASARIMI</a:t>
            </a:r>
            <a:r>
              <a:rPr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İhtiyaç duyulan elemanlar</a:t>
            </a:r>
            <a:r>
              <a:rPr sz="140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92405" indent="-180340">
              <a:lnSpc>
                <a:spcPts val="1645"/>
              </a:lnSpc>
              <a:buAutoNum type="arabicPeriod"/>
              <a:tabLst>
                <a:tab pos="19304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Komut hazıfası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(Instruction </a:t>
            </a:r>
            <a:r>
              <a:rPr sz="1400" spc="-20" dirty="0">
                <a:latin typeface="Times New Roman"/>
                <a:cs typeface="Times New Roman"/>
              </a:rPr>
              <a:t>memory)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[sequential]</a:t>
            </a:r>
          </a:p>
          <a:p>
            <a:pPr marL="192405" indent="-180340">
              <a:lnSpc>
                <a:spcPts val="1645"/>
              </a:lnSpc>
              <a:buAutoNum type="arabicPeriod"/>
              <a:tabLst>
                <a:tab pos="19304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Program sayıcı (</a:t>
            </a:r>
            <a:r>
              <a:rPr sz="1400" dirty="0" smtClean="0">
                <a:latin typeface="Times New Roman"/>
                <a:cs typeface="Times New Roman"/>
              </a:rPr>
              <a:t>Program </a:t>
            </a:r>
            <a:r>
              <a:rPr sz="1400" dirty="0">
                <a:latin typeface="Times New Roman"/>
                <a:cs typeface="Times New Roman"/>
              </a:rPr>
              <a:t>Counter (PC</a:t>
            </a:r>
            <a:r>
              <a:rPr sz="1400" dirty="0" smtClean="0">
                <a:latin typeface="Times New Roman"/>
                <a:cs typeface="Times New Roman"/>
              </a:rPr>
              <a:t>)</a:t>
            </a:r>
            <a:r>
              <a:rPr lang="tr-TR" sz="1400" dirty="0" smtClean="0">
                <a:latin typeface="Times New Roman"/>
                <a:cs typeface="Times New Roman"/>
              </a:rPr>
              <a:t>)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[sequential]</a:t>
            </a:r>
          </a:p>
          <a:p>
            <a:pPr marL="192405" indent="-180340">
              <a:lnSpc>
                <a:spcPts val="1660"/>
              </a:lnSpc>
              <a:buAutoNum type="arabicPeriod"/>
              <a:tabLst>
                <a:tab pos="19304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PC’yi 4 ile toplamak için bir toplayıcı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[combinational]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R-</a:t>
            </a:r>
            <a:r>
              <a:rPr lang="tr-TR"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tipi</a:t>
            </a:r>
            <a:r>
              <a:rPr sz="1400" b="1" u="heavy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1400" b="1" u="heavy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KOMUTLAR</a:t>
            </a:r>
            <a:endParaRPr sz="1400" dirty="0" smtClean="0">
              <a:latin typeface="Times New Roman"/>
              <a:cs typeface="Times New Roman"/>
            </a:endParaRPr>
          </a:p>
          <a:p>
            <a:pPr marL="12700" marR="147955">
              <a:lnSpc>
                <a:spcPts val="1689"/>
              </a:lnSpc>
              <a:spcBef>
                <a:spcPts val="1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A</a:t>
            </a:r>
            <a:r>
              <a:rPr lang="tr-TR" sz="1400" spc="-5" dirty="0" smtClean="0">
                <a:latin typeface="Times New Roman"/>
                <a:cs typeface="Times New Roman"/>
              </a:rPr>
              <a:t>şağıdaki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i="1" dirty="0" smtClean="0">
                <a:latin typeface="Times New Roman"/>
                <a:cs typeface="Times New Roman"/>
              </a:rPr>
              <a:t>R-t</a:t>
            </a:r>
            <a:r>
              <a:rPr lang="tr-TR" sz="1400" i="1" dirty="0" smtClean="0">
                <a:latin typeface="Times New Roman"/>
                <a:cs typeface="Times New Roman"/>
              </a:rPr>
              <a:t>ipi</a:t>
            </a:r>
            <a:r>
              <a:rPr sz="1400" i="1" dirty="0" smtClean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aritmeti</a:t>
            </a:r>
            <a:r>
              <a:rPr lang="tr-TR" sz="1400" spc="-5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lang="tr-TR" sz="1400" spc="-5" dirty="0" smtClean="0">
                <a:latin typeface="Times New Roman"/>
                <a:cs typeface="Times New Roman"/>
              </a:rPr>
              <a:t>mantık</a:t>
            </a:r>
            <a:r>
              <a:rPr sz="1400" spc="-5" dirty="0" smtClean="0">
                <a:latin typeface="Times New Roman"/>
                <a:cs typeface="Times New Roman"/>
              </a:rPr>
              <a:t>  </a:t>
            </a:r>
            <a:r>
              <a:rPr lang="tr-TR" sz="1400" spc="-5" dirty="0" smtClean="0">
                <a:latin typeface="Times New Roman"/>
                <a:cs typeface="Times New Roman"/>
              </a:rPr>
              <a:t>komutlarını ele alalım: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i="1" spc="5" dirty="0" smtClean="0">
                <a:latin typeface="Times New Roman"/>
                <a:cs typeface="Times New Roman"/>
              </a:rPr>
              <a:t>add, sub, and, </a:t>
            </a:r>
            <a:r>
              <a:rPr sz="1400" i="1" dirty="0" smtClean="0">
                <a:latin typeface="Times New Roman"/>
                <a:cs typeface="Times New Roman"/>
              </a:rPr>
              <a:t>or,</a:t>
            </a:r>
            <a:r>
              <a:rPr sz="1400" i="1" spc="-45" dirty="0" smtClean="0">
                <a:latin typeface="Times New Roman"/>
                <a:cs typeface="Times New Roman"/>
              </a:rPr>
              <a:t> </a:t>
            </a:r>
            <a:r>
              <a:rPr sz="1400" i="1" dirty="0" err="1" smtClean="0">
                <a:latin typeface="Times New Roman"/>
                <a:cs typeface="Times New Roman"/>
              </a:rPr>
              <a:t>slt</a:t>
            </a:r>
            <a:r>
              <a:rPr sz="1400" b="1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4937" y="4741151"/>
            <a:ext cx="5658563" cy="1668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5156" y="6551155"/>
            <a:ext cx="6658609" cy="1008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1400" b="1" dirty="0" smtClean="0">
                <a:latin typeface="Times New Roman"/>
                <a:cs typeface="Times New Roman"/>
              </a:rPr>
              <a:t>Uygulama için gerekli işlemler ve veriyolları</a:t>
            </a:r>
            <a:r>
              <a:rPr sz="1400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ts val="1639"/>
              </a:lnSpc>
              <a:spcBef>
                <a:spcPts val="1240"/>
              </a:spcBef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1-	</a:t>
            </a:r>
            <a:r>
              <a:rPr lang="tr-TR" sz="1400" dirty="0" smtClean="0">
                <a:latin typeface="Times New Roman"/>
                <a:cs typeface="Times New Roman"/>
              </a:rPr>
              <a:t>Bir komutu çalıştırmak için</a:t>
            </a:r>
            <a:r>
              <a:rPr sz="1400" spc="5" dirty="0" smtClean="0">
                <a:latin typeface="Times New Roman"/>
                <a:cs typeface="Times New Roman"/>
              </a:rPr>
              <a:t>, </a:t>
            </a:r>
            <a:r>
              <a:rPr lang="tr-TR" sz="1400" spc="5" dirty="0" smtClean="0">
                <a:latin typeface="Times New Roman"/>
                <a:cs typeface="Times New Roman"/>
              </a:rPr>
              <a:t>komutu komut hafızasından alırız ve bir sonraki komutun adresini hesaplamak için PC’yi de 4 artırırız</a:t>
            </a:r>
            <a:r>
              <a:rPr sz="1400" spc="5" dirty="0" smtClean="0">
                <a:latin typeface="Times New Roman"/>
                <a:cs typeface="Times New Roman"/>
              </a:rPr>
              <a:t> (4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lang="tr-TR" sz="1400" spc="-5" dirty="0" smtClean="0">
                <a:latin typeface="Times New Roman"/>
                <a:cs typeface="Times New Roman"/>
              </a:rPr>
              <a:t>a</a:t>
            </a:r>
            <a:r>
              <a:rPr sz="1400" spc="-5" dirty="0" err="1" smtClean="0">
                <a:latin typeface="Times New Roman"/>
                <a:cs typeface="Times New Roman"/>
              </a:rPr>
              <a:t>yt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endParaRPr sz="1400" dirty="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latin typeface="Symbol"/>
                <a:cs typeface="Symbol"/>
              </a:rPr>
              <a:t>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Veriyolu</a:t>
            </a:r>
            <a:r>
              <a:rPr sz="1400" spc="5" dirty="0" smtClean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2374" y="8361667"/>
            <a:ext cx="13525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 smtClean="0">
                <a:latin typeface="Arial"/>
                <a:cs typeface="Arial"/>
              </a:rPr>
              <a:t>PC</a:t>
            </a:r>
            <a:r>
              <a:rPr lang="tr-TR" sz="1100" dirty="0" smtClean="0">
                <a:latin typeface="Arial"/>
                <a:cs typeface="Arial"/>
              </a:rPr>
              <a:t>‘yi</a:t>
            </a:r>
            <a:r>
              <a:rPr sz="1100" spc="-30" dirty="0" smtClean="0">
                <a:latin typeface="Arial"/>
                <a:cs typeface="Arial"/>
              </a:rPr>
              <a:t> </a:t>
            </a:r>
            <a:r>
              <a:rPr lang="tr-TR" sz="1100" spc="-30" dirty="0" smtClean="0">
                <a:latin typeface="Arial"/>
                <a:cs typeface="Arial"/>
              </a:rPr>
              <a:t>4 ile topla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79791" y="1639811"/>
            <a:ext cx="321945" cy="1905"/>
          </a:xfrm>
          <a:custGeom>
            <a:avLst/>
            <a:gdLst/>
            <a:ahLst/>
            <a:cxnLst/>
            <a:rect l="l" t="t" r="r" b="b"/>
            <a:pathLst>
              <a:path w="321944" h="1905">
                <a:moveTo>
                  <a:pt x="0" y="0"/>
                </a:moveTo>
                <a:lnTo>
                  <a:pt x="321563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99831" y="1437119"/>
            <a:ext cx="1602105" cy="1905"/>
          </a:xfrm>
          <a:custGeom>
            <a:avLst/>
            <a:gdLst/>
            <a:ahLst/>
            <a:cxnLst/>
            <a:rect l="l" t="t" r="r" b="b"/>
            <a:pathLst>
              <a:path w="1602104" h="1905">
                <a:moveTo>
                  <a:pt x="0" y="0"/>
                </a:moveTo>
                <a:lnTo>
                  <a:pt x="1601724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99831" y="1437119"/>
            <a:ext cx="1905" cy="196850"/>
          </a:xfrm>
          <a:custGeom>
            <a:avLst/>
            <a:gdLst/>
            <a:ahLst/>
            <a:cxnLst/>
            <a:rect l="l" t="t" r="r" b="b"/>
            <a:pathLst>
              <a:path w="1905" h="196850">
                <a:moveTo>
                  <a:pt x="1524" y="0"/>
                </a:moveTo>
                <a:lnTo>
                  <a:pt x="0" y="19659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64779" y="150874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575" y="0"/>
                </a:moveTo>
                <a:lnTo>
                  <a:pt x="0" y="365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9831" y="150874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0" y="0"/>
                </a:moveTo>
                <a:lnTo>
                  <a:pt x="36575" y="365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0031" y="1639811"/>
            <a:ext cx="321945" cy="1905"/>
          </a:xfrm>
          <a:custGeom>
            <a:avLst/>
            <a:gdLst/>
            <a:ahLst/>
            <a:cxnLst/>
            <a:rect l="l" t="t" r="r" b="b"/>
            <a:pathLst>
              <a:path w="321945" h="1905">
                <a:moveTo>
                  <a:pt x="0" y="0"/>
                </a:moveTo>
                <a:lnTo>
                  <a:pt x="321563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0071" y="1437119"/>
            <a:ext cx="321945" cy="1905"/>
          </a:xfrm>
          <a:custGeom>
            <a:avLst/>
            <a:gdLst/>
            <a:ahLst/>
            <a:cxnLst/>
            <a:rect l="l" t="t" r="r" b="b"/>
            <a:pathLst>
              <a:path w="321945" h="1905">
                <a:moveTo>
                  <a:pt x="0" y="0"/>
                </a:moveTo>
                <a:lnTo>
                  <a:pt x="321563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0071" y="1437119"/>
            <a:ext cx="1905" cy="196850"/>
          </a:xfrm>
          <a:custGeom>
            <a:avLst/>
            <a:gdLst/>
            <a:ahLst/>
            <a:cxnLst/>
            <a:rect l="l" t="t" r="r" b="b"/>
            <a:pathLst>
              <a:path w="1904" h="196850">
                <a:moveTo>
                  <a:pt x="1524" y="0"/>
                </a:moveTo>
                <a:lnTo>
                  <a:pt x="0" y="19659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85019" y="150874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36575" y="0"/>
                </a:moveTo>
                <a:lnTo>
                  <a:pt x="0" y="365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0071" y="150874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0" y="0"/>
                </a:moveTo>
                <a:lnTo>
                  <a:pt x="36575" y="3657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00031" y="1437119"/>
            <a:ext cx="1905" cy="204470"/>
          </a:xfrm>
          <a:custGeom>
            <a:avLst/>
            <a:gdLst/>
            <a:ahLst/>
            <a:cxnLst/>
            <a:rect l="l" t="t" r="r" b="b"/>
            <a:pathLst>
              <a:path w="1904" h="204469">
                <a:moveTo>
                  <a:pt x="0" y="0"/>
                </a:moveTo>
                <a:lnTo>
                  <a:pt x="1524" y="20421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16567" y="1787639"/>
            <a:ext cx="622300" cy="76200"/>
          </a:xfrm>
          <a:custGeom>
            <a:avLst/>
            <a:gdLst/>
            <a:ahLst/>
            <a:cxnLst/>
            <a:rect l="l" t="t" r="r" b="b"/>
            <a:pathLst>
              <a:path w="622300" h="76200">
                <a:moveTo>
                  <a:pt x="545591" y="48730"/>
                </a:moveTo>
                <a:lnTo>
                  <a:pt x="545591" y="76200"/>
                </a:lnTo>
                <a:lnTo>
                  <a:pt x="600455" y="48768"/>
                </a:lnTo>
                <a:lnTo>
                  <a:pt x="559308" y="48768"/>
                </a:lnTo>
                <a:lnTo>
                  <a:pt x="545591" y="48730"/>
                </a:lnTo>
                <a:close/>
              </a:path>
              <a:path w="622300" h="76200">
                <a:moveTo>
                  <a:pt x="545591" y="0"/>
                </a:moveTo>
                <a:lnTo>
                  <a:pt x="545591" y="48730"/>
                </a:lnTo>
                <a:lnTo>
                  <a:pt x="559308" y="48768"/>
                </a:lnTo>
                <a:lnTo>
                  <a:pt x="559308" y="28955"/>
                </a:lnTo>
                <a:lnTo>
                  <a:pt x="603503" y="28955"/>
                </a:lnTo>
                <a:lnTo>
                  <a:pt x="545591" y="0"/>
                </a:lnTo>
                <a:close/>
              </a:path>
              <a:path w="622300" h="76200">
                <a:moveTo>
                  <a:pt x="603503" y="28955"/>
                </a:moveTo>
                <a:lnTo>
                  <a:pt x="559308" y="28955"/>
                </a:lnTo>
                <a:lnTo>
                  <a:pt x="559308" y="48768"/>
                </a:lnTo>
                <a:lnTo>
                  <a:pt x="600455" y="48768"/>
                </a:lnTo>
                <a:lnTo>
                  <a:pt x="621791" y="38100"/>
                </a:lnTo>
                <a:lnTo>
                  <a:pt x="603503" y="28955"/>
                </a:lnTo>
                <a:close/>
              </a:path>
              <a:path w="622300" h="76200">
                <a:moveTo>
                  <a:pt x="545591" y="28955"/>
                </a:moveTo>
                <a:lnTo>
                  <a:pt x="0" y="28955"/>
                </a:lnTo>
                <a:lnTo>
                  <a:pt x="0" y="47244"/>
                </a:lnTo>
                <a:lnTo>
                  <a:pt x="545591" y="48730"/>
                </a:lnTo>
                <a:lnTo>
                  <a:pt x="545591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99831" y="1805927"/>
            <a:ext cx="445134" cy="76200"/>
          </a:xfrm>
          <a:custGeom>
            <a:avLst/>
            <a:gdLst/>
            <a:ahLst/>
            <a:cxnLst/>
            <a:rect l="l" t="t" r="r" b="b"/>
            <a:pathLst>
              <a:path w="44513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244"/>
                </a:lnTo>
                <a:lnTo>
                  <a:pt x="64007" y="47244"/>
                </a:lnTo>
                <a:lnTo>
                  <a:pt x="64007" y="28956"/>
                </a:lnTo>
                <a:lnTo>
                  <a:pt x="76200" y="28907"/>
                </a:lnTo>
                <a:lnTo>
                  <a:pt x="76200" y="0"/>
                </a:lnTo>
                <a:close/>
              </a:path>
              <a:path w="445135" h="76200">
                <a:moveTo>
                  <a:pt x="76200" y="28907"/>
                </a:moveTo>
                <a:lnTo>
                  <a:pt x="64007" y="28956"/>
                </a:lnTo>
                <a:lnTo>
                  <a:pt x="64007" y="47244"/>
                </a:lnTo>
                <a:lnTo>
                  <a:pt x="76200" y="47244"/>
                </a:lnTo>
                <a:lnTo>
                  <a:pt x="76200" y="28907"/>
                </a:lnTo>
                <a:close/>
              </a:path>
              <a:path w="445135" h="76200">
                <a:moveTo>
                  <a:pt x="445007" y="27432"/>
                </a:moveTo>
                <a:lnTo>
                  <a:pt x="76200" y="28907"/>
                </a:lnTo>
                <a:lnTo>
                  <a:pt x="76200" y="47244"/>
                </a:lnTo>
                <a:lnTo>
                  <a:pt x="445007" y="47244"/>
                </a:lnTo>
                <a:lnTo>
                  <a:pt x="445007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2722" y="7586459"/>
            <a:ext cx="2525316" cy="1996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628891"/>
            <a:ext cx="6717030" cy="109966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175"/>
              </a:spcBef>
              <a:buAutoNum type="arabicPlain" startAt="2"/>
              <a:tabLst>
                <a:tab pos="208279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- PC’nin işaret ettiği yere erişerek, ilgili komutun aşağıdaki alanlarını komut hafızasından okuruz:</a:t>
            </a:r>
            <a:endParaRPr sz="1400" dirty="0">
              <a:latin typeface="Times New Roman"/>
              <a:cs typeface="Times New Roman"/>
            </a:endParaRPr>
          </a:p>
          <a:p>
            <a:pPr marL="625475" lvl="1" indent="-156845">
              <a:lnSpc>
                <a:spcPts val="1590"/>
              </a:lnSpc>
              <a:buAutoNum type="romanLcPeriod"/>
              <a:tabLst>
                <a:tab pos="62611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kaynak yazmaçların numarası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rs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rt</a:t>
            </a:r>
            <a:r>
              <a:rPr sz="1400" dirty="0">
                <a:latin typeface="Times New Roman"/>
                <a:cs typeface="Times New Roman"/>
              </a:rPr>
              <a:t>).</a:t>
            </a:r>
          </a:p>
          <a:p>
            <a:pPr marL="675640" lvl="1" indent="-207010">
              <a:lnSpc>
                <a:spcPts val="1655"/>
              </a:lnSpc>
              <a:buAutoNum type="romanLcPeriod"/>
              <a:tabLst>
                <a:tab pos="676275" algn="l"/>
              </a:tabLst>
            </a:pPr>
            <a:r>
              <a:rPr lang="tr-TR" sz="1400" dirty="0">
                <a:latin typeface="Times New Roman"/>
                <a:cs typeface="Times New Roman"/>
              </a:rPr>
              <a:t>h</a:t>
            </a:r>
            <a:r>
              <a:rPr lang="tr-TR" sz="1400" dirty="0" smtClean="0">
                <a:latin typeface="Times New Roman"/>
                <a:cs typeface="Times New Roman"/>
              </a:rPr>
              <a:t>edef yazmaçının numarası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rd</a:t>
            </a:r>
            <a:r>
              <a:rPr sz="1400" dirty="0">
                <a:latin typeface="Times New Roman"/>
                <a:cs typeface="Times New Roman"/>
              </a:rPr>
              <a:t>.</a:t>
            </a:r>
          </a:p>
          <a:p>
            <a:pPr marL="725805" lvl="1" indent="-257175">
              <a:lnSpc>
                <a:spcPts val="1670"/>
              </a:lnSpc>
              <a:buAutoNum type="romanLcPeriod"/>
              <a:tabLst>
                <a:tab pos="726440" algn="l"/>
              </a:tabLst>
            </a:pPr>
            <a:r>
              <a:rPr lang="tr-TR" sz="1400" spc="5" dirty="0" smtClean="0">
                <a:latin typeface="Times New Roman"/>
                <a:cs typeface="Times New Roman"/>
              </a:rPr>
              <a:t>Komutun yapması gereken işlem: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(</a:t>
            </a:r>
            <a:r>
              <a:rPr sz="1400" i="1" dirty="0" err="1" smtClean="0">
                <a:latin typeface="Times New Roman"/>
                <a:cs typeface="Times New Roman"/>
              </a:rPr>
              <a:t>opc</a:t>
            </a:r>
            <a:r>
              <a:rPr sz="1400" i="1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i="1" dirty="0" err="1" smtClean="0">
                <a:latin typeface="Times New Roman"/>
                <a:cs typeface="Times New Roman"/>
              </a:rPr>
              <a:t>fn</a:t>
            </a:r>
            <a:r>
              <a:rPr lang="tr-TR" sz="1400" i="1" dirty="0" smtClean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156" y="3775951"/>
            <a:ext cx="6889115" cy="5956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3- </a:t>
            </a:r>
            <a:r>
              <a:rPr lang="tr-TR" sz="1400" dirty="0" smtClean="0">
                <a:latin typeface="Times New Roman"/>
                <a:cs typeface="Times New Roman"/>
              </a:rPr>
              <a:t>Yazmaç dosyasından y</a:t>
            </a:r>
            <a:r>
              <a:rPr lang="tr-TR" sz="1400" spc="-5" dirty="0" smtClean="0">
                <a:latin typeface="Times New Roman"/>
                <a:cs typeface="Times New Roman"/>
              </a:rPr>
              <a:t>azmaçların içeriğini oku (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$</a:t>
            </a:r>
            <a:r>
              <a:rPr sz="1400" i="1" spc="5" dirty="0" err="1">
                <a:latin typeface="Times New Roman"/>
                <a:cs typeface="Times New Roman"/>
              </a:rPr>
              <a:t>rs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$</a:t>
            </a:r>
            <a:r>
              <a:rPr sz="1400" i="1" spc="5" dirty="0" err="1" smtClean="0">
                <a:latin typeface="Times New Roman"/>
                <a:cs typeface="Times New Roman"/>
              </a:rPr>
              <a:t>rt</a:t>
            </a:r>
            <a:r>
              <a:rPr lang="tr-TR" sz="1400" spc="5" dirty="0">
                <a:latin typeface="Times New Roman"/>
                <a:cs typeface="Times New Roman"/>
              </a:rPr>
              <a:t>)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 ALU girişine transfer et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048885">
              <a:lnSpc>
                <a:spcPts val="127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156" y="6072619"/>
            <a:ext cx="6699250" cy="231473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92405" marR="5080" indent="-180340">
              <a:lnSpc>
                <a:spcPts val="1620"/>
              </a:lnSpc>
              <a:spcBef>
                <a:spcPts val="204"/>
              </a:spcBef>
            </a:pPr>
            <a:r>
              <a:rPr sz="1400" dirty="0" smtClean="0">
                <a:latin typeface="Arial"/>
                <a:cs typeface="Arial"/>
              </a:rPr>
              <a:t>4-</a:t>
            </a:r>
            <a:r>
              <a:rPr lang="tr-TR" sz="1400" dirty="0" smtClean="0">
                <a:latin typeface="Arial"/>
                <a:cs typeface="Arial"/>
              </a:rPr>
              <a:t> </a:t>
            </a:r>
            <a:r>
              <a:rPr lang="tr-TR" sz="1400" dirty="0" smtClean="0">
                <a:latin typeface="Arial"/>
                <a:cs typeface="Arial"/>
              </a:rPr>
              <a:t>H</a:t>
            </a:r>
            <a:r>
              <a:rPr lang="tr-TR" sz="1400" dirty="0" smtClean="0">
                <a:latin typeface="Arial"/>
                <a:cs typeface="Arial"/>
              </a:rPr>
              <a:t>er komutta belirtilen işlemi ALU içinde yap ve sonucu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lang="tr-TR" sz="1400" spc="-5" dirty="0" smtClean="0">
                <a:latin typeface="Arial"/>
                <a:cs typeface="Arial"/>
              </a:rPr>
              <a:t>hedef yazmacına yaz (</a:t>
            </a:r>
            <a:r>
              <a:rPr sz="1400" i="1" spc="-5" dirty="0" err="1" smtClean="0">
                <a:latin typeface="Arial"/>
                <a:cs typeface="Arial"/>
              </a:rPr>
              <a:t>rd</a:t>
            </a:r>
            <a:r>
              <a:rPr lang="tr-TR" sz="1400" i="1" spc="-5" dirty="0" smtClean="0">
                <a:latin typeface="Arial"/>
                <a:cs typeface="Arial"/>
              </a:rPr>
              <a:t>)</a:t>
            </a:r>
            <a:r>
              <a:rPr sz="1400" spc="-5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155" y="8892019"/>
            <a:ext cx="646074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200" b="1" spc="-5" dirty="0" smtClean="0">
                <a:latin typeface="Times New Roman"/>
                <a:cs typeface="Times New Roman"/>
              </a:rPr>
              <a:t>Okumak için</a:t>
            </a:r>
            <a:r>
              <a:rPr sz="1200" b="1" spc="-5" dirty="0" smtClean="0">
                <a:latin typeface="Times New Roman"/>
                <a:cs typeface="Times New Roman"/>
              </a:rPr>
              <a:t>: </a:t>
            </a:r>
            <a:r>
              <a:rPr lang="tr-TR" sz="1200" spc="-5" dirty="0" smtClean="0">
                <a:latin typeface="Times New Roman"/>
                <a:cs typeface="Times New Roman"/>
              </a:rPr>
              <a:t>yazmaç numarasını ilgili veri portuna uygulandığı zaman o yazmacın içindeki bilgi çıkış portunda ortaya çıkar</a:t>
            </a:r>
            <a:r>
              <a:rPr sz="1200" spc="-5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07258" y="1828787"/>
            <a:ext cx="4908641" cy="1757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63411" y="4151363"/>
            <a:ext cx="3969607" cy="1926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8827" y="6611099"/>
            <a:ext cx="4608575" cy="2240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482587"/>
            <a:ext cx="6809105" cy="54630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lang="tr-TR" sz="1200" spc="-5" dirty="0" smtClean="0">
                <a:latin typeface="Times New Roman"/>
                <a:cs typeface="Times New Roman"/>
              </a:rPr>
              <a:t>Yazmak için</a:t>
            </a:r>
            <a:r>
              <a:rPr sz="1200" spc="-5" dirty="0" smtClean="0">
                <a:latin typeface="Times New Roman"/>
                <a:cs typeface="Times New Roman"/>
              </a:rPr>
              <a:t>: </a:t>
            </a:r>
            <a:r>
              <a:rPr lang="tr-TR" sz="1200" spc="-5" dirty="0">
                <a:solidFill>
                  <a:prstClr val="black"/>
                </a:solidFill>
                <a:latin typeface="Times New Roman"/>
                <a:cs typeface="Times New Roman"/>
              </a:rPr>
              <a:t>yazmaç </a:t>
            </a:r>
            <a:r>
              <a:rPr lang="tr-TR" sz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numarası </a:t>
            </a:r>
            <a:r>
              <a:rPr lang="tr-TR" sz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ilgili veri portuna uygulandığı zaman </a:t>
            </a:r>
            <a:r>
              <a:rPr lang="tr-TR" sz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veriyolundaki bilgi yazmaç içine yazılır</a:t>
            </a:r>
            <a:r>
              <a:rPr sz="1200" spc="-10" dirty="0" smtClean="0">
                <a:latin typeface="Times New Roman"/>
                <a:cs typeface="Times New Roman"/>
              </a:rPr>
              <a:t>. </a:t>
            </a:r>
            <a:r>
              <a:rPr lang="tr-TR" sz="1200" dirty="0" smtClean="0">
                <a:latin typeface="Times New Roman"/>
                <a:cs typeface="Times New Roman"/>
              </a:rPr>
              <a:t>Yazılma işlemi, </a:t>
            </a:r>
            <a:r>
              <a:rPr lang="tr-TR" sz="1200" spc="-5" dirty="0" smtClean="0">
                <a:latin typeface="Times New Roman"/>
                <a:cs typeface="Times New Roman"/>
              </a:rPr>
              <a:t>R</a:t>
            </a:r>
            <a:r>
              <a:rPr sz="1200" spc="-5" dirty="0" err="1" smtClean="0">
                <a:latin typeface="Times New Roman"/>
                <a:cs typeface="Times New Roman"/>
              </a:rPr>
              <a:t>egwrite</a:t>
            </a:r>
            <a:r>
              <a:rPr lang="tr-TR" sz="1200" spc="-5" dirty="0" smtClean="0">
                <a:latin typeface="Times New Roman"/>
                <a:cs typeface="Times New Roman"/>
              </a:rPr>
              <a:t>=1 olduğu zaman yapılır</a:t>
            </a:r>
            <a:r>
              <a:rPr sz="1200" spc="-5" dirty="0" smtClean="0">
                <a:latin typeface="Times New Roman"/>
                <a:cs typeface="Times New Roman"/>
              </a:rPr>
              <a:t>.</a:t>
            </a:r>
            <a:endParaRPr sz="1250" dirty="0">
              <a:latin typeface="Times New Roman"/>
              <a:cs typeface="Times New Roman"/>
            </a:endParaRPr>
          </a:p>
          <a:p>
            <a:pPr marL="12700" marR="3688079">
              <a:lnSpc>
                <a:spcPts val="1270"/>
              </a:lnSpc>
              <a:spcBef>
                <a:spcPts val="5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51" y="2884413"/>
            <a:ext cx="5386070" cy="445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lang="tr-TR" sz="1400" b="1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HAFIZA</a:t>
            </a:r>
            <a:r>
              <a:rPr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lang="tr-TR"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YAZMAÇ</a:t>
            </a:r>
            <a:r>
              <a:rPr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TRANSFER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14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KOMUTLARI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(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spc="5" dirty="0" smtClean="0">
                <a:latin typeface="Times New Roman"/>
                <a:cs typeface="Times New Roman"/>
              </a:rPr>
              <a:t>l</a:t>
            </a:r>
            <a:r>
              <a:rPr lang="tr-TR" sz="1400" i="1" spc="5" dirty="0" smtClean="0">
                <a:latin typeface="Times New Roman"/>
                <a:cs typeface="Times New Roman"/>
              </a:rPr>
              <a:t>w</a:t>
            </a:r>
            <a:r>
              <a:rPr sz="1400" i="1" spc="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i="1" spc="5" dirty="0" smtClean="0">
                <a:latin typeface="Times New Roman"/>
                <a:cs typeface="Times New Roman"/>
              </a:rPr>
              <a:t>s</a:t>
            </a:r>
            <a:r>
              <a:rPr lang="tr-TR" sz="1400" i="1" spc="5" dirty="0" smtClean="0">
                <a:latin typeface="Times New Roman"/>
                <a:cs typeface="Times New Roman"/>
              </a:rPr>
              <a:t>w)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156" y="4559287"/>
            <a:ext cx="6841490" cy="2112758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16839">
              <a:lnSpc>
                <a:spcPts val="1660"/>
              </a:lnSpc>
              <a:spcBef>
                <a:spcPts val="175"/>
              </a:spcBef>
              <a:buChar char="-"/>
              <a:tabLst>
                <a:tab pos="118745" algn="l"/>
              </a:tabLst>
            </a:pP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dirty="0" err="1">
                <a:latin typeface="Times New Roman"/>
                <a:cs typeface="Times New Roman"/>
              </a:rPr>
              <a:t>lw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komutu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hedef ve kaynak yazmacı içerir</a:t>
            </a:r>
            <a:r>
              <a:rPr sz="1400" dirty="0" smtClean="0">
                <a:latin typeface="Times New Roman"/>
                <a:cs typeface="Times New Roman"/>
              </a:rPr>
              <a:t>, </a:t>
            </a:r>
            <a:r>
              <a:rPr sz="1400" i="1" dirty="0" err="1" smtClean="0">
                <a:latin typeface="Times New Roman"/>
                <a:cs typeface="Times New Roman"/>
              </a:rPr>
              <a:t>sw</a:t>
            </a:r>
            <a:r>
              <a:rPr sz="1400" i="1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komutu ise iki tane kaynak yazmacı içerir</a:t>
            </a:r>
            <a:r>
              <a:rPr sz="1400" dirty="0" smtClean="0">
                <a:latin typeface="Times New Roman"/>
                <a:cs typeface="Times New Roman"/>
              </a:rPr>
              <a:t>. </a:t>
            </a:r>
            <a:r>
              <a:rPr lang="tr-TR" sz="1400" dirty="0" smtClean="0">
                <a:latin typeface="Times New Roman"/>
                <a:cs typeface="Times New Roman"/>
              </a:rPr>
              <a:t>Dolayısıyla</a:t>
            </a:r>
            <a:r>
              <a:rPr sz="1400" dirty="0" smtClean="0">
                <a:latin typeface="Times New Roman"/>
                <a:cs typeface="Times New Roman"/>
              </a:rPr>
              <a:t>,</a:t>
            </a:r>
            <a:r>
              <a:rPr lang="tr-TR" sz="1400" dirty="0" smtClean="0">
                <a:latin typeface="Times New Roman"/>
                <a:cs typeface="Times New Roman"/>
              </a:rPr>
              <a:t> </a:t>
            </a:r>
            <a:r>
              <a:rPr lang="tr-TR" sz="1400" i="1" dirty="0" smtClean="0">
                <a:latin typeface="Times New Roman"/>
                <a:cs typeface="Times New Roman"/>
              </a:rPr>
              <a:t>sw</a:t>
            </a:r>
            <a:r>
              <a:rPr lang="tr-TR" sz="1400" dirty="0" smtClean="0">
                <a:latin typeface="Times New Roman"/>
                <a:cs typeface="Times New Roman"/>
              </a:rPr>
              <a:t> için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dirty="0" err="1" smtClean="0">
                <a:latin typeface="Times New Roman"/>
                <a:cs typeface="Times New Roman"/>
              </a:rPr>
              <a:t>rt</a:t>
            </a:r>
            <a:r>
              <a:rPr lang="tr-TR" sz="1400" i="1" dirty="0">
                <a:latin typeface="Times New Roman"/>
                <a:cs typeface="Times New Roman"/>
              </a:rPr>
              <a:t>'</a:t>
            </a:r>
            <a:r>
              <a:rPr lang="tr-TR" sz="1400" dirty="0" smtClean="0">
                <a:latin typeface="Times New Roman"/>
                <a:cs typeface="Times New Roman"/>
              </a:rPr>
              <a:t>yi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dirty="0" smtClean="0">
                <a:latin typeface="Times New Roman"/>
                <a:cs typeface="Times New Roman"/>
              </a:rPr>
              <a:t>rreg2</a:t>
            </a:r>
            <a:r>
              <a:rPr lang="tr-TR" sz="1400" i="1" dirty="0" smtClean="0">
                <a:latin typeface="Times New Roman"/>
                <a:cs typeface="Times New Roman"/>
              </a:rPr>
              <a:t>‘ye </a:t>
            </a:r>
            <a:r>
              <a:rPr lang="tr-TR" sz="1400" dirty="0" smtClean="0">
                <a:latin typeface="Times New Roman"/>
                <a:cs typeface="Times New Roman"/>
              </a:rPr>
              <a:t>transfer edeceğiz</a:t>
            </a:r>
            <a:r>
              <a:rPr sz="1400" dirty="0" smtClean="0">
                <a:latin typeface="Times New Roman"/>
                <a:cs typeface="Times New Roman"/>
              </a:rPr>
              <a:t>,</a:t>
            </a:r>
            <a:r>
              <a:rPr lang="tr-TR" sz="1400" dirty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veya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i="1" dirty="0" smtClean="0">
                <a:latin typeface="Times New Roman"/>
                <a:cs typeface="Times New Roman"/>
              </a:rPr>
              <a:t>lw</a:t>
            </a:r>
            <a:r>
              <a:rPr lang="tr-TR" sz="1400" dirty="0" smtClean="0">
                <a:latin typeface="Times New Roman"/>
                <a:cs typeface="Times New Roman"/>
              </a:rPr>
              <a:t> için </a:t>
            </a:r>
            <a:r>
              <a:rPr lang="tr-TR" sz="1400" i="1" dirty="0" smtClean="0">
                <a:latin typeface="Times New Roman"/>
                <a:cs typeface="Times New Roman"/>
              </a:rPr>
              <a:t>rd</a:t>
            </a:r>
            <a:r>
              <a:rPr lang="tr-TR" sz="1400" dirty="0" smtClean="0">
                <a:latin typeface="Times New Roman"/>
                <a:cs typeface="Times New Roman"/>
              </a:rPr>
              <a:t>’yi </a:t>
            </a:r>
            <a:r>
              <a:rPr sz="1400" i="1" dirty="0" err="1" smtClean="0">
                <a:latin typeface="Times New Roman"/>
                <a:cs typeface="Times New Roman"/>
              </a:rPr>
              <a:t>wreg</a:t>
            </a:r>
            <a:r>
              <a:rPr lang="tr-TR" sz="1400" i="1" dirty="0" smtClean="0">
                <a:latin typeface="Times New Roman"/>
                <a:cs typeface="Times New Roman"/>
              </a:rPr>
              <a:t>‘e </a:t>
            </a:r>
            <a:r>
              <a:rPr lang="tr-TR" sz="1400" dirty="0" smtClean="0">
                <a:latin typeface="Times New Roman"/>
                <a:cs typeface="Times New Roman"/>
              </a:rPr>
              <a:t>transfer edeceğiz.</a:t>
            </a:r>
            <a:r>
              <a:rPr lang="tr-TR" sz="1400" i="1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Bu işlem komutun opcoduna bağlıdır ve </a:t>
            </a:r>
            <a:r>
              <a:rPr lang="tr-TR" sz="1400" i="1" dirty="0" smtClean="0">
                <a:latin typeface="Times New Roman"/>
                <a:cs typeface="Times New Roman"/>
              </a:rPr>
              <a:t>wreg</a:t>
            </a:r>
            <a:r>
              <a:rPr lang="tr-TR" sz="1400" dirty="0" smtClean="0">
                <a:latin typeface="Times New Roman"/>
                <a:cs typeface="Times New Roman"/>
              </a:rPr>
              <a:t> girişinde multiplekser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lang="tr-TR" sz="1400" spc="-5" dirty="0" smtClean="0">
                <a:latin typeface="Times New Roman"/>
                <a:cs typeface="Times New Roman"/>
              </a:rPr>
              <a:t>kullanarak yapılır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700" marR="161925">
              <a:lnSpc>
                <a:spcPts val="1639"/>
              </a:lnSpc>
              <a:spcBef>
                <a:spcPts val="75"/>
              </a:spcBef>
              <a:buChar char="-"/>
              <a:tabLst>
                <a:tab pos="118110" algn="l"/>
              </a:tabLst>
            </a:pPr>
            <a:r>
              <a:rPr lang="tr-TR" sz="1400" dirty="0" smtClean="0">
                <a:latin typeface="Times New Roman"/>
                <a:cs typeface="Times New Roman"/>
              </a:rPr>
              <a:t>R-tipi komutlar için kullandığımız, yazmaç dosyası ve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ALU </a:t>
            </a:r>
            <a:r>
              <a:rPr lang="tr-TR" sz="1400" i="1" dirty="0" smtClean="0">
                <a:latin typeface="Times New Roman"/>
                <a:cs typeface="Times New Roman"/>
              </a:rPr>
              <a:t>lw</a:t>
            </a:r>
            <a:r>
              <a:rPr lang="tr-TR" sz="1400" dirty="0" smtClean="0">
                <a:latin typeface="Times New Roman"/>
                <a:cs typeface="Times New Roman"/>
              </a:rPr>
              <a:t> ve </a:t>
            </a:r>
            <a:r>
              <a:rPr lang="tr-TR" sz="1400" i="1" dirty="0" smtClean="0">
                <a:latin typeface="Times New Roman"/>
                <a:cs typeface="Times New Roman"/>
              </a:rPr>
              <a:t>sw</a:t>
            </a:r>
            <a:r>
              <a:rPr lang="tr-TR" sz="1400" dirty="0" smtClean="0">
                <a:latin typeface="Times New Roman"/>
                <a:cs typeface="Times New Roman"/>
              </a:rPr>
              <a:t> komutları içinde kullanmamız gerekir</a:t>
            </a:r>
            <a:r>
              <a:rPr sz="1400" spc="5" dirty="0" smtClean="0">
                <a:latin typeface="Times New Roman"/>
                <a:cs typeface="Times New Roman"/>
              </a:rPr>
              <a:t>. </a:t>
            </a:r>
            <a:r>
              <a:rPr lang="tr-TR" sz="1400" spc="5" dirty="0" smtClean="0">
                <a:latin typeface="Times New Roman"/>
                <a:cs typeface="Times New Roman"/>
              </a:rPr>
              <a:t>Ayrıca, 16-bit veriyi 32-bit uzatmak için işaret uzatma bloğu (2’nin tümlemesi halinde) da gereklidir.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Ayrıca, bir de veri hafızasına ihtiyaç vardır</a:t>
            </a:r>
            <a:r>
              <a:rPr sz="140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12065">
              <a:lnSpc>
                <a:spcPts val="1590"/>
              </a:lnSpc>
              <a:tabLst>
                <a:tab pos="118745" algn="l"/>
              </a:tabLst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1) </a:t>
            </a:r>
            <a:r>
              <a:rPr sz="1100" dirty="0" smtClean="0">
                <a:latin typeface="Arial"/>
                <a:cs typeface="Arial"/>
              </a:rPr>
              <a:t> </a:t>
            </a:r>
            <a:r>
              <a:rPr sz="1100" i="1" spc="-5" dirty="0" err="1">
                <a:latin typeface="Arial"/>
                <a:cs typeface="Arial"/>
              </a:rPr>
              <a:t>lw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lang="tr-TR" sz="1100" spc="-5" dirty="0" smtClean="0">
                <a:latin typeface="Arial"/>
                <a:cs typeface="Arial"/>
              </a:rPr>
              <a:t>ve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i="1" dirty="0" err="1" smtClean="0">
                <a:latin typeface="Arial"/>
                <a:cs typeface="Arial"/>
              </a:rPr>
              <a:t>sw</a:t>
            </a:r>
            <a:r>
              <a:rPr lang="tr-TR" sz="1100" i="1" dirty="0" smtClean="0">
                <a:latin typeface="Arial"/>
                <a:cs typeface="Arial"/>
              </a:rPr>
              <a:t> </a:t>
            </a:r>
            <a:r>
              <a:rPr lang="tr-TR" sz="1100" dirty="0" smtClean="0">
                <a:latin typeface="Arial"/>
                <a:cs typeface="Arial"/>
              </a:rPr>
              <a:t>için</a:t>
            </a:r>
            <a:r>
              <a:rPr sz="1100" dirty="0" smtClean="0">
                <a:latin typeface="Arial"/>
                <a:cs typeface="Arial"/>
              </a:rPr>
              <a:t>, </a:t>
            </a:r>
            <a:r>
              <a:rPr sz="1100" spc="-5" dirty="0">
                <a:latin typeface="Arial"/>
                <a:cs typeface="Arial"/>
              </a:rPr>
              <a:t>ALU </a:t>
            </a:r>
            <a:r>
              <a:rPr lang="tr-TR" sz="1100" spc="-5" dirty="0" smtClean="0">
                <a:latin typeface="Arial"/>
                <a:cs typeface="Arial"/>
              </a:rPr>
              <a:t>veri</a:t>
            </a:r>
            <a:r>
              <a:rPr sz="1100" dirty="0" smtClean="0">
                <a:latin typeface="Arial"/>
                <a:cs typeface="Arial"/>
              </a:rPr>
              <a:t>-</a:t>
            </a:r>
            <a:r>
              <a:rPr lang="tr-TR" sz="1100" dirty="0" smtClean="0">
                <a:latin typeface="Arial"/>
                <a:cs typeface="Arial"/>
              </a:rPr>
              <a:t>hazıfa adresini hesaplar</a:t>
            </a:r>
            <a:r>
              <a:rPr sz="1100" spc="-5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8964" y="3506711"/>
            <a:ext cx="4398492" cy="905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4247" y="7155167"/>
            <a:ext cx="5339297" cy="2606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479539"/>
            <a:ext cx="6904355" cy="45845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69265" marR="5080" indent="-457200">
              <a:lnSpc>
                <a:spcPts val="1660"/>
              </a:lnSpc>
              <a:spcBef>
                <a:spcPts val="175"/>
              </a:spcBef>
            </a:pPr>
            <a:r>
              <a:rPr sz="1400" dirty="0">
                <a:latin typeface="Times New Roman"/>
                <a:cs typeface="Times New Roman"/>
              </a:rPr>
              <a:t>2) </a:t>
            </a:r>
            <a:r>
              <a:rPr sz="1400" i="1" dirty="0" err="1">
                <a:latin typeface="Times New Roman"/>
                <a:cs typeface="Times New Roman"/>
              </a:rPr>
              <a:t>lw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hafıza içeriğini yazmaç dosya girişindeki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write-data </a:t>
            </a:r>
            <a:r>
              <a:rPr lang="tr-TR" sz="1400" spc="5" dirty="0" smtClean="0">
                <a:latin typeface="Times New Roman"/>
                <a:cs typeface="Times New Roman"/>
              </a:rPr>
              <a:t>portuna transfer edecek veriyoluna ihtiyaç duyar</a:t>
            </a:r>
            <a:r>
              <a:rPr sz="1400" dirty="0" smtClean="0">
                <a:latin typeface="Times New Roman"/>
                <a:cs typeface="Times New Roman"/>
              </a:rPr>
              <a:t>. </a:t>
            </a:r>
            <a:r>
              <a:rPr lang="tr-TR" sz="1400" dirty="0">
                <a:latin typeface="Times New Roman"/>
                <a:cs typeface="Times New Roman"/>
              </a:rPr>
              <a:t>K</a:t>
            </a:r>
            <a:r>
              <a:rPr sz="1400" dirty="0" err="1" smtClean="0">
                <a:latin typeface="Times New Roman"/>
                <a:cs typeface="Times New Roman"/>
              </a:rPr>
              <a:t>ontrol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birimi veri hafızasına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sz="1400" i="1" spc="-5" dirty="0" err="1" smtClean="0">
                <a:latin typeface="Times New Roman"/>
                <a:cs typeface="Times New Roman"/>
              </a:rPr>
              <a:t>MemRead</a:t>
            </a:r>
            <a:r>
              <a:rPr lang="tr-TR" sz="1400" i="1" spc="-5" dirty="0" smtClean="0">
                <a:latin typeface="Times New Roman"/>
                <a:cs typeface="Times New Roman"/>
              </a:rPr>
              <a:t>=1</a:t>
            </a:r>
            <a:r>
              <a:rPr sz="1400" i="1" spc="-5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si</a:t>
            </a:r>
            <a:r>
              <a:rPr lang="tr-TR" sz="1400" dirty="0" smtClean="0">
                <a:latin typeface="Times New Roman"/>
                <a:cs typeface="Times New Roman"/>
              </a:rPr>
              <a:t>nyalini üreterek erişir</a:t>
            </a:r>
            <a:r>
              <a:rPr sz="1400" spc="5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0637" y="1135367"/>
            <a:ext cx="6895510" cy="3329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5156" y="4440415"/>
            <a:ext cx="6875780" cy="8495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610" algn="ctr">
              <a:lnSpc>
                <a:spcPct val="100000"/>
              </a:lnSpc>
              <a:spcBef>
                <a:spcPts val="105"/>
              </a:spcBef>
            </a:pPr>
            <a:r>
              <a:rPr lang="tr-TR" sz="1400" dirty="0">
                <a:latin typeface="Arial"/>
                <a:cs typeface="Arial"/>
              </a:rPr>
              <a:t>l</a:t>
            </a:r>
            <a:r>
              <a:rPr lang="tr-TR" sz="1400" dirty="0" smtClean="0">
                <a:latin typeface="Arial"/>
                <a:cs typeface="Arial"/>
              </a:rPr>
              <a:t>w komutu çalışırken aktif olan veriyolları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92405" marR="5080" indent="-180340">
              <a:lnSpc>
                <a:spcPts val="1660"/>
              </a:lnSpc>
            </a:pPr>
            <a:r>
              <a:rPr sz="1400" dirty="0">
                <a:latin typeface="Times New Roman"/>
                <a:cs typeface="Times New Roman"/>
              </a:rPr>
              <a:t>3) </a:t>
            </a:r>
            <a:r>
              <a:rPr sz="1400" i="1" dirty="0" err="1">
                <a:latin typeface="Times New Roman"/>
                <a:cs typeface="Times New Roman"/>
              </a:rPr>
              <a:t>sw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dirty="0" smtClean="0">
                <a:latin typeface="Times New Roman"/>
                <a:cs typeface="Times New Roman"/>
              </a:rPr>
              <a:t>$</a:t>
            </a:r>
            <a:r>
              <a:rPr sz="1400" i="1" dirty="0" err="1" smtClean="0">
                <a:latin typeface="Times New Roman"/>
                <a:cs typeface="Times New Roman"/>
              </a:rPr>
              <a:t>rt</a:t>
            </a:r>
            <a:r>
              <a:rPr lang="tr-TR" sz="1400" dirty="0" smtClean="0">
                <a:latin typeface="Times New Roman"/>
                <a:cs typeface="Times New Roman"/>
              </a:rPr>
              <a:t>‘nin içeriğini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hafızaya yazmak için bir veriyoluna ihtiyaç duyar</a:t>
            </a:r>
            <a:r>
              <a:rPr sz="1400" spc="5" dirty="0" smtClean="0">
                <a:latin typeface="Times New Roman"/>
                <a:cs typeface="Times New Roman"/>
              </a:rPr>
              <a:t>. </a:t>
            </a:r>
            <a:r>
              <a:rPr lang="tr-TR" sz="1400" dirty="0">
                <a:latin typeface="Times New Roman"/>
                <a:cs typeface="Times New Roman"/>
              </a:rPr>
              <a:t>K</a:t>
            </a:r>
            <a:r>
              <a:rPr sz="1400" dirty="0" err="1" smtClean="0">
                <a:latin typeface="Times New Roman"/>
                <a:cs typeface="Times New Roman"/>
              </a:rPr>
              <a:t>ontrol</a:t>
            </a:r>
            <a:r>
              <a:rPr sz="1400" dirty="0" smtClean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birimi </a:t>
            </a:r>
            <a:r>
              <a:rPr sz="1400" i="1" spc="-5" dirty="0" err="1" smtClean="0">
                <a:latin typeface="Times New Roman"/>
                <a:cs typeface="Times New Roman"/>
              </a:rPr>
              <a:t>MemWrite</a:t>
            </a:r>
            <a:r>
              <a:rPr lang="tr-TR" sz="1400" i="1" spc="-5" dirty="0" smtClean="0">
                <a:latin typeface="Times New Roman"/>
                <a:cs typeface="Times New Roman"/>
              </a:rPr>
              <a:t>=1</a:t>
            </a:r>
            <a:r>
              <a:rPr sz="1400" i="1" spc="-5" dirty="0" smtClean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sin</a:t>
            </a:r>
            <a:r>
              <a:rPr lang="tr-TR" sz="1400" dirty="0" smtClean="0">
                <a:latin typeface="Times New Roman"/>
                <a:cs typeface="Times New Roman"/>
              </a:rPr>
              <a:t>y</a:t>
            </a:r>
            <a:r>
              <a:rPr sz="1400" dirty="0" smtClean="0">
                <a:latin typeface="Times New Roman"/>
                <a:cs typeface="Times New Roman"/>
              </a:rPr>
              <a:t>al</a:t>
            </a:r>
            <a:r>
              <a:rPr lang="tr-TR" sz="1400" dirty="0" smtClean="0">
                <a:latin typeface="Times New Roman"/>
                <a:cs typeface="Times New Roman"/>
              </a:rPr>
              <a:t>ini üretir</a:t>
            </a:r>
            <a:r>
              <a:rPr sz="1400" spc="5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4247" y="5475719"/>
            <a:ext cx="6901901" cy="3329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47735" y="8960599"/>
            <a:ext cx="37477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lvl="0" algn="ctr">
              <a:spcBef>
                <a:spcPts val="105"/>
              </a:spcBef>
            </a:pPr>
            <a:r>
              <a:rPr lang="tr-TR" sz="1400" dirty="0" smtClean="0">
                <a:solidFill>
                  <a:prstClr val="black"/>
                </a:solidFill>
                <a:latin typeface="Arial"/>
                <a:cs typeface="Arial"/>
              </a:rPr>
              <a:t>sw </a:t>
            </a:r>
            <a:r>
              <a:rPr lang="tr-TR" sz="1400" dirty="0">
                <a:solidFill>
                  <a:prstClr val="black"/>
                </a:solidFill>
                <a:latin typeface="Arial"/>
                <a:cs typeface="Arial"/>
              </a:rPr>
              <a:t>komutu çalışırken aktif olan veriyolları</a:t>
            </a:r>
            <a:endParaRPr lang="tr-TR"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479539"/>
            <a:ext cx="6943090" cy="183191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619760">
              <a:lnSpc>
                <a:spcPts val="1620"/>
              </a:lnSpc>
              <a:spcBef>
                <a:spcPts val="204"/>
              </a:spcBef>
            </a:pPr>
            <a:r>
              <a:rPr lang="tr-TR" sz="1400" dirty="0" smtClean="0">
                <a:latin typeface="Arial"/>
                <a:cs typeface="Arial"/>
              </a:rPr>
              <a:t>Hafıza komutları ve</a:t>
            </a:r>
            <a:r>
              <a:rPr sz="140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R-t</a:t>
            </a:r>
            <a:r>
              <a:rPr lang="tr-TR" sz="1400" spc="-5" dirty="0" smtClean="0">
                <a:latin typeface="Arial"/>
                <a:cs typeface="Arial"/>
              </a:rPr>
              <a:t>ipi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lang="tr-TR" sz="1400" spc="-5" dirty="0" smtClean="0">
                <a:latin typeface="Arial"/>
                <a:cs typeface="Arial"/>
              </a:rPr>
              <a:t>komutları için oluşturulan veriyollarını nasıl birleştireceğiz</a:t>
            </a:r>
            <a:r>
              <a:rPr sz="1400" dirty="0" smtClean="0">
                <a:latin typeface="Arial"/>
                <a:cs typeface="Arial"/>
              </a:rPr>
              <a:t>?  </a:t>
            </a:r>
            <a:r>
              <a:rPr sz="1400" spc="-5" dirty="0">
                <a:latin typeface="Arial"/>
                <a:cs typeface="Arial"/>
              </a:rPr>
              <a:t>Answer:</a:t>
            </a:r>
            <a:endParaRPr sz="1400" dirty="0">
              <a:latin typeface="Arial"/>
              <a:cs typeface="Arial"/>
            </a:endParaRPr>
          </a:p>
          <a:p>
            <a:pPr marL="469265">
              <a:lnSpc>
                <a:spcPts val="156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Birleştirmeyi yapabilmek için</a:t>
            </a:r>
            <a:r>
              <a:rPr sz="1400" dirty="0" smtClean="0">
                <a:latin typeface="Times New Roman"/>
                <a:cs typeface="Times New Roman"/>
              </a:rPr>
              <a:t>, </a:t>
            </a:r>
            <a:r>
              <a:rPr lang="tr-TR" sz="1400" dirty="0" smtClean="0">
                <a:latin typeface="Times New Roman"/>
                <a:cs typeface="Times New Roman"/>
              </a:rPr>
              <a:t>tek veriyolunu dikkate alacağız</a:t>
            </a:r>
            <a:r>
              <a:rPr sz="1400" dirty="0" smtClean="0">
                <a:latin typeface="Times New Roman"/>
                <a:cs typeface="Times New Roman"/>
              </a:rPr>
              <a:t>. </a:t>
            </a:r>
            <a:r>
              <a:rPr lang="tr-TR" sz="1400" dirty="0" smtClean="0">
                <a:latin typeface="Times New Roman"/>
                <a:cs typeface="Times New Roman"/>
              </a:rPr>
              <a:t>önce</a:t>
            </a:r>
            <a:r>
              <a:rPr sz="1400" dirty="0" smtClean="0">
                <a:latin typeface="Times New Roman"/>
                <a:cs typeface="Times New Roman"/>
              </a:rPr>
              <a:t>, </a:t>
            </a:r>
            <a:r>
              <a:rPr lang="tr-TR" sz="1400" dirty="0" smtClean="0">
                <a:latin typeface="Times New Roman"/>
                <a:cs typeface="Times New Roman"/>
              </a:rPr>
              <a:t>her komut için tek saat aşamasını kullanan bir uygulamayı dikkate almamız gerekir</a:t>
            </a:r>
            <a:r>
              <a:rPr sz="1400" spc="5" dirty="0" smtClean="0">
                <a:latin typeface="Times New Roman"/>
                <a:cs typeface="Times New Roman"/>
              </a:rPr>
              <a:t>. </a:t>
            </a:r>
            <a:r>
              <a:rPr lang="tr-TR" sz="1400" spc="5" dirty="0" smtClean="0">
                <a:latin typeface="Times New Roman"/>
                <a:cs typeface="Times New Roman"/>
              </a:rPr>
              <a:t>Bu durumda: bir komut için tasarlanan veriyolu, her komut için birden fazla kullanılamaz. Dolayısıyla, ihtiyaç duyulan elemen her neyse, ikincisi kullanılmak zorundadır.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92405" marR="502284" indent="-180340">
              <a:lnSpc>
                <a:spcPts val="1390"/>
              </a:lnSpc>
            </a:pPr>
            <a:r>
              <a:rPr sz="1100" dirty="0">
                <a:latin typeface="Arial"/>
                <a:cs typeface="Arial"/>
              </a:rPr>
              <a:t>- </a:t>
            </a:r>
            <a:r>
              <a:rPr sz="1200" i="1" dirty="0" err="1" smtClean="0">
                <a:latin typeface="Arial"/>
                <a:cs typeface="Arial"/>
              </a:rPr>
              <a:t>wreg</a:t>
            </a:r>
            <a:r>
              <a:rPr lang="tr-TR" sz="1200" i="1" dirty="0" smtClean="0">
                <a:latin typeface="Arial"/>
                <a:cs typeface="Arial"/>
              </a:rPr>
              <a:t> ve</a:t>
            </a:r>
            <a:r>
              <a:rPr sz="1200" i="1" dirty="0" smtClean="0">
                <a:latin typeface="Arial"/>
                <a:cs typeface="Arial"/>
              </a:rPr>
              <a:t>  </a:t>
            </a:r>
            <a:r>
              <a:rPr sz="1200" i="1" dirty="0" err="1" smtClean="0">
                <a:latin typeface="Arial"/>
                <a:cs typeface="Arial"/>
              </a:rPr>
              <a:t>wdata</a:t>
            </a:r>
            <a:r>
              <a:rPr lang="tr-TR" sz="1200" i="1" dirty="0">
                <a:latin typeface="Arial"/>
                <a:cs typeface="Arial"/>
              </a:rPr>
              <a:t>'</a:t>
            </a:r>
            <a:r>
              <a:rPr lang="tr-TR" sz="1200" i="1" dirty="0" smtClean="0">
                <a:latin typeface="Arial"/>
                <a:cs typeface="Arial"/>
              </a:rPr>
              <a:t>ya bağlı hatları seçmek için MUX kullanacağız</a:t>
            </a:r>
            <a:r>
              <a:rPr lang="tr-TR" sz="1200" dirty="0" smtClean="0">
                <a:latin typeface="Arial"/>
                <a:cs typeface="Arial"/>
              </a:rPr>
              <a:t>. Ayrıca</a:t>
            </a:r>
            <a:r>
              <a:rPr sz="1200" dirty="0" smtClean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ALU-B </a:t>
            </a:r>
            <a:r>
              <a:rPr lang="tr-TR" sz="1200" spc="-5" dirty="0" smtClean="0">
                <a:latin typeface="Arial"/>
                <a:cs typeface="Arial"/>
              </a:rPr>
              <a:t>girişi için de MUX gerekir</a:t>
            </a:r>
            <a:r>
              <a:rPr sz="1200" spc="-5" dirty="0" smtClean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498" y="2846819"/>
            <a:ext cx="6636590" cy="3208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9107" y="4861547"/>
            <a:ext cx="254635" cy="889000"/>
          </a:xfrm>
          <a:custGeom>
            <a:avLst/>
            <a:gdLst/>
            <a:ahLst/>
            <a:cxnLst/>
            <a:rect l="l" t="t" r="r" b="b"/>
            <a:pathLst>
              <a:path w="254635" h="889000">
                <a:moveTo>
                  <a:pt x="41390" y="71948"/>
                </a:moveTo>
                <a:lnTo>
                  <a:pt x="32063" y="74280"/>
                </a:lnTo>
                <a:lnTo>
                  <a:pt x="245363" y="883920"/>
                </a:lnTo>
                <a:lnTo>
                  <a:pt x="246887" y="886968"/>
                </a:lnTo>
                <a:lnTo>
                  <a:pt x="251460" y="888492"/>
                </a:lnTo>
                <a:lnTo>
                  <a:pt x="254508" y="882396"/>
                </a:lnTo>
                <a:lnTo>
                  <a:pt x="41390" y="71948"/>
                </a:lnTo>
                <a:close/>
              </a:path>
              <a:path w="254635" h="889000">
                <a:moveTo>
                  <a:pt x="16763" y="0"/>
                </a:moveTo>
                <a:lnTo>
                  <a:pt x="0" y="82296"/>
                </a:lnTo>
                <a:lnTo>
                  <a:pt x="32063" y="74280"/>
                </a:lnTo>
                <a:lnTo>
                  <a:pt x="28956" y="62484"/>
                </a:lnTo>
                <a:lnTo>
                  <a:pt x="28956" y="57912"/>
                </a:lnTo>
                <a:lnTo>
                  <a:pt x="32004" y="56387"/>
                </a:lnTo>
                <a:lnTo>
                  <a:pt x="66439" y="56387"/>
                </a:lnTo>
                <a:lnTo>
                  <a:pt x="16763" y="0"/>
                </a:lnTo>
                <a:close/>
              </a:path>
              <a:path w="254635" h="889000">
                <a:moveTo>
                  <a:pt x="35051" y="56387"/>
                </a:moveTo>
                <a:lnTo>
                  <a:pt x="32004" y="56387"/>
                </a:lnTo>
                <a:lnTo>
                  <a:pt x="28956" y="57912"/>
                </a:lnTo>
                <a:lnTo>
                  <a:pt x="28956" y="62484"/>
                </a:lnTo>
                <a:lnTo>
                  <a:pt x="32063" y="74280"/>
                </a:lnTo>
                <a:lnTo>
                  <a:pt x="41390" y="71948"/>
                </a:lnTo>
                <a:lnTo>
                  <a:pt x="38100" y="59436"/>
                </a:lnTo>
                <a:lnTo>
                  <a:pt x="35051" y="56387"/>
                </a:lnTo>
                <a:close/>
              </a:path>
              <a:path w="254635" h="889000">
                <a:moveTo>
                  <a:pt x="66439" y="56387"/>
                </a:moveTo>
                <a:lnTo>
                  <a:pt x="35051" y="56387"/>
                </a:lnTo>
                <a:lnTo>
                  <a:pt x="38100" y="59436"/>
                </a:lnTo>
                <a:lnTo>
                  <a:pt x="41390" y="71948"/>
                </a:lnTo>
                <a:lnTo>
                  <a:pt x="73151" y="64008"/>
                </a:lnTo>
                <a:lnTo>
                  <a:pt x="66439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36551" y="5839955"/>
            <a:ext cx="1262380" cy="411480"/>
          </a:xfrm>
          <a:custGeom>
            <a:avLst/>
            <a:gdLst/>
            <a:ahLst/>
            <a:cxnLst/>
            <a:rect l="l" t="t" r="r" b="b"/>
            <a:pathLst>
              <a:path w="1262379" h="411479">
                <a:moveTo>
                  <a:pt x="0" y="0"/>
                </a:moveTo>
                <a:lnTo>
                  <a:pt x="1261871" y="0"/>
                </a:lnTo>
                <a:lnTo>
                  <a:pt x="1261871" y="411479"/>
                </a:lnTo>
                <a:lnTo>
                  <a:pt x="0" y="4114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36551" y="5839955"/>
            <a:ext cx="1262380" cy="35009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7155">
              <a:lnSpc>
                <a:spcPts val="1190"/>
              </a:lnSpc>
              <a:spcBef>
                <a:spcPts val="330"/>
              </a:spcBef>
            </a:pPr>
            <a:r>
              <a:rPr lang="tr-TR" sz="1000" spc="-5" dirty="0" smtClean="0">
                <a:latin typeface="Times New Roman"/>
                <a:cs typeface="Times New Roman"/>
              </a:rPr>
              <a:t>lw</a:t>
            </a:r>
            <a:r>
              <a:rPr sz="1000" dirty="0" smtClean="0">
                <a:latin typeface="Times New Roman"/>
                <a:cs typeface="Times New Roman"/>
              </a:rPr>
              <a:t> </a:t>
            </a:r>
            <a:r>
              <a:rPr lang="tr-TR" sz="1000" dirty="0" smtClean="0">
                <a:latin typeface="Times New Roman"/>
                <a:cs typeface="Times New Roman"/>
              </a:rPr>
              <a:t>veya</a:t>
            </a:r>
            <a:endParaRPr sz="1000" dirty="0">
              <a:latin typeface="Times New Roman"/>
              <a:cs typeface="Times New Roman"/>
            </a:endParaRPr>
          </a:p>
          <a:p>
            <a:pPr marL="97155">
              <a:lnSpc>
                <a:spcPts val="1190"/>
              </a:lnSpc>
            </a:pPr>
            <a:r>
              <a:rPr sz="1000" spc="-10" dirty="0" smtClean="0">
                <a:latin typeface="Times New Roman"/>
                <a:cs typeface="Times New Roman"/>
              </a:rPr>
              <a:t>R-t</a:t>
            </a:r>
            <a:r>
              <a:rPr lang="tr-TR" sz="1000" spc="-10" dirty="0" smtClean="0">
                <a:latin typeface="Times New Roman"/>
                <a:cs typeface="Times New Roman"/>
              </a:rPr>
              <a:t>ipi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lang="tr-TR" sz="1000" spc="-5" dirty="0" smtClean="0">
                <a:latin typeface="Times New Roman"/>
                <a:cs typeface="Times New Roman"/>
              </a:rPr>
              <a:t>komut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93151" y="4954511"/>
            <a:ext cx="815340" cy="1156970"/>
          </a:xfrm>
          <a:custGeom>
            <a:avLst/>
            <a:gdLst/>
            <a:ahLst/>
            <a:cxnLst/>
            <a:rect l="l" t="t" r="r" b="b"/>
            <a:pathLst>
              <a:path w="815339" h="1156970">
                <a:moveTo>
                  <a:pt x="768347" y="60729"/>
                </a:moveTo>
                <a:lnTo>
                  <a:pt x="0" y="1149095"/>
                </a:lnTo>
                <a:lnTo>
                  <a:pt x="0" y="1153667"/>
                </a:lnTo>
                <a:lnTo>
                  <a:pt x="1524" y="1156715"/>
                </a:lnTo>
                <a:lnTo>
                  <a:pt x="4572" y="1156715"/>
                </a:lnTo>
                <a:lnTo>
                  <a:pt x="7620" y="1155191"/>
                </a:lnTo>
                <a:lnTo>
                  <a:pt x="775589" y="65851"/>
                </a:lnTo>
                <a:lnTo>
                  <a:pt x="768347" y="60729"/>
                </a:lnTo>
                <a:close/>
              </a:path>
              <a:path w="815339" h="1156970">
                <a:moveTo>
                  <a:pt x="808590" y="47243"/>
                </a:moveTo>
                <a:lnTo>
                  <a:pt x="778764" y="47243"/>
                </a:lnTo>
                <a:lnTo>
                  <a:pt x="781812" y="48767"/>
                </a:lnTo>
                <a:lnTo>
                  <a:pt x="783336" y="51815"/>
                </a:lnTo>
                <a:lnTo>
                  <a:pt x="783336" y="54863"/>
                </a:lnTo>
                <a:lnTo>
                  <a:pt x="775589" y="65851"/>
                </a:lnTo>
                <a:lnTo>
                  <a:pt x="803148" y="85343"/>
                </a:lnTo>
                <a:lnTo>
                  <a:pt x="808590" y="47243"/>
                </a:lnTo>
                <a:close/>
              </a:path>
              <a:path w="815339" h="1156970">
                <a:moveTo>
                  <a:pt x="778764" y="47243"/>
                </a:moveTo>
                <a:lnTo>
                  <a:pt x="775716" y="50291"/>
                </a:lnTo>
                <a:lnTo>
                  <a:pt x="768347" y="60729"/>
                </a:lnTo>
                <a:lnTo>
                  <a:pt x="775589" y="65851"/>
                </a:lnTo>
                <a:lnTo>
                  <a:pt x="783336" y="54863"/>
                </a:lnTo>
                <a:lnTo>
                  <a:pt x="783336" y="51815"/>
                </a:lnTo>
                <a:lnTo>
                  <a:pt x="781812" y="48767"/>
                </a:lnTo>
                <a:lnTo>
                  <a:pt x="778764" y="47243"/>
                </a:lnTo>
                <a:close/>
              </a:path>
              <a:path w="815339" h="1156970">
                <a:moveTo>
                  <a:pt x="815340" y="0"/>
                </a:moveTo>
                <a:lnTo>
                  <a:pt x="740664" y="41147"/>
                </a:lnTo>
                <a:lnTo>
                  <a:pt x="768347" y="60729"/>
                </a:lnTo>
                <a:lnTo>
                  <a:pt x="775716" y="50291"/>
                </a:lnTo>
                <a:lnTo>
                  <a:pt x="778764" y="47243"/>
                </a:lnTo>
                <a:lnTo>
                  <a:pt x="808590" y="47243"/>
                </a:lnTo>
                <a:lnTo>
                  <a:pt x="815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85531" y="6088367"/>
            <a:ext cx="1262380" cy="624840"/>
          </a:xfrm>
          <a:custGeom>
            <a:avLst/>
            <a:gdLst/>
            <a:ahLst/>
            <a:cxnLst/>
            <a:rect l="l" t="t" r="r" b="b"/>
            <a:pathLst>
              <a:path w="1262380" h="624840">
                <a:moveTo>
                  <a:pt x="0" y="0"/>
                </a:moveTo>
                <a:lnTo>
                  <a:pt x="1261872" y="0"/>
                </a:lnTo>
                <a:lnTo>
                  <a:pt x="1261872" y="624839"/>
                </a:lnTo>
                <a:lnTo>
                  <a:pt x="0" y="624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85531" y="6088367"/>
            <a:ext cx="1262380" cy="49821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97155" marR="116205">
              <a:lnSpc>
                <a:spcPts val="1180"/>
              </a:lnSpc>
              <a:spcBef>
                <a:spcPts val="385"/>
              </a:spcBef>
            </a:pPr>
            <a:r>
              <a:rPr lang="tr-TR" sz="1000" spc="-5" dirty="0" smtClean="0">
                <a:latin typeface="Times New Roman"/>
                <a:cs typeface="Times New Roman"/>
              </a:rPr>
              <a:t>Hafıza</a:t>
            </a:r>
            <a:r>
              <a:rPr sz="1000" spc="-95" dirty="0" smtClean="0">
                <a:latin typeface="Times New Roman"/>
                <a:cs typeface="Times New Roman"/>
              </a:rPr>
              <a:t> </a:t>
            </a:r>
            <a:r>
              <a:rPr sz="1000" spc="-5" dirty="0" smtClean="0">
                <a:latin typeface="Times New Roman"/>
                <a:cs typeface="Times New Roman"/>
              </a:rPr>
              <a:t>refer</a:t>
            </a:r>
            <a:r>
              <a:rPr lang="tr-TR" sz="1000" spc="-5" dirty="0" smtClean="0">
                <a:latin typeface="Times New Roman"/>
                <a:cs typeface="Times New Roman"/>
              </a:rPr>
              <a:t>ans</a:t>
            </a:r>
            <a:r>
              <a:rPr sz="1000" spc="-5" dirty="0" smtClean="0">
                <a:latin typeface="Times New Roman"/>
                <a:cs typeface="Times New Roman"/>
              </a:rPr>
              <a:t>  </a:t>
            </a:r>
            <a:r>
              <a:rPr lang="tr-TR" sz="1000" spc="-5" dirty="0" smtClean="0">
                <a:latin typeface="Times New Roman"/>
                <a:cs typeface="Times New Roman"/>
              </a:rPr>
              <a:t>veya</a:t>
            </a:r>
            <a:endParaRPr sz="1000" dirty="0">
              <a:latin typeface="Times New Roman"/>
              <a:cs typeface="Times New Roman"/>
            </a:endParaRPr>
          </a:p>
          <a:p>
            <a:pPr marL="97155">
              <a:lnSpc>
                <a:spcPts val="1135"/>
              </a:lnSpc>
            </a:pPr>
            <a:r>
              <a:rPr sz="1000" spc="-10" dirty="0" smtClean="0">
                <a:latin typeface="Times New Roman"/>
                <a:cs typeface="Times New Roman"/>
              </a:rPr>
              <a:t>R-t</a:t>
            </a:r>
            <a:r>
              <a:rPr lang="tr-TR" sz="1000" spc="-10" dirty="0" smtClean="0">
                <a:latin typeface="Times New Roman"/>
                <a:cs typeface="Times New Roman"/>
              </a:rPr>
              <a:t>ipi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lang="tr-TR" sz="1000" spc="-5" dirty="0" smtClean="0">
                <a:latin typeface="Times New Roman"/>
                <a:cs typeface="Times New Roman"/>
              </a:rPr>
              <a:t>komut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63783" y="5794235"/>
            <a:ext cx="1356360" cy="556260"/>
          </a:xfrm>
          <a:custGeom>
            <a:avLst/>
            <a:gdLst/>
            <a:ahLst/>
            <a:cxnLst/>
            <a:rect l="l" t="t" r="r" b="b"/>
            <a:pathLst>
              <a:path w="1356360" h="556260">
                <a:moveTo>
                  <a:pt x="0" y="0"/>
                </a:moveTo>
                <a:lnTo>
                  <a:pt x="1356360" y="0"/>
                </a:lnTo>
                <a:lnTo>
                  <a:pt x="1356360" y="556260"/>
                </a:lnTo>
                <a:lnTo>
                  <a:pt x="0" y="5562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63783" y="5794235"/>
            <a:ext cx="1356360" cy="49821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8895" rIns="0" bIns="0" rtlCol="0">
            <a:spAutoFit/>
          </a:bodyPr>
          <a:lstStyle/>
          <a:p>
            <a:pPr marL="95885" marR="132715">
              <a:lnSpc>
                <a:spcPts val="1180"/>
              </a:lnSpc>
              <a:spcBef>
                <a:spcPts val="385"/>
              </a:spcBef>
            </a:pPr>
            <a:r>
              <a:rPr lang="tr-TR" sz="1000" spc="-10" dirty="0" smtClean="0">
                <a:latin typeface="Times New Roman"/>
                <a:cs typeface="Times New Roman"/>
              </a:rPr>
              <a:t>Hafıza</a:t>
            </a:r>
            <a:r>
              <a:rPr sz="1000" spc="-15" dirty="0" smtClean="0">
                <a:latin typeface="Times New Roman"/>
                <a:cs typeface="Times New Roman"/>
              </a:rPr>
              <a:t> </a:t>
            </a:r>
            <a:r>
              <a:rPr sz="1000" spc="-5" dirty="0" err="1" smtClean="0">
                <a:latin typeface="Times New Roman"/>
                <a:cs typeface="Times New Roman"/>
              </a:rPr>
              <a:t>adr</a:t>
            </a:r>
            <a:r>
              <a:rPr lang="tr-TR" sz="1000" spc="-5" dirty="0" smtClean="0">
                <a:latin typeface="Times New Roman"/>
                <a:cs typeface="Times New Roman"/>
              </a:rPr>
              <a:t>es hesaplanması</a:t>
            </a:r>
            <a:r>
              <a:rPr sz="1000" spc="-5" dirty="0" smtClean="0">
                <a:latin typeface="Times New Roman"/>
                <a:cs typeface="Times New Roman"/>
              </a:rPr>
              <a:t>  </a:t>
            </a:r>
            <a:r>
              <a:rPr lang="tr-TR" sz="1000" spc="-5" dirty="0" smtClean="0">
                <a:latin typeface="Times New Roman"/>
                <a:cs typeface="Times New Roman"/>
              </a:rPr>
              <a:t>veya</a:t>
            </a:r>
            <a:endParaRPr sz="1000" dirty="0">
              <a:latin typeface="Times New Roman"/>
              <a:cs typeface="Times New Roman"/>
            </a:endParaRPr>
          </a:p>
          <a:p>
            <a:pPr marL="95885">
              <a:lnSpc>
                <a:spcPts val="1135"/>
              </a:lnSpc>
            </a:pPr>
            <a:r>
              <a:rPr sz="1000" spc="-10" dirty="0" smtClean="0">
                <a:latin typeface="Times New Roman"/>
                <a:cs typeface="Times New Roman"/>
              </a:rPr>
              <a:t>R-t</a:t>
            </a:r>
            <a:r>
              <a:rPr lang="tr-TR" sz="1000" spc="-10" dirty="0" smtClean="0">
                <a:latin typeface="Times New Roman"/>
                <a:cs typeface="Times New Roman"/>
              </a:rPr>
              <a:t>ipi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r>
              <a:rPr lang="tr-TR" sz="1000" spc="-5" dirty="0" smtClean="0">
                <a:latin typeface="Times New Roman"/>
                <a:cs typeface="Times New Roman"/>
              </a:rPr>
              <a:t>komut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05231" y="5146535"/>
            <a:ext cx="76200" cy="676910"/>
          </a:xfrm>
          <a:custGeom>
            <a:avLst/>
            <a:gdLst/>
            <a:ahLst/>
            <a:cxnLst/>
            <a:rect l="l" t="t" r="r" b="b"/>
            <a:pathLst>
              <a:path w="76200" h="676910">
                <a:moveTo>
                  <a:pt x="33366" y="76867"/>
                </a:moveTo>
                <a:lnTo>
                  <a:pt x="25907" y="670560"/>
                </a:lnTo>
                <a:lnTo>
                  <a:pt x="27431" y="675132"/>
                </a:lnTo>
                <a:lnTo>
                  <a:pt x="30479" y="676656"/>
                </a:lnTo>
                <a:lnTo>
                  <a:pt x="33527" y="675132"/>
                </a:lnTo>
                <a:lnTo>
                  <a:pt x="35051" y="672084"/>
                </a:lnTo>
                <a:lnTo>
                  <a:pt x="42508" y="77050"/>
                </a:lnTo>
                <a:lnTo>
                  <a:pt x="33366" y="76867"/>
                </a:lnTo>
                <a:close/>
              </a:path>
              <a:path w="76200" h="676910">
                <a:moveTo>
                  <a:pt x="67235" y="59436"/>
                </a:moveTo>
                <a:lnTo>
                  <a:pt x="38100" y="59436"/>
                </a:lnTo>
                <a:lnTo>
                  <a:pt x="41147" y="60960"/>
                </a:lnTo>
                <a:lnTo>
                  <a:pt x="42671" y="64008"/>
                </a:lnTo>
                <a:lnTo>
                  <a:pt x="42508" y="77050"/>
                </a:lnTo>
                <a:lnTo>
                  <a:pt x="76200" y="77724"/>
                </a:lnTo>
                <a:lnTo>
                  <a:pt x="67235" y="59436"/>
                </a:lnTo>
                <a:close/>
              </a:path>
              <a:path w="76200" h="676910">
                <a:moveTo>
                  <a:pt x="38100" y="59436"/>
                </a:moveTo>
                <a:lnTo>
                  <a:pt x="35051" y="60960"/>
                </a:lnTo>
                <a:lnTo>
                  <a:pt x="33527" y="64008"/>
                </a:lnTo>
                <a:lnTo>
                  <a:pt x="33366" y="76867"/>
                </a:lnTo>
                <a:lnTo>
                  <a:pt x="42508" y="77050"/>
                </a:lnTo>
                <a:lnTo>
                  <a:pt x="42671" y="64008"/>
                </a:lnTo>
                <a:lnTo>
                  <a:pt x="41147" y="60960"/>
                </a:lnTo>
                <a:lnTo>
                  <a:pt x="38100" y="59436"/>
                </a:lnTo>
                <a:close/>
              </a:path>
              <a:path w="76200" h="676910">
                <a:moveTo>
                  <a:pt x="38100" y="0"/>
                </a:moveTo>
                <a:lnTo>
                  <a:pt x="0" y="76200"/>
                </a:lnTo>
                <a:lnTo>
                  <a:pt x="33366" y="76867"/>
                </a:lnTo>
                <a:lnTo>
                  <a:pt x="33527" y="64008"/>
                </a:lnTo>
                <a:lnTo>
                  <a:pt x="35051" y="60960"/>
                </a:lnTo>
                <a:lnTo>
                  <a:pt x="38100" y="59436"/>
                </a:lnTo>
                <a:lnTo>
                  <a:pt x="67235" y="5943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46591" y="3646919"/>
            <a:ext cx="119380" cy="132715"/>
          </a:xfrm>
          <a:custGeom>
            <a:avLst/>
            <a:gdLst/>
            <a:ahLst/>
            <a:cxnLst/>
            <a:rect l="l" t="t" r="r" b="b"/>
            <a:pathLst>
              <a:path w="119380" h="132714">
                <a:moveTo>
                  <a:pt x="0" y="0"/>
                </a:moveTo>
                <a:lnTo>
                  <a:pt x="118872" y="0"/>
                </a:lnTo>
                <a:lnTo>
                  <a:pt x="118872" y="132587"/>
                </a:lnTo>
                <a:lnTo>
                  <a:pt x="0" y="13258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38463" y="3631171"/>
            <a:ext cx="1257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latin typeface="Times New Roman"/>
                <a:cs typeface="Times New Roman"/>
              </a:rPr>
              <a:t>lw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17" name="object 17"/>
          <p:cNvSpPr txBox="1"/>
          <p:nvPr/>
        </p:nvSpPr>
        <p:spPr>
          <a:xfrm>
            <a:off x="5838431" y="8854426"/>
            <a:ext cx="198120" cy="1346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4445">
              <a:lnSpc>
                <a:spcPts val="950"/>
              </a:lnSpc>
            </a:pPr>
            <a:r>
              <a:rPr sz="800" dirty="0">
                <a:latin typeface="Times New Roman"/>
                <a:cs typeface="Times New Roman"/>
              </a:rPr>
              <a:t>(00)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56" y="694427"/>
            <a:ext cx="6231255" cy="6668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Branch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lang="tr-TR" sz="1400" b="1" dirty="0" smtClean="0">
                <a:latin typeface="Times New Roman"/>
                <a:cs typeface="Times New Roman"/>
              </a:rPr>
              <a:t>Komutu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45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Veriyolunu branch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jump </a:t>
            </a:r>
            <a:r>
              <a:rPr lang="tr-TR" sz="1400" spc="-10" dirty="0" smtClean="0">
                <a:latin typeface="Times New Roman"/>
                <a:cs typeface="Times New Roman"/>
              </a:rPr>
              <a:t>komutları  çalışacak şekilde düzenleyeceğiz </a:t>
            </a:r>
            <a:r>
              <a:rPr sz="1400" spc="5" dirty="0" smtClean="0">
                <a:latin typeface="Times New Roman"/>
                <a:cs typeface="Times New Roman"/>
              </a:rPr>
              <a:t>.  </a:t>
            </a:r>
            <a:r>
              <a:rPr sz="1400" i="1" dirty="0" err="1" smtClean="0">
                <a:latin typeface="Times New Roman"/>
                <a:cs typeface="Times New Roman"/>
              </a:rPr>
              <a:t>beq</a:t>
            </a:r>
            <a:r>
              <a:rPr sz="1400" i="1" dirty="0" smtClean="0">
                <a:latin typeface="Times New Roman"/>
                <a:cs typeface="Times New Roman"/>
              </a:rPr>
              <a:t> </a:t>
            </a:r>
            <a:r>
              <a:rPr lang="tr-TR" sz="1400" spc="5" dirty="0" smtClean="0">
                <a:latin typeface="Times New Roman"/>
                <a:cs typeface="Times New Roman"/>
              </a:rPr>
              <a:t>komutu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i="1" dirty="0" smtClean="0">
                <a:latin typeface="Times New Roman"/>
                <a:cs typeface="Times New Roman"/>
              </a:rPr>
              <a:t>I-t</a:t>
            </a:r>
            <a:r>
              <a:rPr lang="tr-TR" sz="1400" i="1" dirty="0" smtClean="0">
                <a:latin typeface="Times New Roman"/>
                <a:cs typeface="Times New Roman"/>
              </a:rPr>
              <a:t>ipi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38" y="2579611"/>
            <a:ext cx="6812280" cy="137922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-635">
              <a:lnSpc>
                <a:spcPts val="1660"/>
              </a:lnSpc>
              <a:spcBef>
                <a:spcPts val="175"/>
              </a:spcBef>
            </a:pPr>
            <a:r>
              <a:rPr sz="1400" spc="-5" dirty="0">
                <a:latin typeface="Times New Roman"/>
                <a:cs typeface="Times New Roman"/>
              </a:rPr>
              <a:t>“</a:t>
            </a:r>
            <a:r>
              <a:rPr sz="1400" i="1" spc="-5" dirty="0">
                <a:latin typeface="Times New Roman"/>
                <a:cs typeface="Times New Roman"/>
              </a:rPr>
              <a:t>beq</a:t>
            </a:r>
            <a:r>
              <a:rPr sz="1400" spc="-5" dirty="0">
                <a:latin typeface="Times New Roman"/>
                <a:cs typeface="Times New Roman"/>
              </a:rPr>
              <a:t>” </a:t>
            </a:r>
            <a:r>
              <a:rPr lang="tr-TR" sz="1400" dirty="0" smtClean="0">
                <a:latin typeface="Times New Roman"/>
                <a:cs typeface="Times New Roman"/>
              </a:rPr>
              <a:t>eğer rs ve rt yazmaçlarının içeriği eşit ise, </a:t>
            </a:r>
            <a:r>
              <a:rPr sz="1400" dirty="0" smtClean="0">
                <a:latin typeface="Times New Roman"/>
                <a:cs typeface="Times New Roman"/>
              </a:rPr>
              <a:t>PC</a:t>
            </a:r>
            <a:r>
              <a:rPr lang="tr-TR" sz="1400" dirty="0" smtClean="0">
                <a:latin typeface="Times New Roman"/>
                <a:cs typeface="Times New Roman"/>
              </a:rPr>
              <a:t>‘nin içindeki bilgiyi değiştirir</a:t>
            </a:r>
            <a:r>
              <a:rPr lang="tr-TR" sz="1400" dirty="0" smtClean="0">
                <a:latin typeface="Times New Roman"/>
                <a:cs typeface="Times New Roman"/>
              </a:rPr>
              <a:t>. </a:t>
            </a:r>
            <a:r>
              <a:rPr sz="1400" i="1" dirty="0" smtClean="0">
                <a:latin typeface="Times New Roman"/>
                <a:cs typeface="Times New Roman"/>
              </a:rPr>
              <a:t>PC </a:t>
            </a:r>
            <a:r>
              <a:rPr sz="1400" spc="-15" dirty="0" smtClean="0">
                <a:latin typeface="Times New Roman"/>
                <a:cs typeface="Times New Roman"/>
              </a:rPr>
              <a:t>b</a:t>
            </a:r>
            <a:r>
              <a:rPr lang="tr-TR" sz="1400" spc="-15" dirty="0" smtClean="0">
                <a:latin typeface="Times New Roman"/>
                <a:cs typeface="Times New Roman"/>
              </a:rPr>
              <a:t>a</a:t>
            </a:r>
            <a:r>
              <a:rPr sz="1400" spc="-15" dirty="0" err="1" smtClean="0">
                <a:latin typeface="Times New Roman"/>
                <a:cs typeface="Times New Roman"/>
              </a:rPr>
              <a:t>yt</a:t>
            </a:r>
            <a:r>
              <a:rPr lang="tr-TR" sz="1400" spc="-15" dirty="0" smtClean="0">
                <a:latin typeface="Times New Roman"/>
                <a:cs typeface="Times New Roman"/>
              </a:rPr>
              <a:t> adress içerir</a:t>
            </a:r>
            <a:r>
              <a:rPr lang="tr-TR" sz="1400" dirty="0">
                <a:latin typeface="Times New Roman"/>
                <a:cs typeface="Times New Roman"/>
              </a:rPr>
              <a:t> </a:t>
            </a:r>
            <a:r>
              <a:rPr lang="tr-TR" sz="1400" dirty="0" smtClean="0">
                <a:latin typeface="Times New Roman"/>
                <a:cs typeface="Times New Roman"/>
              </a:rPr>
              <a:t>ve aşağıdaki işlemlerin yapılması gerekir:</a:t>
            </a:r>
            <a:endParaRPr sz="1400" dirty="0">
              <a:latin typeface="Times New Roman"/>
              <a:cs typeface="Times New Roman"/>
            </a:endParaRPr>
          </a:p>
          <a:p>
            <a:pPr marL="469900" marR="2653030">
              <a:lnSpc>
                <a:spcPts val="1880"/>
              </a:lnSpc>
            </a:pPr>
            <a:r>
              <a:rPr sz="1600" i="1" spc="-5" dirty="0">
                <a:latin typeface="Times New Roman"/>
                <a:cs typeface="Times New Roman"/>
              </a:rPr>
              <a:t>if ($rs=$rt) then PC </a:t>
            </a:r>
            <a:r>
              <a:rPr sz="1600" spc="-5" dirty="0">
                <a:latin typeface="Times New Roman"/>
                <a:cs typeface="Times New Roman"/>
              </a:rPr>
              <a:t>← </a:t>
            </a:r>
            <a:r>
              <a:rPr sz="1600" i="1" spc="-15" dirty="0">
                <a:latin typeface="Times New Roman"/>
                <a:cs typeface="Times New Roman"/>
              </a:rPr>
              <a:t>(PC </a:t>
            </a:r>
            <a:r>
              <a:rPr sz="1600" i="1" spc="-5" dirty="0">
                <a:latin typeface="Times New Roman"/>
                <a:cs typeface="Times New Roman"/>
              </a:rPr>
              <a:t>+ 4) + imm </a:t>
            </a:r>
            <a:r>
              <a:rPr sz="1600" spc="-5" dirty="0">
                <a:latin typeface="Times New Roman"/>
                <a:cs typeface="Times New Roman"/>
              </a:rPr>
              <a:t>× </a:t>
            </a:r>
            <a:r>
              <a:rPr sz="1600" i="1" spc="-5" dirty="0">
                <a:latin typeface="Times New Roman"/>
                <a:cs typeface="Times New Roman"/>
              </a:rPr>
              <a:t>4 ,  else PC </a:t>
            </a:r>
            <a:r>
              <a:rPr sz="1600" spc="-5" dirty="0">
                <a:latin typeface="Times New Roman"/>
                <a:cs typeface="Times New Roman"/>
              </a:rPr>
              <a:t>← </a:t>
            </a:r>
            <a:r>
              <a:rPr sz="1600" i="1" spc="-5" dirty="0">
                <a:latin typeface="Times New Roman"/>
                <a:cs typeface="Times New Roman"/>
              </a:rPr>
              <a:t>PC +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4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200025">
              <a:lnSpc>
                <a:spcPts val="166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1872" y="6491719"/>
            <a:ext cx="46196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200" spc="-5" dirty="0" smtClean="0">
                <a:latin typeface="Arial"/>
                <a:cs typeface="Arial"/>
              </a:rPr>
              <a:t>İşaret uzatma (</a:t>
            </a:r>
            <a:r>
              <a:rPr sz="1200" i="1" spc="-5" dirty="0" smtClean="0">
                <a:latin typeface="Arial"/>
                <a:cs typeface="Arial"/>
              </a:rPr>
              <a:t>sign-extend</a:t>
            </a:r>
            <a:r>
              <a:rPr lang="tr-TR" sz="1200" i="1" spc="-5" dirty="0" smtClean="0">
                <a:latin typeface="Arial"/>
                <a:cs typeface="Arial"/>
              </a:rPr>
              <a:t>) ve</a:t>
            </a:r>
            <a:r>
              <a:rPr sz="1200" dirty="0" smtClean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shift-left-2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lang="tr-TR" sz="1200" spc="-5" dirty="0" smtClean="0">
                <a:latin typeface="Arial"/>
                <a:cs typeface="Arial"/>
              </a:rPr>
              <a:t>işlemleri</a:t>
            </a:r>
            <a:r>
              <a:rPr sz="1100" spc="-5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332" y="9167863"/>
            <a:ext cx="48780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New datapath for BEQ instruction requires an additional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ALU.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5847" y="1546847"/>
            <a:ext cx="5117133" cy="873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2776" y="4725911"/>
            <a:ext cx="3379543" cy="1603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3483" y="6896087"/>
            <a:ext cx="6329681" cy="2292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62203" y="6318491"/>
            <a:ext cx="76200" cy="2207260"/>
          </a:xfrm>
          <a:custGeom>
            <a:avLst/>
            <a:gdLst/>
            <a:ahLst/>
            <a:cxnLst/>
            <a:rect l="l" t="t" r="r" b="b"/>
            <a:pathLst>
              <a:path w="76200" h="2207259">
                <a:moveTo>
                  <a:pt x="38100" y="59436"/>
                </a:moveTo>
                <a:lnTo>
                  <a:pt x="35052" y="60960"/>
                </a:lnTo>
                <a:lnTo>
                  <a:pt x="33528" y="64008"/>
                </a:lnTo>
                <a:lnTo>
                  <a:pt x="36575" y="2202179"/>
                </a:lnTo>
                <a:lnTo>
                  <a:pt x="38100" y="2205228"/>
                </a:lnTo>
                <a:lnTo>
                  <a:pt x="41148" y="2206752"/>
                </a:lnTo>
                <a:lnTo>
                  <a:pt x="44196" y="2205228"/>
                </a:lnTo>
                <a:lnTo>
                  <a:pt x="45720" y="2202179"/>
                </a:lnTo>
                <a:lnTo>
                  <a:pt x="42672" y="64008"/>
                </a:lnTo>
                <a:lnTo>
                  <a:pt x="41148" y="60960"/>
                </a:lnTo>
                <a:lnTo>
                  <a:pt x="38100" y="59436"/>
                </a:lnTo>
                <a:close/>
              </a:path>
              <a:path w="76200" h="2207259">
                <a:moveTo>
                  <a:pt x="38100" y="0"/>
                </a:moveTo>
                <a:lnTo>
                  <a:pt x="0" y="76200"/>
                </a:lnTo>
                <a:lnTo>
                  <a:pt x="33545" y="76200"/>
                </a:lnTo>
                <a:lnTo>
                  <a:pt x="33528" y="64008"/>
                </a:lnTo>
                <a:lnTo>
                  <a:pt x="35052" y="60960"/>
                </a:lnTo>
                <a:lnTo>
                  <a:pt x="38100" y="59436"/>
                </a:lnTo>
                <a:lnTo>
                  <a:pt x="67818" y="59436"/>
                </a:lnTo>
                <a:lnTo>
                  <a:pt x="38100" y="0"/>
                </a:lnTo>
                <a:close/>
              </a:path>
              <a:path w="76200" h="2207259">
                <a:moveTo>
                  <a:pt x="67818" y="59436"/>
                </a:moveTo>
                <a:lnTo>
                  <a:pt x="38100" y="59436"/>
                </a:lnTo>
                <a:lnTo>
                  <a:pt x="41148" y="60960"/>
                </a:lnTo>
                <a:lnTo>
                  <a:pt x="42672" y="64008"/>
                </a:lnTo>
                <a:lnTo>
                  <a:pt x="42689" y="76200"/>
                </a:lnTo>
                <a:lnTo>
                  <a:pt x="76200" y="76200"/>
                </a:lnTo>
                <a:lnTo>
                  <a:pt x="67818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82371" y="8540483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41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41102" y="5360887"/>
            <a:ext cx="1260475" cy="948978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95885" marR="95885">
              <a:lnSpc>
                <a:spcPts val="1180"/>
              </a:lnSpc>
              <a:spcBef>
                <a:spcPts val="400"/>
              </a:spcBef>
            </a:pPr>
            <a:r>
              <a:rPr lang="tr-TR" sz="1000" spc="5" dirty="0" smtClean="0">
                <a:latin typeface="Times New Roman"/>
                <a:cs typeface="Times New Roman"/>
              </a:rPr>
              <a:t>PC’ye yazılacak olan bir sonraki komutun adresini seçer veya</a:t>
            </a:r>
            <a:r>
              <a:rPr sz="1000" spc="-5" dirty="0" smtClean="0">
                <a:latin typeface="Times New Roman"/>
                <a:cs typeface="Times New Roman"/>
              </a:rPr>
              <a:t> </a:t>
            </a:r>
            <a:endParaRPr sz="1000" dirty="0">
              <a:latin typeface="Times New Roman"/>
              <a:cs typeface="Times New Roman"/>
            </a:endParaRPr>
          </a:p>
          <a:p>
            <a:pPr marL="95885">
              <a:lnSpc>
                <a:spcPts val="1115"/>
              </a:lnSpc>
            </a:pPr>
            <a:r>
              <a:rPr sz="1000" spc="-5" dirty="0">
                <a:latin typeface="Times New Roman"/>
                <a:cs typeface="Times New Roman"/>
              </a:rPr>
              <a:t>branch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lang="tr-TR" sz="1000" spc="-10" dirty="0" smtClean="0">
                <a:latin typeface="Times New Roman"/>
                <a:cs typeface="Times New Roman"/>
              </a:rPr>
              <a:t>hedef adresini seçer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501" y="805683"/>
            <a:ext cx="30162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100" dirty="0" smtClean="0">
                <a:latin typeface="Arial"/>
                <a:cs typeface="Arial"/>
              </a:rPr>
              <a:t>Aşağıdaki veriyolunun desteklendiği komutlar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664" y="6360656"/>
            <a:ext cx="4137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 smtClean="0">
                <a:latin typeface="Arial"/>
                <a:cs typeface="Arial"/>
              </a:rPr>
              <a:t>R</a:t>
            </a:r>
            <a:r>
              <a:rPr lang="tr-TR" sz="1200" dirty="0" smtClean="0">
                <a:latin typeface="Arial"/>
                <a:cs typeface="Arial"/>
              </a:rPr>
              <a:t>-tipi</a:t>
            </a:r>
            <a:r>
              <a:rPr sz="1200" dirty="0" smtClean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lw, </a:t>
            </a:r>
            <a:r>
              <a:rPr sz="1200" spc="-5" dirty="0">
                <a:latin typeface="Arial"/>
                <a:cs typeface="Arial"/>
              </a:rPr>
              <a:t>sw, </a:t>
            </a:r>
            <a:r>
              <a:rPr sz="1200" dirty="0" err="1">
                <a:latin typeface="Arial"/>
                <a:cs typeface="Arial"/>
              </a:rPr>
              <a:t>beq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lang="tr-TR" sz="1200" spc="-5" dirty="0" smtClean="0">
                <a:latin typeface="Arial"/>
                <a:cs typeface="Arial"/>
              </a:rPr>
              <a:t>komutlarının destektendiği veriyolu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0684" y="9233396"/>
            <a:ext cx="5342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ASM-chart </a:t>
            </a:r>
            <a:r>
              <a:rPr sz="1200" dirty="0">
                <a:latin typeface="Arial"/>
                <a:cs typeface="Arial"/>
              </a:rPr>
              <a:t>of the datapath </a:t>
            </a:r>
            <a:r>
              <a:rPr sz="1200" spc="-5" dirty="0">
                <a:latin typeface="Arial"/>
                <a:cs typeface="Arial"/>
              </a:rPr>
              <a:t>diagram </a:t>
            </a:r>
            <a:r>
              <a:rPr sz="1200" dirty="0">
                <a:latin typeface="Arial"/>
                <a:cs typeface="Arial"/>
              </a:rPr>
              <a:t>to perform </a:t>
            </a:r>
            <a:r>
              <a:rPr sz="1200" i="1" spc="-5" dirty="0">
                <a:latin typeface="Arial"/>
                <a:cs typeface="Arial"/>
              </a:rPr>
              <a:t>R-type, </a:t>
            </a:r>
            <a:r>
              <a:rPr sz="1200" i="1" dirty="0">
                <a:latin typeface="Arial"/>
                <a:cs typeface="Arial"/>
              </a:rPr>
              <a:t>lw, sw, beq</a:t>
            </a:r>
            <a:r>
              <a:rPr sz="1200" i="1" spc="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instructions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30819" y="1056119"/>
            <a:ext cx="4280991" cy="1853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6682" y="3063226"/>
            <a:ext cx="6176734" cy="3223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7051" y="3718547"/>
            <a:ext cx="119380" cy="134620"/>
          </a:xfrm>
          <a:custGeom>
            <a:avLst/>
            <a:gdLst/>
            <a:ahLst/>
            <a:cxnLst/>
            <a:rect l="l" t="t" r="r" b="b"/>
            <a:pathLst>
              <a:path w="119380" h="134620">
                <a:moveTo>
                  <a:pt x="0" y="0"/>
                </a:moveTo>
                <a:lnTo>
                  <a:pt x="118871" y="0"/>
                </a:lnTo>
                <a:lnTo>
                  <a:pt x="118871" y="134112"/>
                </a:lnTo>
                <a:lnTo>
                  <a:pt x="0" y="1341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08923" y="3705847"/>
            <a:ext cx="12953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5" dirty="0">
                <a:latin typeface="Times New Roman"/>
                <a:cs typeface="Times New Roman"/>
              </a:rPr>
              <a:t>lw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9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10" name="object 10"/>
          <p:cNvSpPr txBox="1"/>
          <p:nvPr/>
        </p:nvSpPr>
        <p:spPr>
          <a:xfrm>
            <a:off x="4120883" y="8816326"/>
            <a:ext cx="711835" cy="1250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540">
              <a:lnSpc>
                <a:spcPts val="825"/>
              </a:lnSpc>
            </a:pPr>
            <a:r>
              <a:rPr sz="700" b="1" spc="-5" dirty="0">
                <a:latin typeface="Arial"/>
                <a:cs typeface="Arial"/>
              </a:rPr>
              <a:t>MemWrite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A2A4B51B94A48A6E7D41FD09D4D74" ma:contentTypeVersion="" ma:contentTypeDescription="Create a new document." ma:contentTypeScope="" ma:versionID="e0cb61378ee9936b0bde4dd7833d9a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E87777-9EAD-41ED-9E99-3BF4D0056C88}"/>
</file>

<file path=customXml/itemProps2.xml><?xml version="1.0" encoding="utf-8"?>
<ds:datastoreItem xmlns:ds="http://schemas.openxmlformats.org/officeDocument/2006/customXml" ds:itemID="{37A6373A-B3A5-4ADD-8C24-626DD94E2E4A}"/>
</file>

<file path=customXml/itemProps3.xml><?xml version="1.0" encoding="utf-8"?>
<ds:datastoreItem xmlns:ds="http://schemas.openxmlformats.org/officeDocument/2006/customXml" ds:itemID="{264BE4B8-7BB0-44FA-9D4F-1E89B3B366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1286</Words>
  <Application>Microsoft Office PowerPoint</Application>
  <PresentationFormat>Custom</PresentationFormat>
  <Paragraphs>142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DATA_PATH1.doc</dc:title>
  <dc:creator>cergun</dc:creator>
  <cp:lastModifiedBy>Hasan Komurcugil</cp:lastModifiedBy>
  <cp:revision>28</cp:revision>
  <dcterms:created xsi:type="dcterms:W3CDTF">2019-09-26T15:52:33Z</dcterms:created>
  <dcterms:modified xsi:type="dcterms:W3CDTF">2019-11-24T22:10:54Z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2005-12-15T00:00:00Z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2019-09-26T00:00:00Z</vt:filetime>
  </property>
  <property fmtid="{D5CDD505-2E9C-101B-9397-08002B2CF9AE}" pid="5" name="ContentTypeId">
    <vt:lpwstr>0x010100ED5A2A4B51B94A48A6E7D41FD09D4D74</vt:lpwstr>
  </property>
</Properties>
</file>