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210" y="5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53356" y="9484055"/>
            <a:ext cx="170180" cy="157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6051" y="464299"/>
            <a:ext cx="3908425" cy="53155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tr-TR" sz="1100" b="1" u="heavy" spc="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Ana Kontrol Biriminin Tasarımı</a:t>
            </a:r>
            <a:r>
              <a:rPr sz="1100" b="1" u="heavy" spc="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tr-TR" sz="1100" spc="10" dirty="0" smtClean="0">
                <a:latin typeface="Times New Roman"/>
                <a:cs typeface="Times New Roman"/>
              </a:rPr>
              <a:t>3 ana komut tipi var</a:t>
            </a:r>
            <a:r>
              <a:rPr sz="1100" spc="5" dirty="0" smtClean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{</a:t>
            </a:r>
            <a:r>
              <a:rPr sz="1100" spc="5" dirty="0" smtClean="0">
                <a:latin typeface="Times New Roman"/>
                <a:cs typeface="Times New Roman"/>
              </a:rPr>
              <a:t>R-t</a:t>
            </a:r>
            <a:r>
              <a:rPr lang="tr-TR" sz="1100" spc="5" dirty="0" smtClean="0">
                <a:latin typeface="Times New Roman"/>
                <a:cs typeface="Times New Roman"/>
              </a:rPr>
              <a:t>ipi</a:t>
            </a:r>
            <a:r>
              <a:rPr sz="1100" spc="5" dirty="0" smtClean="0">
                <a:latin typeface="Times New Roman"/>
                <a:cs typeface="Times New Roman"/>
              </a:rPr>
              <a:t>, </a:t>
            </a:r>
            <a:r>
              <a:rPr lang="tr-TR" sz="1100" spc="5" dirty="0" smtClean="0">
                <a:latin typeface="Times New Roman"/>
                <a:cs typeface="Times New Roman"/>
              </a:rPr>
              <a:t>Hafıza</a:t>
            </a:r>
            <a:r>
              <a:rPr sz="1100" spc="5" dirty="0" smtClean="0">
                <a:latin typeface="Times New Roman"/>
                <a:cs typeface="Times New Roman"/>
              </a:rPr>
              <a:t>,</a:t>
            </a:r>
            <a:r>
              <a:rPr sz="1100" spc="40" dirty="0" smtClean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Branch}:</a:t>
            </a:r>
            <a:endParaRPr sz="11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558276"/>
              </p:ext>
            </p:extLst>
          </p:nvPr>
        </p:nvGraphicFramePr>
        <p:xfrm>
          <a:off x="747000" y="1165047"/>
          <a:ext cx="3428999" cy="18574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4085"/>
                <a:gridCol w="472440"/>
                <a:gridCol w="387350"/>
                <a:gridCol w="387350"/>
                <a:gridCol w="386714"/>
                <a:gridCol w="861060"/>
              </a:tblGrid>
              <a:tr h="1413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015"/>
                        </a:lnSpc>
                      </a:pPr>
                      <a:r>
                        <a:rPr sz="900" spc="25" dirty="0">
                          <a:latin typeface="Times New Roman"/>
                          <a:cs typeface="Times New Roman"/>
                        </a:rPr>
                        <a:t>Op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015"/>
                        </a:lnSpc>
                      </a:pPr>
                      <a:r>
                        <a:rPr sz="900" spc="10" dirty="0">
                          <a:latin typeface="Times New Roman"/>
                          <a:cs typeface="Times New Roman"/>
                        </a:rPr>
                        <a:t>rs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015"/>
                        </a:lnSpc>
                      </a:pPr>
                      <a:r>
                        <a:rPr sz="900" spc="10" dirty="0">
                          <a:latin typeface="Times New Roman"/>
                          <a:cs typeface="Times New Roman"/>
                        </a:rPr>
                        <a:t>rt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3820" algn="ctr">
                        <a:lnSpc>
                          <a:spcPts val="1015"/>
                        </a:lnSpc>
                      </a:pPr>
                      <a:r>
                        <a:rPr sz="900" spc="20" dirty="0">
                          <a:latin typeface="Times New Roman"/>
                          <a:cs typeface="Times New Roman"/>
                        </a:rPr>
                        <a:t>rd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015"/>
                        </a:lnSpc>
                      </a:pPr>
                      <a:r>
                        <a:rPr sz="900" spc="10" dirty="0">
                          <a:latin typeface="Times New Roman"/>
                          <a:cs typeface="Times New Roman"/>
                        </a:rPr>
                        <a:t>shamt</a:t>
                      </a:r>
                      <a:r>
                        <a:rPr sz="9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imes New Roman"/>
                          <a:cs typeface="Times New Roman"/>
                        </a:rPr>
                        <a:t>funct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8617">
                <a:tc>
                  <a:txBody>
                    <a:bodyPr/>
                    <a:lstStyle/>
                    <a:p>
                      <a:pPr marL="31750">
                        <a:lnSpc>
                          <a:spcPts val="1225"/>
                        </a:lnSpc>
                        <a:tabLst>
                          <a:tab pos="890905" algn="l"/>
                        </a:tabLst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R-</a:t>
                      </a:r>
                      <a:r>
                        <a:rPr sz="1100" spc="10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tr-TR" sz="1100" spc="10" dirty="0" smtClean="0">
                          <a:latin typeface="Times New Roman"/>
                          <a:cs typeface="Times New Roman"/>
                        </a:rPr>
                        <a:t>ipi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: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65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31-26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6045">
                        <a:lnSpc>
                          <a:spcPts val="1080"/>
                        </a:lnSpc>
                      </a:pPr>
                      <a:r>
                        <a:rPr sz="900" spc="25" dirty="0">
                          <a:latin typeface="Times New Roman"/>
                          <a:cs typeface="Times New Roman"/>
                        </a:rPr>
                        <a:t>Op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25-21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1910" algn="ctr">
                        <a:lnSpc>
                          <a:spcPts val="1080"/>
                        </a:lnSpc>
                      </a:pPr>
                      <a:r>
                        <a:rPr sz="900" spc="10" dirty="0">
                          <a:latin typeface="Times New Roman"/>
                          <a:cs typeface="Times New Roman"/>
                        </a:rPr>
                        <a:t>rs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20-16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0660">
                        <a:lnSpc>
                          <a:spcPts val="1080"/>
                        </a:lnSpc>
                      </a:pPr>
                      <a:r>
                        <a:rPr sz="900" spc="15" dirty="0">
                          <a:latin typeface="Times New Roman"/>
                          <a:cs typeface="Times New Roman"/>
                        </a:rPr>
                        <a:t>rt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15-11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60"/>
                        </a:spcBef>
                        <a:tabLst>
                          <a:tab pos="488950" algn="l"/>
                        </a:tabLst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10-6	5-0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080"/>
                        </a:lnSpc>
                      </a:pPr>
                      <a:r>
                        <a:rPr sz="900" spc="10" dirty="0">
                          <a:latin typeface="Times New Roman"/>
                          <a:cs typeface="Times New Roman"/>
                        </a:rPr>
                        <a:t>offset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/>
                </a:tc>
              </a:tr>
              <a:tr h="188617">
                <a:tc>
                  <a:txBody>
                    <a:bodyPr/>
                    <a:lstStyle/>
                    <a:p>
                      <a:pPr marL="31750">
                        <a:lnSpc>
                          <a:spcPts val="1225"/>
                        </a:lnSpc>
                        <a:tabLst>
                          <a:tab pos="89090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tr-TR" sz="1100" spc="0" dirty="0" smtClean="0">
                          <a:latin typeface="Times New Roman"/>
                          <a:cs typeface="Times New Roman"/>
                        </a:rPr>
                        <a:t>Hafıza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	: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65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31-26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6045">
                        <a:lnSpc>
                          <a:spcPts val="1080"/>
                        </a:lnSpc>
                      </a:pPr>
                      <a:r>
                        <a:rPr sz="900" spc="25" dirty="0">
                          <a:latin typeface="Times New Roman"/>
                          <a:cs typeface="Times New Roman"/>
                        </a:rPr>
                        <a:t>Op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25-21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1910" algn="ctr">
                        <a:lnSpc>
                          <a:spcPts val="1080"/>
                        </a:lnSpc>
                      </a:pPr>
                      <a:r>
                        <a:rPr sz="900" spc="10" dirty="0">
                          <a:latin typeface="Times New Roman"/>
                          <a:cs typeface="Times New Roman"/>
                        </a:rPr>
                        <a:t>rs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20-16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0660">
                        <a:lnSpc>
                          <a:spcPts val="1080"/>
                        </a:lnSpc>
                      </a:pPr>
                      <a:r>
                        <a:rPr sz="900" spc="15" dirty="0">
                          <a:latin typeface="Times New Roman"/>
                          <a:cs typeface="Times New Roman"/>
                        </a:rPr>
                        <a:t>rt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15-0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080"/>
                        </a:lnSpc>
                      </a:pPr>
                      <a:r>
                        <a:rPr sz="900" spc="10" dirty="0">
                          <a:latin typeface="Times New Roman"/>
                          <a:cs typeface="Times New Roman"/>
                        </a:rPr>
                        <a:t>offset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/>
                </a:tc>
              </a:tr>
              <a:tr h="187855">
                <a:tc>
                  <a:txBody>
                    <a:bodyPr/>
                    <a:lstStyle/>
                    <a:p>
                      <a:pPr marL="31750">
                        <a:lnSpc>
                          <a:spcPts val="1225"/>
                        </a:lnSpc>
                        <a:tabLst>
                          <a:tab pos="890905" algn="l"/>
                        </a:tabLst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h	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79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935"/>
                        </a:lnSpc>
                        <a:spcBef>
                          <a:spcPts val="365"/>
                        </a:spcBef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31-26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935"/>
                        </a:lnSpc>
                        <a:spcBef>
                          <a:spcPts val="365"/>
                        </a:spcBef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25-21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935"/>
                        </a:lnSpc>
                        <a:spcBef>
                          <a:spcPts val="365"/>
                        </a:spcBef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20-16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935"/>
                        </a:lnSpc>
                        <a:spcBef>
                          <a:spcPts val="365"/>
                        </a:spcBef>
                      </a:pPr>
                      <a:r>
                        <a:rPr sz="850" spc="-5" dirty="0">
                          <a:latin typeface="Times New Roman"/>
                          <a:cs typeface="Times New Roman"/>
                        </a:rPr>
                        <a:t>15-0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46355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66038" y="3164828"/>
            <a:ext cx="6153150" cy="213186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tr-TR" sz="1100" b="1" u="heavy" spc="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Gözlemler</a:t>
            </a:r>
            <a:r>
              <a:rPr sz="1100" b="1" u="heavy" spc="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1100" dirty="0">
              <a:latin typeface="Times New Roman"/>
              <a:cs typeface="Times New Roman"/>
            </a:endParaRPr>
          </a:p>
          <a:p>
            <a:pPr marL="227329" indent="-215265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227329" algn="l"/>
                <a:tab pos="227965" algn="l"/>
              </a:tabLst>
            </a:pPr>
            <a:r>
              <a:rPr sz="1100" spc="10" dirty="0" smtClean="0">
                <a:latin typeface="Times New Roman"/>
                <a:cs typeface="Times New Roman"/>
              </a:rPr>
              <a:t>31-26 </a:t>
            </a:r>
            <a:r>
              <a:rPr lang="tr-TR" sz="1100" spc="10" dirty="0" smtClean="0">
                <a:latin typeface="Times New Roman"/>
                <a:cs typeface="Times New Roman"/>
              </a:rPr>
              <a:t>arasındaki bitler her zaman</a:t>
            </a:r>
            <a:r>
              <a:rPr sz="1100" spc="10" dirty="0" smtClean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opcode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lang="tr-TR" sz="1100" spc="-5" dirty="0" smtClean="0">
                <a:latin typeface="Times New Roman"/>
                <a:cs typeface="Times New Roman"/>
              </a:rPr>
              <a:t>alanıdır</a:t>
            </a:r>
            <a:r>
              <a:rPr sz="1100" spc="5" dirty="0" smtClean="0">
                <a:latin typeface="Times New Roman"/>
                <a:cs typeface="Times New Roman"/>
              </a:rPr>
              <a:t>.</a:t>
            </a:r>
            <a:endParaRPr sz="1100" dirty="0">
              <a:latin typeface="Times New Roman"/>
              <a:cs typeface="Times New Roman"/>
            </a:endParaRPr>
          </a:p>
          <a:p>
            <a:pPr marL="227329" indent="-215265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227329" algn="l"/>
                <a:tab pos="227965" algn="l"/>
              </a:tabLst>
            </a:pPr>
            <a:r>
              <a:rPr sz="1100" spc="5" dirty="0" err="1">
                <a:latin typeface="Times New Roman"/>
                <a:cs typeface="Times New Roman"/>
              </a:rPr>
              <a:t>rs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lang="tr-TR" sz="1100" spc="10" dirty="0" smtClean="0">
                <a:latin typeface="Times New Roman"/>
                <a:cs typeface="Times New Roman"/>
              </a:rPr>
              <a:t>ve</a:t>
            </a:r>
            <a:r>
              <a:rPr sz="1100" spc="10" dirty="0" smtClean="0">
                <a:latin typeface="Times New Roman"/>
                <a:cs typeface="Times New Roman"/>
              </a:rPr>
              <a:t> </a:t>
            </a:r>
            <a:r>
              <a:rPr sz="1100" spc="5" dirty="0" err="1">
                <a:latin typeface="Times New Roman"/>
                <a:cs typeface="Times New Roman"/>
              </a:rPr>
              <a:t>rt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lang="tr-TR" sz="1100" spc="5" dirty="0" smtClean="0">
                <a:latin typeface="Times New Roman"/>
                <a:cs typeface="Times New Roman"/>
              </a:rPr>
              <a:t>alanları</a:t>
            </a:r>
            <a:r>
              <a:rPr sz="1100" spc="5" dirty="0" smtClean="0">
                <a:latin typeface="Times New Roman"/>
                <a:cs typeface="Times New Roman"/>
              </a:rPr>
              <a:t> </a:t>
            </a:r>
            <a:r>
              <a:rPr lang="tr-TR" sz="1100" spc="5" dirty="0" smtClean="0">
                <a:latin typeface="Times New Roman"/>
                <a:cs typeface="Times New Roman"/>
              </a:rPr>
              <a:t>her zaman 2 yazmacın okunmasını gerektirir</a:t>
            </a:r>
            <a:r>
              <a:rPr sz="1100" spc="5" dirty="0" smtClean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(</a:t>
            </a:r>
            <a:r>
              <a:rPr sz="1100" dirty="0" smtClean="0">
                <a:latin typeface="Times New Roman"/>
                <a:cs typeface="Times New Roman"/>
              </a:rPr>
              <a:t>R-t</a:t>
            </a:r>
            <a:r>
              <a:rPr lang="tr-TR" sz="1100" dirty="0" smtClean="0">
                <a:latin typeface="Times New Roman"/>
                <a:cs typeface="Times New Roman"/>
              </a:rPr>
              <a:t>ipi</a:t>
            </a:r>
            <a:r>
              <a:rPr sz="1100" dirty="0" smtClean="0">
                <a:latin typeface="Times New Roman"/>
                <a:cs typeface="Times New Roman"/>
              </a:rPr>
              <a:t>, </a:t>
            </a:r>
            <a:r>
              <a:rPr sz="1100" spc="5" dirty="0">
                <a:latin typeface="Times New Roman"/>
                <a:cs typeface="Times New Roman"/>
              </a:rPr>
              <a:t>beq,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sw)</a:t>
            </a:r>
            <a:endParaRPr sz="1100" dirty="0">
              <a:latin typeface="Times New Roman"/>
              <a:cs typeface="Times New Roman"/>
            </a:endParaRPr>
          </a:p>
          <a:p>
            <a:pPr marL="227329" indent="-21526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227329" algn="l"/>
                <a:tab pos="227965" algn="l"/>
              </a:tabLst>
            </a:pPr>
            <a:r>
              <a:rPr lang="en-GB" sz="1100" spc="10" dirty="0" err="1">
                <a:solidFill>
                  <a:prstClr val="black"/>
                </a:solidFill>
                <a:latin typeface="Times New Roman"/>
                <a:cs typeface="Times New Roman"/>
              </a:rPr>
              <a:t>sw</a:t>
            </a:r>
            <a:r>
              <a:rPr lang="en-GB" sz="11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tr-TR" sz="1100" spc="10" dirty="0" smtClean="0">
                <a:solidFill>
                  <a:prstClr val="black"/>
                </a:solidFill>
                <a:latin typeface="Times New Roman"/>
                <a:cs typeface="Times New Roman"/>
              </a:rPr>
              <a:t>ve</a:t>
            </a:r>
            <a:r>
              <a:rPr lang="en-GB" sz="1100" spc="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GB" sz="1100" spc="10" dirty="0" err="1">
                <a:solidFill>
                  <a:prstClr val="black"/>
                </a:solidFill>
                <a:latin typeface="Times New Roman"/>
                <a:cs typeface="Times New Roman"/>
              </a:rPr>
              <a:t>lw</a:t>
            </a:r>
            <a:r>
              <a:rPr lang="en-GB" sz="11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tr-TR" sz="1100" spc="10" dirty="0" smtClean="0">
                <a:solidFill>
                  <a:prstClr val="black"/>
                </a:solidFill>
                <a:latin typeface="Times New Roman"/>
                <a:cs typeface="Times New Roman"/>
              </a:rPr>
              <a:t>için t</a:t>
            </a:r>
            <a:r>
              <a:rPr lang="tr-TR" sz="1100" spc="5" dirty="0" smtClean="0">
                <a:latin typeface="Times New Roman"/>
                <a:cs typeface="Times New Roman"/>
              </a:rPr>
              <a:t>aban yazmacı</a:t>
            </a:r>
            <a:r>
              <a:rPr sz="1100" spc="5" dirty="0" smtClean="0">
                <a:latin typeface="Times New Roman"/>
                <a:cs typeface="Times New Roman"/>
              </a:rPr>
              <a:t> </a:t>
            </a:r>
            <a:r>
              <a:rPr lang="tr-TR" sz="1100" spc="5" dirty="0" smtClean="0">
                <a:latin typeface="Times New Roman"/>
                <a:cs typeface="Times New Roman"/>
              </a:rPr>
              <a:t>her zaman</a:t>
            </a:r>
            <a:r>
              <a:rPr sz="1100" spc="10" dirty="0" smtClean="0">
                <a:latin typeface="Times New Roman"/>
                <a:cs typeface="Times New Roman"/>
              </a:rPr>
              <a:t> </a:t>
            </a:r>
            <a:r>
              <a:rPr sz="1100" spc="5" dirty="0" err="1">
                <a:latin typeface="Times New Roman"/>
                <a:cs typeface="Times New Roman"/>
              </a:rPr>
              <a:t>rs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lang="tr-TR" sz="1100" spc="-25" dirty="0" smtClean="0">
                <a:latin typeface="Times New Roman"/>
                <a:cs typeface="Times New Roman"/>
              </a:rPr>
              <a:t>alanındadır</a:t>
            </a:r>
            <a:r>
              <a:rPr sz="1100" spc="5" dirty="0" smtClean="0">
                <a:latin typeface="Times New Roman"/>
                <a:cs typeface="Times New Roman"/>
              </a:rPr>
              <a:t>.</a:t>
            </a:r>
            <a:endParaRPr sz="1100" dirty="0">
              <a:latin typeface="Times New Roman"/>
              <a:cs typeface="Times New Roman"/>
            </a:endParaRPr>
          </a:p>
          <a:p>
            <a:pPr marL="227329" indent="-215265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227329" algn="l"/>
                <a:tab pos="227965" algn="l"/>
              </a:tabLst>
            </a:pPr>
            <a:r>
              <a:rPr sz="1100" spc="5" dirty="0" smtClean="0">
                <a:latin typeface="Times New Roman"/>
                <a:cs typeface="Times New Roman"/>
              </a:rPr>
              <a:t>16-bit </a:t>
            </a:r>
            <a:r>
              <a:rPr sz="1100" spc="5" dirty="0">
                <a:latin typeface="Times New Roman"/>
                <a:cs typeface="Times New Roman"/>
              </a:rPr>
              <a:t>offset </a:t>
            </a:r>
            <a:r>
              <a:rPr lang="tr-TR" sz="1100" spc="5" dirty="0" smtClean="0">
                <a:latin typeface="Times New Roman"/>
                <a:cs typeface="Times New Roman"/>
              </a:rPr>
              <a:t>değeri her zaman</a:t>
            </a:r>
            <a:r>
              <a:rPr sz="1100" spc="5" dirty="0" smtClean="0">
                <a:latin typeface="Times New Roman"/>
                <a:cs typeface="Times New Roman"/>
              </a:rPr>
              <a:t> 15-0</a:t>
            </a:r>
            <a:r>
              <a:rPr lang="tr-TR" sz="1100" spc="5" dirty="0" smtClean="0">
                <a:latin typeface="Times New Roman"/>
                <a:cs typeface="Times New Roman"/>
              </a:rPr>
              <a:t> bitler arasındadır (</a:t>
            </a:r>
            <a:r>
              <a:rPr sz="1100" spc="5" dirty="0" err="1" smtClean="0">
                <a:latin typeface="Times New Roman"/>
                <a:cs typeface="Times New Roman"/>
              </a:rPr>
              <a:t>beq</a:t>
            </a:r>
            <a:r>
              <a:rPr sz="1100" spc="5" dirty="0">
                <a:latin typeface="Times New Roman"/>
                <a:cs typeface="Times New Roman"/>
              </a:rPr>
              <a:t>, lw, </a:t>
            </a:r>
            <a:r>
              <a:rPr sz="1100" spc="5" dirty="0" err="1" smtClean="0">
                <a:latin typeface="Times New Roman"/>
                <a:cs typeface="Times New Roman"/>
              </a:rPr>
              <a:t>sw</a:t>
            </a:r>
            <a:r>
              <a:rPr lang="tr-TR" sz="1100" spc="5" dirty="0" smtClean="0">
                <a:latin typeface="Times New Roman"/>
                <a:cs typeface="Times New Roman"/>
              </a:rPr>
              <a:t>)</a:t>
            </a:r>
            <a:endParaRPr sz="1100" dirty="0">
              <a:latin typeface="Times New Roman"/>
              <a:cs typeface="Times New Roman"/>
            </a:endParaRPr>
          </a:p>
          <a:p>
            <a:pPr marL="227329" marR="5080" indent="-215265">
              <a:lnSpc>
                <a:spcPct val="100899"/>
              </a:lnSpc>
              <a:spcBef>
                <a:spcPts val="60"/>
              </a:spcBef>
              <a:buFont typeface="Symbol"/>
              <a:buChar char=""/>
              <a:tabLst>
                <a:tab pos="227329" algn="l"/>
                <a:tab pos="227965" algn="l"/>
              </a:tabLst>
            </a:pPr>
            <a:r>
              <a:rPr lang="tr-TR" sz="1100" spc="5" dirty="0">
                <a:latin typeface="Times New Roman"/>
                <a:cs typeface="Times New Roman"/>
              </a:rPr>
              <a:t>l</a:t>
            </a:r>
            <a:r>
              <a:rPr sz="1100" spc="5" dirty="0" smtClean="0">
                <a:latin typeface="Times New Roman"/>
                <a:cs typeface="Times New Roman"/>
              </a:rPr>
              <a:t>w</a:t>
            </a:r>
            <a:r>
              <a:rPr lang="tr-TR" sz="1100" spc="5" dirty="0" smtClean="0">
                <a:latin typeface="Times New Roman"/>
                <a:cs typeface="Times New Roman"/>
              </a:rPr>
              <a:t> için</a:t>
            </a:r>
            <a:r>
              <a:rPr sz="1100" spc="5" dirty="0" smtClean="0">
                <a:latin typeface="Times New Roman"/>
                <a:cs typeface="Times New Roman"/>
              </a:rPr>
              <a:t>, </a:t>
            </a:r>
            <a:r>
              <a:rPr lang="tr-TR" sz="1100" spc="5" dirty="0" smtClean="0">
                <a:latin typeface="Times New Roman"/>
                <a:cs typeface="Times New Roman"/>
              </a:rPr>
              <a:t>hedef yazmacı</a:t>
            </a:r>
            <a:r>
              <a:rPr sz="1100" spc="15" dirty="0" smtClean="0">
                <a:latin typeface="Times New Roman"/>
                <a:cs typeface="Times New Roman"/>
              </a:rPr>
              <a:t> </a:t>
            </a:r>
            <a:r>
              <a:rPr sz="1100" spc="5" dirty="0" err="1">
                <a:latin typeface="Times New Roman"/>
                <a:cs typeface="Times New Roman"/>
              </a:rPr>
              <a:t>rt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lang="tr-TR" sz="1100" spc="5" dirty="0" smtClean="0">
                <a:latin typeface="Times New Roman"/>
                <a:cs typeface="Times New Roman"/>
              </a:rPr>
              <a:t>alanındadır</a:t>
            </a:r>
            <a:r>
              <a:rPr sz="1100" spc="5" dirty="0" smtClean="0">
                <a:latin typeface="Times New Roman"/>
                <a:cs typeface="Times New Roman"/>
              </a:rPr>
              <a:t>, R-t</a:t>
            </a:r>
            <a:r>
              <a:rPr lang="tr-TR" sz="1100" spc="5" dirty="0" smtClean="0">
                <a:latin typeface="Times New Roman"/>
                <a:cs typeface="Times New Roman"/>
              </a:rPr>
              <a:t>ipi için hedef yazmacı</a:t>
            </a:r>
            <a:r>
              <a:rPr sz="1100" spc="10" dirty="0" smtClean="0">
                <a:latin typeface="Times New Roman"/>
                <a:cs typeface="Times New Roman"/>
              </a:rPr>
              <a:t> </a:t>
            </a:r>
            <a:r>
              <a:rPr sz="1100" spc="5" dirty="0" err="1">
                <a:latin typeface="Times New Roman"/>
                <a:cs typeface="Times New Roman"/>
              </a:rPr>
              <a:t>rd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lang="tr-TR" sz="1100" spc="5" dirty="0" smtClean="0">
                <a:latin typeface="Times New Roman"/>
                <a:cs typeface="Times New Roman"/>
              </a:rPr>
              <a:t>alanındadır</a:t>
            </a:r>
            <a:r>
              <a:rPr sz="1100" spc="5" dirty="0" smtClean="0">
                <a:latin typeface="Times New Roman"/>
                <a:cs typeface="Times New Roman"/>
              </a:rPr>
              <a:t> </a:t>
            </a:r>
            <a:r>
              <a:rPr sz="1100" spc="25" dirty="0">
                <a:latin typeface="Symbol"/>
                <a:cs typeface="Symbol"/>
              </a:rPr>
              <a:t>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20" dirty="0" smtClean="0">
                <a:latin typeface="Times New Roman"/>
                <a:cs typeface="Times New Roman"/>
              </a:rPr>
              <a:t>MUX </a:t>
            </a:r>
            <a:r>
              <a:rPr lang="tr-TR" sz="1100" spc="20" dirty="0" smtClean="0">
                <a:latin typeface="Times New Roman"/>
                <a:cs typeface="Times New Roman"/>
              </a:rPr>
              <a:t>kullanarak uygun hedef yazmaç alanı seçilmelidir</a:t>
            </a:r>
            <a:r>
              <a:rPr sz="1100" spc="5" dirty="0" smtClean="0">
                <a:latin typeface="Times New Roman"/>
                <a:cs typeface="Times New Roman"/>
              </a:rPr>
              <a:t>. </a:t>
            </a:r>
            <a:r>
              <a:rPr lang="tr-TR" sz="1100" spc="5" dirty="0" smtClean="0">
                <a:latin typeface="Times New Roman"/>
                <a:cs typeface="Times New Roman"/>
              </a:rPr>
              <a:t>Bu</a:t>
            </a:r>
            <a:r>
              <a:rPr sz="1100" spc="15" dirty="0" smtClean="0">
                <a:latin typeface="Times New Roman"/>
                <a:cs typeface="Times New Roman"/>
              </a:rPr>
              <a:t> MUX</a:t>
            </a:r>
            <a:r>
              <a:rPr lang="tr-TR" sz="1100" spc="15" dirty="0" smtClean="0">
                <a:latin typeface="Times New Roman"/>
                <a:cs typeface="Times New Roman"/>
              </a:rPr>
              <a:t>,</a:t>
            </a:r>
            <a:r>
              <a:rPr sz="1100" spc="5" dirty="0" smtClean="0">
                <a:latin typeface="Times New Roman"/>
                <a:cs typeface="Times New Roman"/>
              </a:rPr>
              <a:t> </a:t>
            </a:r>
            <a:r>
              <a:rPr lang="tr-TR" sz="1100" spc="5" dirty="0">
                <a:latin typeface="Times New Roman"/>
                <a:cs typeface="Times New Roman"/>
              </a:rPr>
              <a:t>y</a:t>
            </a:r>
            <a:r>
              <a:rPr lang="tr-TR" sz="1100" spc="5" dirty="0" smtClean="0">
                <a:latin typeface="Times New Roman"/>
                <a:cs typeface="Times New Roman"/>
              </a:rPr>
              <a:t>azmaç dosyasındaki (register file) </a:t>
            </a:r>
            <a:r>
              <a:rPr sz="1100" spc="5" dirty="0" smtClean="0">
                <a:latin typeface="Times New Roman"/>
                <a:cs typeface="Times New Roman"/>
              </a:rPr>
              <a:t>write </a:t>
            </a:r>
            <a:r>
              <a:rPr sz="1100" dirty="0">
                <a:latin typeface="Times New Roman"/>
                <a:cs typeface="Times New Roman"/>
              </a:rPr>
              <a:t>register </a:t>
            </a:r>
            <a:r>
              <a:rPr sz="1100" spc="5" dirty="0">
                <a:latin typeface="Times New Roman"/>
                <a:cs typeface="Times New Roman"/>
              </a:rPr>
              <a:t>(wr) </a:t>
            </a:r>
            <a:r>
              <a:rPr lang="tr-TR" sz="1100" spc="5" dirty="0" smtClean="0">
                <a:latin typeface="Times New Roman"/>
                <a:cs typeface="Times New Roman"/>
              </a:rPr>
              <a:t>girişinin önüne</a:t>
            </a:r>
            <a:r>
              <a:rPr sz="1100" spc="5" dirty="0" smtClean="0">
                <a:latin typeface="Times New Roman"/>
                <a:cs typeface="Times New Roman"/>
              </a:rPr>
              <a:t> </a:t>
            </a:r>
            <a:r>
              <a:rPr lang="tr-TR" sz="1100" spc="5" dirty="0" smtClean="0">
                <a:latin typeface="Times New Roman"/>
                <a:cs typeface="Times New Roman"/>
              </a:rPr>
              <a:t>yerleştirilmelidir</a:t>
            </a:r>
            <a:r>
              <a:rPr sz="1100" spc="10" dirty="0" smtClean="0">
                <a:latin typeface="Times New Roman"/>
                <a:cs typeface="Times New Roman"/>
              </a:rPr>
              <a:t>.</a:t>
            </a: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2700" marR="64135">
              <a:lnSpc>
                <a:spcPct val="100499"/>
              </a:lnSpc>
            </a:pPr>
            <a:r>
              <a:rPr sz="1100" i="1" spc="5" dirty="0" smtClean="0">
                <a:latin typeface="Symbol"/>
                <a:cs typeface="Symbol"/>
              </a:rPr>
              <a:t></a:t>
            </a:r>
            <a:r>
              <a:rPr lang="tr-TR" sz="1100" spc="5" dirty="0" smtClean="0">
                <a:latin typeface="Times New Roman"/>
                <a:cs typeface="Times New Roman"/>
              </a:rPr>
              <a:t>Kullanılan</a:t>
            </a:r>
            <a:r>
              <a:rPr sz="1100" spc="10" dirty="0" smtClean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4 </a:t>
            </a:r>
            <a:r>
              <a:rPr sz="1100" spc="10" dirty="0" smtClean="0">
                <a:latin typeface="Times New Roman"/>
                <a:cs typeface="Times New Roman"/>
              </a:rPr>
              <a:t>MUX</a:t>
            </a:r>
            <a:r>
              <a:rPr lang="tr-TR" sz="1100" spc="10" dirty="0" smtClean="0">
                <a:latin typeface="Times New Roman"/>
                <a:cs typeface="Times New Roman"/>
              </a:rPr>
              <a:t> için 4 tane</a:t>
            </a:r>
            <a:r>
              <a:rPr sz="1100" spc="5" dirty="0" smtClean="0">
                <a:latin typeface="Times New Roman"/>
                <a:cs typeface="Times New Roman"/>
              </a:rPr>
              <a:t> </a:t>
            </a:r>
            <a:r>
              <a:rPr lang="tr-TR" sz="1100" spc="5" dirty="0" smtClean="0">
                <a:latin typeface="Times New Roman"/>
                <a:cs typeface="Times New Roman"/>
              </a:rPr>
              <a:t>k</a:t>
            </a:r>
            <a:r>
              <a:rPr sz="1100" spc="5" dirty="0" err="1" smtClean="0">
                <a:latin typeface="Times New Roman"/>
                <a:cs typeface="Times New Roman"/>
              </a:rPr>
              <a:t>ontrol</a:t>
            </a:r>
            <a:r>
              <a:rPr sz="1100" spc="5" dirty="0" smtClean="0">
                <a:latin typeface="Times New Roman"/>
                <a:cs typeface="Times New Roman"/>
              </a:rPr>
              <a:t> </a:t>
            </a:r>
            <a:r>
              <a:rPr lang="tr-TR" sz="1100" spc="5" dirty="0" smtClean="0">
                <a:latin typeface="Times New Roman"/>
                <a:cs typeface="Times New Roman"/>
              </a:rPr>
              <a:t>sinyaline ihtiyaç vardır</a:t>
            </a:r>
            <a:r>
              <a:rPr sz="1100" spc="10" dirty="0" smtClean="0">
                <a:latin typeface="Times New Roman"/>
                <a:cs typeface="Times New Roman"/>
              </a:rPr>
              <a:t>. </a:t>
            </a:r>
            <a:r>
              <a:rPr lang="tr-TR" sz="1100" spc="10" dirty="0" smtClean="0">
                <a:latin typeface="Times New Roman"/>
                <a:cs typeface="Times New Roman"/>
              </a:rPr>
              <a:t>Ayrıca, </a:t>
            </a:r>
            <a:r>
              <a:rPr sz="1100" spc="5" dirty="0" smtClean="0">
                <a:latin typeface="Times New Roman"/>
                <a:cs typeface="Times New Roman"/>
              </a:rPr>
              <a:t>“write</a:t>
            </a:r>
            <a:r>
              <a:rPr sz="1100" spc="5" dirty="0">
                <a:latin typeface="Times New Roman"/>
                <a:cs typeface="Times New Roman"/>
              </a:rPr>
              <a:t>” </a:t>
            </a:r>
            <a:r>
              <a:rPr lang="tr-TR" sz="1100" spc="5" dirty="0" smtClean="0">
                <a:latin typeface="Times New Roman"/>
                <a:cs typeface="Times New Roman"/>
              </a:rPr>
              <a:t>k</a:t>
            </a:r>
            <a:r>
              <a:rPr sz="1100" spc="10" dirty="0" err="1" smtClean="0">
                <a:latin typeface="Times New Roman"/>
                <a:cs typeface="Times New Roman"/>
              </a:rPr>
              <a:t>ontrol</a:t>
            </a:r>
            <a:r>
              <a:rPr sz="1100" spc="10" dirty="0" smtClean="0">
                <a:latin typeface="Times New Roman"/>
                <a:cs typeface="Times New Roman"/>
              </a:rPr>
              <a:t> </a:t>
            </a:r>
            <a:r>
              <a:rPr lang="tr-TR" sz="1100" spc="10" dirty="0" smtClean="0">
                <a:latin typeface="Times New Roman"/>
                <a:cs typeface="Times New Roman"/>
              </a:rPr>
              <a:t>sinyali</a:t>
            </a:r>
            <a:r>
              <a:rPr sz="1100" spc="10" dirty="0" smtClean="0">
                <a:latin typeface="Times New Roman"/>
                <a:cs typeface="Times New Roman"/>
              </a:rPr>
              <a:t> </a:t>
            </a:r>
            <a:r>
              <a:rPr lang="tr-TR" sz="1100" spc="10" dirty="0" smtClean="0">
                <a:latin typeface="Times New Roman"/>
                <a:cs typeface="Times New Roman"/>
              </a:rPr>
              <a:t>yazmaç dosyası ve veri hafızası için (</a:t>
            </a:r>
            <a:r>
              <a:rPr sz="1100" spc="10" dirty="0" smtClean="0">
                <a:latin typeface="Times New Roman"/>
                <a:cs typeface="Times New Roman"/>
              </a:rPr>
              <a:t>Reg</a:t>
            </a:r>
            <a:r>
              <a:rPr sz="1100" spc="10" dirty="0">
                <a:latin typeface="Times New Roman"/>
                <a:cs typeface="Times New Roman"/>
              </a:rPr>
              <a:t>. </a:t>
            </a:r>
            <a:r>
              <a:rPr sz="1100" spc="5" dirty="0">
                <a:latin typeface="Times New Roman"/>
                <a:cs typeface="Times New Roman"/>
              </a:rPr>
              <a:t>file  </a:t>
            </a:r>
            <a:r>
              <a:rPr sz="1100" spc="10" dirty="0">
                <a:latin typeface="Times New Roman"/>
                <a:cs typeface="Times New Roman"/>
              </a:rPr>
              <a:t>and Data </a:t>
            </a:r>
            <a:r>
              <a:rPr sz="1100" spc="10" dirty="0" smtClean="0">
                <a:latin typeface="Times New Roman"/>
                <a:cs typeface="Times New Roman"/>
              </a:rPr>
              <a:t>Mem</a:t>
            </a:r>
            <a:r>
              <a:rPr lang="tr-TR" sz="1100" spc="10" dirty="0" smtClean="0">
                <a:latin typeface="Times New Roman"/>
                <a:cs typeface="Times New Roman"/>
              </a:rPr>
              <a:t>) gereklidir</a:t>
            </a:r>
            <a:r>
              <a:rPr sz="1100" spc="10" dirty="0" smtClean="0">
                <a:latin typeface="Times New Roman"/>
                <a:cs typeface="Times New Roman"/>
              </a:rPr>
              <a:t>. </a:t>
            </a:r>
            <a:r>
              <a:rPr sz="1100" spc="5" dirty="0" smtClean="0">
                <a:latin typeface="Times New Roman"/>
                <a:cs typeface="Times New Roman"/>
              </a:rPr>
              <a:t>“</a:t>
            </a:r>
            <a:r>
              <a:rPr sz="1100" spc="5" dirty="0">
                <a:latin typeface="Times New Roman"/>
                <a:cs typeface="Times New Roman"/>
              </a:rPr>
              <a:t>read” </a:t>
            </a:r>
            <a:r>
              <a:rPr lang="tr-TR" sz="1100" spc="5" dirty="0" smtClean="0">
                <a:latin typeface="Times New Roman"/>
                <a:cs typeface="Times New Roman"/>
              </a:rPr>
              <a:t>k</a:t>
            </a:r>
            <a:r>
              <a:rPr sz="1100" spc="10" dirty="0" err="1" smtClean="0">
                <a:latin typeface="Times New Roman"/>
                <a:cs typeface="Times New Roman"/>
              </a:rPr>
              <a:t>ontrol</a:t>
            </a:r>
            <a:r>
              <a:rPr sz="1100" spc="10" dirty="0" smtClean="0">
                <a:latin typeface="Times New Roman"/>
                <a:cs typeface="Times New Roman"/>
              </a:rPr>
              <a:t> </a:t>
            </a:r>
            <a:r>
              <a:rPr lang="tr-TR" sz="1100" spc="10" dirty="0" smtClean="0">
                <a:latin typeface="Times New Roman"/>
                <a:cs typeface="Times New Roman"/>
              </a:rPr>
              <a:t>sinyali de  veri hafizası (</a:t>
            </a:r>
            <a:r>
              <a:rPr sz="1100" spc="10" dirty="0" smtClean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Data </a:t>
            </a:r>
            <a:r>
              <a:rPr sz="1100" spc="10" dirty="0">
                <a:latin typeface="Times New Roman"/>
                <a:cs typeface="Times New Roman"/>
              </a:rPr>
              <a:t>Mem</a:t>
            </a:r>
            <a:r>
              <a:rPr sz="1100" spc="10" dirty="0" smtClean="0">
                <a:latin typeface="Times New Roman"/>
                <a:cs typeface="Times New Roman"/>
              </a:rPr>
              <a:t>.</a:t>
            </a:r>
            <a:r>
              <a:rPr lang="tr-TR" sz="1100" spc="10" dirty="0" smtClean="0">
                <a:latin typeface="Times New Roman"/>
                <a:cs typeface="Times New Roman"/>
              </a:rPr>
              <a:t>) için gereklidir.</a:t>
            </a:r>
            <a:endParaRPr sz="11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4810" y="8840199"/>
            <a:ext cx="3302000" cy="18530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5" dirty="0" smtClean="0">
                <a:latin typeface="Arial"/>
                <a:cs typeface="Arial"/>
              </a:rPr>
              <a:t>R</a:t>
            </a:r>
            <a:r>
              <a:rPr lang="tr-TR" sz="1100" spc="15" dirty="0" smtClean="0">
                <a:latin typeface="Arial"/>
                <a:cs typeface="Arial"/>
              </a:rPr>
              <a:t>-tipi</a:t>
            </a:r>
            <a:r>
              <a:rPr sz="1100" spc="15" dirty="0" smtClean="0">
                <a:latin typeface="Arial"/>
                <a:cs typeface="Arial"/>
              </a:rPr>
              <a:t>, </a:t>
            </a:r>
            <a:r>
              <a:rPr sz="1100" spc="5" dirty="0">
                <a:latin typeface="Arial"/>
                <a:cs typeface="Arial"/>
              </a:rPr>
              <a:t>lw </a:t>
            </a:r>
            <a:r>
              <a:rPr sz="1100" spc="15" dirty="0">
                <a:latin typeface="Arial"/>
                <a:cs typeface="Arial"/>
              </a:rPr>
              <a:t>,sw </a:t>
            </a:r>
            <a:r>
              <a:rPr sz="1100" spc="15" dirty="0" err="1">
                <a:latin typeface="Arial"/>
                <a:cs typeface="Arial"/>
              </a:rPr>
              <a:t>beq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lang="tr-TR" sz="1100" spc="-10" dirty="0" smtClean="0">
                <a:latin typeface="Arial"/>
                <a:cs typeface="Arial"/>
              </a:rPr>
              <a:t>komutları için oluşturulan veri yolu</a:t>
            </a:r>
            <a:endParaRPr sz="1100" dirty="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676482" y="1993474"/>
          <a:ext cx="2494280" cy="1722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440"/>
                <a:gridCol w="387350"/>
                <a:gridCol w="387350"/>
                <a:gridCol w="1247140"/>
              </a:tblGrid>
              <a:tr h="1722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900" spc="15" dirty="0">
                          <a:latin typeface="Times New Roman"/>
                          <a:cs typeface="Times New Roman"/>
                        </a:rPr>
                        <a:t>base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50" b="1" dirty="0">
                          <a:latin typeface="Times New Roman"/>
                          <a:cs typeface="Times New Roman"/>
                        </a:rPr>
                        <a:t>dest</a:t>
                      </a:r>
                      <a:r>
                        <a:rPr sz="75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750" b="1" dirty="0">
                          <a:latin typeface="Times New Roman"/>
                          <a:cs typeface="Times New Roman"/>
                        </a:rPr>
                        <a:t>src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676482" y="2667844"/>
          <a:ext cx="2494280" cy="1722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440"/>
                <a:gridCol w="387350"/>
                <a:gridCol w="387350"/>
                <a:gridCol w="1247140"/>
              </a:tblGrid>
              <a:tr h="1722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10" dirty="0">
                          <a:latin typeface="Times New Roman"/>
                          <a:cs typeface="Times New Roman"/>
                        </a:rPr>
                        <a:t>1.src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10" dirty="0">
                          <a:latin typeface="Times New Roman"/>
                          <a:cs typeface="Times New Roman"/>
                        </a:rPr>
                        <a:t>2.src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676482" y="1318342"/>
          <a:ext cx="2494914" cy="1722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440"/>
                <a:gridCol w="387350"/>
                <a:gridCol w="387350"/>
                <a:gridCol w="386715"/>
                <a:gridCol w="387350"/>
                <a:gridCol w="473709"/>
              </a:tblGrid>
              <a:tr h="1722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900" spc="10" dirty="0">
                          <a:latin typeface="Times New Roman"/>
                          <a:cs typeface="Times New Roman"/>
                        </a:rPr>
                        <a:t>1.src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900" spc="10" dirty="0">
                          <a:latin typeface="Times New Roman"/>
                          <a:cs typeface="Times New Roman"/>
                        </a:rPr>
                        <a:t>2.src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00" b="1" spc="10" dirty="0">
                          <a:latin typeface="Times New Roman"/>
                          <a:cs typeface="Times New Roman"/>
                        </a:rPr>
                        <a:t>dest.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804332" y="5434571"/>
            <a:ext cx="6078039" cy="3165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5"/>
              </a:spcBef>
            </a:pPr>
            <a:r>
              <a:rPr spc="15" dirty="0"/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6051" y="459762"/>
            <a:ext cx="6247765" cy="1300356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lang="tr-TR" sz="1300" b="1" spc="5" dirty="0" smtClean="0">
                <a:latin typeface="Times New Roman"/>
                <a:cs typeface="Times New Roman"/>
              </a:rPr>
              <a:t>Çoklu-aşama işlemenin kazanımları</a:t>
            </a:r>
            <a:endParaRPr sz="1300" dirty="0">
              <a:latin typeface="Times New Roman"/>
              <a:cs typeface="Times New Roman"/>
            </a:endParaRPr>
          </a:p>
          <a:p>
            <a:pPr marL="181610" indent="-169545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182245" algn="l"/>
              </a:tabLst>
            </a:pPr>
            <a:r>
              <a:rPr lang="tr-TR" sz="1300" spc="5" dirty="0" smtClean="0">
                <a:latin typeface="Times New Roman"/>
                <a:cs typeface="Times New Roman"/>
              </a:rPr>
              <a:t>Çalışma adımlara ayrılır.</a:t>
            </a:r>
            <a:endParaRPr sz="1300" dirty="0">
              <a:latin typeface="Times New Roman"/>
              <a:cs typeface="Times New Roman"/>
            </a:endParaRPr>
          </a:p>
          <a:p>
            <a:pPr marL="181610" indent="-169545">
              <a:lnSpc>
                <a:spcPct val="100000"/>
              </a:lnSpc>
              <a:spcBef>
                <a:spcPts val="80"/>
              </a:spcBef>
              <a:buFont typeface="Symbol"/>
              <a:buChar char=""/>
              <a:tabLst>
                <a:tab pos="182245" algn="l"/>
              </a:tabLst>
            </a:pPr>
            <a:r>
              <a:rPr lang="tr-TR" sz="1300" spc="5" dirty="0" smtClean="0">
                <a:latin typeface="Times New Roman"/>
                <a:cs typeface="Times New Roman"/>
              </a:rPr>
              <a:t>Her adım 1 saat-aşaması alır.</a:t>
            </a:r>
            <a:endParaRPr sz="1300" dirty="0">
              <a:latin typeface="Times New Roman"/>
              <a:cs typeface="Times New Roman"/>
            </a:endParaRPr>
          </a:p>
          <a:p>
            <a:pPr marL="181610" marR="381635" indent="-169545">
              <a:lnSpc>
                <a:spcPts val="1670"/>
              </a:lnSpc>
              <a:spcBef>
                <a:spcPts val="60"/>
              </a:spcBef>
              <a:buFont typeface="Symbol"/>
              <a:buChar char=""/>
              <a:tabLst>
                <a:tab pos="182245" algn="l"/>
              </a:tabLst>
            </a:pPr>
            <a:r>
              <a:rPr lang="tr-TR" sz="1300" dirty="0" smtClean="0">
                <a:latin typeface="Times New Roman"/>
                <a:cs typeface="Times New Roman"/>
              </a:rPr>
              <a:t>Bu uygulamadaki bir birim, farklı saat-aşamalarında kullanılmak şartıyla, birden fazla kullanılabilir</a:t>
            </a:r>
            <a:r>
              <a:rPr sz="1300" spc="-5" dirty="0" smtClean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Symbol"/>
                <a:cs typeface="Symbol"/>
              </a:rPr>
              <a:t>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b="1" i="1" spc="10" dirty="0" smtClean="0">
                <a:latin typeface="Times New Roman"/>
                <a:cs typeface="Times New Roman"/>
              </a:rPr>
              <a:t>hardware</a:t>
            </a:r>
            <a:r>
              <a:rPr lang="tr-TR" sz="1300" b="1" i="1" spc="10" dirty="0" smtClean="0">
                <a:latin typeface="Times New Roman"/>
                <a:cs typeface="Times New Roman"/>
              </a:rPr>
              <a:t> daha basit olur</a:t>
            </a:r>
            <a:endParaRPr sz="1300" dirty="0">
              <a:latin typeface="Times New Roman"/>
              <a:cs typeface="Times New Roman"/>
            </a:endParaRPr>
          </a:p>
          <a:p>
            <a:pPr marL="181610" indent="-169545">
              <a:lnSpc>
                <a:spcPct val="100000"/>
              </a:lnSpc>
              <a:spcBef>
                <a:spcPts val="10"/>
              </a:spcBef>
              <a:buFont typeface="Symbol"/>
              <a:buChar char=""/>
              <a:tabLst>
                <a:tab pos="182245" algn="l"/>
              </a:tabLst>
            </a:pPr>
            <a:r>
              <a:rPr lang="tr-TR" sz="1300" spc="5" dirty="0" smtClean="0">
                <a:latin typeface="Times New Roman"/>
                <a:cs typeface="Times New Roman"/>
              </a:rPr>
              <a:t>Farklı komutlar farklı sayıda saat aşama sayısı alır</a:t>
            </a:r>
            <a:r>
              <a:rPr sz="1300" spc="-5" dirty="0" smtClean="0">
                <a:latin typeface="Times New Roman"/>
                <a:cs typeface="Times New Roman"/>
              </a:rPr>
              <a:t> </a:t>
            </a:r>
            <a:r>
              <a:rPr sz="1300" spc="15" dirty="0">
                <a:latin typeface="Symbol"/>
                <a:cs typeface="Symbol"/>
              </a:rPr>
              <a:t>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lang="tr-TR" sz="1300" b="1" i="1" spc="5" dirty="0" smtClean="0">
                <a:latin typeface="Times New Roman"/>
                <a:cs typeface="Times New Roman"/>
              </a:rPr>
              <a:t>esneklik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61392" y="2397239"/>
            <a:ext cx="4511478" cy="19339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6051" y="4481598"/>
            <a:ext cx="5211445" cy="52578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tr-TR" sz="1300" b="1" u="heavy" spc="-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Çoklu-aşamalı işlemde her aşamadaki </a:t>
            </a:r>
            <a:r>
              <a:rPr sz="1300" b="1" u="heavy" spc="-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ALU </a:t>
            </a:r>
            <a:r>
              <a:rPr lang="tr-TR" sz="1300" b="1" u="heavy" spc="-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kullanımı</a:t>
            </a:r>
            <a:endParaRPr sz="1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lang="tr-TR" sz="1100" spc="10" dirty="0" smtClean="0">
                <a:latin typeface="Arial"/>
                <a:cs typeface="Arial"/>
              </a:rPr>
              <a:t>1. saat-aşaması: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0588" y="4982953"/>
            <a:ext cx="1513205" cy="18530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5" dirty="0">
                <a:latin typeface="Arial"/>
                <a:cs typeface="Arial"/>
              </a:rPr>
              <a:t>- </a:t>
            </a:r>
            <a:r>
              <a:rPr sz="1100" spc="15" dirty="0">
                <a:latin typeface="Arial"/>
                <a:cs typeface="Arial"/>
              </a:rPr>
              <a:t>ALU </a:t>
            </a:r>
            <a:r>
              <a:rPr sz="1100" spc="10" dirty="0" smtClean="0">
                <a:latin typeface="Arial"/>
                <a:cs typeface="Arial"/>
              </a:rPr>
              <a:t>PC+4</a:t>
            </a:r>
            <a:r>
              <a:rPr lang="tr-TR" sz="1100" spc="10" dirty="0" smtClean="0">
                <a:latin typeface="Arial"/>
                <a:cs typeface="Arial"/>
              </a:rPr>
              <a:t> hesaplar.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6051" y="5312127"/>
            <a:ext cx="3604260" cy="9675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125"/>
              </a:spcBef>
            </a:pPr>
            <a:r>
              <a:rPr lang="tr-TR" sz="1100" spc="10" dirty="0" smtClean="0">
                <a:latin typeface="Arial"/>
                <a:cs typeface="Arial"/>
              </a:rPr>
              <a:t>2. saat-aşaması:</a:t>
            </a:r>
            <a:endParaRPr sz="1100" dirty="0">
              <a:latin typeface="Arial"/>
              <a:cs typeface="Arial"/>
            </a:endParaRPr>
          </a:p>
          <a:p>
            <a:pPr marL="266700">
              <a:lnSpc>
                <a:spcPts val="1310"/>
              </a:lnSpc>
            </a:pPr>
            <a:r>
              <a:rPr sz="1100" spc="5" dirty="0">
                <a:latin typeface="Arial"/>
                <a:cs typeface="Arial"/>
              </a:rPr>
              <a:t>- </a:t>
            </a:r>
            <a:r>
              <a:rPr sz="1100" spc="20" dirty="0">
                <a:latin typeface="Arial"/>
                <a:cs typeface="Arial"/>
              </a:rPr>
              <a:t>ALU </a:t>
            </a:r>
            <a:r>
              <a:rPr sz="1100" spc="10" dirty="0" smtClean="0">
                <a:latin typeface="Arial"/>
                <a:cs typeface="Arial"/>
              </a:rPr>
              <a:t> </a:t>
            </a:r>
            <a:r>
              <a:rPr lang="tr-TR" sz="1100" spc="10" dirty="0" smtClean="0">
                <a:latin typeface="Arial"/>
                <a:cs typeface="Arial"/>
              </a:rPr>
              <a:t>"</a:t>
            </a:r>
            <a:r>
              <a:rPr sz="1100" spc="10" dirty="0" smtClean="0">
                <a:latin typeface="Arial"/>
                <a:cs typeface="Arial"/>
              </a:rPr>
              <a:t>branch-target-address</a:t>
            </a:r>
            <a:r>
              <a:rPr lang="tr-TR" sz="1100" spc="10" dirty="0" smtClean="0">
                <a:latin typeface="Arial"/>
                <a:cs typeface="Arial"/>
              </a:rPr>
              <a:t>=</a:t>
            </a:r>
            <a:r>
              <a:rPr lang="en-GB" sz="1100" spc="10" dirty="0">
                <a:solidFill>
                  <a:prstClr val="black"/>
                </a:solidFill>
                <a:latin typeface="Arial"/>
                <a:cs typeface="Arial"/>
              </a:rPr>
              <a:t> PC+4 </a:t>
            </a:r>
            <a:r>
              <a:rPr lang="en-GB" sz="1100" spc="15" dirty="0">
                <a:solidFill>
                  <a:prstClr val="black"/>
                </a:solidFill>
                <a:latin typeface="Arial"/>
                <a:cs typeface="Arial"/>
              </a:rPr>
              <a:t>+ </a:t>
            </a:r>
            <a:r>
              <a:rPr lang="en-GB" sz="1100" spc="10" dirty="0" err="1">
                <a:solidFill>
                  <a:prstClr val="black"/>
                </a:solidFill>
                <a:latin typeface="Arial"/>
                <a:cs typeface="Arial"/>
              </a:rPr>
              <a:t>imm</a:t>
            </a:r>
            <a:r>
              <a:rPr lang="en-GB" sz="1100" i="1" spc="10" dirty="0">
                <a:solidFill>
                  <a:prstClr val="black"/>
                </a:solidFill>
                <a:latin typeface="Symbol"/>
                <a:cs typeface="Symbol"/>
              </a:rPr>
              <a:t></a:t>
            </a:r>
            <a:r>
              <a:rPr lang="en-GB" sz="1100" spc="10" dirty="0">
                <a:solidFill>
                  <a:prstClr val="black"/>
                </a:solidFill>
                <a:latin typeface="Arial"/>
                <a:cs typeface="Arial"/>
              </a:rPr>
              <a:t>4 </a:t>
            </a:r>
            <a:r>
              <a:rPr lang="tr-TR" sz="1100" spc="10" dirty="0" smtClean="0">
                <a:latin typeface="Arial"/>
                <a:cs typeface="Arial"/>
              </a:rPr>
              <a:t>" hesaplar.</a:t>
            </a:r>
            <a:endParaRPr sz="1100" dirty="0">
              <a:latin typeface="Arial"/>
              <a:cs typeface="Arial"/>
            </a:endParaRPr>
          </a:p>
          <a:p>
            <a:pPr marL="347980" marR="121285" indent="-635">
              <a:lnSpc>
                <a:spcPts val="1300"/>
              </a:lnSpc>
              <a:spcBef>
                <a:spcPts val="135"/>
              </a:spcBef>
            </a:pP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lang="tr-TR" sz="1100" spc="10" dirty="0" smtClean="0">
                <a:latin typeface="Arial"/>
                <a:cs typeface="Arial"/>
              </a:rPr>
              <a:t>3. saat-aşaması: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6051" y="6260065"/>
            <a:ext cx="5535295" cy="1913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53695" indent="-87630">
              <a:lnSpc>
                <a:spcPts val="1310"/>
              </a:lnSpc>
              <a:spcBef>
                <a:spcPts val="125"/>
              </a:spcBef>
              <a:buChar char="-"/>
              <a:tabLst>
                <a:tab pos="354330" algn="l"/>
              </a:tabLst>
            </a:pPr>
            <a:r>
              <a:rPr sz="1100" spc="10" dirty="0" smtClean="0">
                <a:latin typeface="Arial"/>
                <a:cs typeface="Arial"/>
              </a:rPr>
              <a:t>R-</a:t>
            </a:r>
            <a:r>
              <a:rPr lang="tr-TR" sz="1100" spc="10" dirty="0" smtClean="0">
                <a:latin typeface="Arial"/>
                <a:cs typeface="Arial"/>
              </a:rPr>
              <a:t>tipi komutlar için:</a:t>
            </a:r>
            <a:r>
              <a:rPr sz="1100" spc="10" dirty="0" smtClean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ALU </a:t>
            </a:r>
            <a:r>
              <a:rPr lang="tr-TR" sz="1100" spc="20" dirty="0" smtClean="0">
                <a:latin typeface="Arial"/>
                <a:cs typeface="Arial"/>
              </a:rPr>
              <a:t>gerekli işlemi yapar</a:t>
            </a:r>
            <a:r>
              <a:rPr sz="1100" spc="10" dirty="0" smtClean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  <a:p>
            <a:pPr marL="353695" indent="-87630">
              <a:lnSpc>
                <a:spcPts val="1295"/>
              </a:lnSpc>
              <a:buChar char="-"/>
              <a:tabLst>
                <a:tab pos="354330" algn="l"/>
              </a:tabLst>
            </a:pPr>
            <a:r>
              <a:rPr lang="tr-TR" sz="1100" spc="15" dirty="0">
                <a:latin typeface="Arial"/>
                <a:cs typeface="Arial"/>
              </a:rPr>
              <a:t>l</a:t>
            </a:r>
            <a:r>
              <a:rPr lang="tr-TR" sz="1100" spc="15" dirty="0" smtClean="0">
                <a:latin typeface="Arial"/>
                <a:cs typeface="Arial"/>
              </a:rPr>
              <a:t>w/sw komutları için: hafızaya erişimiçin «read» ve «write» adresleri ALU ile hesaplanır</a:t>
            </a:r>
            <a:r>
              <a:rPr sz="1100" spc="10" dirty="0" smtClean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  <a:p>
            <a:pPr marL="354330" indent="-88265">
              <a:lnSpc>
                <a:spcPts val="1310"/>
              </a:lnSpc>
              <a:buChar char="-"/>
              <a:tabLst>
                <a:tab pos="354965" algn="l"/>
              </a:tabLst>
            </a:pPr>
            <a:r>
              <a:rPr lang="tr-TR" sz="1100" spc="15" dirty="0">
                <a:latin typeface="Arial"/>
                <a:cs typeface="Arial"/>
              </a:rPr>
              <a:t>b</a:t>
            </a:r>
            <a:r>
              <a:rPr lang="tr-TR" sz="1100" spc="15" dirty="0" smtClean="0">
                <a:latin typeface="Arial"/>
                <a:cs typeface="Arial"/>
              </a:rPr>
              <a:t>eq komutu için:</a:t>
            </a:r>
            <a:r>
              <a:rPr sz="1100" spc="5" dirty="0" smtClean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ALU </a:t>
            </a:r>
            <a:r>
              <a:rPr lang="tr-TR" sz="1100" spc="10" dirty="0" smtClean="0">
                <a:latin typeface="Arial"/>
                <a:cs typeface="Arial"/>
              </a:rPr>
              <a:t>iki yazmaçı karşılaştırır (çıkarma yapar)</a:t>
            </a:r>
            <a:r>
              <a:rPr sz="1100" spc="5" dirty="0" smtClean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ts val="1310"/>
              </a:lnSpc>
              <a:spcBef>
                <a:spcPts val="855"/>
              </a:spcBef>
            </a:pPr>
            <a:r>
              <a:rPr lang="tr-TR" sz="1100" spc="15" dirty="0" smtClean="0">
                <a:latin typeface="Arial"/>
                <a:cs typeface="Arial"/>
              </a:rPr>
              <a:t>4. saat-aşaması:</a:t>
            </a:r>
            <a:endParaRPr sz="1100" dirty="0">
              <a:latin typeface="Arial"/>
              <a:cs typeface="Arial"/>
            </a:endParaRPr>
          </a:p>
          <a:p>
            <a:pPr marL="353695" indent="-87630">
              <a:lnSpc>
                <a:spcPts val="1300"/>
              </a:lnSpc>
              <a:buChar char="-"/>
              <a:tabLst>
                <a:tab pos="354330" algn="l"/>
              </a:tabLst>
            </a:pPr>
            <a:r>
              <a:rPr sz="1100" i="1" spc="5" dirty="0" smtClean="0">
                <a:latin typeface="Arial"/>
                <a:cs typeface="Arial"/>
              </a:rPr>
              <a:t>R-</a:t>
            </a:r>
            <a:r>
              <a:rPr lang="tr-TR" sz="1100" i="1" spc="5" dirty="0" smtClean="0">
                <a:latin typeface="Arial"/>
                <a:cs typeface="Arial"/>
              </a:rPr>
              <a:t>tipi</a:t>
            </a:r>
            <a:r>
              <a:rPr sz="1100" i="1" spc="5" dirty="0" smtClean="0">
                <a:latin typeface="Arial"/>
                <a:cs typeface="Arial"/>
              </a:rPr>
              <a:t> </a:t>
            </a:r>
            <a:r>
              <a:rPr lang="tr-TR" sz="1100" spc="5" dirty="0" smtClean="0">
                <a:latin typeface="Arial"/>
                <a:cs typeface="Arial"/>
              </a:rPr>
              <a:t>komutlar için:</a:t>
            </a:r>
            <a:r>
              <a:rPr sz="1100" spc="10" dirty="0" smtClean="0">
                <a:latin typeface="Arial"/>
                <a:cs typeface="Arial"/>
              </a:rPr>
              <a:t> ALU-</a:t>
            </a:r>
            <a:r>
              <a:rPr lang="tr-TR" sz="1100" spc="10" dirty="0" smtClean="0">
                <a:latin typeface="Arial"/>
                <a:cs typeface="Arial"/>
              </a:rPr>
              <a:t>sonucu hedef yazmaca yazılır.</a:t>
            </a:r>
            <a:endParaRPr sz="1100" dirty="0">
              <a:latin typeface="Arial"/>
              <a:cs typeface="Arial"/>
            </a:endParaRPr>
          </a:p>
          <a:p>
            <a:pPr marL="353695" indent="-87630">
              <a:lnSpc>
                <a:spcPts val="1300"/>
              </a:lnSpc>
              <a:buChar char="-"/>
              <a:tabLst>
                <a:tab pos="354330" algn="l"/>
              </a:tabLst>
            </a:pPr>
            <a:r>
              <a:rPr sz="1100" i="1" spc="15" dirty="0" err="1" smtClean="0">
                <a:latin typeface="Arial"/>
                <a:cs typeface="Arial"/>
              </a:rPr>
              <a:t>sw</a:t>
            </a:r>
            <a:r>
              <a:rPr sz="1100" i="1" spc="15" dirty="0" smtClean="0">
                <a:latin typeface="Arial"/>
                <a:cs typeface="Arial"/>
              </a:rPr>
              <a:t> </a:t>
            </a:r>
            <a:r>
              <a:rPr lang="tr-TR" sz="1100" dirty="0" smtClean="0">
                <a:latin typeface="Arial"/>
                <a:cs typeface="Arial"/>
              </a:rPr>
              <a:t>komutu için: hafızaya erişilerek veri yazılır</a:t>
            </a:r>
            <a:r>
              <a:rPr sz="1100" spc="10" dirty="0" smtClean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  <a:p>
            <a:pPr marL="353695" indent="-87630">
              <a:lnSpc>
                <a:spcPts val="1310"/>
              </a:lnSpc>
              <a:buChar char="-"/>
              <a:tabLst>
                <a:tab pos="354330" algn="l"/>
              </a:tabLst>
            </a:pPr>
            <a:r>
              <a:rPr sz="1100" i="1" spc="5" dirty="0" err="1" smtClean="0">
                <a:latin typeface="Arial"/>
                <a:cs typeface="Arial"/>
              </a:rPr>
              <a:t>lw</a:t>
            </a:r>
            <a:r>
              <a:rPr sz="1100" i="1" spc="5" dirty="0" smtClean="0">
                <a:latin typeface="Arial"/>
                <a:cs typeface="Arial"/>
              </a:rPr>
              <a:t> </a:t>
            </a:r>
            <a:r>
              <a:rPr lang="tr-TR" sz="1100" spc="5" dirty="0" smtClean="0">
                <a:latin typeface="Arial"/>
                <a:cs typeface="Arial"/>
              </a:rPr>
              <a:t>komutu için: hafızaya erişilerek veri okunur.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ts val="1310"/>
              </a:lnSpc>
              <a:spcBef>
                <a:spcPts val="850"/>
              </a:spcBef>
            </a:pPr>
            <a:r>
              <a:rPr lang="tr-TR" sz="1100" spc="10" dirty="0" smtClean="0">
                <a:latin typeface="Arial"/>
                <a:cs typeface="Arial"/>
              </a:rPr>
              <a:t>5. Saat aşaması:</a:t>
            </a:r>
            <a:endParaRPr sz="1100" dirty="0">
              <a:latin typeface="Arial"/>
              <a:cs typeface="Arial"/>
            </a:endParaRPr>
          </a:p>
          <a:p>
            <a:pPr marL="353695" indent="-87630">
              <a:lnSpc>
                <a:spcPts val="1310"/>
              </a:lnSpc>
              <a:buChar char="-"/>
              <a:tabLst>
                <a:tab pos="354330" algn="l"/>
              </a:tabLst>
            </a:pPr>
            <a:r>
              <a:rPr sz="1100" spc="5" dirty="0" err="1" smtClean="0">
                <a:latin typeface="Arial"/>
                <a:cs typeface="Arial"/>
              </a:rPr>
              <a:t>lw</a:t>
            </a:r>
            <a:r>
              <a:rPr sz="1100" spc="5" dirty="0" smtClean="0">
                <a:latin typeface="Arial"/>
                <a:cs typeface="Arial"/>
              </a:rPr>
              <a:t> </a:t>
            </a:r>
            <a:r>
              <a:rPr lang="tr-TR" sz="1100" spc="10" dirty="0" smtClean="0">
                <a:latin typeface="Arial"/>
                <a:cs typeface="Arial"/>
              </a:rPr>
              <a:t>komutu için: hafızadan alınan veri hedef yazmaca yazılır</a:t>
            </a:r>
            <a:r>
              <a:rPr sz="1100" spc="5" dirty="0" smtClean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98716" y="8229600"/>
            <a:ext cx="4264606" cy="13350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86643" y="4881359"/>
            <a:ext cx="129539" cy="1193800"/>
          </a:xfrm>
          <a:custGeom>
            <a:avLst/>
            <a:gdLst/>
            <a:ahLst/>
            <a:cxnLst/>
            <a:rect l="l" t="t" r="r" b="b"/>
            <a:pathLst>
              <a:path w="129539" h="1193800">
                <a:moveTo>
                  <a:pt x="0" y="0"/>
                </a:moveTo>
                <a:lnTo>
                  <a:pt x="25669" y="8000"/>
                </a:lnTo>
                <a:lnTo>
                  <a:pt x="46482" y="29717"/>
                </a:lnTo>
                <a:lnTo>
                  <a:pt x="60436" y="61721"/>
                </a:lnTo>
                <a:lnTo>
                  <a:pt x="65532" y="100584"/>
                </a:lnTo>
                <a:lnTo>
                  <a:pt x="65532" y="496824"/>
                </a:lnTo>
                <a:lnTo>
                  <a:pt x="70604" y="535686"/>
                </a:lnTo>
                <a:lnTo>
                  <a:pt x="84391" y="567689"/>
                </a:lnTo>
                <a:lnTo>
                  <a:pt x="104751" y="589406"/>
                </a:lnTo>
                <a:lnTo>
                  <a:pt x="129539" y="597408"/>
                </a:lnTo>
                <a:lnTo>
                  <a:pt x="104751" y="605170"/>
                </a:lnTo>
                <a:lnTo>
                  <a:pt x="84391" y="626363"/>
                </a:lnTo>
                <a:lnTo>
                  <a:pt x="70604" y="657844"/>
                </a:lnTo>
                <a:lnTo>
                  <a:pt x="65532" y="696468"/>
                </a:lnTo>
                <a:lnTo>
                  <a:pt x="65532" y="1094232"/>
                </a:lnTo>
                <a:lnTo>
                  <a:pt x="60436" y="1132855"/>
                </a:lnTo>
                <a:lnTo>
                  <a:pt x="46482" y="1164336"/>
                </a:lnTo>
                <a:lnTo>
                  <a:pt x="25669" y="1185529"/>
                </a:lnTo>
                <a:lnTo>
                  <a:pt x="0" y="1193292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57407" y="5020332"/>
            <a:ext cx="2002155" cy="63944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5080">
              <a:lnSpc>
                <a:spcPct val="99700"/>
              </a:lnSpc>
              <a:spcBef>
                <a:spcPts val="140"/>
              </a:spcBef>
            </a:pPr>
            <a:r>
              <a:rPr sz="1000" spc="15" dirty="0">
                <a:latin typeface="Arial"/>
                <a:cs typeface="Arial"/>
              </a:rPr>
              <a:t>During </a:t>
            </a:r>
            <a:r>
              <a:rPr sz="1000" spc="10" dirty="0">
                <a:latin typeface="Arial"/>
                <a:cs typeface="Arial"/>
              </a:rPr>
              <a:t>the first </a:t>
            </a:r>
            <a:r>
              <a:rPr sz="1000" spc="15" dirty="0">
                <a:latin typeface="Arial"/>
                <a:cs typeface="Arial"/>
              </a:rPr>
              <a:t>and second </a:t>
            </a:r>
            <a:r>
              <a:rPr sz="1000" spc="5" dirty="0">
                <a:latin typeface="Arial"/>
                <a:cs typeface="Arial"/>
              </a:rPr>
              <a:t>cycles  </a:t>
            </a:r>
            <a:r>
              <a:rPr sz="1000" spc="15" dirty="0">
                <a:latin typeface="Arial"/>
                <a:cs typeface="Arial"/>
              </a:rPr>
              <a:t>the </a:t>
            </a:r>
            <a:r>
              <a:rPr sz="1000" spc="10" dirty="0">
                <a:latin typeface="Arial"/>
                <a:cs typeface="Arial"/>
              </a:rPr>
              <a:t>instruction is not </a:t>
            </a:r>
            <a:r>
              <a:rPr sz="1000" spc="5" dirty="0">
                <a:latin typeface="Arial"/>
                <a:cs typeface="Arial"/>
              </a:rPr>
              <a:t>yet </a:t>
            </a:r>
            <a:r>
              <a:rPr sz="1000" spc="10" dirty="0">
                <a:latin typeface="Arial"/>
                <a:cs typeface="Arial"/>
              </a:rPr>
              <a:t>decoded,  </a:t>
            </a:r>
            <a:r>
              <a:rPr sz="1000" spc="15" dirty="0">
                <a:latin typeface="Arial"/>
                <a:cs typeface="Arial"/>
              </a:rPr>
              <a:t>and </a:t>
            </a:r>
            <a:r>
              <a:rPr sz="1000" spc="10" dirty="0">
                <a:latin typeface="Arial"/>
                <a:cs typeface="Arial"/>
              </a:rPr>
              <a:t>datapath </a:t>
            </a:r>
            <a:r>
              <a:rPr sz="1000" spc="15" dirty="0">
                <a:latin typeface="Arial"/>
                <a:cs typeface="Arial"/>
              </a:rPr>
              <a:t>performs </a:t>
            </a:r>
            <a:r>
              <a:rPr sz="1000" spc="10" dirty="0">
                <a:latin typeface="Arial"/>
                <a:cs typeface="Arial"/>
              </a:rPr>
              <a:t>the </a:t>
            </a:r>
            <a:r>
              <a:rPr sz="1000" spc="25" dirty="0">
                <a:latin typeface="Arial"/>
                <a:cs typeface="Arial"/>
              </a:rPr>
              <a:t>same  </a:t>
            </a:r>
            <a:r>
              <a:rPr sz="1000" spc="10" dirty="0">
                <a:latin typeface="Arial"/>
                <a:cs typeface="Arial"/>
              </a:rPr>
              <a:t>operations </a:t>
            </a:r>
            <a:r>
              <a:rPr sz="1000" spc="15" dirty="0">
                <a:latin typeface="Arial"/>
                <a:cs typeface="Arial"/>
              </a:rPr>
              <a:t>for </a:t>
            </a:r>
            <a:r>
              <a:rPr sz="1000" spc="5" dirty="0">
                <a:latin typeface="Arial"/>
                <a:cs typeface="Arial"/>
              </a:rPr>
              <a:t>all </a:t>
            </a:r>
            <a:r>
              <a:rPr sz="1000" spc="10" dirty="0">
                <a:latin typeface="Arial"/>
                <a:cs typeface="Arial"/>
              </a:rPr>
              <a:t>instructions.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5"/>
              </a:spcBef>
            </a:pPr>
            <a:r>
              <a:rPr spc="15" dirty="0"/>
              <a:t>22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86448" y="2770146"/>
            <a:ext cx="1254760" cy="60529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1540"/>
              </a:lnSpc>
              <a:spcBef>
                <a:spcPts val="120"/>
              </a:spcBef>
            </a:pPr>
            <a:r>
              <a:rPr lang="tr-TR" sz="1300" spc="5" dirty="0" smtClean="0">
                <a:latin typeface="Arial"/>
                <a:cs typeface="Arial"/>
              </a:rPr>
              <a:t>Basitleştirilmiş</a:t>
            </a:r>
            <a:endParaRPr sz="1300" dirty="0">
              <a:latin typeface="Arial"/>
              <a:cs typeface="Arial"/>
            </a:endParaRPr>
          </a:p>
          <a:p>
            <a:pPr marL="12700" marR="5080">
              <a:lnSpc>
                <a:spcPts val="1520"/>
              </a:lnSpc>
              <a:spcBef>
                <a:spcPts val="65"/>
              </a:spcBef>
            </a:pPr>
            <a:r>
              <a:rPr lang="tr-TR" sz="1300" spc="5" dirty="0">
                <a:latin typeface="Arial"/>
                <a:cs typeface="Arial"/>
              </a:rPr>
              <a:t>ç</a:t>
            </a:r>
            <a:r>
              <a:rPr lang="tr-TR" sz="1300" spc="5" dirty="0" smtClean="0">
                <a:latin typeface="Arial"/>
                <a:cs typeface="Arial"/>
              </a:rPr>
              <a:t>oklu-aşamalı veriyolu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6051" y="461251"/>
            <a:ext cx="6295390" cy="523861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85"/>
              </a:spcBef>
            </a:pPr>
            <a:r>
              <a:rPr lang="tr-TR" sz="1100" spc="10" dirty="0" smtClean="0">
                <a:latin typeface="Arial"/>
                <a:cs typeface="Arial"/>
              </a:rPr>
              <a:t>Ana</a:t>
            </a:r>
            <a:r>
              <a:rPr sz="1100" spc="10" dirty="0" smtClean="0">
                <a:latin typeface="Arial"/>
                <a:cs typeface="Arial"/>
              </a:rPr>
              <a:t> </a:t>
            </a:r>
            <a:r>
              <a:rPr lang="tr-TR" sz="1100" spc="10" dirty="0" smtClean="0">
                <a:latin typeface="Arial"/>
                <a:cs typeface="Arial"/>
              </a:rPr>
              <a:t>k</a:t>
            </a:r>
            <a:r>
              <a:rPr sz="1100" spc="10" dirty="0" err="1" smtClean="0">
                <a:latin typeface="Arial"/>
                <a:cs typeface="Arial"/>
              </a:rPr>
              <a:t>ontrol</a:t>
            </a:r>
            <a:r>
              <a:rPr sz="1100" spc="10" dirty="0" smtClean="0">
                <a:latin typeface="Arial"/>
                <a:cs typeface="Arial"/>
              </a:rPr>
              <a:t> </a:t>
            </a:r>
            <a:r>
              <a:rPr lang="tr-TR" sz="1100" spc="10" dirty="0" smtClean="0">
                <a:latin typeface="Arial"/>
                <a:cs typeface="Arial"/>
              </a:rPr>
              <a:t>birimi</a:t>
            </a:r>
            <a:r>
              <a:rPr sz="1100" spc="10" dirty="0" smtClean="0">
                <a:latin typeface="Arial"/>
                <a:cs typeface="Arial"/>
              </a:rPr>
              <a:t> </a:t>
            </a:r>
            <a:r>
              <a:rPr lang="tr-TR" sz="1100" spc="10" dirty="0" smtClean="0">
                <a:latin typeface="Arial"/>
                <a:cs typeface="Arial"/>
              </a:rPr>
              <a:t>tasarladığımız donanımdaki elemanların doğru çalışması için çıkışındaki kontrol sinyallerini doğru olarak üretmesi gerekir</a:t>
            </a:r>
            <a:r>
              <a:rPr sz="1100" spc="5" dirty="0" smtClean="0">
                <a:latin typeface="Arial"/>
                <a:cs typeface="Arial"/>
              </a:rPr>
              <a:t>. </a:t>
            </a:r>
            <a:r>
              <a:rPr lang="tr-TR" sz="1100" spc="5" dirty="0" smtClean="0">
                <a:latin typeface="Arial"/>
                <a:cs typeface="Arial"/>
              </a:rPr>
              <a:t>Bu kontrol sinyallerinin anlamı ve etkileri aşağıda özetlenmiştir.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70192" y="990587"/>
            <a:ext cx="6067044" cy="47564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50190" y="5946635"/>
            <a:ext cx="5994082" cy="635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7467" y="6742163"/>
            <a:ext cx="6100437" cy="5547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20203" y="7520926"/>
            <a:ext cx="4913529" cy="19568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5"/>
              </a:spcBef>
            </a:pPr>
            <a:r>
              <a:rPr spc="15" dirty="0"/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6051" y="462048"/>
            <a:ext cx="5963920" cy="3268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125"/>
              </a:spcBef>
            </a:pPr>
            <a:r>
              <a:rPr lang="tr-TR" sz="1000" spc="10" dirty="0" smtClean="0">
                <a:latin typeface="Arial"/>
                <a:cs typeface="Arial"/>
              </a:rPr>
              <a:t>En son tasarladığımız veriyolunun desteklediği komutların (add, sub, and, or, slt, lw, sw, beq) sorunsuz olarak çalışabilmesi için gerekli olan kontrol sinyalleri ve değerleri aşağıdaki tabloda verilmiştir. 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6038" y="4621045"/>
            <a:ext cx="6069965" cy="47897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35"/>
              </a:spcBef>
            </a:pPr>
            <a:r>
              <a:rPr lang="tr-TR" sz="1000" spc="10" dirty="0" smtClean="0">
                <a:latin typeface="Arial"/>
                <a:cs typeface="Arial"/>
              </a:rPr>
              <a:t>ALU-Zero sinyalini de tabloya dahil edersek, tablo ve kontrol devresi aşağıdaki gibi tasarlanır</a:t>
            </a:r>
            <a:r>
              <a:rPr sz="1000" spc="5" dirty="0" smtClean="0">
                <a:latin typeface="Arial"/>
                <a:cs typeface="Arial"/>
              </a:rPr>
              <a:t>.</a:t>
            </a:r>
            <a:r>
              <a:rPr lang="tr-TR" sz="1000" spc="5" dirty="0" smtClean="0">
                <a:latin typeface="Arial"/>
                <a:cs typeface="Arial"/>
              </a:rPr>
              <a:t> Buradaki amaç, her bir komut için opcode bitlerini AND kapısı girişinde kullanarak çıkışta 1 üretmektir. Eğer bir kontrol sinyali, farklı komutlar için 1 olması gerekiyorsa, bu sinyal OR kapısı kullanarak oluşturulur.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13437" y="873239"/>
            <a:ext cx="4179859" cy="1914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77300" y="3689591"/>
            <a:ext cx="3951759" cy="9372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92246" y="5088623"/>
            <a:ext cx="5062237" cy="15925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70556" y="6774167"/>
            <a:ext cx="5419792" cy="28087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5"/>
              </a:spcBef>
            </a:pPr>
            <a:r>
              <a:rPr spc="15" dirty="0"/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6050" y="464299"/>
            <a:ext cx="4872750" cy="7495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tr-TR" sz="1100" b="1" spc="10" dirty="0" smtClean="0">
                <a:latin typeface="Arial"/>
                <a:cs typeface="Arial"/>
              </a:rPr>
              <a:t>Veriyolunun</a:t>
            </a:r>
            <a:r>
              <a:rPr sz="1100" b="1" spc="-65" dirty="0" smtClean="0">
                <a:latin typeface="Arial"/>
                <a:cs typeface="Arial"/>
              </a:rPr>
              <a:t> </a:t>
            </a:r>
            <a:r>
              <a:rPr sz="1100" b="1" spc="10" dirty="0" smtClean="0">
                <a:latin typeface="Arial"/>
                <a:cs typeface="Arial"/>
              </a:rPr>
              <a:t>Jump</a:t>
            </a:r>
            <a:r>
              <a:rPr lang="tr-TR" sz="1100" b="1" spc="10" dirty="0" smtClean="0">
                <a:latin typeface="Arial"/>
                <a:cs typeface="Arial"/>
              </a:rPr>
              <a:t> Komutunu Destekleyecek Şekilde Düzenlenmesi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ts val="1545"/>
              </a:lnSpc>
              <a:spcBef>
                <a:spcPts val="1050"/>
              </a:spcBef>
            </a:pPr>
            <a:r>
              <a:rPr lang="en-GB" sz="1300" dirty="0" smtClean="0">
                <a:latin typeface="Times New Roman"/>
                <a:cs typeface="Times New Roman"/>
              </a:rPr>
              <a:t>J</a:t>
            </a:r>
            <a:r>
              <a:rPr sz="1300" dirty="0" smtClean="0">
                <a:latin typeface="Times New Roman"/>
                <a:cs typeface="Times New Roman"/>
              </a:rPr>
              <a:t>ump</a:t>
            </a:r>
            <a:r>
              <a:rPr lang="tr-TR" sz="1300" dirty="0" smtClean="0">
                <a:latin typeface="Times New Roman"/>
                <a:cs typeface="Times New Roman"/>
              </a:rPr>
              <a:t> komutunun formatı (J-tipi)</a:t>
            </a:r>
            <a:r>
              <a:rPr sz="1300" dirty="0" smtClean="0">
                <a:latin typeface="Times New Roman"/>
                <a:cs typeface="Times New Roman"/>
              </a:rPr>
              <a:t>:</a:t>
            </a:r>
            <a:endParaRPr sz="1300" dirty="0">
              <a:latin typeface="Times New Roman"/>
              <a:cs typeface="Times New Roman"/>
            </a:endParaRPr>
          </a:p>
          <a:p>
            <a:pPr marL="871855">
              <a:lnSpc>
                <a:spcPts val="1785"/>
              </a:lnSpc>
              <a:tabLst>
                <a:tab pos="2160905" algn="l"/>
              </a:tabLst>
            </a:pPr>
            <a:r>
              <a:rPr sz="1500" spc="-5" dirty="0">
                <a:latin typeface="Times New Roman"/>
                <a:cs typeface="Times New Roman"/>
              </a:rPr>
              <a:t>Op	</a:t>
            </a:r>
            <a:r>
              <a:rPr sz="1500" dirty="0" err="1" smtClean="0">
                <a:latin typeface="Times New Roman"/>
                <a:cs typeface="Times New Roman"/>
              </a:rPr>
              <a:t>adres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6051" y="1507143"/>
            <a:ext cx="5441315" cy="34496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71855">
              <a:lnSpc>
                <a:spcPts val="1120"/>
              </a:lnSpc>
              <a:spcBef>
                <a:spcPts val="90"/>
              </a:spcBef>
              <a:tabLst>
                <a:tab pos="2590800" algn="l"/>
              </a:tabLst>
            </a:pPr>
            <a:r>
              <a:rPr sz="1000" spc="-5" dirty="0">
                <a:latin typeface="Times New Roman"/>
                <a:cs typeface="Times New Roman"/>
              </a:rPr>
              <a:t>31-26	25-0</a:t>
            </a: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ts val="1480"/>
              </a:lnSpc>
            </a:pPr>
            <a:r>
              <a:rPr sz="1300" dirty="0">
                <a:latin typeface="Times New Roman"/>
                <a:cs typeface="Times New Roman"/>
              </a:rPr>
              <a:t>jump </a:t>
            </a:r>
            <a:r>
              <a:rPr lang="tr-TR" sz="1300" dirty="0" smtClean="0">
                <a:latin typeface="Times New Roman"/>
                <a:cs typeface="Times New Roman"/>
              </a:rPr>
              <a:t>komutu koşulsuz olarak</a:t>
            </a:r>
            <a:r>
              <a:rPr sz="1300" spc="5" dirty="0" smtClean="0">
                <a:latin typeface="Times New Roman"/>
                <a:cs typeface="Times New Roman"/>
              </a:rPr>
              <a:t> 32</a:t>
            </a:r>
            <a:r>
              <a:rPr lang="tr-TR" sz="1300" spc="5" dirty="0" smtClean="0">
                <a:latin typeface="Times New Roman"/>
                <a:cs typeface="Times New Roman"/>
              </a:rPr>
              <a:t>-</a:t>
            </a:r>
            <a:r>
              <a:rPr sz="1300" spc="5" dirty="0" smtClean="0">
                <a:latin typeface="Times New Roman"/>
                <a:cs typeface="Times New Roman"/>
              </a:rPr>
              <a:t>bit </a:t>
            </a:r>
            <a:r>
              <a:rPr lang="tr-TR" sz="1300" spc="5" dirty="0" smtClean="0">
                <a:latin typeface="Times New Roman"/>
                <a:cs typeface="Times New Roman"/>
              </a:rPr>
              <a:t>bir </a:t>
            </a:r>
            <a:r>
              <a:rPr sz="1300" spc="5" dirty="0" err="1" smtClean="0">
                <a:latin typeface="Times New Roman"/>
                <a:cs typeface="Times New Roman"/>
              </a:rPr>
              <a:t>adres</a:t>
            </a:r>
            <a:r>
              <a:rPr lang="tr-TR" sz="1300" spc="5" dirty="0" smtClean="0">
                <a:latin typeface="Times New Roman"/>
                <a:cs typeface="Times New Roman"/>
              </a:rPr>
              <a:t>e atlar. Bu adres şu şekilde bulunur.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79283" y="2250855"/>
            <a:ext cx="323850" cy="177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dirty="0">
                <a:latin typeface="Times New Roman"/>
                <a:cs typeface="Times New Roman"/>
              </a:rPr>
              <a:t>31-28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14384" y="2250855"/>
            <a:ext cx="257810" cy="177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dirty="0">
                <a:latin typeface="Times New Roman"/>
                <a:cs typeface="Times New Roman"/>
              </a:rPr>
              <a:t>27</a:t>
            </a:r>
            <a:r>
              <a:rPr sz="1000" spc="-15" dirty="0">
                <a:latin typeface="Times New Roman"/>
                <a:cs typeface="Times New Roman"/>
              </a:rPr>
              <a:t>-</a:t>
            </a:r>
            <a:r>
              <a:rPr sz="1000" spc="-5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22842" y="2250855"/>
            <a:ext cx="195580" cy="177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spc="10" dirty="0">
                <a:latin typeface="Times New Roman"/>
                <a:cs typeface="Times New Roman"/>
              </a:rPr>
              <a:t>1</a:t>
            </a:r>
            <a:r>
              <a:rPr sz="1000" spc="-15" dirty="0">
                <a:latin typeface="Times New Roman"/>
                <a:cs typeface="Times New Roman"/>
              </a:rPr>
              <a:t>-</a:t>
            </a:r>
            <a:r>
              <a:rPr sz="1000" spc="-5" dirty="0">
                <a:latin typeface="Times New Roman"/>
                <a:cs typeface="Times New Roman"/>
              </a:rPr>
              <a:t>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6052" y="2476408"/>
            <a:ext cx="6037580" cy="71173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41959">
              <a:lnSpc>
                <a:spcPts val="1165"/>
              </a:lnSpc>
              <a:spcBef>
                <a:spcPts val="90"/>
              </a:spcBef>
              <a:tabLst>
                <a:tab pos="1731010" algn="l"/>
              </a:tabLst>
            </a:pPr>
            <a:r>
              <a:rPr lang="tr-TR" sz="1000" spc="-5" dirty="0" smtClean="0">
                <a:latin typeface="Times New Roman"/>
                <a:cs typeface="Times New Roman"/>
              </a:rPr>
              <a:t>mevcut</a:t>
            </a:r>
            <a:r>
              <a:rPr sz="1000" dirty="0" smtClean="0">
                <a:latin typeface="Times New Roman"/>
                <a:cs typeface="Times New Roman"/>
              </a:rPr>
              <a:t> PC</a:t>
            </a:r>
            <a:r>
              <a:rPr lang="tr-TR" sz="1000" dirty="0" smtClean="0">
                <a:latin typeface="Times New Roman"/>
                <a:cs typeface="Times New Roman"/>
              </a:rPr>
              <a:t>‘den</a:t>
            </a:r>
            <a:r>
              <a:rPr lang="tr-TR" sz="1000" dirty="0">
                <a:latin typeface="Times New Roman"/>
                <a:cs typeface="Times New Roman"/>
              </a:rPr>
              <a:t> </a:t>
            </a:r>
            <a:r>
              <a:rPr lang="tr-TR" sz="1000" dirty="0" smtClean="0">
                <a:latin typeface="Times New Roman"/>
                <a:cs typeface="Times New Roman"/>
              </a:rPr>
              <a:t>     </a:t>
            </a:r>
            <a:r>
              <a:rPr sz="1000" spc="-5" dirty="0" smtClean="0">
                <a:latin typeface="Times New Roman"/>
                <a:cs typeface="Times New Roman"/>
              </a:rPr>
              <a:t>jump </a:t>
            </a:r>
            <a:r>
              <a:rPr lang="tr-TR" sz="1000" spc="-5" dirty="0" smtClean="0">
                <a:latin typeface="Times New Roman"/>
                <a:cs typeface="Times New Roman"/>
              </a:rPr>
              <a:t>komutunun adres alanından </a:t>
            </a:r>
            <a:r>
              <a:rPr sz="1000" spc="-10" dirty="0" smtClean="0">
                <a:latin typeface="Times New Roman"/>
                <a:cs typeface="Times New Roman"/>
              </a:rPr>
              <a:t>(26</a:t>
            </a:r>
            <a:r>
              <a:rPr sz="1000" spc="5" dirty="0" smtClean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bits)</a:t>
            </a: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ts val="1764"/>
              </a:lnSpc>
            </a:pPr>
            <a:r>
              <a:rPr sz="1500" dirty="0">
                <a:latin typeface="Symbol"/>
                <a:cs typeface="Symbol"/>
              </a:rPr>
              <a:t>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lang="tr-TR" sz="1300" spc="5" dirty="0" smtClean="0">
                <a:latin typeface="Times New Roman"/>
                <a:cs typeface="Times New Roman"/>
              </a:rPr>
              <a:t>Veriyolunda gereken düzenleme</a:t>
            </a:r>
            <a:r>
              <a:rPr sz="1300" spc="5" dirty="0" smtClean="0">
                <a:latin typeface="Times New Roman"/>
                <a:cs typeface="Times New Roman"/>
              </a:rPr>
              <a:t>:</a:t>
            </a:r>
            <a:endParaRPr sz="1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lang="tr-TR" sz="1300" spc="10" dirty="0" smtClean="0">
                <a:latin typeface="Times New Roman"/>
                <a:cs typeface="Times New Roman"/>
              </a:rPr>
              <a:t>Jump</a:t>
            </a:r>
            <a:r>
              <a:rPr sz="1300" spc="10" dirty="0" smtClean="0">
                <a:latin typeface="Times New Roman"/>
                <a:cs typeface="Times New Roman"/>
              </a:rPr>
              <a:t> </a:t>
            </a:r>
            <a:r>
              <a:rPr lang="tr-TR" sz="1300" spc="10" dirty="0" smtClean="0">
                <a:latin typeface="Times New Roman"/>
                <a:cs typeface="Times New Roman"/>
              </a:rPr>
              <a:t>adresini veya </a:t>
            </a:r>
            <a:r>
              <a:rPr lang="en-GB" sz="1300" spc="5" dirty="0">
                <a:solidFill>
                  <a:prstClr val="black"/>
                </a:solidFill>
                <a:latin typeface="Times New Roman"/>
                <a:cs typeface="Times New Roman"/>
              </a:rPr>
              <a:t>(branch target </a:t>
            </a:r>
            <a:r>
              <a:rPr lang="en-GB" sz="1300" spc="5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adres</a:t>
            </a:r>
            <a:r>
              <a:rPr lang="en-GB" sz="13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tr-TR" sz="13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veya</a:t>
            </a:r>
            <a:r>
              <a:rPr lang="en-GB" sz="1300" spc="2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GB" sz="1300" spc="10" dirty="0">
                <a:solidFill>
                  <a:prstClr val="black"/>
                </a:solidFill>
                <a:latin typeface="Times New Roman"/>
                <a:cs typeface="Times New Roman"/>
              </a:rPr>
              <a:t>PC+4) </a:t>
            </a:r>
            <a:r>
              <a:rPr lang="tr-TR" sz="1300" spc="10" dirty="0" smtClean="0">
                <a:solidFill>
                  <a:prstClr val="black"/>
                </a:solidFill>
                <a:latin typeface="Times New Roman"/>
                <a:cs typeface="Times New Roman"/>
              </a:rPr>
              <a:t>seçmek için yeni </a:t>
            </a:r>
            <a:r>
              <a:rPr sz="1300" spc="10" dirty="0" smtClean="0">
                <a:latin typeface="Times New Roman"/>
                <a:cs typeface="Times New Roman"/>
              </a:rPr>
              <a:t>MUX </a:t>
            </a:r>
            <a:r>
              <a:rPr lang="tr-TR" sz="1300" spc="10" dirty="0" smtClean="0">
                <a:latin typeface="Times New Roman"/>
                <a:cs typeface="Times New Roman"/>
              </a:rPr>
              <a:t>gerekir.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6052" y="6538984"/>
            <a:ext cx="3996054" cy="21544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tr-TR" sz="1300" spc="5" dirty="0" smtClean="0">
                <a:latin typeface="Times New Roman"/>
                <a:cs typeface="Times New Roman"/>
              </a:rPr>
              <a:t>PC’deki en üst 4 bit</a:t>
            </a:r>
            <a:r>
              <a:rPr sz="1300" spc="10" dirty="0" smtClean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(PC31-28) </a:t>
            </a:r>
            <a:r>
              <a:rPr lang="tr-TR" sz="1300" dirty="0" smtClean="0">
                <a:latin typeface="Times New Roman"/>
                <a:cs typeface="Times New Roman"/>
              </a:rPr>
              <a:t>değişmez</a:t>
            </a:r>
            <a:r>
              <a:rPr sz="1000" spc="10" dirty="0" smtClean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11795" y="1280147"/>
            <a:ext cx="486409" cy="218440"/>
          </a:xfrm>
          <a:custGeom>
            <a:avLst/>
            <a:gdLst/>
            <a:ahLst/>
            <a:cxnLst/>
            <a:rect l="l" t="t" r="r" b="b"/>
            <a:pathLst>
              <a:path w="486410" h="218440">
                <a:moveTo>
                  <a:pt x="0" y="217931"/>
                </a:moveTo>
                <a:lnTo>
                  <a:pt x="486156" y="217931"/>
                </a:lnTo>
                <a:lnTo>
                  <a:pt x="486156" y="0"/>
                </a:lnTo>
                <a:lnTo>
                  <a:pt x="0" y="0"/>
                </a:lnTo>
                <a:lnTo>
                  <a:pt x="0" y="217931"/>
                </a:lnTo>
                <a:close/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511795" y="1278623"/>
            <a:ext cx="485775" cy="218440"/>
          </a:xfrm>
          <a:prstGeom prst="rect">
            <a:avLst/>
          </a:prstGeom>
          <a:ln w="1346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545"/>
              </a:lnSpc>
            </a:pPr>
            <a:r>
              <a:rPr sz="1300" spc="5" dirty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96427" y="1278623"/>
            <a:ext cx="2641600" cy="218440"/>
          </a:xfrm>
          <a:custGeom>
            <a:avLst/>
            <a:gdLst/>
            <a:ahLst/>
            <a:cxnLst/>
            <a:rect l="l" t="t" r="r" b="b"/>
            <a:pathLst>
              <a:path w="2641600" h="218440">
                <a:moveTo>
                  <a:pt x="0" y="217931"/>
                </a:moveTo>
                <a:lnTo>
                  <a:pt x="2641091" y="217931"/>
                </a:lnTo>
                <a:lnTo>
                  <a:pt x="2641091" y="0"/>
                </a:lnTo>
                <a:lnTo>
                  <a:pt x="0" y="0"/>
                </a:lnTo>
                <a:lnTo>
                  <a:pt x="0" y="217931"/>
                </a:lnTo>
                <a:close/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02523" y="1286243"/>
            <a:ext cx="2632075" cy="205740"/>
          </a:xfrm>
          <a:custGeom>
            <a:avLst/>
            <a:gdLst/>
            <a:ahLst/>
            <a:cxnLst/>
            <a:rect l="l" t="t" r="r" b="b"/>
            <a:pathLst>
              <a:path w="2632075" h="205740">
                <a:moveTo>
                  <a:pt x="0" y="0"/>
                </a:moveTo>
                <a:lnTo>
                  <a:pt x="2631947" y="0"/>
                </a:lnTo>
                <a:lnTo>
                  <a:pt x="2631947" y="205740"/>
                </a:lnTo>
                <a:lnTo>
                  <a:pt x="0" y="205740"/>
                </a:lnTo>
                <a:lnTo>
                  <a:pt x="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489062" y="2022462"/>
          <a:ext cx="3142614" cy="2164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280"/>
                <a:gridCol w="2590165"/>
                <a:gridCol w="217169"/>
              </a:tblGrid>
              <a:tr h="2164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530"/>
                        </a:lnSpc>
                      </a:pPr>
                      <a:r>
                        <a:rPr sz="1300" spc="5" dirty="0">
                          <a:latin typeface="Times New Roman"/>
                          <a:cs typeface="Times New Roman"/>
                        </a:rPr>
                        <a:t>00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812734" y="3346691"/>
            <a:ext cx="6164125" cy="3189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67671" y="9291815"/>
            <a:ext cx="658495" cy="97790"/>
          </a:xfrm>
          <a:custGeom>
            <a:avLst/>
            <a:gdLst/>
            <a:ahLst/>
            <a:cxnLst/>
            <a:rect l="l" t="t" r="r" b="b"/>
            <a:pathLst>
              <a:path w="658495" h="97790">
                <a:moveTo>
                  <a:pt x="0" y="97535"/>
                </a:moveTo>
                <a:lnTo>
                  <a:pt x="658368" y="97535"/>
                </a:lnTo>
                <a:lnTo>
                  <a:pt x="658368" y="0"/>
                </a:lnTo>
                <a:lnTo>
                  <a:pt x="0" y="0"/>
                </a:lnTo>
                <a:lnTo>
                  <a:pt x="0" y="975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26039" y="9284195"/>
            <a:ext cx="669290" cy="119380"/>
          </a:xfrm>
          <a:custGeom>
            <a:avLst/>
            <a:gdLst/>
            <a:ahLst/>
            <a:cxnLst/>
            <a:rect l="l" t="t" r="r" b="b"/>
            <a:pathLst>
              <a:path w="669289" h="119379">
                <a:moveTo>
                  <a:pt x="0" y="0"/>
                </a:moveTo>
                <a:lnTo>
                  <a:pt x="669036" y="0"/>
                </a:lnTo>
                <a:lnTo>
                  <a:pt x="669036" y="118872"/>
                </a:lnTo>
                <a:lnTo>
                  <a:pt x="0" y="1188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216387" y="9273054"/>
            <a:ext cx="488950" cy="140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50" b="1" spc="5" dirty="0">
                <a:latin typeface="Arial"/>
                <a:cs typeface="Arial"/>
              </a:rPr>
              <a:t>M</a:t>
            </a:r>
            <a:r>
              <a:rPr sz="750" b="1" spc="-5" dirty="0">
                <a:latin typeface="Arial"/>
                <a:cs typeface="Arial"/>
              </a:rPr>
              <a:t>e</a:t>
            </a:r>
            <a:r>
              <a:rPr sz="750" b="1" spc="5" dirty="0">
                <a:latin typeface="Arial"/>
                <a:cs typeface="Arial"/>
              </a:rPr>
              <a:t>m</a:t>
            </a:r>
            <a:r>
              <a:rPr sz="750" b="1" spc="20" dirty="0">
                <a:latin typeface="Arial"/>
                <a:cs typeface="Arial"/>
              </a:rPr>
              <a:t>W</a:t>
            </a:r>
            <a:r>
              <a:rPr sz="750" b="1" spc="5" dirty="0">
                <a:latin typeface="Arial"/>
                <a:cs typeface="Arial"/>
              </a:rPr>
              <a:t>ri</a:t>
            </a:r>
            <a:r>
              <a:rPr sz="750" b="1" dirty="0">
                <a:latin typeface="Arial"/>
                <a:cs typeface="Arial"/>
              </a:rPr>
              <a:t>te</a:t>
            </a:r>
            <a:endParaRPr sz="75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5"/>
              </a:spcBef>
            </a:pPr>
            <a:r>
              <a:rPr spc="15" dirty="0"/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4787" y="667499"/>
            <a:ext cx="5462493" cy="2857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1110" y="3720071"/>
            <a:ext cx="5537797" cy="28635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8124" y="6688823"/>
            <a:ext cx="5762242" cy="29687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5"/>
              </a:spcBef>
            </a:pPr>
            <a:r>
              <a:rPr spc="15" dirty="0"/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35494" y="620255"/>
            <a:ext cx="5434457" cy="26121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2149" y="3372599"/>
            <a:ext cx="5563543" cy="28224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26769" y="6382499"/>
            <a:ext cx="5732743" cy="29535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5"/>
              </a:spcBef>
            </a:pPr>
            <a:r>
              <a:rPr spc="15" dirty="0"/>
              <a:t>18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6051" y="3635743"/>
            <a:ext cx="6167755" cy="98616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tr-TR" sz="1700" b="1" spc="-10" dirty="0" smtClean="0">
                <a:latin typeface="Times New Roman"/>
                <a:cs typeface="Times New Roman"/>
              </a:rPr>
              <a:t>Tek</a:t>
            </a:r>
            <a:r>
              <a:rPr sz="1700" b="1" spc="-5" dirty="0" smtClean="0">
                <a:latin typeface="Times New Roman"/>
                <a:cs typeface="Times New Roman"/>
              </a:rPr>
              <a:t>-</a:t>
            </a:r>
            <a:r>
              <a:rPr lang="tr-TR" sz="1700" b="1" spc="-5" dirty="0" smtClean="0">
                <a:latin typeface="Times New Roman"/>
                <a:cs typeface="Times New Roman"/>
              </a:rPr>
              <a:t>aşama</a:t>
            </a:r>
            <a:r>
              <a:rPr sz="1700" b="1" spc="-25" dirty="0" smtClean="0">
                <a:latin typeface="Times New Roman"/>
                <a:cs typeface="Times New Roman"/>
              </a:rPr>
              <a:t> </a:t>
            </a:r>
            <a:r>
              <a:rPr lang="tr-TR" sz="1700" b="1" spc="-25" dirty="0" smtClean="0">
                <a:latin typeface="Times New Roman"/>
                <a:cs typeface="Times New Roman"/>
              </a:rPr>
              <a:t>veriyolunun problemleri</a:t>
            </a:r>
            <a:r>
              <a:rPr sz="1700" b="1" spc="-10" dirty="0" smtClean="0">
                <a:latin typeface="Times New Roman"/>
                <a:cs typeface="Times New Roman"/>
              </a:rPr>
              <a:t>:</a:t>
            </a:r>
            <a:endParaRPr sz="1700" dirty="0">
              <a:latin typeface="Times New Roman"/>
              <a:cs typeface="Times New Roman"/>
            </a:endParaRPr>
          </a:p>
          <a:p>
            <a:pPr marL="181610" indent="-169545">
              <a:lnSpc>
                <a:spcPct val="100000"/>
              </a:lnSpc>
              <a:spcBef>
                <a:spcPts val="65"/>
              </a:spcBef>
              <a:buFont typeface="Symbol"/>
              <a:buChar char=""/>
              <a:tabLst>
                <a:tab pos="182245" algn="l"/>
              </a:tabLst>
            </a:pPr>
            <a:r>
              <a:rPr lang="tr-TR" sz="1300" spc="5" dirty="0" smtClean="0">
                <a:latin typeface="Times New Roman"/>
                <a:cs typeface="Times New Roman"/>
              </a:rPr>
              <a:t>Her komut ayni saat aşaması ile çalıştırılacağı için</a:t>
            </a:r>
            <a:r>
              <a:rPr sz="1300" dirty="0" smtClean="0">
                <a:latin typeface="Times New Roman"/>
                <a:cs typeface="Times New Roman"/>
              </a:rPr>
              <a:t>, </a:t>
            </a:r>
            <a:r>
              <a:rPr sz="1300" spc="5" dirty="0">
                <a:latin typeface="Times New Roman"/>
                <a:cs typeface="Times New Roman"/>
              </a:rPr>
              <a:t>CPI </a:t>
            </a:r>
            <a:r>
              <a:rPr sz="1300" spc="10" dirty="0">
                <a:latin typeface="Times New Roman"/>
                <a:cs typeface="Times New Roman"/>
              </a:rPr>
              <a:t>=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1.</a:t>
            </a:r>
            <a:endParaRPr sz="1300" dirty="0">
              <a:latin typeface="Times New Roman"/>
              <a:cs typeface="Times New Roman"/>
            </a:endParaRPr>
          </a:p>
          <a:p>
            <a:pPr marL="181610" marR="5080" indent="-169545">
              <a:lnSpc>
                <a:spcPts val="1540"/>
              </a:lnSpc>
              <a:spcBef>
                <a:spcPts val="930"/>
              </a:spcBef>
              <a:buFont typeface="Symbol"/>
              <a:buChar char=""/>
              <a:tabLst>
                <a:tab pos="182245" algn="l"/>
              </a:tabLst>
            </a:pPr>
            <a:r>
              <a:rPr lang="tr-TR" sz="1300" spc="5" dirty="0" smtClean="0">
                <a:latin typeface="Times New Roman"/>
                <a:cs typeface="Times New Roman"/>
              </a:rPr>
              <a:t>T</a:t>
            </a:r>
            <a:r>
              <a:rPr lang="tr-TR" sz="1300" spc="5" dirty="0" smtClean="0">
                <a:latin typeface="Times New Roman"/>
                <a:cs typeface="Times New Roman"/>
              </a:rPr>
              <a:t>ek-aşamalı tasarımda kullanılacak olan saat frekansı, tasarımda en uzun süreyi alan komuta göre seçilir</a:t>
            </a:r>
            <a:r>
              <a:rPr sz="1300" spc="10" dirty="0" smtClean="0">
                <a:latin typeface="Times New Roman"/>
                <a:cs typeface="Times New Roman"/>
              </a:rPr>
              <a:t>. </a:t>
            </a:r>
            <a:r>
              <a:rPr lang="tr-TR" sz="1300" spc="10" dirty="0" smtClean="0">
                <a:latin typeface="Times New Roman"/>
                <a:cs typeface="Times New Roman"/>
              </a:rPr>
              <a:t>En uzun süreyi de lw komutu alır</a:t>
            </a:r>
            <a:r>
              <a:rPr sz="1300" spc="5" dirty="0" smtClean="0">
                <a:latin typeface="Times New Roman"/>
                <a:cs typeface="Times New Roman"/>
              </a:rPr>
              <a:t>: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8200" y="4670562"/>
            <a:ext cx="1691757" cy="41549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tr-TR" sz="1300" spc="5" dirty="0" smtClean="0">
                <a:latin typeface="Times New Roman"/>
                <a:cs typeface="Times New Roman"/>
              </a:rPr>
              <a:t>Bu komut sırayla şunları kullanır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14907" y="4670562"/>
            <a:ext cx="3562093" cy="102848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10489" indent="-97790">
              <a:lnSpc>
                <a:spcPts val="1555"/>
              </a:lnSpc>
              <a:spcBef>
                <a:spcPts val="120"/>
              </a:spcBef>
              <a:buChar char="-"/>
              <a:tabLst>
                <a:tab pos="111125" algn="l"/>
              </a:tabLst>
            </a:pPr>
            <a:r>
              <a:rPr lang="tr-TR" sz="1300" spc="10" dirty="0" smtClean="0">
                <a:latin typeface="Times New Roman"/>
                <a:cs typeface="Times New Roman"/>
              </a:rPr>
              <a:t>Komut hafızas (</a:t>
            </a:r>
            <a:r>
              <a:rPr sz="1300" spc="10" dirty="0" smtClean="0">
                <a:latin typeface="Times New Roman"/>
                <a:cs typeface="Times New Roman"/>
              </a:rPr>
              <a:t>the </a:t>
            </a:r>
            <a:r>
              <a:rPr sz="1300" spc="5" dirty="0">
                <a:latin typeface="Times New Roman"/>
                <a:cs typeface="Times New Roman"/>
              </a:rPr>
              <a:t>instruction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5" dirty="0" smtClean="0">
                <a:latin typeface="Times New Roman"/>
                <a:cs typeface="Times New Roman"/>
              </a:rPr>
              <a:t>memory</a:t>
            </a:r>
            <a:r>
              <a:rPr lang="tr-TR" sz="1300" spc="-5" dirty="0" smtClean="0">
                <a:latin typeface="Times New Roman"/>
                <a:cs typeface="Times New Roman"/>
              </a:rPr>
              <a:t>)</a:t>
            </a:r>
            <a:endParaRPr sz="1300" dirty="0">
              <a:latin typeface="Times New Roman"/>
              <a:cs typeface="Times New Roman"/>
            </a:endParaRPr>
          </a:p>
          <a:p>
            <a:pPr marL="109855" indent="-97790">
              <a:lnSpc>
                <a:spcPts val="1550"/>
              </a:lnSpc>
              <a:buChar char="-"/>
              <a:tabLst>
                <a:tab pos="110489" algn="l"/>
              </a:tabLst>
            </a:pPr>
            <a:r>
              <a:rPr lang="tr-TR" sz="1300" spc="10" dirty="0" smtClean="0">
                <a:latin typeface="Times New Roman"/>
                <a:cs typeface="Times New Roman"/>
              </a:rPr>
              <a:t>Yazmaç dosyası (</a:t>
            </a:r>
            <a:r>
              <a:rPr sz="1300" spc="10" dirty="0" smtClean="0">
                <a:latin typeface="Times New Roman"/>
                <a:cs typeface="Times New Roman"/>
              </a:rPr>
              <a:t>the </a:t>
            </a:r>
            <a:r>
              <a:rPr sz="1300" spc="5" dirty="0">
                <a:latin typeface="Times New Roman"/>
                <a:cs typeface="Times New Roman"/>
              </a:rPr>
              <a:t>register </a:t>
            </a:r>
            <a:r>
              <a:rPr sz="1300" spc="5" dirty="0" smtClean="0">
                <a:latin typeface="Times New Roman"/>
                <a:cs typeface="Times New Roman"/>
              </a:rPr>
              <a:t>file</a:t>
            </a:r>
            <a:r>
              <a:rPr lang="tr-TR" sz="1300" spc="5" dirty="0" smtClean="0">
                <a:latin typeface="Times New Roman"/>
                <a:cs typeface="Times New Roman"/>
              </a:rPr>
              <a:t>)</a:t>
            </a:r>
            <a:endParaRPr sz="1300" dirty="0">
              <a:latin typeface="Times New Roman"/>
              <a:cs typeface="Times New Roman"/>
            </a:endParaRPr>
          </a:p>
          <a:p>
            <a:pPr marL="109855" indent="-97790">
              <a:lnSpc>
                <a:spcPts val="1550"/>
              </a:lnSpc>
              <a:buChar char="-"/>
              <a:tabLst>
                <a:tab pos="110489" algn="l"/>
              </a:tabLst>
            </a:pPr>
            <a:r>
              <a:rPr sz="1300" spc="5" dirty="0" smtClean="0">
                <a:latin typeface="Times New Roman"/>
                <a:cs typeface="Times New Roman"/>
              </a:rPr>
              <a:t>ALU</a:t>
            </a:r>
            <a:endParaRPr sz="1300" dirty="0">
              <a:latin typeface="Times New Roman"/>
              <a:cs typeface="Times New Roman"/>
            </a:endParaRPr>
          </a:p>
          <a:p>
            <a:pPr marL="109855" indent="-97790">
              <a:lnSpc>
                <a:spcPts val="1540"/>
              </a:lnSpc>
              <a:buChar char="-"/>
              <a:tabLst>
                <a:tab pos="110489" algn="l"/>
              </a:tabLst>
            </a:pPr>
            <a:r>
              <a:rPr lang="tr-TR" sz="1300" spc="10" dirty="0" smtClean="0">
                <a:latin typeface="Times New Roman"/>
                <a:cs typeface="Times New Roman"/>
              </a:rPr>
              <a:t>Veri hafızası (</a:t>
            </a:r>
            <a:r>
              <a:rPr sz="1300" spc="10" dirty="0" smtClean="0">
                <a:latin typeface="Times New Roman"/>
                <a:cs typeface="Times New Roman"/>
              </a:rPr>
              <a:t>the </a:t>
            </a:r>
            <a:r>
              <a:rPr sz="1300" spc="5" dirty="0">
                <a:latin typeface="Times New Roman"/>
                <a:cs typeface="Times New Roman"/>
              </a:rPr>
              <a:t>data </a:t>
            </a:r>
            <a:r>
              <a:rPr sz="1300" spc="-10" dirty="0" smtClean="0">
                <a:latin typeface="Times New Roman"/>
                <a:cs typeface="Times New Roman"/>
              </a:rPr>
              <a:t>memory</a:t>
            </a:r>
            <a:r>
              <a:rPr lang="tr-TR" sz="1300" spc="-10" dirty="0" smtClean="0">
                <a:latin typeface="Times New Roman"/>
                <a:cs typeface="Times New Roman"/>
              </a:rPr>
              <a:t>)</a:t>
            </a:r>
            <a:endParaRPr sz="1300" dirty="0">
              <a:latin typeface="Times New Roman"/>
              <a:cs typeface="Times New Roman"/>
            </a:endParaRPr>
          </a:p>
          <a:p>
            <a:pPr marL="109855" indent="-97790">
              <a:lnSpc>
                <a:spcPts val="1550"/>
              </a:lnSpc>
              <a:buChar char="-"/>
              <a:tabLst>
                <a:tab pos="110489" algn="l"/>
              </a:tabLst>
            </a:pPr>
            <a:r>
              <a:rPr lang="tr-TR" sz="1300" spc="10" dirty="0" smtClean="0">
                <a:latin typeface="Times New Roman"/>
                <a:cs typeface="Times New Roman"/>
              </a:rPr>
              <a:t>Yazmaç dosası (ikinci kez kullanır)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6044" y="5665746"/>
            <a:ext cx="5763260" cy="780342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81610" marR="5080" indent="-169545">
              <a:lnSpc>
                <a:spcPts val="1540"/>
              </a:lnSpc>
              <a:spcBef>
                <a:spcPts val="185"/>
              </a:spcBef>
              <a:buFont typeface="Symbol"/>
              <a:buChar char=""/>
              <a:tabLst>
                <a:tab pos="182245" algn="l"/>
              </a:tabLst>
            </a:pPr>
            <a:r>
              <a:rPr lang="tr-TR" sz="1300" spc="5" dirty="0" smtClean="0">
                <a:latin typeface="Times New Roman"/>
                <a:cs typeface="Times New Roman"/>
              </a:rPr>
              <a:t>Bazı komutlar çalışırken daha az süre alırlar</a:t>
            </a:r>
            <a:r>
              <a:rPr sz="1300" dirty="0" smtClean="0">
                <a:latin typeface="Times New Roman"/>
                <a:cs typeface="Times New Roman"/>
              </a:rPr>
              <a:t>. </a:t>
            </a:r>
            <a:r>
              <a:rPr lang="tr-TR" sz="1300" dirty="0" smtClean="0">
                <a:latin typeface="Times New Roman"/>
                <a:cs typeface="Times New Roman"/>
              </a:rPr>
              <a:t>Örnek:</a:t>
            </a:r>
            <a:r>
              <a:rPr sz="1300" spc="5" dirty="0" smtClean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Jump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lang="tr-TR" sz="1300" spc="35" dirty="0" smtClean="0">
                <a:latin typeface="Times New Roman"/>
                <a:cs typeface="Times New Roman"/>
              </a:rPr>
              <a:t>komutu</a:t>
            </a:r>
            <a:r>
              <a:rPr sz="1300" spc="5" dirty="0" smtClean="0">
                <a:latin typeface="Times New Roman"/>
                <a:cs typeface="Times New Roman"/>
              </a:rPr>
              <a:t>.</a:t>
            </a:r>
            <a:endParaRPr sz="1300" dirty="0">
              <a:latin typeface="Times New Roman"/>
              <a:cs typeface="Times New Roman"/>
            </a:endParaRPr>
          </a:p>
          <a:p>
            <a:pPr marL="12700" marR="187960">
              <a:lnSpc>
                <a:spcPts val="1550"/>
              </a:lnSpc>
              <a:spcBef>
                <a:spcPts val="1210"/>
              </a:spcBef>
            </a:pPr>
            <a:r>
              <a:rPr lang="tr-TR" sz="1300" spc="35" dirty="0" smtClean="0">
                <a:latin typeface="Times New Roman"/>
                <a:cs typeface="Times New Roman"/>
              </a:rPr>
              <a:t>Veriyolunda kullanılan birimlerin aşağıdaki erişim süreleri (access time) olduğunu varsayalım</a:t>
            </a:r>
            <a:r>
              <a:rPr sz="1300" spc="5" dirty="0" smtClean="0">
                <a:latin typeface="Times New Roman"/>
                <a:cs typeface="Times New Roman"/>
              </a:rPr>
              <a:t>: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94044" y="6627863"/>
            <a:ext cx="3585920" cy="12588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66051" y="8033280"/>
            <a:ext cx="4110749" cy="171923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tr-TR" sz="1000" spc="15" dirty="0" smtClean="0">
                <a:latin typeface="Arial"/>
                <a:cs typeface="Arial"/>
              </a:rPr>
              <a:t>Her komutun doğru olarak çalışması için gereken m</a:t>
            </a:r>
            <a:r>
              <a:rPr sz="1000" spc="15" dirty="0" err="1" smtClean="0">
                <a:latin typeface="Arial"/>
                <a:cs typeface="Arial"/>
              </a:rPr>
              <a:t>inimum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lang="tr-TR" sz="1000" spc="15" dirty="0" smtClean="0">
                <a:latin typeface="Arial"/>
                <a:cs typeface="Arial"/>
              </a:rPr>
              <a:t>süre: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85752" y="8205203"/>
            <a:ext cx="3912728" cy="11658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7405" y="656831"/>
            <a:ext cx="5930374" cy="28087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274551" y="6833603"/>
            <a:ext cx="1666239" cy="2052485"/>
          </a:xfrm>
          <a:prstGeom prst="rect">
            <a:avLst/>
          </a:prstGeom>
          <a:ln w="8953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90805" marR="279400">
              <a:lnSpc>
                <a:spcPct val="99600"/>
              </a:lnSpc>
              <a:spcBef>
                <a:spcPts val="345"/>
              </a:spcBef>
            </a:pPr>
            <a:r>
              <a:rPr lang="tr-TR" sz="1000" spc="15" dirty="0" smtClean="0">
                <a:latin typeface="Arial"/>
                <a:cs typeface="Arial"/>
              </a:rPr>
              <a:t>Beklediğimiz gibi</a:t>
            </a:r>
            <a:r>
              <a:rPr sz="1000" spc="15" dirty="0" smtClean="0">
                <a:latin typeface="Arial"/>
                <a:cs typeface="Arial"/>
              </a:rPr>
              <a:t>, </a:t>
            </a:r>
            <a:r>
              <a:rPr lang="tr-TR" sz="1000" spc="15" dirty="0" smtClean="0">
                <a:latin typeface="Arial"/>
                <a:cs typeface="Arial"/>
              </a:rPr>
              <a:t>en uzun süreyi (40ns) lw komutu almaktadır.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 dirty="0">
              <a:latin typeface="Times New Roman"/>
              <a:cs typeface="Times New Roman"/>
            </a:endParaRPr>
          </a:p>
          <a:p>
            <a:pPr marL="90805" marR="160655">
              <a:lnSpc>
                <a:spcPct val="99500"/>
              </a:lnSpc>
            </a:pPr>
            <a:r>
              <a:rPr lang="tr-TR" sz="1000" spc="10" dirty="0" smtClean="0">
                <a:latin typeface="Arial"/>
                <a:cs typeface="Arial"/>
              </a:rPr>
              <a:t> Bu durumda</a:t>
            </a:r>
            <a:r>
              <a:rPr sz="1000" spc="5" dirty="0" smtClean="0">
                <a:latin typeface="Arial"/>
                <a:cs typeface="Arial"/>
              </a:rPr>
              <a:t>, </a:t>
            </a:r>
            <a:r>
              <a:rPr lang="tr-TR" sz="1000" spc="5" dirty="0" smtClean="0">
                <a:latin typeface="Arial"/>
                <a:cs typeface="Arial"/>
              </a:rPr>
              <a:t>eğer tüm komutların sorunsuz olarak çalışabilmesi için saat periyodunun en az 40ns olması gerekmektedir.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lang="tr-TR" sz="1000" spc="15" dirty="0" smtClean="0">
                <a:latin typeface="Arial"/>
                <a:cs typeface="Arial"/>
              </a:rPr>
              <a:t>Bu da saat frekansının 0.025GHz=25MHz olması demektir.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5"/>
              </a:spcBef>
            </a:pPr>
            <a:r>
              <a:rPr spc="15" dirty="0"/>
              <a:t>19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6034" y="366758"/>
            <a:ext cx="6396766" cy="11931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7329" marR="1076325" indent="-215265" algn="just">
              <a:lnSpc>
                <a:spcPct val="148500"/>
              </a:lnSpc>
              <a:spcBef>
                <a:spcPts val="95"/>
              </a:spcBef>
            </a:pPr>
            <a:r>
              <a:rPr lang="tr-TR" sz="1300" b="1" spc="5" dirty="0" smtClean="0">
                <a:latin typeface="Times New Roman"/>
                <a:cs typeface="Times New Roman"/>
              </a:rPr>
              <a:t>Örnek</a:t>
            </a:r>
            <a:r>
              <a:rPr sz="1300" b="1" spc="5" dirty="0" smtClean="0">
                <a:latin typeface="Times New Roman"/>
                <a:cs typeface="Times New Roman"/>
              </a:rPr>
              <a:t>:</a:t>
            </a:r>
            <a:r>
              <a:rPr sz="1300" spc="5" dirty="0" smtClean="0">
                <a:latin typeface="Times New Roman"/>
                <a:cs typeface="Times New Roman"/>
              </a:rPr>
              <a:t> </a:t>
            </a:r>
            <a:r>
              <a:rPr lang="tr-TR" sz="1300" spc="5" dirty="0" smtClean="0">
                <a:latin typeface="Times New Roman"/>
                <a:cs typeface="Times New Roman"/>
              </a:rPr>
              <a:t>Aşağıdaki tasarımlardan hangisi daha hızlıdır?</a:t>
            </a:r>
          </a:p>
          <a:p>
            <a:pPr marL="227329" marR="1076325" indent="-215265" algn="just">
              <a:lnSpc>
                <a:spcPct val="148500"/>
              </a:lnSpc>
              <a:spcBef>
                <a:spcPts val="95"/>
              </a:spcBef>
            </a:pPr>
            <a:r>
              <a:rPr lang="tr-TR" sz="1300" spc="5" dirty="0">
                <a:latin typeface="Times New Roman"/>
                <a:cs typeface="Times New Roman"/>
              </a:rPr>
              <a:t> </a:t>
            </a:r>
            <a:r>
              <a:rPr lang="tr-TR" sz="1300" spc="5" dirty="0" smtClean="0">
                <a:latin typeface="Times New Roman"/>
                <a:cs typeface="Times New Roman"/>
              </a:rPr>
              <a:t>   </a:t>
            </a:r>
            <a:r>
              <a:rPr sz="1300" spc="5" dirty="0" smtClean="0">
                <a:latin typeface="Times New Roman"/>
                <a:cs typeface="Times New Roman"/>
              </a:rPr>
              <a:t>  </a:t>
            </a:r>
            <a:r>
              <a:rPr sz="1300" dirty="0">
                <a:latin typeface="Times New Roman"/>
                <a:cs typeface="Times New Roman"/>
              </a:rPr>
              <a:t>a- </a:t>
            </a:r>
            <a:r>
              <a:rPr sz="1300" spc="5" dirty="0" smtClean="0">
                <a:latin typeface="Times New Roman"/>
                <a:cs typeface="Times New Roman"/>
              </a:rPr>
              <a:t>T</a:t>
            </a:r>
            <a:r>
              <a:rPr lang="tr-TR" sz="1300" spc="5" dirty="0" smtClean="0">
                <a:latin typeface="Times New Roman"/>
                <a:cs typeface="Times New Roman"/>
              </a:rPr>
              <a:t>ek-saat-aşamalı uygulama</a:t>
            </a:r>
            <a:r>
              <a:rPr sz="1300" dirty="0" smtClean="0">
                <a:latin typeface="Times New Roman"/>
                <a:cs typeface="Times New Roman"/>
              </a:rPr>
              <a:t> </a:t>
            </a:r>
            <a:r>
              <a:rPr sz="1300" spc="5" dirty="0" smtClean="0">
                <a:latin typeface="Times New Roman"/>
                <a:cs typeface="Times New Roman"/>
              </a:rPr>
              <a:t>(</a:t>
            </a:r>
            <a:r>
              <a:rPr lang="tr-TR" sz="1300" spc="5" dirty="0" smtClean="0">
                <a:latin typeface="Times New Roman"/>
                <a:cs typeface="Times New Roman"/>
              </a:rPr>
              <a:t>saat periyodu sabit)</a:t>
            </a:r>
            <a:endParaRPr sz="1300" dirty="0">
              <a:latin typeface="Times New Roman"/>
              <a:cs typeface="Times New Roman"/>
            </a:endParaRPr>
          </a:p>
          <a:p>
            <a:pPr marL="441959" marR="5080" indent="-215265">
              <a:lnSpc>
                <a:spcPts val="1550"/>
              </a:lnSpc>
              <a:spcBef>
                <a:spcPts val="825"/>
              </a:spcBef>
            </a:pPr>
            <a:r>
              <a:rPr sz="1300" spc="5" dirty="0">
                <a:latin typeface="Times New Roman"/>
                <a:cs typeface="Times New Roman"/>
              </a:rPr>
              <a:t>b- </a:t>
            </a:r>
            <a:r>
              <a:rPr lang="tr-TR" sz="1300" spc="5" dirty="0" smtClean="0">
                <a:latin typeface="Times New Roman"/>
                <a:cs typeface="Times New Roman"/>
              </a:rPr>
              <a:t>Periyodu değişken saat uygulaması (</a:t>
            </a:r>
            <a:r>
              <a:rPr sz="1300" spc="5" dirty="0" smtClean="0">
                <a:latin typeface="Times New Roman"/>
                <a:cs typeface="Times New Roman"/>
              </a:rPr>
              <a:t>10ns</a:t>
            </a:r>
            <a:r>
              <a:rPr sz="1300" spc="5" dirty="0">
                <a:latin typeface="Times New Roman"/>
                <a:cs typeface="Times New Roman"/>
              </a:rPr>
              <a:t>, </a:t>
            </a:r>
            <a:r>
              <a:rPr lang="tr-TR" sz="1300" spc="5" dirty="0" smtClean="0">
                <a:latin typeface="Times New Roman"/>
                <a:cs typeface="Times New Roman"/>
              </a:rPr>
              <a:t>fakat her komut çalışması birkaç aşama alır)</a:t>
            </a:r>
            <a:r>
              <a:rPr sz="1300" dirty="0" smtClean="0">
                <a:latin typeface="Times New Roman"/>
                <a:cs typeface="Times New Roman"/>
              </a:rPr>
              <a:t>.</a:t>
            </a:r>
            <a:endParaRPr sz="1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lang="tr-TR" sz="1300" spc="5" dirty="0" smtClean="0">
                <a:latin typeface="Times New Roman"/>
                <a:cs typeface="Times New Roman"/>
              </a:rPr>
              <a:t>Test edilecek olan programdaki komut karışımı: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3606" y="1735823"/>
            <a:ext cx="4421510" cy="4114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794051" y="2123930"/>
            <a:ext cx="10541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15" dirty="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6049" y="2123930"/>
            <a:ext cx="3543300" cy="68544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55575">
              <a:lnSpc>
                <a:spcPct val="100000"/>
              </a:lnSpc>
              <a:spcBef>
                <a:spcPts val="125"/>
              </a:spcBef>
              <a:tabLst>
                <a:tab pos="1730375" algn="l"/>
                <a:tab pos="2320290" algn="l"/>
                <a:tab pos="2870835" algn="l"/>
                <a:tab pos="3450590" algn="l"/>
              </a:tabLst>
            </a:pPr>
            <a:r>
              <a:rPr sz="1100" spc="5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u</a:t>
            </a:r>
            <a:r>
              <a:rPr sz="1100" spc="25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b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spc="5" dirty="0">
                <a:latin typeface="Arial"/>
                <a:cs typeface="Arial"/>
              </a:rPr>
              <a:t>f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c</a:t>
            </a:r>
            <a:r>
              <a:rPr sz="1100" spc="-15" dirty="0">
                <a:latin typeface="Arial"/>
                <a:cs typeface="Arial"/>
              </a:rPr>
              <a:t>y</a:t>
            </a:r>
            <a:r>
              <a:rPr sz="1100" spc="5" dirty="0">
                <a:latin typeface="Arial"/>
                <a:cs typeface="Arial"/>
              </a:rPr>
              <a:t>cl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s</a:t>
            </a:r>
            <a:r>
              <a:rPr sz="1100" dirty="0">
                <a:latin typeface="Arial"/>
                <a:cs typeface="Arial"/>
              </a:rPr>
              <a:t>	</a:t>
            </a:r>
            <a:r>
              <a:rPr sz="1100" spc="15" dirty="0">
                <a:latin typeface="Arial"/>
                <a:cs typeface="Arial"/>
              </a:rPr>
              <a:t>3</a:t>
            </a:r>
            <a:r>
              <a:rPr sz="1100" dirty="0">
                <a:latin typeface="Arial"/>
                <a:cs typeface="Arial"/>
              </a:rPr>
              <a:t>	</a:t>
            </a:r>
            <a:r>
              <a:rPr sz="1100" spc="15" dirty="0">
                <a:latin typeface="Arial"/>
                <a:cs typeface="Arial"/>
              </a:rPr>
              <a:t>4</a:t>
            </a:r>
            <a:r>
              <a:rPr sz="1100" dirty="0">
                <a:latin typeface="Arial"/>
                <a:cs typeface="Arial"/>
              </a:rPr>
              <a:t>	</a:t>
            </a:r>
            <a:r>
              <a:rPr sz="1100" spc="15" dirty="0">
                <a:latin typeface="Arial"/>
                <a:cs typeface="Arial"/>
              </a:rPr>
              <a:t>4</a:t>
            </a:r>
            <a:r>
              <a:rPr sz="1100" dirty="0">
                <a:latin typeface="Arial"/>
                <a:cs typeface="Arial"/>
              </a:rPr>
              <a:t>	</a:t>
            </a:r>
            <a:r>
              <a:rPr sz="1100" spc="15" dirty="0">
                <a:latin typeface="Arial"/>
                <a:cs typeface="Arial"/>
              </a:rPr>
              <a:t>3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tr-TR" sz="1100" b="1" spc="5" dirty="0" smtClean="0">
                <a:latin typeface="Times New Roman"/>
                <a:cs typeface="Times New Roman"/>
              </a:rPr>
              <a:t>Cevap:</a:t>
            </a:r>
            <a:endParaRPr sz="1100" b="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tr-TR" sz="1000" spc="10" dirty="0" smtClean="0">
                <a:latin typeface="Arial"/>
                <a:cs typeface="Arial"/>
              </a:rPr>
              <a:t>Tek ve</a:t>
            </a:r>
            <a:r>
              <a:rPr sz="1000" spc="10" dirty="0" smtClean="0">
                <a:latin typeface="Arial"/>
                <a:cs typeface="Arial"/>
              </a:rPr>
              <a:t> </a:t>
            </a:r>
            <a:r>
              <a:rPr lang="tr-TR" sz="1000" spc="15" dirty="0" smtClean="0">
                <a:latin typeface="Arial"/>
                <a:cs typeface="Arial"/>
              </a:rPr>
              <a:t>Çoklu</a:t>
            </a:r>
            <a:r>
              <a:rPr sz="1000" spc="10" dirty="0" smtClean="0">
                <a:latin typeface="Arial"/>
                <a:cs typeface="Arial"/>
              </a:rPr>
              <a:t>-</a:t>
            </a:r>
            <a:r>
              <a:rPr lang="tr-TR" sz="1000" spc="10" dirty="0" smtClean="0">
                <a:latin typeface="Arial"/>
                <a:cs typeface="Arial"/>
              </a:rPr>
              <a:t>aşamalı durumlarda: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8752" y="2825960"/>
            <a:ext cx="3046095" cy="21544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tr-TR" sz="1000" spc="10" dirty="0" smtClean="0">
                <a:latin typeface="Arial"/>
                <a:cs typeface="Arial"/>
              </a:rPr>
              <a:t>Komutun çalışma süresi</a:t>
            </a:r>
            <a:r>
              <a:rPr sz="1000" spc="10" dirty="0" smtClean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= </a:t>
            </a:r>
            <a:r>
              <a:rPr sz="1000" spc="15" dirty="0">
                <a:latin typeface="Arial"/>
                <a:cs typeface="Arial"/>
              </a:rPr>
              <a:t>CPI </a:t>
            </a:r>
            <a:r>
              <a:rPr sz="1300" i="1" spc="10" dirty="0">
                <a:latin typeface="Symbol"/>
                <a:cs typeface="Symbol"/>
              </a:rPr>
              <a:t></a:t>
            </a:r>
            <a:r>
              <a:rPr sz="1300" i="1" spc="-50" dirty="0">
                <a:latin typeface="Times New Roman"/>
                <a:cs typeface="Times New Roman"/>
              </a:rPr>
              <a:t> </a:t>
            </a:r>
            <a:r>
              <a:rPr lang="tr-TR" sz="1000" spc="15" dirty="0" smtClean="0">
                <a:latin typeface="Arial"/>
                <a:cs typeface="Arial"/>
              </a:rPr>
              <a:t>saat-aşama-süresi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78752" y="3156192"/>
            <a:ext cx="3953255" cy="14356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66051" y="4648200"/>
            <a:ext cx="3848735" cy="271612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tr-TR" sz="1000" spc="20" dirty="0" smtClean="0">
                <a:latin typeface="Arial"/>
                <a:cs typeface="Arial"/>
              </a:rPr>
              <a:t>Her durum için</a:t>
            </a:r>
            <a:r>
              <a:rPr sz="1000" spc="10" dirty="0" smtClean="0">
                <a:latin typeface="Arial"/>
                <a:cs typeface="Arial"/>
              </a:rPr>
              <a:t> </a:t>
            </a:r>
            <a:r>
              <a:rPr sz="1000" spc="15" dirty="0" smtClean="0">
                <a:latin typeface="Arial"/>
                <a:cs typeface="Arial"/>
              </a:rPr>
              <a:t>CPU-</a:t>
            </a:r>
            <a:r>
              <a:rPr lang="tr-TR" sz="1000" spc="15" dirty="0" smtClean="0">
                <a:latin typeface="Arial"/>
                <a:cs typeface="Arial"/>
              </a:rPr>
              <a:t>çalışma süresini aşağıdaki gibi hesaplarız.</a:t>
            </a:r>
            <a:endParaRPr sz="1000" dirty="0">
              <a:latin typeface="Arial"/>
              <a:cs typeface="Arial"/>
            </a:endParaRPr>
          </a:p>
          <a:p>
            <a:pPr marR="228600" algn="ctr">
              <a:lnSpc>
                <a:spcPct val="100000"/>
              </a:lnSpc>
              <a:spcBef>
                <a:spcPts val="60"/>
              </a:spcBef>
            </a:pPr>
            <a:r>
              <a:rPr sz="1000" spc="15" dirty="0" smtClean="0">
                <a:latin typeface="Arial"/>
                <a:cs typeface="Arial"/>
              </a:rPr>
              <a:t>CPU-</a:t>
            </a:r>
            <a:r>
              <a:rPr lang="tr-TR" sz="1000" spc="15" dirty="0" smtClean="0">
                <a:latin typeface="Arial"/>
                <a:cs typeface="Arial"/>
              </a:rPr>
              <a:t>çalışma-süresi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= </a:t>
            </a:r>
            <a:r>
              <a:rPr sz="1000" spc="10" dirty="0" smtClean="0">
                <a:latin typeface="Arial"/>
                <a:cs typeface="Arial"/>
              </a:rPr>
              <a:t>Inst</a:t>
            </a:r>
            <a:r>
              <a:rPr sz="1000" spc="10" dirty="0">
                <a:latin typeface="Arial"/>
                <a:cs typeface="Arial"/>
              </a:rPr>
              <a:t>. count </a:t>
            </a:r>
            <a:r>
              <a:rPr sz="1300" i="1" dirty="0" smtClean="0">
                <a:latin typeface="Symbol"/>
                <a:cs typeface="Symbol"/>
              </a:rPr>
              <a:t></a:t>
            </a:r>
            <a:r>
              <a:rPr sz="1300" i="1" dirty="0" smtClean="0">
                <a:latin typeface="Times New Roman"/>
                <a:cs typeface="Times New Roman"/>
              </a:rPr>
              <a:t> </a:t>
            </a:r>
            <a:r>
              <a:rPr sz="1000" spc="15" dirty="0">
                <a:latin typeface="Arial"/>
                <a:cs typeface="Arial"/>
              </a:rPr>
              <a:t>CPI </a:t>
            </a:r>
            <a:r>
              <a:rPr sz="1300" i="1" spc="10" dirty="0">
                <a:latin typeface="Symbol"/>
                <a:cs typeface="Symbol"/>
              </a:rPr>
              <a:t></a:t>
            </a:r>
            <a:r>
              <a:rPr sz="1300" i="1" spc="10" dirty="0">
                <a:latin typeface="Times New Roman"/>
                <a:cs typeface="Times New Roman"/>
              </a:rPr>
              <a:t> </a:t>
            </a:r>
            <a:r>
              <a:rPr lang="tr-TR" sz="1000" spc="10" dirty="0" smtClean="0">
                <a:latin typeface="Arial"/>
                <a:cs typeface="Arial"/>
              </a:rPr>
              <a:t>Saat-aşama-süresi</a:t>
            </a:r>
            <a:endParaRPr sz="1000" dirty="0">
              <a:latin typeface="Arial"/>
              <a:cs typeface="Arial"/>
            </a:endParaRPr>
          </a:p>
          <a:p>
            <a:pPr marL="166370" marR="1224915" indent="-166370">
              <a:lnSpc>
                <a:spcPts val="1180"/>
              </a:lnSpc>
              <a:spcBef>
                <a:spcPts val="1245"/>
              </a:spcBef>
              <a:buAutoNum type="alphaLcParenR"/>
              <a:tabLst>
                <a:tab pos="166370" algn="l"/>
              </a:tabLst>
            </a:pPr>
            <a:r>
              <a:rPr lang="tr-TR" sz="1000" spc="15" dirty="0" smtClean="0">
                <a:latin typeface="Arial"/>
                <a:cs typeface="Arial"/>
              </a:rPr>
              <a:t>Tek-saat-uygulaması</a:t>
            </a:r>
            <a:r>
              <a:rPr sz="1000" spc="15" dirty="0" smtClean="0">
                <a:latin typeface="Arial"/>
                <a:cs typeface="Arial"/>
              </a:rPr>
              <a:t>:</a:t>
            </a:r>
            <a:endParaRPr lang="tr-TR" sz="1000" spc="15" dirty="0" smtClean="0">
              <a:latin typeface="Arial"/>
              <a:cs typeface="Arial"/>
            </a:endParaRPr>
          </a:p>
          <a:p>
            <a:pPr marR="1224915">
              <a:lnSpc>
                <a:spcPts val="1180"/>
              </a:lnSpc>
              <a:spcBef>
                <a:spcPts val="1245"/>
              </a:spcBef>
              <a:tabLst>
                <a:tab pos="166370" algn="l"/>
              </a:tabLst>
            </a:pPr>
            <a:r>
              <a:rPr lang="tr-TR" sz="1000" spc="15" dirty="0">
                <a:latin typeface="Arial"/>
                <a:cs typeface="Arial"/>
              </a:rPr>
              <a:t> </a:t>
            </a:r>
            <a:r>
              <a:rPr lang="tr-TR" sz="1000" spc="15" dirty="0" smtClean="0">
                <a:latin typeface="Arial"/>
                <a:cs typeface="Arial"/>
              </a:rPr>
              <a:t>     </a:t>
            </a:r>
            <a:r>
              <a:rPr sz="1000" spc="15" dirty="0" smtClean="0">
                <a:latin typeface="Arial"/>
                <a:cs typeface="Arial"/>
              </a:rPr>
              <a:t>  </a:t>
            </a:r>
            <a:r>
              <a:rPr lang="tr-TR" sz="1000" spc="15" dirty="0" smtClean="0">
                <a:latin typeface="Arial"/>
                <a:cs typeface="Arial"/>
              </a:rPr>
              <a:t>Saat-aşama-süresi</a:t>
            </a:r>
            <a:r>
              <a:rPr sz="1000" spc="20" dirty="0" smtClean="0">
                <a:latin typeface="Arial"/>
                <a:cs typeface="Arial"/>
              </a:rPr>
              <a:t>= </a:t>
            </a:r>
            <a:r>
              <a:rPr sz="1000" spc="15" dirty="0">
                <a:latin typeface="Arial"/>
                <a:cs typeface="Arial"/>
              </a:rPr>
              <a:t>40 </a:t>
            </a:r>
            <a:r>
              <a:rPr sz="1000" spc="10" dirty="0">
                <a:latin typeface="Arial"/>
                <a:cs typeface="Arial"/>
              </a:rPr>
              <a:t>ns, </a:t>
            </a:r>
            <a:r>
              <a:rPr sz="1000" spc="20" dirty="0">
                <a:latin typeface="Arial"/>
                <a:cs typeface="Arial"/>
              </a:rPr>
              <a:t>CPI= 1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;</a:t>
            </a:r>
            <a:endParaRPr sz="1000" dirty="0">
              <a:latin typeface="Arial"/>
              <a:cs typeface="Arial"/>
            </a:endParaRPr>
          </a:p>
          <a:p>
            <a:pPr marR="248285" algn="ctr">
              <a:lnSpc>
                <a:spcPct val="100000"/>
              </a:lnSpc>
              <a:spcBef>
                <a:spcPts val="20"/>
              </a:spcBef>
            </a:pPr>
            <a:r>
              <a:rPr sz="1000" spc="15" dirty="0" smtClean="0">
                <a:latin typeface="Arial"/>
                <a:cs typeface="Arial"/>
              </a:rPr>
              <a:t>CPU-</a:t>
            </a:r>
            <a:r>
              <a:rPr lang="tr-TR" sz="1000" spc="15" dirty="0" smtClean="0">
                <a:latin typeface="Arial"/>
                <a:cs typeface="Arial"/>
              </a:rPr>
              <a:t>çalışma süresi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= </a:t>
            </a:r>
            <a:r>
              <a:rPr sz="1000" spc="10" dirty="0">
                <a:latin typeface="Arial"/>
                <a:cs typeface="Arial"/>
              </a:rPr>
              <a:t>I </a:t>
            </a:r>
            <a:r>
              <a:rPr sz="1300" i="1" spc="10" dirty="0">
                <a:latin typeface="Symbol"/>
                <a:cs typeface="Symbol"/>
              </a:rPr>
              <a:t></a:t>
            </a:r>
            <a:r>
              <a:rPr sz="1300" i="1" spc="10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Arial"/>
                <a:cs typeface="Arial"/>
              </a:rPr>
              <a:t>1 </a:t>
            </a:r>
            <a:r>
              <a:rPr sz="1300" i="1" spc="10" dirty="0">
                <a:latin typeface="Symbol"/>
                <a:cs typeface="Symbol"/>
              </a:rPr>
              <a:t></a:t>
            </a:r>
            <a:r>
              <a:rPr sz="1300" i="1" spc="10" dirty="0">
                <a:latin typeface="Times New Roman"/>
                <a:cs typeface="Times New Roman"/>
              </a:rPr>
              <a:t> </a:t>
            </a:r>
            <a:r>
              <a:rPr sz="1000" spc="15" dirty="0">
                <a:latin typeface="Arial"/>
                <a:cs typeface="Arial"/>
              </a:rPr>
              <a:t>40 ns </a:t>
            </a:r>
            <a:r>
              <a:rPr sz="1000" spc="20" dirty="0">
                <a:latin typeface="Arial"/>
                <a:cs typeface="Arial"/>
              </a:rPr>
              <a:t>= </a:t>
            </a:r>
            <a:r>
              <a:rPr sz="1000" b="1" spc="10" dirty="0">
                <a:latin typeface="Arial"/>
                <a:cs typeface="Arial"/>
              </a:rPr>
              <a:t>40</a:t>
            </a:r>
            <a:r>
              <a:rPr sz="1300" i="1" spc="10" dirty="0">
                <a:latin typeface="Symbol"/>
                <a:cs typeface="Symbol"/>
              </a:rPr>
              <a:t></a:t>
            </a:r>
            <a:r>
              <a:rPr sz="1000" b="1" spc="10" dirty="0">
                <a:latin typeface="Arial"/>
                <a:cs typeface="Arial"/>
              </a:rPr>
              <a:t>I</a:t>
            </a:r>
            <a:r>
              <a:rPr sz="1000" b="1" spc="-170" dirty="0">
                <a:latin typeface="Arial"/>
                <a:cs typeface="Arial"/>
              </a:rPr>
              <a:t> </a:t>
            </a:r>
            <a:r>
              <a:rPr sz="1000" b="1" spc="15" dirty="0">
                <a:latin typeface="Arial"/>
                <a:cs typeface="Arial"/>
              </a:rPr>
              <a:t>ns</a:t>
            </a:r>
            <a:endParaRPr sz="1000" dirty="0">
              <a:latin typeface="Arial"/>
              <a:cs typeface="Arial"/>
            </a:endParaRPr>
          </a:p>
          <a:p>
            <a:pPr marL="82550" marR="164465" indent="-70485">
              <a:lnSpc>
                <a:spcPct val="101699"/>
              </a:lnSpc>
              <a:spcBef>
                <a:spcPts val="1060"/>
              </a:spcBef>
              <a:buAutoNum type="alphaLcParenR" startAt="2"/>
              <a:tabLst>
                <a:tab pos="166370" algn="l"/>
              </a:tabLst>
            </a:pPr>
            <a:r>
              <a:rPr lang="tr-TR" sz="1000" spc="15" dirty="0" smtClean="0">
                <a:latin typeface="Arial"/>
                <a:cs typeface="Arial"/>
              </a:rPr>
              <a:t>Çoklu-aşamalı saat uygulaması için </a:t>
            </a:r>
            <a:r>
              <a:rPr sz="1000" spc="5" dirty="0" smtClean="0">
                <a:latin typeface="Arial"/>
                <a:cs typeface="Arial"/>
              </a:rPr>
              <a:t>:</a:t>
            </a:r>
            <a:endParaRPr lang="tr-TR" sz="1000" spc="5" dirty="0" smtClean="0">
              <a:latin typeface="Arial"/>
              <a:cs typeface="Arial"/>
            </a:endParaRPr>
          </a:p>
          <a:p>
            <a:pPr marL="12065" marR="164465">
              <a:lnSpc>
                <a:spcPct val="101699"/>
              </a:lnSpc>
              <a:spcBef>
                <a:spcPts val="1060"/>
              </a:spcBef>
              <a:tabLst>
                <a:tab pos="166370" algn="l"/>
              </a:tabLst>
            </a:pPr>
            <a:r>
              <a:rPr sz="1000" spc="5" dirty="0" smtClean="0">
                <a:latin typeface="Arial"/>
                <a:cs typeface="Arial"/>
              </a:rPr>
              <a:t>  </a:t>
            </a:r>
            <a:r>
              <a:rPr sz="1000" spc="15" dirty="0">
                <a:latin typeface="Arial"/>
                <a:cs typeface="Arial"/>
              </a:rPr>
              <a:t>CPI </a:t>
            </a:r>
            <a:r>
              <a:rPr sz="1000" spc="20" dirty="0">
                <a:latin typeface="Arial"/>
                <a:cs typeface="Arial"/>
              </a:rPr>
              <a:t>= </a:t>
            </a:r>
            <a:r>
              <a:rPr sz="1000" spc="25" dirty="0">
                <a:latin typeface="Arial"/>
                <a:cs typeface="Arial"/>
              </a:rPr>
              <a:t>∑ </a:t>
            </a:r>
            <a:r>
              <a:rPr sz="1000" spc="10" dirty="0">
                <a:latin typeface="Arial"/>
                <a:cs typeface="Arial"/>
              </a:rPr>
              <a:t>(CPI</a:t>
            </a:r>
            <a:r>
              <a:rPr sz="650" spc="10" dirty="0">
                <a:latin typeface="Arial"/>
                <a:cs typeface="Arial"/>
              </a:rPr>
              <a:t>k </a:t>
            </a:r>
            <a:r>
              <a:rPr sz="1300" i="1" spc="10" dirty="0">
                <a:latin typeface="Symbol"/>
                <a:cs typeface="Symbol"/>
              </a:rPr>
              <a:t></a:t>
            </a:r>
            <a:r>
              <a:rPr sz="1300" i="1" spc="1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Arial"/>
                <a:cs typeface="Arial"/>
              </a:rPr>
              <a:t>Instr.-count</a:t>
            </a:r>
            <a:r>
              <a:rPr sz="650" spc="10" dirty="0">
                <a:latin typeface="Arial"/>
                <a:cs typeface="Arial"/>
              </a:rPr>
              <a:t>k </a:t>
            </a:r>
            <a:r>
              <a:rPr sz="1000" spc="10" dirty="0">
                <a:latin typeface="Arial"/>
                <a:cs typeface="Arial"/>
              </a:rPr>
              <a:t>) </a:t>
            </a:r>
            <a:r>
              <a:rPr sz="1700" i="1" spc="-5" dirty="0">
                <a:latin typeface="Symbol"/>
                <a:cs typeface="Symbol"/>
              </a:rPr>
              <a:t></a:t>
            </a:r>
            <a:r>
              <a:rPr sz="1700" i="1" spc="-155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Arial"/>
                <a:cs typeface="Arial"/>
              </a:rPr>
              <a:t>Instruction-count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1000" spc="15" dirty="0">
                <a:latin typeface="Arial"/>
                <a:cs typeface="Arial"/>
              </a:rPr>
              <a:t>CPI </a:t>
            </a:r>
            <a:r>
              <a:rPr sz="1000" spc="20" dirty="0">
                <a:latin typeface="Arial"/>
                <a:cs typeface="Arial"/>
              </a:rPr>
              <a:t>= </a:t>
            </a:r>
            <a:r>
              <a:rPr sz="1000" spc="15" dirty="0">
                <a:latin typeface="Arial"/>
                <a:cs typeface="Arial"/>
              </a:rPr>
              <a:t>(3 </a:t>
            </a:r>
            <a:r>
              <a:rPr sz="1300" i="1" spc="10" dirty="0">
                <a:latin typeface="Symbol"/>
                <a:cs typeface="Symbol"/>
              </a:rPr>
              <a:t></a:t>
            </a:r>
            <a:r>
              <a:rPr sz="1000" spc="10" dirty="0">
                <a:latin typeface="Arial"/>
                <a:cs typeface="Arial"/>
              </a:rPr>
              <a:t>0.49)+(4 </a:t>
            </a:r>
            <a:r>
              <a:rPr sz="1300" i="1" spc="10" dirty="0">
                <a:latin typeface="Symbol"/>
                <a:cs typeface="Symbol"/>
              </a:rPr>
              <a:t></a:t>
            </a:r>
            <a:r>
              <a:rPr sz="1000" spc="10" dirty="0">
                <a:latin typeface="Arial"/>
                <a:cs typeface="Arial"/>
              </a:rPr>
              <a:t>0.22)+(4 </a:t>
            </a:r>
            <a:r>
              <a:rPr sz="1300" i="1" spc="15" dirty="0">
                <a:latin typeface="Symbol"/>
                <a:cs typeface="Symbol"/>
              </a:rPr>
              <a:t></a:t>
            </a:r>
            <a:r>
              <a:rPr sz="1000" spc="15" dirty="0">
                <a:latin typeface="Arial"/>
                <a:cs typeface="Arial"/>
              </a:rPr>
              <a:t>0.11)+(3 </a:t>
            </a:r>
            <a:r>
              <a:rPr sz="1300" i="1" spc="15" dirty="0">
                <a:latin typeface="Symbol"/>
                <a:cs typeface="Symbol"/>
              </a:rPr>
              <a:t></a:t>
            </a:r>
            <a:r>
              <a:rPr sz="1000" spc="15" dirty="0">
                <a:latin typeface="Arial"/>
                <a:cs typeface="Arial"/>
              </a:rPr>
              <a:t>0.16)+(2 </a:t>
            </a:r>
            <a:r>
              <a:rPr sz="1300" i="1" spc="10" dirty="0">
                <a:latin typeface="Symbol"/>
                <a:cs typeface="Symbol"/>
              </a:rPr>
              <a:t></a:t>
            </a:r>
            <a:r>
              <a:rPr sz="1000" spc="10" dirty="0">
                <a:latin typeface="Arial"/>
                <a:cs typeface="Arial"/>
              </a:rPr>
              <a:t>0.02) </a:t>
            </a:r>
            <a:r>
              <a:rPr sz="1000" spc="20" dirty="0">
                <a:latin typeface="Arial"/>
                <a:cs typeface="Arial"/>
              </a:rPr>
              <a:t>=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3.31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1000" spc="15" dirty="0">
                <a:latin typeface="Arial"/>
                <a:cs typeface="Arial"/>
              </a:rPr>
              <a:t>CPU-execution-time </a:t>
            </a:r>
            <a:r>
              <a:rPr sz="1000" spc="20" dirty="0">
                <a:latin typeface="Arial"/>
                <a:cs typeface="Arial"/>
              </a:rPr>
              <a:t>= </a:t>
            </a:r>
            <a:r>
              <a:rPr sz="1000" spc="10" dirty="0">
                <a:latin typeface="Arial"/>
                <a:cs typeface="Arial"/>
              </a:rPr>
              <a:t>I </a:t>
            </a:r>
            <a:r>
              <a:rPr sz="1300" i="1" spc="10" dirty="0">
                <a:latin typeface="Symbol"/>
                <a:cs typeface="Symbol"/>
              </a:rPr>
              <a:t></a:t>
            </a:r>
            <a:r>
              <a:rPr sz="1300" i="1" spc="10" dirty="0">
                <a:latin typeface="Times New Roman"/>
                <a:cs typeface="Times New Roman"/>
              </a:rPr>
              <a:t> </a:t>
            </a:r>
            <a:r>
              <a:rPr sz="1000" spc="15" dirty="0">
                <a:latin typeface="Arial"/>
                <a:cs typeface="Arial"/>
              </a:rPr>
              <a:t>3.31 </a:t>
            </a:r>
            <a:r>
              <a:rPr sz="1300" i="1" spc="10" dirty="0">
                <a:latin typeface="Symbol"/>
                <a:cs typeface="Symbol"/>
              </a:rPr>
              <a:t></a:t>
            </a:r>
            <a:r>
              <a:rPr sz="1300" i="1" spc="10" dirty="0">
                <a:latin typeface="Times New Roman"/>
                <a:cs typeface="Times New Roman"/>
              </a:rPr>
              <a:t> </a:t>
            </a:r>
            <a:r>
              <a:rPr sz="1000" spc="15" dirty="0">
                <a:latin typeface="Arial"/>
                <a:cs typeface="Arial"/>
              </a:rPr>
              <a:t>10 ns </a:t>
            </a:r>
            <a:r>
              <a:rPr sz="1000" spc="20" dirty="0">
                <a:latin typeface="Arial"/>
                <a:cs typeface="Arial"/>
              </a:rPr>
              <a:t>= </a:t>
            </a:r>
            <a:r>
              <a:rPr sz="1000" b="1" spc="10" dirty="0">
                <a:latin typeface="Arial"/>
                <a:cs typeface="Arial"/>
              </a:rPr>
              <a:t>33.1</a:t>
            </a:r>
            <a:r>
              <a:rPr sz="1300" i="1" spc="10" dirty="0">
                <a:latin typeface="Symbol"/>
                <a:cs typeface="Symbol"/>
              </a:rPr>
              <a:t></a:t>
            </a:r>
            <a:r>
              <a:rPr sz="1000" b="1" spc="10" dirty="0">
                <a:latin typeface="Arial"/>
                <a:cs typeface="Arial"/>
              </a:rPr>
              <a:t>I</a:t>
            </a:r>
            <a:r>
              <a:rPr sz="1000" b="1" spc="-185" dirty="0">
                <a:latin typeface="Arial"/>
                <a:cs typeface="Arial"/>
              </a:rPr>
              <a:t> </a:t>
            </a:r>
            <a:r>
              <a:rPr sz="1000" b="1" spc="20" dirty="0">
                <a:latin typeface="Arial"/>
                <a:cs typeface="Arial"/>
              </a:rPr>
              <a:t>ns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000" spc="10" dirty="0" smtClean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performance-ratio </a:t>
            </a:r>
            <a:r>
              <a:rPr sz="1000" spc="10" dirty="0">
                <a:latin typeface="Arial"/>
                <a:cs typeface="Arial"/>
              </a:rPr>
              <a:t>of the two </a:t>
            </a:r>
            <a:r>
              <a:rPr sz="1000" spc="15" dirty="0">
                <a:latin typeface="Arial"/>
                <a:cs typeface="Arial"/>
              </a:rPr>
              <a:t>implementation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is: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26817" y="7120114"/>
            <a:ext cx="3504378" cy="4041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90931" y="7620000"/>
            <a:ext cx="6049010" cy="148867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35"/>
              </a:spcBef>
            </a:pPr>
            <a:r>
              <a:rPr lang="tr-TR" sz="1000" spc="10" dirty="0" smtClean="0">
                <a:latin typeface="Arial"/>
                <a:cs typeface="Arial"/>
              </a:rPr>
              <a:t>Değişken saat uygulaması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lang="tr-TR" sz="1000" spc="15" dirty="0" smtClean="0">
                <a:latin typeface="Arial"/>
                <a:cs typeface="Arial"/>
              </a:rPr>
              <a:t>tek-saat uygulamasına göre </a:t>
            </a:r>
            <a:r>
              <a:rPr sz="1000" spc="10" dirty="0" smtClean="0">
                <a:latin typeface="Arial"/>
                <a:cs typeface="Arial"/>
              </a:rPr>
              <a:t>1.21 </a:t>
            </a:r>
            <a:r>
              <a:rPr lang="tr-TR" sz="1000" spc="10" dirty="0" smtClean="0">
                <a:latin typeface="Arial"/>
                <a:cs typeface="Arial"/>
              </a:rPr>
              <a:t>kat daha iyi performans gösterir</a:t>
            </a:r>
            <a:r>
              <a:rPr sz="1000" spc="15" dirty="0" smtClean="0">
                <a:latin typeface="Arial"/>
                <a:cs typeface="Arial"/>
              </a:rPr>
              <a:t>.</a:t>
            </a:r>
            <a:endParaRPr lang="tr-TR" sz="1000" spc="15" dirty="0" smtClean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35"/>
              </a:spcBef>
            </a:pPr>
            <a:endParaRPr lang="tr-TR" sz="1000" spc="15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35"/>
              </a:spcBef>
            </a:pPr>
            <a:r>
              <a:rPr sz="1000" spc="15" dirty="0" smtClean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&gt;&gt;</a:t>
            </a:r>
            <a:endParaRPr sz="1000" dirty="0">
              <a:latin typeface="Arial"/>
              <a:cs typeface="Arial"/>
            </a:endParaRPr>
          </a:p>
          <a:p>
            <a:pPr marL="12065" marR="98425">
              <a:lnSpc>
                <a:spcPct val="149200"/>
              </a:lnSpc>
              <a:spcBef>
                <a:spcPts val="625"/>
              </a:spcBef>
              <a:tabLst>
                <a:tab pos="182245" algn="l"/>
              </a:tabLst>
            </a:pPr>
            <a:endParaRPr sz="1300" dirty="0">
              <a:latin typeface="Times New Roman"/>
              <a:cs typeface="Times New Roman"/>
            </a:endParaRPr>
          </a:p>
          <a:p>
            <a:pPr marL="181610" marR="156845" indent="-169545">
              <a:lnSpc>
                <a:spcPct val="149200"/>
              </a:lnSpc>
              <a:spcBef>
                <a:spcPts val="95"/>
              </a:spcBef>
              <a:buFont typeface="Symbol"/>
              <a:buChar char=""/>
              <a:tabLst>
                <a:tab pos="182245" algn="l"/>
              </a:tabLst>
            </a:pPr>
            <a:r>
              <a:rPr lang="tr-TR" sz="1300" spc="5" dirty="0" smtClean="0">
                <a:latin typeface="Times New Roman"/>
                <a:cs typeface="Times New Roman"/>
              </a:rPr>
              <a:t>Her komut için farklı sayıda saat-aşaması gerektiren uygulamayı tasarlamak performans dikkate alındığında daha mantıklı görünmektedir.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59495" y="2042147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01555" y="2049767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86443" y="2045195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07523" y="2055863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08563" y="2071103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96827" y="2055863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8563" y="2048243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06183" y="2353043"/>
            <a:ext cx="4364990" cy="0"/>
          </a:xfrm>
          <a:custGeom>
            <a:avLst/>
            <a:gdLst/>
            <a:ahLst/>
            <a:cxnLst/>
            <a:rect l="l" t="t" r="r" b="b"/>
            <a:pathLst>
              <a:path w="4364990">
                <a:moveTo>
                  <a:pt x="0" y="0"/>
                </a:moveTo>
                <a:lnTo>
                  <a:pt x="4364736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5"/>
              </a:spcBef>
            </a:pPr>
            <a:r>
              <a:rPr spc="15" dirty="0"/>
              <a:t>20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6051" y="464299"/>
            <a:ext cx="6305550" cy="53508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tr-TR" sz="1100" b="1" spc="10" dirty="0" smtClean="0">
                <a:latin typeface="Arial"/>
                <a:cs typeface="Arial"/>
              </a:rPr>
              <a:t>Tek-Aşamalı İşlemcinin Özeti</a:t>
            </a:r>
            <a:endParaRPr sz="1100" dirty="0">
              <a:latin typeface="Arial"/>
              <a:cs typeface="Arial"/>
            </a:endParaRPr>
          </a:p>
          <a:p>
            <a:pPr marL="441959" indent="-215265">
              <a:lnSpc>
                <a:spcPct val="100000"/>
              </a:lnSpc>
              <a:spcBef>
                <a:spcPts val="55"/>
              </a:spcBef>
              <a:buClr>
                <a:srgbClr val="9A0000"/>
              </a:buClr>
              <a:buFont typeface="Wingdings"/>
              <a:buChar char=""/>
              <a:tabLst>
                <a:tab pos="442595" algn="l"/>
              </a:tabLst>
            </a:pPr>
            <a:r>
              <a:rPr sz="1300" spc="5" dirty="0" smtClean="0">
                <a:latin typeface="Verdana"/>
                <a:cs typeface="Verdana"/>
              </a:rPr>
              <a:t>A</a:t>
            </a:r>
            <a:r>
              <a:rPr lang="tr-TR" sz="1300" spc="5" dirty="0" smtClean="0">
                <a:latin typeface="Verdana"/>
                <a:cs typeface="Verdana"/>
              </a:rPr>
              <a:t>vantajları</a:t>
            </a:r>
            <a:endParaRPr sz="1300" dirty="0">
              <a:latin typeface="Verdana"/>
              <a:cs typeface="Verdana"/>
            </a:endParaRPr>
          </a:p>
          <a:p>
            <a:pPr marL="871855" lvl="1" indent="-215265">
              <a:lnSpc>
                <a:spcPct val="100000"/>
              </a:lnSpc>
              <a:spcBef>
                <a:spcPts val="45"/>
              </a:spcBef>
              <a:buClr>
                <a:srgbClr val="9A0000"/>
              </a:buClr>
              <a:buFont typeface="Wingdings"/>
              <a:buChar char=""/>
              <a:tabLst>
                <a:tab pos="872490" algn="l"/>
              </a:tabLst>
            </a:pPr>
            <a:r>
              <a:rPr lang="tr-TR" sz="1100" spc="10" dirty="0" smtClean="0">
                <a:latin typeface="Verdana"/>
                <a:cs typeface="Verdana"/>
              </a:rPr>
              <a:t>Ana kontrol birimi tasarımı kolaydır</a:t>
            </a:r>
            <a:endParaRPr sz="1100" dirty="0">
              <a:latin typeface="Verdana"/>
              <a:cs typeface="Verdana"/>
            </a:endParaRPr>
          </a:p>
          <a:p>
            <a:pPr marL="441959" indent="-215265">
              <a:lnSpc>
                <a:spcPts val="1560"/>
              </a:lnSpc>
              <a:spcBef>
                <a:spcPts val="25"/>
              </a:spcBef>
              <a:buClr>
                <a:srgbClr val="9A0000"/>
              </a:buClr>
              <a:buFont typeface="Wingdings"/>
              <a:buChar char=""/>
              <a:tabLst>
                <a:tab pos="442595" algn="l"/>
              </a:tabLst>
            </a:pPr>
            <a:r>
              <a:rPr sz="1300" spc="5" dirty="0" smtClean="0">
                <a:latin typeface="Verdana"/>
                <a:cs typeface="Verdana"/>
              </a:rPr>
              <a:t>D</a:t>
            </a:r>
            <a:r>
              <a:rPr lang="tr-TR" sz="1300" spc="5" dirty="0" smtClean="0">
                <a:latin typeface="Verdana"/>
                <a:cs typeface="Verdana"/>
              </a:rPr>
              <a:t>ez</a:t>
            </a:r>
            <a:r>
              <a:rPr sz="1300" spc="5" dirty="0" err="1" smtClean="0">
                <a:latin typeface="Verdana"/>
                <a:cs typeface="Verdana"/>
              </a:rPr>
              <a:t>avanta</a:t>
            </a:r>
            <a:r>
              <a:rPr lang="tr-TR" sz="1300" spc="5" dirty="0" smtClean="0">
                <a:latin typeface="Verdana"/>
                <a:cs typeface="Verdana"/>
              </a:rPr>
              <a:t>jları</a:t>
            </a:r>
            <a:endParaRPr sz="1300" dirty="0">
              <a:latin typeface="Verdana"/>
              <a:cs typeface="Verdana"/>
            </a:endParaRPr>
          </a:p>
          <a:p>
            <a:pPr marL="871855" marR="5080" lvl="1" indent="-215265">
              <a:lnSpc>
                <a:spcPts val="1330"/>
              </a:lnSpc>
              <a:spcBef>
                <a:spcPts val="35"/>
              </a:spcBef>
              <a:buClr>
                <a:srgbClr val="9A0000"/>
              </a:buClr>
              <a:buFont typeface="Wingdings"/>
              <a:buChar char=""/>
              <a:tabLst>
                <a:tab pos="872490" algn="l"/>
              </a:tabLst>
            </a:pPr>
            <a:r>
              <a:rPr lang="tr-TR" sz="1100" b="1" spc="5" dirty="0">
                <a:latin typeface="Arial"/>
                <a:cs typeface="Arial"/>
              </a:rPr>
              <a:t>K</a:t>
            </a:r>
            <a:r>
              <a:rPr lang="tr-TR" sz="1100" b="1" spc="5" dirty="0" smtClean="0">
                <a:latin typeface="Arial"/>
                <a:cs typeface="Arial"/>
              </a:rPr>
              <a:t>omutların farklı çalışma süreleri olduğu için hafıza ve bazı birimlerin etkin olarak kullanılmamas:</a:t>
            </a:r>
            <a:endParaRPr sz="1100" dirty="0">
              <a:latin typeface="Arial"/>
              <a:cs typeface="Arial"/>
            </a:endParaRPr>
          </a:p>
          <a:p>
            <a:pPr marL="1086485" lvl="2">
              <a:lnSpc>
                <a:spcPct val="100000"/>
              </a:lnSpc>
              <a:spcBef>
                <a:spcPts val="15"/>
              </a:spcBef>
              <a:buClr>
                <a:srgbClr val="003365"/>
              </a:buClr>
              <a:tabLst>
                <a:tab pos="1301750" algn="l"/>
                <a:tab pos="1302385" algn="l"/>
              </a:tabLst>
            </a:pPr>
            <a:endParaRPr sz="1100" dirty="0">
              <a:latin typeface="Verdana"/>
              <a:cs typeface="Verdana"/>
            </a:endParaRPr>
          </a:p>
          <a:p>
            <a:pPr marL="871855" lvl="1" indent="-215265">
              <a:lnSpc>
                <a:spcPct val="100000"/>
              </a:lnSpc>
              <a:spcBef>
                <a:spcPts val="50"/>
              </a:spcBef>
              <a:buClr>
                <a:srgbClr val="9A0000"/>
              </a:buClr>
              <a:buFont typeface="Wingdings"/>
              <a:buChar char=""/>
              <a:tabLst>
                <a:tab pos="872490" algn="l"/>
              </a:tabLst>
            </a:pPr>
            <a:r>
              <a:rPr lang="tr-TR" sz="1100" b="1" spc="5" dirty="0" smtClean="0">
                <a:latin typeface="Arial"/>
                <a:cs typeface="Arial"/>
              </a:rPr>
              <a:t>Saat-aşama-süresi</a:t>
            </a:r>
            <a:r>
              <a:rPr sz="1100" b="1" spc="10" dirty="0" smtClean="0">
                <a:latin typeface="Arial"/>
                <a:cs typeface="Arial"/>
              </a:rPr>
              <a:t> </a:t>
            </a:r>
            <a:r>
              <a:rPr sz="1100" i="1" spc="25" dirty="0">
                <a:latin typeface="Symbol"/>
                <a:cs typeface="Symbol"/>
              </a:rPr>
              <a:t></a:t>
            </a:r>
            <a:r>
              <a:rPr sz="1100" i="1" spc="25" dirty="0">
                <a:latin typeface="Times New Roman"/>
                <a:cs typeface="Times New Roman"/>
              </a:rPr>
              <a:t> </a:t>
            </a:r>
            <a:r>
              <a:rPr lang="tr-TR" sz="1100" b="1" spc="10" dirty="0" smtClean="0">
                <a:latin typeface="Arial"/>
                <a:cs typeface="Arial"/>
              </a:rPr>
              <a:t>en uzun süreyi alan komuta göre seçilmelidir.</a:t>
            </a:r>
            <a:endParaRPr sz="1100" dirty="0">
              <a:latin typeface="Arial"/>
              <a:cs typeface="Arial"/>
            </a:endParaRPr>
          </a:p>
          <a:p>
            <a:pPr marL="1301750" lvl="2" indent="-215265">
              <a:lnSpc>
                <a:spcPct val="100000"/>
              </a:lnSpc>
              <a:spcBef>
                <a:spcPts val="60"/>
              </a:spcBef>
              <a:buClr>
                <a:srgbClr val="003365"/>
              </a:buClr>
              <a:buChar char="•"/>
              <a:tabLst>
                <a:tab pos="1301750" algn="l"/>
                <a:tab pos="1302385" algn="l"/>
              </a:tabLst>
            </a:pPr>
            <a:r>
              <a:rPr sz="1100" spc="10" dirty="0">
                <a:latin typeface="Verdana"/>
                <a:cs typeface="Verdana"/>
              </a:rPr>
              <a:t>Load</a:t>
            </a:r>
            <a:r>
              <a:rPr sz="1100" spc="5" dirty="0">
                <a:latin typeface="Verdana"/>
                <a:cs typeface="Verdana"/>
              </a:rPr>
              <a:t> instruction</a:t>
            </a:r>
            <a:endParaRPr sz="1100" dirty="0">
              <a:latin typeface="Verdana"/>
              <a:cs typeface="Verdana"/>
            </a:endParaRPr>
          </a:p>
          <a:p>
            <a:pPr marL="871855" lvl="1" indent="-215265">
              <a:lnSpc>
                <a:spcPct val="100000"/>
              </a:lnSpc>
              <a:buClr>
                <a:srgbClr val="9A0000"/>
              </a:buClr>
              <a:buFont typeface="Wingdings"/>
              <a:buChar char=""/>
              <a:tabLst>
                <a:tab pos="872490" algn="l"/>
              </a:tabLst>
            </a:pPr>
            <a:r>
              <a:rPr sz="1100" b="1" spc="10" dirty="0" smtClean="0">
                <a:latin typeface="Arial"/>
                <a:cs typeface="Arial"/>
              </a:rPr>
              <a:t>CPI</a:t>
            </a:r>
            <a:r>
              <a:rPr lang="tr-TR" sz="1100" b="1" spc="10" dirty="0" smtClean="0">
                <a:latin typeface="Arial"/>
                <a:cs typeface="Arial"/>
              </a:rPr>
              <a:t>=1</a:t>
            </a:r>
            <a:endParaRPr sz="11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9A0000"/>
              </a:buClr>
              <a:buFont typeface="Wingdings"/>
              <a:buChar char=""/>
            </a:pPr>
            <a:endParaRPr sz="1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tr-TR" sz="1500" spc="-10" dirty="0" smtClean="0">
                <a:solidFill>
                  <a:srgbClr val="003365"/>
                </a:solidFill>
                <a:latin typeface="Verdana"/>
                <a:cs typeface="Verdana"/>
              </a:rPr>
              <a:t>Tek-Aşamalı Uygulamadaki Sorunların Giderilmesi</a:t>
            </a:r>
            <a:endParaRPr sz="1500" dirty="0">
              <a:latin typeface="Verdana"/>
              <a:cs typeface="Verdana"/>
            </a:endParaRPr>
          </a:p>
          <a:p>
            <a:pPr marL="441959" indent="-215265">
              <a:lnSpc>
                <a:spcPts val="1540"/>
              </a:lnSpc>
              <a:spcBef>
                <a:spcPts val="45"/>
              </a:spcBef>
              <a:buClr>
                <a:srgbClr val="9A0000"/>
              </a:buClr>
              <a:buFont typeface="Wingdings"/>
              <a:buChar char=""/>
              <a:tabLst>
                <a:tab pos="442595" algn="l"/>
              </a:tabLst>
            </a:pPr>
            <a:r>
              <a:rPr lang="tr-TR" sz="1300" spc="5" dirty="0" smtClean="0">
                <a:latin typeface="Verdana"/>
                <a:cs typeface="Verdana"/>
              </a:rPr>
              <a:t>Çoklu-aşama</a:t>
            </a:r>
            <a:r>
              <a:rPr sz="1300" spc="10" dirty="0" smtClean="0">
                <a:latin typeface="Verdana"/>
                <a:cs typeface="Verdana"/>
              </a:rPr>
              <a:t> </a:t>
            </a:r>
            <a:r>
              <a:rPr lang="tr-TR" sz="1300" spc="10" dirty="0" smtClean="0">
                <a:latin typeface="Verdana"/>
                <a:cs typeface="Verdana"/>
              </a:rPr>
              <a:t>uygulaması</a:t>
            </a:r>
            <a:endParaRPr sz="1300" dirty="0">
              <a:latin typeface="Verdana"/>
              <a:cs typeface="Verdana"/>
            </a:endParaRPr>
          </a:p>
          <a:p>
            <a:pPr marL="871855" lvl="1" indent="-215265">
              <a:lnSpc>
                <a:spcPts val="1290"/>
              </a:lnSpc>
              <a:buClr>
                <a:srgbClr val="9A0000"/>
              </a:buClr>
              <a:buFont typeface="Wingdings"/>
              <a:buChar char=""/>
              <a:tabLst>
                <a:tab pos="872490" algn="l"/>
              </a:tabLst>
            </a:pPr>
            <a:r>
              <a:rPr lang="tr-TR" sz="1100" spc="5" dirty="0" smtClean="0">
                <a:latin typeface="Arial"/>
                <a:cs typeface="Arial"/>
              </a:rPr>
              <a:t>Her komutu yaptığı işlemere göre adımlara ayır.</a:t>
            </a:r>
            <a:endParaRPr sz="1100" dirty="0">
              <a:latin typeface="Arial"/>
              <a:cs typeface="Arial"/>
            </a:endParaRPr>
          </a:p>
          <a:p>
            <a:pPr marL="871855" lvl="1" indent="-215265">
              <a:lnSpc>
                <a:spcPts val="1295"/>
              </a:lnSpc>
              <a:buClr>
                <a:srgbClr val="9A0000"/>
              </a:buClr>
              <a:buFont typeface="Wingdings"/>
              <a:buChar char=""/>
              <a:tabLst>
                <a:tab pos="872490" algn="l"/>
              </a:tabLst>
            </a:pPr>
            <a:r>
              <a:rPr lang="tr-TR" sz="1100" spc="10" dirty="0" smtClean="0">
                <a:latin typeface="Arial"/>
                <a:cs typeface="Arial"/>
              </a:rPr>
              <a:t>Her adım 1 saat-aşaması alır.</a:t>
            </a:r>
            <a:endParaRPr sz="1100" dirty="0">
              <a:latin typeface="Arial"/>
              <a:cs typeface="Arial"/>
            </a:endParaRPr>
          </a:p>
          <a:p>
            <a:pPr marL="871855" lvl="1" indent="-215265">
              <a:lnSpc>
                <a:spcPts val="1310"/>
              </a:lnSpc>
              <a:buClr>
                <a:srgbClr val="9A0000"/>
              </a:buClr>
              <a:buFont typeface="Wingdings"/>
              <a:buChar char=""/>
              <a:tabLst>
                <a:tab pos="872490" algn="l"/>
              </a:tabLst>
            </a:pPr>
            <a:r>
              <a:rPr lang="tr-TR" sz="1100" spc="10" dirty="0" smtClean="0">
                <a:latin typeface="Arial"/>
                <a:cs typeface="Arial"/>
              </a:rPr>
              <a:t>Farklı komutların farklı</a:t>
            </a:r>
            <a:r>
              <a:rPr sz="1100" spc="-5" dirty="0" smtClean="0">
                <a:latin typeface="Arial"/>
                <a:cs typeface="Arial"/>
              </a:rPr>
              <a:t> </a:t>
            </a:r>
            <a:r>
              <a:rPr sz="1100" spc="10" dirty="0" smtClean="0">
                <a:latin typeface="Arial"/>
                <a:cs typeface="Arial"/>
              </a:rPr>
              <a:t>CPI</a:t>
            </a:r>
            <a:r>
              <a:rPr lang="tr-TR" sz="1100" spc="10" dirty="0" smtClean="0">
                <a:latin typeface="Arial"/>
                <a:cs typeface="Arial"/>
              </a:rPr>
              <a:t> değerleri olur.</a:t>
            </a:r>
            <a:endParaRPr sz="1100" dirty="0">
              <a:latin typeface="Arial"/>
              <a:cs typeface="Arial"/>
            </a:endParaRPr>
          </a:p>
          <a:p>
            <a:pPr marL="441959" indent="-215265">
              <a:lnSpc>
                <a:spcPts val="1540"/>
              </a:lnSpc>
              <a:spcBef>
                <a:spcPts val="50"/>
              </a:spcBef>
              <a:buClr>
                <a:srgbClr val="9A0000"/>
              </a:buClr>
              <a:buFont typeface="Wingdings"/>
              <a:buChar char=""/>
              <a:tabLst>
                <a:tab pos="442595" algn="l"/>
              </a:tabLst>
            </a:pPr>
            <a:r>
              <a:rPr lang="tr-TR" sz="1300" spc="5" dirty="0" smtClean="0">
                <a:latin typeface="Verdana"/>
                <a:cs typeface="Verdana"/>
              </a:rPr>
              <a:t>Veriyolunda değişiklik yapılmasını gerektirir</a:t>
            </a:r>
            <a:endParaRPr sz="1300" dirty="0">
              <a:latin typeface="Verdana"/>
              <a:cs typeface="Verdana"/>
            </a:endParaRPr>
          </a:p>
          <a:p>
            <a:pPr marL="871855" lvl="1" indent="-215265">
              <a:lnSpc>
                <a:spcPts val="1300"/>
              </a:lnSpc>
              <a:buClr>
                <a:srgbClr val="9A0000"/>
              </a:buClr>
              <a:buFont typeface="Wingdings"/>
              <a:buChar char=""/>
              <a:tabLst>
                <a:tab pos="872490" algn="l"/>
              </a:tabLst>
            </a:pPr>
            <a:r>
              <a:rPr lang="tr-TR" sz="1100" spc="10" dirty="0" smtClean="0">
                <a:latin typeface="Arial"/>
                <a:cs typeface="Arial"/>
              </a:rPr>
              <a:t>Her adımı birbirinden ayırmak için yazmaç kullan</a:t>
            </a:r>
            <a:endParaRPr sz="1100" dirty="0">
              <a:latin typeface="Arial"/>
              <a:cs typeface="Arial"/>
            </a:endParaRPr>
          </a:p>
          <a:p>
            <a:pPr marL="441959" indent="-215265">
              <a:lnSpc>
                <a:spcPts val="1540"/>
              </a:lnSpc>
              <a:spcBef>
                <a:spcPts val="40"/>
              </a:spcBef>
              <a:buClr>
                <a:srgbClr val="9A0000"/>
              </a:buClr>
              <a:buFont typeface="Wingdings"/>
              <a:buChar char=""/>
              <a:tabLst>
                <a:tab pos="442595" algn="l"/>
              </a:tabLst>
            </a:pPr>
            <a:r>
              <a:rPr sz="1300" spc="5" dirty="0" err="1" smtClean="0">
                <a:latin typeface="Verdana"/>
                <a:cs typeface="Verdana"/>
              </a:rPr>
              <a:t>Avanta</a:t>
            </a:r>
            <a:r>
              <a:rPr lang="tr-TR" sz="1300" spc="5" dirty="0" smtClean="0">
                <a:latin typeface="Verdana"/>
                <a:cs typeface="Verdana"/>
              </a:rPr>
              <a:t>jları</a:t>
            </a:r>
            <a:endParaRPr sz="1300" dirty="0">
              <a:latin typeface="Verdana"/>
              <a:cs typeface="Verdana"/>
            </a:endParaRPr>
          </a:p>
          <a:p>
            <a:pPr marL="871855" lvl="1" indent="-215265">
              <a:lnSpc>
                <a:spcPts val="1290"/>
              </a:lnSpc>
              <a:buClr>
                <a:srgbClr val="9A0000"/>
              </a:buClr>
              <a:buFont typeface="Wingdings"/>
              <a:buChar char=""/>
              <a:tabLst>
                <a:tab pos="872490" algn="l"/>
              </a:tabLst>
            </a:pPr>
            <a:r>
              <a:rPr lang="tr-TR" sz="1100" spc="10" dirty="0" smtClean="0">
                <a:latin typeface="Arial"/>
                <a:cs typeface="Arial"/>
              </a:rPr>
              <a:t>Daha kısa aşama süresi.</a:t>
            </a:r>
            <a:endParaRPr sz="1100" dirty="0">
              <a:latin typeface="Arial"/>
              <a:cs typeface="Arial"/>
            </a:endParaRPr>
          </a:p>
          <a:p>
            <a:pPr marL="871855" lvl="1" indent="-215265">
              <a:lnSpc>
                <a:spcPts val="1310"/>
              </a:lnSpc>
              <a:buClr>
                <a:srgbClr val="9A0000"/>
              </a:buClr>
              <a:buFont typeface="Wingdings"/>
              <a:buChar char=""/>
              <a:tabLst>
                <a:tab pos="872490" algn="l"/>
              </a:tabLst>
            </a:pPr>
            <a:r>
              <a:rPr lang="tr-TR" sz="1100" spc="10" dirty="0" smtClean="0">
                <a:latin typeface="Arial"/>
                <a:cs typeface="Arial"/>
              </a:rPr>
              <a:t>Basit komutların çalışması  daha az zaman alır.</a:t>
            </a:r>
            <a:endParaRPr sz="1100" dirty="0">
              <a:latin typeface="Verdana"/>
              <a:cs typeface="Verdana"/>
            </a:endParaRPr>
          </a:p>
          <a:p>
            <a:pPr marL="871855" lvl="1" indent="-215265">
              <a:lnSpc>
                <a:spcPts val="1300"/>
              </a:lnSpc>
              <a:buClr>
                <a:srgbClr val="9A0000"/>
              </a:buClr>
              <a:buFont typeface="Wingdings"/>
              <a:buChar char=""/>
              <a:tabLst>
                <a:tab pos="872490" algn="l"/>
              </a:tabLst>
            </a:pPr>
            <a:r>
              <a:rPr lang="tr-TR" sz="1100" spc="10" dirty="0" smtClean="0">
                <a:latin typeface="Arial"/>
                <a:cs typeface="Arial"/>
              </a:rPr>
              <a:t>Bazı birimler birden fazla kullanılabilir. Hardware daha basit olabilir.</a:t>
            </a:r>
            <a:endParaRPr sz="1100" dirty="0">
              <a:latin typeface="Verdana"/>
              <a:cs typeface="Verdana"/>
            </a:endParaRPr>
          </a:p>
          <a:p>
            <a:pPr marL="441959" indent="-215265">
              <a:lnSpc>
                <a:spcPts val="1540"/>
              </a:lnSpc>
              <a:spcBef>
                <a:spcPts val="30"/>
              </a:spcBef>
              <a:buClr>
                <a:srgbClr val="9A0000"/>
              </a:buClr>
              <a:buFont typeface="Wingdings"/>
              <a:buChar char=""/>
              <a:tabLst>
                <a:tab pos="442595" algn="l"/>
              </a:tabLst>
            </a:pPr>
            <a:r>
              <a:rPr sz="1300" spc="5" dirty="0" smtClean="0">
                <a:latin typeface="Verdana"/>
                <a:cs typeface="Verdana"/>
              </a:rPr>
              <a:t>D</a:t>
            </a:r>
            <a:r>
              <a:rPr lang="tr-TR" sz="1300" spc="5" dirty="0" smtClean="0">
                <a:latin typeface="Verdana"/>
                <a:cs typeface="Verdana"/>
              </a:rPr>
              <a:t>ez</a:t>
            </a:r>
            <a:r>
              <a:rPr sz="1300" spc="5" dirty="0" err="1" smtClean="0">
                <a:latin typeface="Verdana"/>
                <a:cs typeface="Verdana"/>
              </a:rPr>
              <a:t>avanta</a:t>
            </a:r>
            <a:r>
              <a:rPr lang="tr-TR" sz="1300" spc="5" dirty="0" smtClean="0">
                <a:latin typeface="Verdana"/>
                <a:cs typeface="Verdana"/>
              </a:rPr>
              <a:t>jları</a:t>
            </a:r>
            <a:endParaRPr sz="1300" dirty="0">
              <a:latin typeface="Verdana"/>
              <a:cs typeface="Verdana"/>
            </a:endParaRPr>
          </a:p>
          <a:p>
            <a:pPr marL="871855" lvl="1" indent="-215265">
              <a:lnSpc>
                <a:spcPts val="1295"/>
              </a:lnSpc>
              <a:buClr>
                <a:srgbClr val="9A0000"/>
              </a:buClr>
              <a:buFont typeface="Wingdings"/>
              <a:buChar char=""/>
              <a:tabLst>
                <a:tab pos="872490" algn="l"/>
              </a:tabLst>
            </a:pPr>
            <a:r>
              <a:rPr lang="tr-TR" sz="1100" spc="10" dirty="0" smtClean="0">
                <a:latin typeface="Arial"/>
                <a:cs typeface="Arial"/>
              </a:rPr>
              <a:t>Ek yazmaç kullanımını gerektirir.</a:t>
            </a:r>
            <a:endParaRPr sz="1100" dirty="0">
              <a:latin typeface="Arial"/>
              <a:cs typeface="Arial"/>
            </a:endParaRPr>
          </a:p>
          <a:p>
            <a:pPr marL="871855" lvl="1" indent="-215265">
              <a:lnSpc>
                <a:spcPts val="1315"/>
              </a:lnSpc>
              <a:buClr>
                <a:srgbClr val="9A0000"/>
              </a:buClr>
              <a:buFont typeface="Wingdings"/>
              <a:buChar char=""/>
              <a:tabLst>
                <a:tab pos="872490" algn="l"/>
              </a:tabLst>
            </a:pPr>
            <a:r>
              <a:rPr lang="tr-TR" sz="1100" spc="10" dirty="0" smtClean="0">
                <a:latin typeface="Arial"/>
                <a:cs typeface="Arial"/>
              </a:rPr>
              <a:t>Ana kontrol birimi tasarımı daha zordur ve zaman alır.</a:t>
            </a:r>
          </a:p>
          <a:p>
            <a:pPr marL="871855" lvl="1" indent="-215265">
              <a:lnSpc>
                <a:spcPts val="1315"/>
              </a:lnSpc>
              <a:buClr>
                <a:srgbClr val="9A0000"/>
              </a:buClr>
              <a:buFont typeface="Wingdings"/>
              <a:buChar char=""/>
              <a:tabLst>
                <a:tab pos="872490" algn="l"/>
              </a:tabLst>
            </a:pPr>
            <a:endParaRPr sz="1100" dirty="0">
              <a:latin typeface="Times New Roman"/>
              <a:cs typeface="Times New Roman"/>
            </a:endParaRPr>
          </a:p>
          <a:p>
            <a:pPr marL="12700">
              <a:lnSpc>
                <a:spcPts val="1545"/>
              </a:lnSpc>
            </a:pPr>
            <a:r>
              <a:rPr lang="tr-TR" sz="1300" b="1" spc="5" dirty="0" smtClean="0">
                <a:latin typeface="Arial"/>
                <a:cs typeface="Arial"/>
              </a:rPr>
              <a:t>Çoklu</a:t>
            </a:r>
            <a:r>
              <a:rPr sz="1300" b="1" spc="5" dirty="0" smtClean="0">
                <a:latin typeface="Arial"/>
                <a:cs typeface="Arial"/>
              </a:rPr>
              <a:t>-</a:t>
            </a:r>
            <a:r>
              <a:rPr lang="tr-TR" sz="1300" b="1" spc="5" dirty="0" smtClean="0">
                <a:latin typeface="Arial"/>
                <a:cs typeface="Arial"/>
              </a:rPr>
              <a:t>Aşamalı Uygulama</a:t>
            </a:r>
            <a:endParaRPr sz="1300" dirty="0">
              <a:latin typeface="Arial"/>
              <a:cs typeface="Arial"/>
            </a:endParaRPr>
          </a:p>
          <a:p>
            <a:pPr marL="12700" marR="8255">
              <a:lnSpc>
                <a:spcPts val="1300"/>
              </a:lnSpc>
              <a:spcBef>
                <a:spcPts val="45"/>
              </a:spcBef>
            </a:pPr>
            <a:r>
              <a:rPr sz="1100" spc="15" dirty="0" err="1" smtClean="0">
                <a:latin typeface="Arial"/>
                <a:cs typeface="Arial"/>
              </a:rPr>
              <a:t>Te</a:t>
            </a:r>
            <a:r>
              <a:rPr lang="tr-TR" sz="1100" spc="15" dirty="0" smtClean="0">
                <a:latin typeface="Arial"/>
                <a:cs typeface="Arial"/>
              </a:rPr>
              <a:t>k-saat-aşamalı uygulama komut ve veri için farklı hafıza birimlerini kullanır</a:t>
            </a:r>
            <a:r>
              <a:rPr lang="tr-TR" sz="1100" spc="10" dirty="0" smtClean="0">
                <a:latin typeface="Arial"/>
                <a:cs typeface="Arial"/>
              </a:rPr>
              <a:t>. Çoklu-aşamalı uygulamada, komut ve veri için sadece bir hafıza kullanılacaktır</a:t>
            </a:r>
            <a:r>
              <a:rPr sz="1100" spc="10" dirty="0" smtClean="0">
                <a:latin typeface="Arial"/>
                <a:cs typeface="Arial"/>
              </a:rPr>
              <a:t>. </a:t>
            </a:r>
            <a:r>
              <a:rPr lang="tr-TR" sz="1100" spc="10" dirty="0" smtClean="0">
                <a:latin typeface="Arial"/>
                <a:cs typeface="Arial"/>
              </a:rPr>
              <a:t>Bu uygulamada, yaklaşık olarak eşit işlem zamanı isteyen 4 tane ana bölüm vardır</a:t>
            </a:r>
            <a:r>
              <a:rPr sz="1100" spc="10" dirty="0" smtClean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28" y="8188728"/>
            <a:ext cx="1422400" cy="48577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algn="just">
              <a:lnSpc>
                <a:spcPts val="1190"/>
              </a:lnSpc>
              <a:spcBef>
                <a:spcPts val="185"/>
              </a:spcBef>
            </a:pPr>
            <a:r>
              <a:rPr sz="1000" spc="25" dirty="0">
                <a:latin typeface="Arial"/>
                <a:cs typeface="Arial"/>
              </a:rPr>
              <a:t>A </a:t>
            </a:r>
            <a:r>
              <a:rPr sz="1000" spc="15" dirty="0">
                <a:latin typeface="Arial"/>
                <a:cs typeface="Arial"/>
              </a:rPr>
              <a:t>simplified </a:t>
            </a:r>
            <a:r>
              <a:rPr sz="1000" spc="10" dirty="0">
                <a:latin typeface="Arial"/>
                <a:cs typeface="Arial"/>
              </a:rPr>
              <a:t>single clock  datapath </a:t>
            </a:r>
            <a:r>
              <a:rPr sz="1000" spc="15" dirty="0">
                <a:latin typeface="Arial"/>
                <a:cs typeface="Arial"/>
              </a:rPr>
              <a:t>can be </a:t>
            </a:r>
            <a:r>
              <a:rPr sz="1000" spc="10" dirty="0">
                <a:latin typeface="Arial"/>
                <a:cs typeface="Arial"/>
              </a:rPr>
              <a:t>divided  into </a:t>
            </a:r>
            <a:r>
              <a:rPr sz="1000" spc="15" dirty="0">
                <a:latin typeface="Arial"/>
                <a:cs typeface="Arial"/>
              </a:rPr>
              <a:t>four </a:t>
            </a:r>
            <a:r>
              <a:rPr sz="1000" spc="20" dirty="0">
                <a:latin typeface="Arial"/>
                <a:cs typeface="Arial"/>
              </a:rPr>
              <a:t>main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sections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95067" y="7292326"/>
            <a:ext cx="3900792" cy="19187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5"/>
              </a:spcBef>
            </a:pPr>
            <a:r>
              <a:rPr spc="15" dirty="0"/>
              <a:t>21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5A2A4B51B94A48A6E7D41FD09D4D74" ma:contentTypeVersion="" ma:contentTypeDescription="Create a new document." ma:contentTypeScope="" ma:versionID="e0cb61378ee9936b0bde4dd7833d9a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747590D-5B41-488C-B532-E844DBD27751}"/>
</file>

<file path=customXml/itemProps2.xml><?xml version="1.0" encoding="utf-8"?>
<ds:datastoreItem xmlns:ds="http://schemas.openxmlformats.org/officeDocument/2006/customXml" ds:itemID="{90ED5FE5-44B1-40B2-9B3B-CC87DDF0F9DB}"/>
</file>

<file path=customXml/itemProps3.xml><?xml version="1.0" encoding="utf-8"?>
<ds:datastoreItem xmlns:ds="http://schemas.openxmlformats.org/officeDocument/2006/customXml" ds:itemID="{F88CEB63-3D67-4430-8F7A-CBCA87D4083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1136</Words>
  <Application>Microsoft Office PowerPoint</Application>
  <PresentationFormat>Custom</PresentationFormat>
  <Paragraphs>176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DATA_PATH2.doc</dc:title>
  <dc:creator>cergun</dc:creator>
  <cp:lastModifiedBy>Hasan Komurcugil</cp:lastModifiedBy>
  <cp:revision>24</cp:revision>
  <dcterms:created xsi:type="dcterms:W3CDTF">2019-09-26T15:54:02Z</dcterms:created>
  <dcterms:modified xsi:type="dcterms:W3CDTF">2019-11-29T14:10:13Z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2005-12-15T00:00:00Z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2019-09-26T00:00:00Z</vt:filetime>
  </property>
  <property fmtid="{D5CDD505-2E9C-101B-9397-08002B2CF9AE}" pid="5" name="ContentTypeId">
    <vt:lpwstr>0x010100ED5A2A4B51B94A48A6E7D41FD09D4D74</vt:lpwstr>
  </property>
</Properties>
</file>