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4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98" r:id="rId3"/>
    <p:sldId id="332" r:id="rId4"/>
    <p:sldId id="299" r:id="rId5"/>
    <p:sldId id="333" r:id="rId6"/>
    <p:sldId id="300" r:id="rId7"/>
    <p:sldId id="301" r:id="rId8"/>
    <p:sldId id="302" r:id="rId9"/>
    <p:sldId id="303" r:id="rId10"/>
    <p:sldId id="304" r:id="rId11"/>
    <p:sldId id="334" r:id="rId12"/>
    <p:sldId id="305" r:id="rId13"/>
    <p:sldId id="335" r:id="rId14"/>
    <p:sldId id="306" r:id="rId15"/>
    <p:sldId id="336" r:id="rId16"/>
    <p:sldId id="307" r:id="rId17"/>
    <p:sldId id="337" r:id="rId18"/>
    <p:sldId id="308" r:id="rId19"/>
    <p:sldId id="309" r:id="rId20"/>
    <p:sldId id="338" r:id="rId21"/>
    <p:sldId id="310" r:id="rId22"/>
    <p:sldId id="311" r:id="rId23"/>
    <p:sldId id="312" r:id="rId24"/>
    <p:sldId id="339" r:id="rId25"/>
    <p:sldId id="313" r:id="rId26"/>
    <p:sldId id="314" r:id="rId27"/>
    <p:sldId id="315" r:id="rId28"/>
    <p:sldId id="316" r:id="rId29"/>
    <p:sldId id="317" r:id="rId30"/>
    <p:sldId id="340" r:id="rId31"/>
    <p:sldId id="318" r:id="rId32"/>
    <p:sldId id="341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42" r:id="rId41"/>
    <p:sldId id="345" r:id="rId42"/>
    <p:sldId id="346" r:id="rId43"/>
    <p:sldId id="326" r:id="rId44"/>
    <p:sldId id="327" r:id="rId45"/>
    <p:sldId id="328" r:id="rId46"/>
    <p:sldId id="329" r:id="rId47"/>
    <p:sldId id="330" r:id="rId48"/>
    <p:sldId id="343" r:id="rId49"/>
    <p:sldId id="331" r:id="rId50"/>
    <p:sldId id="344" r:id="rId51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3C8C77-8D52-4E11-A88F-D7DBF5E6FB17}" type="datetime1">
              <a:rPr lang="en-US" smtClean="0"/>
              <a:t>4/3/2015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612828-6B4F-451A-A483-6D920EB6536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45600-D18B-4B62-ACBF-2FCA77139CF0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249EB9FF-8F03-4B88-A3EC-99397FC3D98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A9D81-8164-42D7-B407-824EF16DC3D7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D3A44A-5432-4BA3-A94B-33C2EE5711B6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40140D-76F3-47EB-945E-E9EF48CA98D9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FA4065-720B-4716-BA13-7EFB213CB426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0181A6-67DB-4EF9-9D26-11C07A03C286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AB22A07-79DE-4396-B4F3-A3619DC01DC1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D2E795-F4BE-4930-A276-81A67B4CD9DA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1BFF3C-7AD9-4BCA-A425-CCC0EE9FA239}" type="datetime1">
              <a:rPr lang="en-US" smtClean="0"/>
              <a:t>4/3/2015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tr-TR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LER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ulaşmasını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tasarlanmış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İşlemcinin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erişmesine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başvurur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tekrar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tekrar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yaptığı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kaybetmez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Önbellek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5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dolduğunda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geldiğinde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kullanılmayan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kaydeder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sürekli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daima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İşlemciye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L1,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L2 ve en sondaki de L3 olarak adlandırılır.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Önbellek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7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İşletim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erişebildiği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çalıştığı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faaliyetini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ettirir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kapandığı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RAM’d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depolanmış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Rasgele Erişimli Bellek (RAM)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222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birbirinden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tamamen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bağımsız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hücrelerden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hücrelerin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birinin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adresi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adresleme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yöntemiyle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RAM’deki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hücresine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istenildiği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diğerlerinden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tamamen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bağımsız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erişilebilir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astgele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erişimli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Rasgele Erişimli Bellek (RAM)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4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RAM’lerın anakart üzerinde takılabileceği yuvalar aşağıdaki isimlerle adlandırılırlar:</a:t>
            </a:r>
          </a:p>
          <a:p>
            <a:pPr lvl="1"/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SIMM (Single Inline Memory Module)</a:t>
            </a:r>
          </a:p>
          <a:p>
            <a:pPr lvl="1"/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DIMM (Dual Inline Memory Module)</a:t>
            </a:r>
          </a:p>
          <a:p>
            <a:pPr lvl="1"/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SO-DIMM (Small Outline Dual Inline Memory Module)</a:t>
            </a:r>
          </a:p>
          <a:p>
            <a:pPr lvl="1"/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RIMM (Rambus Inline Memory Module)</a:t>
            </a:r>
          </a:p>
          <a:p>
            <a:pPr lvl="1"/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SO-RIMM (Small Outline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Rambus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Inline Memory Module)</a:t>
            </a:r>
          </a:p>
          <a:p>
            <a:pPr lvl="1"/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C-RIMM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(Continuity Rambus </a:t>
            </a: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Inline Memory Module)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kişisel bilgisayarlarda RAM’lar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genellikle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DIMM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yuvalara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6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Bugünlerde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popüler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genişliği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dolayısıyla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yoluna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ihtiyaç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DDR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yongalarını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barındıran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DIMM'lerdir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DIMM'ler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kaplamamaları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olduklarından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SO-DIMM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olarak adlandırılırlar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49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819401"/>
            <a:ext cx="3962400" cy="5334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SIMM RAM Bellek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pic>
        <p:nvPicPr>
          <p:cNvPr id="5" name="Picture 4" descr="ram-sim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57578"/>
            <a:ext cx="3503612" cy="70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am-dim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3722" y="1981200"/>
            <a:ext cx="367664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am-sodi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495800"/>
            <a:ext cx="2438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5638800" y="2819400"/>
            <a:ext cx="31242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DIMM RAM Bellek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Font typeface="Wingdings 3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048000" y="5410200"/>
            <a:ext cx="3733800" cy="5334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SO-DIMM RAM Bellek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Font typeface="Wingdings 3"/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İşlemci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firmalar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CPU’larının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GHz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sınırını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aşmıştır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Üreticiler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yetişmesinin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imkânsız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görmüş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mimarisinde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yenilik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getirmenin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yollarını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Rambus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geliştirmiştir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94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yerleştirilmiş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olmuştur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RIMM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'ler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Rambus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dizüstü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yuvalarıdır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456027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C-RIMM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sonlandırıcı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tanımlanabilir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RDRAM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tabanlı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sisteminizde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slotlarına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RDRAM’ları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taktıktan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slotlara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C-RIMM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takmalısınız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50000"/>
          <a:stretch/>
        </p:blipFill>
        <p:spPr bwMode="auto">
          <a:xfrm>
            <a:off x="2438400" y="3733800"/>
            <a:ext cx="43609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4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7630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bellekler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elektronik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üniteleridir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İşlemciler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her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türlü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bilgiyi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komutu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üzerinden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alır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Belleğin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görevi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latin typeface="Times New Roman" pitchFamily="18" charset="0"/>
                <a:cs typeface="Times New Roman" pitchFamily="18" charset="0"/>
              </a:rPr>
              <a:t>nedir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>
              <a:spcBef>
                <a:spcPct val="50000"/>
              </a:spcBef>
            </a:pP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elektriksel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verinin</a:t>
            </a:r>
            <a:r>
              <a:rPr lang="en-GB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b="1" i="1" dirty="0" err="1" smtClean="0">
                <a:latin typeface="Times New Roman" pitchFamily="18" charset="0"/>
                <a:cs typeface="Times New Roman" pitchFamily="18" charset="0"/>
              </a:rPr>
              <a:t>depolanması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işlemidir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Günümüzde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geçici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anlamında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kullanılmaktadır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bilgisayarınızın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işlemcisi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devamlı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diskinize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erişmek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zorunda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kalsaydı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çalışma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performansı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ciddi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düşerdi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spcBef>
                <a:spcPct val="50000"/>
              </a:spcBef>
            </a:pP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bilgisayarınızın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belleğinde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tutulduğu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işlemciniz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verilere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kat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kat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200" dirty="0" err="1" smtClean="0">
                <a:latin typeface="Times New Roman" pitchFamily="18" charset="0"/>
                <a:cs typeface="Times New Roman" pitchFamily="18" charset="0"/>
              </a:rPr>
              <a:t>erişebilir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2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Bellek</a:t>
            </a:r>
            <a:r>
              <a:rPr lang="tr-TR" dirty="0" smtClean="0"/>
              <a:t> nedir?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25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sayede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RDRAM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sonlandırılacak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oluşmuş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olacaktır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slotlarının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hepsi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modüllerine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kalmayacaktır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Eğer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boşta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C-RIMM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modüllerini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zorundasınız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Yuvaları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96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SRAM (Static RAM-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Statik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RAM)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SRAM’ler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genellikle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(cache)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altında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sebep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yatar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SRAM’ler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DRAM’lerden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SRAM’lerin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maliyetlerinin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DRAM’lerinkine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oranla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0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DRAM (Dynamic RAM-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Dinamik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RAM)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SRAM’lerle karşılaştırıldığında:</a:t>
            </a:r>
          </a:p>
          <a:p>
            <a:pPr lvl="2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hücresi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taşırlar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yoğunluk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tüketimi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dukça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düşüktür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tüketimi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ucuzdur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(ekonomi)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FPM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DRAM 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Fast Page Mode DRAM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–Hızlı Sayfa Modu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DRAM)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sütundan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düşünülebilir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sütunların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kesiştiği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hücreleri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bulunur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kontrolcüsü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ulaşmak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hem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sütun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adresini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zorundadır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025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PM DRAM 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dizinindeki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ilk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sütunu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seçmek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gönderir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dengeye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kavuşması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miktar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Bu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ulaşılamaz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FP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 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süreci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hızlandırmak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okuyacağınız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satırın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sütununda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olduğunu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varsayım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doğrudur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bu da satır sinyalinin dengeye kavuşmasını beklemeye gerek kalmadığı anlamına gelir.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6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EDO DRAM 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Extended Data Out DRAM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Genişletilmiş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Çıkışı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DRAM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EDO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RAM’ler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kısaltmak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FPM DRAM’de belli bir frekansın üzerinde oluşan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güvenilirlik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sorununu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çözmek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geliştirilmiştir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87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SDRAM (Synchronous DRAM-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Senkronize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DRAM)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SDRAM 1996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yılının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sonlarına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sistemlerde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görülmeye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başlandı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kendisini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senkronize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tasarlanmıştır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kontrolcüsünün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istenilen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zaman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hazır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olacağını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sağlıyordu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Böylece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erişimleri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sırasında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beklemesi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sağlandı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42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DDR SDRAM 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Double Data Rate SDRAM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-Çift Veri Hızı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SDRAM)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 SDRAM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Teorik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 SDRAM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SDRAM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sunduğu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genişliğinin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katını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anlaşılacağı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senkronize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hızda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maliyeti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SDRAM’lerden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DDR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RAM'ler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gerektiren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multimedya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uygulamalarında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olumlu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sonuçlar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82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DDR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RAM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DDR2,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ikinci nesil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büyük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genişliği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harcaması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gelişmiş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performans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4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DDR3 SDRAM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DDR3 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veriyolu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ihtiyaçlarını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karşılamak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üretilmiştir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genişlği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DDR2’ye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düşük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voltajla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çalışmakta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performansa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0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610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 bellekleri aşağıda göründüğü gibi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hiyerarşik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 yapıya sahiptir.</a:t>
            </a:r>
            <a:endParaRPr lang="en-GB" sz="22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Belle</a:t>
            </a:r>
            <a:r>
              <a:rPr lang="tr-TR" dirty="0" smtClean="0"/>
              <a:t>ğin görevi nedir?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98" y="2209800"/>
            <a:ext cx="484060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469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 descr="http://vorming.minatica.be/dossier/DDR3/ram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876425"/>
            <a:ext cx="46577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9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DRD RAM (Direct Rambus DRAM)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RDRAM,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yenilikçi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Rambus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DDR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teknolojisinin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birleşimidir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denilebilir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RAM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198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Bilgisayarınızda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çalıştırmak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rasgele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erişim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(RAM)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Windows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bilgisayarınızın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öğesini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diskinizde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geçici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birleştirir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azaldığında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RAM'dan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denilen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Sanal</a:t>
            </a:r>
            <a:r>
              <a:rPr lang="en-US" dirty="0" smtClean="0"/>
              <a:t> </a:t>
            </a:r>
            <a:r>
              <a:rPr lang="en-US" dirty="0" err="1" smtClean="0"/>
              <a:t>Bellek</a:t>
            </a:r>
            <a:r>
              <a:rPr lang="en-US" dirty="0" smtClean="0"/>
              <a:t> (Virtual Memory)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5610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dosyasına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taşınması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gerektiğinde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alınması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tamamlamak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gerekecek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miktarda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söylemek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gerekirse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gerçek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fiziksel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davranmasını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Sanal</a:t>
            </a:r>
            <a:r>
              <a:rPr lang="en-US" dirty="0" smtClean="0"/>
              <a:t> </a:t>
            </a:r>
            <a:r>
              <a:rPr lang="en-US" dirty="0" err="1" smtClean="0"/>
              <a:t>Bellek</a:t>
            </a:r>
            <a:r>
              <a:rPr lang="en-US" dirty="0" smtClean="0"/>
              <a:t> (Virtual Memory)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76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17637"/>
            <a:ext cx="89916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sayısal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şekilde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depolamaktır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bilgisayarlarımızda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kullandığımız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aksine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kesilse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özelliğiyle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bilgisayarımızda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sıfatını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diskinize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kaydettiğiniz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bilgisayarınızı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defalarca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açıp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kapatsanız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onu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silmediğiniz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sürece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ulaşabilirsiniz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267203"/>
            <a:ext cx="2457358" cy="185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507" y="4267200"/>
            <a:ext cx="2551693" cy="1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82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880872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yapıdadır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haliyle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parçalardan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30000"/>
          <a:stretch>
            <a:fillRect/>
          </a:stretch>
        </p:blipFill>
        <p:spPr bwMode="auto">
          <a:xfrm>
            <a:off x="4983307" y="2280857"/>
            <a:ext cx="2712893" cy="17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313751" y="2332037"/>
            <a:ext cx="4563049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Bilgilerin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manyetik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depolandığı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sayıda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plaka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(platter)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kafaları</a:t>
            </a: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plakalarla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kafalarının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hareketini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motorlar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diskin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kontrolünden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sorumlu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devreleri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barındıran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kontrol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kartı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495800"/>
            <a:ext cx="2667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027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çeşitdir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farklılık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bağlantı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noktalarından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belli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olmaktadır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Disk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989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Western Digital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firması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tarafından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geliştirlen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arasındaki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iletişimi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ayarlayan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arabirimini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2 çeşit olarak kullanılmaktadır:</a:t>
            </a: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ATA)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(Serial ATA)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14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41437"/>
            <a:ext cx="8534400" cy="452596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PATA (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Paralel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ATA)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IDE teknolojisini kullanarak ilk üretilen sabit diskler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ATA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olarak adlandırılıyordu. Bu isim SATA teknolojisi geliştikten sonra, rahatça ayırt edilebilmesi için PATA olarak değiştirilmiştir.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PATA sabit diskler geniş bir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veri kablosu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ile anakarta ve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4-pinli molex kablosu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ile de güç ünitesine bağlanırlar.</a:t>
            </a:r>
          </a:p>
          <a:p>
            <a:pPr lvl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733800"/>
            <a:ext cx="2042160" cy="214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58000" y="4489538"/>
            <a:ext cx="1073062" cy="10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t="9091" b="13636"/>
          <a:stretch>
            <a:fillRect/>
          </a:stretch>
        </p:blipFill>
        <p:spPr bwMode="auto">
          <a:xfrm>
            <a:off x="3962400" y="3810000"/>
            <a:ext cx="2598420" cy="200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02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SATA (Serial ATA)</a:t>
            </a:r>
            <a:endParaRPr lang="tr-TR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2000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yılında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değişik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firmaların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işbirliği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kararlaştırılan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standartdır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Zaman içerisinde daha hızlı versiyonları çıkmıştır. Bunlar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SATA-I, SATA-II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günümüzde en hızlı versiyonu olan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SATA-III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’dür.</a:t>
            </a:r>
          </a:p>
          <a:p>
            <a:pPr lvl="1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SATA sabit diskler küçük ve ince olan bir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veri kablosu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ile anakarta, ince yassı görünümü olan bir başka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kablo ile de güç ünites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bağlanmaktadır.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444226"/>
            <a:ext cx="3411382" cy="181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3108" y="4876800"/>
            <a:ext cx="80889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282" y="4800600"/>
            <a:ext cx="1427318" cy="12227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769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SCSI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Disk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sunucu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pahalı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SCSI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arabirimini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t="15714" b="22571"/>
          <a:stretch>
            <a:fillRect/>
          </a:stretch>
        </p:blipFill>
        <p:spPr bwMode="auto">
          <a:xfrm>
            <a:off x="2667000" y="2971800"/>
            <a:ext cx="38276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depolama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kaynağından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giriş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kaynağından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klavye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fare)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gelsin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bunların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çoğu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öncelikle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(Random Access Memory)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aşamadan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parçalarını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önbellekte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(cache)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saklar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Belle</a:t>
            </a:r>
            <a:r>
              <a:rPr lang="tr-TR" sz="4000" dirty="0"/>
              <a:t>ğin görevi nedir?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13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Taşınabilir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Diskler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USB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Firewire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(1394)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bağlantı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noktalarını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disklerdir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 b="18750"/>
          <a:stretch>
            <a:fillRect/>
          </a:stretch>
        </p:blipFill>
        <p:spPr bwMode="auto">
          <a:xfrm>
            <a:off x="1752600" y="2895600"/>
            <a:ext cx="2133600" cy="253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633716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80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SSD Sabit Disk (Solid State Disk-Katı Hal Sürücü)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Veri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depolamak için geliştirilmiş sabit disklerin yerini alan veri depolama aygıtıdır.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büyük avantajları;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ısı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, ses, düşük enerji sarfiyatı ve mekanikliğin ortadan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kalkmasıdır.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SSD'lerin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çalışma mantığı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RAM'lar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aynıdır ancak veriyi kalıcı olarak kaydederler. Veri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yolları her mikroçipe paralel bağlanarak istenilen bilgiye eş zamanlı olarak erişilebilir. Bu nedenle SSD'ler çok yüksek hızlara erişebilir.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3074" name="Picture 2" descr="http://www.bilgi-sayar.net/wp-content/uploads/2014/07/S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662" y="3886200"/>
            <a:ext cx="3246938" cy="272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04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HDD &amp; SSD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Sabit</a:t>
            </a:r>
            <a:r>
              <a:rPr lang="en-US" dirty="0" smtClean="0"/>
              <a:t> Disk</a:t>
            </a:r>
            <a:r>
              <a:rPr lang="tr-TR" dirty="0" smtClean="0"/>
              <a:t> Çeşitleri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4098" name="Picture 2" descr="http://cokko.net/wp-content/uploads/2015/01/harddrive_ssd_dis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25015"/>
            <a:ext cx="6076950" cy="406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55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Üzerine sadece bir kereye mahsus yazılabilen ve daha sonra istenildiği kadar okuma işlemi yapılabilen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 tipidir. 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Bunlar </a:t>
            </a:r>
            <a:r>
              <a:rPr lang="tr-TR" sz="2300" b="1" i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PROM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EPROM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EEPROM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Flash ROM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belleklerdir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Buna göre bellek üretim sırasında üzerine yazılan bilgiyi saklar ve bu bilgiyi değiştirmenin bir yolu yoktur.</a:t>
            </a:r>
          </a:p>
          <a:p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Daha sonraları çıkan teknolojik ilerlemeler ile salt okunur bellek türleri kullanıcılara farklı alternatifler sunmaktadırlar.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teknolojilerden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PROM 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salt 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okunur</a:t>
            </a:r>
            <a:r>
              <a:rPr lang="en-US" sz="2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iken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EPROM, EEPROM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Flash ROM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bellekler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300" b="1" i="1" dirty="0" smtClean="0">
                <a:latin typeface="Times New Roman" pitchFamily="18" charset="0"/>
                <a:cs typeface="Times New Roman" pitchFamily="18" charset="0"/>
              </a:rPr>
              <a:t>çokça </a:t>
            </a:r>
            <a:r>
              <a:rPr lang="tr-TR" sz="2300" b="1" i="1" dirty="0">
                <a:latin typeface="Times New Roman" pitchFamily="18" charset="0"/>
                <a:cs typeface="Times New Roman" pitchFamily="18" charset="0"/>
              </a:rPr>
              <a:t>okunur </a:t>
            </a:r>
            <a:r>
              <a:rPr lang="tr-TR" sz="2300" b="1" i="1" dirty="0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300" b="1" i="1" dirty="0" err="1" smtClean="0">
                <a:latin typeface="Times New Roman" pitchFamily="18" charset="0"/>
                <a:cs typeface="Times New Roman" pitchFamily="18" charset="0"/>
              </a:rPr>
              <a:t>lerdir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5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(Read Only Memory – Salt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Okunur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hiçbir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değiştirilemez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silinemez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birimine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yerleştirilmiştir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içerik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kesinlikle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değiştirilemez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Bilgisayarınızı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kapatsanız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bile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gitmeyecektir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bilgisayarınız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bilgilerin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tutulduğu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yerdir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BIOS,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kullanılan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oldukça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önemli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olduğundan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bellekler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habersiz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yapılabilecek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kopyalama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silme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işlemlerinin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önüne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geçmiş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oluyor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17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>
            <a:noAutofit/>
          </a:bodyPr>
          <a:lstStyle/>
          <a:p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(Read Only Memory – Salt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Okunur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ROM’un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başlatıldığında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getirdiği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görevleri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POST (Power On Self Test),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komutların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edilmesi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işlemidir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CMOS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komutlarına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Setup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işletir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Donanımla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BIOS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yerine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getirir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İşletim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çağıran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BOOT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komutlarını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yürütür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611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(Programmable ROM-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Programlanabilir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ROM)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ROM’la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programlanır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değiştirilemez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silinemez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Ancak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üstünlüğü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yonganın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fabrikada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yapılırken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programlanmak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zorunda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olmayışıdır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Herkes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satın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alabileceği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programlayıcısı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amaca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PROM’a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266" y="4419600"/>
            <a:ext cx="2686334" cy="214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1889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(Erasable ROM–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Silinebilir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ROM)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programlayıcı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aygıt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yardımı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defalarca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programlanabilir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programlayıcı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kodlanmış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ötesi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ışınlar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göndererek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Silme işlemi yaklaşık 20 dakika sürer.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Yonganın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pencere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parlak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güneş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ışığı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EPROM’u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kolayca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silebileceğinden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bantla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kapatılır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703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(Erasable ROM–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Silinebilir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ROM)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yönlülükleri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kolayca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yeniden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programlanabilirlikleri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EPROM’u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kişisel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sıkça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konuma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getirmiştir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EPROM’un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sık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rastlanan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uygulamalarından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dışarıdan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yazıcı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Türkçe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karakter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eklemektir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5" b="11996"/>
          <a:stretch/>
        </p:blipFill>
        <p:spPr bwMode="auto">
          <a:xfrm>
            <a:off x="3276600" y="4490730"/>
            <a:ext cx="3124200" cy="18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836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EEP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ROM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(Electrically EPROM–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Elektriksel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EPROM)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ünümüzdeki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bilgisayarınızın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BIOS'unun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kullandığı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ROM tipi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EEPROM'dur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EPROM'a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benzer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EEPROM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silinebilir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yazılabilir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elektriksel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yapılabil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diğinden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ultraviyole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ışığa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gerek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yoktur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EEPROM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sayesinde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kart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üreticileri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güncelleşmiş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BIOS'larını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anakartlara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aktarabilmektedir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b="16026"/>
          <a:stretch/>
        </p:blipFill>
        <p:spPr bwMode="auto">
          <a:xfrm>
            <a:off x="3505200" y="4724400"/>
            <a:ext cx="2514600" cy="161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4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açılış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verilerini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silinebilen bir ROM olan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EEPROM'da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kayıtlı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BIOS'dan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aygıtların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çalıştığından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açılış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testlerini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teste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Power On Self Test)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test denir.</a:t>
            </a: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testin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parçası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denetleyicisi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bütün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adreslerini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hızlı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okuma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işlemiyle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test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eder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Belle</a:t>
            </a:r>
            <a:r>
              <a:rPr lang="tr-TR" sz="4000" dirty="0"/>
              <a:t>ğin görevi nedir?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4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Flash ROM </a:t>
            </a: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tip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hafızalar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çeşit EEPROM olmakla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birlikte,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ralarındaki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en önemli fark ise EEPROM’a bilgilerin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byte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boyutunda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f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lashlara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ise bilgilerin sabit bloklar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linde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yazılmasıdır.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Sabit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bloklar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halinde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yazılma özelliğinden dolayı Flash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bellek EEPROM’a göre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daha hızlı çalışmaktadır.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belleğe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flash bellek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denmesinin sebebi de bu hızdır.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Salt Okunur Bellekler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4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sadece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için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hayati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kısımlar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kapanana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herhangi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başlattığınızda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öncelikle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yüklenir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Uygulamada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açtığınız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yüklenir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dosya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kapatılana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burada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osya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kapatıldıktan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sonra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şekli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yazılır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silinir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Belle</a:t>
            </a:r>
            <a:r>
              <a:rPr lang="tr-TR" sz="4000" dirty="0"/>
              <a:t>ğin görevi nedir?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23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yt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byt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cinsinden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ölçülür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 bitten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Bit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sayısal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bilgisini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saklayan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küçük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hafıza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birimidir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ölçüleri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küçükten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büyüğe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doğru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8 Bit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Kilob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(KB)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1024 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Megab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(MB)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Kilob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Gigab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(GB)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Megab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(TB)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1024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Gigab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ayt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Bellek Ölçüsü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0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Bellekler genel olarak 2'ye ayrılır:</a:t>
            </a:r>
          </a:p>
          <a:p>
            <a:pPr marL="365760" lvl="1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Geçici bellekler: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İçindeki bilgilerin, bilgisayar kapatıldığı zaman kaybolduğu bellek türüdür. </a:t>
            </a:r>
          </a:p>
          <a:p>
            <a:pPr marL="822960" lvl="1" indent="-457200"/>
            <a:r>
              <a:rPr lang="tr-TR" sz="2600" dirty="0" smtClean="0">
                <a:latin typeface="Times New Roman" pitchFamily="18" charset="0"/>
                <a:cs typeface="Times New Roman" pitchFamily="18" charset="0"/>
              </a:rPr>
              <a:t>Ör: RAM, önbellek</a:t>
            </a:r>
          </a:p>
          <a:p>
            <a:pPr marL="822960" lvl="1" indent="-457200">
              <a:buFont typeface="+mj-lt"/>
              <a:buAutoNum type="arabicPeriod"/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Kalıcı bellekler: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İçindeki bilgilerin bilgisayar kapandığında ya da elektri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kesildiğinde kaybolmadığı bellek türüdür.</a:t>
            </a:r>
          </a:p>
          <a:p>
            <a:pPr marL="822960" lvl="1" indent="-457200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Ör: ROM, sabit disk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Bellek Türleri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0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Tipik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üzerinde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şağıdaki bellek türleri bulunur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nbellek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L1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L3)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normal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rasgele erişimli bellek-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RAM)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(virtual memory) </a:t>
            </a:r>
          </a:p>
          <a:p>
            <a:pPr lvl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sabit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disk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salt okunur bellek (ROM)</a:t>
            </a:r>
          </a:p>
          <a:p>
            <a:pPr lvl="1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Bellek Türleri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61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349658-C15B-4616-96CD-FD08FBD38D0F}"/>
</file>

<file path=customXml/itemProps2.xml><?xml version="1.0" encoding="utf-8"?>
<ds:datastoreItem xmlns:ds="http://schemas.openxmlformats.org/officeDocument/2006/customXml" ds:itemID="{104ADE87-6AAB-4F03-9D4A-31E02A862A33}"/>
</file>

<file path=customXml/itemProps3.xml><?xml version="1.0" encoding="utf-8"?>
<ds:datastoreItem xmlns:ds="http://schemas.openxmlformats.org/officeDocument/2006/customXml" ds:itemID="{AB8BE2AF-C05A-463E-BC03-5C689181140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884</TotalTime>
  <Words>2418</Words>
  <Application>Microsoft Office PowerPoint</Application>
  <PresentationFormat>On-screen Show (4:3)</PresentationFormat>
  <Paragraphs>331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Concourse</vt:lpstr>
      <vt:lpstr>EETE264 – BİLGİSAYAR DONANIMINA GİRİŞ</vt:lpstr>
      <vt:lpstr>Bellek nedir?</vt:lpstr>
      <vt:lpstr>Belleğin görevi nedir?</vt:lpstr>
      <vt:lpstr>Belleğin görevi nedir?</vt:lpstr>
      <vt:lpstr>Belleğin görevi nedir?</vt:lpstr>
      <vt:lpstr>Belleğin görevi nedir?</vt:lpstr>
      <vt:lpstr>Bellek Ölçüsü</vt:lpstr>
      <vt:lpstr>Bellek Türleri</vt:lpstr>
      <vt:lpstr>Bellek Türleri</vt:lpstr>
      <vt:lpstr>Önbellek</vt:lpstr>
      <vt:lpstr>Önbellek</vt:lpstr>
      <vt:lpstr>Rasgele Erişimli Bellek (RAM)</vt:lpstr>
      <vt:lpstr>Rasgele Erişimli Bellek (RAM)</vt:lpstr>
      <vt:lpstr>RAM Yuvaları</vt:lpstr>
      <vt:lpstr>RAM Yuvaları</vt:lpstr>
      <vt:lpstr>RAM Yuvaları</vt:lpstr>
      <vt:lpstr>RAM Yuvaları</vt:lpstr>
      <vt:lpstr>RAM Yuvaları</vt:lpstr>
      <vt:lpstr>RAM Yuvaları</vt:lpstr>
      <vt:lpstr>RAM Yuvaları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RAM Çeşitleri</vt:lpstr>
      <vt:lpstr>Sanal Bellek (Virtual Memory)</vt:lpstr>
      <vt:lpstr>Sanal Bellek (Virtual Memory)</vt:lpstr>
      <vt:lpstr>Sabit Disk</vt:lpstr>
      <vt:lpstr>Sabit Disk</vt:lpstr>
      <vt:lpstr>Sabit Disk Çeşitleri</vt:lpstr>
      <vt:lpstr>Sabit Disk Çeşitleri</vt:lpstr>
      <vt:lpstr>Sabit Disk Çeşitleri</vt:lpstr>
      <vt:lpstr>Sabit Disk Çeşitleri</vt:lpstr>
      <vt:lpstr>Sabit Disk Çeşitleri</vt:lpstr>
      <vt:lpstr>Sabit Disk Çeşitleri</vt:lpstr>
      <vt:lpstr>Sabit Disk Çeşitleri</vt:lpstr>
      <vt:lpstr>Salt Okunur Bellekler</vt:lpstr>
      <vt:lpstr>Salt Okunur Bellekler</vt:lpstr>
      <vt:lpstr>Salt Okunur Bellekler</vt:lpstr>
      <vt:lpstr>Salt Okunur Bellekler</vt:lpstr>
      <vt:lpstr>Salt Okunur Bellekler</vt:lpstr>
      <vt:lpstr>Salt Okunur Bellekler</vt:lpstr>
      <vt:lpstr>Salt Okunur Bellekler</vt:lpstr>
      <vt:lpstr>Salt Okunur Bellekler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Bellekler</dc:title>
  <dc:creator>Husnu Bayramoglu</dc:creator>
  <cp:lastModifiedBy>Husnu Bayramoglu</cp:lastModifiedBy>
  <cp:revision>116</cp:revision>
  <dcterms:created xsi:type="dcterms:W3CDTF">2011-02-16T14:56:01Z</dcterms:created>
  <dcterms:modified xsi:type="dcterms:W3CDTF">2015-04-03T19:28:22Z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