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6" r:id="rId4"/>
  </p:sldMasterIdLst>
  <p:notesMasterIdLst>
    <p:notesMasterId r:id="rId13"/>
  </p:notesMasterIdLst>
  <p:sldIdLst>
    <p:sldId id="256" r:id="rId5"/>
    <p:sldId id="257" r:id="rId6"/>
    <p:sldId id="258" r:id="rId7"/>
    <p:sldId id="259" r:id="rId8"/>
    <p:sldId id="260" r:id="rId9"/>
    <p:sldId id="261" r:id="rId10"/>
    <p:sldId id="262" r:id="rId11"/>
    <p:sldId id="263" r:id="rId1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890A4F-DC5A-44E6-9F0C-4800F6AB547B}" type="datetimeFigureOut">
              <a:rPr lang="tr-TR"/>
              <a:pPr>
                <a:defRPr/>
              </a:pPr>
              <a:t>28.08.2019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r-T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7ACD00D-646B-48B7-96DE-934C799FB917}" type="slidenum">
              <a:rPr lang="tr-TR"/>
              <a:pPr>
                <a:defRPr/>
              </a:pPr>
              <a:t>‹#›</a:t>
            </a:fld>
            <a:endParaRPr lang="tr-TR"/>
          </a:p>
        </p:txBody>
      </p:sp>
    </p:spTree>
    <p:extLst>
      <p:ext uri="{BB962C8B-B14F-4D97-AF65-F5344CB8AC3E}">
        <p14:creationId xmlns:p14="http://schemas.microsoft.com/office/powerpoint/2010/main" val="6359729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90A96931-A80E-4C8C-8969-202239EA54DF}"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C1BA6EC2-1BBE-4B05-89A2-17397B1E4AEC}" type="slidenum">
              <a:rPr lang="tr-TR" smtClean="0"/>
              <a:pPr>
                <a:defRPr/>
              </a:pPr>
              <a:t>‹#›</a:t>
            </a:fld>
            <a:endParaRPr lang="tr-TR"/>
          </a:p>
        </p:txBody>
      </p:sp>
    </p:spTree>
    <p:extLst>
      <p:ext uri="{BB962C8B-B14F-4D97-AF65-F5344CB8AC3E}">
        <p14:creationId xmlns:p14="http://schemas.microsoft.com/office/powerpoint/2010/main" val="3269870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D07981B-C6EA-4680-A7CC-0283146AF72D}" type="datetime1">
              <a:rPr lang="tr-TR" smtClean="0"/>
              <a:pPr>
                <a:defRPr/>
              </a:pPr>
              <a:t>28.08.2019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FB3349C0-FE48-40D9-AFAA-2A1792A9C4B1}" type="slidenum">
              <a:rPr lang="tr-TR" smtClean="0"/>
              <a:pPr>
                <a:defRPr/>
              </a:pPr>
              <a:t>‹#›</a:t>
            </a:fld>
            <a:endParaRPr lang="tr-TR"/>
          </a:p>
        </p:txBody>
      </p:sp>
    </p:spTree>
    <p:extLst>
      <p:ext uri="{BB962C8B-B14F-4D97-AF65-F5344CB8AC3E}">
        <p14:creationId xmlns:p14="http://schemas.microsoft.com/office/powerpoint/2010/main" val="427144622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D07981B-C6EA-4680-A7CC-0283146AF72D}"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B3349C0-FE48-40D9-AFAA-2A1792A9C4B1}" type="slidenum">
              <a:rPr lang="tr-TR" smtClean="0"/>
              <a:pPr>
                <a:defRPr/>
              </a:pPr>
              <a:t>‹#›</a:t>
            </a:fld>
            <a:endParaRPr lang="tr-TR"/>
          </a:p>
        </p:txBody>
      </p:sp>
    </p:spTree>
    <p:extLst>
      <p:ext uri="{BB962C8B-B14F-4D97-AF65-F5344CB8AC3E}">
        <p14:creationId xmlns:p14="http://schemas.microsoft.com/office/powerpoint/2010/main" val="333543100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D07981B-C6EA-4680-A7CC-0283146AF72D}"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B3349C0-FE48-40D9-AFAA-2A1792A9C4B1}" type="slidenum">
              <a:rPr lang="tr-TR" smtClean="0"/>
              <a:pPr>
                <a:defRPr/>
              </a:pPr>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06914868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D07981B-C6EA-4680-A7CC-0283146AF72D}"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B3349C0-FE48-40D9-AFAA-2A1792A9C4B1}" type="slidenum">
              <a:rPr lang="tr-TR" smtClean="0"/>
              <a:pPr>
                <a:defRPr/>
              </a:pPr>
              <a:t>‹#›</a:t>
            </a:fld>
            <a:endParaRPr lang="tr-TR"/>
          </a:p>
        </p:txBody>
      </p:sp>
    </p:spTree>
    <p:extLst>
      <p:ext uri="{BB962C8B-B14F-4D97-AF65-F5344CB8AC3E}">
        <p14:creationId xmlns:p14="http://schemas.microsoft.com/office/powerpoint/2010/main" val="427615071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1D07981B-C6EA-4680-A7CC-0283146AF72D}" type="datetime1">
              <a:rPr lang="tr-TR" smtClean="0"/>
              <a:pPr>
                <a:defRPr/>
              </a:pPr>
              <a:t>28.08.2019</a:t>
            </a:fld>
            <a:endParaRPr lang="tr-TR"/>
          </a:p>
        </p:txBody>
      </p:sp>
      <p:sp>
        <p:nvSpPr>
          <p:cNvPr id="4"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B3349C0-FE48-40D9-AFAA-2A1792A9C4B1}" type="slidenum">
              <a:rPr lang="tr-TR" smtClean="0"/>
              <a:pPr>
                <a:defRPr/>
              </a:pPr>
              <a:t>‹#›</a:t>
            </a:fld>
            <a:endParaRPr lang="tr-TR"/>
          </a:p>
        </p:txBody>
      </p:sp>
    </p:spTree>
    <p:extLst>
      <p:ext uri="{BB962C8B-B14F-4D97-AF65-F5344CB8AC3E}">
        <p14:creationId xmlns:p14="http://schemas.microsoft.com/office/powerpoint/2010/main" val="369676752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fld id="{1D07981B-C6EA-4680-A7CC-0283146AF72D}" type="datetime1">
              <a:rPr lang="tr-TR" smtClean="0"/>
              <a:pPr>
                <a:defRPr/>
              </a:pPr>
              <a:t>28.08.2019</a:t>
            </a:fld>
            <a:endParaRPr lang="tr-TR"/>
          </a:p>
        </p:txBody>
      </p:sp>
      <p:sp>
        <p:nvSpPr>
          <p:cNvPr id="4"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B3349C0-FE48-40D9-AFAA-2A1792A9C4B1}" type="slidenum">
              <a:rPr lang="tr-TR" smtClean="0"/>
              <a:pPr>
                <a:defRPr/>
              </a:pPr>
              <a:t>‹#›</a:t>
            </a:fld>
            <a:endParaRPr lang="tr-TR"/>
          </a:p>
        </p:txBody>
      </p:sp>
    </p:spTree>
    <p:extLst>
      <p:ext uri="{BB962C8B-B14F-4D97-AF65-F5344CB8AC3E}">
        <p14:creationId xmlns:p14="http://schemas.microsoft.com/office/powerpoint/2010/main" val="617108174"/>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EC4A4CC2-7558-4DC3-824E-2C0122E7F6EA}"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00871A3-6854-4966-AD4E-C7829AEAFA54}" type="slidenum">
              <a:rPr lang="tr-TR" smtClean="0"/>
              <a:pPr>
                <a:defRPr/>
              </a:pPr>
              <a:t>‹#›</a:t>
            </a:fld>
            <a:endParaRPr lang="tr-TR"/>
          </a:p>
        </p:txBody>
      </p:sp>
    </p:spTree>
    <p:extLst>
      <p:ext uri="{BB962C8B-B14F-4D97-AF65-F5344CB8AC3E}">
        <p14:creationId xmlns:p14="http://schemas.microsoft.com/office/powerpoint/2010/main" val="41306976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8E3F3785-FE8D-44D9-BBA1-4ABEC1783B6F}"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90F0E6CB-A7C4-46F1-91CD-37369C0C5ABE}" type="slidenum">
              <a:rPr lang="tr-TR" smtClean="0"/>
              <a:pPr>
                <a:defRPr/>
              </a:pPr>
              <a:t>‹#›</a:t>
            </a:fld>
            <a:endParaRPr lang="tr-TR"/>
          </a:p>
        </p:txBody>
      </p:sp>
    </p:spTree>
    <p:extLst>
      <p:ext uri="{BB962C8B-B14F-4D97-AF65-F5344CB8AC3E}">
        <p14:creationId xmlns:p14="http://schemas.microsoft.com/office/powerpoint/2010/main" val="2806747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pPr>
              <a:defRPr/>
            </a:pPr>
            <a:fld id="{2E4D3F7B-1458-42BF-B3FB-D6C508139E44}"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483B668-EC56-44B8-B5A4-65F1C4E6A9CB}" type="slidenum">
              <a:rPr lang="tr-TR" smtClean="0"/>
              <a:pPr>
                <a:defRPr/>
              </a:pPr>
              <a:t>‹#›</a:t>
            </a:fld>
            <a:endParaRPr lang="tr-TR"/>
          </a:p>
        </p:txBody>
      </p:sp>
    </p:spTree>
    <p:extLst>
      <p:ext uri="{BB962C8B-B14F-4D97-AF65-F5344CB8AC3E}">
        <p14:creationId xmlns:p14="http://schemas.microsoft.com/office/powerpoint/2010/main" val="510717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4A4005C8-0616-44E7-81A0-7AE2ECFC4649}" type="datetime1">
              <a:rPr lang="tr-TR" smtClean="0"/>
              <a:pPr>
                <a:defRPr/>
              </a:pPr>
              <a:t>28.08.2019</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E21A66FC-AA05-4FED-A1D2-D757BD806AC0}" type="slidenum">
              <a:rPr lang="tr-TR" smtClean="0"/>
              <a:pPr>
                <a:defRPr/>
              </a:pPr>
              <a:t>‹#›</a:t>
            </a:fld>
            <a:endParaRPr lang="tr-TR"/>
          </a:p>
        </p:txBody>
      </p:sp>
    </p:spTree>
    <p:extLst>
      <p:ext uri="{BB962C8B-B14F-4D97-AF65-F5344CB8AC3E}">
        <p14:creationId xmlns:p14="http://schemas.microsoft.com/office/powerpoint/2010/main" val="372153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CBD45AD7-3BA6-48F6-AC5B-9A0147506767}" type="datetime1">
              <a:rPr lang="tr-TR" smtClean="0"/>
              <a:pPr>
                <a:defRPr/>
              </a:pPr>
              <a:t>28.08.2019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297B5CF0-CE56-4DB7-B123-10B4DF5BE7C1}" type="slidenum">
              <a:rPr lang="tr-TR" smtClean="0"/>
              <a:pPr>
                <a:defRPr/>
              </a:pPr>
              <a:t>‹#›</a:t>
            </a:fld>
            <a:endParaRPr lang="tr-TR"/>
          </a:p>
        </p:txBody>
      </p:sp>
    </p:spTree>
    <p:extLst>
      <p:ext uri="{BB962C8B-B14F-4D97-AF65-F5344CB8AC3E}">
        <p14:creationId xmlns:p14="http://schemas.microsoft.com/office/powerpoint/2010/main" val="3304404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F9140A6E-3933-4600-920B-4F70CF2F2001}" type="datetime1">
              <a:rPr lang="tr-TR" smtClean="0"/>
              <a:pPr>
                <a:defRPr/>
              </a:pPr>
              <a:t>28.08.2019</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EF20C25A-2FEB-4669-96A8-4F26DD5410AF}" type="slidenum">
              <a:rPr lang="tr-TR" smtClean="0"/>
              <a:pPr>
                <a:defRPr/>
              </a:pPr>
              <a:t>‹#›</a:t>
            </a:fld>
            <a:endParaRPr lang="tr-TR"/>
          </a:p>
        </p:txBody>
      </p:sp>
    </p:spTree>
    <p:extLst>
      <p:ext uri="{BB962C8B-B14F-4D97-AF65-F5344CB8AC3E}">
        <p14:creationId xmlns:p14="http://schemas.microsoft.com/office/powerpoint/2010/main" val="3924981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pPr>
              <a:defRPr/>
            </a:pPr>
            <a:fld id="{C0428E5B-1F83-4DB7-A27A-DFE67A1C64B2}" type="datetime1">
              <a:rPr lang="tr-TR" smtClean="0"/>
              <a:pPr>
                <a:defRPr/>
              </a:pPr>
              <a:t>28.08.2019</a:t>
            </a:fld>
            <a:endParaRPr lang="tr-TR"/>
          </a:p>
        </p:txBody>
      </p:sp>
      <p:sp>
        <p:nvSpPr>
          <p:cNvPr id="5" name="Footer Placeholder 3"/>
          <p:cNvSpPr>
            <a:spLocks noGrp="1"/>
          </p:cNvSpPr>
          <p:nvPr>
            <p:ph type="ftr" sz="quarter" idx="11"/>
          </p:nvPr>
        </p:nvSpPr>
        <p:spPr/>
        <p:txBody>
          <a:bodyPr/>
          <a:lstStyle/>
          <a:p>
            <a:pPr>
              <a:defRPr/>
            </a:pPr>
            <a:endParaRPr lang="tr-TR"/>
          </a:p>
        </p:txBody>
      </p:sp>
      <p:sp>
        <p:nvSpPr>
          <p:cNvPr id="6" name="Slide Number Placeholder 4"/>
          <p:cNvSpPr>
            <a:spLocks noGrp="1"/>
          </p:cNvSpPr>
          <p:nvPr>
            <p:ph type="sldNum" sz="quarter" idx="12"/>
          </p:nvPr>
        </p:nvSpPr>
        <p:spPr/>
        <p:txBody>
          <a:bodyPr/>
          <a:lstStyle/>
          <a:p>
            <a:pPr>
              <a:defRPr/>
            </a:pPr>
            <a:fld id="{46E3327D-3582-4F36-BFF9-F347C703CFD2}" type="slidenum">
              <a:rPr lang="tr-TR" smtClean="0"/>
              <a:pPr>
                <a:defRPr/>
              </a:pPr>
              <a:t>‹#›</a:t>
            </a:fld>
            <a:endParaRPr lang="tr-TR"/>
          </a:p>
        </p:txBody>
      </p:sp>
    </p:spTree>
    <p:extLst>
      <p:ext uri="{BB962C8B-B14F-4D97-AF65-F5344CB8AC3E}">
        <p14:creationId xmlns:p14="http://schemas.microsoft.com/office/powerpoint/2010/main" val="426704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fld id="{F70FF23E-5C69-4FAF-AABA-C0DF52FEFA45}" type="datetime1">
              <a:rPr lang="tr-TR" smtClean="0"/>
              <a:pPr>
                <a:defRPr/>
              </a:pPr>
              <a:t>28.08.2019</a:t>
            </a:fld>
            <a:endParaRPr lang="tr-TR"/>
          </a:p>
        </p:txBody>
      </p:sp>
      <p:sp>
        <p:nvSpPr>
          <p:cNvPr id="5" name="Footer Placeholder 2"/>
          <p:cNvSpPr>
            <a:spLocks noGrp="1"/>
          </p:cNvSpPr>
          <p:nvPr>
            <p:ph type="ftr" sz="quarter" idx="11"/>
          </p:nvPr>
        </p:nvSpPr>
        <p:spPr/>
        <p:txBody>
          <a:bodyPr/>
          <a:lstStyle/>
          <a:p>
            <a:pPr>
              <a:defRPr/>
            </a:pPr>
            <a:endParaRPr lang="tr-TR"/>
          </a:p>
        </p:txBody>
      </p:sp>
      <p:sp>
        <p:nvSpPr>
          <p:cNvPr id="6" name="Slide Number Placeholder 3"/>
          <p:cNvSpPr>
            <a:spLocks noGrp="1"/>
          </p:cNvSpPr>
          <p:nvPr>
            <p:ph type="sldNum" sz="quarter" idx="12"/>
          </p:nvPr>
        </p:nvSpPr>
        <p:spPr/>
        <p:txBody>
          <a:bodyPr/>
          <a:lstStyle/>
          <a:p>
            <a:pPr>
              <a:defRPr/>
            </a:pPr>
            <a:fld id="{6FD1F0CA-A5CD-408F-A7EF-87648F31F933}" type="slidenum">
              <a:rPr lang="tr-TR" smtClean="0"/>
              <a:pPr>
                <a:defRPr/>
              </a:pPr>
              <a:t>‹#›</a:t>
            </a:fld>
            <a:endParaRPr lang="tr-TR"/>
          </a:p>
        </p:txBody>
      </p:sp>
    </p:spTree>
    <p:extLst>
      <p:ext uri="{BB962C8B-B14F-4D97-AF65-F5344CB8AC3E}">
        <p14:creationId xmlns:p14="http://schemas.microsoft.com/office/powerpoint/2010/main" val="77199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pPr>
              <a:defRPr/>
            </a:pPr>
            <a:fld id="{DD951776-BB59-420F-858F-38C0A708EB66}" type="datetime1">
              <a:rPr lang="tr-TR" smtClean="0"/>
              <a:pPr>
                <a:defRPr/>
              </a:pPr>
              <a:t>28.08.2019</a:t>
            </a:fld>
            <a:endParaRPr lang="tr-TR"/>
          </a:p>
        </p:txBody>
      </p:sp>
      <p:sp>
        <p:nvSpPr>
          <p:cNvPr id="5" name="Footer Placeholder 5"/>
          <p:cNvSpPr>
            <a:spLocks noGrp="1"/>
          </p:cNvSpPr>
          <p:nvPr>
            <p:ph type="ftr" sz="quarter" idx="11"/>
          </p:nvPr>
        </p:nvSpPr>
        <p:spPr/>
        <p:txBody>
          <a:bodyPr/>
          <a:lstStyle/>
          <a:p>
            <a:pPr>
              <a:defRPr/>
            </a:pPr>
            <a:endParaRPr lang="tr-TR"/>
          </a:p>
        </p:txBody>
      </p:sp>
      <p:sp>
        <p:nvSpPr>
          <p:cNvPr id="6" name="Slide Number Placeholder 6"/>
          <p:cNvSpPr>
            <a:spLocks noGrp="1"/>
          </p:cNvSpPr>
          <p:nvPr>
            <p:ph type="sldNum" sz="quarter" idx="12"/>
          </p:nvPr>
        </p:nvSpPr>
        <p:spPr/>
        <p:txBody>
          <a:bodyPr/>
          <a:lstStyle/>
          <a:p>
            <a:pPr>
              <a:defRPr/>
            </a:pPr>
            <a:fld id="{06D9FCB4-43DA-4ABD-B081-B935FB25C8BD}" type="slidenum">
              <a:rPr lang="tr-TR" smtClean="0"/>
              <a:pPr>
                <a:defRPr/>
              </a:pPr>
              <a:t>‹#›</a:t>
            </a:fld>
            <a:endParaRPr lang="tr-TR"/>
          </a:p>
        </p:txBody>
      </p:sp>
    </p:spTree>
    <p:extLst>
      <p:ext uri="{BB962C8B-B14F-4D97-AF65-F5344CB8AC3E}">
        <p14:creationId xmlns:p14="http://schemas.microsoft.com/office/powerpoint/2010/main" val="1263761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33D56D7-9716-42D7-AB4D-E1CE9F2E5B46}" type="datetime1">
              <a:rPr lang="tr-TR" smtClean="0"/>
              <a:pPr>
                <a:defRPr/>
              </a:pPr>
              <a:t>28.08.2019</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1814F03F-CA68-4F7B-8AEC-30EFF6202ADE}" type="slidenum">
              <a:rPr lang="tr-TR" smtClean="0"/>
              <a:pPr>
                <a:defRPr/>
              </a:pPr>
              <a:t>‹#›</a:t>
            </a:fld>
            <a:endParaRPr lang="tr-TR"/>
          </a:p>
        </p:txBody>
      </p:sp>
    </p:spTree>
    <p:extLst>
      <p:ext uri="{BB962C8B-B14F-4D97-AF65-F5344CB8AC3E}">
        <p14:creationId xmlns:p14="http://schemas.microsoft.com/office/powerpoint/2010/main" val="2596091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fld id="{1D07981B-C6EA-4680-A7CC-0283146AF72D}" type="datetime1">
              <a:rPr lang="tr-TR" smtClean="0"/>
              <a:pPr>
                <a:defRPr/>
              </a:pPr>
              <a:t>28.08.2019</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tr-T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FB3349C0-FE48-40D9-AFAA-2A1792A9C4B1}" type="slidenum">
              <a:rPr lang="tr-TR" smtClean="0"/>
              <a:pPr>
                <a:defRPr/>
              </a:pPr>
              <a:t>‹#›</a:t>
            </a:fld>
            <a:endParaRPr lang="tr-TR"/>
          </a:p>
        </p:txBody>
      </p:sp>
    </p:spTree>
    <p:extLst>
      <p:ext uri="{BB962C8B-B14F-4D97-AF65-F5344CB8AC3E}">
        <p14:creationId xmlns:p14="http://schemas.microsoft.com/office/powerpoint/2010/main" val="4271224757"/>
      </p:ext>
    </p:extLst>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tr-TR" dirty="0" smtClean="0">
                <a:solidFill>
                  <a:schemeClr val="tx2">
                    <a:satMod val="200000"/>
                  </a:schemeClr>
                </a:solidFill>
              </a:rPr>
              <a:t>Allowing File Uploads</a:t>
            </a:r>
            <a:endParaRPr lang="tr-TR" dirty="0">
              <a:solidFill>
                <a:schemeClr val="tx2">
                  <a:satMod val="200000"/>
                </a:schemeClr>
              </a:solidFill>
            </a:endParaRPr>
          </a:p>
        </p:txBody>
      </p:sp>
      <p:sp>
        <p:nvSpPr>
          <p:cNvPr id="8195" name="Subtitle 2"/>
          <p:cNvSpPr>
            <a:spLocks noGrp="1"/>
          </p:cNvSpPr>
          <p:nvPr>
            <p:ph type="subTitle" idx="1"/>
          </p:nvPr>
        </p:nvSpPr>
        <p:spPr/>
        <p:txBody>
          <a:bodyPr/>
          <a:lstStyle/>
          <a:p>
            <a:pPr eaLnBrk="1" hangingPunct="1">
              <a:spcBef>
                <a:spcPct val="0"/>
              </a:spcBef>
            </a:pPr>
            <a:endParaRPr lang="tr-T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88" y="214313"/>
            <a:ext cx="7772400" cy="914400"/>
          </a:xfrm>
        </p:spPr>
        <p:txBody>
          <a:bodyPr/>
          <a:lstStyle/>
          <a:p>
            <a:pPr eaLnBrk="1" fontAlgn="auto" hangingPunct="1">
              <a:spcAft>
                <a:spcPts val="0"/>
              </a:spcAft>
              <a:defRPr/>
            </a:pPr>
            <a:r>
              <a:rPr lang="tr-TR" dirty="0" smtClean="0">
                <a:solidFill>
                  <a:schemeClr val="tx2">
                    <a:satMod val="200000"/>
                  </a:schemeClr>
                </a:solidFill>
              </a:rPr>
              <a:t>The File Upload Control</a:t>
            </a:r>
            <a:endParaRPr lang="tr-TR" dirty="0">
              <a:solidFill>
                <a:schemeClr val="tx2">
                  <a:satMod val="200000"/>
                </a:schemeClr>
              </a:solidFill>
            </a:endParaRPr>
          </a:p>
        </p:txBody>
      </p:sp>
      <p:sp>
        <p:nvSpPr>
          <p:cNvPr id="3" name="Content Placeholder 2"/>
          <p:cNvSpPr>
            <a:spLocks noGrp="1"/>
          </p:cNvSpPr>
          <p:nvPr>
            <p:ph idx="1"/>
          </p:nvPr>
        </p:nvSpPr>
        <p:spPr>
          <a:xfrm>
            <a:off x="179512" y="1358900"/>
            <a:ext cx="8712968" cy="5166444"/>
          </a:xfrm>
        </p:spPr>
        <p:txBody>
          <a:bodyPr>
            <a:normAutofit/>
          </a:bodyPr>
          <a:lstStyle/>
          <a:p>
            <a:pPr marL="411480" eaLnBrk="1" fontAlgn="auto" hangingPunct="1">
              <a:spcAft>
                <a:spcPts val="0"/>
              </a:spcAft>
              <a:buFont typeface="Wingdings"/>
              <a:buChar char=""/>
              <a:defRPr/>
            </a:pPr>
            <a:r>
              <a:rPr lang="en-US" dirty="0" smtClean="0"/>
              <a:t>Fortunately, ASP.NET includes a control that allows website users to upload files to the web server. Once the web server receives the posted file data, it’s up to your application to examine it, ignore it, or save it to a back-end database or a file on the web server. The </a:t>
            </a:r>
            <a:r>
              <a:rPr lang="en-US" dirty="0" err="1" smtClean="0"/>
              <a:t>FileUpload</a:t>
            </a:r>
            <a:r>
              <a:rPr lang="en-US" dirty="0" smtClean="0"/>
              <a:t> control does this work, and it represents the &lt;input type="file"&gt; HTML tag. Declaring the </a:t>
            </a:r>
            <a:r>
              <a:rPr lang="en-US" dirty="0" err="1" smtClean="0"/>
              <a:t>FileUpload</a:t>
            </a:r>
            <a:r>
              <a:rPr lang="en-US" dirty="0" smtClean="0"/>
              <a:t> control is easy. It doesn’t expose any new properties or </a:t>
            </a:r>
            <a:r>
              <a:rPr lang="en-US" dirty="0" err="1" smtClean="0"/>
              <a:t>eventsyou</a:t>
            </a:r>
            <a:r>
              <a:rPr lang="en-US" dirty="0" smtClean="0"/>
              <a:t> can use through the control tag:</a:t>
            </a:r>
          </a:p>
          <a:p>
            <a:pPr marL="411480" eaLnBrk="1" fontAlgn="auto" hangingPunct="1">
              <a:spcAft>
                <a:spcPts val="0"/>
              </a:spcAft>
              <a:buFont typeface="Wingdings"/>
              <a:buChar char=""/>
              <a:defRPr/>
            </a:pPr>
            <a:endParaRPr lang="en-US" dirty="0" smtClean="0"/>
          </a:p>
          <a:p>
            <a:pPr marL="411480" eaLnBrk="1" fontAlgn="auto" hangingPunct="1">
              <a:spcAft>
                <a:spcPts val="0"/>
              </a:spcAft>
              <a:buFont typeface="Wingdings"/>
              <a:buChar char=""/>
              <a:defRPr/>
            </a:pPr>
            <a:r>
              <a:rPr lang="en-US" dirty="0" smtClean="0"/>
              <a:t>&lt;</a:t>
            </a:r>
            <a:r>
              <a:rPr lang="en-US" dirty="0" err="1" smtClean="0"/>
              <a:t>asp:FileUpload</a:t>
            </a:r>
            <a:r>
              <a:rPr lang="en-US" dirty="0" smtClean="0"/>
              <a:t> ID="</a:t>
            </a:r>
            <a:r>
              <a:rPr lang="en-US" dirty="0" err="1" smtClean="0"/>
              <a:t>Uploader</a:t>
            </a:r>
            <a:r>
              <a:rPr lang="en-US" dirty="0" smtClean="0"/>
              <a:t>" </a:t>
            </a:r>
            <a:r>
              <a:rPr lang="en-US" dirty="0" err="1" smtClean="0"/>
              <a:t>runat</a:t>
            </a:r>
            <a:r>
              <a:rPr lang="en-US" dirty="0" smtClean="0"/>
              <a:t>="server" /&gt;</a:t>
            </a:r>
            <a:endParaRPr lang="tr-TR" dirty="0"/>
          </a:p>
        </p:txBody>
      </p:sp>
      <p:sp>
        <p:nvSpPr>
          <p:cNvPr id="9220"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3AFAE50-DB5D-4ED6-8A4A-E13F7B8B819D}" type="slidenum">
              <a:rPr lang="tr-TR" smtClean="0"/>
              <a:pPr fontAlgn="base">
                <a:spcBef>
                  <a:spcPct val="0"/>
                </a:spcBef>
                <a:spcAft>
                  <a:spcPct val="0"/>
                </a:spcAft>
                <a:defRPr/>
              </a:pPr>
              <a:t>2</a:t>
            </a:fld>
            <a:endParaRPr lang="tr-T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88" y="285750"/>
            <a:ext cx="7772400" cy="914400"/>
          </a:xfrm>
        </p:spPr>
        <p:txBody>
          <a:bodyPr/>
          <a:lstStyle/>
          <a:p>
            <a:pPr eaLnBrk="1" fontAlgn="auto" hangingPunct="1">
              <a:spcAft>
                <a:spcPts val="0"/>
              </a:spcAft>
              <a:defRPr/>
            </a:pPr>
            <a:r>
              <a:rPr lang="tr-TR" sz="3600" dirty="0" smtClean="0">
                <a:solidFill>
                  <a:schemeClr val="tx2">
                    <a:satMod val="200000"/>
                  </a:schemeClr>
                </a:solidFill>
              </a:rPr>
              <a:t>The File Upload Control Contd.</a:t>
            </a:r>
            <a:endParaRPr lang="tr-TR" sz="3600" dirty="0">
              <a:solidFill>
                <a:schemeClr val="tx2">
                  <a:satMod val="200000"/>
                </a:schemeClr>
              </a:solidFill>
            </a:endParaRPr>
          </a:p>
        </p:txBody>
      </p:sp>
      <p:sp>
        <p:nvSpPr>
          <p:cNvPr id="3" name="Content Placeholder 2"/>
          <p:cNvSpPr>
            <a:spLocks noGrp="1"/>
          </p:cNvSpPr>
          <p:nvPr>
            <p:ph idx="1"/>
          </p:nvPr>
        </p:nvSpPr>
        <p:spPr>
          <a:xfrm>
            <a:off x="179513" y="1244859"/>
            <a:ext cx="8521576" cy="5136469"/>
          </a:xfrm>
        </p:spPr>
        <p:txBody>
          <a:bodyPr>
            <a:normAutofit lnSpcReduction="10000"/>
          </a:bodyPr>
          <a:lstStyle/>
          <a:p>
            <a:pPr marL="411480" eaLnBrk="1" fontAlgn="auto" hangingPunct="1">
              <a:spcAft>
                <a:spcPts val="0"/>
              </a:spcAft>
              <a:buFont typeface="Wingdings"/>
              <a:buChar char=""/>
              <a:defRPr/>
            </a:pPr>
            <a:r>
              <a:rPr lang="en-US" dirty="0" smtClean="0"/>
              <a:t>The &lt;input type="file"&gt; tag doesn’t give you much choice as far as user interface is concerned (it’s limited to a text box that contains a file name and a Browse button). When the user clicks Browse, the browser presents an Open dialog box and allows the user to choose a file. This part is hard-wired into the browser, and you can’t change this behavior. Once the user selects a file, the file name is filled into the corresponding text box. However, the file isn’t uploaded yet—that happens later, when the page is posted back. At this point, all the data from all input controls (including the file data) is sent to the server. For that reason, it’s common to add a button to post back the page.</a:t>
            </a:r>
          </a:p>
          <a:p>
            <a:pPr marL="411480" eaLnBrk="1" fontAlgn="auto" hangingPunct="1">
              <a:spcAft>
                <a:spcPts val="0"/>
              </a:spcAft>
              <a:buFont typeface="Wingdings"/>
              <a:buChar char=""/>
              <a:defRPr/>
            </a:pPr>
            <a:r>
              <a:rPr lang="en-US" dirty="0" smtClean="0"/>
              <a:t>To get information about the posted file content, you can access the </a:t>
            </a:r>
            <a:r>
              <a:rPr lang="en-US" dirty="0" err="1" smtClean="0"/>
              <a:t>FileUpload.PostedFile</a:t>
            </a:r>
            <a:r>
              <a:rPr lang="en-US" dirty="0" smtClean="0"/>
              <a:t> object. You can save the content by calling the </a:t>
            </a:r>
            <a:r>
              <a:rPr lang="en-US" dirty="0" err="1" smtClean="0"/>
              <a:t>PostedFile.SaveAs</a:t>
            </a:r>
            <a:r>
              <a:rPr lang="en-US" dirty="0" smtClean="0"/>
              <a:t>() method:</a:t>
            </a:r>
          </a:p>
          <a:p>
            <a:pPr marL="411480" eaLnBrk="1" fontAlgn="auto" hangingPunct="1">
              <a:spcAft>
                <a:spcPts val="0"/>
              </a:spcAft>
              <a:buFont typeface="Wingdings"/>
              <a:buChar char=""/>
              <a:defRPr/>
            </a:pPr>
            <a:endParaRPr lang="en-US" dirty="0" smtClean="0"/>
          </a:p>
          <a:p>
            <a:pPr marL="411480" eaLnBrk="1" fontAlgn="auto" hangingPunct="1">
              <a:spcAft>
                <a:spcPts val="0"/>
              </a:spcAft>
              <a:buFont typeface="Wingdings"/>
              <a:buChar char=""/>
              <a:defRPr/>
            </a:pPr>
            <a:r>
              <a:rPr lang="en-US" dirty="0" err="1" smtClean="0"/>
              <a:t>Uploader.PostedFile.SaveAs</a:t>
            </a:r>
            <a:r>
              <a:rPr lang="en-US" dirty="0" smtClean="0"/>
              <a:t>(@"c:\Uploads\newfile");</a:t>
            </a:r>
            <a:endParaRPr lang="tr-TR" dirty="0"/>
          </a:p>
        </p:txBody>
      </p:sp>
      <p:sp>
        <p:nvSpPr>
          <p:cNvPr id="10244"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66BAF2E0-C6F8-4F02-BB89-BA27C3EBA679}" type="slidenum">
              <a:rPr lang="tr-TR" smtClean="0"/>
              <a:pPr fontAlgn="base">
                <a:spcBef>
                  <a:spcPct val="0"/>
                </a:spcBef>
                <a:spcAft>
                  <a:spcPct val="0"/>
                </a:spcAft>
                <a:defRPr/>
              </a:pPr>
              <a:t>3</a:t>
            </a:fld>
            <a:endParaRPr lang="tr-T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299" y="234284"/>
            <a:ext cx="7245037" cy="1106484"/>
          </a:xfrm>
        </p:spPr>
        <p:txBody>
          <a:bodyPr/>
          <a:lstStyle/>
          <a:p>
            <a:pPr eaLnBrk="1" fontAlgn="auto" hangingPunct="1">
              <a:spcAft>
                <a:spcPts val="0"/>
              </a:spcAft>
              <a:defRPr/>
            </a:pPr>
            <a:r>
              <a:rPr lang="tr-TR" sz="2000" b="1" dirty="0" smtClean="0">
                <a:solidFill>
                  <a:schemeClr val="tx2">
                    <a:satMod val="200000"/>
                  </a:schemeClr>
                </a:solidFill>
              </a:rPr>
              <a:t>An example which accepts .bmp, .gif and .jpg extensions</a:t>
            </a:r>
            <a:endParaRPr lang="tr-TR" sz="2000" b="1" dirty="0">
              <a:solidFill>
                <a:schemeClr val="tx2">
                  <a:satMod val="200000"/>
                </a:schemeClr>
              </a:solidFill>
            </a:endParaRPr>
          </a:p>
        </p:txBody>
      </p:sp>
      <p:sp>
        <p:nvSpPr>
          <p:cNvPr id="11267" name="Content Placeholder 2"/>
          <p:cNvSpPr>
            <a:spLocks noGrp="1"/>
          </p:cNvSpPr>
          <p:nvPr>
            <p:ph idx="1"/>
          </p:nvPr>
        </p:nvSpPr>
        <p:spPr>
          <a:xfrm>
            <a:off x="514350" y="1556792"/>
            <a:ext cx="8115300" cy="4786313"/>
          </a:xfrm>
        </p:spPr>
        <p:txBody>
          <a:bodyPr/>
          <a:lstStyle/>
          <a:p>
            <a:pPr eaLnBrk="1" hangingPunct="1"/>
            <a:endParaRPr lang="tr-TR" dirty="0" smtClean="0"/>
          </a:p>
          <a:p>
            <a:pPr eaLnBrk="1" hangingPunct="1"/>
            <a:r>
              <a:rPr lang="tr-TR" dirty="0" smtClean="0"/>
              <a:t>We have three components on the aspx page:</a:t>
            </a:r>
          </a:p>
          <a:p>
            <a:pPr lvl="1" eaLnBrk="1" hangingPunct="1"/>
            <a:r>
              <a:rPr lang="tr-TR" dirty="0" smtClean="0"/>
              <a:t>A File Upload Control named Uploader.</a:t>
            </a:r>
          </a:p>
          <a:p>
            <a:pPr lvl="1" eaLnBrk="1" hangingPunct="1"/>
            <a:r>
              <a:rPr lang="tr-TR" dirty="0" smtClean="0"/>
              <a:t>A Button Control named Upload.</a:t>
            </a:r>
          </a:p>
          <a:p>
            <a:pPr lvl="1" eaLnBrk="1" hangingPunct="1"/>
            <a:r>
              <a:rPr lang="tr-TR" dirty="0" smtClean="0"/>
              <a:t>A Label Control named </a:t>
            </a:r>
            <a:r>
              <a:rPr lang="en-US" dirty="0" err="1" smtClean="0"/>
              <a:t>lblInfo</a:t>
            </a:r>
            <a:r>
              <a:rPr lang="tr-TR" dirty="0" smtClean="0"/>
              <a:t>.</a:t>
            </a:r>
          </a:p>
          <a:p>
            <a:pPr lvl="1" eaLnBrk="1" hangingPunct="1"/>
            <a:endParaRPr lang="tr-TR" dirty="0" smtClean="0"/>
          </a:p>
        </p:txBody>
      </p:sp>
      <p:sp>
        <p:nvSpPr>
          <p:cNvPr id="11268"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E98AF9C-189D-45FD-B2A9-F64EF2464287}" type="slidenum">
              <a:rPr lang="tr-TR" smtClean="0"/>
              <a:pPr fontAlgn="base">
                <a:spcBef>
                  <a:spcPct val="0"/>
                </a:spcBef>
                <a:spcAft>
                  <a:spcPct val="0"/>
                </a:spcAft>
                <a:defRPr/>
              </a:pPr>
              <a:t>4</a:t>
            </a:fld>
            <a:endParaRPr lang="tr-TR"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 y="0"/>
            <a:ext cx="7772400" cy="415925"/>
          </a:xfrm>
        </p:spPr>
        <p:txBody>
          <a:bodyPr/>
          <a:lstStyle/>
          <a:p>
            <a:pPr eaLnBrk="1" fontAlgn="auto" hangingPunct="1">
              <a:spcAft>
                <a:spcPts val="0"/>
              </a:spcAft>
              <a:defRPr/>
            </a:pPr>
            <a:r>
              <a:rPr lang="tr-TR" sz="2000" dirty="0" smtClean="0">
                <a:solidFill>
                  <a:schemeClr val="tx2">
                    <a:satMod val="200000"/>
                  </a:schemeClr>
                </a:solidFill>
              </a:rPr>
              <a:t>An example which accepts .bmp, .gif and .jpg extensions</a:t>
            </a:r>
            <a:endParaRPr lang="tr-TR" sz="2000" dirty="0">
              <a:solidFill>
                <a:schemeClr val="tx2">
                  <a:satMod val="200000"/>
                </a:schemeClr>
              </a:solidFill>
            </a:endParaRPr>
          </a:p>
        </p:txBody>
      </p:sp>
      <p:sp>
        <p:nvSpPr>
          <p:cNvPr id="12292" name="Slide Number Placeholder 5"/>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D485A82D-A41A-4500-A099-34CC03AE9D6A}" type="slidenum">
              <a:rPr lang="tr-TR" smtClean="0"/>
              <a:pPr fontAlgn="base">
                <a:spcBef>
                  <a:spcPct val="0"/>
                </a:spcBef>
                <a:spcAft>
                  <a:spcPct val="0"/>
                </a:spcAft>
                <a:defRPr/>
              </a:pPr>
              <a:t>5</a:t>
            </a:fld>
            <a:endParaRPr lang="tr-TR" smtClean="0"/>
          </a:p>
        </p:txBody>
      </p:sp>
      <p:sp>
        <p:nvSpPr>
          <p:cNvPr id="12291" name="TextBox 3"/>
          <p:cNvSpPr txBox="1">
            <a:spLocks noChangeArrowheads="1"/>
          </p:cNvSpPr>
          <p:nvPr/>
        </p:nvSpPr>
        <p:spPr bwMode="auto">
          <a:xfrm>
            <a:off x="500063" y="428625"/>
            <a:ext cx="8215312" cy="6248400"/>
          </a:xfrm>
          <a:prstGeom prst="rect">
            <a:avLst/>
          </a:prstGeom>
          <a:noFill/>
          <a:ln w="9525">
            <a:noFill/>
            <a:miter lim="800000"/>
            <a:headEnd/>
            <a:tailEnd/>
          </a:ln>
        </p:spPr>
        <p:txBody>
          <a:bodyPr>
            <a:spAutoFit/>
          </a:bodyPr>
          <a:lstStyle/>
          <a:p>
            <a:r>
              <a:rPr lang="en-US" sz="2000" dirty="0">
                <a:latin typeface="Corbel" pitchFamily="34" charset="0"/>
              </a:rPr>
              <a:t>public partial class </a:t>
            </a:r>
            <a:r>
              <a:rPr lang="en-US" sz="2000" dirty="0" err="1">
                <a:latin typeface="Corbel" pitchFamily="34" charset="0"/>
              </a:rPr>
              <a:t>UploadFile</a:t>
            </a:r>
            <a:r>
              <a:rPr lang="en-US" sz="2000" dirty="0">
                <a:latin typeface="Corbel" pitchFamily="34" charset="0"/>
              </a:rPr>
              <a:t> : </a:t>
            </a:r>
            <a:r>
              <a:rPr lang="en-US" sz="2000" dirty="0" err="1">
                <a:latin typeface="Corbel" pitchFamily="34" charset="0"/>
              </a:rPr>
              <a:t>System.Web.UI.Page</a:t>
            </a:r>
            <a:endParaRPr lang="en-US" sz="2000" dirty="0">
              <a:latin typeface="Corbel" pitchFamily="34" charset="0"/>
            </a:endParaRPr>
          </a:p>
          <a:p>
            <a:r>
              <a:rPr lang="tr-TR" sz="2000" dirty="0">
                <a:latin typeface="Corbel" pitchFamily="34" charset="0"/>
              </a:rPr>
              <a:t>{</a:t>
            </a:r>
          </a:p>
          <a:p>
            <a:r>
              <a:rPr lang="tr-TR" sz="2000" dirty="0">
                <a:latin typeface="Corbel" pitchFamily="34" charset="0"/>
              </a:rPr>
              <a:t>private string uploadDirectory;</a:t>
            </a:r>
          </a:p>
          <a:p>
            <a:r>
              <a:rPr lang="en-US" sz="2000" dirty="0">
                <a:latin typeface="Corbel" pitchFamily="34" charset="0"/>
              </a:rPr>
              <a:t>protected void </a:t>
            </a:r>
            <a:r>
              <a:rPr lang="en-US" sz="2000" dirty="0" err="1">
                <a:latin typeface="Corbel" pitchFamily="34" charset="0"/>
              </a:rPr>
              <a:t>Page_Load</a:t>
            </a:r>
            <a:r>
              <a:rPr lang="en-US" sz="2000" dirty="0">
                <a:latin typeface="Corbel" pitchFamily="34" charset="0"/>
              </a:rPr>
              <a:t>(object sender, </a:t>
            </a:r>
            <a:r>
              <a:rPr lang="en-US" sz="2000" dirty="0" err="1">
                <a:latin typeface="Corbel" pitchFamily="34" charset="0"/>
              </a:rPr>
              <a:t>EventArgs</a:t>
            </a:r>
            <a:r>
              <a:rPr lang="en-US" sz="2000" dirty="0">
                <a:latin typeface="Corbel" pitchFamily="34" charset="0"/>
              </a:rPr>
              <a:t> e)</a:t>
            </a:r>
          </a:p>
          <a:p>
            <a:r>
              <a:rPr lang="tr-TR" sz="2000" dirty="0">
                <a:latin typeface="Corbel" pitchFamily="34" charset="0"/>
              </a:rPr>
              <a:t>{</a:t>
            </a:r>
          </a:p>
          <a:p>
            <a:r>
              <a:rPr lang="en-US" sz="2000" dirty="0">
                <a:latin typeface="Corbel" pitchFamily="34" charset="0"/>
              </a:rPr>
              <a:t>// Place files in a website subfolder named Uploads.</a:t>
            </a:r>
          </a:p>
          <a:p>
            <a:r>
              <a:rPr lang="tr-TR" sz="2000" dirty="0">
                <a:latin typeface="Corbel" pitchFamily="34" charset="0"/>
              </a:rPr>
              <a:t>uploadDirectory = Path.Combine(</a:t>
            </a:r>
          </a:p>
          <a:p>
            <a:r>
              <a:rPr lang="tr-TR" sz="2000" dirty="0">
                <a:latin typeface="Corbel" pitchFamily="34" charset="0"/>
              </a:rPr>
              <a:t>Request.PhysicalApplicationPath, "Uploads");</a:t>
            </a:r>
          </a:p>
          <a:p>
            <a:r>
              <a:rPr lang="tr-TR" sz="2000" dirty="0">
                <a:latin typeface="Corbel" pitchFamily="34" charset="0"/>
              </a:rPr>
              <a:t>}</a:t>
            </a:r>
          </a:p>
          <a:p>
            <a:r>
              <a:rPr lang="en-US" sz="2000" dirty="0">
                <a:latin typeface="Corbel" pitchFamily="34" charset="0"/>
              </a:rPr>
              <a:t>protected void </a:t>
            </a:r>
            <a:r>
              <a:rPr lang="en-US" sz="2000" dirty="0" err="1">
                <a:latin typeface="Corbel" pitchFamily="34" charset="0"/>
              </a:rPr>
              <a:t>cmdUpload_Click</a:t>
            </a:r>
            <a:r>
              <a:rPr lang="en-US" sz="2000" dirty="0">
                <a:latin typeface="Corbel" pitchFamily="34" charset="0"/>
              </a:rPr>
              <a:t>(object sender, </a:t>
            </a:r>
            <a:r>
              <a:rPr lang="en-US" sz="2000" dirty="0" err="1">
                <a:latin typeface="Corbel" pitchFamily="34" charset="0"/>
              </a:rPr>
              <a:t>EventArgs</a:t>
            </a:r>
            <a:r>
              <a:rPr lang="en-US" sz="2000" dirty="0">
                <a:latin typeface="Corbel" pitchFamily="34" charset="0"/>
              </a:rPr>
              <a:t> e)</a:t>
            </a:r>
          </a:p>
          <a:p>
            <a:r>
              <a:rPr lang="tr-TR" sz="2000" dirty="0">
                <a:latin typeface="Corbel" pitchFamily="34" charset="0"/>
              </a:rPr>
              <a:t>{</a:t>
            </a:r>
          </a:p>
          <a:p>
            <a:r>
              <a:rPr lang="en-US" sz="2000" dirty="0">
                <a:latin typeface="Corbel" pitchFamily="34" charset="0"/>
              </a:rPr>
              <a:t>// Check that a file is actually being submitted.</a:t>
            </a:r>
          </a:p>
          <a:p>
            <a:r>
              <a:rPr lang="tr-TR" sz="2000" dirty="0">
                <a:latin typeface="Corbel" pitchFamily="34" charset="0"/>
              </a:rPr>
              <a:t>if (Uploader.PostedFile.FileName == "")</a:t>
            </a:r>
          </a:p>
          <a:p>
            <a:r>
              <a:rPr lang="tr-TR" sz="2000" dirty="0">
                <a:latin typeface="Corbel" pitchFamily="34" charset="0"/>
              </a:rPr>
              <a:t>{</a:t>
            </a:r>
          </a:p>
          <a:p>
            <a:r>
              <a:rPr lang="tr-TR" sz="2000" dirty="0">
                <a:latin typeface="Corbel" pitchFamily="34" charset="0"/>
              </a:rPr>
              <a:t>lblInfo.Text = "No file specified.";</a:t>
            </a:r>
          </a:p>
          <a:p>
            <a:r>
              <a:rPr lang="tr-TR" sz="2000" dirty="0">
                <a:latin typeface="Corbel" pitchFamily="34" charset="0"/>
              </a:rPr>
              <a:t>}</a:t>
            </a:r>
          </a:p>
          <a:p>
            <a:r>
              <a:rPr lang="tr-TR" sz="2000" dirty="0">
                <a:latin typeface="Corbel" pitchFamily="34" charset="0"/>
              </a:rPr>
              <a:t>else</a:t>
            </a:r>
          </a:p>
          <a:p>
            <a:r>
              <a:rPr lang="tr-TR" sz="2000" dirty="0">
                <a:latin typeface="Corbel" pitchFamily="34" charset="0"/>
              </a:rPr>
              <a:t>{</a:t>
            </a:r>
          </a:p>
          <a:p>
            <a:r>
              <a:rPr lang="tr-TR" sz="2000" dirty="0">
                <a:latin typeface="Corbel" pitchFamily="34" charset="0"/>
              </a:rPr>
              <a:t>// Check the extension.</a:t>
            </a:r>
          </a:p>
          <a:p>
            <a:r>
              <a:rPr lang="tr-TR" sz="2000" dirty="0">
                <a:latin typeface="Corbel" pitchFamily="34" charset="0"/>
              </a:rPr>
              <a:t>string extension = Path.GetExtension(Uploader.PostedFile.FileName);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759" y="-18589"/>
            <a:ext cx="7772400" cy="357188"/>
          </a:xfrm>
        </p:spPr>
        <p:txBody>
          <a:bodyPr/>
          <a:lstStyle/>
          <a:p>
            <a:pPr eaLnBrk="1" fontAlgn="auto" hangingPunct="1">
              <a:spcAft>
                <a:spcPts val="0"/>
              </a:spcAft>
              <a:defRPr/>
            </a:pPr>
            <a:r>
              <a:rPr lang="tr-TR" sz="2000" dirty="0" smtClean="0">
                <a:solidFill>
                  <a:schemeClr val="tx2">
                    <a:satMod val="200000"/>
                  </a:schemeClr>
                </a:solidFill>
              </a:rPr>
              <a:t>An example which accepts .bmp, .gif and .jpg extensions</a:t>
            </a:r>
            <a:endParaRPr lang="tr-TR" sz="2000" dirty="0">
              <a:solidFill>
                <a:schemeClr val="tx2">
                  <a:satMod val="200000"/>
                </a:schemeClr>
              </a:solidFill>
            </a:endParaRPr>
          </a:p>
        </p:txBody>
      </p:sp>
      <p:sp>
        <p:nvSpPr>
          <p:cNvPr id="13316"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051B601-A13F-4F1B-AA78-4A8354B44E62}" type="slidenum">
              <a:rPr lang="tr-TR" smtClean="0"/>
              <a:pPr fontAlgn="base">
                <a:spcBef>
                  <a:spcPct val="0"/>
                </a:spcBef>
                <a:spcAft>
                  <a:spcPct val="0"/>
                </a:spcAft>
                <a:defRPr/>
              </a:pPr>
              <a:t>6</a:t>
            </a:fld>
            <a:endParaRPr lang="tr-TR" smtClean="0"/>
          </a:p>
        </p:txBody>
      </p:sp>
      <p:sp>
        <p:nvSpPr>
          <p:cNvPr id="13315" name="TextBox 3"/>
          <p:cNvSpPr txBox="1">
            <a:spLocks noChangeArrowheads="1"/>
          </p:cNvSpPr>
          <p:nvPr/>
        </p:nvSpPr>
        <p:spPr bwMode="auto">
          <a:xfrm>
            <a:off x="500063" y="357188"/>
            <a:ext cx="8429625" cy="6678612"/>
          </a:xfrm>
          <a:prstGeom prst="rect">
            <a:avLst/>
          </a:prstGeom>
          <a:noFill/>
          <a:ln w="9525">
            <a:noFill/>
            <a:miter lim="800000"/>
            <a:headEnd/>
            <a:tailEnd/>
          </a:ln>
        </p:spPr>
        <p:txBody>
          <a:bodyPr>
            <a:spAutoFit/>
          </a:bodyPr>
          <a:lstStyle/>
          <a:p>
            <a:r>
              <a:rPr lang="tr-TR">
                <a:latin typeface="Corbel" pitchFamily="34" charset="0"/>
              </a:rPr>
              <a:t>switch (extension.ToLower()){</a:t>
            </a:r>
          </a:p>
          <a:p>
            <a:r>
              <a:rPr lang="tr-TR">
                <a:latin typeface="Corbel" pitchFamily="34" charset="0"/>
              </a:rPr>
              <a:t> case ".bmp":</a:t>
            </a:r>
          </a:p>
          <a:p>
            <a:r>
              <a:rPr lang="tr-TR">
                <a:latin typeface="Corbel" pitchFamily="34" charset="0"/>
              </a:rPr>
              <a:t> case ".gif":</a:t>
            </a:r>
          </a:p>
          <a:p>
            <a:r>
              <a:rPr lang="tr-TR">
                <a:latin typeface="Corbel" pitchFamily="34" charset="0"/>
              </a:rPr>
              <a:t> case ".jpg": </a:t>
            </a:r>
          </a:p>
          <a:p>
            <a:r>
              <a:rPr lang="tr-TR">
                <a:latin typeface="Corbel" pitchFamily="34" charset="0"/>
              </a:rPr>
              <a:t> break; </a:t>
            </a:r>
          </a:p>
          <a:p>
            <a:r>
              <a:rPr lang="tr-TR">
                <a:latin typeface="Corbel" pitchFamily="34" charset="0"/>
              </a:rPr>
              <a:t> default:</a:t>
            </a:r>
          </a:p>
          <a:p>
            <a:r>
              <a:rPr lang="tr-TR">
                <a:latin typeface="Corbel" pitchFamily="34" charset="0"/>
              </a:rPr>
              <a:t> </a:t>
            </a:r>
            <a:r>
              <a:rPr lang="en-US">
                <a:latin typeface="Corbel" pitchFamily="34" charset="0"/>
              </a:rPr>
              <a:t>lblInfo.Text = "This file type is not allowed.";</a:t>
            </a:r>
          </a:p>
          <a:p>
            <a:r>
              <a:rPr lang="tr-TR">
                <a:latin typeface="Corbel" pitchFamily="34" charset="0"/>
              </a:rPr>
              <a:t> return;</a:t>
            </a:r>
          </a:p>
          <a:p>
            <a:r>
              <a:rPr lang="tr-TR">
                <a:latin typeface="Corbel" pitchFamily="34" charset="0"/>
              </a:rPr>
              <a:t>}</a:t>
            </a:r>
          </a:p>
          <a:p>
            <a:r>
              <a:rPr lang="en-US">
                <a:latin typeface="Corbel" pitchFamily="34" charset="0"/>
              </a:rPr>
              <a:t>// Using this code, the saved file will retain its original</a:t>
            </a:r>
            <a:endParaRPr lang="tr-TR">
              <a:latin typeface="Corbel" pitchFamily="34" charset="0"/>
            </a:endParaRPr>
          </a:p>
          <a:p>
            <a:r>
              <a:rPr lang="en-US">
                <a:latin typeface="Corbel" pitchFamily="34" charset="0"/>
              </a:rPr>
              <a:t>// file name when it's placed on the server.</a:t>
            </a:r>
          </a:p>
          <a:p>
            <a:r>
              <a:rPr lang="tr-TR">
                <a:latin typeface="Corbel" pitchFamily="34" charset="0"/>
              </a:rPr>
              <a:t>string serverFileName = Path.GetFileName(</a:t>
            </a:r>
          </a:p>
          <a:p>
            <a:r>
              <a:rPr lang="tr-TR">
                <a:latin typeface="Corbel" pitchFamily="34" charset="0"/>
              </a:rPr>
              <a:t>Uploader.PostedFile.FileName);</a:t>
            </a:r>
          </a:p>
          <a:p>
            <a:r>
              <a:rPr lang="tr-TR">
                <a:latin typeface="Corbel" pitchFamily="34" charset="0"/>
              </a:rPr>
              <a:t>string fullUploadPath = Path.Combine(uploadDirectory,</a:t>
            </a:r>
          </a:p>
          <a:p>
            <a:r>
              <a:rPr lang="tr-TR">
                <a:latin typeface="Corbel" pitchFamily="34" charset="0"/>
              </a:rPr>
              <a:t>serverFileName);</a:t>
            </a:r>
          </a:p>
          <a:p>
            <a:r>
              <a:rPr lang="tr-TR">
                <a:latin typeface="Corbel" pitchFamily="34" charset="0"/>
              </a:rPr>
              <a:t>try{</a:t>
            </a:r>
          </a:p>
          <a:p>
            <a:r>
              <a:rPr lang="tr-TR">
                <a:latin typeface="Corbel" pitchFamily="34" charset="0"/>
              </a:rPr>
              <a:t>Uploader.PostedFile.SaveAs(fullUploadPath);</a:t>
            </a:r>
          </a:p>
          <a:p>
            <a:r>
              <a:rPr lang="tr-TR">
                <a:latin typeface="Corbel" pitchFamily="34" charset="0"/>
              </a:rPr>
              <a:t>lblInfo.Text = "File " + serverFileName;</a:t>
            </a:r>
          </a:p>
          <a:p>
            <a:r>
              <a:rPr lang="tr-TR">
                <a:latin typeface="Corbel" pitchFamily="34" charset="0"/>
              </a:rPr>
              <a:t>lblInfo.Text += " uploaded successfully to";</a:t>
            </a:r>
          </a:p>
          <a:p>
            <a:r>
              <a:rPr lang="tr-TR">
                <a:latin typeface="Corbel" pitchFamily="34" charset="0"/>
              </a:rPr>
              <a:t>lblInfo.Text += fullUploadPath;</a:t>
            </a:r>
          </a:p>
          <a:p>
            <a:r>
              <a:rPr lang="tr-TR">
                <a:latin typeface="Corbel" pitchFamily="34" charset="0"/>
              </a:rPr>
              <a:t>}</a:t>
            </a:r>
          </a:p>
          <a:p>
            <a:r>
              <a:rPr lang="tr-TR">
                <a:latin typeface="Corbel" pitchFamily="34" charset="0"/>
              </a:rPr>
              <a:t>catch (Exception err){</a:t>
            </a:r>
          </a:p>
          <a:p>
            <a:r>
              <a:rPr lang="tr-TR">
                <a:latin typeface="Corbel" pitchFamily="34" charset="0"/>
              </a:rPr>
              <a:t>lblInfo.Text = err.Message;}}}}</a:t>
            </a:r>
            <a:endParaRPr lang="tr-TR" sz="1400">
              <a:latin typeface="Corbe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88" y="214313"/>
            <a:ext cx="7772400" cy="914400"/>
          </a:xfrm>
        </p:spPr>
        <p:txBody>
          <a:bodyPr/>
          <a:lstStyle/>
          <a:p>
            <a:pPr eaLnBrk="1" hangingPunct="1">
              <a:defRPr/>
            </a:pPr>
            <a:r>
              <a:rPr lang="tr-TR" dirty="0" smtClean="0"/>
              <a:t>Additional Notes</a:t>
            </a:r>
            <a:endParaRPr lang="tr-TR" dirty="0"/>
          </a:p>
        </p:txBody>
      </p:sp>
      <p:sp>
        <p:nvSpPr>
          <p:cNvPr id="14339" name="Content Placeholder 2"/>
          <p:cNvSpPr>
            <a:spLocks noGrp="1"/>
          </p:cNvSpPr>
          <p:nvPr>
            <p:ph idx="1"/>
          </p:nvPr>
        </p:nvSpPr>
        <p:spPr>
          <a:xfrm>
            <a:off x="395536" y="1700808"/>
            <a:ext cx="8424936" cy="4752528"/>
          </a:xfrm>
        </p:spPr>
        <p:txBody>
          <a:bodyPr/>
          <a:lstStyle/>
          <a:p>
            <a:pPr eaLnBrk="1" hangingPunct="1"/>
            <a:r>
              <a:rPr lang="en-US" dirty="0" smtClean="0"/>
              <a:t>Dissecting the Code . . .</a:t>
            </a:r>
          </a:p>
          <a:p>
            <a:pPr lvl="1" eaLnBrk="1" hangingPunct="1"/>
            <a:r>
              <a:rPr lang="en-US" dirty="0" smtClean="0"/>
              <a:t> The saved file keeps its original (client-side) name. The code uses the </a:t>
            </a:r>
            <a:r>
              <a:rPr lang="en-US" dirty="0" err="1" smtClean="0"/>
              <a:t>Path.GetFileName</a:t>
            </a:r>
            <a:r>
              <a:rPr lang="en-US" dirty="0" smtClean="0"/>
              <a:t>() static method to transform the fully qualified name provided by </a:t>
            </a:r>
            <a:r>
              <a:rPr lang="en-US" dirty="0" err="1" smtClean="0"/>
              <a:t>FileUpload.Posted-File.FileName</a:t>
            </a:r>
            <a:r>
              <a:rPr lang="en-US" dirty="0" smtClean="0"/>
              <a:t> and retrieve just the file, without the path.</a:t>
            </a:r>
          </a:p>
          <a:p>
            <a:pPr lvl="1" eaLnBrk="1" hangingPunct="1"/>
            <a:r>
              <a:rPr lang="en-US" dirty="0" smtClean="0"/>
              <a:t> The </a:t>
            </a:r>
            <a:r>
              <a:rPr lang="en-US" dirty="0" err="1" smtClean="0"/>
              <a:t>FileUpload.PostedFile</a:t>
            </a:r>
            <a:r>
              <a:rPr lang="en-US" dirty="0" smtClean="0"/>
              <a:t> object contains only a few properties. One interesting property is </a:t>
            </a:r>
            <a:r>
              <a:rPr lang="en-US" dirty="0" err="1" smtClean="0"/>
              <a:t>ContentLength</a:t>
            </a:r>
            <a:r>
              <a:rPr lang="en-US" dirty="0" smtClean="0"/>
              <a:t>, which returns the size of the file in bytes. You could examine this setting and use it to prevent a user from uploading excessively large files.</a:t>
            </a:r>
            <a:endParaRPr lang="tr-TR" dirty="0" smtClean="0"/>
          </a:p>
        </p:txBody>
      </p:sp>
      <p:sp>
        <p:nvSpPr>
          <p:cNvPr id="4" name="Slide Number Placeholder 3"/>
          <p:cNvSpPr>
            <a:spLocks noGrp="1"/>
          </p:cNvSpPr>
          <p:nvPr>
            <p:ph type="sldNum" sz="quarter" idx="12"/>
          </p:nvPr>
        </p:nvSpPr>
        <p:spPr/>
        <p:txBody>
          <a:bodyPr/>
          <a:lstStyle/>
          <a:p>
            <a:pPr>
              <a:defRPr/>
            </a:pPr>
            <a:fld id="{7207E071-142A-4663-A5A4-76DC7DB78CC3}" type="slidenum">
              <a:rPr lang="tr-TR" smtClean="0"/>
              <a:pPr>
                <a:defRPr/>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573" y="228134"/>
            <a:ext cx="7772400" cy="428625"/>
          </a:xfrm>
        </p:spPr>
        <p:txBody>
          <a:bodyPr/>
          <a:lstStyle/>
          <a:p>
            <a:pPr eaLnBrk="1" hangingPunct="1">
              <a:defRPr/>
            </a:pPr>
            <a:r>
              <a:rPr lang="tr-TR" sz="2400" dirty="0" smtClean="0"/>
              <a:t>Limitations</a:t>
            </a:r>
            <a:endParaRPr lang="tr-TR" sz="2400" dirty="0"/>
          </a:p>
        </p:txBody>
      </p:sp>
      <p:sp>
        <p:nvSpPr>
          <p:cNvPr id="15363" name="Content Placeholder 2"/>
          <p:cNvSpPr>
            <a:spLocks noGrp="1"/>
          </p:cNvSpPr>
          <p:nvPr>
            <p:ph idx="1"/>
          </p:nvPr>
        </p:nvSpPr>
        <p:spPr>
          <a:xfrm>
            <a:off x="395536" y="1206298"/>
            <a:ext cx="8352928" cy="5651702"/>
          </a:xfrm>
        </p:spPr>
        <p:txBody>
          <a:bodyPr>
            <a:normAutofit fontScale="92500" lnSpcReduction="20000"/>
          </a:bodyPr>
          <a:lstStyle/>
          <a:p>
            <a:pPr eaLnBrk="1" hangingPunct="1"/>
            <a:r>
              <a:rPr lang="en-US" sz="1800" dirty="0" smtClean="0"/>
              <a:t>By default, ASP.NET will reject a request that’s larger than 4MB. However, you can alter this maximum by modifying the </a:t>
            </a:r>
            <a:r>
              <a:rPr lang="en-US" sz="1800" dirty="0" err="1" smtClean="0"/>
              <a:t>maxRequestLength</a:t>
            </a:r>
            <a:r>
              <a:rPr lang="en-US" sz="1800" dirty="0" smtClean="0"/>
              <a:t> setting in the </a:t>
            </a:r>
            <a:r>
              <a:rPr lang="en-US" sz="1800" dirty="0" err="1" smtClean="0"/>
              <a:t>web.config</a:t>
            </a:r>
            <a:r>
              <a:rPr lang="en-US" sz="1800" dirty="0" smtClean="0"/>
              <a:t> file. This sets the largest allowed file in kilobytes. The web server will refuse to process larger requests.</a:t>
            </a:r>
          </a:p>
          <a:p>
            <a:pPr eaLnBrk="1" hangingPunct="1"/>
            <a:r>
              <a:rPr lang="en-US" sz="1800" dirty="0" smtClean="0"/>
              <a:t>The following sample setting configures the server to accept files up to 8MB:</a:t>
            </a:r>
          </a:p>
          <a:p>
            <a:pPr lvl="1" eaLnBrk="1" hangingPunct="1"/>
            <a:r>
              <a:rPr lang="en-US" sz="1400" b="1" dirty="0" smtClean="0"/>
              <a:t>&lt;?xml version="1.0" encoding="utf-8" ?&gt;</a:t>
            </a:r>
          </a:p>
          <a:p>
            <a:pPr lvl="1" eaLnBrk="1" hangingPunct="1"/>
            <a:r>
              <a:rPr lang="en-US" sz="1400" b="1" dirty="0" smtClean="0"/>
              <a:t>&lt;configuration&gt;</a:t>
            </a:r>
          </a:p>
          <a:p>
            <a:pPr lvl="1" eaLnBrk="1" hangingPunct="1"/>
            <a:r>
              <a:rPr lang="en-US" sz="1400" b="1" dirty="0" smtClean="0"/>
              <a:t>&lt;</a:t>
            </a:r>
            <a:r>
              <a:rPr lang="en-US" sz="1400" b="1" dirty="0" err="1" smtClean="0"/>
              <a:t>system.web</a:t>
            </a:r>
            <a:r>
              <a:rPr lang="en-US" sz="1400" b="1" dirty="0" smtClean="0"/>
              <a:t>&gt;</a:t>
            </a:r>
          </a:p>
          <a:p>
            <a:pPr lvl="1" eaLnBrk="1" hangingPunct="1"/>
            <a:r>
              <a:rPr lang="en-US" sz="1400" b="1" dirty="0" smtClean="0"/>
              <a:t>&lt;!-- Other settings omitted for clarity. --&gt;</a:t>
            </a:r>
          </a:p>
          <a:p>
            <a:pPr lvl="1" eaLnBrk="1" hangingPunct="1"/>
            <a:r>
              <a:rPr lang="en-US" sz="1400" b="1" dirty="0" smtClean="0"/>
              <a:t>&lt;</a:t>
            </a:r>
            <a:r>
              <a:rPr lang="en-US" sz="1400" b="1" dirty="0" err="1" smtClean="0"/>
              <a:t>httpRuntime</a:t>
            </a:r>
            <a:r>
              <a:rPr lang="en-US" sz="1400" b="1" dirty="0" smtClean="0"/>
              <a:t> </a:t>
            </a:r>
            <a:r>
              <a:rPr lang="en-US" sz="1400" b="1" dirty="0" err="1" smtClean="0"/>
              <a:t>maxRequestLength</a:t>
            </a:r>
            <a:r>
              <a:rPr lang="en-US" sz="1400" b="1" dirty="0" smtClean="0"/>
              <a:t>="8192"</a:t>
            </a:r>
          </a:p>
          <a:p>
            <a:pPr lvl="1" eaLnBrk="1" hangingPunct="1"/>
            <a:r>
              <a:rPr lang="en-US" sz="1400" b="1" dirty="0" smtClean="0"/>
              <a:t>/&gt;</a:t>
            </a:r>
          </a:p>
          <a:p>
            <a:pPr lvl="1" eaLnBrk="1" hangingPunct="1"/>
            <a:r>
              <a:rPr lang="en-US" sz="1400" b="1" dirty="0" smtClean="0"/>
              <a:t>&lt;/</a:t>
            </a:r>
            <a:r>
              <a:rPr lang="en-US" sz="1400" b="1" dirty="0" err="1" smtClean="0"/>
              <a:t>system.web</a:t>
            </a:r>
            <a:r>
              <a:rPr lang="en-US" sz="1400" b="1" dirty="0" smtClean="0"/>
              <a:t>&gt;</a:t>
            </a:r>
          </a:p>
          <a:p>
            <a:pPr lvl="1" eaLnBrk="1" hangingPunct="1"/>
            <a:r>
              <a:rPr lang="en-US" sz="1400" b="1" dirty="0" smtClean="0"/>
              <a:t>&lt;/configuration&gt;</a:t>
            </a:r>
          </a:p>
          <a:p>
            <a:pPr eaLnBrk="1" hangingPunct="1"/>
            <a:r>
              <a:rPr lang="en-US" sz="1800" dirty="0" smtClean="0"/>
              <a:t>Be careful, though. When you allow an 8MB upload, your code won’t run until that full request has been received. This means a malicious server could cripple your server by sending large request messages to your application. Even if your application ultimately rejects these messages, the ASP.NET worker process threads will still be tied up waiting for the requests to complete. This type of attack is called a denial-of-service attack, and the larger your allowed request size is, the more susceptible your website becomes.</a:t>
            </a:r>
            <a:endParaRPr lang="tr-TR" sz="1800" dirty="0" smtClean="0"/>
          </a:p>
        </p:txBody>
      </p:sp>
      <p:sp>
        <p:nvSpPr>
          <p:cNvPr id="4" name="Slide Number Placeholder 3"/>
          <p:cNvSpPr>
            <a:spLocks noGrp="1"/>
          </p:cNvSpPr>
          <p:nvPr>
            <p:ph type="sldNum" sz="quarter" idx="12"/>
          </p:nvPr>
        </p:nvSpPr>
        <p:spPr/>
        <p:txBody>
          <a:bodyPr/>
          <a:lstStyle/>
          <a:p>
            <a:pPr>
              <a:defRPr/>
            </a:pPr>
            <a:fld id="{3DDE504F-8DF1-4F54-AA9A-6F5E71D3989A}" type="slidenum">
              <a:rPr lang="tr-TR" smtClean="0"/>
              <a:pPr>
                <a:defRPr/>
              </a:pPr>
              <a:t>8</a:t>
            </a:fld>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DF756DCDE86A4AAF893127053D2C7B" ma:contentTypeVersion="" ma:contentTypeDescription="Create a new document." ma:contentTypeScope="" ma:versionID="14a816a3127e5c4d23b9eed28e7f1c45">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FAB360-531D-4E3B-9E32-1B10E24B5BC2}"/>
</file>

<file path=customXml/itemProps2.xml><?xml version="1.0" encoding="utf-8"?>
<ds:datastoreItem xmlns:ds="http://schemas.openxmlformats.org/officeDocument/2006/customXml" ds:itemID="{F9E6585A-4C40-424A-A488-0CE9F4A33540}"/>
</file>

<file path=customXml/itemProps3.xml><?xml version="1.0" encoding="utf-8"?>
<ds:datastoreItem xmlns:ds="http://schemas.openxmlformats.org/officeDocument/2006/customXml" ds:itemID="{B616C5CE-C894-4127-98E7-A51D38CB9D85}"/>
</file>

<file path=docProps/app.xml><?xml version="1.0" encoding="utf-8"?>
<Properties xmlns="http://schemas.openxmlformats.org/officeDocument/2006/extended-properties" xmlns:vt="http://schemas.openxmlformats.org/officeDocument/2006/docPropsVTypes">
  <Template>Ion</Template>
  <TotalTime>23</TotalTime>
  <Words>858</Words>
  <Application>Microsoft Office PowerPoint</Application>
  <PresentationFormat>On-screen Show (4:3)</PresentationFormat>
  <Paragraphs>84</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Century Gothic</vt:lpstr>
      <vt:lpstr>Corbel</vt:lpstr>
      <vt:lpstr>Wingdings</vt:lpstr>
      <vt:lpstr>Wingdings 3</vt:lpstr>
      <vt:lpstr>Ion</vt:lpstr>
      <vt:lpstr>Allowing File Uploads</vt:lpstr>
      <vt:lpstr>The File Upload Control</vt:lpstr>
      <vt:lpstr>The File Upload Control Contd.</vt:lpstr>
      <vt:lpstr>An example which accepts .bmp, .gif and .jpg extensions</vt:lpstr>
      <vt:lpstr>An example which accepts .bmp, .gif and .jpg extensions</vt:lpstr>
      <vt:lpstr>An example which accepts .bmp, .gif and .jpg extensions</vt:lpstr>
      <vt:lpstr>Additional Notes</vt:lpstr>
      <vt:lpstr>Limitations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Allowing File Uploads</dc:title>
  <dc:creator>EOZEN</dc:creator>
  <cp:lastModifiedBy>Deshy</cp:lastModifiedBy>
  <cp:revision>5</cp:revision>
  <dcterms:created xsi:type="dcterms:W3CDTF">2009-12-17T10:29:11Z</dcterms:created>
  <dcterms:modified xsi:type="dcterms:W3CDTF">2019-08-28T04:15:55Z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0x01010018DF756DCDE86A4AAF893127053D2C7B</vt:lpwstr>
  </property>
</Properties>
</file>