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4B27-04F1-4C33-8DCC-05F67DC6D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BCEC4-0DF1-47B7-B7D7-B25A6E7E0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A8F4E-21C5-458D-84AB-874DDCF85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C070-E76E-4F98-83BD-4ADA2A10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031EC-65C2-4274-B2A2-95466ABF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4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CE55-981F-4098-8B12-35EC4F65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0E377-BF83-4A18-91B5-5CCAAD4D5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9E783-F180-4841-833C-C12A7A19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234BA-53CC-4F40-9087-81F613D7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23C4A-ED68-4F62-A201-DD0A49C0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3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D5E87-54FB-4367-B527-176DB211B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D6D48-C9EE-4029-83AD-C485F2688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AB5C4-0072-4555-B843-84D45797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580EF-9DFF-42CF-BF99-EDCB861C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55043-F7ED-442E-BCD2-6013F579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3F63-C4DC-484E-8F1E-F5305573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DB2E0-C0BD-4E77-93E8-05894AD66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ED4D7-50A7-48BD-BE1F-A3B237C1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8A509-32C2-4D54-B11F-AC8A5B5C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92C33-12B9-4B9F-881F-B4233EF07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8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46CC-AF42-4C6F-BAB5-9E17A7B3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0285B-097E-4717-AA5F-78EAF7F1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485EB-CB68-473B-A743-4997DEDC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C388A-F838-4ADF-996A-028FD68A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A6BC5-C7E3-4230-B5A7-1BA54C89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2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27DB-0FA1-41D2-81F1-EA81D42D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710D4-6AED-4D0A-B285-6A42FDCF1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3B20D-44A9-4937-A681-EC49B6C09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A5790-7DBF-4EE7-A573-C9F70DE5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BE7AB-BB67-40D6-A76C-BE3568A3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6E2F-E92D-47FA-9113-ABB60090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AE3E-4A87-4043-8CCA-ABE02E12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C2C50-24BD-44FD-88B5-9DDC89125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090B5-0558-49E3-B85F-7BC66CF85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6E8A2-E97D-4DEB-B6E2-C346DE1B2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019788-469A-4EBF-93DC-5929C84DB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7862F-2497-412F-B6E6-9B73B78B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5ECBB-D0B9-4D18-A19F-76AD3B86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717F02-4ED7-42E8-BD2E-40A0689E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DE93-58ED-4ECD-A3B0-85C43290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15FB9-A2CA-495E-B784-4B85EC7E0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51E71-1BBB-4A83-BE20-1CCA2257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E801F-E173-4AE4-92EE-655DFCA4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2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56522-4A25-437F-B3C1-A6F5856C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18C9D-8E19-4B42-A025-83ECF1EF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C6524-1C8A-4942-953F-7A8CD5F5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7263-3556-4850-BF19-2A894DD33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4C92-4AB4-4DF3-AA57-70959116F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C5A70-2729-4BA2-A8CD-7205528C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ABA8A-B5BA-40FE-9FA1-06637F6D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D87F-2BA0-4566-BE3F-94A98379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B4963-5E27-4F54-8CF4-12F2F132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F8C9-3FE2-4A9D-B021-A4DE2E1F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4EA84-D958-47F2-9E30-CE41011B0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A1DF8-DC5C-400C-A82E-BE2199165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C3985-F03A-4207-A336-DB652401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EE058-314B-4E01-9682-4F457FC9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93A05-CC75-4AC7-AF29-2FD04202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5D60B-4282-4EE0-AD18-A929F222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15E50-7ABA-4A96-9EDD-AEB446555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201A5-FFC1-4D7C-94AE-59B90B075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379F-90E5-42AD-84C0-65A4808BE5E7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109C-9261-41D7-814A-1FD00BA84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8018A-92F4-4418-97BB-EF12C5822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3D66-CCA0-4437-A2F8-7FC13A516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303C-A37D-4DB9-ACEA-CEA4E61777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CMPE 410 / CMSE 318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42D66-CBF7-45D5-9FEF-D7FF82E93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3886"/>
            <a:ext cx="9144000" cy="603913"/>
          </a:xfrm>
        </p:spPr>
        <p:txBody>
          <a:bodyPr/>
          <a:lstStyle/>
          <a:p>
            <a:pPr algn="r"/>
            <a:r>
              <a:rPr lang="en-US" dirty="0"/>
              <a:t>LR Parsing Extended Session</a:t>
            </a:r>
          </a:p>
        </p:txBody>
      </p:sp>
    </p:spTree>
    <p:extLst>
      <p:ext uri="{BB962C8B-B14F-4D97-AF65-F5344CB8AC3E}">
        <p14:creationId xmlns:p14="http://schemas.microsoft.com/office/powerpoint/2010/main" val="258903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98C1387-A932-4E3F-A27E-BBC82D098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8" y="2299650"/>
            <a:ext cx="8297838" cy="443210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R1</a:t>
            </a:r>
            <a:r>
              <a:rPr lang="en-US" sz="3600" dirty="0"/>
              <a:t>. </a:t>
            </a:r>
            <a:r>
              <a:rPr lang="tr-TR" sz="3600" dirty="0"/>
              <a:t>E </a:t>
            </a:r>
            <a:r>
              <a:rPr lang="en-US" sz="3600" dirty="0"/>
              <a:t>-&gt; E + T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R2</a:t>
            </a:r>
            <a:r>
              <a:rPr lang="en-US" sz="3600" dirty="0"/>
              <a:t>. E -&gt; T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R3</a:t>
            </a:r>
            <a:r>
              <a:rPr lang="en-US" sz="3600" dirty="0"/>
              <a:t>. T -&gt; T * F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R4</a:t>
            </a:r>
            <a:r>
              <a:rPr lang="en-US" sz="3600" dirty="0"/>
              <a:t>. T -&gt; F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R5</a:t>
            </a:r>
            <a:r>
              <a:rPr lang="en-US" sz="3600" dirty="0"/>
              <a:t>. F -&gt; ( E )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R6</a:t>
            </a:r>
            <a:r>
              <a:rPr lang="en-US" sz="3600" dirty="0"/>
              <a:t>. F -&gt; id</a:t>
            </a:r>
            <a:endParaRPr lang="tr-TR" sz="3600" dirty="0"/>
          </a:p>
          <a:p>
            <a:pPr marL="0" indent="0">
              <a:buNone/>
              <a:defRPr/>
            </a:pPr>
            <a:endParaRPr lang="tr-TR" sz="1050" dirty="0"/>
          </a:p>
          <a:p>
            <a:pPr marL="0" indent="0" algn="ctr">
              <a:buFontTx/>
              <a:buNone/>
              <a:defRPr/>
            </a:pPr>
            <a:r>
              <a:rPr lang="tr-TR" sz="3600" dirty="0"/>
              <a:t>Input to be parsed</a:t>
            </a:r>
            <a:r>
              <a:rPr lang="en-US" sz="3600" dirty="0"/>
              <a:t>: id + id * id 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$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8CAF7AD-593F-4353-9B84-2E53DA3654C2}"/>
              </a:ext>
            </a:extLst>
          </p:cNvPr>
          <p:cNvSpPr txBox="1">
            <a:spLocks noChangeArrowheads="1"/>
          </p:cNvSpPr>
          <p:nvPr/>
        </p:nvSpPr>
        <p:spPr>
          <a:xfrm>
            <a:off x="300250" y="249073"/>
            <a:ext cx="11591499" cy="2767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solidFill>
                  <a:srgbClr val="002060"/>
                </a:solidFill>
                <a:sym typeface="Symbol" panose="05050102010706020507" pitchFamily="18" charset="2"/>
              </a:rPr>
              <a:t>Shift-Reduce Algorithms</a:t>
            </a:r>
          </a:p>
          <a:p>
            <a:pPr lvl="1"/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REDUCE</a:t>
            </a:r>
            <a:r>
              <a:rPr lang="en-US" alt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 is the action of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replacing the handle</a:t>
            </a:r>
            <a:r>
              <a:rPr lang="en-US" alt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 on the top of the parse stack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with its corresponding LHS</a:t>
            </a:r>
          </a:p>
          <a:p>
            <a:pPr lvl="1"/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SHIFT</a:t>
            </a:r>
            <a:r>
              <a:rPr lang="en-US" alt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 is the action of moving the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sym typeface="Symbol" panose="05050102010706020507" pitchFamily="18" charset="2"/>
              </a:rPr>
              <a:t>next token</a:t>
            </a: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sym typeface="Symbol" panose="05050102010706020507" pitchFamily="18" charset="2"/>
              </a:rPr>
              <a:t>to the top of the parse stack</a:t>
            </a:r>
            <a:endParaRPr lang="en-US" alt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85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2ED1981-221F-460B-80BD-398BDB6E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9" y="968375"/>
            <a:ext cx="61722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1E1B368-BB19-4AAB-A532-6CCCBE276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307203"/>
              </p:ext>
            </p:extLst>
          </p:nvPr>
        </p:nvGraphicFramePr>
        <p:xfrm>
          <a:off x="6669204" y="504445"/>
          <a:ext cx="51907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/>
                        <a:t>Stack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Input</a:t>
                      </a:r>
                      <a:endParaRPr lang="en-US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Act</a:t>
                      </a:r>
                      <a:r>
                        <a:rPr lang="en-US" sz="1800" dirty="0" err="1"/>
                        <a:t>i</a:t>
                      </a:r>
                      <a:r>
                        <a:rPr lang="tr-TR" sz="1800" dirty="0"/>
                        <a:t>on</a:t>
                      </a:r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/>
                        <a:t>0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</a:t>
                      </a:r>
                      <a:r>
                        <a:rPr lang="tr-TR" sz="1800" dirty="0"/>
                        <a:t>d</a:t>
                      </a:r>
                      <a:r>
                        <a:rPr lang="en-US" sz="1800" dirty="0"/>
                        <a:t>+id*id$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5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0id5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baseline="0" dirty="0"/>
                        <a:t> [0,F])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0F3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</a:t>
                      </a:r>
                      <a:r>
                        <a:rPr lang="en-US" sz="1800" baseline="0" dirty="0"/>
                        <a:t> 4 (</a:t>
                      </a:r>
                      <a:r>
                        <a:rPr lang="en-US" sz="1800" baseline="0" dirty="0" err="1"/>
                        <a:t>Goto</a:t>
                      </a:r>
                      <a:r>
                        <a:rPr lang="en-US" sz="1800" baseline="0" dirty="0"/>
                        <a:t>[0,T])</a:t>
                      </a:r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0T2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2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[0,E])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6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id*id$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5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0E1+6id5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[6,F])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0E1+6F3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Reduce 4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[6,T])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0E1+6T9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7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id$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5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0E1+6T9*7id5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[7,F])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0E1+6T9*7F10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3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[6,T)</a:t>
                      </a: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2286037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0E1+6T9</a:t>
                      </a: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1(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[0,E])</a:t>
                      </a:r>
                    </a:p>
                  </a:txBody>
                  <a:tcPr marT="45739" marB="45739"/>
                </a:tc>
                <a:extLst>
                  <a:ext uri="{0D108BD9-81ED-4DB2-BD59-A6C34878D82A}">
                    <a16:rowId xmlns:a16="http://schemas.microsoft.com/office/drawing/2014/main" val="419903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</a:t>
                      </a: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Accept</a:t>
                      </a:r>
                    </a:p>
                  </a:txBody>
                  <a:tcPr marT="45739" marB="45739"/>
                </a:tc>
                <a:extLst>
                  <a:ext uri="{0D108BD9-81ED-4DB2-BD59-A6C34878D82A}">
                    <a16:rowId xmlns:a16="http://schemas.microsoft.com/office/drawing/2014/main" val="384316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6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2ED1981-221F-460B-80BD-398BDB6E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" y="968375"/>
            <a:ext cx="61722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11E1B368-BB19-4AAB-A532-6CCCBE276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783447"/>
              </p:ext>
            </p:extLst>
          </p:nvPr>
        </p:nvGraphicFramePr>
        <p:xfrm>
          <a:off x="6331475" y="489931"/>
          <a:ext cx="580593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268">
                  <a:extLst>
                    <a:ext uri="{9D8B030D-6E8A-4147-A177-3AD203B41FA5}">
                      <a16:colId xmlns:a16="http://schemas.microsoft.com/office/drawing/2014/main" val="2604462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/>
                        <a:t>Stack</a:t>
                      </a:r>
                      <a:endParaRPr lang="en-US" sz="1800" dirty="0"/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Input</a:t>
                      </a:r>
                      <a:endParaRPr lang="en-US" sz="1800" dirty="0"/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Act</a:t>
                      </a:r>
                      <a:r>
                        <a:rPr lang="en-US" sz="1800" dirty="0" err="1"/>
                        <a:t>i</a:t>
                      </a:r>
                      <a:r>
                        <a:rPr lang="tr-TR" sz="1800" dirty="0"/>
                        <a:t>on</a:t>
                      </a:r>
                      <a:endParaRPr lang="en-US" sz="1800" dirty="0"/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 RULES</a:t>
                      </a:r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/>
                        <a:t>0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</a:t>
                      </a:r>
                      <a:r>
                        <a:rPr lang="tr-TR" sz="1800" dirty="0"/>
                        <a:t>d</a:t>
                      </a:r>
                      <a:r>
                        <a:rPr lang="en-US" sz="1800" dirty="0"/>
                        <a:t>+id*id$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Shift 5</a:t>
                      </a:r>
                      <a:endParaRPr lang="en-US" sz="1800" dirty="0"/>
                    </a:p>
                  </a:txBody>
                  <a:tcPr marL="45720" marR="45720" marT="45719" marB="45719"/>
                </a:tc>
                <a:tc rowSpan="14"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R1</a:t>
                      </a:r>
                      <a:r>
                        <a:rPr lang="en-US" sz="1800" dirty="0"/>
                        <a:t>. </a:t>
                      </a:r>
                      <a:r>
                        <a:rPr lang="tr-TR" sz="1800" dirty="0"/>
                        <a:t>E </a:t>
                      </a:r>
                      <a:r>
                        <a:rPr lang="en-US" sz="1800" dirty="0"/>
                        <a:t>-&gt; E + T</a:t>
                      </a:r>
                    </a:p>
                    <a:p>
                      <a:pPr marL="0" indent="0">
                        <a:buNone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R2</a:t>
                      </a:r>
                      <a:r>
                        <a:rPr lang="en-US" sz="1800" dirty="0"/>
                        <a:t>. E -&gt; T</a:t>
                      </a:r>
                    </a:p>
                    <a:p>
                      <a:pPr marL="0" indent="0">
                        <a:buNone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R3</a:t>
                      </a:r>
                      <a:r>
                        <a:rPr lang="en-US" sz="1800" dirty="0"/>
                        <a:t>. T -&gt; T * F</a:t>
                      </a:r>
                    </a:p>
                    <a:p>
                      <a:pPr marL="0" indent="0">
                        <a:buNone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R4</a:t>
                      </a:r>
                      <a:r>
                        <a:rPr lang="en-US" sz="1800" dirty="0"/>
                        <a:t>. T -&gt; F</a:t>
                      </a:r>
                    </a:p>
                    <a:p>
                      <a:pPr marL="0" indent="0">
                        <a:buNone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R5</a:t>
                      </a:r>
                      <a:r>
                        <a:rPr lang="en-US" sz="1800" dirty="0"/>
                        <a:t>. F -&gt; ( E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R6</a:t>
                      </a:r>
                      <a:r>
                        <a:rPr lang="en-US" sz="1800" dirty="0"/>
                        <a:t>. F -&gt; id</a:t>
                      </a:r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0id5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baseline="0" dirty="0"/>
                        <a:t>[0,F])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0F3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</a:t>
                      </a:r>
                      <a:r>
                        <a:rPr lang="en-US" sz="1800" baseline="0" dirty="0"/>
                        <a:t> 4 (</a:t>
                      </a:r>
                      <a:r>
                        <a:rPr lang="en-US" sz="1800" baseline="0" dirty="0" err="1"/>
                        <a:t>Goto</a:t>
                      </a:r>
                      <a:r>
                        <a:rPr lang="en-US" sz="1800" baseline="0" dirty="0"/>
                        <a:t>[0,T])</a:t>
                      </a:r>
                      <a:endParaRPr lang="en-US" sz="1800" dirty="0"/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0T2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2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[0,E])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+id*id$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6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id*id$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5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0E1+6id5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[6,F])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0E1+6F3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Reduce 4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[6,T])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0E1+6T9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*id$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7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id$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Shift 5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0E1+6T9*7id5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6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[7,F])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0E1+6T9*7F10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L="45720" marR="45720" marT="45719" marB="4571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3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[6,T)</a:t>
                      </a:r>
                    </a:p>
                  </a:txBody>
                  <a:tcPr marL="45720" marR="45720" marT="45719" marB="4571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19" marB="4571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037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0E1+6T9</a:t>
                      </a:r>
                    </a:p>
                  </a:txBody>
                  <a:tcPr marL="45720" marR="45720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L="45720" marR="45720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Reduce 1 (</a:t>
                      </a:r>
                      <a:r>
                        <a:rPr lang="en-US" sz="1800" dirty="0" err="1"/>
                        <a:t>Goto</a:t>
                      </a:r>
                      <a:r>
                        <a:rPr lang="en-US" sz="1800" dirty="0"/>
                        <a:t>[0,E])</a:t>
                      </a:r>
                    </a:p>
                  </a:txBody>
                  <a:tcPr marL="45720" marR="45720" marT="45739" marB="4573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39" marB="457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3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0E1</a:t>
                      </a:r>
                    </a:p>
                  </a:txBody>
                  <a:tcPr marL="45720" marR="45720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</a:t>
                      </a:r>
                    </a:p>
                  </a:txBody>
                  <a:tcPr marL="45720" marR="45720" marT="45739" marB="4573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Accept</a:t>
                      </a:r>
                    </a:p>
                  </a:txBody>
                  <a:tcPr marL="45720" marR="45720" marT="45739" marB="45739"/>
                </a:tc>
                <a:tc v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5720" marR="45720" marT="45739" marB="45739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16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35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7289D8E2C5B4F880D4638B297669C" ma:contentTypeVersion="" ma:contentTypeDescription="Create a new document." ma:contentTypeScope="" ma:versionID="5e085b1cd7043780e502ed242156fc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dd9e01569c44ca091a7f2b97b07808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E75752-0F8D-4A22-A316-A7588631C851}"/>
</file>

<file path=customXml/itemProps2.xml><?xml version="1.0" encoding="utf-8"?>
<ds:datastoreItem xmlns:ds="http://schemas.openxmlformats.org/officeDocument/2006/customXml" ds:itemID="{4DD14741-5F26-42A5-B10E-6E829222D7D3}"/>
</file>

<file path=customXml/itemProps3.xml><?xml version="1.0" encoding="utf-8"?>
<ds:datastoreItem xmlns:ds="http://schemas.openxmlformats.org/officeDocument/2006/customXml" ds:itemID="{53BBCEFC-2B55-4DCF-BC6E-88F6A02292F4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427</Words>
  <Application>Microsoft Office PowerPoint</Application>
  <PresentationFormat>Widescreen</PresentationFormat>
  <Paragraphs>116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Symbol</vt:lpstr>
      <vt:lpstr>Office Theme</vt:lpstr>
      <vt:lpstr>CMPE 410 / CMSE 318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CMPE 410 / CMSE 318</dc:title>
  <dc:creator>John O</dc:creator>
  <cp:lastModifiedBy>John O</cp:lastModifiedBy>
  <cp:revision>5</cp:revision>
  <dcterms:created xsi:type="dcterms:W3CDTF">2023-05-24T09:27:33Z</dcterms:created>
  <dcterms:modified xsi:type="dcterms:W3CDTF">2023-06-07T07:30:53Z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0x0101003077289D8E2C5B4F880D4638B297669C</vt:lpwstr>
  </property>
</Properties>
</file>