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xml" ContentType="application/vnd.openxmlformats-officedocument.presentationml.slide+xml"/>
  <Override PartName="/ppt/slides/slide1.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12.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handoutMasters/handoutMaster1.xml" ContentType="application/vnd.openxmlformats-officedocument.presentationml.handoutMaster+xml"/>
  <Override PartName="/ppt/theme/theme1.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8"/>
  </p:handoutMasterIdLst>
  <p:sldIdLst>
    <p:sldId id="337" r:id="rId2"/>
    <p:sldId id="261" r:id="rId3"/>
    <p:sldId id="262" r:id="rId4"/>
    <p:sldId id="338" r:id="rId5"/>
    <p:sldId id="339" r:id="rId6"/>
    <p:sldId id="340" r:id="rId7"/>
  </p:sldIdLst>
  <p:sldSz cx="9144000" cy="6858000" type="screen4x3"/>
  <p:notesSz cx="6799263" cy="9929813"/>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CC"/>
    <a:srgbClr val="0033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5296"/>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customXml" Target="../customXml/item3.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 Id="rId14"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46347" cy="49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tr-TR" altLang="tr-TR"/>
          </a:p>
        </p:txBody>
      </p:sp>
      <p:sp>
        <p:nvSpPr>
          <p:cNvPr id="49155" name="Rectangle 3"/>
          <p:cNvSpPr>
            <a:spLocks noGrp="1" noChangeArrowheads="1"/>
          </p:cNvSpPr>
          <p:nvPr>
            <p:ph type="dt" sz="quarter" idx="1"/>
          </p:nvPr>
        </p:nvSpPr>
        <p:spPr bwMode="auto">
          <a:xfrm>
            <a:off x="3851342" y="0"/>
            <a:ext cx="2946347" cy="49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tr-TR" altLang="tr-TR"/>
          </a:p>
        </p:txBody>
      </p:sp>
      <p:sp>
        <p:nvSpPr>
          <p:cNvPr id="49156" name="Rectangle 4"/>
          <p:cNvSpPr>
            <a:spLocks noGrp="1" noChangeArrowheads="1"/>
          </p:cNvSpPr>
          <p:nvPr>
            <p:ph type="ftr" sz="quarter" idx="2"/>
          </p:nvPr>
        </p:nvSpPr>
        <p:spPr bwMode="auto">
          <a:xfrm>
            <a:off x="0" y="9431010"/>
            <a:ext cx="2946347" cy="49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tr-TR" altLang="tr-TR"/>
          </a:p>
        </p:txBody>
      </p:sp>
      <p:sp>
        <p:nvSpPr>
          <p:cNvPr id="49157" name="Rectangle 5"/>
          <p:cNvSpPr>
            <a:spLocks noGrp="1" noChangeArrowheads="1"/>
          </p:cNvSpPr>
          <p:nvPr>
            <p:ph type="sldNum" sz="quarter" idx="3"/>
          </p:nvPr>
        </p:nvSpPr>
        <p:spPr bwMode="auto">
          <a:xfrm>
            <a:off x="3851342" y="9431010"/>
            <a:ext cx="2946347" cy="497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DD8613EC-F88A-4C29-B81E-FC122427C90F}" type="slidenum">
              <a:rPr lang="tr-TR" altLang="tr-TR"/>
              <a:pPr/>
              <a:t>‹#›</a:t>
            </a:fld>
            <a:endParaRPr lang="tr-TR" altLang="tr-TR"/>
          </a:p>
        </p:txBody>
      </p:sp>
    </p:spTree>
    <p:extLst>
      <p:ext uri="{BB962C8B-B14F-4D97-AF65-F5344CB8AC3E}">
        <p14:creationId xmlns:p14="http://schemas.microsoft.com/office/powerpoint/2010/main" val="11248021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7AC2B3E8-4CB3-4442-BF8F-C90715853484}" type="slidenum">
              <a:rPr lang="tr-TR" altLang="tr-TR"/>
              <a:pPr/>
              <a:t>‹#›</a:t>
            </a:fld>
            <a:endParaRPr lang="tr-TR" altLang="tr-TR"/>
          </a:p>
        </p:txBody>
      </p:sp>
    </p:spTree>
    <p:extLst>
      <p:ext uri="{BB962C8B-B14F-4D97-AF65-F5344CB8AC3E}">
        <p14:creationId xmlns:p14="http://schemas.microsoft.com/office/powerpoint/2010/main" val="2688889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C51088D6-A1F1-4819-BF80-8F99F3C59D93}" type="slidenum">
              <a:rPr lang="tr-TR" altLang="tr-TR"/>
              <a:pPr/>
              <a:t>‹#›</a:t>
            </a:fld>
            <a:endParaRPr lang="tr-TR" altLang="tr-TR"/>
          </a:p>
        </p:txBody>
      </p:sp>
    </p:spTree>
    <p:extLst>
      <p:ext uri="{BB962C8B-B14F-4D97-AF65-F5344CB8AC3E}">
        <p14:creationId xmlns:p14="http://schemas.microsoft.com/office/powerpoint/2010/main" val="77579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5FAB18D7-EE0D-47A5-A8DA-ADF0C95F99AF}" type="slidenum">
              <a:rPr lang="tr-TR" altLang="tr-TR"/>
              <a:pPr/>
              <a:t>‹#›</a:t>
            </a:fld>
            <a:endParaRPr lang="tr-TR" altLang="tr-TR"/>
          </a:p>
        </p:txBody>
      </p:sp>
    </p:spTree>
    <p:extLst>
      <p:ext uri="{BB962C8B-B14F-4D97-AF65-F5344CB8AC3E}">
        <p14:creationId xmlns:p14="http://schemas.microsoft.com/office/powerpoint/2010/main" val="11262150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tr-TR"/>
          </a:p>
        </p:txBody>
      </p:sp>
      <p:sp>
        <p:nvSpPr>
          <p:cNvPr id="3" name="Chart Placeholder 2"/>
          <p:cNvSpPr>
            <a:spLocks noGrp="1"/>
          </p:cNvSpPr>
          <p:nvPr>
            <p:ph type="chart" idx="1"/>
          </p:nvPr>
        </p:nvSpPr>
        <p:spPr>
          <a:xfrm>
            <a:off x="457200" y="1600200"/>
            <a:ext cx="8229600" cy="4525963"/>
          </a:xfrm>
        </p:spPr>
        <p:txBody>
          <a:bodyPr/>
          <a:lstStyle/>
          <a:p>
            <a:endParaRPr lang="tr-TR"/>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tr-TR" altLang="tr-TR"/>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tr-TR" altLang="tr-TR"/>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319D0ED0-C507-456F-A9BE-28FDD6C6DD8A}" type="slidenum">
              <a:rPr lang="tr-TR" altLang="tr-TR"/>
              <a:pPr/>
              <a:t>‹#›</a:t>
            </a:fld>
            <a:endParaRPr lang="tr-TR" altLang="tr-TR"/>
          </a:p>
        </p:txBody>
      </p:sp>
    </p:spTree>
    <p:extLst>
      <p:ext uri="{BB962C8B-B14F-4D97-AF65-F5344CB8AC3E}">
        <p14:creationId xmlns:p14="http://schemas.microsoft.com/office/powerpoint/2010/main" val="5725325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90534D34-4191-4645-B24F-88863EE1F19C}" type="slidenum">
              <a:rPr lang="tr-TR" altLang="tr-TR"/>
              <a:pPr/>
              <a:t>‹#›</a:t>
            </a:fld>
            <a:endParaRPr lang="tr-TR" altLang="tr-TR"/>
          </a:p>
        </p:txBody>
      </p:sp>
    </p:spTree>
    <p:extLst>
      <p:ext uri="{BB962C8B-B14F-4D97-AF65-F5344CB8AC3E}">
        <p14:creationId xmlns:p14="http://schemas.microsoft.com/office/powerpoint/2010/main" val="77531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tr-TR" altLang="tr-TR"/>
          </a:p>
        </p:txBody>
      </p:sp>
      <p:sp>
        <p:nvSpPr>
          <p:cNvPr id="5" name="Footer Placeholder 4"/>
          <p:cNvSpPr>
            <a:spLocks noGrp="1"/>
          </p:cNvSpPr>
          <p:nvPr>
            <p:ph type="ftr" sz="quarter" idx="11"/>
          </p:nvPr>
        </p:nvSpPr>
        <p:spPr/>
        <p:txBody>
          <a:bodyPr/>
          <a:lstStyle>
            <a:lvl1pPr>
              <a:defRPr/>
            </a:lvl1pPr>
          </a:lstStyle>
          <a:p>
            <a:endParaRPr lang="tr-TR" altLang="tr-TR"/>
          </a:p>
        </p:txBody>
      </p:sp>
      <p:sp>
        <p:nvSpPr>
          <p:cNvPr id="6" name="Slide Number Placeholder 5"/>
          <p:cNvSpPr>
            <a:spLocks noGrp="1"/>
          </p:cNvSpPr>
          <p:nvPr>
            <p:ph type="sldNum" sz="quarter" idx="12"/>
          </p:nvPr>
        </p:nvSpPr>
        <p:spPr/>
        <p:txBody>
          <a:bodyPr/>
          <a:lstStyle>
            <a:lvl1pPr>
              <a:defRPr/>
            </a:lvl1pPr>
          </a:lstStyle>
          <a:p>
            <a:fld id="{DEC197D3-1CF5-468D-B4DC-5049FCCF56E1}" type="slidenum">
              <a:rPr lang="tr-TR" altLang="tr-TR"/>
              <a:pPr/>
              <a:t>‹#›</a:t>
            </a:fld>
            <a:endParaRPr lang="tr-TR" altLang="tr-TR"/>
          </a:p>
        </p:txBody>
      </p:sp>
    </p:spTree>
    <p:extLst>
      <p:ext uri="{BB962C8B-B14F-4D97-AF65-F5344CB8AC3E}">
        <p14:creationId xmlns:p14="http://schemas.microsoft.com/office/powerpoint/2010/main" val="15802807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lvl1pPr>
              <a:defRPr/>
            </a:lvl1pPr>
          </a:lstStyle>
          <a:p>
            <a:endParaRPr lang="tr-TR" altLang="tr-TR"/>
          </a:p>
        </p:txBody>
      </p:sp>
      <p:sp>
        <p:nvSpPr>
          <p:cNvPr id="6" name="Footer Placeholder 5"/>
          <p:cNvSpPr>
            <a:spLocks noGrp="1"/>
          </p:cNvSpPr>
          <p:nvPr>
            <p:ph type="ftr" sz="quarter" idx="11"/>
          </p:nvPr>
        </p:nvSpPr>
        <p:spPr/>
        <p:txBody>
          <a:bodyPr/>
          <a:lstStyle>
            <a:lvl1pPr>
              <a:defRPr/>
            </a:lvl1pPr>
          </a:lstStyle>
          <a:p>
            <a:endParaRPr lang="tr-TR" altLang="tr-TR"/>
          </a:p>
        </p:txBody>
      </p:sp>
      <p:sp>
        <p:nvSpPr>
          <p:cNvPr id="7" name="Slide Number Placeholder 6"/>
          <p:cNvSpPr>
            <a:spLocks noGrp="1"/>
          </p:cNvSpPr>
          <p:nvPr>
            <p:ph type="sldNum" sz="quarter" idx="12"/>
          </p:nvPr>
        </p:nvSpPr>
        <p:spPr/>
        <p:txBody>
          <a:bodyPr/>
          <a:lstStyle>
            <a:lvl1pPr>
              <a:defRPr/>
            </a:lvl1pPr>
          </a:lstStyle>
          <a:p>
            <a:fld id="{DEEACDF6-B27F-48B8-9A26-8FB6B88E8818}" type="slidenum">
              <a:rPr lang="tr-TR" altLang="tr-TR"/>
              <a:pPr/>
              <a:t>‹#›</a:t>
            </a:fld>
            <a:endParaRPr lang="tr-TR" altLang="tr-TR"/>
          </a:p>
        </p:txBody>
      </p:sp>
    </p:spTree>
    <p:extLst>
      <p:ext uri="{BB962C8B-B14F-4D97-AF65-F5344CB8AC3E}">
        <p14:creationId xmlns:p14="http://schemas.microsoft.com/office/powerpoint/2010/main" val="534410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lvl1pPr>
              <a:defRPr/>
            </a:lvl1pPr>
          </a:lstStyle>
          <a:p>
            <a:endParaRPr lang="tr-TR" altLang="tr-TR"/>
          </a:p>
        </p:txBody>
      </p:sp>
      <p:sp>
        <p:nvSpPr>
          <p:cNvPr id="8" name="Footer Placeholder 7"/>
          <p:cNvSpPr>
            <a:spLocks noGrp="1"/>
          </p:cNvSpPr>
          <p:nvPr>
            <p:ph type="ftr" sz="quarter" idx="11"/>
          </p:nvPr>
        </p:nvSpPr>
        <p:spPr/>
        <p:txBody>
          <a:bodyPr/>
          <a:lstStyle>
            <a:lvl1pPr>
              <a:defRPr/>
            </a:lvl1pPr>
          </a:lstStyle>
          <a:p>
            <a:endParaRPr lang="tr-TR" altLang="tr-TR"/>
          </a:p>
        </p:txBody>
      </p:sp>
      <p:sp>
        <p:nvSpPr>
          <p:cNvPr id="9" name="Slide Number Placeholder 8"/>
          <p:cNvSpPr>
            <a:spLocks noGrp="1"/>
          </p:cNvSpPr>
          <p:nvPr>
            <p:ph type="sldNum" sz="quarter" idx="12"/>
          </p:nvPr>
        </p:nvSpPr>
        <p:spPr/>
        <p:txBody>
          <a:bodyPr/>
          <a:lstStyle>
            <a:lvl1pPr>
              <a:defRPr/>
            </a:lvl1pPr>
          </a:lstStyle>
          <a:p>
            <a:fld id="{BF77EA8D-C8F2-4621-AFFE-C6B339508A21}" type="slidenum">
              <a:rPr lang="tr-TR" altLang="tr-TR"/>
              <a:pPr/>
              <a:t>‹#›</a:t>
            </a:fld>
            <a:endParaRPr lang="tr-TR" altLang="tr-TR"/>
          </a:p>
        </p:txBody>
      </p:sp>
    </p:spTree>
    <p:extLst>
      <p:ext uri="{BB962C8B-B14F-4D97-AF65-F5344CB8AC3E}">
        <p14:creationId xmlns:p14="http://schemas.microsoft.com/office/powerpoint/2010/main" val="2979162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lvl1pPr>
              <a:defRPr/>
            </a:lvl1pPr>
          </a:lstStyle>
          <a:p>
            <a:endParaRPr lang="tr-TR" altLang="tr-TR"/>
          </a:p>
        </p:txBody>
      </p:sp>
      <p:sp>
        <p:nvSpPr>
          <p:cNvPr id="4" name="Footer Placeholder 3"/>
          <p:cNvSpPr>
            <a:spLocks noGrp="1"/>
          </p:cNvSpPr>
          <p:nvPr>
            <p:ph type="ftr" sz="quarter" idx="11"/>
          </p:nvPr>
        </p:nvSpPr>
        <p:spPr/>
        <p:txBody>
          <a:bodyPr/>
          <a:lstStyle>
            <a:lvl1pPr>
              <a:defRPr/>
            </a:lvl1pPr>
          </a:lstStyle>
          <a:p>
            <a:endParaRPr lang="tr-TR" altLang="tr-TR"/>
          </a:p>
        </p:txBody>
      </p:sp>
      <p:sp>
        <p:nvSpPr>
          <p:cNvPr id="5" name="Slide Number Placeholder 4"/>
          <p:cNvSpPr>
            <a:spLocks noGrp="1"/>
          </p:cNvSpPr>
          <p:nvPr>
            <p:ph type="sldNum" sz="quarter" idx="12"/>
          </p:nvPr>
        </p:nvSpPr>
        <p:spPr/>
        <p:txBody>
          <a:bodyPr/>
          <a:lstStyle>
            <a:lvl1pPr>
              <a:defRPr/>
            </a:lvl1pPr>
          </a:lstStyle>
          <a:p>
            <a:fld id="{204DCD74-E49F-4E7E-AD3F-12354E7B932C}" type="slidenum">
              <a:rPr lang="tr-TR" altLang="tr-TR"/>
              <a:pPr/>
              <a:t>‹#›</a:t>
            </a:fld>
            <a:endParaRPr lang="tr-TR" altLang="tr-TR"/>
          </a:p>
        </p:txBody>
      </p:sp>
    </p:spTree>
    <p:extLst>
      <p:ext uri="{BB962C8B-B14F-4D97-AF65-F5344CB8AC3E}">
        <p14:creationId xmlns:p14="http://schemas.microsoft.com/office/powerpoint/2010/main" val="1223013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tr-TR" altLang="tr-TR"/>
          </a:p>
        </p:txBody>
      </p:sp>
      <p:sp>
        <p:nvSpPr>
          <p:cNvPr id="3" name="Footer Placeholder 2"/>
          <p:cNvSpPr>
            <a:spLocks noGrp="1"/>
          </p:cNvSpPr>
          <p:nvPr>
            <p:ph type="ftr" sz="quarter" idx="11"/>
          </p:nvPr>
        </p:nvSpPr>
        <p:spPr/>
        <p:txBody>
          <a:bodyPr/>
          <a:lstStyle>
            <a:lvl1pPr>
              <a:defRPr/>
            </a:lvl1pPr>
          </a:lstStyle>
          <a:p>
            <a:endParaRPr lang="tr-TR" altLang="tr-TR"/>
          </a:p>
        </p:txBody>
      </p:sp>
      <p:sp>
        <p:nvSpPr>
          <p:cNvPr id="4" name="Slide Number Placeholder 3"/>
          <p:cNvSpPr>
            <a:spLocks noGrp="1"/>
          </p:cNvSpPr>
          <p:nvPr>
            <p:ph type="sldNum" sz="quarter" idx="12"/>
          </p:nvPr>
        </p:nvSpPr>
        <p:spPr/>
        <p:txBody>
          <a:bodyPr/>
          <a:lstStyle>
            <a:lvl1pPr>
              <a:defRPr/>
            </a:lvl1pPr>
          </a:lstStyle>
          <a:p>
            <a:fld id="{974F997F-DEB9-407B-9D15-1F938ABC62B1}" type="slidenum">
              <a:rPr lang="tr-TR" altLang="tr-TR"/>
              <a:pPr/>
              <a:t>‹#›</a:t>
            </a:fld>
            <a:endParaRPr lang="tr-TR" altLang="tr-TR"/>
          </a:p>
        </p:txBody>
      </p:sp>
    </p:spTree>
    <p:extLst>
      <p:ext uri="{BB962C8B-B14F-4D97-AF65-F5344CB8AC3E}">
        <p14:creationId xmlns:p14="http://schemas.microsoft.com/office/powerpoint/2010/main" val="7783397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tr-TR" altLang="tr-TR"/>
          </a:p>
        </p:txBody>
      </p:sp>
      <p:sp>
        <p:nvSpPr>
          <p:cNvPr id="6" name="Footer Placeholder 5"/>
          <p:cNvSpPr>
            <a:spLocks noGrp="1"/>
          </p:cNvSpPr>
          <p:nvPr>
            <p:ph type="ftr" sz="quarter" idx="11"/>
          </p:nvPr>
        </p:nvSpPr>
        <p:spPr/>
        <p:txBody>
          <a:bodyPr/>
          <a:lstStyle>
            <a:lvl1pPr>
              <a:defRPr/>
            </a:lvl1pPr>
          </a:lstStyle>
          <a:p>
            <a:endParaRPr lang="tr-TR" altLang="tr-TR"/>
          </a:p>
        </p:txBody>
      </p:sp>
      <p:sp>
        <p:nvSpPr>
          <p:cNvPr id="7" name="Slide Number Placeholder 6"/>
          <p:cNvSpPr>
            <a:spLocks noGrp="1"/>
          </p:cNvSpPr>
          <p:nvPr>
            <p:ph type="sldNum" sz="quarter" idx="12"/>
          </p:nvPr>
        </p:nvSpPr>
        <p:spPr/>
        <p:txBody>
          <a:bodyPr/>
          <a:lstStyle>
            <a:lvl1pPr>
              <a:defRPr/>
            </a:lvl1pPr>
          </a:lstStyle>
          <a:p>
            <a:fld id="{674A4224-DB32-457B-AD69-9B4A274FC164}" type="slidenum">
              <a:rPr lang="tr-TR" altLang="tr-TR"/>
              <a:pPr/>
              <a:t>‹#›</a:t>
            </a:fld>
            <a:endParaRPr lang="tr-TR" altLang="tr-TR"/>
          </a:p>
        </p:txBody>
      </p:sp>
    </p:spTree>
    <p:extLst>
      <p:ext uri="{BB962C8B-B14F-4D97-AF65-F5344CB8AC3E}">
        <p14:creationId xmlns:p14="http://schemas.microsoft.com/office/powerpoint/2010/main" val="2385147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tr-TR" altLang="tr-TR"/>
          </a:p>
        </p:txBody>
      </p:sp>
      <p:sp>
        <p:nvSpPr>
          <p:cNvPr id="6" name="Footer Placeholder 5"/>
          <p:cNvSpPr>
            <a:spLocks noGrp="1"/>
          </p:cNvSpPr>
          <p:nvPr>
            <p:ph type="ftr" sz="quarter" idx="11"/>
          </p:nvPr>
        </p:nvSpPr>
        <p:spPr/>
        <p:txBody>
          <a:bodyPr/>
          <a:lstStyle>
            <a:lvl1pPr>
              <a:defRPr/>
            </a:lvl1pPr>
          </a:lstStyle>
          <a:p>
            <a:endParaRPr lang="tr-TR" altLang="tr-TR"/>
          </a:p>
        </p:txBody>
      </p:sp>
      <p:sp>
        <p:nvSpPr>
          <p:cNvPr id="7" name="Slide Number Placeholder 6"/>
          <p:cNvSpPr>
            <a:spLocks noGrp="1"/>
          </p:cNvSpPr>
          <p:nvPr>
            <p:ph type="sldNum" sz="quarter" idx="12"/>
          </p:nvPr>
        </p:nvSpPr>
        <p:spPr/>
        <p:txBody>
          <a:bodyPr/>
          <a:lstStyle>
            <a:lvl1pPr>
              <a:defRPr/>
            </a:lvl1pPr>
          </a:lstStyle>
          <a:p>
            <a:fld id="{C4D935C9-4C45-4EB7-A319-33EF54CC7FE6}" type="slidenum">
              <a:rPr lang="tr-TR" altLang="tr-TR"/>
              <a:pPr/>
              <a:t>‹#›</a:t>
            </a:fld>
            <a:endParaRPr lang="tr-TR" altLang="tr-TR"/>
          </a:p>
        </p:txBody>
      </p:sp>
    </p:spTree>
    <p:extLst>
      <p:ext uri="{BB962C8B-B14F-4D97-AF65-F5344CB8AC3E}">
        <p14:creationId xmlns:p14="http://schemas.microsoft.com/office/powerpoint/2010/main" val="40621007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Click to edit Master text styles</a:t>
            </a:r>
          </a:p>
          <a:p>
            <a:pPr lvl="1"/>
            <a:r>
              <a:rPr lang="tr-TR" altLang="tr-TR" smtClean="0"/>
              <a:t>Second level</a:t>
            </a:r>
          </a:p>
          <a:p>
            <a:pPr lvl="2"/>
            <a:r>
              <a:rPr lang="tr-TR" altLang="tr-TR" smtClean="0"/>
              <a:t>Third level</a:t>
            </a:r>
          </a:p>
          <a:p>
            <a:pPr lvl="3"/>
            <a:r>
              <a:rPr lang="tr-TR" altLang="tr-TR" smtClean="0"/>
              <a:t>Fourth level</a:t>
            </a:r>
          </a:p>
          <a:p>
            <a:pPr lvl="4"/>
            <a:r>
              <a:rPr lang="tr-TR" altLang="tr-TR"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tr-TR" altLang="tr-T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tr-TR" altLang="tr-T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2E2B1BD-C5BD-4C42-9DAC-72673A2B24A5}"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tr-TR" sz="3000" b="1" dirty="0" smtClean="0">
                <a:solidFill>
                  <a:srgbClr val="7030A0"/>
                </a:solidFill>
              </a:rPr>
              <a:t>Kurum kazançları üzerinden alınan vergilerdir. Diğer bir ifade ile tüzel kişilerin bir takvim yılı içerisinde elde ettikleri safi kazançları üzerinden alınan vergilerdir.</a:t>
            </a:r>
            <a:endParaRPr lang="tr-TR" sz="3000" b="1" dirty="0">
              <a:solidFill>
                <a:srgbClr val="7030A0"/>
              </a:solidFill>
            </a:endParaRPr>
          </a:p>
        </p:txBody>
      </p:sp>
      <p:sp>
        <p:nvSpPr>
          <p:cNvPr id="4" name="Title 3"/>
          <p:cNvSpPr>
            <a:spLocks noGrp="1"/>
          </p:cNvSpPr>
          <p:nvPr>
            <p:ph type="title"/>
          </p:nvPr>
        </p:nvSpPr>
        <p:spPr>
          <a:xfrm>
            <a:off x="457200" y="274638"/>
            <a:ext cx="8229600" cy="706090"/>
          </a:xfrm>
        </p:spPr>
        <p:txBody>
          <a:bodyPr/>
          <a:lstStyle/>
          <a:p>
            <a:r>
              <a:rPr lang="tr-TR" b="1" smtClean="0">
                <a:solidFill>
                  <a:srgbClr val="7030A0"/>
                </a:solidFill>
              </a:rPr>
              <a:t>BÖLÜM</a:t>
            </a:r>
            <a:r>
              <a:rPr lang="tr-TR" b="1" smtClean="0">
                <a:solidFill>
                  <a:srgbClr val="0066CC"/>
                </a:solidFill>
              </a:rPr>
              <a:t> </a:t>
            </a:r>
            <a:r>
              <a:rPr lang="en-US" b="1" dirty="0" smtClean="0">
                <a:solidFill>
                  <a:srgbClr val="7030A0"/>
                </a:solidFill>
              </a:rPr>
              <a:t>– </a:t>
            </a:r>
            <a:r>
              <a:rPr lang="tr-TR" b="1" dirty="0" smtClean="0">
                <a:solidFill>
                  <a:srgbClr val="7030A0"/>
                </a:solidFill>
              </a:rPr>
              <a:t>Kurumlar Vergisi</a:t>
            </a:r>
            <a:endParaRPr lang="tr-TR" b="1" dirty="0">
              <a:solidFill>
                <a:srgbClr val="7030A0"/>
              </a:solidFill>
            </a:endParaRPr>
          </a:p>
        </p:txBody>
      </p:sp>
    </p:spTree>
    <p:extLst>
      <p:ext uri="{BB962C8B-B14F-4D97-AF65-F5344CB8AC3E}">
        <p14:creationId xmlns:p14="http://schemas.microsoft.com/office/powerpoint/2010/main" val="2313695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457200" y="0"/>
            <a:ext cx="8229600" cy="836712"/>
          </a:xfrm>
        </p:spPr>
        <p:txBody>
          <a:bodyPr/>
          <a:lstStyle/>
          <a:p>
            <a:r>
              <a:rPr lang="tr-TR" sz="3600" b="1" dirty="0" smtClean="0">
                <a:solidFill>
                  <a:srgbClr val="7030A0"/>
                </a:solidFill>
              </a:rPr>
              <a:t>Kurumlar Vergisinin Konusu</a:t>
            </a:r>
            <a:endParaRPr lang="tr-TR" sz="3600" b="1" dirty="0">
              <a:solidFill>
                <a:srgbClr val="7030A0"/>
              </a:solidFill>
            </a:endParaRPr>
          </a:p>
        </p:txBody>
      </p:sp>
      <p:sp>
        <p:nvSpPr>
          <p:cNvPr id="7" name="Content Placeholder 6"/>
          <p:cNvSpPr>
            <a:spLocks noGrp="1"/>
          </p:cNvSpPr>
          <p:nvPr>
            <p:ph idx="1"/>
          </p:nvPr>
        </p:nvSpPr>
        <p:spPr>
          <a:xfrm>
            <a:off x="457200" y="692696"/>
            <a:ext cx="8229600" cy="5793507"/>
          </a:xfrm>
        </p:spPr>
        <p:txBody>
          <a:bodyPr/>
          <a:lstStyle/>
          <a:p>
            <a:r>
              <a:rPr lang="tr-TR" sz="3000" b="1" dirty="0" smtClean="0">
                <a:solidFill>
                  <a:srgbClr val="7030A0"/>
                </a:solidFill>
              </a:rPr>
              <a:t>Kurumlar vergisinin konusu kurum kazançlarıdır.</a:t>
            </a:r>
          </a:p>
          <a:p>
            <a:r>
              <a:rPr lang="tr-TR" sz="3000" b="1" dirty="0" smtClean="0">
                <a:solidFill>
                  <a:srgbClr val="7030A0"/>
                </a:solidFill>
              </a:rPr>
              <a:t>Gelir vergisi konusunda gelir sayılan unsurların aynısı kurumlar vergisinde  de geçerlidir. Bir kurum bu unsurlardan hangisinden gelir elde etmiş olursa olsun elde edilen gelirler kurum kazancı olarak nitelendirilir. Kısacası gelir vergisinden gelirin anlamı ne ise kurumlar vergisinde de aynıdır. Yani gelir yıllık, gerçek, safi, genel ve elde edilmiş olmalıdır. </a:t>
            </a:r>
            <a:r>
              <a:rPr lang="tr-TR" sz="3000" b="1" smtClean="0">
                <a:solidFill>
                  <a:srgbClr val="7030A0"/>
                </a:solidFill>
              </a:rPr>
              <a:t>Gelir vergisi konusuna girmeyen unsurlar, kurumlar vergisi konusuna da girmez.</a:t>
            </a:r>
            <a:endParaRPr lang="tr-TR" sz="3000" b="1" dirty="0">
              <a:solidFill>
                <a:srgbClr val="7030A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b="1" dirty="0">
              <a:solidFill>
                <a:srgbClr val="7030A0"/>
              </a:solidFill>
            </a:endParaRPr>
          </a:p>
        </p:txBody>
      </p:sp>
      <p:sp>
        <p:nvSpPr>
          <p:cNvPr id="5" name="Content Placeholder 4"/>
          <p:cNvSpPr>
            <a:spLocks noGrp="1"/>
          </p:cNvSpPr>
          <p:nvPr>
            <p:ph idx="1"/>
          </p:nvPr>
        </p:nvSpPr>
        <p:spPr>
          <a:xfrm>
            <a:off x="457200" y="1613848"/>
            <a:ext cx="8229600" cy="4525963"/>
          </a:xfrm>
        </p:spPr>
        <p:txBody>
          <a:bodyPr/>
          <a:lstStyle/>
          <a:p>
            <a:pPr marL="0" indent="0">
              <a:buNone/>
            </a:pPr>
            <a:r>
              <a:rPr lang="tr-TR" dirty="0">
                <a:solidFill>
                  <a:srgbClr val="7030A0"/>
                </a:solidFill>
              </a:rPr>
              <a:t>Aşağıda sayılan kurumların kazançları, kurumlar vergisine </a:t>
            </a:r>
            <a:r>
              <a:rPr lang="tr-TR" dirty="0" smtClean="0">
                <a:solidFill>
                  <a:srgbClr val="7030A0"/>
                </a:solidFill>
              </a:rPr>
              <a:t>tâbidir</a:t>
            </a:r>
            <a:r>
              <a:rPr lang="en-US" dirty="0" smtClean="0">
                <a:solidFill>
                  <a:srgbClr val="7030A0"/>
                </a:solidFill>
              </a:rPr>
              <a:t>.</a:t>
            </a:r>
          </a:p>
          <a:p>
            <a:pPr marL="0" indent="0">
              <a:buNone/>
            </a:pPr>
            <a:r>
              <a:rPr lang="tr-TR" dirty="0">
                <a:solidFill>
                  <a:srgbClr val="7030A0"/>
                </a:solidFill>
              </a:rPr>
              <a:t>a) Sermaye şirketleri,</a:t>
            </a:r>
            <a:br>
              <a:rPr lang="tr-TR" dirty="0">
                <a:solidFill>
                  <a:srgbClr val="7030A0"/>
                </a:solidFill>
              </a:rPr>
            </a:br>
            <a:r>
              <a:rPr lang="tr-TR" dirty="0">
                <a:solidFill>
                  <a:srgbClr val="7030A0"/>
                </a:solidFill>
              </a:rPr>
              <a:t>b) Kooperatifler,</a:t>
            </a:r>
            <a:br>
              <a:rPr lang="tr-TR" dirty="0">
                <a:solidFill>
                  <a:srgbClr val="7030A0"/>
                </a:solidFill>
              </a:rPr>
            </a:br>
            <a:r>
              <a:rPr lang="tr-TR" dirty="0">
                <a:solidFill>
                  <a:srgbClr val="7030A0"/>
                </a:solidFill>
              </a:rPr>
              <a:t>c) İktisadi kamu müesseseleri,</a:t>
            </a:r>
            <a:br>
              <a:rPr lang="tr-TR" dirty="0">
                <a:solidFill>
                  <a:srgbClr val="7030A0"/>
                </a:solidFill>
              </a:rPr>
            </a:br>
            <a:r>
              <a:rPr lang="tr-TR" dirty="0">
                <a:solidFill>
                  <a:srgbClr val="7030A0"/>
                </a:solidFill>
              </a:rPr>
              <a:t>d) Dernek ve vakıflara ait iktisadi işletmeler,</a:t>
            </a:r>
            <a:br>
              <a:rPr lang="tr-TR" dirty="0">
                <a:solidFill>
                  <a:srgbClr val="7030A0"/>
                </a:solidFill>
              </a:rPr>
            </a:br>
            <a:r>
              <a:rPr lang="tr-TR" dirty="0">
                <a:solidFill>
                  <a:srgbClr val="7030A0"/>
                </a:solidFill>
              </a:rPr>
              <a:t>e) İş ortaklıkları.</a:t>
            </a:r>
            <a:endParaRPr lang="tr-TR" b="1" dirty="0">
              <a:solidFill>
                <a:srgbClr val="7030A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2074"/>
          </a:xfrm>
        </p:spPr>
        <p:txBody>
          <a:bodyPr/>
          <a:lstStyle/>
          <a:p>
            <a:r>
              <a:rPr lang="tr-TR" sz="3600" dirty="0" smtClean="0">
                <a:solidFill>
                  <a:srgbClr val="7030A0"/>
                </a:solidFill>
              </a:rPr>
              <a:t>Matrah ve Oran</a:t>
            </a:r>
            <a:endParaRPr lang="tr-TR" sz="3600" dirty="0">
              <a:solidFill>
                <a:srgbClr val="7030A0"/>
              </a:solidFill>
            </a:endParaRPr>
          </a:p>
        </p:txBody>
      </p:sp>
      <p:sp>
        <p:nvSpPr>
          <p:cNvPr id="3" name="Content Placeholder 2"/>
          <p:cNvSpPr>
            <a:spLocks noGrp="1"/>
          </p:cNvSpPr>
          <p:nvPr>
            <p:ph idx="1"/>
          </p:nvPr>
        </p:nvSpPr>
        <p:spPr>
          <a:xfrm>
            <a:off x="470848" y="980728"/>
            <a:ext cx="8229600" cy="5289451"/>
          </a:xfrm>
        </p:spPr>
        <p:txBody>
          <a:bodyPr/>
          <a:lstStyle/>
          <a:p>
            <a:r>
              <a:rPr lang="tr-TR" sz="3000" dirty="0" smtClean="0">
                <a:solidFill>
                  <a:srgbClr val="7030A0"/>
                </a:solidFill>
              </a:rPr>
              <a:t>Kurumlar vergisinde vergiye tabi kurumların bir hesap dönemi içinde elde ettikleri safi kurum kazancı verginin matrahını oluşturur. </a:t>
            </a:r>
          </a:p>
          <a:p>
            <a:r>
              <a:rPr lang="tr-TR" sz="3000" b="1" u="sng" dirty="0" smtClean="0">
                <a:solidFill>
                  <a:srgbClr val="7030A0"/>
                </a:solidFill>
              </a:rPr>
              <a:t>Kurum Kazançları </a:t>
            </a:r>
            <a:r>
              <a:rPr lang="tr-TR" sz="3000" dirty="0" smtClean="0">
                <a:solidFill>
                  <a:srgbClr val="7030A0"/>
                </a:solidFill>
              </a:rPr>
              <a:t>ise:</a:t>
            </a:r>
          </a:p>
          <a:p>
            <a:pPr marL="0" indent="0">
              <a:buNone/>
            </a:pPr>
            <a:r>
              <a:rPr lang="tr-TR" sz="3000" dirty="0" smtClean="0">
                <a:solidFill>
                  <a:srgbClr val="7030A0"/>
                </a:solidFill>
              </a:rPr>
              <a:t>-</a:t>
            </a:r>
            <a:r>
              <a:rPr lang="tr-TR" sz="3000" dirty="0">
                <a:solidFill>
                  <a:srgbClr val="7030A0"/>
                </a:solidFill>
              </a:rPr>
              <a:t>Ticari kazanç,</a:t>
            </a:r>
            <a:br>
              <a:rPr lang="tr-TR" sz="3000" dirty="0">
                <a:solidFill>
                  <a:srgbClr val="7030A0"/>
                </a:solidFill>
              </a:rPr>
            </a:br>
            <a:r>
              <a:rPr lang="tr-TR" sz="3000" dirty="0" smtClean="0">
                <a:solidFill>
                  <a:srgbClr val="7030A0"/>
                </a:solidFill>
              </a:rPr>
              <a:t>- </a:t>
            </a:r>
            <a:r>
              <a:rPr lang="tr-TR" sz="3000" dirty="0">
                <a:solidFill>
                  <a:srgbClr val="7030A0"/>
                </a:solidFill>
              </a:rPr>
              <a:t>Zirai kazanç,</a:t>
            </a:r>
            <a:br>
              <a:rPr lang="tr-TR" sz="3000" dirty="0">
                <a:solidFill>
                  <a:srgbClr val="7030A0"/>
                </a:solidFill>
              </a:rPr>
            </a:br>
            <a:r>
              <a:rPr lang="tr-TR" sz="3000" dirty="0" smtClean="0">
                <a:solidFill>
                  <a:srgbClr val="7030A0"/>
                </a:solidFill>
              </a:rPr>
              <a:t>- </a:t>
            </a:r>
            <a:r>
              <a:rPr lang="tr-TR" sz="3000" dirty="0">
                <a:solidFill>
                  <a:srgbClr val="7030A0"/>
                </a:solidFill>
              </a:rPr>
              <a:t>Ücret,</a:t>
            </a:r>
            <a:br>
              <a:rPr lang="tr-TR" sz="3000" dirty="0">
                <a:solidFill>
                  <a:srgbClr val="7030A0"/>
                </a:solidFill>
              </a:rPr>
            </a:br>
            <a:r>
              <a:rPr lang="tr-TR" sz="3000" dirty="0">
                <a:solidFill>
                  <a:srgbClr val="7030A0"/>
                </a:solidFill>
              </a:rPr>
              <a:t>- Serbest meslek kazancı,</a:t>
            </a:r>
            <a:br>
              <a:rPr lang="tr-TR" sz="3000" dirty="0">
                <a:solidFill>
                  <a:srgbClr val="7030A0"/>
                </a:solidFill>
              </a:rPr>
            </a:br>
            <a:r>
              <a:rPr lang="tr-TR" sz="3000" dirty="0">
                <a:solidFill>
                  <a:srgbClr val="7030A0"/>
                </a:solidFill>
              </a:rPr>
              <a:t>- .Gayri menkul sermaye iradı,</a:t>
            </a:r>
            <a:br>
              <a:rPr lang="tr-TR" sz="3000" dirty="0">
                <a:solidFill>
                  <a:srgbClr val="7030A0"/>
                </a:solidFill>
              </a:rPr>
            </a:br>
            <a:r>
              <a:rPr lang="tr-TR" sz="3000" dirty="0">
                <a:solidFill>
                  <a:srgbClr val="7030A0"/>
                </a:solidFill>
              </a:rPr>
              <a:t>- Menkul sermaye İradı,</a:t>
            </a:r>
            <a:br>
              <a:rPr lang="tr-TR" sz="3000" dirty="0">
                <a:solidFill>
                  <a:srgbClr val="7030A0"/>
                </a:solidFill>
              </a:rPr>
            </a:br>
            <a:r>
              <a:rPr lang="tr-TR" sz="3000" dirty="0">
                <a:solidFill>
                  <a:srgbClr val="7030A0"/>
                </a:solidFill>
              </a:rPr>
              <a:t>- Diğer kazanç ve iratlardır.</a:t>
            </a:r>
            <a:endParaRPr lang="tr-TR" sz="3000" b="1" u="sng" dirty="0">
              <a:solidFill>
                <a:srgbClr val="7030A0"/>
              </a:solidFill>
            </a:endParaRPr>
          </a:p>
        </p:txBody>
      </p:sp>
    </p:spTree>
    <p:extLst>
      <p:ext uri="{BB962C8B-B14F-4D97-AF65-F5344CB8AC3E}">
        <p14:creationId xmlns:p14="http://schemas.microsoft.com/office/powerpoint/2010/main" val="3810291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90066"/>
          </a:xfrm>
        </p:spPr>
        <p:txBody>
          <a:bodyPr/>
          <a:lstStyle/>
          <a:p>
            <a:r>
              <a:rPr lang="tr-TR" sz="3600" dirty="0" smtClean="0">
                <a:solidFill>
                  <a:srgbClr val="7030A0"/>
                </a:solidFill>
              </a:rPr>
              <a:t>Kurum Kazançları(devam)</a:t>
            </a:r>
            <a:endParaRPr lang="tr-TR" sz="3600" dirty="0">
              <a:solidFill>
                <a:srgbClr val="7030A0"/>
              </a:solidFill>
            </a:endParaRPr>
          </a:p>
        </p:txBody>
      </p:sp>
      <p:sp>
        <p:nvSpPr>
          <p:cNvPr id="3" name="Content Placeholder 2"/>
          <p:cNvSpPr>
            <a:spLocks noGrp="1"/>
          </p:cNvSpPr>
          <p:nvPr>
            <p:ph idx="1"/>
          </p:nvPr>
        </p:nvSpPr>
        <p:spPr>
          <a:xfrm>
            <a:off x="457200" y="1124744"/>
            <a:ext cx="8229600" cy="5001419"/>
          </a:xfrm>
        </p:spPr>
        <p:txBody>
          <a:bodyPr/>
          <a:lstStyle/>
          <a:p>
            <a:r>
              <a:rPr lang="tr-TR" dirty="0" smtClean="0">
                <a:solidFill>
                  <a:srgbClr val="7030A0"/>
                </a:solidFill>
              </a:rPr>
              <a:t>Bu unsurların tamamı kurum kazancı sayılıp verginin matrahını meydana getirir.</a:t>
            </a:r>
          </a:p>
          <a:p>
            <a:r>
              <a:rPr lang="tr-TR" dirty="0" smtClean="0">
                <a:solidFill>
                  <a:srgbClr val="7030A0"/>
                </a:solidFill>
              </a:rPr>
              <a:t>Kurumlar vergisi yukarıda belirtilen ve gerçekleşen kazançlardan indirimler (zararlar, bağış ve yardımlar) düşüldükten sonra kalan kısım üzerinden kanunen belirlenen vergi oranının uygulanması ile hesaplanır.</a:t>
            </a:r>
          </a:p>
        </p:txBody>
      </p:sp>
    </p:spTree>
    <p:extLst>
      <p:ext uri="{BB962C8B-B14F-4D97-AF65-F5344CB8AC3E}">
        <p14:creationId xmlns:p14="http://schemas.microsoft.com/office/powerpoint/2010/main" val="9970107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z="3600" dirty="0" smtClean="0">
                <a:solidFill>
                  <a:srgbClr val="7030A0"/>
                </a:solidFill>
              </a:rPr>
              <a:t>Kurumlar Vergisi Oranı ve Ödenmesi</a:t>
            </a:r>
            <a:endParaRPr lang="tr-TR" sz="3600" dirty="0">
              <a:solidFill>
                <a:srgbClr val="7030A0"/>
              </a:solidFill>
            </a:endParaRPr>
          </a:p>
        </p:txBody>
      </p:sp>
      <p:sp>
        <p:nvSpPr>
          <p:cNvPr id="3" name="Content Placeholder 2"/>
          <p:cNvSpPr>
            <a:spLocks noGrp="1"/>
          </p:cNvSpPr>
          <p:nvPr>
            <p:ph idx="1"/>
          </p:nvPr>
        </p:nvSpPr>
        <p:spPr/>
        <p:txBody>
          <a:bodyPr/>
          <a:lstStyle/>
          <a:p>
            <a:r>
              <a:rPr lang="tr-TR" dirty="0">
                <a:solidFill>
                  <a:srgbClr val="7030A0"/>
                </a:solidFill>
              </a:rPr>
              <a:t>Kurumlar vergisi yasaya göre saptanan kurum kazancı üzerinden, yabancı kurumlar dahil, %10 oranında </a:t>
            </a:r>
            <a:r>
              <a:rPr lang="tr-TR" dirty="0" smtClean="0">
                <a:solidFill>
                  <a:srgbClr val="7030A0"/>
                </a:solidFill>
              </a:rPr>
              <a:t>hesaplanır.</a:t>
            </a:r>
          </a:p>
          <a:p>
            <a:r>
              <a:rPr lang="tr-TR" dirty="0" smtClean="0">
                <a:solidFill>
                  <a:srgbClr val="7030A0"/>
                </a:solidFill>
              </a:rPr>
              <a:t>Kurumlar vergisi, biri Mayıs diğeri Ekim ayında olmak üzere iki </a:t>
            </a:r>
            <a:r>
              <a:rPr lang="tr-TR" smtClean="0">
                <a:solidFill>
                  <a:srgbClr val="7030A0"/>
                </a:solidFill>
              </a:rPr>
              <a:t>eşit taksitte ödenir.</a:t>
            </a:r>
            <a:endParaRPr lang="tr-TR" dirty="0">
              <a:solidFill>
                <a:srgbClr val="7030A0"/>
              </a:solidFill>
            </a:endParaRPr>
          </a:p>
          <a:p>
            <a:endParaRPr lang="tr-TR" dirty="0"/>
          </a:p>
        </p:txBody>
      </p:sp>
    </p:spTree>
    <p:extLst>
      <p:ext uri="{BB962C8B-B14F-4D97-AF65-F5344CB8AC3E}">
        <p14:creationId xmlns:p14="http://schemas.microsoft.com/office/powerpoint/2010/main" val="300197735"/>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4D5173E86C700478BC1CDE26C44F2E1" ma:contentTypeVersion="" ma:contentTypeDescription="Create a new document." ma:contentTypeScope="" ma:versionID="d16a2b4bc7ec3e272e510e634df38d1b">
  <xsd:schema xmlns:xsd="http://www.w3.org/2001/XMLSchema" xmlns:xs="http://www.w3.org/2001/XMLSchema" xmlns:p="http://schemas.microsoft.com/office/2006/metadata/properties" xmlns:ns1="http://schemas.microsoft.com/sharepoint/v3" targetNamespace="http://schemas.microsoft.com/office/2006/metadata/properties" ma:root="true" ma:fieldsID="53aad9280c7bc17f35f657eabd183f1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7651BC5-E590-4C8A-AD65-8C2EFEE69F63}"/>
</file>

<file path=customXml/itemProps2.xml><?xml version="1.0" encoding="utf-8"?>
<ds:datastoreItem xmlns:ds="http://schemas.openxmlformats.org/officeDocument/2006/customXml" ds:itemID="{F8BA00CB-E745-4DDF-AC65-3F712595025D}"/>
</file>

<file path=customXml/itemProps3.xml><?xml version="1.0" encoding="utf-8"?>
<ds:datastoreItem xmlns:ds="http://schemas.openxmlformats.org/officeDocument/2006/customXml" ds:itemID="{524CFFCB-C71E-4A8A-95CB-3B8E7B70EEBC}"/>
</file>

<file path=docProps/app.xml><?xml version="1.0" encoding="utf-8"?>
<Properties xmlns="http://schemas.openxmlformats.org/officeDocument/2006/extended-properties" xmlns:vt="http://schemas.openxmlformats.org/officeDocument/2006/docPropsVTypes">
  <TotalTime>403</TotalTime>
  <Words>228</Words>
  <Application>Microsoft Office PowerPoint</Application>
  <PresentationFormat>On-screen Show (4:3)</PresentationFormat>
  <Paragraphs>17</Paragraphs>
  <Slides>6</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6</vt:i4>
      </vt:variant>
    </vt:vector>
  </HeadingPairs>
  <TitlesOfParts>
    <vt:vector size="8" baseType="lpstr">
      <vt:lpstr>Arial</vt:lpstr>
      <vt:lpstr>Default Design</vt:lpstr>
      <vt:lpstr>BÖLÜM – Kurumlar Vergisi</vt:lpstr>
      <vt:lpstr>Kurumlar Vergisinin Konusu</vt:lpstr>
      <vt:lpstr>PowerPoint Presentation</vt:lpstr>
      <vt:lpstr>Matrah ve Oran</vt:lpstr>
      <vt:lpstr>Kurum Kazançları(devam)</vt:lpstr>
      <vt:lpstr>Kurumlar Vergisi Oranı ve Ödenmesi</vt:lpstr>
    </vt:vector>
  </TitlesOfParts>
  <Company>ITU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D.Z. Seker</dc:creator>
  <cp:lastModifiedBy>user</cp:lastModifiedBy>
  <cp:revision>48</cp:revision>
  <cp:lastPrinted>2017-09-20T11:04:19Z</cp:lastPrinted>
  <dcterms:created xsi:type="dcterms:W3CDTF">2004-12-08T12:13:42Z</dcterms:created>
  <dcterms:modified xsi:type="dcterms:W3CDTF">2017-10-27T10:18:17Z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0x01010024D5173E86C700478BC1CDE26C44F2E1</vt:lpwstr>
  </property>
</Properties>
</file>