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337"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96544"/>
          </a:xfrm>
        </p:spPr>
        <p:txBody>
          <a:bodyPr/>
          <a:lstStyle/>
          <a:p>
            <a:pPr marL="0" indent="0">
              <a:buNone/>
            </a:pPr>
            <a:r>
              <a:rPr lang="tr-TR" b="1" dirty="0" smtClean="0">
                <a:solidFill>
                  <a:srgbClr val="7030A0"/>
                </a:solidFill>
              </a:rPr>
              <a:t>3. Gelir </a:t>
            </a:r>
            <a:r>
              <a:rPr lang="tr-TR" b="1" dirty="0">
                <a:solidFill>
                  <a:srgbClr val="7030A0"/>
                </a:solidFill>
              </a:rPr>
              <a:t>Üzerinden Alınan Vergiler:</a:t>
            </a:r>
            <a:r>
              <a:rPr lang="tr-TR" dirty="0">
                <a:solidFill>
                  <a:srgbClr val="7030A0"/>
                </a:solidFill>
              </a:rPr>
              <a:t> Kişi veya kuruluşların çeşitli işlemlerden elde ettikleri gelirleri üzerinden gelir vergisi kanunnda belirlenen oranlarda alınan vergilere gelir vergileri denir.</a:t>
            </a:r>
          </a:p>
          <a:p>
            <a:pPr marL="0" indent="0">
              <a:buNone/>
            </a:pPr>
            <a:r>
              <a:rPr lang="tr-TR" b="1" dirty="0">
                <a:solidFill>
                  <a:srgbClr val="7030A0"/>
                </a:solidFill>
              </a:rPr>
              <a:t/>
            </a:r>
            <a:br>
              <a:rPr lang="tr-TR" b="1" dirty="0">
                <a:solidFill>
                  <a:srgbClr val="7030A0"/>
                </a:solidFill>
              </a:rPr>
            </a:br>
            <a:r>
              <a:rPr lang="tr-TR" b="1" dirty="0" smtClean="0">
                <a:solidFill>
                  <a:srgbClr val="7030A0"/>
                </a:solidFill>
              </a:rPr>
              <a:t>3.1</a:t>
            </a:r>
            <a:r>
              <a:rPr lang="tr-TR" b="1" dirty="0">
                <a:solidFill>
                  <a:srgbClr val="7030A0"/>
                </a:solidFill>
              </a:rPr>
              <a:t>. Gelir Vergisi:</a:t>
            </a:r>
            <a:r>
              <a:rPr lang="tr-TR" dirty="0">
                <a:solidFill>
                  <a:srgbClr val="7030A0"/>
                </a:solidFill>
              </a:rPr>
              <a:t> Vergi gerçek kişilerin elde ettikleri kazançlar üzerinden alındığı için gelir vergisi adı ile anılmaktadır.</a:t>
            </a:r>
          </a:p>
        </p:txBody>
      </p:sp>
      <p:sp>
        <p:nvSpPr>
          <p:cNvPr id="4" name="Title 3"/>
          <p:cNvSpPr>
            <a:spLocks noGrp="1"/>
          </p:cNvSpPr>
          <p:nvPr>
            <p:ph type="title"/>
          </p:nvPr>
        </p:nvSpPr>
        <p:spPr>
          <a:xfrm>
            <a:off x="457200" y="188640"/>
            <a:ext cx="8229600" cy="1224136"/>
          </a:xfrm>
        </p:spPr>
        <p:txBody>
          <a:bodyPr/>
          <a:lstStyle/>
          <a:p>
            <a:r>
              <a:rPr lang="en-US" sz="3600" b="1" dirty="0" smtClean="0">
                <a:solidFill>
                  <a:srgbClr val="7030A0"/>
                </a:solidFill>
              </a:rPr>
              <a:t>B</a:t>
            </a:r>
            <a:r>
              <a:rPr lang="tr-TR" sz="3600" b="1" dirty="0" smtClean="0">
                <a:solidFill>
                  <a:srgbClr val="7030A0"/>
                </a:solidFill>
              </a:rPr>
              <a:t>ÖLÜM 3-GELİR </a:t>
            </a:r>
            <a:r>
              <a:rPr lang="tr-TR" sz="3600" b="1" dirty="0" smtClean="0">
                <a:solidFill>
                  <a:srgbClr val="7030A0"/>
                </a:solidFill>
              </a:rPr>
              <a:t>VERGİSİ</a:t>
            </a:r>
            <a:r>
              <a:rPr lang="en-US" sz="3600" b="1" dirty="0" smtClean="0">
                <a:solidFill>
                  <a:srgbClr val="7030A0"/>
                </a:solidFill>
              </a:rPr>
              <a:t> </a:t>
            </a:r>
            <a:r>
              <a:rPr lang="tr-TR" sz="3600" b="1" dirty="0" smtClean="0">
                <a:solidFill>
                  <a:srgbClr val="7030A0"/>
                </a:solidFill>
              </a:rPr>
              <a:t>&amp; </a:t>
            </a:r>
            <a:r>
              <a:rPr lang="en-US" sz="3600" b="1" dirty="0" smtClean="0">
                <a:solidFill>
                  <a:srgbClr val="7030A0"/>
                </a:solidFill>
              </a:rPr>
              <a:t>VERG</a:t>
            </a:r>
            <a:r>
              <a:rPr lang="tr-TR" sz="3600" b="1" dirty="0" smtClean="0">
                <a:solidFill>
                  <a:srgbClr val="7030A0"/>
                </a:solidFill>
              </a:rPr>
              <a:t>İ MATRAHININ TESPİTİ</a:t>
            </a:r>
            <a:endParaRPr lang="tr-TR" sz="3600" b="1" dirty="0">
              <a:solidFill>
                <a:srgbClr val="7030A0"/>
              </a:solidFill>
            </a:endParaRPr>
          </a:p>
        </p:txBody>
      </p:sp>
    </p:spTree>
    <p:extLst>
      <p:ext uri="{BB962C8B-B14F-4D97-AF65-F5344CB8AC3E}">
        <p14:creationId xmlns:p14="http://schemas.microsoft.com/office/powerpoint/2010/main" val="23136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lstStyle/>
          <a:p>
            <a:r>
              <a:rPr lang="tr-TR" sz="3600" b="1" dirty="0">
                <a:solidFill>
                  <a:srgbClr val="7030A0"/>
                </a:solidFill>
              </a:rPr>
              <a:t>3</a:t>
            </a:r>
            <a:r>
              <a:rPr lang="tr-TR" sz="3600" b="1" dirty="0" smtClean="0">
                <a:solidFill>
                  <a:srgbClr val="7030A0"/>
                </a:solidFill>
              </a:rPr>
              <a:t>.1.5</a:t>
            </a:r>
            <a:r>
              <a:rPr lang="tr-TR" sz="3600" b="1" dirty="0">
                <a:solidFill>
                  <a:srgbClr val="7030A0"/>
                </a:solidFill>
              </a:rPr>
              <a:t>. Gelir Vergisinin Tarhı</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a:solidFill>
                  <a:srgbClr val="7030A0"/>
                </a:solidFill>
              </a:rPr>
              <a:t>Tarh işlemi Vergi Usul Kanunu </a:t>
            </a:r>
            <a:r>
              <a:rPr lang="tr-TR" dirty="0" smtClean="0">
                <a:solidFill>
                  <a:srgbClr val="7030A0"/>
                </a:solidFill>
              </a:rPr>
              <a:t>…. </a:t>
            </a:r>
            <a:r>
              <a:rPr lang="tr-TR" dirty="0">
                <a:solidFill>
                  <a:srgbClr val="7030A0"/>
                </a:solidFill>
              </a:rPr>
              <a:t>maddede, vergi alacağının kanunlarında gösterilen matrah ve oranlar üzerinden hesaplanarak vergiyi miktar itibariyle tespit eden idari bir işlem olarak tanımlanmaktadır. Verginin hesaplanması beyan edilen vergiye tabi gelirin, artan oranlı tarifeye uygulanması ile bulunur.</a:t>
            </a:r>
          </a:p>
        </p:txBody>
      </p:sp>
    </p:spTree>
    <p:extLst>
      <p:ext uri="{BB962C8B-B14F-4D97-AF65-F5344CB8AC3E}">
        <p14:creationId xmlns:p14="http://schemas.microsoft.com/office/powerpoint/2010/main" val="283548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r>
              <a:rPr lang="tr-TR" sz="3600" b="1" dirty="0" smtClean="0">
                <a:solidFill>
                  <a:srgbClr val="7030A0"/>
                </a:solidFill>
              </a:rPr>
              <a:t>3.1.6</a:t>
            </a:r>
            <a:r>
              <a:rPr lang="tr-TR" sz="3600" b="1" dirty="0">
                <a:solidFill>
                  <a:srgbClr val="7030A0"/>
                </a:solidFill>
              </a:rPr>
              <a:t>. Gelir Vergisinin Ödenmesi</a:t>
            </a:r>
            <a:endParaRPr lang="tr-TR" sz="3600" dirty="0">
              <a:solidFill>
                <a:srgbClr val="7030A0"/>
              </a:solidFill>
            </a:endParaRPr>
          </a:p>
        </p:txBody>
      </p:sp>
      <p:sp>
        <p:nvSpPr>
          <p:cNvPr id="3" name="Content Placeholder 2"/>
          <p:cNvSpPr>
            <a:spLocks noGrp="1"/>
          </p:cNvSpPr>
          <p:nvPr>
            <p:ph idx="1"/>
          </p:nvPr>
        </p:nvSpPr>
        <p:spPr>
          <a:xfrm>
            <a:off x="457200" y="836712"/>
            <a:ext cx="8229600" cy="6021288"/>
          </a:xfrm>
        </p:spPr>
        <p:txBody>
          <a:bodyPr/>
          <a:lstStyle/>
          <a:p>
            <a:r>
              <a:rPr lang="tr-TR" dirty="0" smtClean="0">
                <a:solidFill>
                  <a:srgbClr val="7030A0"/>
                </a:solidFill>
              </a:rPr>
              <a:t>Yıllık </a:t>
            </a:r>
            <a:r>
              <a:rPr lang="tr-TR" dirty="0">
                <a:solidFill>
                  <a:srgbClr val="7030A0"/>
                </a:solidFill>
              </a:rPr>
              <a:t>beyanname, ait olduğu takvim yılını takip eden yıl içinde verilir. Bu nedenle verginin ait olduğu takvim yılını izleyen yıl içinde taksitler halinde ödenmesi esası benimsenmiştir. Gelir vergisinin ödenme süreleri beyan ayları dikkate alınarak şu şekilde </a:t>
            </a:r>
            <a:r>
              <a:rPr lang="tr-TR" dirty="0" smtClean="0">
                <a:solidFill>
                  <a:srgbClr val="7030A0"/>
                </a:solidFill>
              </a:rPr>
              <a:t>belirlenmiştir: </a:t>
            </a:r>
          </a:p>
          <a:p>
            <a:r>
              <a:rPr lang="tr-TR" dirty="0" smtClean="0">
                <a:solidFill>
                  <a:srgbClr val="7030A0"/>
                </a:solidFill>
              </a:rPr>
              <a:t>Gelir </a:t>
            </a:r>
            <a:r>
              <a:rPr lang="tr-TR" dirty="0">
                <a:solidFill>
                  <a:srgbClr val="7030A0"/>
                </a:solidFill>
              </a:rPr>
              <a:t>vergisi tüzel kişiler için tarhiyatının yapıldığı ayı izleyen ayın sonuna kadar ödenir. Gerçek kişiler için vergilendirme dönemini izleyen yılın Temmuz ve Kasım ayları sonunda 2 eşit taksitte ödenir.</a:t>
            </a:r>
          </a:p>
          <a:p>
            <a:endParaRPr lang="tr-TR" dirty="0"/>
          </a:p>
        </p:txBody>
      </p:sp>
    </p:spTree>
    <p:extLst>
      <p:ext uri="{BB962C8B-B14F-4D97-AF65-F5344CB8AC3E}">
        <p14:creationId xmlns:p14="http://schemas.microsoft.com/office/powerpoint/2010/main" val="166318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sz="3600" b="1" dirty="0" smtClean="0">
                <a:solidFill>
                  <a:srgbClr val="7030A0"/>
                </a:solidFill>
              </a:rPr>
              <a:t>Stopaj</a:t>
            </a:r>
            <a:endParaRPr lang="tr-TR" sz="3600" b="1" dirty="0">
              <a:solidFill>
                <a:srgbClr val="7030A0"/>
              </a:solidFill>
            </a:endParaRPr>
          </a:p>
        </p:txBody>
      </p:sp>
      <p:sp>
        <p:nvSpPr>
          <p:cNvPr id="3" name="Content Placeholder 2"/>
          <p:cNvSpPr>
            <a:spLocks noGrp="1"/>
          </p:cNvSpPr>
          <p:nvPr>
            <p:ph idx="1"/>
          </p:nvPr>
        </p:nvSpPr>
        <p:spPr>
          <a:xfrm>
            <a:off x="457200" y="1484784"/>
            <a:ext cx="8229600" cy="4641379"/>
          </a:xfrm>
        </p:spPr>
        <p:txBody>
          <a:bodyPr/>
          <a:lstStyle/>
          <a:p>
            <a:r>
              <a:rPr lang="tr-TR" dirty="0" smtClean="0">
                <a:solidFill>
                  <a:srgbClr val="7030A0"/>
                </a:solidFill>
              </a:rPr>
              <a:t>Stopajlar </a:t>
            </a:r>
            <a:r>
              <a:rPr lang="tr-TR" dirty="0">
                <a:solidFill>
                  <a:srgbClr val="7030A0"/>
                </a:solidFill>
              </a:rPr>
              <a:t>kişiler bakımından gelir vergisine, kurumlar bakımından kurumlar vergisine mahsup edilir. </a:t>
            </a:r>
            <a:endParaRPr lang="tr-TR" b="1" dirty="0">
              <a:solidFill>
                <a:srgbClr val="7030A0"/>
              </a:solidFill>
            </a:endParaRPr>
          </a:p>
          <a:p>
            <a:r>
              <a:rPr lang="tr-TR" b="1" dirty="0" smtClean="0">
                <a:solidFill>
                  <a:srgbClr val="7030A0"/>
                </a:solidFill>
              </a:rPr>
              <a:t>Stopaj</a:t>
            </a:r>
            <a:r>
              <a:rPr lang="tr-TR" dirty="0">
                <a:solidFill>
                  <a:srgbClr val="7030A0"/>
                </a:solidFill>
              </a:rPr>
              <a:t> (</a:t>
            </a:r>
            <a:r>
              <a:rPr lang="tr-TR" b="1" dirty="0">
                <a:solidFill>
                  <a:srgbClr val="7030A0"/>
                </a:solidFill>
              </a:rPr>
              <a:t>kaynaktan kesme</a:t>
            </a:r>
            <a:r>
              <a:rPr lang="tr-TR" dirty="0">
                <a:solidFill>
                  <a:srgbClr val="7030A0"/>
                </a:solidFill>
              </a:rPr>
              <a:t>), gelir vergisinde, özellikle maaş ve ücretlilerin vergi borçlarının ödenmesinde, gelir henüz sahibinin eline geçmeden verginin kesilmesini ifade eder</a:t>
            </a:r>
            <a:r>
              <a:rPr lang="tr-TR" dirty="0" smtClean="0">
                <a:solidFill>
                  <a:srgbClr val="7030A0"/>
                </a:solidFill>
              </a:rPr>
              <a:t>.</a:t>
            </a:r>
          </a:p>
        </p:txBody>
      </p:sp>
    </p:spTree>
    <p:extLst>
      <p:ext uri="{BB962C8B-B14F-4D97-AF65-F5344CB8AC3E}">
        <p14:creationId xmlns:p14="http://schemas.microsoft.com/office/powerpoint/2010/main" val="37526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smtClean="0">
                <a:solidFill>
                  <a:srgbClr val="7030A0"/>
                </a:solidFill>
              </a:rPr>
              <a:t>Stopaj</a:t>
            </a:r>
            <a:endParaRPr lang="tr-TR" sz="3600" b="1"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Stopaj, gelir veya kurumlar vergisine tabi bir kazanca ilişkin hasılatın ilgilisine ödenmesi aşamasında, ödemeyi yapanlarca, yasa ile belirlenmiş oranlar üzerinden ödeme tutarının bir kısmının tutulup, hasılatı elde eden adına ve onun peşin vergisi olarak vergi dairesine yatırılması şeklinde uygulanan vergileme yöntemi ve vergi güvenlik tedbiridir.</a:t>
            </a:r>
          </a:p>
          <a:p>
            <a:endParaRPr lang="tr-TR" dirty="0"/>
          </a:p>
        </p:txBody>
      </p:sp>
    </p:spTree>
    <p:extLst>
      <p:ext uri="{BB962C8B-B14F-4D97-AF65-F5344CB8AC3E}">
        <p14:creationId xmlns:p14="http://schemas.microsoft.com/office/powerpoint/2010/main" val="871313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4082"/>
          </a:xfrm>
        </p:spPr>
        <p:txBody>
          <a:bodyPr/>
          <a:lstStyle/>
          <a:p>
            <a:r>
              <a:rPr lang="tr-TR" sz="3600" b="1" dirty="0" smtClean="0">
                <a:solidFill>
                  <a:srgbClr val="7030A0"/>
                </a:solidFill>
              </a:rPr>
              <a:t>Stopaj Oranı % (Diğer/TC)</a:t>
            </a:r>
            <a:endParaRPr lang="tr-TR" sz="3600"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0219885"/>
              </p:ext>
            </p:extLst>
          </p:nvPr>
        </p:nvGraphicFramePr>
        <p:xfrm>
          <a:off x="457200" y="1268759"/>
          <a:ext cx="8229600" cy="5380891"/>
        </p:xfrm>
        <a:graphic>
          <a:graphicData uri="http://schemas.openxmlformats.org/drawingml/2006/table">
            <a:tbl>
              <a:tblPr firstRow="1" firstCol="1" bandRow="1">
                <a:tableStyleId>{5C22544A-7EE6-4342-B048-85BDC9FD1C3A}</a:tableStyleId>
              </a:tblPr>
              <a:tblGrid>
                <a:gridCol w="4114800"/>
                <a:gridCol w="4114800"/>
              </a:tblGrid>
              <a:tr h="438941">
                <a:tc>
                  <a:txBody>
                    <a:bodyPr/>
                    <a:lstStyle/>
                    <a:p>
                      <a:pPr>
                        <a:lnSpc>
                          <a:spcPct val="115000"/>
                        </a:lnSpc>
                        <a:spcAft>
                          <a:spcPts val="0"/>
                        </a:spcAft>
                      </a:pPr>
                      <a:r>
                        <a:rPr lang="tr-TR" sz="2400" dirty="0">
                          <a:solidFill>
                            <a:srgbClr val="7030A0"/>
                          </a:solidFill>
                          <a:effectLst/>
                        </a:rPr>
                        <a:t>Maaşlardan P.A.Y.E.</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Matraha Göre</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Yabancıların serbest meslek kazançlarından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20/5</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Patent hakları için yabancılara ödenen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dirty="0">
                          <a:solidFill>
                            <a:srgbClr val="7030A0"/>
                          </a:solidFill>
                          <a:effectLst/>
                        </a:rPr>
                        <a:t>Yabancı sanatkârlara ödemelerden</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6643">
                <a:tc>
                  <a:txBody>
                    <a:bodyPr/>
                    <a:lstStyle/>
                    <a:p>
                      <a:pPr>
                        <a:lnSpc>
                          <a:spcPct val="115000"/>
                        </a:lnSpc>
                        <a:spcAft>
                          <a:spcPts val="0"/>
                        </a:spcAft>
                      </a:pPr>
                      <a:r>
                        <a:rPr lang="tr-TR" sz="2400">
                          <a:solidFill>
                            <a:srgbClr val="7030A0"/>
                          </a:solidFill>
                          <a:effectLst/>
                        </a:rPr>
                        <a:t>Hava parası için ödemelerden</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20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119025">
                <a:tc>
                  <a:txBody>
                    <a:bodyPr/>
                    <a:lstStyle/>
                    <a:p>
                      <a:pPr>
                        <a:lnSpc>
                          <a:spcPct val="115000"/>
                        </a:lnSpc>
                        <a:spcAft>
                          <a:spcPts val="0"/>
                        </a:spcAft>
                      </a:pP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tc>
              </a:tr>
            </a:tbl>
          </a:graphicData>
        </a:graphic>
      </p:graphicFrame>
    </p:spTree>
    <p:extLst>
      <p:ext uri="{BB962C8B-B14F-4D97-AF65-F5344CB8AC3E}">
        <p14:creationId xmlns:p14="http://schemas.microsoft.com/office/powerpoint/2010/main" val="4097110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b="1" dirty="0">
                <a:solidFill>
                  <a:srgbClr val="7030A0"/>
                </a:solidFill>
              </a:rPr>
              <a:t>Stopaj Oranı % (Diğer/TC)</a:t>
            </a:r>
            <a:endParaRPr lang="tr-T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2121946"/>
              </p:ext>
            </p:extLst>
          </p:nvPr>
        </p:nvGraphicFramePr>
        <p:xfrm>
          <a:off x="457200" y="908721"/>
          <a:ext cx="8229600" cy="5728508"/>
        </p:xfrm>
        <a:graphic>
          <a:graphicData uri="http://schemas.openxmlformats.org/drawingml/2006/table">
            <a:tbl>
              <a:tblPr firstRow="1" firstCol="1" bandRow="1">
                <a:tableStyleId>{5C22544A-7EE6-4342-B048-85BDC9FD1C3A}</a:tableStyleId>
              </a:tblPr>
              <a:tblGrid>
                <a:gridCol w="4114800"/>
                <a:gridCol w="4114800"/>
              </a:tblGrid>
              <a:tr h="1487831">
                <a:tc>
                  <a:txBody>
                    <a:bodyPr/>
                    <a:lstStyle/>
                    <a:p>
                      <a:pPr>
                        <a:lnSpc>
                          <a:spcPct val="115000"/>
                        </a:lnSpc>
                        <a:spcAft>
                          <a:spcPts val="0"/>
                        </a:spcAft>
                      </a:pPr>
                      <a:r>
                        <a:rPr lang="tr-TR" sz="2400" dirty="0">
                          <a:solidFill>
                            <a:srgbClr val="7030A0"/>
                          </a:solidFill>
                          <a:effectLst/>
                          <a:latin typeface="+mn-lt"/>
                        </a:rPr>
                        <a:t>Tarım ürünleri için üreticiye yapılan ödemelerden</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a:solidFill>
                          <a:srgbClr val="7030A0"/>
                        </a:solidFill>
                        <a:effectLst/>
                        <a:latin typeface="+mn-lt"/>
                      </a:endParaRPr>
                    </a:p>
                  </a:txBody>
                  <a:tcPr marL="190500" marR="190500" marT="47625" marB="47625" anchor="b"/>
                </a:tc>
              </a:tr>
              <a:tr h="540561">
                <a:tc>
                  <a:txBody>
                    <a:bodyPr/>
                    <a:lstStyle/>
                    <a:p>
                      <a:pPr>
                        <a:lnSpc>
                          <a:spcPct val="115000"/>
                        </a:lnSpc>
                        <a:spcAft>
                          <a:spcPts val="0"/>
                        </a:spcAft>
                      </a:pPr>
                      <a:r>
                        <a:rPr lang="tr-TR" sz="2400" dirty="0">
                          <a:solidFill>
                            <a:srgbClr val="7030A0"/>
                          </a:solidFill>
                          <a:effectLst/>
                          <a:latin typeface="+mn-lt"/>
                        </a:rPr>
                        <a:t>– Kuru tarımda</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1</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r h="540561">
                <a:tc>
                  <a:txBody>
                    <a:bodyPr/>
                    <a:lstStyle/>
                    <a:p>
                      <a:pPr>
                        <a:lnSpc>
                          <a:spcPct val="115000"/>
                        </a:lnSpc>
                        <a:spcAft>
                          <a:spcPts val="0"/>
                        </a:spcAft>
                      </a:pPr>
                      <a:r>
                        <a:rPr lang="tr-TR" sz="2400" dirty="0">
                          <a:solidFill>
                            <a:srgbClr val="7030A0"/>
                          </a:solidFill>
                          <a:effectLst/>
                          <a:latin typeface="+mn-lt"/>
                        </a:rPr>
                        <a:t>– Hayvancılıkta</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2</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r h="540561">
                <a:tc>
                  <a:txBody>
                    <a:bodyPr/>
                    <a:lstStyle/>
                    <a:p>
                      <a:pPr>
                        <a:lnSpc>
                          <a:spcPct val="115000"/>
                        </a:lnSpc>
                        <a:spcAft>
                          <a:spcPts val="0"/>
                        </a:spcAft>
                      </a:pPr>
                      <a:r>
                        <a:rPr lang="tr-TR" sz="2400" dirty="0">
                          <a:solidFill>
                            <a:srgbClr val="7030A0"/>
                          </a:solidFill>
                          <a:effectLst/>
                          <a:latin typeface="+mn-lt"/>
                        </a:rPr>
                        <a:t>– Sulu tarımda</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3</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r h="2435101">
                <a:tc>
                  <a:txBody>
                    <a:bodyPr/>
                    <a:lstStyle/>
                    <a:p>
                      <a:pPr>
                        <a:lnSpc>
                          <a:spcPct val="115000"/>
                        </a:lnSpc>
                        <a:spcAft>
                          <a:spcPts val="0"/>
                        </a:spcAft>
                      </a:pPr>
                      <a:r>
                        <a:rPr lang="tr-TR" sz="2400" dirty="0">
                          <a:solidFill>
                            <a:srgbClr val="7030A0"/>
                          </a:solidFill>
                          <a:effectLst/>
                          <a:latin typeface="+mn-lt"/>
                        </a:rPr>
                        <a:t>Taşınmaz mal alım ve satımı yapanlardan satış bedeli </a:t>
                      </a:r>
                      <a:r>
                        <a:rPr lang="tr-TR" sz="2400" dirty="0" smtClean="0">
                          <a:solidFill>
                            <a:srgbClr val="7030A0"/>
                          </a:solidFill>
                          <a:effectLst/>
                          <a:latin typeface="+mn-lt"/>
                        </a:rPr>
                        <a:t>veya rayiç </a:t>
                      </a:r>
                      <a:r>
                        <a:rPr lang="tr-TR" sz="2400" dirty="0">
                          <a:solidFill>
                            <a:srgbClr val="7030A0"/>
                          </a:solidFill>
                          <a:effectLst/>
                          <a:latin typeface="+mn-lt"/>
                        </a:rPr>
                        <a:t>hangisi yüksek </a:t>
                      </a:r>
                      <a:r>
                        <a:rPr lang="tr-TR" sz="2400" dirty="0" smtClean="0">
                          <a:solidFill>
                            <a:srgbClr val="7030A0"/>
                          </a:solidFill>
                          <a:effectLst/>
                          <a:latin typeface="+mn-lt"/>
                        </a:rPr>
                        <a:t>ise , %20 kar üzerinden </a:t>
                      </a:r>
                      <a:r>
                        <a:rPr lang="tr-TR" sz="2400" dirty="0">
                          <a:solidFill>
                            <a:srgbClr val="7030A0"/>
                          </a:solidFill>
                          <a:effectLst/>
                          <a:latin typeface="+mn-lt"/>
                        </a:rPr>
                        <a:t>saptanan safi kazancın</a:t>
                      </a:r>
                      <a:endParaRPr lang="tr-TR" sz="2400"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b="1" dirty="0">
                          <a:solidFill>
                            <a:srgbClr val="7030A0"/>
                          </a:solidFill>
                          <a:effectLst/>
                          <a:latin typeface="+mn-lt"/>
                        </a:rPr>
                        <a:t>20</a:t>
                      </a:r>
                      <a:endParaRPr lang="tr-TR" sz="2400" b="1" dirty="0">
                        <a:solidFill>
                          <a:srgbClr val="7030A0"/>
                        </a:solidFill>
                        <a:effectLst/>
                        <a:latin typeface="+mn-lt"/>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166475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lstStyle/>
          <a:p>
            <a:r>
              <a:rPr lang="tr-TR" sz="3600" b="1" dirty="0">
                <a:solidFill>
                  <a:srgbClr val="7030A0"/>
                </a:solidFill>
              </a:rPr>
              <a:t>Stopaj Oranı % (Diğer/TC)</a:t>
            </a:r>
            <a:endParaRPr lang="tr-T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1413964"/>
              </p:ext>
            </p:extLst>
          </p:nvPr>
        </p:nvGraphicFramePr>
        <p:xfrm>
          <a:off x="457200" y="836713"/>
          <a:ext cx="8229600" cy="5882825"/>
        </p:xfrm>
        <a:graphic>
          <a:graphicData uri="http://schemas.openxmlformats.org/drawingml/2006/table">
            <a:tbl>
              <a:tblPr firstRow="1" firstCol="1" bandRow="1">
                <a:tableStyleId>{5C22544A-7EE6-4342-B048-85BDC9FD1C3A}</a:tableStyleId>
              </a:tblPr>
              <a:tblGrid>
                <a:gridCol w="4114800"/>
                <a:gridCol w="4114800"/>
              </a:tblGrid>
              <a:tr h="811064">
                <a:tc>
                  <a:txBody>
                    <a:bodyPr/>
                    <a:lstStyle/>
                    <a:p>
                      <a:pPr>
                        <a:lnSpc>
                          <a:spcPct val="115000"/>
                        </a:lnSpc>
                        <a:spcAft>
                          <a:spcPts val="0"/>
                        </a:spcAft>
                      </a:pPr>
                      <a:r>
                        <a:rPr lang="tr-TR" sz="2200" dirty="0">
                          <a:solidFill>
                            <a:srgbClr val="7030A0"/>
                          </a:solidFill>
                          <a:effectLst/>
                        </a:rPr>
                        <a:t>Tüzel kişilerin banka faizi gelirlerinden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a:solidFill>
                            <a:srgbClr val="7030A0"/>
                          </a:solidFill>
                          <a:effectLst/>
                        </a:rPr>
                        <a:t>12</a:t>
                      </a:r>
                      <a:endParaRPr lang="tr-TR" sz="22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811064">
                <a:tc>
                  <a:txBody>
                    <a:bodyPr/>
                    <a:lstStyle/>
                    <a:p>
                      <a:pPr>
                        <a:lnSpc>
                          <a:spcPct val="115000"/>
                        </a:lnSpc>
                        <a:spcAft>
                          <a:spcPts val="0"/>
                        </a:spcAft>
                      </a:pPr>
                      <a:r>
                        <a:rPr lang="tr-TR" sz="2200" dirty="0">
                          <a:solidFill>
                            <a:srgbClr val="7030A0"/>
                          </a:solidFill>
                          <a:effectLst/>
                        </a:rPr>
                        <a:t>Gerçek kişilerin banka faizi gelirlerinden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10</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35942">
                <a:tc>
                  <a:txBody>
                    <a:bodyPr/>
                    <a:lstStyle/>
                    <a:p>
                      <a:pPr>
                        <a:lnSpc>
                          <a:spcPct val="115000"/>
                        </a:lnSpc>
                        <a:spcAft>
                          <a:spcPts val="0"/>
                        </a:spcAft>
                      </a:pPr>
                      <a:r>
                        <a:rPr lang="tr-TR" sz="2200" dirty="0">
                          <a:solidFill>
                            <a:srgbClr val="7030A0"/>
                          </a:solidFill>
                          <a:effectLst/>
                        </a:rPr>
                        <a:t>Temettülerden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15</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186184">
                <a:tc>
                  <a:txBody>
                    <a:bodyPr/>
                    <a:lstStyle/>
                    <a:p>
                      <a:pPr>
                        <a:lnSpc>
                          <a:spcPct val="115000"/>
                        </a:lnSpc>
                        <a:spcAft>
                          <a:spcPts val="0"/>
                        </a:spcAft>
                      </a:pPr>
                      <a:r>
                        <a:rPr lang="tr-TR" sz="2200" dirty="0">
                          <a:solidFill>
                            <a:srgbClr val="7030A0"/>
                          </a:solidFill>
                          <a:effectLst/>
                        </a:rPr>
                        <a:t>Dağıtılmayan kurum kazancından, yabancı kurumlar dahil</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15</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35942">
                <a:tc>
                  <a:txBody>
                    <a:bodyPr/>
                    <a:lstStyle/>
                    <a:p>
                      <a:pPr>
                        <a:lnSpc>
                          <a:spcPct val="115000"/>
                        </a:lnSpc>
                        <a:spcAft>
                          <a:spcPts val="0"/>
                        </a:spcAft>
                      </a:pPr>
                      <a:r>
                        <a:rPr lang="tr-TR" sz="2200">
                          <a:solidFill>
                            <a:srgbClr val="7030A0"/>
                          </a:solidFill>
                          <a:effectLst/>
                        </a:rPr>
                        <a:t>Kira gelirlerinden</a:t>
                      </a:r>
                      <a:endParaRPr lang="tr-TR" sz="22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10</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1936427">
                <a:tc>
                  <a:txBody>
                    <a:bodyPr/>
                    <a:lstStyle/>
                    <a:p>
                      <a:pPr>
                        <a:lnSpc>
                          <a:spcPct val="115000"/>
                        </a:lnSpc>
                        <a:spcAft>
                          <a:spcPts val="0"/>
                        </a:spcAft>
                      </a:pPr>
                      <a:r>
                        <a:rPr lang="tr-TR" sz="2200" dirty="0">
                          <a:solidFill>
                            <a:srgbClr val="7030A0"/>
                          </a:solidFill>
                          <a:effectLst/>
                        </a:rPr>
                        <a:t>Yerel Banka ve Kooperatifler dışındaki </a:t>
                      </a:r>
                      <a:r>
                        <a:rPr lang="tr-TR" sz="2200" dirty="0" smtClean="0">
                          <a:solidFill>
                            <a:srgbClr val="7030A0"/>
                          </a:solidFill>
                          <a:effectLst/>
                        </a:rPr>
                        <a:t>kaynaklardan alınan </a:t>
                      </a:r>
                      <a:r>
                        <a:rPr lang="tr-TR" sz="2200" dirty="0">
                          <a:solidFill>
                            <a:srgbClr val="7030A0"/>
                          </a:solidFill>
                          <a:effectLst/>
                        </a:rPr>
                        <a:t>borçlar için ödenen faizden</a:t>
                      </a:r>
                      <a:endParaRPr lang="tr-TR" sz="2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200" b="1" dirty="0">
                          <a:solidFill>
                            <a:srgbClr val="7030A0"/>
                          </a:solidFill>
                          <a:effectLst/>
                        </a:rPr>
                        <a:t>20/10</a:t>
                      </a:r>
                      <a:endParaRPr lang="tr-TR" sz="2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1330902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7030A0"/>
                </a:solidFill>
              </a:rPr>
              <a:t>Gelir Vergisi Hesaplamaları</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Gelir vergisi yıllık dilimleri ve oranları</a:t>
            </a:r>
          </a:p>
          <a:p>
            <a:r>
              <a:rPr lang="tr-TR" dirty="0" smtClean="0">
                <a:solidFill>
                  <a:srgbClr val="7030A0"/>
                </a:solidFill>
              </a:rPr>
              <a:t>Gelir vergisi yıllık muafiyetleri</a:t>
            </a:r>
          </a:p>
          <a:p>
            <a:r>
              <a:rPr lang="tr-TR" dirty="0" smtClean="0">
                <a:solidFill>
                  <a:srgbClr val="7030A0"/>
                </a:solidFill>
              </a:rPr>
              <a:t>Sosyal Sigorta ve İhtiyat sandığı oranları</a:t>
            </a:r>
            <a:endParaRPr lang="tr-TR" dirty="0">
              <a:solidFill>
                <a:srgbClr val="7030A0"/>
              </a:solidFill>
            </a:endParaRPr>
          </a:p>
          <a:p>
            <a:pPr marL="0" indent="0">
              <a:buNone/>
            </a:pPr>
            <a:r>
              <a:rPr lang="tr-TR" dirty="0" smtClean="0">
                <a:solidFill>
                  <a:srgbClr val="7030A0"/>
                </a:solidFill>
              </a:rPr>
              <a:t> Tabloları kullanılarak yapılacaktır.</a:t>
            </a:r>
            <a:endParaRPr lang="tr-TR" dirty="0">
              <a:solidFill>
                <a:srgbClr val="7030A0"/>
              </a:solidFill>
            </a:endParaRPr>
          </a:p>
        </p:txBody>
      </p:sp>
    </p:spTree>
    <p:extLst>
      <p:ext uri="{BB962C8B-B14F-4D97-AF65-F5344CB8AC3E}">
        <p14:creationId xmlns:p14="http://schemas.microsoft.com/office/powerpoint/2010/main" val="2533815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tr-TR" sz="3600" dirty="0" smtClean="0">
                <a:solidFill>
                  <a:srgbClr val="7030A0"/>
                </a:solidFill>
              </a:rPr>
              <a:t>Sosyal Sigorta, Sosyal Güvenlik ve İhtiyat Sandığı</a:t>
            </a:r>
            <a:endParaRPr lang="tr-TR" sz="36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4110122"/>
              </p:ext>
            </p:extLst>
          </p:nvPr>
        </p:nvGraphicFramePr>
        <p:xfrm>
          <a:off x="457200" y="2731758"/>
          <a:ext cx="8229599" cy="3745992"/>
        </p:xfrm>
        <a:graphic>
          <a:graphicData uri="http://schemas.openxmlformats.org/drawingml/2006/table">
            <a:tbl>
              <a:tblPr firstRow="1" firstCol="1" bandRow="1">
                <a:tableStyleId>{5C22544A-7EE6-4342-B048-85BDC9FD1C3A}</a:tableStyleId>
              </a:tblPr>
              <a:tblGrid>
                <a:gridCol w="2330506"/>
                <a:gridCol w="2330506"/>
                <a:gridCol w="2330506"/>
                <a:gridCol w="1238081"/>
              </a:tblGrid>
              <a:tr h="642363">
                <a:tc gridSpan="4">
                  <a:txBody>
                    <a:bodyPr/>
                    <a:lstStyle/>
                    <a:p>
                      <a:pPr algn="ctr">
                        <a:lnSpc>
                          <a:spcPct val="115000"/>
                        </a:lnSpc>
                        <a:spcAft>
                          <a:spcPts val="0"/>
                        </a:spcAft>
                      </a:pPr>
                      <a:r>
                        <a:rPr lang="tr-TR" sz="2400" dirty="0">
                          <a:solidFill>
                            <a:srgbClr val="7030A0"/>
                          </a:solidFill>
                          <a:effectLst/>
                        </a:rPr>
                        <a:t>Ödenecek primlerin alt ve üst </a:t>
                      </a:r>
                      <a:r>
                        <a:rPr lang="tr-TR" sz="2400" dirty="0" smtClean="0">
                          <a:solidFill>
                            <a:srgbClr val="7030A0"/>
                          </a:solidFill>
                          <a:effectLst/>
                        </a:rPr>
                        <a:t>sınırları</a:t>
                      </a:r>
                      <a:r>
                        <a:rPr lang="tr-TR" altLang="tr-TR" sz="2400" b="1" dirty="0" smtClean="0">
                          <a:solidFill>
                            <a:srgbClr val="7030A0"/>
                          </a:solidFill>
                          <a:latin typeface="inherit"/>
                          <a:ea typeface="Times New Roman" panose="02020603050405020304" pitchFamily="18" charset="0"/>
                          <a:cs typeface="Arial" panose="020B0604020202020204" pitchFamily="34" charset="0"/>
                        </a:rPr>
                        <a:t>(1 Eylül 2015’ten itibaren)</a:t>
                      </a:r>
                      <a:r>
                        <a:rPr lang="tr-TR" sz="2400" dirty="0" smtClean="0">
                          <a:solidFill>
                            <a:srgbClr val="7030A0"/>
                          </a:solidFill>
                          <a:effectLst/>
                        </a:rPr>
                        <a:t>:</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642363">
                <a:tc>
                  <a:txBody>
                    <a:bodyPr/>
                    <a:lstStyle/>
                    <a:p>
                      <a:pPr>
                        <a:lnSpc>
                          <a:spcPct val="115000"/>
                        </a:lnSpc>
                      </a:pPr>
                      <a:endParaRPr lang="tr-TR" sz="240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Aylık-Alt Sınır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Aylık-Üst Sınır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1100">
                        <a:effectLst/>
                        <a:latin typeface="Calibri" panose="020F0502020204030204" pitchFamily="34" charset="0"/>
                      </a:endParaRPr>
                    </a:p>
                  </a:txBody>
                  <a:tcPr marL="0" marR="0" marT="0" marB="0" anchor="b"/>
                </a:tc>
              </a:tr>
              <a:tr h="642363">
                <a:tc>
                  <a:txBody>
                    <a:bodyPr/>
                    <a:lstStyle/>
                    <a:p>
                      <a:pPr>
                        <a:lnSpc>
                          <a:spcPct val="115000"/>
                        </a:lnSpc>
                        <a:spcAft>
                          <a:spcPts val="0"/>
                        </a:spcAft>
                      </a:pPr>
                      <a:r>
                        <a:rPr lang="tr-TR" sz="2400">
                          <a:solidFill>
                            <a:srgbClr val="7030A0"/>
                          </a:solidFill>
                          <a:effectLst/>
                        </a:rPr>
                        <a:t>Sosyal Sigorta</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1,730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8,650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1100">
                        <a:effectLst/>
                        <a:latin typeface="Calibri" panose="020F0502020204030204" pitchFamily="34" charset="0"/>
                      </a:endParaRPr>
                    </a:p>
                  </a:txBody>
                  <a:tcPr marL="0" marR="0" marT="0" marB="0" anchor="b"/>
                </a:tc>
              </a:tr>
              <a:tr h="642363">
                <a:tc>
                  <a:txBody>
                    <a:bodyPr/>
                    <a:lstStyle/>
                    <a:p>
                      <a:pPr>
                        <a:lnSpc>
                          <a:spcPct val="115000"/>
                        </a:lnSpc>
                        <a:spcAft>
                          <a:spcPts val="0"/>
                        </a:spcAft>
                      </a:pPr>
                      <a:r>
                        <a:rPr lang="tr-TR" sz="2400" dirty="0">
                          <a:solidFill>
                            <a:srgbClr val="7030A0"/>
                          </a:solidFill>
                          <a:effectLst/>
                        </a:rPr>
                        <a:t>Sosyal Güvenlik</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1,730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smtClean="0">
                          <a:solidFill>
                            <a:srgbClr val="7030A0"/>
                          </a:solidFill>
                          <a:effectLst/>
                        </a:rPr>
                        <a:t>12,110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1100" dirty="0">
                        <a:effectLst/>
                        <a:latin typeface="Calibri" panose="020F0502020204030204" pitchFamily="34" charset="0"/>
                      </a:endParaRPr>
                    </a:p>
                  </a:txBody>
                  <a:tcPr marL="0" marR="0" marT="0" marB="0" anchor="b"/>
                </a:tc>
              </a:tr>
            </a:tbl>
          </a:graphicData>
        </a:graphic>
      </p:graphicFrame>
      <p:sp>
        <p:nvSpPr>
          <p:cNvPr id="6" name="Rectangle 5"/>
          <p:cNvSpPr/>
          <p:nvPr/>
        </p:nvSpPr>
        <p:spPr>
          <a:xfrm>
            <a:off x="0" y="2251801"/>
            <a:ext cx="9641085" cy="461665"/>
          </a:xfrm>
          <a:prstGeom prst="rect">
            <a:avLst/>
          </a:prstGeom>
        </p:spPr>
        <p:txBody>
          <a:bodyPr wrap="square">
            <a:spAutoFit/>
          </a:bodyPr>
          <a:lstStyle/>
          <a:p>
            <a:pPr lvl="0" eaLnBrk="0" hangingPunct="0"/>
            <a:r>
              <a:rPr lang="tr-TR" altLang="tr-TR" sz="24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a:t>
            </a:r>
            <a:r>
              <a:rPr lang="tr-TR" altLang="tr-TR" sz="2400" b="1" dirty="0">
                <a:solidFill>
                  <a:srgbClr val="7030A0"/>
                </a:solidFill>
                <a:latin typeface="inherit"/>
                <a:ea typeface="Times New Roman" panose="02020603050405020304" pitchFamily="18" charset="0"/>
                <a:cs typeface="Arial" panose="020B0604020202020204" pitchFamily="34" charset="0"/>
              </a:rPr>
              <a:t> Sosyal Sigorta ve Sosyal </a:t>
            </a:r>
            <a:r>
              <a:rPr lang="tr-TR" altLang="tr-TR" sz="2400" b="1" dirty="0" smtClean="0">
                <a:solidFill>
                  <a:srgbClr val="7030A0"/>
                </a:solidFill>
                <a:latin typeface="inherit"/>
                <a:ea typeface="Times New Roman" panose="02020603050405020304" pitchFamily="18" charset="0"/>
                <a:cs typeface="Arial" panose="020B0604020202020204" pitchFamily="34" charset="0"/>
              </a:rPr>
              <a:t>G</a:t>
            </a:r>
            <a:r>
              <a:rPr lang="tr-TR" altLang="tr-TR" sz="2400" b="1" dirty="0" smtClean="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2400" b="1" dirty="0" smtClean="0">
                <a:solidFill>
                  <a:srgbClr val="7030A0"/>
                </a:solidFill>
                <a:latin typeface="inherit"/>
                <a:ea typeface="Times New Roman" panose="02020603050405020304" pitchFamily="18" charset="0"/>
                <a:cs typeface="Arial" panose="020B0604020202020204" pitchFamily="34" charset="0"/>
              </a:rPr>
              <a:t>venlik:</a:t>
            </a:r>
            <a:endParaRPr lang="tr-TR" altLang="tr-TR" sz="2400" dirty="0">
              <a:solidFill>
                <a:srgbClr val="7030A0"/>
              </a:solidFill>
              <a:latin typeface="Arial" panose="020B0604020202020204" pitchFamily="34" charset="0"/>
            </a:endParaRPr>
          </a:p>
        </p:txBody>
      </p:sp>
    </p:spTree>
    <p:extLst>
      <p:ext uri="{BB962C8B-B14F-4D97-AF65-F5344CB8AC3E}">
        <p14:creationId xmlns:p14="http://schemas.microsoft.com/office/powerpoint/2010/main" val="2912673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b="1" dirty="0" smtClean="0">
                <a:solidFill>
                  <a:srgbClr val="7030A0"/>
                </a:solidFill>
                <a:latin typeface="inherit"/>
                <a:ea typeface="Times New Roman" panose="02020603050405020304" pitchFamily="18" charset="0"/>
                <a:cs typeface="Arial" panose="020B0604020202020204" pitchFamily="34" charset="0"/>
              </a:rPr>
              <a:t> </a:t>
            </a:r>
            <a:br>
              <a:rPr lang="tr-TR" altLang="tr-TR"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sp>
        <p:nvSpPr>
          <p:cNvPr id="3" name="Content Placeholder 2"/>
          <p:cNvSpPr>
            <a:spLocks noGrp="1"/>
          </p:cNvSpPr>
          <p:nvPr>
            <p:ph idx="1"/>
          </p:nvPr>
        </p:nvSpPr>
        <p:spPr/>
        <p:txBody>
          <a:bodyPr/>
          <a:lstStyle/>
          <a:p>
            <a:r>
              <a:rPr lang="tr-TR" b="1" dirty="0">
                <a:solidFill>
                  <a:srgbClr val="7030A0"/>
                </a:solidFill>
              </a:rPr>
              <a:t>Memur ve İşçiler:</a:t>
            </a:r>
            <a:r>
              <a:rPr lang="tr-TR" dirty="0">
                <a:solidFill>
                  <a:srgbClr val="7030A0"/>
                </a:solidFill>
              </a:rPr>
              <a:t/>
            </a:r>
            <a:br>
              <a:rPr lang="tr-TR" dirty="0">
                <a:solidFill>
                  <a:srgbClr val="7030A0"/>
                </a:solidFill>
              </a:rPr>
            </a:br>
            <a:r>
              <a:rPr lang="tr-TR" dirty="0">
                <a:solidFill>
                  <a:srgbClr val="7030A0"/>
                </a:solidFill>
              </a:rPr>
              <a:t>Yukarıda belirtilen kazanç sınırları içerisinde aşağıdaki oranlarda kesinti yapılır.</a:t>
            </a:r>
          </a:p>
          <a:p>
            <a:endParaRPr lang="tr-TR" dirty="0"/>
          </a:p>
        </p:txBody>
      </p:sp>
    </p:spTree>
    <p:extLst>
      <p:ext uri="{BB962C8B-B14F-4D97-AF65-F5344CB8AC3E}">
        <p14:creationId xmlns:p14="http://schemas.microsoft.com/office/powerpoint/2010/main" val="336242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smtClean="0">
                <a:solidFill>
                  <a:srgbClr val="7030A0"/>
                </a:solidFill>
              </a:rPr>
              <a:t>3.1.1</a:t>
            </a:r>
            <a:r>
              <a:rPr lang="tr-TR" sz="3600" b="1" dirty="0">
                <a:solidFill>
                  <a:srgbClr val="7030A0"/>
                </a:solidFill>
              </a:rPr>
              <a:t>. Gelir Vergisinin Özellikleri</a:t>
            </a:r>
            <a:endParaRPr lang="tr-TR" sz="3600" dirty="0">
              <a:solidFill>
                <a:srgbClr val="7030A0"/>
              </a:solidFill>
            </a:endParaRPr>
          </a:p>
        </p:txBody>
      </p:sp>
      <p:sp>
        <p:nvSpPr>
          <p:cNvPr id="3" name="Content Placeholder 2"/>
          <p:cNvSpPr>
            <a:spLocks noGrp="1"/>
          </p:cNvSpPr>
          <p:nvPr>
            <p:ph idx="1"/>
          </p:nvPr>
        </p:nvSpPr>
        <p:spPr>
          <a:xfrm>
            <a:off x="457200" y="908720"/>
            <a:ext cx="8229600" cy="5400600"/>
          </a:xfrm>
        </p:spPr>
        <p:txBody>
          <a:bodyPr/>
          <a:lstStyle/>
          <a:p>
            <a:r>
              <a:rPr lang="tr-TR" dirty="0" smtClean="0">
                <a:solidFill>
                  <a:srgbClr val="7030A0"/>
                </a:solidFill>
              </a:rPr>
              <a:t>Bu </a:t>
            </a:r>
            <a:r>
              <a:rPr lang="tr-TR" dirty="0">
                <a:solidFill>
                  <a:srgbClr val="7030A0"/>
                </a:solidFill>
              </a:rPr>
              <a:t>vergiler bir yıl boyunca gerçek ve tüzel kişilerin kazançları üzerinden alınan vergilerdir. Gelir üzerinden alınan vergiler, vergiler içerisinde önemli bir paya sahiptir. Gelirlerin beyanın kontrolü ve takibi önemlidir. Bu hususlara dikkat edildiği sürece vergi gelirlerinden en büyük pay gelir vergilerinden sağlanır. Gelir üzerinden alınan vergiler iki şekilde incelenir. Bunlar, Gelir Vergileri ve Kurumlar Vergileridir.</a:t>
            </a:r>
          </a:p>
        </p:txBody>
      </p:sp>
    </p:spTree>
    <p:extLst>
      <p:ext uri="{BB962C8B-B14F-4D97-AF65-F5344CB8AC3E}">
        <p14:creationId xmlns:p14="http://schemas.microsoft.com/office/powerpoint/2010/main" val="3955588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altLang="tr-TR" sz="3600" b="1" dirty="0" smtClean="0">
                <a:solidFill>
                  <a:srgbClr val="7030A0"/>
                </a:solidFill>
                <a:latin typeface="inherit"/>
                <a:ea typeface="Times New Roman" panose="02020603050405020304" pitchFamily="18" charset="0"/>
                <a:cs typeface="Arial" panose="020B0604020202020204" pitchFamily="34" charset="0"/>
              </a:rPr>
              <a:t/>
            </a:r>
            <a:br>
              <a:rPr lang="tr-TR" altLang="tr-TR" sz="3600"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2244459"/>
              </p:ext>
            </p:extLst>
          </p:nvPr>
        </p:nvGraphicFramePr>
        <p:xfrm>
          <a:off x="457200" y="1700811"/>
          <a:ext cx="8229600" cy="4031742"/>
        </p:xfrm>
        <a:graphic>
          <a:graphicData uri="http://schemas.openxmlformats.org/drawingml/2006/table">
            <a:tbl>
              <a:tblPr firstRow="1" firstCol="1" bandRow="1">
                <a:tableStyleId>{5C22544A-7EE6-4342-B048-85BDC9FD1C3A}</a:tableStyleId>
              </a:tblPr>
              <a:tblGrid>
                <a:gridCol w="2057400"/>
                <a:gridCol w="2057400"/>
                <a:gridCol w="2057400"/>
                <a:gridCol w="2057400"/>
              </a:tblGrid>
              <a:tr h="448166">
                <a:tc gridSpan="4">
                  <a:txBody>
                    <a:bodyPr/>
                    <a:lstStyle/>
                    <a:p>
                      <a:pPr algn="ctr">
                        <a:lnSpc>
                          <a:spcPct val="115000"/>
                        </a:lnSpc>
                        <a:spcAft>
                          <a:spcPts val="0"/>
                        </a:spcAft>
                      </a:pPr>
                      <a:r>
                        <a:rPr lang="tr-TR" sz="2400" dirty="0">
                          <a:solidFill>
                            <a:srgbClr val="7030A0"/>
                          </a:solidFill>
                          <a:effectLst/>
                        </a:rPr>
                        <a:t>Sigortalıdan kesinti: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448166">
                <a:tc>
                  <a:txBody>
                    <a:bodyPr/>
                    <a:lstStyle/>
                    <a:p>
                      <a:pPr>
                        <a:lnSpc>
                          <a:spcPct val="115000"/>
                        </a:lnSpc>
                      </a:pPr>
                      <a:endParaRPr lang="tr-TR" sz="11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KKTC</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Çalışma İzinli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Emekli</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a:txBody>
                    <a:bodyPr/>
                    <a:lstStyle/>
                    <a:p>
                      <a:pPr>
                        <a:lnSpc>
                          <a:spcPct val="115000"/>
                        </a:lnSpc>
                        <a:spcAft>
                          <a:spcPts val="0"/>
                        </a:spcAft>
                      </a:pPr>
                      <a:r>
                        <a:rPr lang="tr-TR" sz="1200" dirty="0">
                          <a:solidFill>
                            <a:srgbClr val="7030A0"/>
                          </a:solidFill>
                          <a:effectLst/>
                        </a:rPr>
                        <a:t>Sosyal Sigorta</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%8</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a:txBody>
                    <a:bodyPr/>
                    <a:lstStyle/>
                    <a:p>
                      <a:pPr>
                        <a:lnSpc>
                          <a:spcPct val="115000"/>
                        </a:lnSpc>
                        <a:spcAft>
                          <a:spcPts val="0"/>
                        </a:spcAft>
                      </a:pPr>
                      <a:r>
                        <a:rPr lang="tr-TR" sz="1200" dirty="0">
                          <a:solidFill>
                            <a:srgbClr val="7030A0"/>
                          </a:solidFill>
                          <a:effectLst/>
                        </a:rPr>
                        <a:t>Sosyal Güvenlik</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%9</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%8.25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%8</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gridSpan="4">
                  <a:txBody>
                    <a:bodyPr/>
                    <a:lstStyle/>
                    <a:p>
                      <a:pPr algn="ctr">
                        <a:lnSpc>
                          <a:spcPct val="115000"/>
                        </a:lnSpc>
                        <a:spcAft>
                          <a:spcPts val="0"/>
                        </a:spcAft>
                      </a:pPr>
                      <a:r>
                        <a:rPr lang="tr-TR" sz="2400" dirty="0">
                          <a:solidFill>
                            <a:srgbClr val="7030A0"/>
                          </a:solidFill>
                          <a:effectLst/>
                        </a:rPr>
                        <a:t>İşveren katkısı:</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448166">
                <a:tc>
                  <a:txBody>
                    <a:bodyPr/>
                    <a:lstStyle/>
                    <a:p>
                      <a:pPr>
                        <a:lnSpc>
                          <a:spcPct val="115000"/>
                        </a:lnSpc>
                        <a:spcAft>
                          <a:spcPts val="0"/>
                        </a:spcAft>
                      </a:pPr>
                      <a:r>
                        <a:rPr lang="tr-TR" sz="1200" dirty="0">
                          <a:solidFill>
                            <a:srgbClr val="7030A0"/>
                          </a:solidFill>
                          <a:effectLst/>
                        </a:rPr>
                        <a:t>Sosyal Sigorta</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%11</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%11</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448166">
                <a:tc>
                  <a:txBody>
                    <a:bodyPr/>
                    <a:lstStyle/>
                    <a:p>
                      <a:pPr>
                        <a:lnSpc>
                          <a:spcPct val="115000"/>
                        </a:lnSpc>
                        <a:spcAft>
                          <a:spcPts val="0"/>
                        </a:spcAft>
                      </a:pPr>
                      <a:r>
                        <a:rPr lang="tr-TR" sz="1200" dirty="0">
                          <a:solidFill>
                            <a:srgbClr val="7030A0"/>
                          </a:solidFill>
                          <a:effectLst/>
                        </a:rPr>
                        <a:t>Sosyal Güvenlik</a:t>
                      </a:r>
                      <a:endParaRPr lang="tr-T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%11</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%10.25</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%13</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bl>
          </a:graphicData>
        </a:graphic>
      </p:graphicFrame>
    </p:spTree>
    <p:extLst>
      <p:ext uri="{BB962C8B-B14F-4D97-AF65-F5344CB8AC3E}">
        <p14:creationId xmlns:p14="http://schemas.microsoft.com/office/powerpoint/2010/main" val="3320297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b="1" dirty="0" smtClean="0">
                <a:solidFill>
                  <a:srgbClr val="7030A0"/>
                </a:solidFill>
                <a:latin typeface="inherit"/>
                <a:ea typeface="Times New Roman" panose="02020603050405020304" pitchFamily="18" charset="0"/>
                <a:cs typeface="Arial" panose="020B0604020202020204" pitchFamily="34" charset="0"/>
              </a:rPr>
              <a:t/>
            </a:r>
            <a:br>
              <a:rPr lang="tr-TR" altLang="tr-TR"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sp>
        <p:nvSpPr>
          <p:cNvPr id="3" name="Content Placeholder 2"/>
          <p:cNvSpPr>
            <a:spLocks noGrp="1"/>
          </p:cNvSpPr>
          <p:nvPr>
            <p:ph idx="1"/>
          </p:nvPr>
        </p:nvSpPr>
        <p:spPr/>
        <p:txBody>
          <a:bodyPr/>
          <a:lstStyle/>
          <a:p>
            <a:r>
              <a:rPr lang="tr-TR" dirty="0">
                <a:solidFill>
                  <a:srgbClr val="7030A0"/>
                </a:solidFill>
              </a:rPr>
              <a:t>Yukarıda belirtilen işveren katkısı birinci tehlike sınıfındaki sigortalılar için olup her sınıf artışı için işveren katkısı %1/2 yükselmektedir.</a:t>
            </a:r>
          </a:p>
          <a:p>
            <a:pPr marL="0" indent="0">
              <a:buNone/>
            </a:pPr>
            <a:endParaRPr lang="tr-TR" dirty="0"/>
          </a:p>
        </p:txBody>
      </p:sp>
    </p:spTree>
    <p:extLst>
      <p:ext uri="{BB962C8B-B14F-4D97-AF65-F5344CB8AC3E}">
        <p14:creationId xmlns:p14="http://schemas.microsoft.com/office/powerpoint/2010/main" val="4213032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lstStyle/>
          <a:p>
            <a:r>
              <a:rPr lang="tr-TR" altLang="tr-TR" b="1" dirty="0" smtClean="0">
                <a:solidFill>
                  <a:srgbClr val="7030A0"/>
                </a:solidFill>
                <a:latin typeface="inherit"/>
                <a:ea typeface="Times New Roman" panose="02020603050405020304" pitchFamily="18" charset="0"/>
                <a:cs typeface="Arial" panose="020B0604020202020204" pitchFamily="34" charset="0"/>
              </a:rPr>
              <a:t/>
            </a:r>
            <a:br>
              <a:rPr lang="tr-TR" altLang="tr-TR" b="1" dirty="0" smtClean="0">
                <a:solidFill>
                  <a:srgbClr val="7030A0"/>
                </a:solidFill>
                <a:latin typeface="inherit"/>
                <a:ea typeface="Times New Roman" panose="02020603050405020304" pitchFamily="18" charset="0"/>
                <a:cs typeface="Arial" panose="020B0604020202020204" pitchFamily="34" charset="0"/>
              </a:rPr>
            </a:br>
            <a:r>
              <a:rPr lang="tr-TR" altLang="tr-TR" sz="3600" b="1" dirty="0" smtClean="0">
                <a:solidFill>
                  <a:srgbClr val="7030A0"/>
                </a:solidFill>
                <a:latin typeface="inherit"/>
                <a:ea typeface="Times New Roman" panose="02020603050405020304" pitchFamily="18" charset="0"/>
                <a:cs typeface="Arial" panose="020B0604020202020204" pitchFamily="34" charset="0"/>
              </a:rPr>
              <a:t>Sosyal </a:t>
            </a:r>
            <a:r>
              <a:rPr lang="tr-TR" altLang="tr-TR" sz="3600" b="1" dirty="0">
                <a:solidFill>
                  <a:srgbClr val="7030A0"/>
                </a:solidFill>
                <a:latin typeface="inherit"/>
                <a:ea typeface="Times New Roman" panose="02020603050405020304" pitchFamily="18" charset="0"/>
                <a:cs typeface="Arial" panose="020B0604020202020204" pitchFamily="34" charset="0"/>
              </a:rPr>
              <a:t>Sigorta ve Sosyal G</a:t>
            </a:r>
            <a:r>
              <a:rPr lang="tr-TR" altLang="tr-TR" sz="3600" b="1" dirty="0">
                <a:solidFill>
                  <a:srgbClr val="7030A0"/>
                </a:solidFill>
                <a:latin typeface="Calibri" panose="020F0502020204030204" pitchFamily="34" charset="0"/>
                <a:ea typeface="Times New Roman" panose="02020603050405020304" pitchFamily="18" charset="0"/>
                <a:cs typeface="Arial" panose="020B0604020202020204" pitchFamily="34" charset="0"/>
              </a:rPr>
              <a:t>ü</a:t>
            </a:r>
            <a:r>
              <a:rPr lang="tr-TR" altLang="tr-TR" sz="3600" b="1" dirty="0">
                <a:solidFill>
                  <a:srgbClr val="7030A0"/>
                </a:solidFill>
                <a:latin typeface="inherit"/>
                <a:ea typeface="Times New Roman" panose="02020603050405020304" pitchFamily="18" charset="0"/>
                <a:cs typeface="Arial" panose="020B0604020202020204" pitchFamily="34" charset="0"/>
              </a:rPr>
              <a:t>venlik:</a:t>
            </a:r>
            <a:r>
              <a:rPr lang="tr-TR" altLang="tr-TR" sz="3600" dirty="0">
                <a:solidFill>
                  <a:srgbClr val="7030A0"/>
                </a:solidFill>
                <a:latin typeface="Arial" panose="020B0604020202020204" pitchFamily="34" charset="0"/>
              </a:rPr>
              <a:t/>
            </a:r>
            <a:br>
              <a:rPr lang="tr-TR" altLang="tr-TR" sz="3600" dirty="0">
                <a:solidFill>
                  <a:srgbClr val="7030A0"/>
                </a:solidFill>
                <a:latin typeface="Arial" panose="020B0604020202020204" pitchFamily="34" charset="0"/>
              </a:rPr>
            </a:br>
            <a:endParaRPr lang="tr-TR" sz="3600" dirty="0"/>
          </a:p>
        </p:txBody>
      </p:sp>
      <p:sp>
        <p:nvSpPr>
          <p:cNvPr id="3" name="Content Placeholder 2"/>
          <p:cNvSpPr>
            <a:spLocks noGrp="1"/>
          </p:cNvSpPr>
          <p:nvPr>
            <p:ph idx="1"/>
          </p:nvPr>
        </p:nvSpPr>
        <p:spPr>
          <a:xfrm>
            <a:off x="457200" y="836712"/>
            <a:ext cx="8229600" cy="5400600"/>
          </a:xfrm>
        </p:spPr>
        <p:txBody>
          <a:bodyPr/>
          <a:lstStyle/>
          <a:p>
            <a:r>
              <a:rPr lang="tr-TR" sz="3000" b="1" dirty="0">
                <a:solidFill>
                  <a:srgbClr val="7030A0"/>
                </a:solidFill>
              </a:rPr>
              <a:t>İşveren durumunda olan veya bağımsız çalışanlar:</a:t>
            </a:r>
            <a:r>
              <a:rPr lang="tr-TR" sz="3000" dirty="0">
                <a:solidFill>
                  <a:srgbClr val="7030A0"/>
                </a:solidFill>
              </a:rPr>
              <a:t/>
            </a:r>
            <a:br>
              <a:rPr lang="tr-TR" sz="3000" dirty="0">
                <a:solidFill>
                  <a:srgbClr val="7030A0"/>
                </a:solidFill>
              </a:rPr>
            </a:br>
            <a:r>
              <a:rPr lang="tr-TR" sz="3000" dirty="0">
                <a:solidFill>
                  <a:srgbClr val="7030A0"/>
                </a:solidFill>
              </a:rPr>
              <a:t>Bu durumdaki sigortalılar yaş durumlarına göre Bakanlar Kurulu’nun tespit ettiği aylık gelir basamaklarından tehlike sınıflarına göre üçer aylık dönemlerde sigorta primi öderler.</a:t>
            </a:r>
          </a:p>
          <a:p>
            <a:r>
              <a:rPr lang="tr-TR" sz="3000" dirty="0">
                <a:solidFill>
                  <a:srgbClr val="7030A0"/>
                </a:solidFill>
              </a:rPr>
              <a:t>Sosyal güvenlik fonlarına yapılacak ödemeler vergi amaçları için aşağıdaki miktarları aşamaz.</a:t>
            </a:r>
          </a:p>
          <a:p>
            <a:pPr lvl="0"/>
            <a:r>
              <a:rPr lang="tr-TR" sz="3000" dirty="0">
                <a:solidFill>
                  <a:srgbClr val="7030A0"/>
                </a:solidFill>
              </a:rPr>
              <a:t>İşveren ödemesinde brüt ücretin – %19</a:t>
            </a:r>
          </a:p>
          <a:p>
            <a:pPr lvl="0"/>
            <a:r>
              <a:rPr lang="tr-TR" sz="3000" dirty="0">
                <a:solidFill>
                  <a:srgbClr val="7030A0"/>
                </a:solidFill>
              </a:rPr>
              <a:t>Hizmetli katkılarında brüt ücretin – %13</a:t>
            </a:r>
          </a:p>
          <a:p>
            <a:endParaRPr lang="tr-TR" dirty="0"/>
          </a:p>
        </p:txBody>
      </p:sp>
    </p:spTree>
    <p:extLst>
      <p:ext uri="{BB962C8B-B14F-4D97-AF65-F5344CB8AC3E}">
        <p14:creationId xmlns:p14="http://schemas.microsoft.com/office/powerpoint/2010/main" val="1870878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dirty="0" smtClean="0">
                <a:solidFill>
                  <a:srgbClr val="7030A0"/>
                </a:solidFill>
              </a:rPr>
              <a:t>İhtiyat Sandığı</a:t>
            </a:r>
            <a:endParaRPr lang="tr-TR"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7082344"/>
              </p:ext>
            </p:extLst>
          </p:nvPr>
        </p:nvGraphicFramePr>
        <p:xfrm>
          <a:off x="457200" y="2185635"/>
          <a:ext cx="8229599" cy="3994435"/>
        </p:xfrm>
        <a:graphic>
          <a:graphicData uri="http://schemas.openxmlformats.org/drawingml/2006/table">
            <a:tbl>
              <a:tblPr firstRow="1" firstCol="1" bandRow="1">
                <a:tableStyleId>{5C22544A-7EE6-4342-B048-85BDC9FD1C3A}</a:tableStyleId>
              </a:tblPr>
              <a:tblGrid>
                <a:gridCol w="2458616"/>
                <a:gridCol w="2202396"/>
                <a:gridCol w="2330506"/>
                <a:gridCol w="1238081"/>
              </a:tblGrid>
              <a:tr h="648405">
                <a:tc gridSpan="4">
                  <a:txBody>
                    <a:bodyPr/>
                    <a:lstStyle/>
                    <a:p>
                      <a:pPr algn="ctr">
                        <a:lnSpc>
                          <a:spcPct val="115000"/>
                        </a:lnSpc>
                        <a:spcAft>
                          <a:spcPts val="0"/>
                        </a:spcAft>
                      </a:pPr>
                      <a:r>
                        <a:rPr lang="tr-TR" sz="2400" dirty="0">
                          <a:solidFill>
                            <a:srgbClr val="7030A0"/>
                          </a:solidFill>
                          <a:effectLst/>
                        </a:rPr>
                        <a:t>İhtiyat Sandığı:</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hMerge="1">
                  <a:txBody>
                    <a:bodyPr/>
                    <a:lstStyle/>
                    <a:p>
                      <a:endParaRPr lang="tr-TR"/>
                    </a:p>
                  </a:txBody>
                  <a:tcPr/>
                </a:tc>
                <a:tc hMerge="1">
                  <a:txBody>
                    <a:bodyPr/>
                    <a:lstStyle/>
                    <a:p>
                      <a:endParaRPr lang="tr-TR"/>
                    </a:p>
                  </a:txBody>
                  <a:tcPr/>
                </a:tc>
                <a:tc hMerge="1">
                  <a:txBody>
                    <a:bodyPr/>
                    <a:lstStyle/>
                    <a:p>
                      <a:endParaRPr lang="tr-TR"/>
                    </a:p>
                  </a:txBody>
                  <a:tcPr/>
                </a:tc>
              </a:tr>
              <a:tr h="966361">
                <a:tc>
                  <a:txBody>
                    <a:bodyPr/>
                    <a:lstStyle/>
                    <a:p>
                      <a:pPr algn="ctr">
                        <a:lnSpc>
                          <a:spcPct val="115000"/>
                        </a:lnSpc>
                        <a:spcAft>
                          <a:spcPts val="0"/>
                        </a:spcAft>
                      </a:pPr>
                      <a:r>
                        <a:rPr lang="tr-TR" sz="2400" dirty="0">
                          <a:solidFill>
                            <a:srgbClr val="7030A0"/>
                          </a:solidFill>
                          <a:effectLst/>
                        </a:rPr>
                        <a:t>Memur ve İşçiler:</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KKTC</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Çalışma İzinli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0" marR="0" marT="0" marB="0" anchor="b"/>
                </a:tc>
              </a:tr>
              <a:tr h="1413308">
                <a:tc>
                  <a:txBody>
                    <a:bodyPr/>
                    <a:lstStyle/>
                    <a:p>
                      <a:pPr>
                        <a:lnSpc>
                          <a:spcPct val="115000"/>
                        </a:lnSpc>
                        <a:spcAft>
                          <a:spcPts val="0"/>
                        </a:spcAft>
                      </a:pPr>
                      <a:r>
                        <a:rPr lang="tr-TR" sz="2400" dirty="0">
                          <a:solidFill>
                            <a:srgbClr val="7030A0"/>
                          </a:solidFill>
                          <a:effectLst/>
                        </a:rPr>
                        <a:t>Aylık </a:t>
                      </a:r>
                      <a:r>
                        <a:rPr lang="tr-TR" sz="2400" dirty="0" smtClean="0">
                          <a:solidFill>
                            <a:srgbClr val="7030A0"/>
                          </a:solidFill>
                          <a:effectLst/>
                        </a:rPr>
                        <a:t>ödeneklerin</a:t>
                      </a:r>
                    </a:p>
                    <a:p>
                      <a:pPr>
                        <a:lnSpc>
                          <a:spcPct val="115000"/>
                        </a:lnSpc>
                        <a:spcAft>
                          <a:spcPts val="0"/>
                        </a:spcAft>
                      </a:pPr>
                      <a:r>
                        <a:rPr lang="tr-TR" sz="2400" dirty="0" smtClean="0">
                          <a:solidFill>
                            <a:srgbClr val="7030A0"/>
                          </a:solidFill>
                          <a:effectLst/>
                        </a:rPr>
                        <a:t>den </a:t>
                      </a:r>
                      <a:r>
                        <a:rPr lang="tr-TR" sz="2400" dirty="0">
                          <a:solidFill>
                            <a:srgbClr val="7030A0"/>
                          </a:solidFill>
                          <a:effectLst/>
                        </a:rPr>
                        <a:t>kesinti</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%4</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0" marR="0" marT="0" marB="0" anchor="b"/>
                </a:tc>
              </a:tr>
              <a:tr h="966361">
                <a:tc>
                  <a:txBody>
                    <a:bodyPr/>
                    <a:lstStyle/>
                    <a:p>
                      <a:pPr>
                        <a:lnSpc>
                          <a:spcPct val="115000"/>
                        </a:lnSpc>
                        <a:spcAft>
                          <a:spcPts val="0"/>
                        </a:spcAft>
                      </a:pPr>
                      <a:r>
                        <a:rPr lang="tr-TR" sz="2400">
                          <a:solidFill>
                            <a:srgbClr val="7030A0"/>
                          </a:solidFill>
                          <a:effectLst/>
                        </a:rPr>
                        <a:t>İşveren katkısı</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%4</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0" marR="0" marT="0" marB="0" anchor="b"/>
                </a:tc>
              </a:tr>
            </a:tbl>
          </a:graphicData>
        </a:graphic>
      </p:graphicFrame>
      <p:sp>
        <p:nvSpPr>
          <p:cNvPr id="5" name="Rectangle 1"/>
          <p:cNvSpPr>
            <a:spLocks noChangeArrowheads="1"/>
          </p:cNvSpPr>
          <p:nvPr/>
        </p:nvSpPr>
        <p:spPr bwMode="auto">
          <a:xfrm>
            <a:off x="251520" y="985304"/>
            <a:ext cx="527335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2400" b="1" i="0" u="none" strike="noStrike" cap="none" normalizeH="0" baseline="0" dirty="0" smtClean="0">
                <a:ln>
                  <a:noFill/>
                </a:ln>
                <a:solidFill>
                  <a:srgbClr val="7030A0"/>
                </a:solidFill>
                <a:effectLst/>
                <a:latin typeface="+mn-lt"/>
                <a:ea typeface="Times New Roman" panose="02020603050405020304" pitchFamily="18" charset="0"/>
                <a:cs typeface="Arial" panose="020B0604020202020204" pitchFamily="34" charset="0"/>
              </a:rPr>
              <a:t>İşverenler veya bağımsız </a:t>
            </a:r>
            <a:r>
              <a:rPr lang="tr-TR" altLang="tr-TR" sz="2400" b="1" dirty="0">
                <a:solidFill>
                  <a:srgbClr val="7030A0"/>
                </a:solidFill>
                <a:latin typeface="+mn-lt"/>
                <a:ea typeface="Times New Roman" panose="02020603050405020304" pitchFamily="18" charset="0"/>
                <a:cs typeface="Arial" panose="020B0604020202020204" pitchFamily="34" charset="0"/>
              </a:rPr>
              <a:t>ç</a:t>
            </a:r>
            <a:r>
              <a:rPr kumimoji="0" lang="tr-TR" altLang="tr-TR" sz="2400" b="1" i="0" u="none" strike="noStrike" cap="none" normalizeH="0" baseline="0" dirty="0" smtClean="0">
                <a:ln>
                  <a:noFill/>
                </a:ln>
                <a:solidFill>
                  <a:srgbClr val="7030A0"/>
                </a:solidFill>
                <a:effectLst/>
                <a:latin typeface="+mn-lt"/>
                <a:ea typeface="Times New Roman" panose="02020603050405020304" pitchFamily="18" charset="0"/>
                <a:cs typeface="Arial" panose="020B0604020202020204" pitchFamily="34" charset="0"/>
              </a:rPr>
              <a:t>alışanlar </a:t>
            </a:r>
          </a:p>
          <a:p>
            <a:pPr marR="0" lvl="0" algn="l" defTabSz="914400" rtl="0" eaLnBrk="0" fontAlgn="base" latinLnBrk="0" hangingPunct="0">
              <a:lnSpc>
                <a:spcPct val="100000"/>
              </a:lnSpc>
              <a:spcBef>
                <a:spcPct val="0"/>
              </a:spcBef>
              <a:spcAft>
                <a:spcPct val="0"/>
              </a:spcAft>
              <a:buClrTx/>
              <a:buSzTx/>
              <a:tabLst/>
            </a:pPr>
            <a:r>
              <a:rPr lang="tr-TR" altLang="tr-TR" sz="2400" b="1" dirty="0">
                <a:solidFill>
                  <a:srgbClr val="7030A0"/>
                </a:solidFill>
                <a:latin typeface="+mn-lt"/>
                <a:ea typeface="Times New Roman" panose="02020603050405020304" pitchFamily="18" charset="0"/>
                <a:cs typeface="Arial" panose="020B0604020202020204" pitchFamily="34" charset="0"/>
              </a:rPr>
              <a:t> </a:t>
            </a:r>
            <a:r>
              <a:rPr lang="tr-TR" altLang="tr-TR" sz="2400" b="1" dirty="0" smtClean="0">
                <a:solidFill>
                  <a:srgbClr val="7030A0"/>
                </a:solidFill>
                <a:latin typeface="+mn-lt"/>
                <a:ea typeface="Times New Roman" panose="02020603050405020304" pitchFamily="18" charset="0"/>
                <a:cs typeface="Arial" panose="020B0604020202020204" pitchFamily="34" charset="0"/>
              </a:rPr>
              <a:t>   </a:t>
            </a:r>
            <a:r>
              <a:rPr kumimoji="0" lang="tr-TR" altLang="tr-TR" sz="2400" b="1" i="0" u="none" strike="noStrike" cap="none" normalizeH="0" baseline="0" dirty="0" smtClean="0">
                <a:ln>
                  <a:noFill/>
                </a:ln>
                <a:solidFill>
                  <a:srgbClr val="7030A0"/>
                </a:solidFill>
                <a:effectLst/>
                <a:latin typeface="+mn-lt"/>
                <a:ea typeface="Times New Roman" panose="02020603050405020304" pitchFamily="18" charset="0"/>
                <a:cs typeface="Arial" panose="020B0604020202020204" pitchFamily="34" charset="0"/>
              </a:rPr>
              <a:t>ihtiyat sandığına tabi değildirler.</a:t>
            </a:r>
            <a:endParaRPr kumimoji="0" lang="tr-TR" altLang="tr-TR" sz="2400" b="0" i="0" u="none" strike="noStrike" cap="none" normalizeH="0" baseline="0" dirty="0" smtClean="0">
              <a:ln>
                <a:noFill/>
              </a:ln>
              <a:solidFill>
                <a:srgbClr val="7030A0"/>
              </a:solidFill>
              <a:effectLst/>
              <a:latin typeface="+mn-lt"/>
            </a:endParaRPr>
          </a:p>
        </p:txBody>
      </p:sp>
    </p:spTree>
    <p:extLst>
      <p:ext uri="{BB962C8B-B14F-4D97-AF65-F5344CB8AC3E}">
        <p14:creationId xmlns:p14="http://schemas.microsoft.com/office/powerpoint/2010/main" val="3924626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lstStyle/>
          <a:p>
            <a:r>
              <a:rPr lang="tr-TR" sz="3600" b="1" dirty="0" smtClean="0">
                <a:solidFill>
                  <a:srgbClr val="7030A0"/>
                </a:solidFill>
              </a:rPr>
              <a:t>BÖLÜM 3 – ÇALIŞMA SORULARI</a:t>
            </a:r>
            <a:endParaRPr lang="tr-TR" sz="3600" b="1" dirty="0">
              <a:solidFill>
                <a:srgbClr val="7030A0"/>
              </a:solidFill>
            </a:endParaRPr>
          </a:p>
        </p:txBody>
      </p:sp>
      <p:sp>
        <p:nvSpPr>
          <p:cNvPr id="3" name="Content Placeholder 2"/>
          <p:cNvSpPr>
            <a:spLocks noGrp="1"/>
          </p:cNvSpPr>
          <p:nvPr>
            <p:ph idx="1"/>
          </p:nvPr>
        </p:nvSpPr>
        <p:spPr>
          <a:xfrm>
            <a:off x="457200" y="1988841"/>
            <a:ext cx="8229600" cy="3096344"/>
          </a:xfrm>
        </p:spPr>
        <p:txBody>
          <a:bodyPr/>
          <a:lstStyle/>
          <a:p>
            <a:r>
              <a:rPr lang="tr-TR" dirty="0" smtClean="0">
                <a:solidFill>
                  <a:srgbClr val="7030A0"/>
                </a:solidFill>
              </a:rPr>
              <a:t>Yıllık Maaş Hesaplmaları</a:t>
            </a:r>
          </a:p>
          <a:p>
            <a:r>
              <a:rPr lang="tr-TR" dirty="0" smtClean="0">
                <a:solidFill>
                  <a:srgbClr val="7030A0"/>
                </a:solidFill>
              </a:rPr>
              <a:t>Aylık Maaş Hesaplamaları</a:t>
            </a:r>
          </a:p>
          <a:p>
            <a:r>
              <a:rPr lang="tr-TR" dirty="0" smtClean="0">
                <a:solidFill>
                  <a:srgbClr val="7030A0"/>
                </a:solidFill>
              </a:rPr>
              <a:t>13’cü Maaş Hesaplamaları</a:t>
            </a:r>
          </a:p>
          <a:p>
            <a:r>
              <a:rPr lang="tr-TR" dirty="0" smtClean="0">
                <a:solidFill>
                  <a:srgbClr val="7030A0"/>
                </a:solidFill>
              </a:rPr>
              <a:t>Vergi Matrahı Tespiti ile igili hesaplamalar</a:t>
            </a:r>
            <a:endParaRPr lang="tr-TR" dirty="0">
              <a:solidFill>
                <a:srgbClr val="7030A0"/>
              </a:solidFill>
            </a:endParaRPr>
          </a:p>
        </p:txBody>
      </p:sp>
    </p:spTree>
    <p:extLst>
      <p:ext uri="{BB962C8B-B14F-4D97-AF65-F5344CB8AC3E}">
        <p14:creationId xmlns:p14="http://schemas.microsoft.com/office/powerpoint/2010/main" val="101462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576064"/>
          </a:xfrm>
        </p:spPr>
        <p:txBody>
          <a:bodyPr/>
          <a:lstStyle/>
          <a:p>
            <a:r>
              <a:rPr lang="tr-TR" sz="3600" b="1" dirty="0">
                <a:solidFill>
                  <a:srgbClr val="7030A0"/>
                </a:solidFill>
              </a:rPr>
              <a:t>3</a:t>
            </a:r>
            <a:r>
              <a:rPr lang="tr-TR" sz="3600" b="1" dirty="0" smtClean="0">
                <a:solidFill>
                  <a:srgbClr val="7030A0"/>
                </a:solidFill>
              </a:rPr>
              <a:t>.1.2</a:t>
            </a:r>
            <a:r>
              <a:rPr lang="tr-TR" sz="3600" b="1" dirty="0">
                <a:solidFill>
                  <a:srgbClr val="7030A0"/>
                </a:solidFill>
              </a:rPr>
              <a:t>. Gelir Vergisinin Konusu</a:t>
            </a:r>
            <a:endParaRPr lang="tr-TR" sz="3600" dirty="0">
              <a:solidFill>
                <a:srgbClr val="7030A0"/>
              </a:solidFill>
            </a:endParaRPr>
          </a:p>
        </p:txBody>
      </p:sp>
      <p:sp>
        <p:nvSpPr>
          <p:cNvPr id="3" name="Content Placeholder 2"/>
          <p:cNvSpPr>
            <a:spLocks noGrp="1"/>
          </p:cNvSpPr>
          <p:nvPr>
            <p:ph idx="1"/>
          </p:nvPr>
        </p:nvSpPr>
        <p:spPr>
          <a:xfrm>
            <a:off x="457200" y="692698"/>
            <a:ext cx="8229600" cy="5904654"/>
          </a:xfrm>
        </p:spPr>
        <p:txBody>
          <a:bodyPr/>
          <a:lstStyle/>
          <a:p>
            <a:r>
              <a:rPr lang="tr-TR" dirty="0">
                <a:solidFill>
                  <a:srgbClr val="7030A0"/>
                </a:solidFill>
              </a:rPr>
              <a:t>Gerçek kişilerin bir yıl boyunca elde ettikleri gelir ve kazançları üzerinden alınan vergilerdir. Kamu hizmetlerinin finansmanında en fazla yararlanılan vergi gelir vergisidir. Gelir vergisinin artan oranlı olması, birtakım indirim, muafiyet ve istisnalara uygun olması nedeniyle ve vergi ile ilgili düzenlemelerin, vergi yönetiminin doğru yapılması koşuluyla vergi adaletine uygun olarak daha fazla yarar sağlanabilir. Gelir vergisi dolaysız bir vergidir.</a:t>
            </a:r>
          </a:p>
        </p:txBody>
      </p:sp>
    </p:spTree>
    <p:extLst>
      <p:ext uri="{BB962C8B-B14F-4D97-AF65-F5344CB8AC3E}">
        <p14:creationId xmlns:p14="http://schemas.microsoft.com/office/powerpoint/2010/main" val="180158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tr-TR" sz="3600" b="1" dirty="0">
                <a:solidFill>
                  <a:srgbClr val="7030A0"/>
                </a:solidFill>
              </a:rPr>
              <a:t>3.1.2. Gelir Vergisinin Konusu</a:t>
            </a:r>
            <a:endParaRPr lang="tr-TR" sz="36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pPr marL="0" indent="0">
              <a:buNone/>
            </a:pPr>
            <a:r>
              <a:rPr lang="tr-TR" dirty="0">
                <a:solidFill>
                  <a:srgbClr val="7030A0"/>
                </a:solidFill>
              </a:rPr>
              <a:t>- Gerçek kişiye ait olmalıdır. Gerçek kişi ise medeni kanun hükümlerine göre hak sahibi olabilme ve borç altına girme bakımından ehil olan kişidir.</a:t>
            </a:r>
            <a:br>
              <a:rPr lang="tr-TR" dirty="0">
                <a:solidFill>
                  <a:srgbClr val="7030A0"/>
                </a:solidFill>
              </a:rPr>
            </a:br>
            <a:r>
              <a:rPr lang="tr-TR" dirty="0">
                <a:solidFill>
                  <a:srgbClr val="7030A0"/>
                </a:solidFill>
              </a:rPr>
              <a:t>- Gelir bir takvim yılı içinde elde edilen gelir olmalıdır. Gelir vergisinde vergilendirme dönemi geçmiş olan bir takvim yılıdır.</a:t>
            </a:r>
            <a:r>
              <a:rPr lang="tr-TR" dirty="0"/>
              <a:t/>
            </a:r>
            <a:br>
              <a:rPr lang="tr-TR" dirty="0"/>
            </a:br>
            <a:endParaRPr lang="tr-TR" dirty="0">
              <a:solidFill>
                <a:srgbClr val="7030A0"/>
              </a:solidFill>
            </a:endParaRPr>
          </a:p>
        </p:txBody>
      </p:sp>
    </p:spTree>
    <p:extLst>
      <p:ext uri="{BB962C8B-B14F-4D97-AF65-F5344CB8AC3E}">
        <p14:creationId xmlns:p14="http://schemas.microsoft.com/office/powerpoint/2010/main" val="243340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lstStyle/>
          <a:p>
            <a:r>
              <a:rPr lang="tr-TR" sz="3600" b="1" dirty="0">
                <a:solidFill>
                  <a:srgbClr val="7030A0"/>
                </a:solidFill>
              </a:rPr>
              <a:t>3.1.2. Gelir Vergisinin Konusu</a:t>
            </a:r>
            <a:endParaRPr lang="tr-TR" sz="3600" dirty="0">
              <a:solidFill>
                <a:srgbClr val="7030A0"/>
              </a:solidFill>
            </a:endParaRPr>
          </a:p>
        </p:txBody>
      </p:sp>
      <p:sp>
        <p:nvSpPr>
          <p:cNvPr id="3" name="Content Placeholder 2"/>
          <p:cNvSpPr>
            <a:spLocks noGrp="1"/>
          </p:cNvSpPr>
          <p:nvPr>
            <p:ph idx="1"/>
          </p:nvPr>
        </p:nvSpPr>
        <p:spPr>
          <a:xfrm>
            <a:off x="457200" y="764704"/>
            <a:ext cx="8229600" cy="6093296"/>
          </a:xfrm>
        </p:spPr>
        <p:txBody>
          <a:bodyPr/>
          <a:lstStyle/>
          <a:p>
            <a:pPr marL="0" indent="0">
              <a:buNone/>
            </a:pPr>
            <a:r>
              <a:rPr lang="tr-TR" dirty="0">
                <a:solidFill>
                  <a:srgbClr val="7030A0"/>
                </a:solidFill>
              </a:rPr>
              <a:t>-</a:t>
            </a:r>
            <a:r>
              <a:rPr lang="tr-TR" dirty="0"/>
              <a:t> </a:t>
            </a:r>
            <a:r>
              <a:rPr lang="tr-TR" dirty="0">
                <a:solidFill>
                  <a:srgbClr val="7030A0"/>
                </a:solidFill>
              </a:rPr>
              <a:t>Gelir her türlü kazanç ve iratların toplamıdır. Yani direkt olarak ele geçmese bile hak edilmiş olan o yıla ait her türlü kazanç, alacaklar ve elde edilmiş gelirlerin toplamı gelir vergisinin konusuna girer.</a:t>
            </a:r>
            <a:br>
              <a:rPr lang="tr-TR" dirty="0">
                <a:solidFill>
                  <a:srgbClr val="7030A0"/>
                </a:solidFill>
              </a:rPr>
            </a:br>
            <a:r>
              <a:rPr lang="tr-TR" dirty="0">
                <a:solidFill>
                  <a:srgbClr val="7030A0"/>
                </a:solidFill>
              </a:rPr>
              <a:t>- Gelir kazanç ve iratların safi tutarıdır. Gelirin elde edilmesinde yapılan ve yapılacak olan her türlü giderler düşüldükten sonra kalan kısım verginin konusu olmaktadır. Safi kazanç ve iratların bulunmasında gayri safi gelirden kanunda belirtilen giderler düşürülür.</a:t>
            </a:r>
          </a:p>
          <a:p>
            <a:endParaRPr lang="tr-TR" dirty="0"/>
          </a:p>
        </p:txBody>
      </p:sp>
    </p:spTree>
    <p:extLst>
      <p:ext uri="{BB962C8B-B14F-4D97-AF65-F5344CB8AC3E}">
        <p14:creationId xmlns:p14="http://schemas.microsoft.com/office/powerpoint/2010/main" val="138218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lstStyle/>
          <a:p>
            <a:r>
              <a:rPr lang="tr-TR" sz="3600" b="1" dirty="0">
                <a:solidFill>
                  <a:srgbClr val="7030A0"/>
                </a:solidFill>
              </a:rPr>
              <a:t>3</a:t>
            </a:r>
            <a:r>
              <a:rPr lang="tr-TR" sz="3600" b="1" dirty="0" smtClean="0">
                <a:solidFill>
                  <a:srgbClr val="7030A0"/>
                </a:solidFill>
              </a:rPr>
              <a:t>.1.3</a:t>
            </a:r>
            <a:r>
              <a:rPr lang="tr-TR" sz="3600" b="1" dirty="0">
                <a:solidFill>
                  <a:srgbClr val="7030A0"/>
                </a:solidFill>
              </a:rPr>
              <a:t>. Gelir Vergisi Unsurları</a:t>
            </a:r>
            <a:endParaRPr lang="tr-TR" sz="3600" dirty="0">
              <a:solidFill>
                <a:srgbClr val="7030A0"/>
              </a:solidFill>
            </a:endParaRPr>
          </a:p>
        </p:txBody>
      </p:sp>
      <p:sp>
        <p:nvSpPr>
          <p:cNvPr id="3" name="Content Placeholder 2"/>
          <p:cNvSpPr>
            <a:spLocks noGrp="1"/>
          </p:cNvSpPr>
          <p:nvPr>
            <p:ph idx="1"/>
          </p:nvPr>
        </p:nvSpPr>
        <p:spPr>
          <a:xfrm>
            <a:off x="457200" y="764704"/>
            <a:ext cx="8229600" cy="5361459"/>
          </a:xfrm>
        </p:spPr>
        <p:txBody>
          <a:bodyPr/>
          <a:lstStyle/>
          <a:p>
            <a:r>
              <a:rPr lang="tr-TR" dirty="0">
                <a:solidFill>
                  <a:srgbClr val="7030A0"/>
                </a:solidFill>
              </a:rPr>
              <a:t>Gelir, Gelir Vergisi Kanunu’nun </a:t>
            </a:r>
            <a:r>
              <a:rPr lang="tr-TR" dirty="0" smtClean="0">
                <a:solidFill>
                  <a:srgbClr val="7030A0"/>
                </a:solidFill>
              </a:rPr>
              <a:t>…. </a:t>
            </a:r>
            <a:r>
              <a:rPr lang="tr-TR" dirty="0">
                <a:solidFill>
                  <a:srgbClr val="7030A0"/>
                </a:solidFill>
              </a:rPr>
              <a:t>maddesinde “Gelir bir gerçek kişinin bir takvim yılı içerisinde elde ettiği kazanç ve iratların safi tutarıdır.” şeklinde tanımlanmıştır</a:t>
            </a:r>
            <a:r>
              <a:rPr lang="tr-TR" dirty="0" smtClean="0">
                <a:solidFill>
                  <a:srgbClr val="7030A0"/>
                </a:solidFill>
              </a:rPr>
              <a:t>.</a:t>
            </a:r>
          </a:p>
          <a:p>
            <a:r>
              <a:rPr lang="tr-TR" dirty="0">
                <a:solidFill>
                  <a:srgbClr val="7030A0"/>
                </a:solidFill>
              </a:rPr>
              <a:t>Aynı kanunun 2. maddesinde ise gelir unsurları belirtilmektedir. </a:t>
            </a:r>
          </a:p>
        </p:txBody>
      </p:sp>
    </p:spTree>
    <p:extLst>
      <p:ext uri="{BB962C8B-B14F-4D97-AF65-F5344CB8AC3E}">
        <p14:creationId xmlns:p14="http://schemas.microsoft.com/office/powerpoint/2010/main" val="194681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lstStyle/>
          <a:p>
            <a:r>
              <a:rPr lang="tr-TR" sz="3600" b="1" dirty="0">
                <a:solidFill>
                  <a:srgbClr val="7030A0"/>
                </a:solidFill>
              </a:rPr>
              <a:t>3.1.3. Gelir Vergisi Unsurları</a:t>
            </a:r>
            <a:endParaRPr lang="tr-TR" sz="3600" dirty="0"/>
          </a:p>
        </p:txBody>
      </p:sp>
      <p:sp>
        <p:nvSpPr>
          <p:cNvPr id="3" name="Content Placeholder 2"/>
          <p:cNvSpPr>
            <a:spLocks noGrp="1"/>
          </p:cNvSpPr>
          <p:nvPr>
            <p:ph idx="1"/>
          </p:nvPr>
        </p:nvSpPr>
        <p:spPr>
          <a:xfrm>
            <a:off x="457200" y="908720"/>
            <a:ext cx="8229600" cy="5217443"/>
          </a:xfrm>
        </p:spPr>
        <p:txBody>
          <a:bodyPr/>
          <a:lstStyle/>
          <a:p>
            <a:r>
              <a:rPr lang="tr-TR" dirty="0">
                <a:solidFill>
                  <a:srgbClr val="7030A0"/>
                </a:solidFill>
              </a:rPr>
              <a:t>Gelir Vergisi Kanunu’na göre gelir sayılan unsurlar şunlardır:</a:t>
            </a:r>
            <a:br>
              <a:rPr lang="tr-TR" dirty="0">
                <a:solidFill>
                  <a:srgbClr val="7030A0"/>
                </a:solidFill>
              </a:rPr>
            </a:br>
            <a:r>
              <a:rPr lang="tr-TR" dirty="0">
                <a:solidFill>
                  <a:srgbClr val="7030A0"/>
                </a:solidFill>
              </a:rPr>
              <a:t>- Ticari kazançlar</a:t>
            </a:r>
            <a:br>
              <a:rPr lang="tr-TR" dirty="0">
                <a:solidFill>
                  <a:srgbClr val="7030A0"/>
                </a:solidFill>
              </a:rPr>
            </a:br>
            <a:r>
              <a:rPr lang="tr-TR" dirty="0">
                <a:solidFill>
                  <a:srgbClr val="7030A0"/>
                </a:solidFill>
              </a:rPr>
              <a:t>- Zirai kazançlar</a:t>
            </a:r>
            <a:br>
              <a:rPr lang="tr-TR" dirty="0">
                <a:solidFill>
                  <a:srgbClr val="7030A0"/>
                </a:solidFill>
              </a:rPr>
            </a:br>
            <a:r>
              <a:rPr lang="tr-TR" dirty="0">
                <a:solidFill>
                  <a:srgbClr val="7030A0"/>
                </a:solidFill>
              </a:rPr>
              <a:t>- Ücretler</a:t>
            </a:r>
            <a:br>
              <a:rPr lang="tr-TR" dirty="0">
                <a:solidFill>
                  <a:srgbClr val="7030A0"/>
                </a:solidFill>
              </a:rPr>
            </a:br>
            <a:r>
              <a:rPr lang="tr-TR" dirty="0">
                <a:solidFill>
                  <a:srgbClr val="7030A0"/>
                </a:solidFill>
              </a:rPr>
              <a:t>- Serbest meslek kazançları</a:t>
            </a:r>
            <a:br>
              <a:rPr lang="tr-TR" dirty="0">
                <a:solidFill>
                  <a:srgbClr val="7030A0"/>
                </a:solidFill>
              </a:rPr>
            </a:br>
            <a:r>
              <a:rPr lang="tr-TR" dirty="0">
                <a:solidFill>
                  <a:srgbClr val="7030A0"/>
                </a:solidFill>
              </a:rPr>
              <a:t>- Gayrimenkul sermaye iratları</a:t>
            </a:r>
            <a:br>
              <a:rPr lang="tr-TR" dirty="0">
                <a:solidFill>
                  <a:srgbClr val="7030A0"/>
                </a:solidFill>
              </a:rPr>
            </a:br>
            <a:r>
              <a:rPr lang="tr-TR" dirty="0">
                <a:solidFill>
                  <a:srgbClr val="7030A0"/>
                </a:solidFill>
              </a:rPr>
              <a:t>- Menkul sermaye iratları</a:t>
            </a:r>
            <a:br>
              <a:rPr lang="tr-TR" dirty="0">
                <a:solidFill>
                  <a:srgbClr val="7030A0"/>
                </a:solidFill>
              </a:rPr>
            </a:br>
            <a:r>
              <a:rPr lang="tr-TR" dirty="0">
                <a:solidFill>
                  <a:srgbClr val="7030A0"/>
                </a:solidFill>
              </a:rPr>
              <a:t>- Sair kazanç ve iratlar</a:t>
            </a:r>
          </a:p>
        </p:txBody>
      </p:sp>
    </p:spTree>
    <p:extLst>
      <p:ext uri="{BB962C8B-B14F-4D97-AF65-F5344CB8AC3E}">
        <p14:creationId xmlns:p14="http://schemas.microsoft.com/office/powerpoint/2010/main" val="388744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a:solidFill>
                  <a:srgbClr val="7030A0"/>
                </a:solidFill>
              </a:rPr>
              <a:t>3</a:t>
            </a:r>
            <a:r>
              <a:rPr lang="tr-TR" sz="3600" b="1" dirty="0" smtClean="0">
                <a:solidFill>
                  <a:srgbClr val="7030A0"/>
                </a:solidFill>
              </a:rPr>
              <a:t>.1.4. </a:t>
            </a:r>
            <a:r>
              <a:rPr lang="tr-TR" sz="3600" b="1" dirty="0">
                <a:solidFill>
                  <a:srgbClr val="7030A0"/>
                </a:solidFill>
              </a:rPr>
              <a:t>Gelir Vergisi Tarifesi</a:t>
            </a:r>
            <a:endParaRPr lang="tr-TR" sz="3600" dirty="0">
              <a:solidFill>
                <a:srgbClr val="7030A0"/>
              </a:solidFill>
            </a:endParaRPr>
          </a:p>
        </p:txBody>
      </p:sp>
      <p:sp>
        <p:nvSpPr>
          <p:cNvPr id="3" name="Content Placeholder 2"/>
          <p:cNvSpPr>
            <a:spLocks noGrp="1"/>
          </p:cNvSpPr>
          <p:nvPr>
            <p:ph idx="1"/>
          </p:nvPr>
        </p:nvSpPr>
        <p:spPr>
          <a:xfrm>
            <a:off x="457200" y="1556792"/>
            <a:ext cx="8229600" cy="4569371"/>
          </a:xfrm>
        </p:spPr>
        <p:txBody>
          <a:bodyPr/>
          <a:lstStyle/>
          <a:p>
            <a:r>
              <a:rPr lang="tr-TR" dirty="0">
                <a:solidFill>
                  <a:srgbClr val="7030A0"/>
                </a:solidFill>
              </a:rPr>
              <a:t>Gelir vergisinin matrahı gerçek usulde, gelir kaynaklarından elde edilen hasılattan bu hâsılatın yapılması için yapılan masraflar ve vergiden istisna edilen tutarların düşürülmesinden sonra kalan kısımdır. </a:t>
            </a:r>
            <a:endParaRPr lang="tr-TR" dirty="0" smtClean="0">
              <a:solidFill>
                <a:srgbClr val="7030A0"/>
              </a:solidFill>
            </a:endParaRPr>
          </a:p>
          <a:p>
            <a:r>
              <a:rPr lang="tr-TR" dirty="0" smtClean="0">
                <a:solidFill>
                  <a:srgbClr val="7030A0"/>
                </a:solidFill>
              </a:rPr>
              <a:t>Gelir vergisi artan oranlı bir vergidir. Dilim usulü artan özelliği gösterir.</a:t>
            </a:r>
            <a:endParaRPr lang="tr-TR" dirty="0">
              <a:solidFill>
                <a:srgbClr val="7030A0"/>
              </a:solidFill>
            </a:endParaRPr>
          </a:p>
        </p:txBody>
      </p:sp>
    </p:spTree>
    <p:extLst>
      <p:ext uri="{BB962C8B-B14F-4D97-AF65-F5344CB8AC3E}">
        <p14:creationId xmlns:p14="http://schemas.microsoft.com/office/powerpoint/2010/main" val="386521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sz="3600" dirty="0" smtClean="0">
                <a:solidFill>
                  <a:srgbClr val="7030A0"/>
                </a:solidFill>
              </a:rPr>
              <a:t>2015 Gelir Vergisi Yıllık Dilimleri ve Oranlar</a:t>
            </a:r>
            <a:endParaRPr lang="tr-TR" sz="36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8943899"/>
              </p:ext>
            </p:extLst>
          </p:nvPr>
        </p:nvGraphicFramePr>
        <p:xfrm>
          <a:off x="457200" y="1268759"/>
          <a:ext cx="8229600" cy="5207924"/>
        </p:xfrm>
        <a:graphic>
          <a:graphicData uri="http://schemas.openxmlformats.org/drawingml/2006/table">
            <a:tbl>
              <a:tblPr firstRow="1" firstCol="1" bandRow="1">
                <a:tableStyleId>{5C22544A-7EE6-4342-B048-85BDC9FD1C3A}</a:tableStyleId>
              </a:tblPr>
              <a:tblGrid>
                <a:gridCol w="1645920"/>
                <a:gridCol w="1645920"/>
                <a:gridCol w="1645920"/>
                <a:gridCol w="1645920"/>
                <a:gridCol w="1645920"/>
              </a:tblGrid>
              <a:tr h="1822277">
                <a:tc>
                  <a:txBody>
                    <a:bodyPr/>
                    <a:lstStyle/>
                    <a:p>
                      <a:pPr algn="ctr">
                        <a:lnSpc>
                          <a:spcPct val="115000"/>
                        </a:lnSpc>
                        <a:spcAft>
                          <a:spcPts val="0"/>
                        </a:spcAft>
                      </a:pPr>
                      <a:r>
                        <a:rPr lang="tr-TR" sz="2400" dirty="0">
                          <a:solidFill>
                            <a:srgbClr val="7030A0"/>
                          </a:solidFill>
                          <a:effectLst/>
                        </a:rPr>
                        <a:t>Oran %</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Matrah Dilimleri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Toplam Matrah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Dilimin Vergisi (TL)</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Toplam Vergi (TL)</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669717">
                <a:tc>
                  <a:txBody>
                    <a:bodyPr/>
                    <a:lstStyle/>
                    <a:p>
                      <a:pPr algn="ctr">
                        <a:lnSpc>
                          <a:spcPct val="115000"/>
                        </a:lnSpc>
                        <a:spcAft>
                          <a:spcPts val="0"/>
                        </a:spcAft>
                      </a:pPr>
                      <a:r>
                        <a:rPr lang="tr-TR" sz="2400" dirty="0">
                          <a:solidFill>
                            <a:srgbClr val="7030A0"/>
                          </a:solidFill>
                          <a:effectLst/>
                        </a:rPr>
                        <a:t>10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3.000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3.000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300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300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669717">
                <a:tc>
                  <a:txBody>
                    <a:bodyPr/>
                    <a:lstStyle/>
                    <a:p>
                      <a:pPr algn="ctr">
                        <a:lnSpc>
                          <a:spcPct val="115000"/>
                        </a:lnSpc>
                        <a:spcAft>
                          <a:spcPts val="0"/>
                        </a:spcAft>
                      </a:pPr>
                      <a:r>
                        <a:rPr lang="tr-TR" sz="2400">
                          <a:solidFill>
                            <a:srgbClr val="7030A0"/>
                          </a:solidFill>
                          <a:effectLst/>
                        </a:rPr>
                        <a:t>20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3.000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6.000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600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900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669717">
                <a:tc>
                  <a:txBody>
                    <a:bodyPr/>
                    <a:lstStyle/>
                    <a:p>
                      <a:pPr algn="ctr">
                        <a:lnSpc>
                          <a:spcPct val="115000"/>
                        </a:lnSpc>
                        <a:spcAft>
                          <a:spcPts val="0"/>
                        </a:spcAft>
                      </a:pPr>
                      <a:r>
                        <a:rPr lang="tr-TR" sz="2400">
                          <a:solidFill>
                            <a:srgbClr val="7030A0"/>
                          </a:solidFill>
                          <a:effectLst/>
                        </a:rPr>
                        <a:t>25</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7.600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13.600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1.900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2.800</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669717">
                <a:tc>
                  <a:txBody>
                    <a:bodyPr/>
                    <a:lstStyle/>
                    <a:p>
                      <a:pPr algn="ctr">
                        <a:lnSpc>
                          <a:spcPct val="115000"/>
                        </a:lnSpc>
                        <a:spcAft>
                          <a:spcPts val="0"/>
                        </a:spcAft>
                      </a:pPr>
                      <a:r>
                        <a:rPr lang="tr-TR" sz="2400">
                          <a:solidFill>
                            <a:srgbClr val="7030A0"/>
                          </a:solidFill>
                          <a:effectLst/>
                        </a:rPr>
                        <a:t>30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10.050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23.650</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3.015</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gn="ctr">
                        <a:lnSpc>
                          <a:spcPct val="115000"/>
                        </a:lnSpc>
                        <a:spcAft>
                          <a:spcPts val="0"/>
                        </a:spcAft>
                      </a:pPr>
                      <a:r>
                        <a:rPr lang="tr-TR" sz="2400" dirty="0">
                          <a:solidFill>
                            <a:srgbClr val="7030A0"/>
                          </a:solidFill>
                          <a:effectLst/>
                        </a:rPr>
                        <a:t>5.815</a:t>
                      </a:r>
                      <a:endParaRPr lang="tr-TR"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r>
              <a:tr h="706779">
                <a:tc>
                  <a:txBody>
                    <a:bodyPr/>
                    <a:lstStyle/>
                    <a:p>
                      <a:pPr algn="ctr">
                        <a:lnSpc>
                          <a:spcPct val="115000"/>
                        </a:lnSpc>
                        <a:spcAft>
                          <a:spcPts val="0"/>
                        </a:spcAft>
                      </a:pPr>
                      <a:r>
                        <a:rPr lang="tr-TR" sz="2400">
                          <a:solidFill>
                            <a:srgbClr val="7030A0"/>
                          </a:solidFill>
                          <a:effectLst/>
                        </a:rPr>
                        <a:t>37</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tc>
                <a:tc>
                  <a:txBody>
                    <a:bodyPr/>
                    <a:lstStyle/>
                    <a:p>
                      <a:pPr algn="ctr">
                        <a:lnSpc>
                          <a:spcPct val="115000"/>
                        </a:lnSpc>
                        <a:spcAft>
                          <a:spcPts val="0"/>
                        </a:spcAft>
                      </a:pPr>
                      <a:r>
                        <a:rPr lang="tr-TR" sz="2400">
                          <a:solidFill>
                            <a:srgbClr val="7030A0"/>
                          </a:solidFill>
                          <a:effectLst/>
                        </a:rPr>
                        <a:t>23.651 +</a:t>
                      </a:r>
                      <a:endParaRPr lang="tr-TR" sz="24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b"/>
                </a:tc>
                <a:tc>
                  <a:txBody>
                    <a:bodyPr/>
                    <a:lstStyle/>
                    <a:p>
                      <a:pPr>
                        <a:lnSpc>
                          <a:spcPct val="115000"/>
                        </a:lnSpc>
                      </a:pPr>
                      <a:endParaRPr lang="tr-TR" sz="2400">
                        <a:solidFill>
                          <a:srgbClr val="7030A0"/>
                        </a:solidFill>
                        <a:effectLst/>
                        <a:latin typeface="Calibri" panose="020F0502020204030204" pitchFamily="34" charset="0"/>
                      </a:endParaRPr>
                    </a:p>
                  </a:txBody>
                  <a:tcPr marL="190500" marR="190500" marT="47625" marB="47625" anchor="b"/>
                </a:tc>
                <a:tc>
                  <a:txBody>
                    <a:bodyPr/>
                    <a:lstStyle/>
                    <a:p>
                      <a:pPr>
                        <a:lnSpc>
                          <a:spcPct val="115000"/>
                        </a:lnSpc>
                      </a:pPr>
                      <a:endParaRPr lang="tr-TR" sz="2400" dirty="0">
                        <a:solidFill>
                          <a:srgbClr val="7030A0"/>
                        </a:solidFill>
                        <a:effectLst/>
                        <a:latin typeface="Calibri" panose="020F0502020204030204" pitchFamily="34" charset="0"/>
                      </a:endParaRPr>
                    </a:p>
                  </a:txBody>
                  <a:tcPr marL="190500" marR="190500" marT="47625" marB="47625" anchor="b"/>
                </a:tc>
              </a:tr>
            </a:tbl>
          </a:graphicData>
        </a:graphic>
      </p:graphicFrame>
    </p:spTree>
    <p:extLst>
      <p:ext uri="{BB962C8B-B14F-4D97-AF65-F5344CB8AC3E}">
        <p14:creationId xmlns:p14="http://schemas.microsoft.com/office/powerpoint/2010/main" val="26425770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D9E2D04-194E-42A1-855D-927F226C2C54}"/>
</file>

<file path=customXml/itemProps2.xml><?xml version="1.0" encoding="utf-8"?>
<ds:datastoreItem xmlns:ds="http://schemas.openxmlformats.org/officeDocument/2006/customXml" ds:itemID="{DF05481F-591D-4894-8304-FAF4FB93B826}"/>
</file>

<file path=customXml/itemProps3.xml><?xml version="1.0" encoding="utf-8"?>
<ds:datastoreItem xmlns:ds="http://schemas.openxmlformats.org/officeDocument/2006/customXml" ds:itemID="{6B02EE40-3520-4EE8-8369-00C9BD5F783F}"/>
</file>

<file path=docProps/app.xml><?xml version="1.0" encoding="utf-8"?>
<Properties xmlns="http://schemas.openxmlformats.org/officeDocument/2006/extended-properties" xmlns:vt="http://schemas.openxmlformats.org/officeDocument/2006/docPropsVTypes">
  <TotalTime>1300</TotalTime>
  <Words>885</Words>
  <Application>Microsoft Office PowerPoint</Application>
  <PresentationFormat>On-screen Show (4:3)</PresentationFormat>
  <Paragraphs>157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inherit</vt:lpstr>
      <vt:lpstr>Times New Roman</vt:lpstr>
      <vt:lpstr>Default Design</vt:lpstr>
      <vt:lpstr>BÖLÜM 3-GELİR VERGİSİ &amp; VERGİ MATRAHININ TESPİTİ</vt:lpstr>
      <vt:lpstr>3.1.1. Gelir Vergisinin Özellikleri</vt:lpstr>
      <vt:lpstr>3.1.2. Gelir Vergisinin Konusu</vt:lpstr>
      <vt:lpstr>3.1.2. Gelir Vergisinin Konusu</vt:lpstr>
      <vt:lpstr>3.1.2. Gelir Vergisinin Konusu</vt:lpstr>
      <vt:lpstr>3.1.3. Gelir Vergisi Unsurları</vt:lpstr>
      <vt:lpstr>3.1.3. Gelir Vergisi Unsurları</vt:lpstr>
      <vt:lpstr>3.1.4. Gelir Vergisi Tarifesi</vt:lpstr>
      <vt:lpstr>2015 Gelir Vergisi Yıllık Dilimleri ve Oranlar</vt:lpstr>
      <vt:lpstr>3.1.5. Gelir Vergisinin Tarhı</vt:lpstr>
      <vt:lpstr>3.1.6. Gelir Vergisinin Ödenmesi</vt:lpstr>
      <vt:lpstr>Stopaj</vt:lpstr>
      <vt:lpstr>Stopaj</vt:lpstr>
      <vt:lpstr>Stopaj Oranı % (Diğer/TC)</vt:lpstr>
      <vt:lpstr>Stopaj Oranı % (Diğer/TC)</vt:lpstr>
      <vt:lpstr>Stopaj Oranı % (Diğer/TC)</vt:lpstr>
      <vt:lpstr>Gelir Vergisi Hesaplamaları</vt:lpstr>
      <vt:lpstr>Sosyal Sigorta, Sosyal Güvenlik ve İhtiyat Sandığı</vt:lpstr>
      <vt:lpstr>  Sosyal Sigorta ve Sosyal Güvenlik: </vt:lpstr>
      <vt:lpstr> Sosyal Sigorta ve Sosyal Güvenlik: </vt:lpstr>
      <vt:lpstr> Sosyal Sigorta ve Sosyal Güvenlik: </vt:lpstr>
      <vt:lpstr> Sosyal Sigorta ve Sosyal Güvenlik: </vt:lpstr>
      <vt:lpstr>İhtiyat Sandığı</vt:lpstr>
      <vt:lpstr>BÖLÜM 3 – ÇALIŞMA SORULARI</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user</cp:lastModifiedBy>
  <cp:revision>221</cp:revision>
  <cp:lastPrinted>2017-09-19T07:19:13Z</cp:lastPrinted>
  <dcterms:created xsi:type="dcterms:W3CDTF">2004-12-08T12:13:42Z</dcterms:created>
  <dcterms:modified xsi:type="dcterms:W3CDTF">2017-09-19T07:26:28Z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